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media/image2.wmf" ContentType="image/x-wmf"/>
  <Override PartName="/ppt/media/image3.jpeg" ContentType="image/jpeg"/>
  <Override PartName="/ppt/media/image7.png" ContentType="image/png"/>
  <Override PartName="/ppt/media/image5.png" ContentType="image/png"/>
  <Override PartName="/ppt/media/image4.jpeg" ContentType="image/jpeg"/>
  <Override PartName="/ppt/media/image6.png" ContentType="image/png"/>
  <Override PartName="/ppt/media/image8.png" ContentType="image/png"/>
  <Override PartName="/ppt/_rels/presentation.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4.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_rels/slide22.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9.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2.xml.rels" ContentType="application/vnd.openxmlformats-package.relationships+xml"/>
  <Override PartName="/ppt/slides/_rels/slide5.xml.rels" ContentType="application/vnd.openxmlformats-package.relationships+xml"/>
  <Override PartName="/ppt/slides/_rels/slide11.xml.rels" ContentType="application/vnd.openxmlformats-package.relationships+xml"/>
  <Override PartName="/ppt/slides/_rels/slide4.xml.rels" ContentType="application/vnd.openxmlformats-package.relationships+xml"/>
  <Override PartName="/ppt/slides/_rels/slide10.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3800" spc="-1" strike="noStrike">
                <a:solidFill>
                  <a:srgbClr val="000000"/>
                </a:solidFill>
                <a:latin typeface="Calibri"/>
              </a:rPr>
              <a:t>Click to move the slide</a:t>
            </a:r>
            <a:endParaRPr b="0" lang="en-US" sz="3800" spc="-1" strike="noStrike">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4"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5" name="PlaceHolder 4"/>
          <p:cNvSpPr>
            <a:spLocks noGrp="1"/>
          </p:cNvSpPr>
          <p:nvPr>
            <p:ph type="dt" idx="5"/>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6" name="PlaceHolder 5"/>
          <p:cNvSpPr>
            <a:spLocks noGrp="1"/>
          </p:cNvSpPr>
          <p:nvPr>
            <p:ph type="ftr" idx="6"/>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7" name="PlaceHolder 6"/>
          <p:cNvSpPr>
            <a:spLocks noGrp="1"/>
          </p:cNvSpPr>
          <p:nvPr>
            <p:ph type="sldNum" idx="7"/>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173F8FDE-92D5-477A-BF66-4B6C342A9729}"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685800" y="1143000"/>
            <a:ext cx="5486040" cy="3085920"/>
          </a:xfrm>
          <a:prstGeom prst="rect">
            <a:avLst/>
          </a:prstGeom>
          <a:ln w="0">
            <a:noFill/>
          </a:ln>
        </p:spPr>
      </p:sp>
      <p:sp>
        <p:nvSpPr>
          <p:cNvPr id="133"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134" name="PlaceHolder 3"/>
          <p:cNvSpPr>
            <a:spLocks noGrp="1"/>
          </p:cNvSpPr>
          <p:nvPr>
            <p:ph type="sldNum" idx="8"/>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Calibri"/>
              </a:defRPr>
            </a:lvl1pPr>
          </a:lstStyle>
          <a:p>
            <a:pPr indent="0" algn="r">
              <a:lnSpc>
                <a:spcPct val="100000"/>
              </a:lnSpc>
              <a:buNone/>
            </a:pPr>
            <a:fld id="{89CBD71D-FEAC-48CC-9C48-8EBDBFA2AD7F}" type="slidenum">
              <a:rPr b="0" lang="en-US" sz="1200" spc="-1" strike="noStrike">
                <a:solidFill>
                  <a:srgbClr val="000000"/>
                </a:solidFill>
                <a:latin typeface="Calibri"/>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1"/>
          </p:nvPr>
        </p:nvSpPr>
        <p:spPr/>
        <p:txBody>
          <a:bodyPr/>
          <a:p>
            <a:fld id="{9D00C6FB-7CFF-4CB5-8A1E-D9A5756678D9}"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B48A2AEC-F2D0-4F4F-9EEA-4446D54A297D}"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1"/>
          </p:nvPr>
        </p:nvSpPr>
        <p:spPr/>
        <p:txBody>
          <a:bodyPr/>
          <a:p>
            <a:fld id="{5DF716D9-AE9B-4059-ADC7-C501A7FDF702}"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1"/>
          </p:nvPr>
        </p:nvSpPr>
        <p:spPr/>
        <p:txBody>
          <a:bodyPr/>
          <a:p>
            <a:fld id="{16AB73DC-5030-4289-A9AB-6218AD6D4233}"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3"/>
          </p:nvPr>
        </p:nvSpPr>
        <p:spPr/>
        <p:txBody>
          <a:bodyPr/>
          <a:p>
            <a:fld id="{D6400FC6-6622-4181-ACC3-2B6EE5A5E65B}"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3"/>
          </p:nvPr>
        </p:nvSpPr>
        <p:spPr/>
        <p:txBody>
          <a:bodyPr/>
          <a:p>
            <a:fld id="{2DE44F03-03EB-40BC-9363-77C1E3D9D670}"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3"/>
          </p:nvPr>
        </p:nvSpPr>
        <p:spPr/>
        <p:txBody>
          <a:bodyPr/>
          <a:p>
            <a:fld id="{6545A529-3E5F-42E5-8A4B-71A5A6757C88}"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3"/>
          </p:nvPr>
        </p:nvSpPr>
        <p:spPr/>
        <p:txBody>
          <a:bodyPr/>
          <a:p>
            <a:fld id="{9AC6840A-E390-4042-8A34-178A852ACC9B}"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3"/>
          </p:nvPr>
        </p:nvSpPr>
        <p:spPr/>
        <p:txBody>
          <a:bodyPr/>
          <a:p>
            <a:fld id="{DCD88590-DF86-402D-8505-584FDE5DB187}"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3"/>
          </p:nvPr>
        </p:nvSpPr>
        <p:spPr/>
        <p:txBody>
          <a:bodyPr/>
          <a:p>
            <a:fld id="{CCDE5C9E-C3F7-42CB-81B4-840492F37842}"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58FE88C3-424E-4750-8E08-4BD495B4EC04}"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2E16CE74-6C9B-4E87-BD5E-6142B7F722B5}"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23406384-500E-48E1-B48B-EAC0D180E7B7}"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E31D4E67-3977-4241-90AF-9A98DD0C0379}"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3"/>
          </p:nvPr>
        </p:nvSpPr>
        <p:spPr/>
        <p:txBody>
          <a:bodyPr/>
          <a:p>
            <a:fld id="{B9F5389D-D248-48BA-87A4-213D1064C2AC}"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3"/>
          </p:nvPr>
        </p:nvSpPr>
        <p:spPr/>
        <p:txBody>
          <a:bodyPr/>
          <a:p>
            <a:fld id="{75B74899-E2F3-4BA1-883E-4F0ACA9B6057}"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3"/>
          </p:nvPr>
        </p:nvSpPr>
        <p:spPr/>
        <p:txBody>
          <a:bodyPr/>
          <a:p>
            <a:fld id="{AFBC99E5-6EBC-485A-8A36-C8A312EBB284}"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5B967640-D9F8-44BC-8AEC-CCDFDD9030C8}"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249EB87A-4501-4007-B85E-43A7C2518895}"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C4FB42E3-4B48-4D2D-B86A-381E98D0D1BE}"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80A41B71-CEEE-4C84-99FE-F5246ED72BB9}"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7E1DA086-14C3-4505-AEC9-75F2CD7463C6}"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896E7F51-0385-4E3D-9DB6-D54DA121143B}"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ABA6223B-526C-402C-8769-B42A267D513E}"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2.wmf"/><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Picture 6" descr=""/>
          <p:cNvPicPr/>
          <p:nvPr/>
        </p:nvPicPr>
        <p:blipFill>
          <a:blip r:embed="rId3"/>
          <a:stretch/>
        </p:blipFill>
        <p:spPr>
          <a:xfrm>
            <a:off x="909720" y="6218280"/>
            <a:ext cx="1296720" cy="375840"/>
          </a:xfrm>
          <a:prstGeom prst="rect">
            <a:avLst/>
          </a:prstGeom>
          <a:ln w="0">
            <a:noFill/>
          </a:ln>
        </p:spPr>
      </p:pic>
      <p:sp>
        <p:nvSpPr>
          <p:cNvPr id="1" name="PlaceHolder 1"/>
          <p:cNvSpPr>
            <a:spLocks noGrp="1"/>
          </p:cNvSpPr>
          <p:nvPr>
            <p:ph type="sldNum" idx="1"/>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b="0" lang="en-US" sz="1000" spc="-1" strike="noStrike">
                <a:solidFill>
                  <a:srgbClr val="ffffff"/>
                </a:solidFill>
                <a:latin typeface="Century Gothic"/>
              </a:defRPr>
            </a:lvl1pPr>
          </a:lstStyle>
          <a:p>
            <a:pPr indent="0" algn="r">
              <a:lnSpc>
                <a:spcPct val="100000"/>
              </a:lnSpc>
              <a:buNone/>
            </a:pPr>
            <a:fld id="{4AF32CDB-B35E-4CCF-9BE5-A59A582CC8C1}" type="slidenum">
              <a:rPr b="0" lang="en-US" sz="1000" spc="-1" strike="noStrike">
                <a:solidFill>
                  <a:srgbClr val="ffffff"/>
                </a:solidFill>
                <a:latin typeface="Century Gothic"/>
              </a:rPr>
              <a:t>&lt;number&gt;</a:t>
            </a:fld>
            <a:endParaRPr b="0" lang="en-US" sz="1000" spc="-1" strike="noStrike">
              <a:solidFill>
                <a:srgbClr val="000000"/>
              </a:solidFill>
              <a:latin typeface="Times New Roman"/>
            </a:endParaRPr>
          </a:p>
        </p:txBody>
      </p:sp>
      <p:sp>
        <p:nvSpPr>
          <p:cNvPr id="2" name="PlaceHolder 2"/>
          <p:cNvSpPr>
            <a:spLocks noGrp="1"/>
          </p:cNvSpPr>
          <p:nvPr>
            <p:ph type="ftr" idx="2"/>
          </p:nvPr>
        </p:nvSpPr>
        <p:spPr>
          <a:xfrm>
            <a:off x="2313000" y="6356520"/>
            <a:ext cx="737028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3800" spc="-1" strike="noStrike">
                <a:solidFill>
                  <a:srgbClr val="000000"/>
                </a:solidFill>
                <a:latin typeface="Calibri"/>
              </a:rPr>
              <a:t>Click to edit the title text format</a:t>
            </a:r>
            <a:endParaRPr b="0" lang="en-US" sz="3800" spc="-1" strike="noStrike">
              <a:solidFill>
                <a:srgbClr val="000000"/>
              </a:solidFill>
              <a:latin typeface="Calibri"/>
            </a:endParaRPr>
          </a:p>
        </p:txBody>
      </p:sp>
      <p:sp>
        <p:nvSpPr>
          <p:cNvPr id="4"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404040"/>
                </a:solidFill>
                <a:latin typeface="Century Gothic"/>
              </a:rPr>
              <a:t>Click to edit the outline text format</a:t>
            </a:r>
            <a:endParaRPr b="0" lang="en-US" sz="2800" spc="-1" strike="noStrike">
              <a:solidFill>
                <a:srgbClr val="404040"/>
              </a:solidFill>
              <a:latin typeface="Century Gothic"/>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404040"/>
                </a:solidFill>
                <a:latin typeface="Century Gothic"/>
              </a:rPr>
              <a:t>Second Outline Level</a:t>
            </a:r>
            <a:endParaRPr b="0" lang="en-US" sz="2000" spc="-1" strike="noStrike">
              <a:solidFill>
                <a:srgbClr val="404040"/>
              </a:solidFill>
              <a:latin typeface="Century Gothic"/>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404040"/>
                </a:solidFill>
                <a:latin typeface="Century Gothic"/>
              </a:rPr>
              <a:t>Third Outline Level</a:t>
            </a:r>
            <a:endParaRPr b="0" lang="en-US" sz="1800" spc="-1" strike="noStrike">
              <a:solidFill>
                <a:srgbClr val="404040"/>
              </a:solidFill>
              <a:latin typeface="Century Gothic"/>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404040"/>
                </a:solidFill>
                <a:latin typeface="Century Gothic"/>
              </a:rPr>
              <a:t>Fourth Outline Level</a:t>
            </a:r>
            <a:endParaRPr b="0" lang="en-US" sz="1800" spc="-1" strike="noStrike">
              <a:solidFill>
                <a:srgbClr val="404040"/>
              </a:solidFill>
              <a:latin typeface="Century Gothic"/>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Fifth Outline Level</a:t>
            </a:r>
            <a:endParaRPr b="0" lang="en-US" sz="2000" spc="-1" strike="noStrike">
              <a:solidFill>
                <a:srgbClr val="404040"/>
              </a:solidFill>
              <a:latin typeface="Century Gothic"/>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Sixth Outline Level</a:t>
            </a:r>
            <a:endParaRPr b="0" lang="en-US" sz="2000" spc="-1" strike="noStrike">
              <a:solidFill>
                <a:srgbClr val="404040"/>
              </a:solidFill>
              <a:latin typeface="Century Gothic"/>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Seventh Outline Level</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41" name="Picture 6" descr=""/>
          <p:cNvPicPr/>
          <p:nvPr/>
        </p:nvPicPr>
        <p:blipFill>
          <a:blip r:embed="rId3"/>
          <a:stretch/>
        </p:blipFill>
        <p:spPr>
          <a:xfrm>
            <a:off x="909720" y="6218280"/>
            <a:ext cx="1296720" cy="375840"/>
          </a:xfrm>
          <a:prstGeom prst="rect">
            <a:avLst/>
          </a:prstGeom>
          <a:ln w="0">
            <a:noFill/>
          </a:ln>
        </p:spPr>
      </p:pic>
      <p:sp>
        <p:nvSpPr>
          <p:cNvPr id="4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Click to edit Master title style</a:t>
            </a:r>
            <a:endParaRPr b="0" lang="en-US" sz="3800" spc="-1" strike="noStrike">
              <a:solidFill>
                <a:srgbClr val="000000"/>
              </a:solidFill>
              <a:latin typeface="Calibri"/>
            </a:endParaRPr>
          </a:p>
        </p:txBody>
      </p:sp>
      <p:sp>
        <p:nvSpPr>
          <p:cNvPr id="43" name="PlaceHolder 2"/>
          <p:cNvSpPr>
            <a:spLocks noGrp="1"/>
          </p:cNvSpPr>
          <p:nvPr>
            <p:ph type="body"/>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Click to edit Master text styles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Second level</a:t>
            </a:r>
            <a:endParaRPr b="0" lang="en-US" sz="2000" spc="-1" strike="noStrike">
              <a:solidFill>
                <a:srgbClr val="404040"/>
              </a:solidFill>
              <a:latin typeface="Century Gothic"/>
            </a:endParaRPr>
          </a:p>
          <a:p>
            <a:pPr lvl="2" marL="1143000" indent="-228600">
              <a:lnSpc>
                <a:spcPct val="90000"/>
              </a:lnSpc>
              <a:spcBef>
                <a:spcPts val="499"/>
              </a:spcBef>
              <a:buClr>
                <a:srgbClr val="404040"/>
              </a:buClr>
              <a:buFont typeface="Arial"/>
              <a:buChar char="•"/>
            </a:pPr>
            <a:r>
              <a:rPr b="0" lang="en-US" sz="1800" spc="-1" strike="noStrike">
                <a:solidFill>
                  <a:srgbClr val="404040"/>
                </a:solidFill>
                <a:latin typeface="Century Gothic"/>
              </a:rPr>
              <a:t>Third level</a:t>
            </a:r>
            <a:endParaRPr b="0" lang="en-US" sz="1800" spc="-1" strike="noStrike">
              <a:solidFill>
                <a:srgbClr val="404040"/>
              </a:solidFill>
              <a:latin typeface="Century Gothic"/>
            </a:endParaRPr>
          </a:p>
          <a:p>
            <a:pPr lvl="3" marL="1600200" indent="-228600">
              <a:lnSpc>
                <a:spcPct val="90000"/>
              </a:lnSpc>
              <a:spcBef>
                <a:spcPts val="499"/>
              </a:spcBef>
              <a:buClr>
                <a:srgbClr val="404040"/>
              </a:buClr>
              <a:buFont typeface="Arial"/>
              <a:buChar char="•"/>
            </a:pPr>
            <a:r>
              <a:rPr b="0" lang="en-US" sz="1600" spc="-1" strike="noStrike">
                <a:solidFill>
                  <a:srgbClr val="404040"/>
                </a:solidFill>
                <a:latin typeface="Century Gothic"/>
              </a:rPr>
              <a:t>Fourth level</a:t>
            </a:r>
            <a:endParaRPr b="0" lang="en-US" sz="1600" spc="-1" strike="noStrike">
              <a:solidFill>
                <a:srgbClr val="404040"/>
              </a:solidFill>
              <a:latin typeface="Century Gothic"/>
            </a:endParaRPr>
          </a:p>
          <a:p>
            <a:pPr lvl="4" marL="2057400" indent="-228600">
              <a:lnSpc>
                <a:spcPct val="90000"/>
              </a:lnSpc>
              <a:spcBef>
                <a:spcPts val="499"/>
              </a:spcBef>
              <a:buClr>
                <a:srgbClr val="404040"/>
              </a:buClr>
              <a:buFont typeface="Arial"/>
              <a:buChar char="•"/>
            </a:pPr>
            <a:r>
              <a:rPr b="0" lang="en-US" sz="1600" spc="-1" strike="noStrike">
                <a:solidFill>
                  <a:srgbClr val="404040"/>
                </a:solidFill>
                <a:latin typeface="Century Gothic"/>
              </a:rPr>
              <a:t>Fifth level</a:t>
            </a:r>
            <a:endParaRPr b="0" lang="en-US" sz="1600" spc="-1" strike="noStrike">
              <a:solidFill>
                <a:srgbClr val="404040"/>
              </a:solidFill>
              <a:latin typeface="Century Gothic"/>
            </a:endParaRPr>
          </a:p>
        </p:txBody>
      </p:sp>
      <p:sp>
        <p:nvSpPr>
          <p:cNvPr id="44" name="PlaceHolder 3"/>
          <p:cNvSpPr>
            <a:spLocks noGrp="1"/>
          </p:cNvSpPr>
          <p:nvPr>
            <p:ph type="sldNum" idx="3"/>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b="0" lang="en-US" sz="1000" spc="-1" strike="noStrike">
                <a:solidFill>
                  <a:srgbClr val="ffffff"/>
                </a:solidFill>
                <a:latin typeface="Century Gothic"/>
              </a:defRPr>
            </a:lvl1pPr>
          </a:lstStyle>
          <a:p>
            <a:pPr indent="0" algn="r">
              <a:lnSpc>
                <a:spcPct val="100000"/>
              </a:lnSpc>
              <a:buNone/>
            </a:pPr>
            <a:fld id="{8DBCAB68-277D-4525-8C62-52BDB6B98171}" type="slidenum">
              <a:rPr b="0" lang="en-US" sz="1000" spc="-1" strike="noStrike">
                <a:solidFill>
                  <a:srgbClr val="ffffff"/>
                </a:solidFill>
                <a:latin typeface="Century Gothic"/>
              </a:rPr>
              <a:t>&lt;number&gt;</a:t>
            </a:fld>
            <a:endParaRPr b="0" lang="en-US" sz="1000" spc="-1" strike="noStrike">
              <a:solidFill>
                <a:srgbClr val="000000"/>
              </a:solidFill>
              <a:latin typeface="Times New Roman"/>
            </a:endParaRPr>
          </a:p>
        </p:txBody>
      </p:sp>
      <p:sp>
        <p:nvSpPr>
          <p:cNvPr id="45" name="PlaceHolder 4"/>
          <p:cNvSpPr>
            <a:spLocks noGrp="1"/>
          </p:cNvSpPr>
          <p:nvPr>
            <p:ph type="ftr" idx="4"/>
          </p:nvPr>
        </p:nvSpPr>
        <p:spPr>
          <a:xfrm>
            <a:off x="2313000" y="6356520"/>
            <a:ext cx="737028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hyperlink" Target="https://www.ncbi.nlm.nih.gov/pmc/articles/PMC7233195/" TargetMode="External"/><Relationship Id="rId2" Type="http://schemas.openxmlformats.org/officeDocument/2006/relationships/hyperlink" Target="https://www.ncbi.nlm.nih.gov/pubmed/32455094" TargetMode="External"/><Relationship Id="rId3" Type="http://schemas.openxmlformats.org/officeDocument/2006/relationships/hyperlink" Target="https://scholar.google.com/scholar_lookup?journal=Crime+Science&amp;title=Initial+evidence+on+the+relationship+between+the+coronavirus+pandemic+and+crime+in+the+United+States&amp;author=MPJ+Ashby&amp;volume=9&amp;issue=6&amp;publication_year=2020&amp;pages=1-16&amp;" TargetMode="External"/><Relationship Id="rId4" Type="http://schemas.openxmlformats.org/officeDocument/2006/relationships/hyperlink" Target="https://www.bjs.gov/content/pub/pdf/prdv0615.pdf" TargetMode="External"/><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apnews.com/article/bbb7adc88d3fa067c5c1b5c72a1a8aa6" TargetMode="External"/><Relationship Id="rId2" Type="http://schemas.openxmlformats.org/officeDocument/2006/relationships/hyperlink" Target="https://www.safewise.com/blog/covid-19-crimes/" TargetMode="External"/><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8" name="Title 1"/>
          <p:cNvSpPr/>
          <p:nvPr/>
        </p:nvSpPr>
        <p:spPr>
          <a:xfrm>
            <a:off x="1164600" y="1768320"/>
            <a:ext cx="9143640" cy="2588760"/>
          </a:xfrm>
          <a:prstGeom prst="rect">
            <a:avLst/>
          </a:prstGeom>
          <a:noFill/>
          <a:ln w="0">
            <a:noFill/>
          </a:ln>
        </p:spPr>
        <p:style>
          <a:lnRef idx="0"/>
          <a:fillRef idx="0"/>
          <a:effectRef idx="0"/>
          <a:fontRef idx="minor"/>
        </p:style>
        <p:txBody>
          <a:bodyPr lIns="90000" rIns="90000" tIns="45000" bIns="45000" anchor="t">
            <a:noAutofit/>
          </a:bodyPr>
          <a:p>
            <a:pPr>
              <a:lnSpc>
                <a:spcPct val="90000"/>
              </a:lnSpc>
            </a:pPr>
            <a:r>
              <a:rPr b="1" lang="en-US" sz="4000" spc="-1" strike="noStrike" cap="all">
                <a:solidFill>
                  <a:srgbClr val="ffffff"/>
                </a:solidFill>
                <a:latin typeface="Century Gothic"/>
                <a:ea typeface="Century Gothic"/>
              </a:rPr>
              <a:t>urban Economics</a:t>
            </a:r>
            <a:endParaRPr b="0" lang="en-US" sz="4000" spc="-1" strike="noStrike">
              <a:solidFill>
                <a:srgbClr val="000000"/>
              </a:solidFill>
              <a:latin typeface="Arial"/>
            </a:endParaRPr>
          </a:p>
          <a:p>
            <a:pPr>
              <a:lnSpc>
                <a:spcPct val="90000"/>
              </a:lnSpc>
            </a:pPr>
            <a:r>
              <a:rPr b="1" lang="en-US" sz="6000" spc="-1" strike="noStrike" cap="all">
                <a:solidFill>
                  <a:srgbClr val="ffffff"/>
                </a:solidFill>
                <a:latin typeface="Century Gothic"/>
                <a:ea typeface="Century Gothic"/>
              </a:rPr>
              <a:t>COVID-19 and crime</a:t>
            </a:r>
            <a:endParaRPr b="0" lang="en-US" sz="6000" spc="-1" strike="noStrike">
              <a:solidFill>
                <a:srgbClr val="000000"/>
              </a:solidFill>
              <a:latin typeface="Arial"/>
            </a:endParaRPr>
          </a:p>
          <a:p>
            <a:pPr>
              <a:lnSpc>
                <a:spcPct val="90000"/>
              </a:lnSpc>
            </a:pPr>
            <a:r>
              <a:rPr b="1" lang="en-US" sz="4000" spc="-1" strike="noStrike" cap="all">
                <a:solidFill>
                  <a:srgbClr val="ffffff"/>
                </a:solidFill>
                <a:latin typeface="Century Gothic"/>
                <a:ea typeface="Century Gothic"/>
              </a:rPr>
              <a:t>Prof. Hussain Hadah</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289080" y="365040"/>
            <a:ext cx="5336640" cy="124884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Ravindran and Shah – Evidence from India</a:t>
            </a:r>
            <a:endParaRPr b="0" lang="en-US" sz="3200" spc="-1" strike="noStrike">
              <a:solidFill>
                <a:srgbClr val="000000"/>
              </a:solidFill>
              <a:latin typeface="Calibri"/>
            </a:endParaRPr>
          </a:p>
        </p:txBody>
      </p:sp>
      <p:sp>
        <p:nvSpPr>
          <p:cNvPr id="106" name="PlaceHolder 2"/>
          <p:cNvSpPr>
            <a:spLocks noGrp="1"/>
          </p:cNvSpPr>
          <p:nvPr>
            <p:ph/>
          </p:nvPr>
        </p:nvSpPr>
        <p:spPr>
          <a:xfrm>
            <a:off x="838080" y="1825560"/>
            <a:ext cx="52574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More specifically, the Indian government classified districts as red (more restrictive), orange, and green.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They match this lockdown policy data with district-month level data on complaints.</a:t>
            </a:r>
            <a:endParaRPr b="0" lang="en-US" sz="2400" spc="-1" strike="noStrike">
              <a:solidFill>
                <a:srgbClr val="404040"/>
              </a:solidFill>
              <a:latin typeface="Century Gothic"/>
            </a:endParaRPr>
          </a:p>
        </p:txBody>
      </p:sp>
      <p:pic>
        <p:nvPicPr>
          <p:cNvPr id="107" name="Picture 4" descr=""/>
          <p:cNvPicPr/>
          <p:nvPr/>
        </p:nvPicPr>
        <p:blipFill>
          <a:blip r:embed="rId1"/>
          <a:stretch/>
        </p:blipFill>
        <p:spPr>
          <a:xfrm>
            <a:off x="5837760" y="313560"/>
            <a:ext cx="6353640" cy="65440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p:nvPr>
        </p:nvSpPr>
        <p:spPr>
          <a:xfrm>
            <a:off x="203760" y="174240"/>
            <a:ext cx="4778640" cy="558252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is another “event study” type difference-in-differences results figure that you’ve seen many times.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Red zone = difference between red zone and green zone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Orange zone = diff. b/w orange and green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Orange zone isn’t much different than the green zone.</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pic>
        <p:nvPicPr>
          <p:cNvPr id="109" name="Picture 4" descr=""/>
          <p:cNvPicPr/>
          <p:nvPr/>
        </p:nvPicPr>
        <p:blipFill>
          <a:blip r:embed="rId1"/>
          <a:stretch/>
        </p:blipFill>
        <p:spPr>
          <a:xfrm>
            <a:off x="5081760" y="0"/>
            <a:ext cx="7178760" cy="68576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p:nvPr>
        </p:nvSpPr>
        <p:spPr>
          <a:xfrm>
            <a:off x="203760" y="174240"/>
            <a:ext cx="4778640" cy="558252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red zone is affected differently compared to the green zone (and maybe the orange zone).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 the red zone, there was a relative increase in:</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Domestic violence complaints</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Cybercrime complaints</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 the red zone, there was a relative decrease in:</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Harassment complaints</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Rape and sexual assault complaints</a:t>
            </a:r>
            <a:endParaRPr b="0" lang="en-US" sz="2000" spc="-1" strike="noStrike">
              <a:solidFill>
                <a:srgbClr val="404040"/>
              </a:solidFill>
              <a:latin typeface="Century Gothic"/>
            </a:endParaRPr>
          </a:p>
          <a:p>
            <a:pPr indent="0">
              <a:lnSpc>
                <a:spcPct val="90000"/>
              </a:lnSpc>
              <a:spcBef>
                <a:spcPts val="499"/>
              </a:spcBef>
              <a:buNone/>
            </a:pPr>
            <a:endParaRPr b="0" lang="en-US" sz="2000" spc="-1" strike="noStrike">
              <a:solidFill>
                <a:srgbClr val="404040"/>
              </a:solidFill>
              <a:latin typeface="Century Gothic"/>
            </a:endParaRPr>
          </a:p>
        </p:txBody>
      </p:sp>
      <p:pic>
        <p:nvPicPr>
          <p:cNvPr id="111" name="Picture 4" descr=""/>
          <p:cNvPicPr/>
          <p:nvPr/>
        </p:nvPicPr>
        <p:blipFill>
          <a:blip r:embed="rId1"/>
          <a:stretch/>
        </p:blipFill>
        <p:spPr>
          <a:xfrm>
            <a:off x="5081760" y="0"/>
            <a:ext cx="7178760" cy="68576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Bullinger et al – Evidence from chicago</a:t>
            </a:r>
            <a:endParaRPr b="0" lang="en-US" sz="3200" spc="-1" strike="noStrike">
              <a:solidFill>
                <a:srgbClr val="000000"/>
              </a:solidFill>
              <a:latin typeface="Calibri"/>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Abstract: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Bullinger, Carr, and Packham (2020) estimate the effect of stay-at-home (SAH) policies in the city of Chicago on domestic violence.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They use cell phone data at the block level to show that the SAH order increased time spend at home.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There was a related decrease in total calls for police service, but then an increase in domestic violence-related calls.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Bullinger et al – Evidence from chicago</a:t>
            </a:r>
            <a:endParaRPr b="0" lang="en-US" sz="3200" spc="-1" strike="noStrike">
              <a:solidFill>
                <a:srgbClr val="000000"/>
              </a:solidFill>
              <a:latin typeface="Calibri"/>
            </a:endParaRPr>
          </a:p>
        </p:txBody>
      </p:sp>
      <p:sp>
        <p:nvSpPr>
          <p:cNvPr id="115"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Abstract: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t>
            </a:r>
            <a:r>
              <a:rPr b="0" lang="en-US" sz="2400" spc="-1" strike="noStrike">
                <a:solidFill>
                  <a:srgbClr val="404040"/>
                </a:solidFill>
                <a:latin typeface="Century Gothic"/>
              </a:rPr>
              <a:t>These estimates are at odds with official reports and arrests data, which show that domestic violence crimes fell by 8.7% for reports and 26.3% for arrests.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But compared to similar data for other crimes, the decline in reported domestic violence crimes is significantly smaller than the decline in other crimes.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Bullinger et al – Evidence from chicago</a:t>
            </a:r>
            <a:endParaRPr b="0" lang="en-US" sz="3200" spc="-1" strike="noStrike">
              <a:solidFill>
                <a:srgbClr val="000000"/>
              </a:solidFill>
              <a:latin typeface="Calibri"/>
            </a:endParaRPr>
          </a:p>
        </p:txBody>
      </p:sp>
      <p:sp>
        <p:nvSpPr>
          <p:cNvPr id="117"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stay-at-home (MAH) order, which can help reduce the pandemic, could contribute to a “shadow pandemic” of domestic violence.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SAH forces victims to spend more time with their abusers.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COVID-19 is also increases stress and causing financial harm, which both contribute to domestic violence.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Leaving the household may be difficult for victims to due given worse financial circumstances and it being more difficult to leave the house, get a job, etc.</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Bullinger et al – Evidence from chicago</a:t>
            </a:r>
            <a:endParaRPr b="0" lang="en-US" sz="3200" spc="-1" strike="noStrike">
              <a:solidFill>
                <a:srgbClr val="000000"/>
              </a:solidFill>
              <a:latin typeface="Calibri"/>
            </a:endParaRPr>
          </a:p>
        </p:txBody>
      </p:sp>
      <p:sp>
        <p:nvSpPr>
          <p:cNvPr id="119"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Since victims are also interacting less often with those who would report domestic violence (e.g., police, non-profit groups), this increase in domestic violence could go undetected (or be understated).</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Both of these factors make it unclear if the data on reported domestic violence would show an increase or a decrease.</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Bullinger et al – Evidence from chicago</a:t>
            </a:r>
            <a:endParaRPr b="0" lang="en-US" sz="3200" spc="-1" strike="noStrike">
              <a:solidFill>
                <a:srgbClr val="000000"/>
              </a:solidFill>
              <a:latin typeface="Calibri"/>
            </a:endParaRPr>
          </a:p>
        </p:txBody>
      </p:sp>
      <p:sp>
        <p:nvSpPr>
          <p:cNvPr id="121"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authors study the SAH policy in Chicago, which started on March 21, 2020.</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Their methodology is a version of a difference-in-differences: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Treatment group = blocks when SAH was in effect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Control group = same blocks last year when SAH was not in effect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assumption is that changes in reported domestic violence in the comparison (control) weeks provide a good counterfactual for the change that would have occurred had there been no SAH policy.</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p:nvPr>
        </p:nvSpPr>
        <p:spPr>
          <a:xfrm>
            <a:off x="297000" y="541080"/>
            <a:ext cx="4405320" cy="517824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400" spc="-1" strike="noStrike">
                <a:solidFill>
                  <a:srgbClr val="404040"/>
                </a:solidFill>
                <a:latin typeface="Century Gothic"/>
              </a:rPr>
              <a:t>Outcome: 911 calls</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There is a decrease in all 911 calls associated with the SAH order.</a:t>
            </a:r>
            <a:endParaRPr b="0" lang="en-US" sz="24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Taking the estimate (-1.388) and dividing it by the pre-period mean (24.478) means that calls decreased by about 5.7%.</a:t>
            </a:r>
            <a:endParaRPr b="0" lang="en-US" sz="2400" spc="-1" strike="noStrike">
              <a:solidFill>
                <a:srgbClr val="404040"/>
              </a:solidFill>
              <a:latin typeface="Century Gothic"/>
            </a:endParaRPr>
          </a:p>
        </p:txBody>
      </p:sp>
      <p:pic>
        <p:nvPicPr>
          <p:cNvPr id="123" name="Picture 4" descr=""/>
          <p:cNvPicPr/>
          <p:nvPr/>
        </p:nvPicPr>
        <p:blipFill>
          <a:blip r:embed="rId1"/>
          <a:stretch/>
        </p:blipFill>
        <p:spPr>
          <a:xfrm>
            <a:off x="4980600" y="1447920"/>
            <a:ext cx="7211160" cy="445788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p:nvPr>
        </p:nvSpPr>
        <p:spPr>
          <a:xfrm>
            <a:off x="297000" y="298440"/>
            <a:ext cx="4405320" cy="517824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400" spc="-1" strike="noStrike">
                <a:solidFill>
                  <a:srgbClr val="404040"/>
                </a:solidFill>
                <a:latin typeface="Century Gothic"/>
              </a:rPr>
              <a:t>Outcome: 911 calls</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There is an increase in domestic violence and disturbance calls associated with the SAH.</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These estimates are more precise/statistically significant.</a:t>
            </a:r>
            <a:endParaRPr b="0" lang="en-US" sz="24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Taking the estimate for domestic violence (0.093) and dividing it by the pre-period mean (1.248) means that </a:t>
            </a:r>
            <a:r>
              <a:rPr b="0" i="1" lang="en-US" sz="2400" spc="-1" strike="noStrike">
                <a:solidFill>
                  <a:srgbClr val="404040"/>
                </a:solidFill>
                <a:latin typeface="Century Gothic"/>
              </a:rPr>
              <a:t>domestic violence calls increased by about 74.5%</a:t>
            </a:r>
            <a:endParaRPr b="0" lang="en-US" sz="2400" spc="-1" strike="noStrike">
              <a:solidFill>
                <a:srgbClr val="404040"/>
              </a:solidFill>
              <a:latin typeface="Century Gothic"/>
            </a:endParaRPr>
          </a:p>
        </p:txBody>
      </p:sp>
      <p:pic>
        <p:nvPicPr>
          <p:cNvPr id="125" name="Picture 4" descr=""/>
          <p:cNvPicPr/>
          <p:nvPr/>
        </p:nvPicPr>
        <p:blipFill>
          <a:blip r:embed="rId1"/>
          <a:stretch/>
        </p:blipFill>
        <p:spPr>
          <a:xfrm>
            <a:off x="4980600" y="1447920"/>
            <a:ext cx="7211160" cy="44578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Plan for today</a:t>
            </a:r>
            <a:endParaRPr b="0" lang="en-US" sz="3800" spc="-1" strike="noStrike">
              <a:solidFill>
                <a:srgbClr val="000000"/>
              </a:solidFill>
              <a:latin typeface="Calibri"/>
            </a:endParaRPr>
          </a:p>
        </p:txBody>
      </p:sp>
      <p:sp>
        <p:nvSpPr>
          <p:cNvPr id="9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General summary of anecdotal evidence of the effect of COVID-19 on crime.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Summary of two papers on how COVID-19 is affecting domestic violence:</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Ravindran and Shah (2020)</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Bullinger, Carr, and Packham (2020)</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Practice questions on this material.</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p:nvPr>
        </p:nvSpPr>
        <p:spPr>
          <a:xfrm>
            <a:off x="335880" y="874080"/>
            <a:ext cx="4501440" cy="43509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400" spc="-1" strike="noStrike">
                <a:solidFill>
                  <a:srgbClr val="404040"/>
                </a:solidFill>
                <a:latin typeface="Century Gothic"/>
              </a:rPr>
              <a:t>Outcome: REPORTED crimes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tabLst>
                <a:tab algn="l" pos="0"/>
              </a:tabLst>
            </a:pPr>
            <a:r>
              <a:rPr b="0" lang="en-US" sz="2400" spc="-1" strike="noStrike">
                <a:solidFill>
                  <a:srgbClr val="404040"/>
                </a:solidFill>
                <a:latin typeface="Century Gothic"/>
              </a:rPr>
              <a:t>Reported crimes in general decreased.</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tabLst>
                <a:tab algn="l" pos="0"/>
              </a:tabLst>
            </a:pPr>
            <a:r>
              <a:rPr b="0" lang="en-US" sz="2400" spc="-1" strike="noStrike">
                <a:solidFill>
                  <a:srgbClr val="404040"/>
                </a:solidFill>
                <a:latin typeface="Century Gothic"/>
              </a:rPr>
              <a:t>The decrease in </a:t>
            </a:r>
            <a:r>
              <a:rPr b="0" i="1" lang="en-US" sz="2400" spc="-1" strike="noStrike">
                <a:solidFill>
                  <a:srgbClr val="404040"/>
                </a:solidFill>
                <a:latin typeface="Century Gothic"/>
              </a:rPr>
              <a:t>reported</a:t>
            </a:r>
            <a:r>
              <a:rPr b="0" lang="en-US" sz="2400" spc="-1" strike="noStrike">
                <a:solidFill>
                  <a:srgbClr val="404040"/>
                </a:solidFill>
                <a:latin typeface="Century Gothic"/>
              </a:rPr>
              <a:t> domestic violence, domestic battery, and child abuse crimes is much lower.</a:t>
            </a:r>
            <a:endParaRPr b="0" lang="en-US" sz="2400" spc="-1" strike="noStrike">
              <a:solidFill>
                <a:srgbClr val="404040"/>
              </a:solidFill>
              <a:latin typeface="Century Gothic"/>
            </a:endParaRPr>
          </a:p>
        </p:txBody>
      </p:sp>
      <p:pic>
        <p:nvPicPr>
          <p:cNvPr id="127" name="Picture 4" descr=""/>
          <p:cNvPicPr/>
          <p:nvPr/>
        </p:nvPicPr>
        <p:blipFill>
          <a:blip r:embed="rId1"/>
          <a:stretch/>
        </p:blipFill>
        <p:spPr>
          <a:xfrm>
            <a:off x="4837680" y="551520"/>
            <a:ext cx="7354080" cy="630612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What’s going on with the results?</a:t>
            </a:r>
            <a:endParaRPr b="0" lang="en-US" sz="3800" spc="-1" strike="noStrike">
              <a:solidFill>
                <a:srgbClr val="000000"/>
              </a:solidFill>
              <a:latin typeface="Calibri"/>
            </a:endParaRPr>
          </a:p>
        </p:txBody>
      </p:sp>
      <p:sp>
        <p:nvSpPr>
          <p:cNvPr id="129"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There is a decrease in domestic violence calls, but a slight decrease in reports of domestic violence.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Obviously a 911 call does not lead to a report or an arrest.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It seems like there are more domestic violence concerns, given the increased calls. But reports are perhaps less likely to happen since victims are less able to interact with police or support services (e.g., shelters may have temporarily shut down).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Reporting could otherwise be more difficult during this time.</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References</a:t>
            </a:r>
            <a:endParaRPr b="0" lang="en-US" sz="3800" spc="-1" strike="noStrike">
              <a:solidFill>
                <a:srgbClr val="000000"/>
              </a:solidFill>
              <a:latin typeface="Calibri"/>
            </a:endParaRPr>
          </a:p>
        </p:txBody>
      </p:sp>
      <p:sp>
        <p:nvSpPr>
          <p:cNvPr id="131"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Times New Roman"/>
              </a:rPr>
              <a:t>Ashby MPJ. Initial evidence on the relationship between the coronavirus pandemic and crime in the United States. Crime Science. 2020;9(6):1–16. [</a:t>
            </a:r>
            <a:r>
              <a:rPr b="0" lang="en-US" sz="2400" spc="-1" strike="noStrike" u="sng">
                <a:solidFill>
                  <a:srgbClr val="71c5e8"/>
                </a:solidFill>
                <a:uFillTx/>
                <a:latin typeface="Times New Roman"/>
                <a:hlinkClick r:id="rId1"/>
              </a:rPr>
              <a:t>PMC free article</a:t>
            </a:r>
            <a:r>
              <a:rPr b="0" lang="en-US" sz="2400" spc="-1" strike="noStrike">
                <a:solidFill>
                  <a:srgbClr val="000000"/>
                </a:solidFill>
                <a:latin typeface="Times New Roman"/>
              </a:rPr>
              <a:t>] [</a:t>
            </a:r>
            <a:r>
              <a:rPr b="0" lang="en-US" sz="2400" spc="-1" strike="noStrike" u="sng">
                <a:solidFill>
                  <a:srgbClr val="71c5e8"/>
                </a:solidFill>
                <a:uFillTx/>
                <a:latin typeface="Times New Roman"/>
                <a:hlinkClick r:id="rId2"/>
              </a:rPr>
              <a:t>PubMed</a:t>
            </a:r>
            <a:r>
              <a:rPr b="0" lang="en-US" sz="2400" spc="-1" strike="noStrike">
                <a:solidFill>
                  <a:srgbClr val="000000"/>
                </a:solidFill>
                <a:latin typeface="Times New Roman"/>
              </a:rPr>
              <a:t>] [</a:t>
            </a:r>
            <a:r>
              <a:rPr b="0" lang="en-US" sz="2400" spc="-1" strike="noStrike" u="sng">
                <a:solidFill>
                  <a:srgbClr val="71c5e8"/>
                </a:solidFill>
                <a:uFillTx/>
                <a:latin typeface="Times New Roman"/>
                <a:hlinkClick r:id="rId3"/>
              </a:rPr>
              <a:t>Google Scholar</a:t>
            </a:r>
            <a:r>
              <a:rPr b="0" lang="en-US" sz="2400" spc="-1" strike="noStrike">
                <a:solidFill>
                  <a:srgbClr val="000000"/>
                </a:solidFill>
                <a:latin typeface="Times New Roman"/>
              </a:rPr>
              <a:t>]</a:t>
            </a:r>
            <a:endParaRPr b="0" lang="en-US" sz="2400" spc="-1" strike="noStrike">
              <a:solidFill>
                <a:srgbClr val="404040"/>
              </a:solidFill>
              <a:latin typeface="Century Gothic"/>
            </a:endParaRPr>
          </a:p>
          <a:p>
            <a:pPr marL="228600" indent="-228600">
              <a:lnSpc>
                <a:spcPct val="90000"/>
              </a:lnSpc>
              <a:spcBef>
                <a:spcPts val="1001"/>
              </a:spcBef>
              <a:buClr>
                <a:srgbClr val="303030"/>
              </a:buClr>
              <a:buFont typeface="Arial"/>
              <a:buChar char="•"/>
            </a:pPr>
            <a:r>
              <a:rPr b="0" lang="en-US" sz="2400" spc="-1" strike="noStrike">
                <a:solidFill>
                  <a:srgbClr val="303030"/>
                </a:solidFill>
                <a:latin typeface="arial"/>
              </a:rPr>
              <a:t>Boman, J. H., 4th, &amp; Gallupe, O. (2020). Has COVID-19 Changed Crime? Crime Rates in the United States during the Pandemic. </a:t>
            </a:r>
            <a:r>
              <a:rPr b="0" i="1" lang="en-US" sz="2400" spc="-1" strike="noStrike">
                <a:solidFill>
                  <a:srgbClr val="303030"/>
                </a:solidFill>
                <a:latin typeface="arial"/>
              </a:rPr>
              <a:t>American journal of criminal justice : AJCJ</a:t>
            </a:r>
            <a:r>
              <a:rPr b="0" lang="en-US" sz="2400" spc="-1" strike="noStrike">
                <a:solidFill>
                  <a:srgbClr val="303030"/>
                </a:solidFill>
                <a:latin typeface="arial"/>
              </a:rPr>
              <a:t>, 1–9. Advance online publication. https://doi.org/10.1007/s12103-020-09551-3</a:t>
            </a:r>
            <a:endParaRPr b="0" lang="en-US" sz="2400" spc="-1" strike="noStrike">
              <a:solidFill>
                <a:srgbClr val="404040"/>
              </a:solidFill>
              <a:latin typeface="Century Gothic"/>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Times New Roman"/>
              </a:rPr>
              <a:t>Reaves, B. A. (2017). </a:t>
            </a:r>
            <a:r>
              <a:rPr b="0" i="1" lang="en-US" sz="2400" spc="-1" strike="noStrike">
                <a:solidFill>
                  <a:srgbClr val="000000"/>
                </a:solidFill>
                <a:latin typeface="Times New Roman"/>
              </a:rPr>
              <a:t>Police response to domestic violence, 2006–2015</a:t>
            </a:r>
            <a:r>
              <a:rPr b="0" lang="en-US" sz="2400" spc="-1" strike="noStrike">
                <a:solidFill>
                  <a:srgbClr val="000000"/>
                </a:solidFill>
                <a:latin typeface="Times New Roman"/>
              </a:rPr>
              <a:t> (NCJ 250231). Bureau of Justice Statistics. Available at </a:t>
            </a:r>
            <a:r>
              <a:rPr b="0" lang="en-US" sz="2400" spc="-1" strike="noStrike" u="sng">
                <a:solidFill>
                  <a:srgbClr val="71c5e8"/>
                </a:solidFill>
                <a:uFillTx/>
                <a:latin typeface="Times New Roman"/>
                <a:hlinkClick r:id="rId4"/>
              </a:rPr>
              <a:t>https://www.bjs.gov/content/pub/pdf/prdv0615.pdf</a:t>
            </a:r>
            <a:r>
              <a:rPr b="0" lang="en-US" sz="2400" spc="-1" strike="noStrike">
                <a:solidFill>
                  <a:srgbClr val="000000"/>
                </a:solidFill>
                <a:latin typeface="Times New Roman"/>
              </a:rPr>
              <a:t>.</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Anecdotal evidence of the effect of COVID-19 on crime</a:t>
            </a:r>
            <a:endParaRPr b="0" lang="en-US" sz="3800" spc="-1" strike="noStrike">
              <a:solidFill>
                <a:srgbClr val="000000"/>
              </a:solidFill>
              <a:latin typeface="Calibri"/>
            </a:endParaRPr>
          </a:p>
        </p:txBody>
      </p:sp>
      <p:sp>
        <p:nvSpPr>
          <p:cNvPr id="9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By “anecdotal” here I mean things like news articles.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would contrast with research that can establish a causal link.</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It’s always great to use a causal framework to try to test for any causal links that are hypothesized.</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E.g., the media is discussing that COVID-19 may increase X, let’s test that!</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Anecdotal evidence of the effect of COVID-19 on crime</a:t>
            </a:r>
            <a:endParaRPr b="0" lang="en-US" sz="3800" spc="-1" strike="noStrike">
              <a:solidFill>
                <a:srgbClr val="000000"/>
              </a:solidFill>
              <a:latin typeface="Calibri"/>
            </a:endParaRPr>
          </a:p>
        </p:txBody>
      </p:sp>
      <p:sp>
        <p:nvSpPr>
          <p:cNvPr id="94"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There is a hodge-podge of anecdotal evidence, coming from various data sources and particular cities.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Sometimes the data on particular crime-city combinations show an increase, and sometimes they show a decrease.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makes it hard to pin down the exact effects on crime.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 a discussion article, Boman and Gallups (2020) note that, on average, across all cities and crimes, anecdotal evidence from 911 service calls shows that crime is down in most cities.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Other sources back this up, such as a report by USA Today on April 4, 2020, which found that crime decreased in 19/20 cities examined </a:t>
            </a:r>
            <a:r>
              <a:rPr b="0" lang="en-US" sz="1800" spc="-1" strike="noStrike">
                <a:solidFill>
                  <a:srgbClr val="404040"/>
                </a:solidFill>
                <a:latin typeface="Century Gothic"/>
              </a:rPr>
              <a:t>(https://www.usatoday.com/story/news/investigations/2020/04/04/coronavirus-crime-rates-drop-and-domestic-violence-spikes/2939120001/)</a:t>
            </a:r>
            <a:endParaRPr b="0" lang="en-US" sz="18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Anecdotal evidence of the effect of COVID-19 on crime</a:t>
            </a:r>
            <a:endParaRPr b="0" lang="en-US" sz="3800" spc="-1" strike="noStrike">
              <a:solidFill>
                <a:srgbClr val="000000"/>
              </a:solidFill>
              <a:latin typeface="Calibri"/>
            </a:endParaRPr>
          </a:p>
        </p:txBody>
      </p:sp>
      <p:sp>
        <p:nvSpPr>
          <p:cNvPr id="96"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Other data sources show positive or negative trends. Here is a small sampling:</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Arrest rates are down in the US, partly as police as intentionally arresting fewer people due to the COVID-19 risks both in interacting with people and the risk for those sent to jail. </a:t>
            </a:r>
            <a:r>
              <a:rPr b="0" lang="en-US" sz="2000" spc="-1" strike="noStrike">
                <a:solidFill>
                  <a:srgbClr val="404040"/>
                </a:solidFill>
                <a:latin typeface="Century Gothic"/>
              </a:rPr>
              <a:t>(</a:t>
            </a:r>
            <a:r>
              <a:rPr b="0" lang="en-US" sz="2000" spc="-1" strike="noStrike" u="sng">
                <a:solidFill>
                  <a:srgbClr val="71c5e8"/>
                </a:solidFill>
                <a:uFillTx/>
                <a:latin typeface="Century Gothic"/>
                <a:hlinkClick r:id="rId1"/>
              </a:rPr>
              <a:t>https://apnews.com/article/bbb7adc88d3fa067c5c1b5c72a1a8aa6</a:t>
            </a:r>
            <a:r>
              <a:rPr b="0" lang="en-US" sz="2000" spc="-1" strike="noStrike">
                <a:solidFill>
                  <a:srgbClr val="404040"/>
                </a:solidFill>
                <a:latin typeface="Century Gothic"/>
              </a:rPr>
              <a:t>)</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entury Gothic"/>
              </a:rPr>
              <a:t>Robberies and property crimes appear down.</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entury Gothic"/>
              </a:rPr>
              <a:t>Murder, homicide, aggravated assaults,  and gun violence appear up (</a:t>
            </a:r>
            <a:r>
              <a:rPr b="0" lang="en-US" sz="2000" spc="-1" strike="noStrike" u="sng">
                <a:solidFill>
                  <a:srgbClr val="71c5e8"/>
                </a:solidFill>
                <a:uFillTx/>
                <a:latin typeface="Century Gothic"/>
                <a:hlinkClick r:id="rId2"/>
              </a:rPr>
              <a:t>https://www.safewise.com/blog/covid-19-crimes/</a:t>
            </a:r>
            <a:r>
              <a:rPr b="0" lang="en-US" sz="2000" spc="-1" strike="noStrike">
                <a:solidFill>
                  <a:srgbClr val="404040"/>
                </a:solidFill>
                <a:latin typeface="Century Gothic"/>
              </a:rPr>
              <a:t>)</a:t>
            </a:r>
            <a:endParaRPr b="0" lang="en-US" sz="2000" spc="-1" strike="noStrike">
              <a:solidFill>
                <a:srgbClr val="404040"/>
              </a:solidFill>
              <a:latin typeface="Century Gothic"/>
            </a:endParaRPr>
          </a:p>
          <a:p>
            <a:pPr indent="0">
              <a:lnSpc>
                <a:spcPct val="90000"/>
              </a:lnSpc>
              <a:spcBef>
                <a:spcPts val="1001"/>
              </a:spcBef>
              <a:buNone/>
              <a:tabLst>
                <a:tab algn="l" pos="0"/>
              </a:tabLst>
            </a:pPr>
            <a:endParaRPr b="0" lang="en-US" sz="2000" spc="-1" strike="noStrike">
              <a:solidFill>
                <a:srgbClr val="404040"/>
              </a:solidFill>
              <a:latin typeface="Century Gothic"/>
            </a:endParaRPr>
          </a:p>
          <a:p>
            <a:pPr indent="0">
              <a:lnSpc>
                <a:spcPct val="90000"/>
              </a:lnSpc>
              <a:spcBef>
                <a:spcPts val="499"/>
              </a:spcBef>
              <a:buNone/>
              <a:tabLst>
                <a:tab algn="l" pos="0"/>
              </a:tabLst>
            </a:pPr>
            <a:endParaRPr b="0" lang="en-US" sz="2000" spc="-1" strike="noStrike">
              <a:solidFill>
                <a:srgbClr val="404040"/>
              </a:solidFill>
              <a:latin typeface="Century Gothic"/>
            </a:endParaRPr>
          </a:p>
          <a:p>
            <a:pPr indent="0">
              <a:lnSpc>
                <a:spcPct val="90000"/>
              </a:lnSpc>
              <a:spcBef>
                <a:spcPts val="499"/>
              </a:spcBef>
              <a:buNone/>
              <a:tabLst>
                <a:tab algn="l" pos="0"/>
              </a:tabLst>
            </a:pPr>
            <a:endParaRPr b="0" lang="en-US" sz="20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Anecdotal evidence of the effect of COVID-19 on crime</a:t>
            </a:r>
            <a:endParaRPr b="0" lang="en-US" sz="3800" spc="-1" strike="noStrike">
              <a:solidFill>
                <a:srgbClr val="000000"/>
              </a:solidFill>
              <a:latin typeface="Calibri"/>
            </a:endParaRPr>
          </a:p>
        </p:txBody>
      </p:sp>
      <p:sp>
        <p:nvSpPr>
          <p:cNvPr id="98" name="PlaceHolder 2"/>
          <p:cNvSpPr>
            <a:spLocks noGrp="1"/>
          </p:cNvSpPr>
          <p:nvPr>
            <p:ph/>
          </p:nvPr>
        </p:nvSpPr>
        <p:spPr>
          <a:xfrm>
            <a:off x="838080" y="162720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 more careful, early statistical analysis shows no consistent pattern in how six crime categories have changed in over a dozen US cities (Ashby, 2020).</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Serious assaults in public,</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Serious assaults in residences,</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Residential burglaries</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Non-residential burglaries</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Motor vehicle theft</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Stealing from cars</a:t>
            </a:r>
            <a:endParaRPr b="0" lang="en-US" sz="20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Anecdotal evidence of the effect of COVID-19 on crime</a:t>
            </a:r>
            <a:endParaRPr b="0" lang="en-US" sz="3800" spc="-1" strike="noStrike">
              <a:solidFill>
                <a:srgbClr val="000000"/>
              </a:solidFill>
              <a:latin typeface="Calibri"/>
            </a:endParaRPr>
          </a:p>
        </p:txBody>
      </p:sp>
      <p:sp>
        <p:nvSpPr>
          <p:cNvPr id="100" name="PlaceHolder 2"/>
          <p:cNvSpPr>
            <a:spLocks noGrp="1"/>
          </p:cNvSpPr>
          <p:nvPr>
            <p:ph/>
          </p:nvPr>
        </p:nvSpPr>
        <p:spPr>
          <a:xfrm>
            <a:off x="838080" y="162720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However, all research done early in the pandemic suffers from a lack of data.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We may not yet have the statistical power, due to a lack of data, to distinguish changes in trends (the “signal”) from the noise.</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Observing the pandemic over a longer period of time or collecting data on more regions could help.</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Or, the only data sources have other issues.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Intimate partner violence (IPV) is notoriously underreported, with only about half of incidents resulting in a 911 call (Reaves, 2017).</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Not all 911 calls also lead to a report or arrest, an issue we will see later.</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Self-reported data (e.g., from a survey or a complaint system) may be preferred.</a:t>
            </a:r>
            <a:r>
              <a:rPr b="0" lang="en-US" sz="2000" spc="-1" strike="noStrike">
                <a:solidFill>
                  <a:srgbClr val="404040"/>
                </a:solidFill>
                <a:latin typeface="Century Gothic"/>
              </a:rPr>
              <a:t>	</a:t>
            </a:r>
            <a:r>
              <a:rPr b="0" lang="en-US" sz="2000" spc="-1" strike="noStrike">
                <a:solidFill>
                  <a:srgbClr val="404040"/>
                </a:solidFill>
                <a:latin typeface="Century Gothic"/>
              </a:rPr>
              <a:t>	</a:t>
            </a:r>
            <a:endParaRPr b="0" lang="en-US" sz="20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Anecdotal evidence of the effect of COVID-19 on crime</a:t>
            </a:r>
            <a:endParaRPr b="0" lang="en-US" sz="3800" spc="-1" strike="noStrike">
              <a:solidFill>
                <a:srgbClr val="000000"/>
              </a:solidFill>
              <a:latin typeface="Calibri"/>
            </a:endParaRPr>
          </a:p>
        </p:txBody>
      </p:sp>
      <p:sp>
        <p:nvSpPr>
          <p:cNvPr id="10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So, we don’t have too many clear answers. The anecdotal evidence points in different directions.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Until we have more/better data and good causal estimation strategies, I’ll be hard to say for sure.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two papers we will cover today are early attempts at leveraging early data to estimate a causal relationship between COVID-19 and crime.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They both focus on domestic violence, which anecdotally seems to be increasing in importance as an issue.</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Ravindran and Shah – Evidence from India</a:t>
            </a:r>
            <a:endParaRPr b="0" lang="en-US" sz="3200" spc="-1" strike="noStrike">
              <a:solidFill>
                <a:srgbClr val="000000"/>
              </a:solidFill>
              <a:latin typeface="Calibri"/>
            </a:endParaRPr>
          </a:p>
        </p:txBody>
      </p:sp>
      <p:sp>
        <p:nvSpPr>
          <p:cNvPr id="104"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researchers study how COVID-19-related lockdown policies affected domestic violence rates in India.</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They do a difference-in-differences study comparing areas with stronger lockdown policies before and after to areas over the same time period with weaker policies.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I.e. stronger lockdown (red zone) before and after, versus weaker lockdown (green zone) before and after.</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They use data of complaints made to the National Commission for Women, a national statutory body of the government of Indian with a mandate for protecting and promoting the interests of women.</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980</TotalTime>
  <Application>LibreOffice/7.5.4.2$MacOSX_X86_64 LibreOffice_project/36ccfdc35048b057fd9854c757a8b67ec53977b6</Application>
  <AppVersion>15.0000</AppVersion>
  <Words>1672</Words>
  <Paragraphs>113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2017-02-22T17:33:23Z</dcterms:created>
  <dc:creator>Microsoft Office User</dc:creator>
  <dc:description/>
  <dc:language>en-US</dc:language>
  <cp:lastModifiedBy/>
  <cp:lastPrinted>2017-03-15T17:14:36Z</cp:lastPrinted>
  <dcterms:modified xsi:type="dcterms:W3CDTF">2023-12-24T18:06:55Z</dcterms:modified>
  <cp:revision>133</cp:revision>
  <dc:subject/>
  <dc:title>add sample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22</vt:i4>
  </property>
</Properties>
</file>