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media/image2.png" ContentType="image/png"/>
  <Override PartName="/ppt/media/image3.png" ContentType="image/png"/>
  <Override PartName="/ppt/_rels/presentation.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4.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presProps.xml" ContentType="application/vnd.openxmlformats-officedocument.presentationml.presProps+xml"/>
  <Override PartName="/ppt/slides/_rels/slide53.xml.rels" ContentType="application/vnd.openxmlformats-package.relationships+xml"/>
  <Override PartName="/ppt/slides/_rels/slide4.xml.rels" ContentType="application/vnd.openxmlformats-package.relationships+xml"/>
  <Override PartName="/ppt/slides/_rels/slide51.xml.rels" ContentType="application/vnd.openxmlformats-package.relationships+xml"/>
  <Override PartName="/ppt/slides/_rels/slide2.xml.rels" ContentType="application/vnd.openxmlformats-package.relationships+xml"/>
  <Override PartName="/ppt/slides/_rels/slide50.xml.rels" ContentType="application/vnd.openxmlformats-package.relationships+xml"/>
  <Override PartName="/ppt/slides/_rels/slide1.xml.rels" ContentType="application/vnd.openxmlformats-package.relationships+xml"/>
  <Override PartName="/ppt/slides/_rels/slide37.xml.rels" ContentType="application/vnd.openxmlformats-package.relationships+xml"/>
  <Override PartName="/ppt/slides/_rels/slide40.xml.rels" ContentType="application/vnd.openxmlformats-package.relationships+xml"/>
  <Override PartName="/ppt/slides/_rels/slide52.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21.xml.rels" ContentType="application/vnd.openxmlformats-package.relationships+xml"/>
  <Override PartName="/ppt/slides/_rels/slide55.xml.rels" ContentType="application/vnd.openxmlformats-package.relationships+xml"/>
  <Override PartName="/ppt/slides/_rels/slide3.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54.xml.rels" ContentType="application/vnd.openxmlformats-package.relationships+xml"/>
  <Override PartName="/ppt/slides/_rels/slide20.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7.xml.rels" ContentType="application/vnd.openxmlformats-package.relationships+xml"/>
  <Override PartName="/ppt/slides/_rels/slide22.xml.rels" ContentType="application/vnd.openxmlformats-package.relationships+xml"/>
  <Override PartName="/ppt/slides/_rels/slide56.xml.rels" ContentType="application/vnd.openxmlformats-package.relationships+xml"/>
  <Override PartName="/ppt/slides/_rels/slide15.xml.rels" ContentType="application/vnd.openxmlformats-package.relationships+xml"/>
  <Override PartName="/ppt/slides/_rels/slide49.xml.rels" ContentType="application/vnd.openxmlformats-package.relationships+xml"/>
  <Override PartName="/ppt/slides/_rels/slide18.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47.xml.rels" ContentType="application/vnd.openxmlformats-package.relationships+xml"/>
  <Override PartName="/ppt/slides/_rels/slide14.xml.rels" ContentType="application/vnd.openxmlformats-package.relationships+xml"/>
  <Override PartName="/ppt/slides/_rels/slide48.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46.xml.rels" ContentType="application/vnd.openxmlformats-package.relationships+xml"/>
  <Override PartName="/ppt/slides/_rels/slide38.xml.rels" ContentType="application/vnd.openxmlformats-package.relationships+xml"/>
  <Override PartName="/ppt/slides/_rels/slide42.xml.rels" ContentType="application/vnd.openxmlformats-package.relationships+xml"/>
  <Override PartName="/ppt/slides/_rels/slide11.xml.rels" ContentType="application/vnd.openxmlformats-package.relationships+xml"/>
  <Override PartName="/ppt/slides/_rels/slide45.xml.rels" ContentType="application/vnd.openxmlformats-package.relationships+xml"/>
  <Override PartName="/ppt/slides/_rels/slide19.xml.rels" ContentType="application/vnd.openxmlformats-package.relationships+xml"/>
  <Override PartName="/ppt/slides/_rels/slide41.xml.rels" ContentType="application/vnd.openxmlformats-package.relationships+xml"/>
  <Override PartName="/ppt/slides/_rels/slide10.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39.xml.rels" ContentType="application/vnd.openxmlformats-package.relationships+xml"/>
  <Override PartName="/ppt/slides/slide38.xml" ContentType="application/vnd.openxmlformats-officedocument.presentationml.slide+xml"/>
  <Override PartName="/ppt/slides/slide39.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48.xml" ContentType="application/vnd.openxmlformats-officedocument.presentationml.slide+xml"/>
  <Override PartName="/ppt/slides/slide45.xml" ContentType="application/vnd.openxmlformats-officedocument.presentationml.slide+xml"/>
  <Override PartName="/ppt/slides/slide11.xml" ContentType="application/vnd.openxmlformats-officedocument.presentationml.slide+xml"/>
  <Override PartName="/ppt/slides/slide49.xml" ContentType="application/vnd.openxmlformats-officedocument.presentationml.slide+xml"/>
  <Override PartName="/ppt/slides/slide15.xml" ContentType="application/vnd.openxmlformats-officedocument.presentationml.slide+xml"/>
  <Override PartName="/ppt/slides/slide46.xml" ContentType="application/vnd.openxmlformats-officedocument.presentationml.slide+xml"/>
  <Override PartName="/ppt/slides/slide12.xml" ContentType="application/vnd.openxmlformats-officedocument.presentationml.slide+xml"/>
  <Override PartName="/ppt/slides/slide16.xml" ContentType="application/vnd.openxmlformats-officedocument.presentationml.slide+xml"/>
  <Override PartName="/ppt/slides/slide47.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55.xml" ContentType="application/vnd.openxmlformats-officedocument.presentationml.slide+xml"/>
  <Override PartName="/ppt/slides/slide1.xml" ContentType="application/vnd.openxmlformats-officedocument.presentationml.slide+xml"/>
  <Override PartName="/ppt/slides/slide22.xml" ContentType="application/vnd.openxmlformats-officedocument.presentationml.slide+xml"/>
  <Override PartName="/ppt/slides/slide56.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54.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5.xml" ContentType="application/vnd.openxmlformats-officedocument.presentationml.slide+xml"/>
  <Override PartName="/ppt/slides/slide6.xml" ContentType="application/vnd.openxmlformats-officedocument.presentationml.slide+xml"/>
  <Override PartName="/ppt/slides/slide26.xml" ContentType="application/vnd.openxmlformats-officedocument.presentationml.slide+xml"/>
  <Override PartName="/ppt/slides/slide7.xml" ContentType="application/vnd.openxmlformats-officedocument.presentationml.slide+xml"/>
  <Override PartName="/ppt/slides/slide27.xml" ContentType="application/vnd.openxmlformats-officedocument.presentationml.slide+xml"/>
  <Override PartName="/ppt/slides/slide50.xml" ContentType="application/vnd.openxmlformats-officedocument.presentationml.slide+xml"/>
  <Override PartName="/ppt/slides/slide28.xml" ContentType="application/vnd.openxmlformats-officedocument.presentationml.slide+xml"/>
  <Override PartName="/ppt/slides/slide8.xml" ContentType="application/vnd.openxmlformats-officedocument.presentationml.slide+xml"/>
  <Override PartName="/ppt/slides/slide51.xml" ContentType="application/vnd.openxmlformats-officedocument.presentationml.slide+xml"/>
  <Override PartName="/ppt/slides/slide29.xml" ContentType="application/vnd.openxmlformats-officedocument.presentationml.slide+xml"/>
  <Override PartName="/ppt/slides/slide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52.xml" ContentType="application/vnd.openxmlformats-officedocument.presentationml.slide+xml"/>
  <Override PartName="/ppt/slides/slide40.xml" ContentType="application/vnd.openxmlformats-officedocument.presentationml.slide+xml"/>
  <Override PartName="/ppt/slides/slide37.xml" ContentType="application/vnd.openxmlformats-officedocument.presentationml.slide+xml"/>
  <Override PartName="/ppt/slides/slide53.xml" ContentType="application/vnd.openxmlformats-officedocument.presentationml.slide+xml"/>
  <Override PartName="/ppt/notesSlides/_rels/notesSlide17.xml.rels" ContentType="application/vnd.openxmlformats-package.relationships+xml"/>
  <Override PartName="/ppt/notesSlides/notesSlide1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Lst>
  <p:sldSz cx="12192000" cy="6858000"/>
  <p:notesSz cx="7010400" cy="9296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92"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93"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94" name="PlaceHolder 4"/>
          <p:cNvSpPr>
            <a:spLocks noGrp="1"/>
          </p:cNvSpPr>
          <p:nvPr>
            <p:ph type="dt" idx="7"/>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95" name="PlaceHolder 5"/>
          <p:cNvSpPr>
            <a:spLocks noGrp="1"/>
          </p:cNvSpPr>
          <p:nvPr>
            <p:ph type="ftr" idx="8"/>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6" name="PlaceHolder 6"/>
          <p:cNvSpPr>
            <a:spLocks noGrp="1"/>
          </p:cNvSpPr>
          <p:nvPr>
            <p:ph type="sldNum" idx="9"/>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983F90CD-BF1D-4658-9881-ED398A443EFE}"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sldImg"/>
          </p:nvPr>
        </p:nvSpPr>
        <p:spPr>
          <a:xfrm>
            <a:off x="717480" y="1162080"/>
            <a:ext cx="5574960" cy="3136680"/>
          </a:xfrm>
          <a:prstGeom prst="rect">
            <a:avLst/>
          </a:prstGeom>
          <a:ln w="0">
            <a:noFill/>
          </a:ln>
        </p:spPr>
      </p:sp>
      <p:sp>
        <p:nvSpPr>
          <p:cNvPr id="219" name="PlaceHolder 2"/>
          <p:cNvSpPr>
            <a:spLocks noGrp="1"/>
          </p:cNvSpPr>
          <p:nvPr>
            <p:ph type="body"/>
          </p:nvPr>
        </p:nvSpPr>
        <p:spPr>
          <a:xfrm>
            <a:off x="700920" y="4473720"/>
            <a:ext cx="5608080" cy="3660120"/>
          </a:xfrm>
          <a:prstGeom prst="rect">
            <a:avLst/>
          </a:prstGeom>
          <a:noFill/>
          <a:ln w="0">
            <a:noFill/>
          </a:ln>
        </p:spPr>
        <p:txBody>
          <a:bodyPr lIns="93240" rIns="93240" tIns="46440" bIns="46440" anchor="t">
            <a:noAutofit/>
          </a:bodyPr>
          <a:p>
            <a:pPr marL="216000" indent="0">
              <a:buNone/>
            </a:pPr>
            <a:endParaRPr b="0" lang="en-US" sz="1800" spc="-1" strike="noStrike">
              <a:solidFill>
                <a:srgbClr val="000000"/>
              </a:solidFill>
              <a:latin typeface="Arial"/>
            </a:endParaRPr>
          </a:p>
        </p:txBody>
      </p:sp>
      <p:sp>
        <p:nvSpPr>
          <p:cNvPr id="220" name="PlaceHolder 3"/>
          <p:cNvSpPr>
            <a:spLocks noGrp="1"/>
          </p:cNvSpPr>
          <p:nvPr>
            <p:ph type="sldNum" idx="10"/>
          </p:nvPr>
        </p:nvSpPr>
        <p:spPr>
          <a:xfrm>
            <a:off x="3970800" y="8830080"/>
            <a:ext cx="3037320" cy="466200"/>
          </a:xfrm>
          <a:prstGeom prst="rect">
            <a:avLst/>
          </a:prstGeom>
          <a:noFill/>
          <a:ln w="0">
            <a:noFill/>
          </a:ln>
        </p:spPr>
        <p:txBody>
          <a:bodyPr lIns="93240" rIns="93240" tIns="46440" bIns="46440"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5897E9D0-4019-4A48-A703-D93B49086C84}" type="slidenum">
              <a:rPr b="0" lang="en-US" sz="1200" spc="-1" strike="noStrike">
                <a:solidFill>
                  <a:srgbClr val="000000"/>
                </a:solidFill>
                <a:latin typeface="+mn-lt"/>
                <a:ea typeface="+mn-ea"/>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F4DF53BD-D756-4B77-827F-82A1B00ACE20}"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3" name="PlaceHolder 2"/>
          <p:cNvSpPr>
            <a:spLocks noGrp="1"/>
          </p:cNvSpPr>
          <p:nvPr>
            <p:ph/>
          </p:nvPr>
        </p:nvSpPr>
        <p:spPr>
          <a:xfrm>
            <a:off x="1097280" y="1845720"/>
            <a:ext cx="100580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34" name="PlaceHolder 3"/>
          <p:cNvSpPr>
            <a:spLocks noGrp="1"/>
          </p:cNvSpPr>
          <p:nvPr>
            <p:ph/>
          </p:nvPr>
        </p:nvSpPr>
        <p:spPr>
          <a:xfrm>
            <a:off x="1097280" y="3947040"/>
            <a:ext cx="100580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AC6D7E3-FAA1-4AED-972C-F79C698BDD06}"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6"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37"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38" name="PlaceHolder 4"/>
          <p:cNvSpPr>
            <a:spLocks noGrp="1"/>
          </p:cNvSpPr>
          <p:nvPr>
            <p:ph/>
          </p:nvPr>
        </p:nvSpPr>
        <p:spPr>
          <a:xfrm>
            <a:off x="109728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39" name="PlaceHolder 5"/>
          <p:cNvSpPr>
            <a:spLocks noGrp="1"/>
          </p:cNvSpPr>
          <p:nvPr>
            <p:ph/>
          </p:nvPr>
        </p:nvSpPr>
        <p:spPr>
          <a:xfrm>
            <a:off x="625140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014992D1-DDCF-48A5-8F45-133516842326}"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1" name="PlaceHolder 2"/>
          <p:cNvSpPr>
            <a:spLocks noGrp="1"/>
          </p:cNvSpPr>
          <p:nvPr>
            <p:ph/>
          </p:nvPr>
        </p:nvSpPr>
        <p:spPr>
          <a:xfrm>
            <a:off x="1097280" y="184572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2" name="PlaceHolder 3"/>
          <p:cNvSpPr>
            <a:spLocks noGrp="1"/>
          </p:cNvSpPr>
          <p:nvPr>
            <p:ph/>
          </p:nvPr>
        </p:nvSpPr>
        <p:spPr>
          <a:xfrm>
            <a:off x="4498200" y="184572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3" name="PlaceHolder 4"/>
          <p:cNvSpPr>
            <a:spLocks noGrp="1"/>
          </p:cNvSpPr>
          <p:nvPr>
            <p:ph/>
          </p:nvPr>
        </p:nvSpPr>
        <p:spPr>
          <a:xfrm>
            <a:off x="7899120" y="184572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4" name="PlaceHolder 5"/>
          <p:cNvSpPr>
            <a:spLocks noGrp="1"/>
          </p:cNvSpPr>
          <p:nvPr>
            <p:ph/>
          </p:nvPr>
        </p:nvSpPr>
        <p:spPr>
          <a:xfrm>
            <a:off x="1097280" y="394704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5" name="PlaceHolder 6"/>
          <p:cNvSpPr>
            <a:spLocks noGrp="1"/>
          </p:cNvSpPr>
          <p:nvPr>
            <p:ph/>
          </p:nvPr>
        </p:nvSpPr>
        <p:spPr>
          <a:xfrm>
            <a:off x="4498200" y="394704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6" name="PlaceHolder 7"/>
          <p:cNvSpPr>
            <a:spLocks noGrp="1"/>
          </p:cNvSpPr>
          <p:nvPr>
            <p:ph/>
          </p:nvPr>
        </p:nvSpPr>
        <p:spPr>
          <a:xfrm>
            <a:off x="7899120" y="394704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B7B1B6CE-6037-4C2D-B09B-9C6F895E6A8E}"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48C05059-8F4A-40E6-AEEB-40DEBBACEA33}"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6" name="PlaceHolder 2"/>
          <p:cNvSpPr>
            <a:spLocks noGrp="1"/>
          </p:cNvSpPr>
          <p:nvPr>
            <p:ph type="subTitle"/>
          </p:nvPr>
        </p:nvSpPr>
        <p:spPr>
          <a:xfrm>
            <a:off x="1097280" y="1845720"/>
            <a:ext cx="10058040" cy="40230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737FEEAB-9FFA-4350-A54A-476ED4CCA7A3}"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8" name="PlaceHolder 2"/>
          <p:cNvSpPr>
            <a:spLocks noGrp="1"/>
          </p:cNvSpPr>
          <p:nvPr>
            <p:ph/>
          </p:nvPr>
        </p:nvSpPr>
        <p:spPr>
          <a:xfrm>
            <a:off x="1097280" y="1845720"/>
            <a:ext cx="100580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FB37E03-3B29-4F7F-990B-25E6B7D612D7}"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0" name="PlaceHolder 2"/>
          <p:cNvSpPr>
            <a:spLocks noGrp="1"/>
          </p:cNvSpPr>
          <p:nvPr>
            <p:ph/>
          </p:nvPr>
        </p:nvSpPr>
        <p:spPr>
          <a:xfrm>
            <a:off x="109728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1" name="PlaceHolder 3"/>
          <p:cNvSpPr>
            <a:spLocks noGrp="1"/>
          </p:cNvSpPr>
          <p:nvPr>
            <p:ph/>
          </p:nvPr>
        </p:nvSpPr>
        <p:spPr>
          <a:xfrm>
            <a:off x="625140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C166AFBE-CCCE-4F56-9D24-36FB05F6781E}"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911CB85-28E3-4FD1-AC3D-04084837549C}"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1097280" y="286560"/>
            <a:ext cx="10058040" cy="67248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06392EA-1789-4623-B335-DE8404B6B05B}"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5"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6" name="PlaceHolder 3"/>
          <p:cNvSpPr>
            <a:spLocks noGrp="1"/>
          </p:cNvSpPr>
          <p:nvPr>
            <p:ph/>
          </p:nvPr>
        </p:nvSpPr>
        <p:spPr>
          <a:xfrm>
            <a:off x="625140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7" name="PlaceHolder 4"/>
          <p:cNvSpPr>
            <a:spLocks noGrp="1"/>
          </p:cNvSpPr>
          <p:nvPr>
            <p:ph/>
          </p:nvPr>
        </p:nvSpPr>
        <p:spPr>
          <a:xfrm>
            <a:off x="109728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8F7616E-2207-4848-BE87-1A7582E706C9}"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2" name="PlaceHolder 2"/>
          <p:cNvSpPr>
            <a:spLocks noGrp="1"/>
          </p:cNvSpPr>
          <p:nvPr>
            <p:ph type="subTitle"/>
          </p:nvPr>
        </p:nvSpPr>
        <p:spPr>
          <a:xfrm>
            <a:off x="1097280" y="1845720"/>
            <a:ext cx="10058040" cy="40230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B249223-BFDA-4839-A063-29CEC5240F56}"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9" name="PlaceHolder 2"/>
          <p:cNvSpPr>
            <a:spLocks noGrp="1"/>
          </p:cNvSpPr>
          <p:nvPr>
            <p:ph/>
          </p:nvPr>
        </p:nvSpPr>
        <p:spPr>
          <a:xfrm>
            <a:off x="109728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0"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1" name="PlaceHolder 4"/>
          <p:cNvSpPr>
            <a:spLocks noGrp="1"/>
          </p:cNvSpPr>
          <p:nvPr>
            <p:ph/>
          </p:nvPr>
        </p:nvSpPr>
        <p:spPr>
          <a:xfrm>
            <a:off x="625140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57F8E75-9856-4659-83BE-17C39742044E}"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3"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4"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5" name="PlaceHolder 4"/>
          <p:cNvSpPr>
            <a:spLocks noGrp="1"/>
          </p:cNvSpPr>
          <p:nvPr>
            <p:ph/>
          </p:nvPr>
        </p:nvSpPr>
        <p:spPr>
          <a:xfrm>
            <a:off x="1097280" y="3947040"/>
            <a:ext cx="100580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E6D2BCB-004B-4FCE-9AEE-E86B067EA6CD}"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7" name="PlaceHolder 2"/>
          <p:cNvSpPr>
            <a:spLocks noGrp="1"/>
          </p:cNvSpPr>
          <p:nvPr>
            <p:ph/>
          </p:nvPr>
        </p:nvSpPr>
        <p:spPr>
          <a:xfrm>
            <a:off x="1097280" y="1845720"/>
            <a:ext cx="100580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8" name="PlaceHolder 3"/>
          <p:cNvSpPr>
            <a:spLocks noGrp="1"/>
          </p:cNvSpPr>
          <p:nvPr>
            <p:ph/>
          </p:nvPr>
        </p:nvSpPr>
        <p:spPr>
          <a:xfrm>
            <a:off x="1097280" y="3947040"/>
            <a:ext cx="100580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E46F0E4-25F8-42DC-8911-FFC063F64653}"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0"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1"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2" name="PlaceHolder 4"/>
          <p:cNvSpPr>
            <a:spLocks noGrp="1"/>
          </p:cNvSpPr>
          <p:nvPr>
            <p:ph/>
          </p:nvPr>
        </p:nvSpPr>
        <p:spPr>
          <a:xfrm>
            <a:off x="109728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3" name="PlaceHolder 5"/>
          <p:cNvSpPr>
            <a:spLocks noGrp="1"/>
          </p:cNvSpPr>
          <p:nvPr>
            <p:ph/>
          </p:nvPr>
        </p:nvSpPr>
        <p:spPr>
          <a:xfrm>
            <a:off x="625140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87924EAB-DDA5-4DFA-9E33-5765C719BF45}"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5" name="PlaceHolder 2"/>
          <p:cNvSpPr>
            <a:spLocks noGrp="1"/>
          </p:cNvSpPr>
          <p:nvPr>
            <p:ph/>
          </p:nvPr>
        </p:nvSpPr>
        <p:spPr>
          <a:xfrm>
            <a:off x="1097280" y="184572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6" name="PlaceHolder 3"/>
          <p:cNvSpPr>
            <a:spLocks noGrp="1"/>
          </p:cNvSpPr>
          <p:nvPr>
            <p:ph/>
          </p:nvPr>
        </p:nvSpPr>
        <p:spPr>
          <a:xfrm>
            <a:off x="4498200" y="184572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7" name="PlaceHolder 4"/>
          <p:cNvSpPr>
            <a:spLocks noGrp="1"/>
          </p:cNvSpPr>
          <p:nvPr>
            <p:ph/>
          </p:nvPr>
        </p:nvSpPr>
        <p:spPr>
          <a:xfrm>
            <a:off x="7899120" y="184572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8" name="PlaceHolder 5"/>
          <p:cNvSpPr>
            <a:spLocks noGrp="1"/>
          </p:cNvSpPr>
          <p:nvPr>
            <p:ph/>
          </p:nvPr>
        </p:nvSpPr>
        <p:spPr>
          <a:xfrm>
            <a:off x="1097280" y="394704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89" name="PlaceHolder 6"/>
          <p:cNvSpPr>
            <a:spLocks noGrp="1"/>
          </p:cNvSpPr>
          <p:nvPr>
            <p:ph/>
          </p:nvPr>
        </p:nvSpPr>
        <p:spPr>
          <a:xfrm>
            <a:off x="4498200" y="394704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90" name="PlaceHolder 7"/>
          <p:cNvSpPr>
            <a:spLocks noGrp="1"/>
          </p:cNvSpPr>
          <p:nvPr>
            <p:ph/>
          </p:nvPr>
        </p:nvSpPr>
        <p:spPr>
          <a:xfrm>
            <a:off x="7899120" y="3947040"/>
            <a:ext cx="323856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ECE5DD14-0577-44FA-AD25-46904734FCDA}"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4" name="PlaceHolder 2"/>
          <p:cNvSpPr>
            <a:spLocks noGrp="1"/>
          </p:cNvSpPr>
          <p:nvPr>
            <p:ph/>
          </p:nvPr>
        </p:nvSpPr>
        <p:spPr>
          <a:xfrm>
            <a:off x="1097280" y="1845720"/>
            <a:ext cx="100580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1CB6509-E4D4-4AE3-818C-11ED1CC819AA}"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6" name="PlaceHolder 2"/>
          <p:cNvSpPr>
            <a:spLocks noGrp="1"/>
          </p:cNvSpPr>
          <p:nvPr>
            <p:ph/>
          </p:nvPr>
        </p:nvSpPr>
        <p:spPr>
          <a:xfrm>
            <a:off x="109728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17" name="PlaceHolder 3"/>
          <p:cNvSpPr>
            <a:spLocks noGrp="1"/>
          </p:cNvSpPr>
          <p:nvPr>
            <p:ph/>
          </p:nvPr>
        </p:nvSpPr>
        <p:spPr>
          <a:xfrm>
            <a:off x="625140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09F8E98-6ACF-4253-BF87-7432AA86A706}"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EFE78CC-0775-450C-BE9D-BA97BC2A5B98}"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097280" y="286560"/>
            <a:ext cx="10058040" cy="67248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8BF4A6D-718E-48EC-A5F8-42F2121D9104}"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1"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22" name="PlaceHolder 3"/>
          <p:cNvSpPr>
            <a:spLocks noGrp="1"/>
          </p:cNvSpPr>
          <p:nvPr>
            <p:ph/>
          </p:nvPr>
        </p:nvSpPr>
        <p:spPr>
          <a:xfrm>
            <a:off x="625140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23" name="PlaceHolder 4"/>
          <p:cNvSpPr>
            <a:spLocks noGrp="1"/>
          </p:cNvSpPr>
          <p:nvPr>
            <p:ph/>
          </p:nvPr>
        </p:nvSpPr>
        <p:spPr>
          <a:xfrm>
            <a:off x="109728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C42BE49-FBBD-42FD-BB0A-748A541DAFBC}"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5" name="PlaceHolder 2"/>
          <p:cNvSpPr>
            <a:spLocks noGrp="1"/>
          </p:cNvSpPr>
          <p:nvPr>
            <p:ph/>
          </p:nvPr>
        </p:nvSpPr>
        <p:spPr>
          <a:xfrm>
            <a:off x="1097280" y="1845720"/>
            <a:ext cx="4908240" cy="40230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26"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27" name="PlaceHolder 4"/>
          <p:cNvSpPr>
            <a:spLocks noGrp="1"/>
          </p:cNvSpPr>
          <p:nvPr>
            <p:ph/>
          </p:nvPr>
        </p:nvSpPr>
        <p:spPr>
          <a:xfrm>
            <a:off x="6251400" y="394704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8398DDC-C500-470C-9C7A-068B148E4441}"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097280" y="286560"/>
            <a:ext cx="10058040" cy="14504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9" name="PlaceHolder 2"/>
          <p:cNvSpPr>
            <a:spLocks noGrp="1"/>
          </p:cNvSpPr>
          <p:nvPr>
            <p:ph/>
          </p:nvPr>
        </p:nvSpPr>
        <p:spPr>
          <a:xfrm>
            <a:off x="109728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30" name="PlaceHolder 3"/>
          <p:cNvSpPr>
            <a:spLocks noGrp="1"/>
          </p:cNvSpPr>
          <p:nvPr>
            <p:ph/>
          </p:nvPr>
        </p:nvSpPr>
        <p:spPr>
          <a:xfrm>
            <a:off x="6251400" y="1845720"/>
            <a:ext cx="49082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31" name="PlaceHolder 4"/>
          <p:cNvSpPr>
            <a:spLocks noGrp="1"/>
          </p:cNvSpPr>
          <p:nvPr>
            <p:ph/>
          </p:nvPr>
        </p:nvSpPr>
        <p:spPr>
          <a:xfrm>
            <a:off x="1097280" y="3947040"/>
            <a:ext cx="10058040" cy="191880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rgbClr val="40404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B1D9FD3-29BB-4585-88F4-B8831FA81998}"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6" hidden="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1" name="Rectangle 8" hidden="1"/>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20880" bIns="20880" anchor="t">
            <a:noAutofit/>
          </a:bodyPr>
          <a:p>
            <a:endParaRPr b="0" lang="en-US" sz="1800" spc="-1" strike="noStrike">
              <a:solidFill>
                <a:srgbClr val="000000"/>
              </a:solidFill>
              <a:latin typeface="Arial"/>
            </a:endParaRPr>
          </a:p>
        </p:txBody>
      </p:sp>
      <p:cxnSp>
        <p:nvCxnSpPr>
          <p:cNvPr id="2" name="Straight Connector 9"/>
          <p:cNvCxnSpPr/>
          <p:nvPr/>
        </p:nvCxnSpPr>
        <p:spPr>
          <a:xfrm>
            <a:off x="1193400" y="1737720"/>
            <a:ext cx="9967320" cy="360"/>
          </a:xfrm>
          <a:prstGeom prst="straightConnector1">
            <a:avLst/>
          </a:prstGeom>
          <a:ln w="6350">
            <a:solidFill>
              <a:srgbClr val="000000">
                <a:lumMod val="50000"/>
                <a:lumOff val="50000"/>
              </a:srgbClr>
            </a:solidFill>
            <a:round/>
          </a:ln>
        </p:spPr>
      </p:cxnSp>
      <p:sp>
        <p:nvSpPr>
          <p:cNvPr id="3" name="Rectangle 6"/>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4" name="Rectangle 7"/>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19080" bIns="19080" anchor="t">
            <a:noAutofit/>
          </a:bodyPr>
          <a:p>
            <a:endParaRPr b="0" lang="en-US" sz="1800" spc="-1" strike="noStrike">
              <a:solidFill>
                <a:srgbClr val="000000"/>
              </a:solidFill>
              <a:latin typeface="Arial"/>
            </a:endParaRPr>
          </a:p>
        </p:txBody>
      </p:sp>
      <p:sp>
        <p:nvSpPr>
          <p:cNvPr id="5" name="PlaceHolder 1"/>
          <p:cNvSpPr>
            <a:spLocks noGrp="1"/>
          </p:cNvSpPr>
          <p:nvPr>
            <p:ph type="title"/>
          </p:nvPr>
        </p:nvSpPr>
        <p:spPr>
          <a:xfrm>
            <a:off x="1097280" y="758880"/>
            <a:ext cx="10058040" cy="3565800"/>
          </a:xfrm>
          <a:prstGeom prst="rect">
            <a:avLst/>
          </a:prstGeom>
          <a:noFill/>
          <a:ln w="0">
            <a:noFill/>
          </a:ln>
        </p:spPr>
        <p:txBody>
          <a:bodyPr anchor="b">
            <a:normAutofit/>
          </a:bodyPr>
          <a:p>
            <a:pPr indent="0">
              <a:lnSpc>
                <a:spcPct val="85000"/>
              </a:lnSpc>
              <a:buNone/>
            </a:pPr>
            <a:r>
              <a:rPr b="0" lang="en-US" sz="8000" spc="-52" strike="noStrike">
                <a:solidFill>
                  <a:srgbClr val="262626"/>
                </a:solidFill>
                <a:latin typeface="Calibri Light"/>
              </a:rPr>
              <a:t>Click to edit Master title style</a:t>
            </a:r>
            <a:endParaRPr b="0" lang="en-US" sz="8000" spc="-1" strike="noStrike">
              <a:solidFill>
                <a:srgbClr val="000000"/>
              </a:solidFill>
              <a:latin typeface="Calibri"/>
            </a:endParaRPr>
          </a:p>
        </p:txBody>
      </p:sp>
      <p:sp>
        <p:nvSpPr>
          <p:cNvPr id="6" name="PlaceHolder 2"/>
          <p:cNvSpPr>
            <a:spLocks noGrp="1"/>
          </p:cNvSpPr>
          <p:nvPr>
            <p:ph type="dt" idx="1"/>
          </p:nvPr>
        </p:nvSpPr>
        <p:spPr>
          <a:xfrm>
            <a:off x="1097280" y="6459840"/>
            <a:ext cx="2471760" cy="364680"/>
          </a:xfrm>
          <a:prstGeom prst="rect">
            <a:avLst/>
          </a:prstGeom>
          <a:noFill/>
          <a:ln w="0">
            <a:noFill/>
          </a:ln>
        </p:spPr>
        <p:txBody>
          <a:bodyPr anchor="ctr">
            <a:noAutofit/>
          </a:bodyPr>
          <a:lstStyle>
            <a:lvl1pPr indent="0">
              <a:lnSpc>
                <a:spcPct val="100000"/>
              </a:lnSpc>
              <a:buNone/>
              <a:defRPr b="0" lang="en-US" sz="900" spc="-1" strike="noStrike">
                <a:solidFill>
                  <a:srgbClr val="ffffff"/>
                </a:solidFill>
                <a:latin typeface="Calibri"/>
              </a:defRPr>
            </a:lvl1pPr>
          </a:lstStyle>
          <a:p>
            <a:pPr indent="0">
              <a:lnSpc>
                <a:spcPct val="100000"/>
              </a:lnSpc>
              <a:buNone/>
            </a:pPr>
            <a:r>
              <a:rPr b="0" lang="en-US" sz="900" spc="-1" strike="noStrike">
                <a:solidFill>
                  <a:srgbClr val="ffffff"/>
                </a:solidFill>
                <a:latin typeface="Calibri"/>
              </a:rPr>
              <a:t>&lt;date/time&gt;</a:t>
            </a:r>
            <a:endParaRPr b="0" lang="en-US" sz="900" spc="-1" strike="noStrike">
              <a:solidFill>
                <a:srgbClr val="000000"/>
              </a:solidFill>
              <a:latin typeface="Times New Roman"/>
            </a:endParaRPr>
          </a:p>
        </p:txBody>
      </p:sp>
      <p:sp>
        <p:nvSpPr>
          <p:cNvPr id="7" name="PlaceHolder 3"/>
          <p:cNvSpPr>
            <a:spLocks noGrp="1"/>
          </p:cNvSpPr>
          <p:nvPr>
            <p:ph type="ftr" idx="2"/>
          </p:nvPr>
        </p:nvSpPr>
        <p:spPr>
          <a:xfrm>
            <a:off x="3686040" y="6459840"/>
            <a:ext cx="482256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 name="PlaceHolder 4"/>
          <p:cNvSpPr>
            <a:spLocks noGrp="1"/>
          </p:cNvSpPr>
          <p:nvPr>
            <p:ph type="sldNum" idx="3"/>
          </p:nvPr>
        </p:nvSpPr>
        <p:spPr>
          <a:xfrm>
            <a:off x="9900360" y="6459840"/>
            <a:ext cx="1311840" cy="364680"/>
          </a:xfrm>
          <a:prstGeom prst="rect">
            <a:avLst/>
          </a:prstGeom>
          <a:noFill/>
          <a:ln w="0">
            <a:noFill/>
          </a:ln>
        </p:spPr>
        <p:txBody>
          <a:bodyPr anchor="ctr">
            <a:noAutofit/>
          </a:bodyPr>
          <a:lstStyle>
            <a:lvl1pPr indent="0" algn="r">
              <a:lnSpc>
                <a:spcPct val="100000"/>
              </a:lnSpc>
              <a:buNone/>
              <a:defRPr b="0" lang="en-US" sz="1050" spc="-1" strike="noStrike">
                <a:solidFill>
                  <a:srgbClr val="ffffff"/>
                </a:solidFill>
                <a:latin typeface="Calibri"/>
              </a:defRPr>
            </a:lvl1pPr>
          </a:lstStyle>
          <a:p>
            <a:pPr indent="0" algn="r">
              <a:lnSpc>
                <a:spcPct val="100000"/>
              </a:lnSpc>
              <a:buNone/>
            </a:pPr>
            <a:fld id="{B1BB17D1-B05C-4B52-86D4-C2418D6E5DAC}" type="slidenum">
              <a:rPr b="0" lang="en-US" sz="1050" spc="-1" strike="noStrike">
                <a:solidFill>
                  <a:srgbClr val="ffffff"/>
                </a:solidFill>
                <a:latin typeface="Calibri"/>
              </a:rPr>
              <a:t>&lt;number&gt;</a:t>
            </a:fld>
            <a:endParaRPr b="0" lang="en-US" sz="1050" spc="-1" strike="noStrike">
              <a:solidFill>
                <a:srgbClr val="000000"/>
              </a:solidFill>
              <a:latin typeface="Times New Roman"/>
            </a:endParaRPr>
          </a:p>
        </p:txBody>
      </p:sp>
      <p:cxnSp>
        <p:nvCxnSpPr>
          <p:cNvPr id="9" name="Straight Connector 8"/>
          <p:cNvCxnSpPr/>
          <p:nvPr/>
        </p:nvCxnSpPr>
        <p:spPr>
          <a:xfrm>
            <a:off x="1207440" y="4343400"/>
            <a:ext cx="9875880" cy="360"/>
          </a:xfrm>
          <a:prstGeom prst="straightConnector1">
            <a:avLst/>
          </a:prstGeom>
          <a:ln w="6350">
            <a:solidFill>
              <a:srgbClr val="000000">
                <a:lumMod val="50000"/>
                <a:lumOff val="50000"/>
              </a:srgbClr>
            </a:solidFill>
            <a:round/>
          </a:ln>
        </p:spPr>
      </p:cxnSp>
      <p:sp>
        <p:nvSpPr>
          <p:cNvPr id="1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000" spc="-1" strike="noStrike">
                <a:solidFill>
                  <a:srgbClr val="404040"/>
                </a:solidFill>
                <a:latin typeface="Calibri"/>
              </a:rPr>
              <a:t>Click to edit the outline text format</a:t>
            </a:r>
            <a:endParaRPr b="0" lang="en-US" sz="2000" spc="-1" strike="noStrike">
              <a:solidFill>
                <a:srgbClr val="404040"/>
              </a:solidFill>
              <a:latin typeface="Calibri"/>
            </a:endParaRPr>
          </a:p>
          <a:p>
            <a:pPr lvl="1" marL="864000" indent="-324000">
              <a:lnSpc>
                <a:spcPct val="90000"/>
              </a:lnSpc>
              <a:spcBef>
                <a:spcPts val="1134"/>
              </a:spcBef>
              <a:buClr>
                <a:srgbClr val="000000"/>
              </a:buClr>
              <a:buSzPct val="75000"/>
              <a:buFont typeface="Symbol" charset="2"/>
              <a:buChar char=""/>
            </a:pPr>
            <a:r>
              <a:rPr b="0" lang="en-US" sz="1400" spc="-1" strike="noStrike">
                <a:solidFill>
                  <a:srgbClr val="404040"/>
                </a:solidFill>
                <a:latin typeface="Calibri"/>
              </a:rPr>
              <a:t>Second Outline Level</a:t>
            </a:r>
            <a:endParaRPr b="0" lang="en-US" sz="1400" spc="-1" strike="noStrike">
              <a:solidFill>
                <a:srgbClr val="404040"/>
              </a:solidFill>
              <a:latin typeface="Calibri"/>
            </a:endParaRPr>
          </a:p>
          <a:p>
            <a:pPr lvl="2" marL="1296000" indent="-288000">
              <a:lnSpc>
                <a:spcPct val="90000"/>
              </a:lnSpc>
              <a:spcBef>
                <a:spcPts val="850"/>
              </a:spcBef>
              <a:buClr>
                <a:srgbClr val="000000"/>
              </a:buClr>
              <a:buSzPct val="45000"/>
              <a:buFont typeface="Wingdings" charset="2"/>
              <a:buChar char=""/>
            </a:pPr>
            <a:r>
              <a:rPr b="0" lang="en-US" sz="1400" spc="-1" strike="noStrike">
                <a:solidFill>
                  <a:srgbClr val="404040"/>
                </a:solidFill>
                <a:latin typeface="Calibri"/>
              </a:rPr>
              <a:t>Third Outline Level</a:t>
            </a:r>
            <a:endParaRPr b="0" lang="en-US" sz="1400" spc="-1" strike="noStrike">
              <a:solidFill>
                <a:srgbClr val="404040"/>
              </a:solidFill>
              <a:latin typeface="Calibri"/>
            </a:endParaRPr>
          </a:p>
          <a:p>
            <a:pPr lvl="3" marL="1728000" indent="-216000">
              <a:lnSpc>
                <a:spcPct val="90000"/>
              </a:lnSpc>
              <a:spcBef>
                <a:spcPts val="567"/>
              </a:spcBef>
              <a:buClr>
                <a:srgbClr val="000000"/>
              </a:buClr>
              <a:buSzPct val="75000"/>
              <a:buFont typeface="Symbol" charset="2"/>
              <a:buChar char=""/>
            </a:pPr>
            <a:r>
              <a:rPr b="0" lang="en-US" sz="1400" spc="-1" strike="noStrike">
                <a:solidFill>
                  <a:srgbClr val="404040"/>
                </a:solidFill>
                <a:latin typeface="Calibri"/>
              </a:rPr>
              <a:t>Fourth Outline Level</a:t>
            </a:r>
            <a:endParaRPr b="0" lang="en-US" sz="1400" spc="-1" strike="noStrike">
              <a:solidFill>
                <a:srgbClr val="40404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alibri"/>
              </a:rPr>
              <a:t>Fifth Outline Level</a:t>
            </a:r>
            <a:endParaRPr b="0" lang="en-US" sz="2000" spc="-1" strike="noStrike">
              <a:solidFill>
                <a:srgbClr val="40404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alibri"/>
              </a:rPr>
              <a:t>Sixth Outline Level</a:t>
            </a:r>
            <a:endParaRPr b="0" lang="en-US" sz="2000" spc="-1" strike="noStrike">
              <a:solidFill>
                <a:srgbClr val="40404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alibri"/>
              </a:rPr>
              <a:t>Seventh Outline Level</a:t>
            </a:r>
            <a:endParaRPr b="0" lang="en-US" sz="2000" spc="-1" strike="noStrike">
              <a:solidFill>
                <a:srgbClr val="40404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Rectangle 6"/>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pc="-1" strike="noStrike">
              <a:solidFill>
                <a:srgbClr val="000000"/>
              </a:solidFill>
              <a:latin typeface="Arial"/>
            </a:endParaRPr>
          </a:p>
        </p:txBody>
      </p:sp>
      <p:sp>
        <p:nvSpPr>
          <p:cNvPr id="48" name="Rectangle 8"/>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20880" bIns="20880" anchor="t">
            <a:noAutofit/>
          </a:bodyPr>
          <a:p>
            <a:endParaRPr b="0" lang="en-US" sz="1800" spc="-1" strike="noStrike">
              <a:solidFill>
                <a:srgbClr val="000000"/>
              </a:solidFill>
              <a:latin typeface="Arial"/>
            </a:endParaRPr>
          </a:p>
        </p:txBody>
      </p:sp>
      <p:cxnSp>
        <p:nvCxnSpPr>
          <p:cNvPr id="49" name="Straight Connector 9"/>
          <p:cNvCxnSpPr/>
          <p:nvPr/>
        </p:nvCxnSpPr>
        <p:spPr>
          <a:xfrm>
            <a:off x="1193400" y="1737720"/>
            <a:ext cx="9967320" cy="360"/>
          </a:xfrm>
          <a:prstGeom prst="straightConnector1">
            <a:avLst/>
          </a:prstGeom>
          <a:ln w="6350">
            <a:solidFill>
              <a:srgbClr val="000000">
                <a:lumMod val="50000"/>
                <a:lumOff val="50000"/>
              </a:srgbClr>
            </a:solidFill>
            <a:round/>
          </a:ln>
        </p:spPr>
      </p:cxnSp>
      <p:sp>
        <p:nvSpPr>
          <p:cNvPr id="50"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Click to edit Master title style</a:t>
            </a:r>
            <a:endParaRPr b="0" lang="en-US" sz="4800" spc="-1" strike="noStrike">
              <a:solidFill>
                <a:srgbClr val="000000"/>
              </a:solidFill>
              <a:latin typeface="Calibri"/>
            </a:endParaRPr>
          </a:p>
        </p:txBody>
      </p:sp>
      <p:sp>
        <p:nvSpPr>
          <p:cNvPr id="51" name="PlaceHolder 2"/>
          <p:cNvSpPr>
            <a:spLocks noGrp="1"/>
          </p:cNvSpPr>
          <p:nvPr>
            <p:ph type="body"/>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Click to edit Master text styles</a:t>
            </a:r>
            <a:endParaRPr b="0" lang="en-US" sz="2000" spc="-1" strike="noStrike">
              <a:solidFill>
                <a:srgbClr val="404040"/>
              </a:solidFill>
              <a:latin typeface="Calibri"/>
            </a:endParaRPr>
          </a:p>
          <a:p>
            <a:pPr lvl="1" marL="384120" indent="-182880">
              <a:lnSpc>
                <a:spcPct val="90000"/>
              </a:lnSpc>
              <a:spcBef>
                <a:spcPts val="201"/>
              </a:spcBef>
              <a:spcAft>
                <a:spcPts val="400"/>
              </a:spcAft>
              <a:buClr>
                <a:srgbClr val="e48312"/>
              </a:buClr>
              <a:buFont typeface="Calibri"/>
              <a:buChar char="◦"/>
            </a:pPr>
            <a:r>
              <a:rPr b="0" lang="en-US" sz="1800" spc="-1" strike="noStrike">
                <a:solidFill>
                  <a:srgbClr val="404040"/>
                </a:solidFill>
                <a:latin typeface="Calibri"/>
              </a:rPr>
              <a:t>Second level</a:t>
            </a:r>
            <a:endParaRPr b="0" lang="en-US" sz="1800" spc="-1" strike="noStrike">
              <a:solidFill>
                <a:srgbClr val="404040"/>
              </a:solidFill>
              <a:latin typeface="Calibri"/>
            </a:endParaRPr>
          </a:p>
          <a:p>
            <a:pPr lvl="2" marL="567000" indent="-18288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Third level</a:t>
            </a:r>
            <a:endParaRPr b="0" lang="en-US" sz="1400" spc="-1" strike="noStrike">
              <a:solidFill>
                <a:srgbClr val="404040"/>
              </a:solidFill>
              <a:latin typeface="Calibri"/>
            </a:endParaRPr>
          </a:p>
          <a:p>
            <a:pPr lvl="3" marL="749880" indent="-18288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Fourth level</a:t>
            </a:r>
            <a:endParaRPr b="0" lang="en-US" sz="1400" spc="-1" strike="noStrike">
              <a:solidFill>
                <a:srgbClr val="404040"/>
              </a:solidFill>
              <a:latin typeface="Calibri"/>
            </a:endParaRPr>
          </a:p>
          <a:p>
            <a:pPr lvl="4" marL="932760" indent="-182880">
              <a:lnSpc>
                <a:spcPct val="90000"/>
              </a:lnSpc>
              <a:spcBef>
                <a:spcPts val="201"/>
              </a:spcBef>
              <a:spcAft>
                <a:spcPts val="400"/>
              </a:spcAft>
              <a:buClr>
                <a:srgbClr val="e48312"/>
              </a:buClr>
              <a:buFont typeface="Calibri"/>
              <a:buChar char="◦"/>
            </a:pPr>
            <a:r>
              <a:rPr b="0" lang="en-US" sz="1400" spc="-1" strike="noStrike">
                <a:solidFill>
                  <a:srgbClr val="404040"/>
                </a:solidFill>
                <a:latin typeface="Calibri"/>
              </a:rPr>
              <a:t>Fifth level</a:t>
            </a:r>
            <a:endParaRPr b="0" lang="en-US" sz="1400" spc="-1" strike="noStrike">
              <a:solidFill>
                <a:srgbClr val="404040"/>
              </a:solidFill>
              <a:latin typeface="Calibri"/>
            </a:endParaRPr>
          </a:p>
        </p:txBody>
      </p:sp>
      <p:sp>
        <p:nvSpPr>
          <p:cNvPr id="52" name="PlaceHolder 3"/>
          <p:cNvSpPr>
            <a:spLocks noGrp="1"/>
          </p:cNvSpPr>
          <p:nvPr>
            <p:ph type="dt" idx="4"/>
          </p:nvPr>
        </p:nvSpPr>
        <p:spPr>
          <a:xfrm>
            <a:off x="1097280" y="6459840"/>
            <a:ext cx="2471760" cy="364680"/>
          </a:xfrm>
          <a:prstGeom prst="rect">
            <a:avLst/>
          </a:prstGeom>
          <a:noFill/>
          <a:ln w="0">
            <a:noFill/>
          </a:ln>
        </p:spPr>
        <p:txBody>
          <a:bodyPr anchor="ctr">
            <a:noAutofit/>
          </a:bodyPr>
          <a:lstStyle>
            <a:lvl1pPr indent="0">
              <a:lnSpc>
                <a:spcPct val="100000"/>
              </a:lnSpc>
              <a:buNone/>
              <a:defRPr b="0" lang="en-US" sz="900" spc="-1" strike="noStrike">
                <a:solidFill>
                  <a:srgbClr val="ffffff"/>
                </a:solidFill>
                <a:latin typeface="Calibri"/>
              </a:defRPr>
            </a:lvl1pPr>
          </a:lstStyle>
          <a:p>
            <a:pPr indent="0">
              <a:lnSpc>
                <a:spcPct val="100000"/>
              </a:lnSpc>
              <a:buNone/>
            </a:pPr>
            <a:r>
              <a:rPr b="0" lang="en-US" sz="900" spc="-1" strike="noStrike">
                <a:solidFill>
                  <a:srgbClr val="ffffff"/>
                </a:solidFill>
                <a:latin typeface="Calibri"/>
              </a:rPr>
              <a:t>&lt;date/time&gt;</a:t>
            </a:r>
            <a:endParaRPr b="0" lang="en-US" sz="900" spc="-1" strike="noStrike">
              <a:solidFill>
                <a:srgbClr val="000000"/>
              </a:solidFill>
              <a:latin typeface="Times New Roman"/>
            </a:endParaRPr>
          </a:p>
        </p:txBody>
      </p:sp>
      <p:sp>
        <p:nvSpPr>
          <p:cNvPr id="53" name="PlaceHolder 4"/>
          <p:cNvSpPr>
            <a:spLocks noGrp="1"/>
          </p:cNvSpPr>
          <p:nvPr>
            <p:ph type="ftr" idx="5"/>
          </p:nvPr>
        </p:nvSpPr>
        <p:spPr>
          <a:xfrm>
            <a:off x="3686040" y="6459840"/>
            <a:ext cx="482256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4" name="PlaceHolder 5"/>
          <p:cNvSpPr>
            <a:spLocks noGrp="1"/>
          </p:cNvSpPr>
          <p:nvPr>
            <p:ph type="sldNum" idx="6"/>
          </p:nvPr>
        </p:nvSpPr>
        <p:spPr>
          <a:xfrm>
            <a:off x="9900360" y="6459840"/>
            <a:ext cx="1311840" cy="364680"/>
          </a:xfrm>
          <a:prstGeom prst="rect">
            <a:avLst/>
          </a:prstGeom>
          <a:noFill/>
          <a:ln w="0">
            <a:noFill/>
          </a:ln>
        </p:spPr>
        <p:txBody>
          <a:bodyPr anchor="ctr">
            <a:noAutofit/>
          </a:bodyPr>
          <a:lstStyle>
            <a:lvl1pPr indent="0" algn="r">
              <a:lnSpc>
                <a:spcPct val="100000"/>
              </a:lnSpc>
              <a:buNone/>
              <a:defRPr b="0" lang="en-US" sz="1050" spc="-1" strike="noStrike">
                <a:solidFill>
                  <a:srgbClr val="ffffff"/>
                </a:solidFill>
                <a:latin typeface="Calibri"/>
              </a:defRPr>
            </a:lvl1pPr>
          </a:lstStyle>
          <a:p>
            <a:pPr indent="0" algn="r">
              <a:lnSpc>
                <a:spcPct val="100000"/>
              </a:lnSpc>
              <a:buNone/>
            </a:pPr>
            <a:fld id="{68ECAA6C-701B-4AA2-B949-9C1B4C3E321C}" type="slidenum">
              <a:rPr b="0" lang="en-US" sz="1050" spc="-1" strike="noStrike">
                <a:solidFill>
                  <a:srgbClr val="ffffff"/>
                </a:solidFill>
                <a:latin typeface="Calibri"/>
              </a:rPr>
              <a:t>&lt;number&gt;</a:t>
            </a:fld>
            <a:endParaRPr b="0" lang="en-US" sz="105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hyperlink" Target="http://people.bu.edu/lang/itt-tot.pdf" TargetMode="External"/><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1097280" y="758880"/>
            <a:ext cx="10058040" cy="3565800"/>
          </a:xfrm>
          <a:prstGeom prst="rect">
            <a:avLst/>
          </a:prstGeom>
          <a:noFill/>
          <a:ln w="0">
            <a:noFill/>
          </a:ln>
        </p:spPr>
        <p:txBody>
          <a:bodyPr anchor="b">
            <a:normAutofit fontScale="87000"/>
          </a:bodyPr>
          <a:p>
            <a:pPr indent="0">
              <a:lnSpc>
                <a:spcPct val="85000"/>
              </a:lnSpc>
              <a:buNone/>
            </a:pPr>
            <a:r>
              <a:rPr b="0" lang="en-US" sz="8000" spc="-52" strike="noStrike">
                <a:solidFill>
                  <a:srgbClr val="262626"/>
                </a:solidFill>
                <a:latin typeface="Calibri Light"/>
              </a:rPr>
              <a:t>What’s in a Neighborhood? Measuring Neighborhood Effects</a:t>
            </a:r>
            <a:endParaRPr b="0" lang="en-US" sz="8000" spc="-1" strike="noStrike">
              <a:solidFill>
                <a:srgbClr val="000000"/>
              </a:solidFill>
              <a:latin typeface="Calibri"/>
            </a:endParaRPr>
          </a:p>
        </p:txBody>
      </p:sp>
      <p:sp>
        <p:nvSpPr>
          <p:cNvPr id="98" name="PlaceHolder 2"/>
          <p:cNvSpPr>
            <a:spLocks noGrp="1"/>
          </p:cNvSpPr>
          <p:nvPr>
            <p:ph type="subTitle"/>
          </p:nvPr>
        </p:nvSpPr>
        <p:spPr>
          <a:xfrm>
            <a:off x="1100160" y="4455720"/>
            <a:ext cx="10058040" cy="1142640"/>
          </a:xfrm>
          <a:prstGeom prst="rect">
            <a:avLst/>
          </a:prstGeom>
          <a:noFill/>
          <a:ln w="0">
            <a:noFill/>
          </a:ln>
        </p:spPr>
        <p:txBody>
          <a:bodyPr anchor="t">
            <a:normAutofit fontScale="80000"/>
          </a:bodyPr>
          <a:p>
            <a:pPr indent="0">
              <a:lnSpc>
                <a:spcPct val="90000"/>
              </a:lnSpc>
              <a:spcBef>
                <a:spcPts val="1199"/>
              </a:spcBef>
              <a:spcAft>
                <a:spcPts val="201"/>
              </a:spcAft>
              <a:buNone/>
              <a:tabLst>
                <a:tab algn="l" pos="0"/>
              </a:tabLst>
            </a:pPr>
            <a:r>
              <a:rPr b="0" lang="en-US" sz="2400" spc="199" strike="noStrike" cap="all">
                <a:solidFill>
                  <a:srgbClr val="637052"/>
                </a:solidFill>
                <a:latin typeface="Calibri Light"/>
              </a:rPr>
              <a:t>ECON 3320 – Urban Economics</a:t>
            </a:r>
            <a:endParaRPr b="0" lang="en-US" sz="2400" spc="-1" strike="noStrike">
              <a:solidFill>
                <a:srgbClr val="000000"/>
              </a:solidFill>
              <a:latin typeface="Arial"/>
            </a:endParaRPr>
          </a:p>
          <a:p>
            <a:pPr indent="0">
              <a:lnSpc>
                <a:spcPct val="90000"/>
              </a:lnSpc>
              <a:spcBef>
                <a:spcPts val="1199"/>
              </a:spcBef>
              <a:spcAft>
                <a:spcPts val="201"/>
              </a:spcAft>
              <a:buNone/>
              <a:tabLst>
                <a:tab algn="l" pos="0"/>
              </a:tabLst>
            </a:pPr>
            <a:r>
              <a:rPr b="0" lang="en-US" sz="2400" spc="199" strike="noStrike" cap="all">
                <a:solidFill>
                  <a:srgbClr val="637052"/>
                </a:solidFill>
                <a:latin typeface="Calibri Light"/>
              </a:rPr>
              <a:t>Tulane university</a:t>
            </a:r>
            <a:endParaRPr b="0" lang="en-US" sz="2400" spc="-1" strike="noStrike">
              <a:solidFill>
                <a:srgbClr val="000000"/>
              </a:solidFill>
              <a:latin typeface="Arial"/>
            </a:endParaRPr>
          </a:p>
          <a:p>
            <a:pPr indent="0">
              <a:lnSpc>
                <a:spcPct val="90000"/>
              </a:lnSpc>
              <a:spcBef>
                <a:spcPts val="1199"/>
              </a:spcBef>
              <a:spcAft>
                <a:spcPts val="201"/>
              </a:spcAft>
              <a:buNone/>
              <a:tabLst>
                <a:tab algn="l" pos="0"/>
              </a:tabLst>
            </a:pPr>
            <a:r>
              <a:rPr b="0" lang="en-US" sz="2400" spc="199" strike="noStrike" cap="all">
                <a:solidFill>
                  <a:srgbClr val="637052"/>
                </a:solidFill>
                <a:latin typeface="Calibri Light"/>
              </a:rPr>
              <a:t>Professor HUSSAIN HADAH</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Controls don’t solve the problem</a:t>
            </a:r>
            <a:endParaRPr b="0" lang="en-US" sz="4800" spc="-1" strike="noStrike">
              <a:solidFill>
                <a:srgbClr val="000000"/>
              </a:solidFill>
              <a:latin typeface="Calibri"/>
            </a:endParaRPr>
          </a:p>
        </p:txBody>
      </p:sp>
      <p:sp>
        <p:nvSpPr>
          <p:cNvPr id="116"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To help make the comparison more apples to apples, we can control for individual or family characteristics that may affect criminal behavior and also effect neighborhood choice.</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These control variables would be income, education, gender, race, ethnicity, family type, employment status, etc</a:t>
            </a:r>
            <a:r>
              <a:rPr b="0" lang="is-IS" sz="2800" spc="-1" strike="noStrike">
                <a:solidFill>
                  <a:srgbClr val="404040"/>
                </a:solidFill>
                <a:latin typeface="Calibri"/>
              </a:rPr>
              <a:t>…</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But even with lots of data, we can’t control for everything that affects neighborhood choice or criminal behavior. </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Controls might be able to reduce selection bias, but it cannot eliminate it.</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Eliminating Selection Bias with Randomization</a:t>
            </a:r>
            <a:endParaRPr b="0" lang="en-US" sz="4800" spc="-1" strike="noStrike">
              <a:solidFill>
                <a:srgbClr val="000000"/>
              </a:solidFill>
              <a:latin typeface="Calibri"/>
            </a:endParaRPr>
          </a:p>
        </p:txBody>
      </p:sp>
      <p:sp>
        <p:nvSpPr>
          <p:cNvPr id="118"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Suppose individuals were assigned to neighborhoods randomly.</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Then we have no selection bias, since individuals don’t choose neighborhoods based on factors that may also affect their criminal behavior.</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 neighborhood is independent of all individual/family characteristics (e.g., income, education). </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Eliminating Selection Bias with Randomization</a:t>
            </a:r>
            <a:endParaRPr b="0" lang="en-US" sz="4800" spc="-1" strike="noStrike">
              <a:solidFill>
                <a:srgbClr val="000000"/>
              </a:solidFill>
              <a:latin typeface="Calibri"/>
            </a:endParaRPr>
          </a:p>
        </p:txBody>
      </p:sp>
      <p:sp>
        <p:nvSpPr>
          <p:cNvPr id="120"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In one neighborhood, individuals may randomly get high-crime neighbors, and other individuals may randomly get low-crime neighbors.</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Comparing individuals in one neighborhood to another captures only the casual effect of neighborhoods on crime.</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Estimated effect = causal effect + selection bias = causal effect + 0 = causal effect</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693000" y="286560"/>
            <a:ext cx="1138536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But we can’t randomly assign neighborhoods</a:t>
            </a:r>
            <a:r>
              <a:rPr b="0" lang="is-IS" sz="4800" spc="-52" strike="noStrike">
                <a:solidFill>
                  <a:srgbClr val="404040"/>
                </a:solidFill>
                <a:latin typeface="Calibri Light"/>
              </a:rPr>
              <a:t>…</a:t>
            </a:r>
            <a:endParaRPr b="0" lang="en-US" sz="4800" spc="-1" strike="noStrike">
              <a:solidFill>
                <a:srgbClr val="000000"/>
              </a:solidFill>
              <a:latin typeface="Calibri"/>
            </a:endParaRPr>
          </a:p>
        </p:txBody>
      </p:sp>
      <p:sp>
        <p:nvSpPr>
          <p:cNvPr id="122" name="PlaceHolder 2"/>
          <p:cNvSpPr>
            <a:spLocks noGrp="1"/>
          </p:cNvSpPr>
          <p:nvPr>
            <p:ph/>
          </p:nvPr>
        </p:nvSpPr>
        <p:spPr>
          <a:xfrm>
            <a:off x="1097280" y="1845720"/>
            <a:ext cx="10058040" cy="4023000"/>
          </a:xfrm>
          <a:prstGeom prst="rect">
            <a:avLst/>
          </a:prstGeom>
          <a:noFill/>
          <a:ln w="0">
            <a:noFill/>
          </a:ln>
        </p:spPr>
        <p:txBody>
          <a:bodyPr lIns="0" rIns="0" anchor="t">
            <a:noAutofit/>
          </a:bodyPr>
          <a:p>
            <a:pPr indent="0">
              <a:lnSpc>
                <a:spcPct val="90000"/>
              </a:lnSpc>
              <a:spcBef>
                <a:spcPts val="1199"/>
              </a:spcBef>
              <a:spcAft>
                <a:spcPts val="201"/>
              </a:spcAft>
              <a:buNone/>
              <a:tabLst>
                <a:tab algn="l" pos="0"/>
              </a:tabLst>
            </a:pPr>
            <a:r>
              <a:rPr b="0" lang="en-US" sz="2800" spc="-1" strike="noStrike">
                <a:solidFill>
                  <a:srgbClr val="404040"/>
                </a:solidFill>
                <a:latin typeface="Calibri"/>
              </a:rPr>
              <a:t> </a:t>
            </a:r>
            <a:r>
              <a:rPr b="0" lang="en-US" sz="2800" spc="-1" strike="noStrike">
                <a:solidFill>
                  <a:srgbClr val="404040"/>
                </a:solidFill>
                <a:latin typeface="Calibri"/>
              </a:rPr>
              <a:t>It’s unethical to force people to move.</a:t>
            </a:r>
            <a:endParaRPr b="0" lang="en-US" sz="28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800" spc="-1" strike="noStrike">
                <a:solidFill>
                  <a:srgbClr val="404040"/>
                </a:solidFill>
                <a:latin typeface="Calibri"/>
              </a:rPr>
              <a:t>Is there a way we can still randomly assign neighborhoods so we can measure neighborhood effects?</a:t>
            </a:r>
            <a:endParaRPr b="0" lang="en-US" sz="28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800" spc="-1" strike="noStrike">
                <a:solidFill>
                  <a:srgbClr val="404040"/>
                </a:solidFill>
                <a:latin typeface="Calibri"/>
              </a:rPr>
              <a:t>The Moving to Opportunity (MTO) program did this in an ethical and welfare-enhancing way.</a:t>
            </a:r>
            <a:endParaRPr b="0" lang="en-US" sz="2800" spc="-1" strike="noStrike">
              <a:solidFill>
                <a:srgbClr val="404040"/>
              </a:solidFill>
              <a:latin typeface="Calibri"/>
            </a:endParaRPr>
          </a:p>
          <a:p>
            <a:pPr indent="0">
              <a:lnSpc>
                <a:spcPct val="90000"/>
              </a:lnSpc>
              <a:spcBef>
                <a:spcPts val="1199"/>
              </a:spcBef>
              <a:spcAft>
                <a:spcPts val="201"/>
              </a:spcAft>
              <a:buNone/>
              <a:tabLst>
                <a:tab algn="l" pos="0"/>
              </a:tabLst>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Moving to Opportunity</a:t>
            </a:r>
            <a:endParaRPr b="0" lang="en-US" sz="4800" spc="-1" strike="noStrike">
              <a:solidFill>
                <a:srgbClr val="000000"/>
              </a:solidFill>
              <a:latin typeface="Calibri"/>
            </a:endParaRPr>
          </a:p>
        </p:txBody>
      </p:sp>
      <p:sp>
        <p:nvSpPr>
          <p:cNvPr id="124"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Moving to Opportunity (MTO) was a housing mobility experiment.</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Conducted from 1994 to 1998.</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Conducted in Baltimore, Boston, Chicago, Los Angeles, and New York.</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Enrolled 4,604 low-income public housing families living in high poverty (poverty rate &gt; 40%).</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MTO “Treatment” and “Control” Groups</a:t>
            </a:r>
            <a:endParaRPr b="0" lang="en-US" sz="4800" spc="-1" strike="noStrike">
              <a:solidFill>
                <a:srgbClr val="000000"/>
              </a:solidFill>
              <a:latin typeface="Calibri"/>
            </a:endParaRPr>
          </a:p>
        </p:txBody>
      </p:sp>
      <p:sp>
        <p:nvSpPr>
          <p:cNvPr id="126"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Families were randomized into one of three groups:</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1) </a:t>
            </a:r>
            <a:r>
              <a:rPr b="1" lang="en-US" sz="2800" spc="-1" strike="noStrike">
                <a:solidFill>
                  <a:srgbClr val="404040"/>
                </a:solidFill>
                <a:latin typeface="Calibri"/>
              </a:rPr>
              <a:t>Low-Poverty Voucher (LPV) group</a:t>
            </a:r>
            <a:r>
              <a:rPr b="0" lang="en-US" sz="2800" spc="-1" strike="noStrike">
                <a:solidFill>
                  <a:srgbClr val="404040"/>
                </a:solidFill>
                <a:latin typeface="Calibri"/>
              </a:rPr>
              <a:t>: received housing vouchers to subsidize private-market rents but could only be used in census tracts with 1990 poverty rates below 10%</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2) </a:t>
            </a:r>
            <a:r>
              <a:rPr b="1" lang="en-US" sz="2800" spc="-1" strike="noStrike">
                <a:solidFill>
                  <a:srgbClr val="404040"/>
                </a:solidFill>
                <a:latin typeface="Calibri"/>
              </a:rPr>
              <a:t>Traditional Voucher (TRV) group: </a:t>
            </a:r>
            <a:r>
              <a:rPr b="0" lang="en-US" sz="2800" spc="-1" strike="noStrike">
                <a:solidFill>
                  <a:srgbClr val="404040"/>
                </a:solidFill>
                <a:latin typeface="Calibri"/>
              </a:rPr>
              <a:t>received a housing voucher without the LPV constraint</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3) </a:t>
            </a:r>
            <a:r>
              <a:rPr b="1" lang="en-US" sz="2800" spc="-1" strike="noStrike">
                <a:solidFill>
                  <a:srgbClr val="404040"/>
                </a:solidFill>
                <a:latin typeface="Calibri"/>
              </a:rPr>
              <a:t>Control group: </a:t>
            </a:r>
            <a:r>
              <a:rPr b="0" lang="en-US" sz="2800" spc="-1" strike="noStrike">
                <a:solidFill>
                  <a:srgbClr val="404040"/>
                </a:solidFill>
                <a:latin typeface="Calibri"/>
              </a:rPr>
              <a:t>Received no assistance.</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Outcome Variables</a:t>
            </a:r>
            <a:endParaRPr b="0" lang="en-US" sz="4800" spc="-1" strike="noStrike">
              <a:solidFill>
                <a:srgbClr val="000000"/>
              </a:solidFill>
              <a:latin typeface="Calibri"/>
            </a:endParaRPr>
          </a:p>
        </p:txBody>
      </p:sp>
      <p:sp>
        <p:nvSpPr>
          <p:cNvPr id="128"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The MTO research team was interested in the following outcomes: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-Economic self-sufficiency</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-Physical health</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-Mental health</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-Subjective well-being</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(more specific outcomes, e.g., impact of obesity, where looked at in other studies about MTO. The paper you had to read was a summary paper.)</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This paper measures long term outcomes. Outcome data measured 10 to 15 years later.</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Comparing Groups</a:t>
            </a:r>
            <a:endParaRPr b="0" lang="en-US" sz="4800" spc="-1" strike="noStrike">
              <a:solidFill>
                <a:srgbClr val="000000"/>
              </a:solidFill>
              <a:latin typeface="Calibri"/>
            </a:endParaRPr>
          </a:p>
        </p:txBody>
      </p:sp>
      <p:sp>
        <p:nvSpPr>
          <p:cNvPr id="130" name="PlaceHolder 2"/>
          <p:cNvSpPr>
            <a:spLocks noGrp="1"/>
          </p:cNvSpPr>
          <p:nvPr>
            <p:ph/>
          </p:nvPr>
        </p:nvSpPr>
        <p:spPr>
          <a:xfrm>
            <a:off x="1097280" y="1845720"/>
            <a:ext cx="10058040" cy="4023000"/>
          </a:xfrm>
          <a:prstGeom prst="rect">
            <a:avLst/>
          </a:prstGeom>
          <a:noFill/>
          <a:ln w="0">
            <a:noFill/>
          </a:ln>
        </p:spPr>
        <p:txBody>
          <a:bodyPr lIns="0" rIns="0" anchor="t">
            <a:normAutofit fontScale="96000"/>
          </a:bodyPr>
          <a:p>
            <a:pPr marL="87480" indent="-87480">
              <a:lnSpc>
                <a:spcPct val="90000"/>
              </a:lnSpc>
              <a:spcBef>
                <a:spcPts val="1199"/>
              </a:spcBef>
              <a:spcAft>
                <a:spcPts val="201"/>
              </a:spcAft>
              <a:buClr>
                <a:srgbClr val="e48312"/>
              </a:buClr>
              <a:buFont typeface="Calibri"/>
              <a:buChar char=" "/>
            </a:pPr>
            <a:r>
              <a:rPr b="1" lang="en-US" sz="2800" spc="-1" strike="noStrike">
                <a:solidFill>
                  <a:srgbClr val="404040"/>
                </a:solidFill>
                <a:latin typeface="Calibri"/>
              </a:rPr>
              <a:t>Comparing Traditional Voucher (TRV) to the Control Group </a:t>
            </a:r>
            <a:r>
              <a:rPr b="0" lang="en-US" sz="2800" spc="-1" strike="noStrike">
                <a:solidFill>
                  <a:srgbClr val="404040"/>
                </a:solidFill>
                <a:latin typeface="Calibri"/>
              </a:rPr>
              <a:t>allows us to estimate the causal effect of receiving a housing voucher on the outcome variables (economic self-sufficiency, physical health, mental health, subjective well-being)</a:t>
            </a:r>
            <a:endParaRPr b="0" lang="en-US" sz="2800" spc="-1" strike="noStrike">
              <a:solidFill>
                <a:srgbClr val="404040"/>
              </a:solidFill>
              <a:latin typeface="Calibri"/>
            </a:endParaRPr>
          </a:p>
          <a:p>
            <a:pPr indent="0">
              <a:lnSpc>
                <a:spcPct val="90000"/>
              </a:lnSpc>
              <a:spcBef>
                <a:spcPts val="1199"/>
              </a:spcBef>
              <a:spcAft>
                <a:spcPts val="201"/>
              </a:spcAft>
              <a:buNone/>
            </a:pPr>
            <a:endParaRPr b="0" lang="en-US" sz="2800" spc="-1" strike="noStrike">
              <a:solidFill>
                <a:srgbClr val="404040"/>
              </a:solidFill>
              <a:latin typeface="Calibri"/>
            </a:endParaRPr>
          </a:p>
          <a:p>
            <a:pPr marL="87480" indent="-87480">
              <a:lnSpc>
                <a:spcPct val="90000"/>
              </a:lnSpc>
              <a:spcBef>
                <a:spcPts val="1199"/>
              </a:spcBef>
              <a:spcAft>
                <a:spcPts val="201"/>
              </a:spcAft>
              <a:buClr>
                <a:srgbClr val="e48312"/>
              </a:buClr>
              <a:buFont typeface="Calibri"/>
              <a:buChar char=" "/>
            </a:pPr>
            <a:r>
              <a:rPr b="1" lang="en-US" sz="2800" spc="-1" strike="noStrike">
                <a:solidFill>
                  <a:srgbClr val="404040"/>
                </a:solidFill>
                <a:latin typeface="Calibri"/>
              </a:rPr>
              <a:t>Comparing Low-Poverty Voucher (LPV) to Traditional Voucher (TRV) </a:t>
            </a:r>
            <a:r>
              <a:rPr b="0" lang="en-US" sz="2800" spc="-1" strike="noStrike">
                <a:solidFill>
                  <a:srgbClr val="404040"/>
                </a:solidFill>
                <a:latin typeface="Calibri"/>
              </a:rPr>
              <a:t>allows us to estimate the causal effect of the low-poverty neighborhood constraint. Since this constraint forces families to move to better neighborhoods, this difference captures if better neighborhoods have different effects on the outcome variables.</a:t>
            </a:r>
            <a:endParaRPr b="0" lang="en-US" sz="2800" spc="-1" strike="noStrike">
              <a:solidFill>
                <a:srgbClr val="404040"/>
              </a:solidFill>
              <a:latin typeface="Calibri"/>
            </a:endParaRPr>
          </a:p>
          <a:p>
            <a:pPr indent="0">
              <a:lnSpc>
                <a:spcPct val="90000"/>
              </a:lnSpc>
              <a:spcBef>
                <a:spcPts val="1199"/>
              </a:spcBef>
              <a:spcAft>
                <a:spcPts val="201"/>
              </a:spcAft>
              <a:buNone/>
            </a:pP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Comparing Groups</a:t>
            </a:r>
            <a:endParaRPr b="0" lang="en-US" sz="4800" spc="-1" strike="noStrike">
              <a:solidFill>
                <a:srgbClr val="000000"/>
              </a:solidFill>
              <a:latin typeface="Calibri"/>
            </a:endParaRPr>
          </a:p>
        </p:txBody>
      </p:sp>
      <p:sp>
        <p:nvSpPr>
          <p:cNvPr id="132"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 paper you read/will read is a summary paper of the long-term effects, so they don’t present all the results. They only present the average difference between the control group and both treatment groups (so added or pooling the LPV and TRV groups together).</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Summary of the Results Section</a:t>
            </a:r>
            <a:endParaRPr b="0" lang="en-US" sz="4800" spc="-1" strike="noStrike">
              <a:solidFill>
                <a:srgbClr val="000000"/>
              </a:solidFill>
              <a:latin typeface="Calibri"/>
            </a:endParaRPr>
          </a:p>
        </p:txBody>
      </p:sp>
      <p:sp>
        <p:nvSpPr>
          <p:cNvPr id="134" name="PlaceHolder 2"/>
          <p:cNvSpPr>
            <a:spLocks noGrp="1"/>
          </p:cNvSpPr>
          <p:nvPr>
            <p:ph/>
          </p:nvPr>
        </p:nvSpPr>
        <p:spPr>
          <a:xfrm>
            <a:off x="762120" y="1845720"/>
            <a:ext cx="1039320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200" spc="-1" strike="noStrike">
                <a:solidFill>
                  <a:srgbClr val="404040"/>
                </a:solidFill>
                <a:latin typeface="Calibri"/>
              </a:rPr>
              <a:t>1) Did the randomization work? i.e., are the treatment and control groups on average identical?</a:t>
            </a:r>
            <a:endParaRPr b="0" lang="en-US" sz="22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i="1" lang="en-US" sz="2200" spc="-1" strike="noStrike">
                <a:solidFill>
                  <a:srgbClr val="404040"/>
                </a:solidFill>
                <a:latin typeface="Calibri"/>
              </a:rPr>
              <a:t>Evidence of this in Table 1 – Baseline characteristics</a:t>
            </a:r>
            <a:endParaRPr b="0" lang="en-US" sz="2200" spc="-1" strike="noStrike">
              <a:solidFill>
                <a:srgbClr val="404040"/>
              </a:solidFill>
              <a:latin typeface="Calibri"/>
            </a:endParaRPr>
          </a:p>
          <a:p>
            <a:pPr indent="0">
              <a:lnSpc>
                <a:spcPct val="90000"/>
              </a:lnSpc>
              <a:spcBef>
                <a:spcPts val="1199"/>
              </a:spcBef>
              <a:spcAft>
                <a:spcPts val="201"/>
              </a:spcAft>
              <a:buNone/>
            </a:pPr>
            <a:endParaRPr b="0" lang="en-US" sz="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200" spc="-1" strike="noStrike">
                <a:solidFill>
                  <a:srgbClr val="404040"/>
                </a:solidFill>
                <a:latin typeface="Calibri"/>
              </a:rPr>
              <a:t>2) Assuming that 1) holds, did MTO affect the neighborhood you live in? i.e., did families actually move to better neighborhoods?</a:t>
            </a:r>
            <a:endParaRPr b="0" lang="en-US" sz="22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i="1" lang="en-US" sz="2200" spc="-1" strike="noStrike">
                <a:solidFill>
                  <a:srgbClr val="404040"/>
                </a:solidFill>
                <a:latin typeface="Calibri"/>
              </a:rPr>
              <a:t>Evidence of this in Table 2</a:t>
            </a:r>
            <a:endParaRPr b="0" lang="en-US" sz="2200" spc="-1" strike="noStrike">
              <a:solidFill>
                <a:srgbClr val="404040"/>
              </a:solidFill>
              <a:latin typeface="Calibri"/>
            </a:endParaRPr>
          </a:p>
          <a:p>
            <a:pPr indent="0">
              <a:lnSpc>
                <a:spcPct val="90000"/>
              </a:lnSpc>
              <a:spcBef>
                <a:spcPts val="1199"/>
              </a:spcBef>
              <a:spcAft>
                <a:spcPts val="201"/>
              </a:spcAft>
              <a:buNone/>
            </a:pPr>
            <a:endParaRPr b="0" lang="en-US" sz="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200" spc="-1" strike="noStrike">
                <a:solidFill>
                  <a:srgbClr val="404040"/>
                </a:solidFill>
                <a:latin typeface="Calibri"/>
              </a:rPr>
              <a:t>3) Assuming that there is an effect in 2), then do we see an effect on long-term outcomes? (physical health, mental health, subjective well-being, economic self-sufficiency)</a:t>
            </a:r>
            <a:endParaRPr b="0" lang="en-US" sz="22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i="1" lang="en-US" sz="2200" spc="-1" strike="noStrike">
                <a:solidFill>
                  <a:srgbClr val="404040"/>
                </a:solidFill>
                <a:latin typeface="Calibri"/>
              </a:rPr>
              <a:t>Evidence in Figure 1</a:t>
            </a:r>
            <a:endParaRPr b="0" lang="en-US" sz="2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Why Neighborhoods Matter</a:t>
            </a:r>
            <a:endParaRPr b="0" lang="en-US" sz="4800" spc="-1" strike="noStrike">
              <a:solidFill>
                <a:srgbClr val="000000"/>
              </a:solidFill>
              <a:latin typeface="Calibri"/>
            </a:endParaRPr>
          </a:p>
        </p:txBody>
      </p:sp>
      <p:sp>
        <p:nvSpPr>
          <p:cNvPr id="100"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Where you live has an effect on a lot of outcomes.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-Victimization from crime</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-Education (especially if there are school zone boundaries, whereby you need to go to a school in your zone)</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-Health</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-Employment</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To name a few</a:t>
            </a:r>
            <a:r>
              <a:rPr b="0" lang="is-IS" sz="2000" spc="-1" strike="noStrike">
                <a:solidFill>
                  <a:srgbClr val="404040"/>
                </a:solidFill>
                <a:latin typeface="Calibri"/>
              </a:rPr>
              <a:t>…</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Summary of the Results Section</a:t>
            </a:r>
            <a:endParaRPr b="0" lang="en-US" sz="4800" spc="-1" strike="noStrike">
              <a:solidFill>
                <a:srgbClr val="000000"/>
              </a:solidFill>
              <a:latin typeface="Calibri"/>
            </a:endParaRPr>
          </a:p>
        </p:txBody>
      </p:sp>
      <p:sp>
        <p:nvSpPr>
          <p:cNvPr id="136" name="PlaceHolder 2"/>
          <p:cNvSpPr>
            <a:spLocks noGrp="1"/>
          </p:cNvSpPr>
          <p:nvPr>
            <p:ph/>
          </p:nvPr>
        </p:nvSpPr>
        <p:spPr>
          <a:xfrm>
            <a:off x="507960" y="1845720"/>
            <a:ext cx="1119240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200" spc="-1" strike="noStrike">
                <a:solidFill>
                  <a:srgbClr val="404040"/>
                </a:solidFill>
                <a:latin typeface="Calibri"/>
              </a:rPr>
              <a:t>1) Did the randomization work? i.e., are the treatment and control groups on average identical?</a:t>
            </a:r>
            <a:endParaRPr b="0" lang="en-US" sz="22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200" spc="-1" strike="noStrike">
                <a:solidFill>
                  <a:srgbClr val="404040"/>
                </a:solidFill>
                <a:latin typeface="Calibri"/>
              </a:rPr>
              <a:t>Evidence of this in Table 1 – </a:t>
            </a:r>
            <a:r>
              <a:rPr b="1" lang="en-US" sz="2200" spc="-1" strike="noStrike">
                <a:solidFill>
                  <a:srgbClr val="404040"/>
                </a:solidFill>
                <a:latin typeface="Calibri"/>
              </a:rPr>
              <a:t>Yes, the groups are on average identical in baselines characteristics.</a:t>
            </a:r>
            <a:endParaRPr b="0" lang="en-US" sz="2200" spc="-1" strike="noStrike">
              <a:solidFill>
                <a:srgbClr val="404040"/>
              </a:solidFill>
              <a:latin typeface="Calibri"/>
            </a:endParaRPr>
          </a:p>
          <a:p>
            <a:pPr indent="0">
              <a:lnSpc>
                <a:spcPct val="90000"/>
              </a:lnSpc>
              <a:spcBef>
                <a:spcPts val="1199"/>
              </a:spcBef>
              <a:spcAft>
                <a:spcPts val="201"/>
              </a:spcAft>
              <a:buNone/>
            </a:pPr>
            <a:endParaRPr b="0" lang="en-US" sz="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200" spc="-1" strike="noStrike">
                <a:solidFill>
                  <a:srgbClr val="404040"/>
                </a:solidFill>
                <a:latin typeface="Calibri"/>
              </a:rPr>
              <a:t>2) Assuming that 1) holds, did MTO affect the neighborhood you live in? i.e., did families actually move to better neighborhoods?</a:t>
            </a:r>
            <a:endParaRPr b="0" lang="en-US" sz="22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200" spc="-1" strike="noStrike">
                <a:solidFill>
                  <a:srgbClr val="404040"/>
                </a:solidFill>
                <a:latin typeface="Calibri"/>
              </a:rPr>
              <a:t>Evidence of this in Table 2 – </a:t>
            </a:r>
            <a:r>
              <a:rPr b="1" lang="en-US" sz="2200" spc="-1" strike="noStrike">
                <a:solidFill>
                  <a:srgbClr val="404040"/>
                </a:solidFill>
                <a:latin typeface="Calibri"/>
              </a:rPr>
              <a:t>Yes, they did. Strong evidence of this.</a:t>
            </a:r>
            <a:endParaRPr b="0" lang="en-US" sz="2200" spc="-1" strike="noStrike">
              <a:solidFill>
                <a:srgbClr val="404040"/>
              </a:solidFill>
              <a:latin typeface="Calibri"/>
            </a:endParaRPr>
          </a:p>
          <a:p>
            <a:pPr indent="0">
              <a:lnSpc>
                <a:spcPct val="90000"/>
              </a:lnSpc>
              <a:spcBef>
                <a:spcPts val="1199"/>
              </a:spcBef>
              <a:spcAft>
                <a:spcPts val="201"/>
              </a:spcAft>
              <a:buNone/>
            </a:pPr>
            <a:endParaRPr b="0" lang="en-US" sz="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200" spc="-1" strike="noStrike">
                <a:solidFill>
                  <a:srgbClr val="404040"/>
                </a:solidFill>
                <a:latin typeface="Calibri"/>
              </a:rPr>
              <a:t>3) Assuming that there is an effect in 2), then do we see an effect on long-term outcomes? </a:t>
            </a:r>
            <a:endParaRPr b="0" lang="en-US" sz="22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200" spc="-1" strike="noStrike">
                <a:solidFill>
                  <a:srgbClr val="404040"/>
                </a:solidFill>
                <a:latin typeface="Calibri"/>
              </a:rPr>
              <a:t>Evidence in Figure 1 – </a:t>
            </a:r>
            <a:r>
              <a:rPr b="1" lang="en-US" sz="2200" spc="-1" strike="noStrike">
                <a:solidFill>
                  <a:srgbClr val="404040"/>
                </a:solidFill>
                <a:latin typeface="Calibri"/>
              </a:rPr>
              <a:t>No statistically significant effect on economic self-sufficiency, physical health, and mental health. Statistically significant positive effect on subjective well-being.</a:t>
            </a:r>
            <a:endParaRPr b="0" lang="en-US" sz="2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Did the Randomization Work?</a:t>
            </a:r>
            <a:endParaRPr b="0" lang="en-US" sz="4800" spc="-1" strike="noStrike">
              <a:solidFill>
                <a:srgbClr val="000000"/>
              </a:solidFill>
              <a:latin typeface="Calibri"/>
            </a:endParaRPr>
          </a:p>
        </p:txBody>
      </p:sp>
      <p:sp>
        <p:nvSpPr>
          <p:cNvPr id="138"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The researchers gave out a survey of baseline characteristics. </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Baseline means BEFORE they randomized everyone into treatment (voucher offered) and control (no voucher offered) groups.</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Asked them questions about social-economic background (gender, race, ethinicity, education, household income, marital status, current neighborhood characteristics, reasons they want to move)</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If the randomization was successful, there should be few differences between the treatment and control groups.</a:t>
            </a:r>
            <a:endParaRPr b="0" lang="en-US" sz="2400" spc="-1" strike="noStrike">
              <a:solidFill>
                <a:srgbClr val="404040"/>
              </a:solidFill>
              <a:latin typeface="Calibri"/>
            </a:endParaRPr>
          </a:p>
          <a:p>
            <a:pPr indent="0">
              <a:lnSpc>
                <a:spcPct val="90000"/>
              </a:lnSpc>
              <a:spcBef>
                <a:spcPts val="1199"/>
              </a:spcBef>
              <a:spcAft>
                <a:spcPts val="201"/>
              </a:spcAft>
              <a:buNone/>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121320" y="146520"/>
            <a:ext cx="739872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Did the Randomization Work?</a:t>
            </a:r>
            <a:endParaRPr b="0" lang="en-US" sz="4800" spc="-1" strike="noStrike">
              <a:solidFill>
                <a:srgbClr val="000000"/>
              </a:solidFill>
              <a:latin typeface="Calibri"/>
            </a:endParaRPr>
          </a:p>
        </p:txBody>
      </p:sp>
      <p:sp>
        <p:nvSpPr>
          <p:cNvPr id="140" name="PlaceHolder 2"/>
          <p:cNvSpPr>
            <a:spLocks noGrp="1"/>
          </p:cNvSpPr>
          <p:nvPr>
            <p:ph/>
          </p:nvPr>
        </p:nvSpPr>
        <p:spPr>
          <a:xfrm>
            <a:off x="195840" y="1843920"/>
            <a:ext cx="6922800" cy="4377600"/>
          </a:xfrm>
          <a:prstGeom prst="rect">
            <a:avLst/>
          </a:prstGeom>
          <a:noFill/>
          <a:ln w="0">
            <a:noFill/>
          </a:ln>
        </p:spPr>
        <p:txBody>
          <a:bodyPr lIns="0" rIns="0" anchor="t">
            <a:normAutofit fontScale="86000"/>
          </a:bodyPr>
          <a:p>
            <a:pPr marL="84600" indent="-8460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See Table 1.</a:t>
            </a:r>
            <a:endParaRPr b="0" lang="en-US" sz="2800" spc="-1" strike="noStrike">
              <a:solidFill>
                <a:srgbClr val="404040"/>
              </a:solidFill>
              <a:latin typeface="Calibri"/>
            </a:endParaRPr>
          </a:p>
          <a:p>
            <a:pPr marL="84600" indent="-8460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 means for each variable are similar for the control group and the treatment group.</a:t>
            </a:r>
            <a:endParaRPr b="0" lang="en-US" sz="2800" spc="-1" strike="noStrike">
              <a:solidFill>
                <a:srgbClr val="404040"/>
              </a:solidFill>
              <a:latin typeface="Calibri"/>
            </a:endParaRPr>
          </a:p>
          <a:p>
            <a:pPr marL="84600" indent="-8460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Only twos estimates are weakly statistically significant.</a:t>
            </a:r>
            <a:endParaRPr b="0" lang="en-US" sz="2800" spc="-1" strike="noStrike">
              <a:solidFill>
                <a:srgbClr val="404040"/>
              </a:solidFill>
              <a:latin typeface="Calibri"/>
            </a:endParaRPr>
          </a:p>
          <a:p>
            <a:pPr marL="84600" indent="-84600">
              <a:lnSpc>
                <a:spcPct val="90000"/>
              </a:lnSpc>
              <a:spcBef>
                <a:spcPts val="1199"/>
              </a:spcBef>
              <a:spcAft>
                <a:spcPts val="201"/>
              </a:spcAft>
              <a:buClr>
                <a:srgbClr val="e48312"/>
              </a:buClr>
              <a:buFont typeface="Calibri"/>
              <a:buChar char=" "/>
            </a:pPr>
            <a:r>
              <a:rPr b="0" lang="en-US" sz="1900" spc="-1" strike="noStrike">
                <a:solidFill>
                  <a:srgbClr val="404040"/>
                </a:solidFill>
                <a:latin typeface="Calibri"/>
              </a:rPr>
              <a:t>For “Primary or secondary reasons for wanting to move”, 48.1% of the control group said “better schools for children” and 51.6% of the treatment group said this.</a:t>
            </a:r>
            <a:endParaRPr b="0" lang="en-US" sz="1900" spc="-1" strike="noStrike">
              <a:solidFill>
                <a:srgbClr val="404040"/>
              </a:solidFill>
              <a:latin typeface="Calibri"/>
            </a:endParaRPr>
          </a:p>
          <a:p>
            <a:pPr marL="84600" indent="-84600">
              <a:lnSpc>
                <a:spcPct val="90000"/>
              </a:lnSpc>
              <a:spcBef>
                <a:spcPts val="1199"/>
              </a:spcBef>
              <a:spcAft>
                <a:spcPts val="201"/>
              </a:spcAft>
              <a:buClr>
                <a:srgbClr val="e48312"/>
              </a:buClr>
              <a:buFont typeface="Calibri"/>
              <a:buChar char=" "/>
            </a:pPr>
            <a:r>
              <a:rPr b="0" lang="en-US" sz="1900" spc="-1" strike="noStrike">
                <a:solidFill>
                  <a:srgbClr val="404040"/>
                </a:solidFill>
                <a:latin typeface="Calibri"/>
              </a:rPr>
              <a:t>The difference between the two is statistically significant at the 90% level. The researchers are 90% sure that the proportion that mentioned better schools was different between treatment and control.</a:t>
            </a:r>
            <a:endParaRPr b="0" lang="en-US" sz="1900" spc="-1" strike="noStrike">
              <a:solidFill>
                <a:srgbClr val="404040"/>
              </a:solidFill>
              <a:latin typeface="Calibri"/>
            </a:endParaRPr>
          </a:p>
          <a:p>
            <a:pPr marL="84600" indent="-84600">
              <a:lnSpc>
                <a:spcPct val="90000"/>
              </a:lnSpc>
              <a:spcBef>
                <a:spcPts val="1199"/>
              </a:spcBef>
              <a:spcAft>
                <a:spcPts val="201"/>
              </a:spcAft>
              <a:buClr>
                <a:srgbClr val="e48312"/>
              </a:buClr>
              <a:buFont typeface="Calibri"/>
              <a:buChar char=" "/>
            </a:pPr>
            <a:r>
              <a:rPr b="0" lang="en-US" sz="1900" spc="-1" strike="noStrike">
                <a:solidFill>
                  <a:srgbClr val="404040"/>
                </a:solidFill>
                <a:latin typeface="Calibri"/>
              </a:rPr>
              <a:t>Similar slight difference, statistically significant at the 90% level, between the proportion of the treatment group with a GED (16.9%) and the control group with a GED (19.9%).</a:t>
            </a:r>
            <a:endParaRPr b="0" lang="en-US" sz="1900" spc="-1" strike="noStrike">
              <a:solidFill>
                <a:srgbClr val="404040"/>
              </a:solidFill>
              <a:latin typeface="Calibri"/>
            </a:endParaRPr>
          </a:p>
        </p:txBody>
      </p:sp>
      <p:pic>
        <p:nvPicPr>
          <p:cNvPr id="141" name="Picture 4" descr=""/>
          <p:cNvPicPr/>
          <p:nvPr/>
        </p:nvPicPr>
        <p:blipFill>
          <a:blip r:embed="rId1"/>
          <a:stretch/>
        </p:blipFill>
        <p:spPr>
          <a:xfrm>
            <a:off x="7324560" y="0"/>
            <a:ext cx="4867200" cy="685764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1097280" y="286560"/>
            <a:ext cx="10058040" cy="1450440"/>
          </a:xfrm>
          <a:prstGeom prst="rect">
            <a:avLst/>
          </a:prstGeom>
          <a:noFill/>
          <a:ln w="0">
            <a:noFill/>
          </a:ln>
        </p:spPr>
        <p:txBody>
          <a:bodyPr anchor="b">
            <a:normAutofit/>
          </a:bodyPr>
          <a:p>
            <a:pPr indent="0">
              <a:lnSpc>
                <a:spcPct val="85000"/>
              </a:lnSpc>
              <a:buNone/>
            </a:pPr>
            <a:r>
              <a:rPr b="0" lang="en-US" sz="3700" spc="-52" strike="noStrike">
                <a:solidFill>
                  <a:srgbClr val="404040"/>
                </a:solidFill>
                <a:latin typeface="Calibri Light"/>
              </a:rPr>
              <a:t>Reminder: Determining Statistical Significance</a:t>
            </a:r>
            <a:endParaRPr b="0" lang="en-US" sz="3700" spc="-1" strike="noStrike">
              <a:solidFill>
                <a:srgbClr val="000000"/>
              </a:solidFill>
              <a:latin typeface="Calibri"/>
            </a:endParaRPr>
          </a:p>
        </p:txBody>
      </p:sp>
      <p:sp>
        <p:nvSpPr>
          <p:cNvPr id="143" name="PlaceHolder 2"/>
          <p:cNvSpPr>
            <a:spLocks noGrp="1"/>
          </p:cNvSpPr>
          <p:nvPr>
            <p:ph/>
          </p:nvPr>
        </p:nvSpPr>
        <p:spPr>
          <a:xfrm>
            <a:off x="1097280" y="1845720"/>
            <a:ext cx="10058040" cy="4023000"/>
          </a:xfrm>
          <a:prstGeom prst="rect">
            <a:avLst/>
          </a:prstGeom>
          <a:noFill/>
          <a:ln w="0">
            <a:noFill/>
          </a:ln>
        </p:spPr>
        <p:txBody>
          <a:bodyPr lIns="0" rIns="0" anchor="t">
            <a:normAutofit/>
          </a:bodyPr>
          <a:p>
            <a:pPr indent="0">
              <a:lnSpc>
                <a:spcPct val="90000"/>
              </a:lnSpc>
              <a:spcBef>
                <a:spcPts val="1199"/>
              </a:spcBef>
              <a:spcAft>
                <a:spcPts val="201"/>
              </a:spcAft>
              <a:buNone/>
              <a:tabLst>
                <a:tab algn="l" pos="0"/>
              </a:tabLst>
            </a:pPr>
            <a:r>
              <a:rPr b="0" lang="en-US" sz="2000" spc="-1" strike="noStrike">
                <a:solidFill>
                  <a:srgbClr val="404040"/>
                </a:solidFill>
                <a:latin typeface="Calibri"/>
              </a:rPr>
              <a:t>Good researchers will make it easy for you by allowing you to determine statistical significance by checking for *’s. The convention is shown below. The vast major of studies follow this convention.</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tabLst>
                <a:tab algn="l" pos="0"/>
              </a:tabLst>
            </a:pPr>
            <a:r>
              <a:rPr b="0" lang="en-US" sz="2000" spc="-1" strike="noStrike">
                <a:solidFill>
                  <a:srgbClr val="404040"/>
                </a:solidFill>
                <a:latin typeface="Calibri"/>
              </a:rPr>
              <a:t>* = weakly statistically significant at 10% level (“We are 90% sure that there is a difference between the control and treatment groups”)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tabLst>
                <a:tab algn="l" pos="0"/>
              </a:tabLst>
            </a:pPr>
            <a:r>
              <a:rPr b="0" lang="en-US" sz="2000" spc="-1" strike="noStrike">
                <a:solidFill>
                  <a:srgbClr val="404040"/>
                </a:solidFill>
                <a:latin typeface="Calibri"/>
              </a:rPr>
              <a:t>** = statistically significant at 5% level</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tabLst>
                <a:tab algn="l" pos="0"/>
              </a:tabLst>
            </a:pPr>
            <a:r>
              <a:rPr b="0" lang="en-US" sz="2000" spc="-1" strike="noStrike">
                <a:solidFill>
                  <a:srgbClr val="404040"/>
                </a:solidFill>
                <a:latin typeface="Calibri"/>
              </a:rPr>
              <a:t>*** = strongly significant at 1% level</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tabLst>
                <a:tab algn="l" pos="0"/>
              </a:tabLst>
            </a:pPr>
            <a:r>
              <a:rPr b="0" lang="en-US" sz="2000" spc="-1" strike="noStrike">
                <a:solidFill>
                  <a:srgbClr val="404040"/>
                </a:solidFill>
                <a:latin typeface="Calibri"/>
              </a:rPr>
              <a:t>More *s means you are more sure that there is an effect. You are more sure that it’s not just random noise giving you that result.</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tabLst>
                <a:tab algn="l" pos="0"/>
              </a:tabLst>
            </a:pPr>
            <a:r>
              <a:rPr b="0" lang="en-US" sz="2000" spc="-1" strike="noStrike">
                <a:solidFill>
                  <a:srgbClr val="404040"/>
                </a:solidFill>
                <a:latin typeface="Calibri"/>
              </a:rPr>
              <a:t>So you can see that in Column 2 (MTO treatment), the mean of 0.516* has a * beside it, meaning that it’s statistically significantly different from the mean for the control group (0.481) at the 10% level.</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When can randomization NOT work?</a:t>
            </a:r>
            <a:endParaRPr b="0" lang="en-US" sz="4800" spc="-1" strike="noStrike">
              <a:solidFill>
                <a:srgbClr val="000000"/>
              </a:solidFill>
              <a:latin typeface="Calibri"/>
            </a:endParaRPr>
          </a:p>
        </p:txBody>
      </p:sp>
      <p:sp>
        <p:nvSpPr>
          <p:cNvPr id="145"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In this case it looks like the randomization worked, and that is tested by comparing the means of the baseline characteristics. They are extremely similar.</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The randomization could fail if individuals who didn’t randomly get assigned a voucher could get one anyways (e.g., pleading for one, bribing study officials).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Similarly, study officials who do the randomization may not do it correctly. They may decide to give out vouchers non-randomly. They may give a voucher to a family that seems to really need it, even if they weren’t randomly supposed to get one.</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These non-random assignments could be reflected in differences in baseline characteristics.</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When can randomization NOT work?</a:t>
            </a:r>
            <a:endParaRPr b="0" lang="en-US" sz="4800" spc="-1" strike="noStrike">
              <a:solidFill>
                <a:srgbClr val="000000"/>
              </a:solidFill>
              <a:latin typeface="Calibri"/>
            </a:endParaRPr>
          </a:p>
        </p:txBody>
      </p:sp>
      <p:sp>
        <p:nvSpPr>
          <p:cNvPr id="147"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Imagine an extreme scenario: Housing vouchers are supposed to be randomized. But the officials who give out the vouchers are corrupt, and will accept small bribes to exchange for vouchers.</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Families with higher incomes may be more likely to pay the bribe.</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So household income would be higher in baseline for the treatment group.</a:t>
            </a:r>
            <a:endParaRPr b="0" lang="en-US" sz="24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When can randomization NOT work?</a:t>
            </a:r>
            <a:endParaRPr b="0" lang="en-US" sz="4800" spc="-1" strike="noStrike">
              <a:solidFill>
                <a:srgbClr val="000000"/>
              </a:solidFill>
              <a:latin typeface="Calibri"/>
            </a:endParaRPr>
          </a:p>
        </p:txBody>
      </p:sp>
      <p:sp>
        <p:nvSpPr>
          <p:cNvPr id="149"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Implication of this: selection bias! </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The treatment and control groups are not on average identical.</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Choice of neighborhood (through getting a voucher or not) becomes a function of family characteristics because individuals can select into getting vouchers.</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Thus the experiment provides biased estimates of how neighborhoods affect outcomes.</a:t>
            </a:r>
            <a:endParaRPr b="0" lang="en-US" sz="24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1097280" y="286560"/>
            <a:ext cx="552708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Did MTO affect your neighborhood?</a:t>
            </a:r>
            <a:endParaRPr b="0" lang="en-US" sz="4800" spc="-1" strike="noStrike">
              <a:solidFill>
                <a:srgbClr val="000000"/>
              </a:solidFill>
              <a:latin typeface="Calibri"/>
            </a:endParaRPr>
          </a:p>
        </p:txBody>
      </p:sp>
      <p:sp>
        <p:nvSpPr>
          <p:cNvPr id="151" name="PlaceHolder 2"/>
          <p:cNvSpPr>
            <a:spLocks noGrp="1"/>
          </p:cNvSpPr>
          <p:nvPr>
            <p:ph/>
          </p:nvPr>
        </p:nvSpPr>
        <p:spPr>
          <a:xfrm>
            <a:off x="145440" y="1881360"/>
            <a:ext cx="6478920" cy="43884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Since the baseline characteristics are similar (the randomization worked), the next step is to see if MTO actually caused individuals to move into better neighborhoods.</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This is shown in Table 2.</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The authors determined neighborhood characteristics using census tract level data from the American Community Survey.</a:t>
            </a:r>
            <a:endParaRPr b="0" lang="en-US" sz="2400" spc="-1" strike="noStrike">
              <a:solidFill>
                <a:srgbClr val="404040"/>
              </a:solidFill>
              <a:latin typeface="Calibri"/>
            </a:endParaRPr>
          </a:p>
          <a:p>
            <a:pPr indent="0">
              <a:lnSpc>
                <a:spcPct val="90000"/>
              </a:lnSpc>
              <a:spcBef>
                <a:spcPts val="1199"/>
              </a:spcBef>
              <a:spcAft>
                <a:spcPts val="201"/>
              </a:spcAft>
              <a:buNone/>
            </a:pPr>
            <a:endParaRPr b="0" lang="en-US" sz="2000" spc="-1" strike="noStrike">
              <a:solidFill>
                <a:srgbClr val="404040"/>
              </a:solidFill>
              <a:latin typeface="Calibri"/>
            </a:endParaRPr>
          </a:p>
        </p:txBody>
      </p:sp>
      <p:pic>
        <p:nvPicPr>
          <p:cNvPr id="152" name="Picture 4" descr=""/>
          <p:cNvPicPr/>
          <p:nvPr/>
        </p:nvPicPr>
        <p:blipFill>
          <a:blip r:embed="rId1"/>
          <a:stretch/>
        </p:blipFill>
        <p:spPr>
          <a:xfrm>
            <a:off x="6769800" y="0"/>
            <a:ext cx="5421960" cy="685764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1097280" y="286560"/>
            <a:ext cx="552708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Did MTO affect your neighborhood?</a:t>
            </a:r>
            <a:endParaRPr b="0" lang="en-US" sz="4800" spc="-1" strike="noStrike">
              <a:solidFill>
                <a:srgbClr val="000000"/>
              </a:solidFill>
              <a:latin typeface="Calibri"/>
            </a:endParaRPr>
          </a:p>
        </p:txBody>
      </p:sp>
      <p:sp>
        <p:nvSpPr>
          <p:cNvPr id="154" name="PlaceHolder 2"/>
          <p:cNvSpPr>
            <a:spLocks noGrp="1"/>
          </p:cNvSpPr>
          <p:nvPr>
            <p:ph/>
          </p:nvPr>
        </p:nvSpPr>
        <p:spPr>
          <a:xfrm>
            <a:off x="145440" y="1881360"/>
            <a:ext cx="6478920" cy="43884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They present how the control and treatment groups’ neighborhoods differed on average based on:</a:t>
            </a:r>
            <a:endParaRPr b="0" lang="en-US" sz="2400" spc="-1" strike="noStrike">
              <a:solidFill>
                <a:srgbClr val="404040"/>
              </a:solidFill>
              <a:latin typeface="Calibri"/>
            </a:endParaRPr>
          </a:p>
          <a:p>
            <a:pPr marL="457200" indent="-457200">
              <a:lnSpc>
                <a:spcPct val="90000"/>
              </a:lnSpc>
              <a:spcBef>
                <a:spcPts val="1199"/>
              </a:spcBef>
              <a:spcAft>
                <a:spcPts val="201"/>
              </a:spcAft>
              <a:buClr>
                <a:srgbClr val="e48312"/>
              </a:buClr>
              <a:buFont typeface="Calibri Light"/>
              <a:buAutoNum type="arabicPeriod"/>
            </a:pPr>
            <a:r>
              <a:rPr b="0" lang="en-US" sz="2400" spc="-1" strike="noStrike">
                <a:solidFill>
                  <a:srgbClr val="404040"/>
                </a:solidFill>
                <a:latin typeface="Calibri"/>
              </a:rPr>
              <a:t>Share poor (1 year, 5 years, and 10-15 years after assignment)</a:t>
            </a:r>
            <a:endParaRPr b="0" lang="en-US" sz="2400" spc="-1" strike="noStrike">
              <a:solidFill>
                <a:srgbClr val="404040"/>
              </a:solidFill>
              <a:latin typeface="Calibri"/>
            </a:endParaRPr>
          </a:p>
          <a:p>
            <a:pPr marL="457200" indent="-457200">
              <a:lnSpc>
                <a:spcPct val="90000"/>
              </a:lnSpc>
              <a:spcBef>
                <a:spcPts val="1199"/>
              </a:spcBef>
              <a:spcAft>
                <a:spcPts val="201"/>
              </a:spcAft>
              <a:buClr>
                <a:srgbClr val="e48312"/>
              </a:buClr>
              <a:buFont typeface="Calibri Light"/>
              <a:buAutoNum type="arabicPeriod"/>
            </a:pPr>
            <a:r>
              <a:rPr b="0" lang="en-US" sz="2400" spc="-1" strike="noStrike">
                <a:solidFill>
                  <a:srgbClr val="404040"/>
                </a:solidFill>
                <a:latin typeface="Calibri"/>
              </a:rPr>
              <a:t>Poverty rates</a:t>
            </a:r>
            <a:endParaRPr b="0" lang="en-US" sz="2400" spc="-1" strike="noStrike">
              <a:solidFill>
                <a:srgbClr val="404040"/>
              </a:solidFill>
              <a:latin typeface="Calibri"/>
            </a:endParaRPr>
          </a:p>
          <a:p>
            <a:pPr marL="457200" indent="-457200">
              <a:lnSpc>
                <a:spcPct val="90000"/>
              </a:lnSpc>
              <a:spcBef>
                <a:spcPts val="1199"/>
              </a:spcBef>
              <a:spcAft>
                <a:spcPts val="201"/>
              </a:spcAft>
              <a:buClr>
                <a:srgbClr val="e48312"/>
              </a:buClr>
              <a:buFont typeface="Calibri Light"/>
              <a:buAutoNum type="arabicPeriod"/>
            </a:pPr>
            <a:r>
              <a:rPr b="0" lang="en-US" sz="2400" spc="-1" strike="noStrike">
                <a:solidFill>
                  <a:srgbClr val="404040"/>
                </a:solidFill>
                <a:latin typeface="Calibri"/>
              </a:rPr>
              <a:t>Share of the minority population</a:t>
            </a:r>
            <a:endParaRPr b="0" lang="en-US" sz="2400" spc="-1" strike="noStrike">
              <a:solidFill>
                <a:srgbClr val="404040"/>
              </a:solidFill>
              <a:latin typeface="Calibri"/>
            </a:endParaRPr>
          </a:p>
          <a:p>
            <a:pPr indent="0">
              <a:lnSpc>
                <a:spcPct val="90000"/>
              </a:lnSpc>
              <a:spcBef>
                <a:spcPts val="1199"/>
              </a:spcBef>
              <a:spcAft>
                <a:spcPts val="201"/>
              </a:spcAft>
              <a:buNone/>
            </a:pPr>
            <a:endParaRPr b="0" lang="en-US" sz="2000" spc="-1" strike="noStrike">
              <a:solidFill>
                <a:srgbClr val="404040"/>
              </a:solidFill>
              <a:latin typeface="Calibri"/>
            </a:endParaRPr>
          </a:p>
        </p:txBody>
      </p:sp>
      <p:pic>
        <p:nvPicPr>
          <p:cNvPr id="155" name="Picture 4" descr=""/>
          <p:cNvPicPr/>
          <p:nvPr/>
        </p:nvPicPr>
        <p:blipFill>
          <a:blip r:embed="rId1"/>
          <a:stretch/>
        </p:blipFill>
        <p:spPr>
          <a:xfrm>
            <a:off x="6769800" y="0"/>
            <a:ext cx="5421960" cy="685764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1097280" y="286560"/>
            <a:ext cx="552708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Did MTO affect your neighborhood?</a:t>
            </a:r>
            <a:endParaRPr b="0" lang="en-US" sz="4800" spc="-1" strike="noStrike">
              <a:solidFill>
                <a:srgbClr val="000000"/>
              </a:solidFill>
              <a:latin typeface="Calibri"/>
            </a:endParaRPr>
          </a:p>
        </p:txBody>
      </p:sp>
      <p:sp>
        <p:nvSpPr>
          <p:cNvPr id="157" name="PlaceHolder 2"/>
          <p:cNvSpPr>
            <a:spLocks noGrp="1"/>
          </p:cNvSpPr>
          <p:nvPr>
            <p:ph/>
          </p:nvPr>
        </p:nvSpPr>
        <p:spPr>
          <a:xfrm>
            <a:off x="145440" y="1881360"/>
            <a:ext cx="6478920" cy="43884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They also present some self-reports on long-term (10-15 years) housing conditions. This was from a survey since this data wasn’t in the American Community Survey</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-”Felt unsafe during day”</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-”Number of housing problems (0 to 7)”</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-”Likely or very likely to report kids spraying graffiti”</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-”One or more friends with college degree”</a:t>
            </a:r>
            <a:endParaRPr b="0" lang="en-US" sz="2400" spc="-1" strike="noStrike">
              <a:solidFill>
                <a:srgbClr val="404040"/>
              </a:solidFill>
              <a:latin typeface="Calibri"/>
            </a:endParaRPr>
          </a:p>
          <a:p>
            <a:pPr indent="0">
              <a:lnSpc>
                <a:spcPct val="90000"/>
              </a:lnSpc>
              <a:spcBef>
                <a:spcPts val="1199"/>
              </a:spcBef>
              <a:spcAft>
                <a:spcPts val="201"/>
              </a:spcAft>
              <a:buNone/>
            </a:pPr>
            <a:endParaRPr b="0" lang="en-US" sz="2000" spc="-1" strike="noStrike">
              <a:solidFill>
                <a:srgbClr val="404040"/>
              </a:solidFill>
              <a:latin typeface="Calibri"/>
            </a:endParaRPr>
          </a:p>
        </p:txBody>
      </p:sp>
      <p:pic>
        <p:nvPicPr>
          <p:cNvPr id="158" name="Picture 4" descr=""/>
          <p:cNvPicPr/>
          <p:nvPr/>
        </p:nvPicPr>
        <p:blipFill>
          <a:blip r:embed="rId1"/>
          <a:stretch/>
        </p:blipFill>
        <p:spPr>
          <a:xfrm>
            <a:off x="6769800" y="0"/>
            <a:ext cx="5421960" cy="68576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Why we need to know if they matter</a:t>
            </a:r>
            <a:endParaRPr b="0" lang="en-US" sz="4800" spc="-1" strike="noStrike">
              <a:solidFill>
                <a:srgbClr val="000000"/>
              </a:solidFill>
              <a:latin typeface="Calibri"/>
            </a:endParaRPr>
          </a:p>
        </p:txBody>
      </p:sp>
      <p:sp>
        <p:nvSpPr>
          <p:cNvPr id="102"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It is important to know what the effects of neighborhoods are, as this may indicate how public policy should be conducted.</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For example, your peers in your neighborhood could affect you or your family, such as by affecting the educational outcomes for children. Going to schools with children from low-income families may have a negative effect on your educational outcomes. On the other hand, children from high-income families may have a positive effect. </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1097280" y="286560"/>
            <a:ext cx="552708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Did MTO affect your neighborhood?</a:t>
            </a:r>
            <a:endParaRPr b="0" lang="en-US" sz="4800" spc="-1" strike="noStrike">
              <a:solidFill>
                <a:srgbClr val="000000"/>
              </a:solidFill>
              <a:latin typeface="Calibri"/>
            </a:endParaRPr>
          </a:p>
        </p:txBody>
      </p:sp>
      <p:sp>
        <p:nvSpPr>
          <p:cNvPr id="160" name="PlaceHolder 2"/>
          <p:cNvSpPr>
            <a:spLocks noGrp="1"/>
          </p:cNvSpPr>
          <p:nvPr>
            <p:ph/>
          </p:nvPr>
        </p:nvSpPr>
        <p:spPr>
          <a:xfrm>
            <a:off x="145440" y="1881360"/>
            <a:ext cx="6478920" cy="43884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Results: everything is statistically significant at either the 1% (***, strong) level or the 5% level (**)</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So, those in the treatment group that got a voucher were more likely to be in neighborhoods that were less poor, less likely to be in poverty, and have less minority families.</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Treatment group also reports feeling more safe during the day, reports fewer housing problems, more likely to report kids spraying graffiti, and more likely to report friends with a college degree.</a:t>
            </a:r>
            <a:endParaRPr b="0" lang="en-US" sz="2400" spc="-1" strike="noStrike">
              <a:solidFill>
                <a:srgbClr val="404040"/>
              </a:solidFill>
              <a:latin typeface="Calibri"/>
            </a:endParaRPr>
          </a:p>
          <a:p>
            <a:pPr indent="0">
              <a:lnSpc>
                <a:spcPct val="90000"/>
              </a:lnSpc>
              <a:spcBef>
                <a:spcPts val="1199"/>
              </a:spcBef>
              <a:spcAft>
                <a:spcPts val="201"/>
              </a:spcAft>
              <a:buNone/>
            </a:pPr>
            <a:endParaRPr b="0" lang="en-US" sz="2000" spc="-1" strike="noStrike">
              <a:solidFill>
                <a:srgbClr val="404040"/>
              </a:solidFill>
              <a:latin typeface="Calibri"/>
            </a:endParaRPr>
          </a:p>
        </p:txBody>
      </p:sp>
      <p:pic>
        <p:nvPicPr>
          <p:cNvPr id="161" name="Picture 4" descr=""/>
          <p:cNvPicPr/>
          <p:nvPr/>
        </p:nvPicPr>
        <p:blipFill>
          <a:blip r:embed="rId1"/>
          <a:stretch/>
        </p:blipFill>
        <p:spPr>
          <a:xfrm>
            <a:off x="6769800" y="0"/>
            <a:ext cx="5421960" cy="685764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1097280" y="286560"/>
            <a:ext cx="552708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Interpreting Estimates</a:t>
            </a:r>
            <a:endParaRPr b="0" lang="en-US" sz="4800" spc="-1" strike="noStrike">
              <a:solidFill>
                <a:srgbClr val="000000"/>
              </a:solidFill>
              <a:latin typeface="Calibri"/>
            </a:endParaRPr>
          </a:p>
        </p:txBody>
      </p:sp>
      <p:sp>
        <p:nvSpPr>
          <p:cNvPr id="163" name="PlaceHolder 2"/>
          <p:cNvSpPr>
            <a:spLocks noGrp="1"/>
          </p:cNvSpPr>
          <p:nvPr>
            <p:ph/>
          </p:nvPr>
        </p:nvSpPr>
        <p:spPr>
          <a:xfrm>
            <a:off x="145440" y="1881360"/>
            <a:ext cx="6478920" cy="4388400"/>
          </a:xfrm>
          <a:prstGeom prst="rect">
            <a:avLst/>
          </a:prstGeom>
          <a:noFill/>
          <a:ln w="0">
            <a:noFill/>
          </a:ln>
        </p:spPr>
        <p:txBody>
          <a:bodyPr lIns="0" rIns="0" anchor="t">
            <a:noAutofit/>
          </a:bodyPr>
          <a:p>
            <a:pPr indent="0">
              <a:lnSpc>
                <a:spcPct val="90000"/>
              </a:lnSpc>
              <a:spcBef>
                <a:spcPts val="1199"/>
              </a:spcBef>
              <a:spcAft>
                <a:spcPts val="201"/>
              </a:spcAft>
              <a:buNone/>
              <a:tabLst>
                <a:tab algn="l" pos="0"/>
              </a:tabLst>
            </a:pPr>
            <a:r>
              <a:rPr b="0" lang="en-US" sz="2400" spc="-1" strike="noStrike">
                <a:solidFill>
                  <a:srgbClr val="404040"/>
                </a:solidFill>
                <a:latin typeface="Calibri"/>
              </a:rPr>
              <a:t>Let’s look at the first result: share poor 1 year after random assignment (row 1)</a:t>
            </a:r>
            <a:endParaRPr b="0" lang="en-US" sz="24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400" spc="-1" strike="noStrike">
                <a:solidFill>
                  <a:srgbClr val="404040"/>
                </a:solidFill>
                <a:latin typeface="Calibri"/>
              </a:rPr>
              <a:t>For the control group it is 0.499 (Column 1), or 49.9% of control group families report being in a poor neighborhood one year after random assignment.</a:t>
            </a:r>
            <a:endParaRPr b="0" lang="en-US" sz="24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400" spc="-1" strike="noStrike">
                <a:solidFill>
                  <a:srgbClr val="404040"/>
                </a:solidFill>
                <a:latin typeface="Calibri"/>
              </a:rPr>
              <a:t>The treatment group column (Column 2) has an estimate of -0.160, meaning that the treatment group has a 16 percentage point lower probability of being in a poor neighborhood one year after random assignment. So a 33.9% probability.</a:t>
            </a:r>
            <a:endParaRPr b="0" lang="en-US" sz="2400" spc="-1" strike="noStrike">
              <a:solidFill>
                <a:srgbClr val="404040"/>
              </a:solidFill>
              <a:latin typeface="Calibri"/>
            </a:endParaRPr>
          </a:p>
          <a:p>
            <a:pPr indent="0">
              <a:lnSpc>
                <a:spcPct val="90000"/>
              </a:lnSpc>
              <a:spcBef>
                <a:spcPts val="1199"/>
              </a:spcBef>
              <a:spcAft>
                <a:spcPts val="201"/>
              </a:spcAft>
              <a:buNone/>
              <a:tabLst>
                <a:tab algn="l" pos="0"/>
              </a:tabLst>
            </a:pPr>
            <a:endParaRPr b="0" lang="en-US" sz="2000" spc="-1" strike="noStrike">
              <a:solidFill>
                <a:srgbClr val="404040"/>
              </a:solidFill>
              <a:latin typeface="Calibri"/>
            </a:endParaRPr>
          </a:p>
        </p:txBody>
      </p:sp>
      <p:pic>
        <p:nvPicPr>
          <p:cNvPr id="164" name="Picture 4" descr=""/>
          <p:cNvPicPr/>
          <p:nvPr/>
        </p:nvPicPr>
        <p:blipFill>
          <a:blip r:embed="rId1"/>
          <a:stretch/>
        </p:blipFill>
        <p:spPr>
          <a:xfrm>
            <a:off x="6769800" y="0"/>
            <a:ext cx="5421960" cy="685764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Accepting or Rejecting “Treatment”</a:t>
            </a:r>
            <a:endParaRPr b="0" lang="en-US" sz="4800" spc="-1" strike="noStrike">
              <a:solidFill>
                <a:srgbClr val="000000"/>
              </a:solidFill>
              <a:latin typeface="Calibri"/>
            </a:endParaRPr>
          </a:p>
        </p:txBody>
      </p:sp>
      <p:sp>
        <p:nvSpPr>
          <p:cNvPr id="166"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Many families that were offered a voucher still chose not to move.</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Thus, they didn’t accept the “treatment”, where the treatment is moving and using the voucher.</a:t>
            </a:r>
            <a:endParaRPr b="0" lang="en-US" sz="24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400" spc="-1" strike="noStrike">
                <a:solidFill>
                  <a:srgbClr val="404040"/>
                </a:solidFill>
                <a:latin typeface="Calibri"/>
              </a:rPr>
              <a:t> </a:t>
            </a:r>
            <a:r>
              <a:rPr b="0" lang="en-US" sz="2400" spc="-1" strike="noStrike">
                <a:solidFill>
                  <a:srgbClr val="404040"/>
                </a:solidFill>
                <a:latin typeface="Calibri"/>
              </a:rPr>
              <a:t>Those who moved and use the voucher “complied” with the treatment and are called “compliers”.</a:t>
            </a:r>
            <a:endParaRPr b="0" lang="en-US" sz="24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400" spc="-1" strike="noStrike">
                <a:solidFill>
                  <a:srgbClr val="404040"/>
                </a:solidFill>
                <a:latin typeface="Calibri"/>
              </a:rPr>
              <a:t>Complier = You were randomly given a voucher and you used it. </a:t>
            </a:r>
            <a:endParaRPr b="0" lang="en-US" sz="2400" spc="-1" strike="noStrike">
              <a:solidFill>
                <a:srgbClr val="404040"/>
              </a:solidFill>
              <a:latin typeface="Calibri"/>
            </a:endParaRPr>
          </a:p>
          <a:p>
            <a:pPr indent="0">
              <a:lnSpc>
                <a:spcPct val="90000"/>
              </a:lnSpc>
              <a:spcBef>
                <a:spcPts val="1199"/>
              </a:spcBef>
              <a:spcAft>
                <a:spcPts val="201"/>
              </a:spcAft>
              <a:buNone/>
              <a:tabLst>
                <a:tab algn="l" pos="0"/>
              </a:tabLst>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Compliance Rates</a:t>
            </a:r>
            <a:endParaRPr b="0" lang="en-US" sz="4800" spc="-1" strike="noStrike">
              <a:solidFill>
                <a:srgbClr val="000000"/>
              </a:solidFill>
              <a:latin typeface="Calibri"/>
            </a:endParaRPr>
          </a:p>
        </p:txBody>
      </p:sp>
      <p:sp>
        <p:nvSpPr>
          <p:cNvPr id="168"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48% of families in the Low-Poverty Voucher (LPV) group managed to relocate using the MTO voucher.</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63% for the Traditional Voucher (TRV) group.</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 compliance rate is likely higher for the TRV group because the LPV had the restriction that they had to move to a low-poverty neighborhood.</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Implications of Compliance</a:t>
            </a:r>
            <a:endParaRPr b="0" lang="en-US" sz="4800" spc="-1" strike="noStrike">
              <a:solidFill>
                <a:srgbClr val="000000"/>
              </a:solidFill>
              <a:latin typeface="Calibri"/>
            </a:endParaRPr>
          </a:p>
        </p:txBody>
      </p:sp>
      <p:sp>
        <p:nvSpPr>
          <p:cNvPr id="170"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200" spc="-1" strike="noStrike">
                <a:solidFill>
                  <a:srgbClr val="404040"/>
                </a:solidFill>
                <a:latin typeface="Calibri"/>
              </a:rPr>
              <a:t>So, families who got vouchers “selected” into if they wanted to take the voucher and move.</a:t>
            </a:r>
            <a:endParaRPr b="0" lang="en-US" sz="22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200" spc="-1" strike="noStrike">
                <a:solidFill>
                  <a:srgbClr val="404040"/>
                </a:solidFill>
                <a:latin typeface="Calibri"/>
              </a:rPr>
              <a:t>Several factors may affect the decision to take the voucher or not. For example:</a:t>
            </a:r>
            <a:endParaRPr b="0" lang="en-US" sz="22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200" spc="-1" strike="noStrike">
                <a:solidFill>
                  <a:srgbClr val="404040"/>
                </a:solidFill>
                <a:latin typeface="Calibri"/>
              </a:rPr>
              <a:t>-Family structure</a:t>
            </a:r>
            <a:endParaRPr b="0" lang="en-US" sz="22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200" spc="-1" strike="noStrike">
                <a:solidFill>
                  <a:srgbClr val="404040"/>
                </a:solidFill>
                <a:latin typeface="Calibri"/>
              </a:rPr>
              <a:t>-Income</a:t>
            </a:r>
            <a:endParaRPr b="0" lang="en-US" sz="22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200" spc="-1" strike="noStrike">
                <a:solidFill>
                  <a:srgbClr val="404040"/>
                </a:solidFill>
                <a:latin typeface="Calibri"/>
              </a:rPr>
              <a:t>-Employment (especially work location)</a:t>
            </a:r>
            <a:endParaRPr b="0" lang="en-US" sz="22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200" spc="-1" strike="noStrike">
                <a:solidFill>
                  <a:srgbClr val="404040"/>
                </a:solidFill>
                <a:latin typeface="Calibri"/>
              </a:rPr>
              <a:t>-Race/Ethnicity</a:t>
            </a:r>
            <a:endParaRPr b="0" lang="en-US" sz="22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200" spc="-1" strike="noStrike">
                <a:solidFill>
                  <a:srgbClr val="404040"/>
                </a:solidFill>
                <a:latin typeface="Calibri"/>
              </a:rPr>
              <a:t>-Schools</a:t>
            </a:r>
            <a:endParaRPr b="0" lang="en-US" sz="22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200" spc="-1" strike="noStrike">
                <a:solidFill>
                  <a:srgbClr val="404040"/>
                </a:solidFill>
                <a:latin typeface="Calibri"/>
              </a:rPr>
              <a:t>Is there still selection bias?</a:t>
            </a:r>
            <a:endParaRPr b="0" lang="en-US" sz="2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Implications of Compliance</a:t>
            </a:r>
            <a:endParaRPr b="0" lang="en-US" sz="4800" spc="-1" strike="noStrike">
              <a:solidFill>
                <a:srgbClr val="000000"/>
              </a:solidFill>
              <a:latin typeface="Calibri"/>
            </a:endParaRPr>
          </a:p>
        </p:txBody>
      </p:sp>
      <p:sp>
        <p:nvSpPr>
          <p:cNvPr id="172"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200" spc="-1" strike="noStrike">
                <a:solidFill>
                  <a:srgbClr val="404040"/>
                </a:solidFill>
                <a:latin typeface="Calibri"/>
              </a:rPr>
              <a:t>There is selection bias if you’re not careful.</a:t>
            </a:r>
            <a:endParaRPr b="0" lang="en-US" sz="22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200" spc="-1" strike="noStrike">
                <a:solidFill>
                  <a:srgbClr val="404040"/>
                </a:solidFill>
                <a:latin typeface="Calibri"/>
              </a:rPr>
              <a:t>Suppose you compared the compliers (those who got the voucher and CHOSE to use it) to the control group. </a:t>
            </a:r>
            <a:endParaRPr b="0" lang="en-US" sz="22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200" spc="-1" strike="noStrike">
                <a:solidFill>
                  <a:srgbClr val="404040"/>
                </a:solidFill>
                <a:latin typeface="Calibri"/>
              </a:rPr>
              <a:t>The average characteristics of compliers may be different from the average characteristics of the control group.</a:t>
            </a:r>
            <a:endParaRPr b="0" lang="en-US" sz="22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200" spc="-1" strike="noStrike">
                <a:solidFill>
                  <a:srgbClr val="404040"/>
                </a:solidFill>
                <a:latin typeface="Calibri"/>
              </a:rPr>
              <a:t>The control group includes those who would be compliers (would have used the voucher if they got it) and non-compliers (wouldn’t have used the voucher, even if they got it).</a:t>
            </a:r>
            <a:endParaRPr b="0" lang="en-US" sz="22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200" spc="-1" strike="noStrike">
                <a:solidFill>
                  <a:srgbClr val="404040"/>
                </a:solidFill>
                <a:latin typeface="Calibri"/>
              </a:rPr>
              <a:t>Thus, this comparison doesn’t separate the causal effect from this selection bias. </a:t>
            </a:r>
            <a:endParaRPr b="0" lang="en-US" sz="22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Dealing with Compliance</a:t>
            </a:r>
            <a:endParaRPr b="0" lang="en-US" sz="4800" spc="-1" strike="noStrike">
              <a:solidFill>
                <a:srgbClr val="000000"/>
              </a:solidFill>
              <a:latin typeface="Calibri"/>
            </a:endParaRPr>
          </a:p>
        </p:txBody>
      </p:sp>
      <p:sp>
        <p:nvSpPr>
          <p:cNvPr id="174"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Ignoring the fact that families “select” into using the voucher leads to selection bias.</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How do the authors deal with this?</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The authors calculate and present two types of estimates: intent to treat (ITT) and the treatment-on-the-treated (TOT) (to be explained in the next several slides)</a:t>
            </a:r>
            <a:endParaRPr b="0" lang="en-US" sz="2400" spc="-1" strike="noStrike">
              <a:solidFill>
                <a:srgbClr val="404040"/>
              </a:solidFill>
              <a:latin typeface="Calibri"/>
            </a:endParaRPr>
          </a:p>
          <a:p>
            <a:pPr indent="0">
              <a:lnSpc>
                <a:spcPct val="90000"/>
              </a:lnSpc>
              <a:spcBef>
                <a:spcPts val="1199"/>
              </a:spcBef>
              <a:spcAft>
                <a:spcPts val="201"/>
              </a:spcAft>
              <a:buNone/>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Intent to Treat (ITT)</a:t>
            </a:r>
            <a:endParaRPr b="0" lang="en-US" sz="4800" spc="-1" strike="noStrike">
              <a:solidFill>
                <a:srgbClr val="000000"/>
              </a:solidFill>
              <a:latin typeface="Calibri"/>
            </a:endParaRPr>
          </a:p>
        </p:txBody>
      </p:sp>
      <p:sp>
        <p:nvSpPr>
          <p:cNvPr id="176"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First, they present what are called the “Intent to Treat” (ITT) estimates. These are presented in Table 2, Column 2.</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The ITT comparison is compares those in the treatment groups, who were given the voucher, to those in the control group (no voucher).</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ITT estimate = average outcome for groups offered vouchers (treatment groups) </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                                                                        </a:t>
            </a:r>
            <a:r>
              <a:rPr b="0" lang="en-US" sz="2400" spc="-1" strike="noStrike">
                <a:solidFill>
                  <a:srgbClr val="404040"/>
                </a:solidFill>
                <a:latin typeface="Calibri"/>
              </a:rPr>
              <a:t>MINUS </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                                        </a:t>
            </a:r>
            <a:r>
              <a:rPr b="0" lang="en-US" sz="2400" spc="-1" strike="noStrike">
                <a:solidFill>
                  <a:srgbClr val="404040"/>
                </a:solidFill>
                <a:latin typeface="Calibri"/>
              </a:rPr>
              <a:t>average outcome for control group</a:t>
            </a:r>
            <a:endParaRPr b="0" lang="en-US" sz="24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Intent to Treat (ITT)</a:t>
            </a:r>
            <a:endParaRPr b="0" lang="en-US" sz="4800" spc="-1" strike="noStrike">
              <a:solidFill>
                <a:srgbClr val="000000"/>
              </a:solidFill>
              <a:latin typeface="Calibri"/>
            </a:endParaRPr>
          </a:p>
        </p:txBody>
      </p:sp>
      <p:sp>
        <p:nvSpPr>
          <p:cNvPr id="178"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But the treatment group includes both compliers (used the voucher) and non-compliers (didn’t use the voucher).</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Thus, not all individuals in the treatment group are “treated”.</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So, what do the ITT estimates mean?</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Intent to Treat (ITT)</a:t>
            </a:r>
            <a:endParaRPr b="0" lang="en-US" sz="4800" spc="-1" strike="noStrike">
              <a:solidFill>
                <a:srgbClr val="000000"/>
              </a:solidFill>
              <a:latin typeface="Calibri"/>
            </a:endParaRPr>
          </a:p>
        </p:txBody>
      </p:sp>
      <p:sp>
        <p:nvSpPr>
          <p:cNvPr id="180"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ITT estimate means “What is the effect of getting a voucher?”</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Note the same is “What is the effect of getting a voucher AND moving?” (this effect estimate is called the Treatment-on-the-Treated or TOT)</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Under the ITT, some people move and some don’t.</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Under TOT, you are estimating the effect just for the group that moved (more on how to get this later).</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So TOT doesn’t include some non-movers (non-compliers), like the ITT does.</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TOT will be greater than the ITT for this reason.</a:t>
            </a:r>
            <a:endParaRPr b="0" lang="en-US" sz="24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Why we need to know if they matter</a:t>
            </a:r>
            <a:endParaRPr b="0" lang="en-US" sz="4800" spc="-1" strike="noStrike">
              <a:solidFill>
                <a:srgbClr val="000000"/>
              </a:solidFill>
              <a:latin typeface="Calibri"/>
            </a:endParaRPr>
          </a:p>
        </p:txBody>
      </p:sp>
      <p:sp>
        <p:nvSpPr>
          <p:cNvPr id="104"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Or perhaps the ability for you to get a job depends on your neighbors and if they have jobs (e.g., they can let you know about job leads).</a:t>
            </a:r>
            <a:endParaRPr b="0" lang="en-US" sz="28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800" spc="-1" strike="noStrike">
                <a:solidFill>
                  <a:srgbClr val="404040"/>
                </a:solidFill>
                <a:latin typeface="Calibri"/>
              </a:rPr>
              <a:t>If there are any effects like this then neighborhoods can be used as a policy tool to improve incomes.</a:t>
            </a:r>
            <a:endParaRPr b="0" lang="en-US" sz="28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800" spc="-1" strike="noStrike">
                <a:solidFill>
                  <a:srgbClr val="404040"/>
                </a:solidFill>
                <a:latin typeface="Calibri"/>
              </a:rPr>
              <a:t>E.g., strong neighborhood effects may suggest that it is important to have mixed-income schools/neighborhoods/public housing.</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A Silly but Helpful Example</a:t>
            </a:r>
            <a:endParaRPr b="0" lang="en-US" sz="4800" spc="-1" strike="noStrike">
              <a:solidFill>
                <a:srgbClr val="000000"/>
              </a:solidFill>
              <a:latin typeface="Calibri"/>
            </a:endParaRPr>
          </a:p>
        </p:txBody>
      </p:sp>
      <p:sp>
        <p:nvSpPr>
          <p:cNvPr id="182"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(Based on </a:t>
            </a:r>
            <a:r>
              <a:rPr b="0" lang="en-US" sz="2000" spc="-1" strike="noStrike" u="sng">
                <a:solidFill>
                  <a:srgbClr val="5eb2ea"/>
                </a:solidFill>
                <a:uFillTx/>
                <a:latin typeface="Calibri"/>
                <a:hlinkClick r:id="rId1"/>
              </a:rPr>
              <a:t>http://people.bu.edu/lang/itt-tot.pdf</a:t>
            </a:r>
            <a:r>
              <a:rPr b="0" lang="en-US" sz="2000" spc="-1" strike="noStrike">
                <a:solidFill>
                  <a:srgbClr val="404040"/>
                </a:solidFill>
                <a:latin typeface="Calibri"/>
              </a:rPr>
              <a:t> from Kevin Lang, Boston University)</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Suppose I am a researcher trying to determine the effect of giving you a chocolate bar on how many chocolate bars you have.</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Suppose I were to randomly give out chocolate bars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is-IS" sz="2000" spc="-1" strike="noStrike">
                <a:solidFill>
                  <a:srgbClr val="404040"/>
                </a:solidFill>
                <a:latin typeface="Calibri"/>
              </a:rPr>
              <a:t>Flip a coin... </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is-IS" sz="2000" spc="-1" strike="noStrike">
                <a:solidFill>
                  <a:srgbClr val="404040"/>
                </a:solidFill>
                <a:latin typeface="Calibri"/>
              </a:rPr>
              <a:t>HEADS = Evens get a chocolate bar</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is-IS" sz="2000" spc="-1" strike="noStrike">
                <a:solidFill>
                  <a:srgbClr val="404040"/>
                </a:solidFill>
                <a:latin typeface="Calibri"/>
              </a:rPr>
              <a:t>TAILS = Odds do not get a chocolate bar</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Chocolate bar survey</a:t>
            </a:r>
            <a:endParaRPr b="0" lang="en-US" sz="4800" spc="-1" strike="noStrike">
              <a:solidFill>
                <a:srgbClr val="000000"/>
              </a:solidFill>
              <a:latin typeface="Calibri"/>
            </a:endParaRPr>
          </a:p>
        </p:txBody>
      </p:sp>
      <p:sp>
        <p:nvSpPr>
          <p:cNvPr id="184"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After assigning chocolate bars randomly, I survey the class.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a:t>
            </a:r>
            <a:r>
              <a:rPr b="0" lang="en-US" sz="2000" spc="-1" strike="noStrike">
                <a:solidFill>
                  <a:srgbClr val="404040"/>
                </a:solidFill>
                <a:latin typeface="Calibri"/>
              </a:rPr>
              <a:t>How many chocolate bars do you have?”</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The answer is that everyone in the treatment group (got a chocolate bar) has one more chocolate bar than everyone in the control group.</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In this case, the intent to treat (ITT) is one chocolate bar.</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Since everyone who was randomly assigned a chocolate bar got a chocolate bar (100% compliance, because chocolate), the ITT is the same as the treatment-on-the-treated (TOT)</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ITT = TOT when compliance is 100%.</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Chocolate, with restrictions</a:t>
            </a:r>
            <a:endParaRPr b="0" lang="en-US" sz="4800" spc="-1" strike="noStrike">
              <a:solidFill>
                <a:srgbClr val="000000"/>
              </a:solidFill>
              <a:latin typeface="Calibri"/>
            </a:endParaRPr>
          </a:p>
        </p:txBody>
      </p:sp>
      <p:sp>
        <p:nvSpPr>
          <p:cNvPr id="186"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Now suppose I do the same study, but instead of giving everyone a chocolate bar and getting 100% compliance (assuming no one rejects it), I instead email the treatment group telling them that they can stop by my office during office hours for a free chocolate bar.</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I don’t send any email to the control group.</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Not everyone in the treatment group will come to my office hours to get a chocolate bar. Likely decision to do so depends on:</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-Preference for chocolate</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-Range of like/dislike for Professor Button</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-Time constraints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-Dietary restrictions</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Chocolate, with restrictions</a:t>
            </a:r>
            <a:endParaRPr b="0" lang="en-US" sz="4800" spc="-1" strike="noStrike">
              <a:solidFill>
                <a:srgbClr val="000000"/>
              </a:solidFill>
              <a:latin typeface="Calibri"/>
            </a:endParaRPr>
          </a:p>
        </p:txBody>
      </p:sp>
      <p:sp>
        <p:nvSpPr>
          <p:cNvPr id="188"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Suppose that 40% of the treatment group shows up to get chocolate.</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Treatment group is 40% got chocolate (compliers), 60% didn’t get chocolate (non-compliers)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Control group is 100% didn’t get chocolate.</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Intent to Treat (ITT) is the average difference in chocolate between treatment and control groups.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ITT = 0.4 bars (since only 40% got a bar)</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But of course anyone was in the treatment group and got a bar got a whole bar. </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So the TOT is 1 bar.</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Inflating ITT to get TOT</a:t>
            </a:r>
            <a:endParaRPr b="0" lang="en-US" sz="4800" spc="-1" strike="noStrike">
              <a:solidFill>
                <a:srgbClr val="000000"/>
              </a:solidFill>
              <a:latin typeface="Calibri"/>
            </a:endParaRPr>
          </a:p>
        </p:txBody>
      </p:sp>
      <p:sp>
        <p:nvSpPr>
          <p:cNvPr id="190"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If you know the ITT effect and the compliance rate, you can get the TOT.</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ITT = 0.4 bars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Compliance rate = 40% or 0.4</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TOT = ITT / (difference in percentage treated)</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Which is the same as</a:t>
            </a:r>
            <a:r>
              <a:rPr b="0" lang="is-IS" sz="2000" spc="-1" strike="noStrike">
                <a:solidFill>
                  <a:srgbClr val="404040"/>
                </a:solidFill>
                <a:latin typeface="Calibri"/>
              </a:rPr>
              <a:t>…</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is-IS" sz="2000" spc="-1" strike="noStrike">
                <a:solidFill>
                  <a:srgbClr val="404040"/>
                </a:solidFill>
                <a:latin typeface="Calibri"/>
              </a:rPr>
              <a:t>TOT = ITT / (compliance rate) = 0.4/0.4 = 1</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is-IS" sz="2000" spc="-1" strike="noStrike">
                <a:solidFill>
                  <a:srgbClr val="404040"/>
                </a:solidFill>
                <a:latin typeface="Calibri"/>
              </a:rPr>
              <a:t>Essentially I multiply the ITT by 2.5 times (0.4 x 2.5 = 1) to get what the effect would be if everyone had picked up a chocolate bar.</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Intent to Treat (ITT)</a:t>
            </a:r>
            <a:endParaRPr b="0" lang="en-US" sz="4800" spc="-1" strike="noStrike">
              <a:solidFill>
                <a:srgbClr val="000000"/>
              </a:solidFill>
              <a:latin typeface="Calibri"/>
            </a:endParaRPr>
          </a:p>
        </p:txBody>
      </p:sp>
      <p:sp>
        <p:nvSpPr>
          <p:cNvPr id="192"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Example from Table 2. In the control group, 19.6% of families (0.196, Column 1) indicated that they “felt unsafe during day”. The ITT point estimate is -0.039 (Column 2). </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What this means is that the treatment group had a 3.9 percentage point lower probability (so a 15.7% probability) of saying that they “felt unsafe during the day”.</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But this 3.9 percentage point decrease comes from both those that moved (compliers) and those that did not (non-compliers). If everyone had moved, the effect would have been larger than 3.9 percentage points! </a:t>
            </a:r>
            <a:endParaRPr b="0" lang="en-US" sz="24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1097280" y="286560"/>
            <a:ext cx="11094480" cy="1450440"/>
          </a:xfrm>
          <a:prstGeom prst="rect">
            <a:avLst/>
          </a:prstGeom>
          <a:noFill/>
          <a:ln w="0">
            <a:noFill/>
          </a:ln>
        </p:spPr>
        <p:txBody>
          <a:bodyPr anchor="b">
            <a:normAutofit/>
          </a:bodyPr>
          <a:p>
            <a:pPr indent="0">
              <a:lnSpc>
                <a:spcPct val="85000"/>
              </a:lnSpc>
              <a:buNone/>
            </a:pPr>
            <a:r>
              <a:rPr b="0" lang="en-US" sz="4000" spc="-52" strike="noStrike">
                <a:solidFill>
                  <a:srgbClr val="404040"/>
                </a:solidFill>
                <a:latin typeface="Calibri Light"/>
              </a:rPr>
              <a:t>Intent to Treat (ITT) to Treatment-on-the-Treated (TOT)</a:t>
            </a:r>
            <a:endParaRPr b="0" lang="en-US" sz="4000" spc="-1" strike="noStrike">
              <a:solidFill>
                <a:srgbClr val="000000"/>
              </a:solidFill>
              <a:latin typeface="Calibri"/>
            </a:endParaRPr>
          </a:p>
        </p:txBody>
      </p:sp>
      <p:sp>
        <p:nvSpPr>
          <p:cNvPr id="194"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So how do we get from ITT: “What is the effect of getting a voucher (and maybe moving)?”</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To the TOT estimate: “What is the effect of getting a voucher AND moving, for those that choose to move (the compliers)?”</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i.e. how do we remove the non-compliers (non-movers)?</a:t>
            </a:r>
            <a:endParaRPr b="0" lang="en-US" sz="24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One simple way is to “inflate” up the ITT point estimate to get the estimate for the Treatment-on-the-Treated (TOT).</a:t>
            </a:r>
            <a:endParaRPr b="0" lang="en-US" sz="2400" spc="-1" strike="noStrike">
              <a:solidFill>
                <a:srgbClr val="404040"/>
              </a:solidFill>
              <a:latin typeface="Calibri"/>
            </a:endParaRPr>
          </a:p>
          <a:p>
            <a:pPr indent="0">
              <a:lnSpc>
                <a:spcPct val="90000"/>
              </a:lnSpc>
              <a:spcBef>
                <a:spcPts val="1199"/>
              </a:spcBef>
              <a:spcAft>
                <a:spcPts val="201"/>
              </a:spcAft>
              <a:buNone/>
            </a:pPr>
            <a:endParaRPr b="0" lang="en-US" sz="2000" spc="-1" strike="noStrike">
              <a:solidFill>
                <a:srgbClr val="404040"/>
              </a:solidFill>
              <a:latin typeface="Calibri"/>
            </a:endParaRPr>
          </a:p>
          <a:p>
            <a:pPr indent="0">
              <a:lnSpc>
                <a:spcPct val="90000"/>
              </a:lnSpc>
              <a:spcBef>
                <a:spcPts val="1199"/>
              </a:spcBef>
              <a:spcAft>
                <a:spcPts val="201"/>
              </a:spcAft>
              <a:buNone/>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1097280" y="286560"/>
            <a:ext cx="11094480" cy="1450440"/>
          </a:xfrm>
          <a:prstGeom prst="rect">
            <a:avLst/>
          </a:prstGeom>
          <a:noFill/>
          <a:ln w="0">
            <a:noFill/>
          </a:ln>
        </p:spPr>
        <p:txBody>
          <a:bodyPr anchor="b">
            <a:normAutofit/>
          </a:bodyPr>
          <a:p>
            <a:pPr indent="0">
              <a:lnSpc>
                <a:spcPct val="85000"/>
              </a:lnSpc>
              <a:buNone/>
            </a:pPr>
            <a:r>
              <a:rPr b="0" lang="en-US" sz="4000" spc="-52" strike="noStrike">
                <a:solidFill>
                  <a:srgbClr val="404040"/>
                </a:solidFill>
                <a:latin typeface="Calibri Light"/>
              </a:rPr>
              <a:t>Intent to Treat (ITT) to Treatment-on-the-Treated (TOT)</a:t>
            </a:r>
            <a:endParaRPr b="0" lang="en-US" sz="4000" spc="-1" strike="noStrike">
              <a:solidFill>
                <a:srgbClr val="000000"/>
              </a:solidFill>
              <a:latin typeface="Calibri"/>
            </a:endParaRPr>
          </a:p>
        </p:txBody>
      </p:sp>
      <p:sp>
        <p:nvSpPr>
          <p:cNvPr id="196"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3200" spc="-1" strike="noStrike">
                <a:solidFill>
                  <a:srgbClr val="404040"/>
                </a:solidFill>
                <a:latin typeface="Calibri"/>
              </a:rPr>
              <a:t>From earlier, the ITT was a 3.9 percentage point decrease in “feel unsafe during day”.</a:t>
            </a:r>
            <a:endParaRPr b="0" lang="en-US" sz="32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3200" spc="-1" strike="noStrike">
                <a:solidFill>
                  <a:srgbClr val="404040"/>
                </a:solidFill>
                <a:latin typeface="Calibri"/>
              </a:rPr>
              <a:t>48% in LPV group moved (48% compliance rate).</a:t>
            </a:r>
            <a:endParaRPr b="0" lang="en-US" sz="32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3200" spc="-1" strike="noStrike">
                <a:solidFill>
                  <a:srgbClr val="404040"/>
                </a:solidFill>
                <a:latin typeface="Calibri"/>
              </a:rPr>
              <a:t>63% in TRV group moved (63% compliance rate).</a:t>
            </a:r>
            <a:endParaRPr b="0" lang="en-US" sz="32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3200" spc="-1" strike="noStrike">
                <a:solidFill>
                  <a:srgbClr val="404040"/>
                </a:solidFill>
                <a:latin typeface="Calibri"/>
              </a:rPr>
              <a:t>Roughly an equal number in LPV (low-poverty voucher) and TRV (traditional voucher) groups. This suggests an average compliance rate of 0.5*0.48 + 0.5*0.63 = 0.555 = 55.5%</a:t>
            </a:r>
            <a:endParaRPr b="0" lang="en-US" sz="3200" spc="-1" strike="noStrike">
              <a:solidFill>
                <a:srgbClr val="404040"/>
              </a:solidFill>
              <a:latin typeface="Calibri"/>
            </a:endParaRPr>
          </a:p>
          <a:p>
            <a:pPr indent="0">
              <a:lnSpc>
                <a:spcPct val="90000"/>
              </a:lnSpc>
              <a:spcBef>
                <a:spcPts val="1199"/>
              </a:spcBef>
              <a:spcAft>
                <a:spcPts val="201"/>
              </a:spcAft>
              <a:buNone/>
              <a:tabLst>
                <a:tab algn="l" pos="0"/>
              </a:tabLst>
            </a:pPr>
            <a:endParaRPr b="0" lang="en-US" sz="2000" spc="-1" strike="noStrike">
              <a:solidFill>
                <a:srgbClr val="404040"/>
              </a:solidFill>
              <a:latin typeface="Calibri"/>
            </a:endParaRPr>
          </a:p>
          <a:p>
            <a:pPr indent="0">
              <a:lnSpc>
                <a:spcPct val="90000"/>
              </a:lnSpc>
              <a:spcBef>
                <a:spcPts val="1199"/>
              </a:spcBef>
              <a:spcAft>
                <a:spcPts val="201"/>
              </a:spcAft>
              <a:buNone/>
              <a:tabLst>
                <a:tab algn="l" pos="0"/>
              </a:tabLst>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1097280" y="286560"/>
            <a:ext cx="10966680" cy="1450440"/>
          </a:xfrm>
          <a:prstGeom prst="rect">
            <a:avLst/>
          </a:prstGeom>
          <a:noFill/>
          <a:ln w="0">
            <a:noFill/>
          </a:ln>
        </p:spPr>
        <p:txBody>
          <a:bodyPr anchor="b">
            <a:normAutofit/>
          </a:bodyPr>
          <a:p>
            <a:pPr indent="0">
              <a:lnSpc>
                <a:spcPct val="85000"/>
              </a:lnSpc>
              <a:buNone/>
            </a:pPr>
            <a:r>
              <a:rPr b="0" lang="en-US" sz="4000" spc="-52" strike="noStrike">
                <a:solidFill>
                  <a:srgbClr val="404040"/>
                </a:solidFill>
                <a:latin typeface="Calibri Light"/>
              </a:rPr>
              <a:t>Intent to Treat (ITT) to Treatment-on-the-Treated (TOT)</a:t>
            </a:r>
            <a:endParaRPr b="0" lang="en-US" sz="4000" spc="-1" strike="noStrike">
              <a:solidFill>
                <a:srgbClr val="000000"/>
              </a:solidFill>
              <a:latin typeface="Calibri"/>
            </a:endParaRPr>
          </a:p>
        </p:txBody>
      </p:sp>
      <p:sp>
        <p:nvSpPr>
          <p:cNvPr id="198" name="PlaceHolder 2"/>
          <p:cNvSpPr>
            <a:spLocks noGrp="1"/>
          </p:cNvSpPr>
          <p:nvPr>
            <p:ph/>
          </p:nvPr>
        </p:nvSpPr>
        <p:spPr>
          <a:xfrm>
            <a:off x="1097280" y="1845720"/>
            <a:ext cx="10058040" cy="4023000"/>
          </a:xfrm>
          <a:prstGeom prst="rect">
            <a:avLst/>
          </a:prstGeom>
          <a:noFill/>
          <a:ln w="0">
            <a:noFill/>
          </a:ln>
        </p:spPr>
        <p:txBody>
          <a:bodyPr lIns="0" rIns="0" anchor="t">
            <a:normAutofit fontScale="94000"/>
          </a:bodyPr>
          <a:p>
            <a:pPr marL="92520" indent="-9252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From earlier, the ITT was a 3.9 percentage point decrease in “feel unsafe during day”.</a:t>
            </a:r>
            <a:endParaRPr b="0" lang="en-US" sz="2400" spc="-1" strike="noStrike">
              <a:solidFill>
                <a:srgbClr val="404040"/>
              </a:solidFill>
              <a:latin typeface="Calibri"/>
            </a:endParaRPr>
          </a:p>
          <a:p>
            <a:pPr marL="92520" indent="-9252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Average compliance rate of 55.5% (55.5% moved, 44.5% did not)</a:t>
            </a:r>
            <a:endParaRPr b="0" lang="en-US" sz="2400" spc="-1" strike="noStrike">
              <a:solidFill>
                <a:srgbClr val="404040"/>
              </a:solidFill>
              <a:latin typeface="Calibri"/>
            </a:endParaRPr>
          </a:p>
          <a:p>
            <a:pPr marL="92520" indent="-9252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This suggests that if everyone had been treated (100% moved), that the effect would be larger.</a:t>
            </a:r>
            <a:endParaRPr b="0" lang="en-US" sz="2400" spc="-1" strike="noStrike">
              <a:solidFill>
                <a:srgbClr val="404040"/>
              </a:solidFill>
              <a:latin typeface="Calibri"/>
            </a:endParaRPr>
          </a:p>
          <a:p>
            <a:pPr marL="92520" indent="-9252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We can “inflate” up the ITT estimate to get the TOT.</a:t>
            </a:r>
            <a:endParaRPr b="0" lang="en-US" sz="2400" spc="-1" strike="noStrike">
              <a:solidFill>
                <a:srgbClr val="404040"/>
              </a:solidFill>
              <a:latin typeface="Calibri"/>
            </a:endParaRPr>
          </a:p>
          <a:p>
            <a:pPr marL="92520" indent="-9252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TOT = ITT / (difference in percentage treated) = ITT / (compliance rate)</a:t>
            </a:r>
            <a:endParaRPr b="0" lang="en-US" sz="2400" spc="-1" strike="noStrike">
              <a:solidFill>
                <a:srgbClr val="404040"/>
              </a:solidFill>
              <a:latin typeface="Calibri"/>
            </a:endParaRPr>
          </a:p>
          <a:p>
            <a:pPr marL="92520" indent="-9252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 </a:t>
            </a:r>
            <a:r>
              <a:rPr b="0" lang="en-US" sz="2400" spc="-1" strike="noStrike">
                <a:solidFill>
                  <a:srgbClr val="404040"/>
                </a:solidFill>
                <a:latin typeface="Calibri"/>
              </a:rPr>
              <a:t>= 3.9 / (0.555) =  7.0 percentage point decrease.</a:t>
            </a:r>
            <a:endParaRPr b="0" lang="en-US" sz="2400" spc="-1" strike="noStrike">
              <a:solidFill>
                <a:srgbClr val="404040"/>
              </a:solidFill>
              <a:latin typeface="Calibri"/>
            </a:endParaRPr>
          </a:p>
          <a:p>
            <a:pPr marL="92520" indent="-92520">
              <a:lnSpc>
                <a:spcPct val="90000"/>
              </a:lnSpc>
              <a:spcBef>
                <a:spcPts val="1199"/>
              </a:spcBef>
              <a:spcAft>
                <a:spcPts val="201"/>
              </a:spcAft>
              <a:buClr>
                <a:srgbClr val="e48312"/>
              </a:buClr>
              <a:buFont typeface="Calibri"/>
              <a:buChar char=" "/>
            </a:pPr>
            <a:r>
              <a:rPr b="0" lang="en-US" sz="2400" spc="-1" strike="noStrike">
                <a:solidFill>
                  <a:srgbClr val="404040"/>
                </a:solidFill>
                <a:latin typeface="Calibri"/>
              </a:rPr>
              <a:t>The ITT estimate, 3.9, gets inflated 1.8 times (1/0.555 = 1.8) to get the TOT estimate.</a:t>
            </a:r>
            <a:endParaRPr b="0" lang="en-US" sz="2400" spc="-1" strike="noStrike">
              <a:solidFill>
                <a:srgbClr val="404040"/>
              </a:solidFill>
              <a:latin typeface="Calibri"/>
            </a:endParaRPr>
          </a:p>
          <a:p>
            <a:pPr indent="0">
              <a:lnSpc>
                <a:spcPct val="90000"/>
              </a:lnSpc>
              <a:spcBef>
                <a:spcPts val="1199"/>
              </a:spcBef>
              <a:spcAft>
                <a:spcPts val="201"/>
              </a:spcAft>
              <a:buNone/>
            </a:pPr>
            <a:endParaRPr b="0" lang="en-US" sz="2000" spc="-1" strike="noStrike">
              <a:solidFill>
                <a:srgbClr val="404040"/>
              </a:solidFill>
              <a:latin typeface="Calibri"/>
            </a:endParaRPr>
          </a:p>
          <a:p>
            <a:pPr indent="0">
              <a:lnSpc>
                <a:spcPct val="90000"/>
              </a:lnSpc>
              <a:spcBef>
                <a:spcPts val="1199"/>
              </a:spcBef>
              <a:spcAft>
                <a:spcPts val="201"/>
              </a:spcAft>
              <a:buNone/>
              <a:tabLst>
                <a:tab algn="l" pos="0"/>
              </a:tabLst>
            </a:pPr>
            <a:endParaRPr b="0" lang="en-US" sz="2000" spc="-1" strike="noStrike">
              <a:solidFill>
                <a:srgbClr val="404040"/>
              </a:solidFill>
              <a:latin typeface="Calibri"/>
            </a:endParaRPr>
          </a:p>
          <a:p>
            <a:pPr indent="0">
              <a:lnSpc>
                <a:spcPct val="90000"/>
              </a:lnSpc>
              <a:spcBef>
                <a:spcPts val="1199"/>
              </a:spcBef>
              <a:spcAft>
                <a:spcPts val="201"/>
              </a:spcAft>
              <a:buNone/>
              <a:tabLst>
                <a:tab algn="l" pos="0"/>
              </a:tabLst>
            </a:pP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A more formal way to get the TOT</a:t>
            </a:r>
            <a:endParaRPr b="0" lang="en-US" sz="4800" spc="-1" strike="noStrike">
              <a:solidFill>
                <a:srgbClr val="000000"/>
              </a:solidFill>
              <a:latin typeface="Calibri"/>
            </a:endParaRPr>
          </a:p>
        </p:txBody>
      </p:sp>
      <p:sp>
        <p:nvSpPr>
          <p:cNvPr id="200" name="PlaceHolder 2"/>
          <p:cNvSpPr>
            <a:spLocks noGrp="1"/>
          </p:cNvSpPr>
          <p:nvPr>
            <p:ph/>
          </p:nvPr>
        </p:nvSpPr>
        <p:spPr>
          <a:xfrm>
            <a:off x="1097280" y="1845720"/>
            <a:ext cx="10058040" cy="4023000"/>
          </a:xfrm>
          <a:prstGeom prst="rect">
            <a:avLst/>
          </a:prstGeom>
          <a:noFill/>
          <a:ln w="0">
            <a:noFill/>
          </a:ln>
        </p:spPr>
        <p:txBody>
          <a:bodyPr lIns="0" rIns="0" anchor="t">
            <a:normAutofit fontScale="91000"/>
          </a:bodyPr>
          <a:p>
            <a:pPr marL="89640" indent="-896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a:t>
            </a:r>
            <a:r>
              <a:rPr b="0" lang="en-US" sz="2000" spc="-1" strike="noStrike">
                <a:solidFill>
                  <a:srgbClr val="404040"/>
                </a:solidFill>
                <a:latin typeface="Calibri"/>
              </a:rPr>
              <a:t>Inflating” the ITT allows us to go from the ITT estimate, which means “What is the effect of getting a voucher (and maybe moving)?”</a:t>
            </a:r>
            <a:endParaRPr b="0" lang="en-US" sz="2000" spc="-1" strike="noStrike">
              <a:solidFill>
                <a:srgbClr val="404040"/>
              </a:solidFill>
              <a:latin typeface="Calibri"/>
            </a:endParaRPr>
          </a:p>
          <a:p>
            <a:pPr marL="89640" indent="-896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To the TOT estimate of “What is the effect of getting a voucher AND moving for those that choose to move (the compliers)?”</a:t>
            </a:r>
            <a:endParaRPr b="0" lang="en-US" sz="2000" spc="-1" strike="noStrike">
              <a:solidFill>
                <a:srgbClr val="404040"/>
              </a:solidFill>
              <a:latin typeface="Calibri"/>
            </a:endParaRPr>
          </a:p>
          <a:p>
            <a:pPr marL="89640" indent="-896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The more formal way this is done is through a regression analysis strategy called “instrumental variables” (IV)</a:t>
            </a:r>
            <a:endParaRPr b="0" lang="en-US" sz="2000" spc="-1" strike="noStrike">
              <a:solidFill>
                <a:srgbClr val="404040"/>
              </a:solidFill>
              <a:latin typeface="Calibri"/>
            </a:endParaRPr>
          </a:p>
          <a:p>
            <a:pPr marL="89640" indent="-896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We saw IV previously in the Bhuller et al. (2016) paper, which looked at how incarceration affects criminality after release.</a:t>
            </a:r>
            <a:endParaRPr b="0" lang="en-US" sz="2000" spc="-1" strike="noStrike">
              <a:solidFill>
                <a:srgbClr val="404040"/>
              </a:solidFill>
              <a:latin typeface="Calibri"/>
            </a:endParaRPr>
          </a:p>
          <a:p>
            <a:pPr marL="89640" indent="-896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In Bhuller et al. (2016) they don’t just compare those that were incarcerated vs. not, since there is selection bias. They use IV to just compare those randomly incarcerated due to randomly getting a pickier judge, to those randomly not incarcerated due to randomly getting a less picky judge.</a:t>
            </a:r>
            <a:endParaRPr b="0" lang="en-US" sz="20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000" spc="-1" strike="noStrike">
                <a:solidFill>
                  <a:srgbClr val="404040"/>
                </a:solidFill>
                <a:latin typeface="Calibri"/>
              </a:rPr>
              <a:t>IV allows researchers to ignore the variation in incarceration that is due to selection bias, and just use the random variation in incarceration induced by the random assignment of judges. </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Issues with measuring Neighborhood Effects</a:t>
            </a:r>
            <a:endParaRPr b="0" lang="en-US" sz="4800" spc="-1" strike="noStrike">
              <a:solidFill>
                <a:srgbClr val="000000"/>
              </a:solidFill>
              <a:latin typeface="Calibri"/>
            </a:endParaRPr>
          </a:p>
        </p:txBody>
      </p:sp>
      <p:sp>
        <p:nvSpPr>
          <p:cNvPr id="106"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a:t>
            </a:r>
            <a:r>
              <a:rPr b="0" lang="en-US" sz="2800" spc="-1" strike="noStrike">
                <a:solidFill>
                  <a:srgbClr val="404040"/>
                </a:solidFill>
                <a:latin typeface="Calibri"/>
              </a:rPr>
              <a:t>Neighborhood Effects” = The causal effect that living in a neighborhood has on you or your family.</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A fundamental problem with measuring neighborhood effects is </a:t>
            </a:r>
            <a:r>
              <a:rPr b="1" lang="en-US" sz="2800" spc="-1" strike="noStrike">
                <a:solidFill>
                  <a:srgbClr val="404040"/>
                </a:solidFill>
                <a:latin typeface="Calibri"/>
              </a:rPr>
              <a:t>selection bias</a:t>
            </a:r>
            <a:r>
              <a:rPr b="0" lang="en-US" sz="2800" spc="-1" strike="noStrike">
                <a:solidFill>
                  <a:srgbClr val="404040"/>
                </a:solidFill>
                <a:latin typeface="Calibri"/>
              </a:rPr>
              <a:t>.</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IV in this MTO Paper</a:t>
            </a:r>
            <a:endParaRPr b="0" lang="en-US" sz="4800" spc="-1" strike="noStrike">
              <a:solidFill>
                <a:srgbClr val="000000"/>
              </a:solidFill>
              <a:latin typeface="Calibri"/>
            </a:endParaRPr>
          </a:p>
        </p:txBody>
      </p:sp>
      <p:sp>
        <p:nvSpPr>
          <p:cNvPr id="202" name="PlaceHolder 2"/>
          <p:cNvSpPr>
            <a:spLocks noGrp="1"/>
          </p:cNvSpPr>
          <p:nvPr>
            <p:ph/>
          </p:nvPr>
        </p:nvSpPr>
        <p:spPr>
          <a:xfrm>
            <a:off x="1097280" y="1845720"/>
            <a:ext cx="10058040" cy="4023000"/>
          </a:xfrm>
          <a:prstGeom prst="rect">
            <a:avLst/>
          </a:prstGeom>
          <a:noFill/>
          <a:ln w="0">
            <a:noFill/>
          </a:ln>
        </p:spPr>
        <p:txBody>
          <a:bodyPr lIns="0" rIns="0" anchor="t">
            <a:noAutofit/>
          </a:bodyPr>
          <a:p>
            <a:pPr indent="0">
              <a:lnSpc>
                <a:spcPct val="90000"/>
              </a:lnSpc>
              <a:spcBef>
                <a:spcPts val="1199"/>
              </a:spcBef>
              <a:spcAft>
                <a:spcPts val="201"/>
              </a:spcAft>
              <a:buNone/>
              <a:tabLst>
                <a:tab algn="l" pos="0"/>
              </a:tabLst>
            </a:pPr>
            <a:r>
              <a:rPr b="0" lang="en-US" sz="2000" spc="-1" strike="noStrike">
                <a:solidFill>
                  <a:srgbClr val="404040"/>
                </a:solidFill>
                <a:latin typeface="Calibri"/>
              </a:rPr>
              <a:t>The IV approach here is similar. </a:t>
            </a:r>
            <a:endParaRPr b="0" lang="en-US" sz="20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000" spc="-1" strike="noStrike">
                <a:solidFill>
                  <a:srgbClr val="404040"/>
                </a:solidFill>
                <a:latin typeface="Calibri"/>
              </a:rPr>
              <a:t>They do not compare those that moved to those that did not, and they also do not compare those that USED the voucher to those that did not. In both cases there is selection bias.</a:t>
            </a:r>
            <a:endParaRPr b="0" lang="en-US" sz="20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000" spc="-1" strike="noStrike">
                <a:solidFill>
                  <a:srgbClr val="404040"/>
                </a:solidFill>
                <a:latin typeface="Calibri"/>
              </a:rPr>
              <a:t>They instead use IV to only use the variation in where you live that is induced by the random voucher offer.</a:t>
            </a:r>
            <a:endParaRPr b="0" lang="en-US" sz="20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000" spc="-1" strike="noStrike">
                <a:solidFill>
                  <a:srgbClr val="404040"/>
                </a:solidFill>
                <a:latin typeface="Calibri"/>
              </a:rPr>
              <a:t>This allows them to estimate the effect of neighborhoods on outcomes, using just this random variation, and not other variation in neighborhoods that would have selection bias.</a:t>
            </a:r>
            <a:endParaRPr b="0" lang="en-US" sz="2000" spc="-1" strike="noStrike">
              <a:solidFill>
                <a:srgbClr val="404040"/>
              </a:solidFill>
              <a:latin typeface="Calibri"/>
            </a:endParaRPr>
          </a:p>
          <a:p>
            <a:pPr indent="0">
              <a:lnSpc>
                <a:spcPct val="90000"/>
              </a:lnSpc>
              <a:spcBef>
                <a:spcPts val="1199"/>
              </a:spcBef>
              <a:spcAft>
                <a:spcPts val="201"/>
              </a:spcAft>
              <a:buNone/>
              <a:tabLst>
                <a:tab algn="l" pos="0"/>
              </a:tabLst>
            </a:pPr>
            <a:r>
              <a:rPr b="0" lang="en-US" sz="2000" spc="-1" strike="noStrike">
                <a:solidFill>
                  <a:srgbClr val="404040"/>
                </a:solidFill>
                <a:latin typeface="Calibri"/>
              </a:rPr>
              <a:t>This is as much detail as I need you to know about IV. You don’t need to know the equations or technical aspects.</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Effects of Moving to Opportunity (MTO) on Final Outcomes</a:t>
            </a:r>
            <a:endParaRPr b="0" lang="en-US" sz="4800" spc="-1" strike="noStrike">
              <a:solidFill>
                <a:srgbClr val="000000"/>
              </a:solidFill>
              <a:latin typeface="Calibri"/>
            </a:endParaRPr>
          </a:p>
        </p:txBody>
      </p:sp>
      <p:sp>
        <p:nvSpPr>
          <p:cNvPr id="204" name="PlaceHolder 2"/>
          <p:cNvSpPr>
            <a:spLocks noGrp="1"/>
          </p:cNvSpPr>
          <p:nvPr>
            <p:ph/>
          </p:nvPr>
        </p:nvSpPr>
        <p:spPr>
          <a:xfrm>
            <a:off x="392040" y="1845720"/>
            <a:ext cx="6017760" cy="45828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 effects are presented in Figure 1.</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This figure presents point estimate of the ITT: the average outcome for those offered vouchers (treatment group) and the average outcome for those not offered vouchers (control group).</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 point estimates are the box (black square) and the whiskers (end points) represent the 95% confidence interval.</a:t>
            </a:r>
            <a:endParaRPr b="0" lang="en-US" sz="2800" spc="-1" strike="noStrike">
              <a:solidFill>
                <a:srgbClr val="404040"/>
              </a:solidFill>
              <a:latin typeface="Calibri"/>
            </a:endParaRPr>
          </a:p>
        </p:txBody>
      </p:sp>
      <p:pic>
        <p:nvPicPr>
          <p:cNvPr id="205" name="Picture 4" descr=""/>
          <p:cNvPicPr/>
          <p:nvPr/>
        </p:nvPicPr>
        <p:blipFill>
          <a:blip r:embed="rId1"/>
          <a:stretch/>
        </p:blipFill>
        <p:spPr>
          <a:xfrm>
            <a:off x="6485760" y="1923480"/>
            <a:ext cx="5706000" cy="4934160"/>
          </a:xfrm>
          <a:prstGeom prst="rect">
            <a:avLst/>
          </a:prstGeom>
          <a:ln w="0">
            <a:noFill/>
          </a:ln>
        </p:spPr>
      </p:pic>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A note on z-scores</a:t>
            </a:r>
            <a:endParaRPr b="0" lang="en-US" sz="4800" spc="-1" strike="noStrike">
              <a:solidFill>
                <a:srgbClr val="000000"/>
              </a:solidFill>
              <a:latin typeface="Calibri"/>
            </a:endParaRPr>
          </a:p>
        </p:txBody>
      </p:sp>
      <p:sp>
        <p:nvSpPr>
          <p:cNvPr id="207" name="PlaceHolder 2"/>
          <p:cNvSpPr>
            <a:spLocks noGrp="1"/>
          </p:cNvSpPr>
          <p:nvPr>
            <p:ph/>
          </p:nvPr>
        </p:nvSpPr>
        <p:spPr>
          <a:xfrm>
            <a:off x="1097280" y="1845720"/>
            <a:ext cx="10058040" cy="4023000"/>
          </a:xfrm>
          <a:prstGeom prst="rect">
            <a:avLst/>
          </a:prstGeom>
          <a:noFill/>
          <a:ln w="0">
            <a:noFill/>
          </a:ln>
        </p:spPr>
        <p:txBody>
          <a:bodyPr lIns="0" rIns="0" anchor="t">
            <a:normAutofit fontScale="83000"/>
          </a:bodyPr>
          <a:p>
            <a:pPr marL="81720" indent="-8172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 y axis is measured as z-scores. How is this interpreted?</a:t>
            </a:r>
            <a:endParaRPr b="0" lang="en-US" sz="2800" spc="-1" strike="noStrike">
              <a:solidFill>
                <a:srgbClr val="404040"/>
              </a:solidFill>
              <a:latin typeface="Calibri"/>
            </a:endParaRPr>
          </a:p>
          <a:p>
            <a:pPr marL="81720" indent="-8172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E.g.: A value of 0.1 for subjective well-being means that the treatment group had a 0.1 standard deviation higher value for subjective well-being than the control group.</a:t>
            </a:r>
            <a:endParaRPr b="0" lang="en-US" sz="2800" spc="-1" strike="noStrike">
              <a:solidFill>
                <a:srgbClr val="404040"/>
              </a:solidFill>
              <a:latin typeface="Calibri"/>
            </a:endParaRPr>
          </a:p>
          <a:p>
            <a:pPr marL="81720" indent="-8172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0.1 standard deviation means that the control group had the median value (50</a:t>
            </a:r>
            <a:r>
              <a:rPr b="0" lang="en-US" sz="2800" spc="-1" strike="noStrike" baseline="30000">
                <a:solidFill>
                  <a:srgbClr val="404040"/>
                </a:solidFill>
                <a:latin typeface="Calibri"/>
              </a:rPr>
              <a:t>th</a:t>
            </a:r>
            <a:r>
              <a:rPr b="0" lang="en-US" sz="2800" spc="-1" strike="noStrike">
                <a:solidFill>
                  <a:srgbClr val="404040"/>
                </a:solidFill>
                <a:latin typeface="Calibri"/>
              </a:rPr>
              <a:t> percentile) of subjective well-being, but the subjective well-being for the treatment group was at the 54</a:t>
            </a:r>
            <a:r>
              <a:rPr b="0" lang="en-US" sz="2800" spc="-1" strike="noStrike" baseline="30000">
                <a:solidFill>
                  <a:srgbClr val="404040"/>
                </a:solidFill>
                <a:latin typeface="Calibri"/>
              </a:rPr>
              <a:t>th</a:t>
            </a:r>
            <a:r>
              <a:rPr b="0" lang="en-US" sz="2800" spc="-1" strike="noStrike">
                <a:solidFill>
                  <a:srgbClr val="404040"/>
                </a:solidFill>
                <a:latin typeface="Calibri"/>
              </a:rPr>
              <a:t> percentile (54% had lower well-bring, 46% had higher).</a:t>
            </a:r>
            <a:endParaRPr b="0" lang="en-US" sz="2800" spc="-1" strike="noStrike">
              <a:solidFill>
                <a:srgbClr val="404040"/>
              </a:solidFill>
              <a:latin typeface="Calibri"/>
            </a:endParaRPr>
          </a:p>
          <a:p>
            <a:pPr marL="81720" indent="-8172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Since the units for subjective well-being and other variables don’t have independent meaning (kind of like how “100 units of utility” doesn’t have meaning), conversion to a z-score gives a relative increase that’s easier to understand.</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Effects of Moving to Opportunity (MTO) on Final Outcomes</a:t>
            </a:r>
            <a:endParaRPr b="0" lang="en-US" sz="4800" spc="-1" strike="noStrike">
              <a:solidFill>
                <a:srgbClr val="000000"/>
              </a:solidFill>
              <a:latin typeface="Calibri"/>
            </a:endParaRPr>
          </a:p>
        </p:txBody>
      </p:sp>
      <p:sp>
        <p:nvSpPr>
          <p:cNvPr id="209" name="PlaceHolder 2"/>
          <p:cNvSpPr>
            <a:spLocks noGrp="1"/>
          </p:cNvSpPr>
          <p:nvPr>
            <p:ph/>
          </p:nvPr>
        </p:nvSpPr>
        <p:spPr>
          <a:xfrm>
            <a:off x="140040" y="1845720"/>
            <a:ext cx="6213960" cy="4293360"/>
          </a:xfrm>
          <a:prstGeom prst="rect">
            <a:avLst/>
          </a:prstGeom>
          <a:noFill/>
          <a:ln w="0">
            <a:noFill/>
          </a:ln>
        </p:spPr>
        <p:txBody>
          <a:bodyPr lIns="0" rIns="0" anchor="t">
            <a:normAutofit fontScale="86000"/>
          </a:bodyPr>
          <a:p>
            <a:pPr marL="84600" indent="-8460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Example: for economic self-sufficiency the point estimate (where the black square is) is about -0.06. The 95% confidence interval is about -0.13 to 0.02.</a:t>
            </a:r>
            <a:endParaRPr b="0" lang="en-US" sz="2800" spc="-1" strike="noStrike">
              <a:solidFill>
                <a:srgbClr val="404040"/>
              </a:solidFill>
              <a:latin typeface="Calibri"/>
            </a:endParaRPr>
          </a:p>
          <a:p>
            <a:pPr marL="84600" indent="-8460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Meaning is “We are 95% confident that the ITT estimate for economic self-sufficiency is between -0.13 to 0.02.”</a:t>
            </a:r>
            <a:endParaRPr b="0" lang="en-US" sz="2800" spc="-1" strike="noStrike">
              <a:solidFill>
                <a:srgbClr val="404040"/>
              </a:solidFill>
              <a:latin typeface="Calibri"/>
            </a:endParaRPr>
          </a:p>
          <a:p>
            <a:pPr marL="84600" indent="-8460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 point estimate is negative, suggesting negative effects of MTO on self-sufficiency, but because the estimate is not statistically significant (the confidence interval contains zero, so can’t rule out no effect).</a:t>
            </a:r>
            <a:endParaRPr b="0" lang="en-US" sz="2800" spc="-1" strike="noStrike">
              <a:solidFill>
                <a:srgbClr val="404040"/>
              </a:solidFill>
              <a:latin typeface="Calibri"/>
            </a:endParaRPr>
          </a:p>
        </p:txBody>
      </p:sp>
      <p:pic>
        <p:nvPicPr>
          <p:cNvPr id="210" name="Picture 4" descr=""/>
          <p:cNvPicPr/>
          <p:nvPr/>
        </p:nvPicPr>
        <p:blipFill>
          <a:blip r:embed="rId1"/>
          <a:stretch/>
        </p:blipFill>
        <p:spPr>
          <a:xfrm>
            <a:off x="6485760" y="1997280"/>
            <a:ext cx="5706000" cy="4934160"/>
          </a:xfrm>
          <a:prstGeom prst="rect">
            <a:avLst/>
          </a:prstGeom>
          <a:ln w="0">
            <a:noFill/>
          </a:ln>
        </p:spPr>
      </p:pic>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Effects of Moving to Opportunity (MTO) on Final Outcomes</a:t>
            </a:r>
            <a:endParaRPr b="0" lang="en-US" sz="4800" spc="-1" strike="noStrike">
              <a:solidFill>
                <a:srgbClr val="000000"/>
              </a:solidFill>
              <a:latin typeface="Calibri"/>
            </a:endParaRPr>
          </a:p>
        </p:txBody>
      </p:sp>
      <p:sp>
        <p:nvSpPr>
          <p:cNvPr id="212" name="PlaceHolder 2"/>
          <p:cNvSpPr>
            <a:spLocks noGrp="1"/>
          </p:cNvSpPr>
          <p:nvPr>
            <p:ph/>
          </p:nvPr>
        </p:nvSpPr>
        <p:spPr>
          <a:xfrm>
            <a:off x="89640" y="1845720"/>
            <a:ext cx="6395760" cy="472536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Physical health: point estimate is about 0.06, confidence interval is about -0.02 to 0.14 </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Mental health: 0.07, -0.01 to 0.15</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(both not statistically significant, but effects lean positive)</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Subjective well-being: 0.10, 0.02 to 0.017</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Statistically significant! We are at least 95% confident that there is a positive effect!</a:t>
            </a:r>
            <a:endParaRPr b="0" lang="en-US" sz="2800" spc="-1" strike="noStrike">
              <a:solidFill>
                <a:srgbClr val="404040"/>
              </a:solidFill>
              <a:latin typeface="Calibri"/>
            </a:endParaRPr>
          </a:p>
        </p:txBody>
      </p:sp>
      <p:pic>
        <p:nvPicPr>
          <p:cNvPr id="213" name="Picture 4" descr=""/>
          <p:cNvPicPr/>
          <p:nvPr/>
        </p:nvPicPr>
        <p:blipFill>
          <a:blip r:embed="rId1"/>
          <a:stretch/>
        </p:blipFill>
        <p:spPr>
          <a:xfrm>
            <a:off x="6485760" y="1923480"/>
            <a:ext cx="5706000" cy="4934160"/>
          </a:xfrm>
          <a:prstGeom prst="rect">
            <a:avLst/>
          </a:prstGeom>
          <a:ln w="0">
            <a:noFill/>
          </a:ln>
        </p:spPr>
      </p:pic>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Summary of the Results Section</a:t>
            </a:r>
            <a:endParaRPr b="0" lang="en-US" sz="4800" spc="-1" strike="noStrike">
              <a:solidFill>
                <a:srgbClr val="000000"/>
              </a:solidFill>
              <a:latin typeface="Calibri"/>
            </a:endParaRPr>
          </a:p>
        </p:txBody>
      </p:sp>
      <p:sp>
        <p:nvSpPr>
          <p:cNvPr id="215"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1) Did the randomization work? i.e. are the treatment and control groups on average identical?</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Evidence of this in Table 1 – </a:t>
            </a:r>
            <a:r>
              <a:rPr b="1" lang="en-US" sz="2000" spc="-1" strike="noStrike">
                <a:solidFill>
                  <a:srgbClr val="404040"/>
                </a:solidFill>
                <a:latin typeface="Calibri"/>
              </a:rPr>
              <a:t>Yes, the groups are on average identical in baseline characteristics.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2) Assuming that 1) holds, did MTO affect the neighborhood you live in? i.e. did families actually move to better neighborhoods?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Evidence of this in Table 2 – </a:t>
            </a:r>
            <a:r>
              <a:rPr b="1" lang="en-US" sz="2000" spc="-1" strike="noStrike">
                <a:solidFill>
                  <a:srgbClr val="404040"/>
                </a:solidFill>
                <a:latin typeface="Calibri"/>
              </a:rPr>
              <a:t>Yes, they did. Strong evidence of this. But only over half used the voucher to move.</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3) Assuming that there is an effect in 2), then do we see an effect on long-term outcomes? </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Evidence in Figure 1 – </a:t>
            </a:r>
            <a:r>
              <a:rPr b="1" lang="en-US" sz="2000" spc="-1" strike="noStrike">
                <a:solidFill>
                  <a:srgbClr val="404040"/>
                </a:solidFill>
                <a:latin typeface="Calibri"/>
              </a:rPr>
              <a:t>No statistically significant effect on economic self-sufficiency, physical health, and mental health. Statistically significant positive effect on subjective well-being.</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Policy Implications of the Results</a:t>
            </a:r>
            <a:endParaRPr b="0" lang="en-US" sz="4800" spc="-1" strike="noStrike">
              <a:solidFill>
                <a:srgbClr val="000000"/>
              </a:solidFill>
              <a:latin typeface="Calibri"/>
            </a:endParaRPr>
          </a:p>
        </p:txBody>
      </p:sp>
      <p:sp>
        <p:nvSpPr>
          <p:cNvPr id="217"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Moving to Opportunity had a positive and statistically significant effect on subjective well-being, but no statistically significant effects on physical or mental health, or economic self-sufficiency.</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Suggests the housing vouchers can’t be used to affect certain policy outcomes in the long run (e.g., improve health, increase income) but it does increase well-being.</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Selection Bias</a:t>
            </a:r>
            <a:endParaRPr b="0" lang="en-US" sz="4800" spc="-1" strike="noStrike">
              <a:solidFill>
                <a:srgbClr val="000000"/>
              </a:solidFill>
              <a:latin typeface="Calibri"/>
            </a:endParaRPr>
          </a:p>
        </p:txBody>
      </p:sp>
      <p:sp>
        <p:nvSpPr>
          <p:cNvPr id="108" name="PlaceHolder 2"/>
          <p:cNvSpPr>
            <a:spLocks noGrp="1"/>
          </p:cNvSpPr>
          <p:nvPr>
            <p:ph/>
          </p:nvPr>
        </p:nvSpPr>
        <p:spPr>
          <a:xfrm>
            <a:off x="1097280" y="1845720"/>
            <a:ext cx="10058040" cy="4023000"/>
          </a:xfrm>
          <a:prstGeom prst="rect">
            <a:avLst/>
          </a:prstGeom>
          <a:noFill/>
          <a:ln w="0">
            <a:noFill/>
          </a:ln>
        </p:spPr>
        <p:txBody>
          <a:bodyPr lIns="0" rIns="0" anchor="t">
            <a:noAutofit/>
          </a:bodyPr>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Individuals and families select their neighborhood.</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The choice of neighborhood is endogenous. It is a function of many factors: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-Income</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-Preferences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-Race</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-Employment (namely where you work)</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-Local schools</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000" spc="-1" strike="noStrike">
                <a:solidFill>
                  <a:srgbClr val="404040"/>
                </a:solidFill>
                <a:latin typeface="Calibri"/>
              </a:rPr>
              <a:t>Etc</a:t>
            </a:r>
            <a:r>
              <a:rPr b="0" lang="is-IS" sz="2000" spc="-1" strike="noStrike">
                <a:solidFill>
                  <a:srgbClr val="404040"/>
                </a:solidFill>
                <a:latin typeface="Calibri"/>
              </a:rPr>
              <a:t>…</a:t>
            </a:r>
            <a:endParaRPr b="0" lang="en-US" sz="20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is-IS" sz="2000" spc="-1" strike="noStrike">
                <a:solidFill>
                  <a:srgbClr val="404040"/>
                </a:solidFill>
                <a:latin typeface="Calibri"/>
              </a:rPr>
              <a:t>But these factors also influence outcomes.</a:t>
            </a:r>
            <a:endParaRPr b="0" lang="en-US" sz="20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Example: Crime</a:t>
            </a:r>
            <a:endParaRPr b="0" lang="en-US" sz="4800" spc="-1" strike="noStrike">
              <a:solidFill>
                <a:srgbClr val="000000"/>
              </a:solidFill>
              <a:latin typeface="Calibri"/>
            </a:endParaRPr>
          </a:p>
        </p:txBody>
      </p:sp>
      <p:sp>
        <p:nvSpPr>
          <p:cNvPr id="110" name="PlaceHolder 2"/>
          <p:cNvSpPr>
            <a:spLocks noGrp="1"/>
          </p:cNvSpPr>
          <p:nvPr>
            <p:ph/>
          </p:nvPr>
        </p:nvSpPr>
        <p:spPr>
          <a:xfrm>
            <a:off x="1097280" y="1845720"/>
            <a:ext cx="10058040" cy="4023000"/>
          </a:xfrm>
          <a:prstGeom prst="rect">
            <a:avLst/>
          </a:prstGeom>
          <a:noFill/>
          <a:ln w="0">
            <a:noFill/>
          </a:ln>
        </p:spPr>
        <p:txBody>
          <a:bodyPr lIns="0" rIns="0" anchor="t">
            <a:normAutofit fontScale="89000"/>
          </a:bodyPr>
          <a:p>
            <a:pPr marL="87480" indent="-874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 extent that your neighbors are involved in criminal activity may affect the likelihood that you engage in criminal activity.</a:t>
            </a:r>
            <a:endParaRPr b="0" lang="en-US" sz="2800" spc="-1" strike="noStrike">
              <a:solidFill>
                <a:srgbClr val="404040"/>
              </a:solidFill>
              <a:latin typeface="Calibri"/>
            </a:endParaRPr>
          </a:p>
          <a:p>
            <a:pPr marL="87480" indent="-874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Suppose we want to determine the effect that neighbors have on criminal behavior. </a:t>
            </a:r>
            <a:endParaRPr b="0" lang="en-US" sz="2800" spc="-1" strike="noStrike">
              <a:solidFill>
                <a:srgbClr val="404040"/>
              </a:solidFill>
              <a:latin typeface="Calibri"/>
            </a:endParaRPr>
          </a:p>
          <a:p>
            <a:pPr marL="87480" indent="-874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i.e., does moving to a high crime neighborhood increase the likelihood that you engage in criminal activity?</a:t>
            </a:r>
            <a:endParaRPr b="0" lang="en-US" sz="2800" spc="-1" strike="noStrike">
              <a:solidFill>
                <a:srgbClr val="404040"/>
              </a:solidFill>
              <a:latin typeface="Calibri"/>
            </a:endParaRPr>
          </a:p>
          <a:p>
            <a:pPr marL="87480" indent="-874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We could measure if criminal activity changes when individuals move from a low crime to a high crime neighborhood (or vice-versa).</a:t>
            </a:r>
            <a:endParaRPr b="0" lang="en-US" sz="2800" spc="-1" strike="noStrike">
              <a:solidFill>
                <a:srgbClr val="404040"/>
              </a:solidFill>
              <a:latin typeface="Calibri"/>
            </a:endParaRPr>
          </a:p>
          <a:p>
            <a:pPr marL="87480" indent="-8748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The individual stays the same, but the neighborhood changes. So could this help us determine the effect of neighborhoods on crime?</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But there is Selection Bias</a:t>
            </a:r>
            <a:endParaRPr b="0" lang="en-US" sz="4800" spc="-1" strike="noStrike">
              <a:solidFill>
                <a:srgbClr val="000000"/>
              </a:solidFill>
              <a:latin typeface="Calibri"/>
            </a:endParaRPr>
          </a:p>
        </p:txBody>
      </p:sp>
      <p:sp>
        <p:nvSpPr>
          <p:cNvPr id="112"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Individuals who choose to move into a higher crime neighborhood may be more likely to engage in criminal activity INDEPENDENTLY of the effect of their neighbors on them.</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So we get an upward biased estimate of the effect of neighborhoods on crime.</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Estimated effect = causal effect + selection bias</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1097280" y="286560"/>
            <a:ext cx="10058040" cy="1450440"/>
          </a:xfrm>
          <a:prstGeom prst="rect">
            <a:avLst/>
          </a:prstGeom>
          <a:noFill/>
          <a:ln w="0">
            <a:noFill/>
          </a:ln>
        </p:spPr>
        <p:txBody>
          <a:bodyPr anchor="b">
            <a:noAutofit/>
          </a:bodyPr>
          <a:p>
            <a:pPr indent="0">
              <a:lnSpc>
                <a:spcPct val="85000"/>
              </a:lnSpc>
              <a:buNone/>
            </a:pPr>
            <a:r>
              <a:rPr b="0" lang="en-US" sz="4800" spc="-52" strike="noStrike">
                <a:solidFill>
                  <a:srgbClr val="404040"/>
                </a:solidFill>
                <a:latin typeface="Calibri Light"/>
              </a:rPr>
              <a:t>But there is Selection Bias</a:t>
            </a:r>
            <a:endParaRPr b="0" lang="en-US" sz="4800" spc="-1" strike="noStrike">
              <a:solidFill>
                <a:srgbClr val="000000"/>
              </a:solidFill>
              <a:latin typeface="Calibri"/>
            </a:endParaRPr>
          </a:p>
        </p:txBody>
      </p:sp>
      <p:sp>
        <p:nvSpPr>
          <p:cNvPr id="114" name="PlaceHolder 2"/>
          <p:cNvSpPr>
            <a:spLocks noGrp="1"/>
          </p:cNvSpPr>
          <p:nvPr>
            <p:ph/>
          </p:nvPr>
        </p:nvSpPr>
        <p:spPr>
          <a:xfrm>
            <a:off x="1097280" y="1845720"/>
            <a:ext cx="10058040" cy="4023000"/>
          </a:xfrm>
          <a:prstGeom prst="rect">
            <a:avLst/>
          </a:prstGeom>
          <a:noFill/>
          <a:ln w="0">
            <a:noFill/>
          </a:ln>
        </p:spPr>
        <p:txBody>
          <a:bodyPr lIns="0" rIns="0" anchor="t">
            <a:normAutofit/>
          </a:bodyPr>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Estimated effect = causal effect + selection bias</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So, if we see that moving to a high crime neighborhood increases the likelihood of criminal activity, </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is it because the neighbors changed (causal effect)?</a:t>
            </a:r>
            <a:endParaRPr b="0" lang="en-US" sz="2800" spc="-1" strike="noStrike">
              <a:solidFill>
                <a:srgbClr val="404040"/>
              </a:solidFill>
              <a:latin typeface="Calibri"/>
            </a:endParaRPr>
          </a:p>
          <a:p>
            <a:pPr marL="91440" indent="-91440">
              <a:lnSpc>
                <a:spcPct val="90000"/>
              </a:lnSpc>
              <a:spcBef>
                <a:spcPts val="1199"/>
              </a:spcBef>
              <a:spcAft>
                <a:spcPts val="201"/>
              </a:spcAft>
              <a:buClr>
                <a:srgbClr val="e48312"/>
              </a:buClr>
              <a:buFont typeface="Calibri"/>
              <a:buChar char=" "/>
            </a:pPr>
            <a:r>
              <a:rPr b="0" lang="en-US" sz="2800" spc="-1" strike="noStrike">
                <a:solidFill>
                  <a:srgbClr val="404040"/>
                </a:solidFill>
                <a:latin typeface="Calibri"/>
              </a:rPr>
              <a:t>or is it because this individual already had a high propensity to engage in criminal activity (selection bias)?</a:t>
            </a:r>
            <a:endParaRPr b="0" lang="en-US" sz="2800" spc="-1" strike="noStrike">
              <a:solidFill>
                <a:srgbClr val="40404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8023</TotalTime>
  <Application>LibreOffice/7.5.4.2$MacOSX_X86_64 LibreOffice_project/36ccfdc35048b057fd9854c757a8b67ec53977b6</Application>
  <AppVersion>15.0000</AppVersion>
  <Words>4831</Words>
  <Paragraphs>310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2015-11-08T00:43:08Z</dcterms:created>
  <dc:creator>Button, Patrick J</dc:creator>
  <dc:description/>
  <dc:language>en-US</dc:language>
  <cp:lastModifiedBy/>
  <cp:lastPrinted>2019-12-02T18:06:21Z</cp:lastPrinted>
  <dcterms:modified xsi:type="dcterms:W3CDTF">2023-12-24T18:10:52Z</dcterms:modified>
  <cp:revision>129</cp:revision>
  <dc:subject/>
  <dc:title>What’s in a Neighborhood? Measuring Neighborhood Effects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1</vt:i4>
  </property>
  <property fmtid="{D5CDD505-2E9C-101B-9397-08002B2CF9AE}" pid="3" name="Notes">
    <vt:i4>1</vt:i4>
  </property>
  <property fmtid="{D5CDD505-2E9C-101B-9397-08002B2CF9AE}" pid="4" name="PresentationFormat">
    <vt:lpwstr>Widescreen</vt:lpwstr>
  </property>
  <property fmtid="{D5CDD505-2E9C-101B-9397-08002B2CF9AE}" pid="5" name="Slides">
    <vt:i4>56</vt:i4>
  </property>
</Properties>
</file>