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6.jpeg" ContentType="image/jpeg"/>
  <Override PartName="/ppt/media/image2.wmf" ContentType="image/x-wmf"/>
  <Override PartName="/ppt/media/image7.png" ContentType="image/png"/>
  <Override PartName="/ppt/media/image3.jpeg" ContentType="image/jpeg"/>
  <Override PartName="/ppt/media/image5.png" ContentType="image/png"/>
  <Override PartName="/ppt/media/image4.jpeg" ContentType="image/jpe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_rels/slide19.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F2042CC-11B2-441D-A735-A1848AC55C4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685800" y="1143000"/>
            <a:ext cx="5486040" cy="3085920"/>
          </a:xfrm>
          <a:prstGeom prst="rect">
            <a:avLst/>
          </a:prstGeom>
          <a:ln w="0">
            <a:noFill/>
          </a:ln>
        </p:spPr>
      </p:sp>
      <p:sp>
        <p:nvSpPr>
          <p:cNvPr id="142"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43"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18E6D8C3-5A9F-4A67-BDB0-FD98E79BD8F8}"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879F9E97-AC34-4701-9130-5F3434F66B6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1CB2F005-AFC1-4162-A249-E9CD29BA8DC9}"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1A289560-C06A-46E7-B8A9-1289EDE3231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04EF4C93-4DB9-48C9-BEB2-4458A0306EB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3F949A5F-0FD5-4ABB-942D-2950100476B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8F24CF87-3F1C-47F7-9614-99D5331767B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25571BE8-FEBD-429A-B23C-A0944F8D67E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1962E12A-6346-4649-A587-0BD9F250F9D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77E1A237-F8A2-4BE2-902D-38AA291F2483}"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D60D97C4-4781-4F0F-89E0-6E4E320DF791}"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C8F5A616-D2A2-401E-A578-142F11C92D6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1CBF03C6-5684-4F56-84ED-270BFEE346A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22891106-EA89-4809-91FA-67D0019C17A6}"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45FBA0D2-D43F-4146-9871-9A362160778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E89D522D-9315-4804-97FC-2EF3FF2057C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F7284B54-9FD5-40B1-81B0-60F40B8618A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C2CE65E0-6D20-4909-82B2-42AF359C1AA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3AF64F81-48D7-4402-81C7-FB7D0A56FDC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6EB012E7-62ED-4DBA-BB2B-C7BB11C3B91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9A720704-FFB4-4C91-BFFD-C823F6BFFD3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93248647-E82B-464C-B316-89B7328F542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5FE119E3-34E6-4969-A391-BD591DA871A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F4688C2D-9BC5-4898-AAAA-7CFFE8C0F6D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0E5D9B72-BF86-4DA9-A8AE-CF0117EF8AD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4B7F546A-608C-4C87-AD84-E3211A62F6AD}"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7576B517-5F38-4F95-992E-50DB230AEACD}"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www.projectimplicit.net/about.html" TargetMode="External"/><Relationship Id="rId2" Type="http://schemas.openxmlformats.org/officeDocument/2006/relationships/hyperlink" Target="http://diversifyingecon.org/index.php?title=Personal_prejudices"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implicit.harvard.edu/implicit/" TargetMode="External"/><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implicit.harvard.edu/implicit/selectatest.html"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1028376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Introduction to the Economics of Discrimination</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 - Housing</a:t>
            </a:r>
            <a:endParaRPr b="0" lang="en-US" sz="3800" spc="-1" strike="noStrike">
              <a:solidFill>
                <a:srgbClr val="000000"/>
              </a:solidFill>
              <a:latin typeface="Calibri"/>
            </a:endParaRPr>
          </a:p>
        </p:txBody>
      </p:sp>
      <p:sp>
        <p:nvSpPr>
          <p:cNvPr id="10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You’ll hear later in the course about a research project I am working on that quantifies sexual orientation discrimination in access to mortgage loans.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One concern we have is that mortgage loan originators – who people work with to get mortgages – may statistically discriminate against applicants based on perceptions of their credit worthiness.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may assume that same-gender male couples are more creditworthy (since two men, and men on-average earn more) while same-gender female couples are less credit worthy (since two women, and women on-average earn less).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 - Policing</a:t>
            </a:r>
            <a:endParaRPr b="0" lang="en-US" sz="3800" spc="-1" strike="noStrike">
              <a:solidFill>
                <a:srgbClr val="000000"/>
              </a:solidFill>
              <a:latin typeface="Calibri"/>
            </a:endParaRPr>
          </a:p>
        </p:txBody>
      </p:sp>
      <p:sp>
        <p:nvSpPr>
          <p:cNvPr id="10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Police offers could (and likely do) statistically discriminate in interactions with citizens.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may, for example, be more likely to assume that people of color have done something wrong, have drugs in their car, etc.,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these “reasons”, police may be more likely to search people of color through car searches, “stop and frisk” etc.</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this example, race is used as a proxy for assumptions about criminality.</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Discrimination</a:t>
            </a:r>
            <a:endParaRPr b="0" lang="en-US" sz="38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type of discrimination that occurs due to implicit bias.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Implicit bias is an unconscious form of bias discovered by psychologists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a bias that most people are often not aware that they have.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Implicit bias usually appears when making quick decisions such as quickly reviewing resumes.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In these situations, you may be more likely to rely on implicit bias.</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bias is pervasive</a:t>
            </a:r>
            <a:endParaRPr b="0" lang="en-US" sz="3800" spc="-1" strike="noStrike">
              <a:solidFill>
                <a:srgbClr val="000000"/>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They appear as statistically "large" effects that are often shown by majorities of samples of Americans. </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Over 80% of web respondents show implicit negativity toward the elderly compared to the young</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75-80% of self-identified Whites and Asians show an implicit preference for racial White relative to Black.</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entury Gothic"/>
              </a:rPr>
              <a:t>(Finding from </a:t>
            </a:r>
            <a:r>
              <a:rPr b="0" lang="en-US" sz="2000" spc="-1" strike="noStrike" u="sng">
                <a:solidFill>
                  <a:srgbClr val="71c5e8"/>
                </a:solidFill>
                <a:uFillTx/>
                <a:latin typeface="Century Gothic"/>
                <a:hlinkClick r:id="rId1"/>
              </a:rPr>
              <a:t>http://www.projectimplicit.net/about.html</a:t>
            </a:r>
            <a:r>
              <a:rPr b="0" lang="en-US" sz="2000" spc="-1" strike="noStrike">
                <a:solidFill>
                  <a:srgbClr val="000000"/>
                </a:solidFill>
                <a:latin typeface="Century Gothic"/>
              </a:rPr>
              <a:t> via </a:t>
            </a:r>
            <a:r>
              <a:rPr b="0" lang="en-US" sz="2000" spc="-1" strike="noStrike" u="sng">
                <a:solidFill>
                  <a:srgbClr val="71c5e8"/>
                </a:solidFill>
                <a:uFillTx/>
                <a:latin typeface="Century Gothic"/>
                <a:hlinkClick r:id="rId2"/>
              </a:rPr>
              <a:t>http://diversifyingecon.org/index.php?title=Personal_prejudices</a:t>
            </a:r>
            <a:r>
              <a:rPr b="0" lang="en-US" sz="2000" spc="-1" strike="noStrike">
                <a:solidFill>
                  <a:srgbClr val="000000"/>
                </a:solidFill>
                <a:latin typeface="Century Gothic"/>
              </a:rPr>
              <a:t>)</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association test</a:t>
            </a:r>
            <a:endParaRPr b="0" lang="en-US" sz="3800" spc="-1" strike="noStrike">
              <a:solidFill>
                <a:srgbClr val="000000"/>
              </a:solidFill>
              <a:latin typeface="Calibri"/>
            </a:endParaRPr>
          </a:p>
        </p:txBody>
      </p:sp>
      <p:sp>
        <p:nvSpPr>
          <p:cNvPr id="114" name="PlaceHolder 2"/>
          <p:cNvSpPr>
            <a:spLocks noGrp="1"/>
          </p:cNvSpPr>
          <p:nvPr>
            <p:ph/>
          </p:nvPr>
        </p:nvSpPr>
        <p:spPr>
          <a:xfrm>
            <a:off x="838080" y="1825560"/>
            <a:ext cx="71949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Psychologists use the Implicit Association Test (IAT) to try to measure implicit bias.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 can take the test yourself at: </a:t>
            </a:r>
            <a:r>
              <a:rPr b="0" lang="en-US" sz="2400" spc="-1" strike="noStrike" u="sng">
                <a:solidFill>
                  <a:srgbClr val="71c5e8"/>
                </a:solidFill>
                <a:uFillTx/>
                <a:latin typeface="Century Gothic"/>
                <a:hlinkClick r:id="rId1"/>
              </a:rPr>
              <a:t>https://implicit.harvard.edu/implicit/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numerous versions: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Race IAT (bias against black people)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Asian IAT (bias against Asian people)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Gender-Career IAT (bias against women in employment)</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Transgender IAT (bias against trans people)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t>
            </a:r>
            <a:endParaRPr b="0" lang="en-US" sz="2000" spc="-1" strike="noStrike">
              <a:solidFill>
                <a:srgbClr val="404040"/>
              </a:solidFill>
              <a:latin typeface="Century Gothic"/>
            </a:endParaRPr>
          </a:p>
        </p:txBody>
      </p:sp>
      <p:pic>
        <p:nvPicPr>
          <p:cNvPr id="115" name="Picture 6" descr="The Neurocritic: Contest to Reduce Implicit Racial Bias Shows Empathy and  Perspective-Taking Don't Work"/>
          <p:cNvPicPr/>
          <p:nvPr/>
        </p:nvPicPr>
        <p:blipFill>
          <a:blip r:embed="rId2"/>
          <a:stretch/>
        </p:blipFill>
        <p:spPr>
          <a:xfrm>
            <a:off x="8273880" y="0"/>
            <a:ext cx="3917520" cy="6857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association test</a:t>
            </a:r>
            <a:endParaRPr b="0" lang="en-US" sz="3800" spc="-1" strike="noStrike">
              <a:solidFill>
                <a:srgbClr val="000000"/>
              </a:solidFill>
              <a:latin typeface="Calibri"/>
            </a:endParaRPr>
          </a:p>
        </p:txBody>
      </p:sp>
      <p:sp>
        <p:nvSpPr>
          <p:cNvPr id="117" name="PlaceHolder 2"/>
          <p:cNvSpPr>
            <a:spLocks noGrp="1"/>
          </p:cNvSpPr>
          <p:nvPr>
            <p:ph/>
          </p:nvPr>
        </p:nvSpPr>
        <p:spPr>
          <a:xfrm>
            <a:off x="838080" y="1825560"/>
            <a:ext cx="71949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behind the IAT is that you have to quickly sort photos of people (e.g., black vs. white people) and good or bad words by pressing the left or right keys on a keyboard.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round order is random, but in one round(top figure) you press “left” if you see a photo of a black person or you see a positive word (e.g., “pleasure”), and you press “right” if you see a photo of a white person or a negative word (e.g., “awful”)</a:t>
            </a:r>
            <a:endParaRPr b="0" lang="en-US" sz="2400" spc="-1" strike="noStrike">
              <a:solidFill>
                <a:srgbClr val="404040"/>
              </a:solidFill>
              <a:latin typeface="Century Gothic"/>
            </a:endParaRPr>
          </a:p>
        </p:txBody>
      </p:sp>
      <p:pic>
        <p:nvPicPr>
          <p:cNvPr id="118" name="Picture 6" descr="The Neurocritic: Contest to Reduce Implicit Racial Bias Shows Empathy and  Perspective-Taking Don't Work"/>
          <p:cNvPicPr/>
          <p:nvPr/>
        </p:nvPicPr>
        <p:blipFill>
          <a:blip r:embed="rId1"/>
          <a:stretch/>
        </p:blipFill>
        <p:spPr>
          <a:xfrm>
            <a:off x="8273880" y="0"/>
            <a:ext cx="3917520" cy="6857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association test</a:t>
            </a:r>
            <a:endParaRPr b="0" lang="en-US" sz="3800" spc="-1" strike="noStrike">
              <a:solidFill>
                <a:srgbClr val="000000"/>
              </a:solidFill>
              <a:latin typeface="Calibri"/>
            </a:endParaRPr>
          </a:p>
        </p:txBody>
      </p:sp>
      <p:sp>
        <p:nvSpPr>
          <p:cNvPr id="120" name="PlaceHolder 2"/>
          <p:cNvSpPr>
            <a:spLocks noGrp="1"/>
          </p:cNvSpPr>
          <p:nvPr>
            <p:ph/>
          </p:nvPr>
        </p:nvSpPr>
        <p:spPr>
          <a:xfrm>
            <a:off x="838080" y="1825560"/>
            <a:ext cx="71949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round order is random, but in another round (bottom figure) you press “left” if you see a photo of a white person or you see a positive word (e.g., “pleasure”), and you press “right” if you see a photo of a black person or a negative word (e.g., “awful”)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 are faster in one round than another, it means you have an implicit association between a group and good/bad.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Most people are biased and are faster at the bottom scenario than the top scenario.</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21" name="Picture 6" descr="The Neurocritic: Contest to Reduce Implicit Racial Bias Shows Empathy and  Perspective-Taking Don't Work"/>
          <p:cNvPicPr/>
          <p:nvPr/>
        </p:nvPicPr>
        <p:blipFill>
          <a:blip r:embed="rId1"/>
          <a:stretch/>
        </p:blipFill>
        <p:spPr>
          <a:xfrm>
            <a:off x="8273880" y="0"/>
            <a:ext cx="3917520" cy="6857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IAT homework</a:t>
            </a:r>
            <a:endParaRPr b="0" lang="en-US" sz="3800" spc="-1" strike="noStrike">
              <a:solidFill>
                <a:srgbClr val="000000"/>
              </a:solidFill>
              <a:latin typeface="Calibri"/>
            </a:endParaRPr>
          </a:p>
        </p:txBody>
      </p:sp>
      <p:sp>
        <p:nvSpPr>
          <p:cNvPr id="123" name="PlaceHolder 2"/>
          <p:cNvSpPr>
            <a:spLocks noGrp="1"/>
          </p:cNvSpPr>
          <p:nvPr>
            <p:ph/>
          </p:nvPr>
        </p:nvSpPr>
        <p:spPr>
          <a:xfrm>
            <a:off x="838080" y="12531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As an “other activity”, please take an IAT test at </a:t>
            </a:r>
            <a:r>
              <a:rPr b="0" lang="en-US" sz="2400" spc="-1" strike="noStrike" u="sng">
                <a:solidFill>
                  <a:srgbClr val="71c5e8"/>
                </a:solidFill>
                <a:uFillTx/>
                <a:latin typeface="Century Gothic"/>
                <a:hlinkClick r:id="rId1"/>
              </a:rPr>
              <a:t>https://implicit.harvard.edu/implicit/selectatest.html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My suggestion is to take one or more of the following:</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Race IAT – tests for bias against black people through an association between black/white faces and good/bad words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Weapons IAT – tests for bias against black people through an association between black/white faces and weapons/harmless objects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Skin-tone IAT – tests for bias against people with darker skin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 have taken the IAT before then please take one you haven’t taken.)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As an “other activity”, you’ll anonymously submit a very short reflection statement after completing the IAT.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113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a:t>
            </a:r>
            <a:endParaRPr b="0" lang="en-US" sz="3800" spc="-1" strike="noStrike">
              <a:solidFill>
                <a:srgbClr val="000000"/>
              </a:solidFill>
              <a:latin typeface="Calibri"/>
            </a:endParaRPr>
          </a:p>
        </p:txBody>
      </p:sp>
      <p:sp>
        <p:nvSpPr>
          <p:cNvPr id="125" name="PlaceHolder 2"/>
          <p:cNvSpPr>
            <a:spLocks noGrp="1"/>
          </p:cNvSpPr>
          <p:nvPr>
            <p:ph/>
          </p:nvPr>
        </p:nvSpPr>
        <p:spPr>
          <a:xfrm>
            <a:off x="838080" y="1172520"/>
            <a:ext cx="6716520" cy="19976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Also called audit studies.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Also called correspondence studies when they involve sending “correspondence” (email, mail).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My speciality!</a:t>
            </a:r>
            <a:endParaRPr b="0" lang="en-US" sz="2400" spc="-1" strike="noStrike">
              <a:solidFill>
                <a:srgbClr val="404040"/>
              </a:solidFill>
              <a:latin typeface="Century Gothic"/>
            </a:endParaRPr>
          </a:p>
        </p:txBody>
      </p:sp>
      <p:pic>
        <p:nvPicPr>
          <p:cNvPr id="126" name="Picture 2" descr="Study suggests researchers look more closely at connections between names  and race"/>
          <p:cNvPicPr/>
          <p:nvPr/>
        </p:nvPicPr>
        <p:blipFill>
          <a:blip r:embed="rId1"/>
          <a:stretch/>
        </p:blipFill>
        <p:spPr>
          <a:xfrm>
            <a:off x="7679160" y="113040"/>
            <a:ext cx="4512600" cy="2996640"/>
          </a:xfrm>
          <a:prstGeom prst="rect">
            <a:avLst/>
          </a:prstGeom>
          <a:ln w="0">
            <a:noFill/>
          </a:ln>
        </p:spPr>
      </p:pic>
      <p:sp>
        <p:nvSpPr>
          <p:cNvPr id="127" name="TextBox 3"/>
          <p:cNvSpPr/>
          <p:nvPr/>
        </p:nvSpPr>
        <p:spPr>
          <a:xfrm>
            <a:off x="838080" y="3312720"/>
            <a:ext cx="11002320" cy="301572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buClr>
                <a:srgbClr val="000000"/>
              </a:buClr>
              <a:buFont typeface="Arial"/>
              <a:buChar char="•"/>
            </a:pPr>
            <a:r>
              <a:rPr b="0" lang="en-US" sz="2400" spc="-1" strike="noStrike">
                <a:solidFill>
                  <a:srgbClr val="000000"/>
                </a:solidFill>
                <a:latin typeface="Century Gothic"/>
              </a:rPr>
              <a:t>These are experiments in real life (the “field”).</a:t>
            </a:r>
            <a:endParaRPr b="0" lang="en-US" sz="2400" spc="-1" strike="noStrike">
              <a:solidFill>
                <a:srgbClr val="000000"/>
              </a:solidFill>
              <a:latin typeface="Arial"/>
            </a:endParaRPr>
          </a:p>
          <a:p>
            <a:pPr marL="343080" indent="-343080">
              <a:lnSpc>
                <a:spcPct val="100000"/>
              </a:lnSpc>
              <a:buClr>
                <a:srgbClr val="000000"/>
              </a:buClr>
              <a:buFont typeface="Arial"/>
              <a:buChar char="•"/>
            </a:pPr>
            <a:r>
              <a:rPr b="0" lang="en-US" sz="2400" spc="-1" strike="noStrike">
                <a:solidFill>
                  <a:srgbClr val="000000"/>
                </a:solidFill>
                <a:latin typeface="Century Gothic"/>
              </a:rPr>
              <a:t>Most commonly these are resume correspondence studies, where researchers study hiring discrimination by applying to jobs with minority and non-minority candidates.</a:t>
            </a:r>
            <a:endParaRPr b="0" lang="en-US" sz="2400" spc="-1" strike="noStrike">
              <a:solidFill>
                <a:srgbClr val="000000"/>
              </a:solidFill>
              <a:latin typeface="Arial"/>
            </a:endParaRPr>
          </a:p>
          <a:p>
            <a:pPr marL="343080" indent="-343080">
              <a:lnSpc>
                <a:spcPct val="100000"/>
              </a:lnSpc>
              <a:buClr>
                <a:srgbClr val="000000"/>
              </a:buClr>
              <a:buFont typeface="Arial"/>
              <a:buChar char="•"/>
            </a:pPr>
            <a:r>
              <a:rPr b="0" lang="en-US" sz="2400" spc="-1" strike="noStrike">
                <a:solidFill>
                  <a:srgbClr val="000000"/>
                </a:solidFill>
                <a:latin typeface="Century Gothic"/>
              </a:rPr>
              <a:t>All applicants are on-average identical.</a:t>
            </a:r>
            <a:endParaRPr b="0" lang="en-US" sz="2400" spc="-1" strike="noStrike">
              <a:solidFill>
                <a:srgbClr val="000000"/>
              </a:solidFill>
              <a:latin typeface="Arial"/>
            </a:endParaRPr>
          </a:p>
          <a:p>
            <a:pPr marL="343080" indent="-343080">
              <a:lnSpc>
                <a:spcPct val="100000"/>
              </a:lnSpc>
              <a:buClr>
                <a:srgbClr val="000000"/>
              </a:buClr>
              <a:buFont typeface="Arial"/>
              <a:buChar char="•"/>
            </a:pPr>
            <a:r>
              <a:rPr b="0" lang="en-US" sz="2400" spc="-1" strike="noStrike">
                <a:solidFill>
                  <a:srgbClr val="000000"/>
                </a:solidFill>
                <a:latin typeface="Century Gothic"/>
              </a:rPr>
              <a:t>In rare cases, sometimes the researcher will hire people to go to the interviews (examples later)</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113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Why Audit Field experiments?</a:t>
            </a:r>
            <a:endParaRPr b="0" lang="en-US" sz="3800" spc="-1" strike="noStrike">
              <a:solidFill>
                <a:srgbClr val="000000"/>
              </a:solidFill>
              <a:latin typeface="Calibri"/>
            </a:endParaRPr>
          </a:p>
        </p:txBody>
      </p:sp>
      <p:sp>
        <p:nvSpPr>
          <p:cNvPr id="129" name="PlaceHolder 2"/>
          <p:cNvSpPr>
            <a:spLocks noGrp="1"/>
          </p:cNvSpPr>
          <p:nvPr>
            <p:ph/>
          </p:nvPr>
        </p:nvSpPr>
        <p:spPr>
          <a:xfrm>
            <a:off x="838080" y="1172520"/>
            <a:ext cx="56764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Having the applicants (“testers”) be on-average identical allows the researcher to isolate discrimination just like in a randomized control trial (RCT).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Discrimination is measured as differences in the interview offer rates (usually referred to as the “callback rate”), or, in other studies, the positive response rate.</a:t>
            </a:r>
            <a:endParaRPr b="0" lang="en-US" sz="2400" spc="-1" strike="noStrike">
              <a:solidFill>
                <a:srgbClr val="404040"/>
              </a:solidFill>
              <a:latin typeface="Century Gothic"/>
            </a:endParaRPr>
          </a:p>
        </p:txBody>
      </p:sp>
      <p:pic>
        <p:nvPicPr>
          <p:cNvPr id="130" name="Picture 2" descr="Study suggests researchers look more closely at connections between names  and race"/>
          <p:cNvPicPr/>
          <p:nvPr/>
        </p:nvPicPr>
        <p:blipFill>
          <a:blip r:embed="rId1"/>
          <a:stretch/>
        </p:blipFill>
        <p:spPr>
          <a:xfrm>
            <a:off x="6787800" y="1283760"/>
            <a:ext cx="5403960" cy="3588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44840" y="-11088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Outline</a:t>
            </a:r>
            <a:endParaRPr b="0" lang="en-US" sz="3800" spc="-1" strike="noStrike">
              <a:solidFill>
                <a:srgbClr val="000000"/>
              </a:solidFill>
              <a:latin typeface="Calibri"/>
            </a:endParaRPr>
          </a:p>
        </p:txBody>
      </p:sp>
      <p:sp>
        <p:nvSpPr>
          <p:cNvPr id="90" name="PlaceHolder 2"/>
          <p:cNvSpPr>
            <a:spLocks noGrp="1"/>
          </p:cNvSpPr>
          <p:nvPr>
            <p:ph/>
          </p:nvPr>
        </p:nvSpPr>
        <p:spPr>
          <a:xfrm>
            <a:off x="838080" y="10137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is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Types of discrimination (these are all not mutually exclusive):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Taste-based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Statistical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Implicit discrimination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An overview of audit field experiments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Resume correspondence studies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Correspondence studies of rental housing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Audit experiments on transportation discrimination</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Ridesharing</a:t>
            </a:r>
            <a:endParaRPr b="0" lang="en-US" sz="18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Public transportation</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Overview of my audit field experiment of sexual orientation discrimination in access to mortgages (different slide deck)</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 Neumark, Burn, and Button (2019)</a:t>
            </a:r>
            <a:endParaRPr b="0" lang="en-US" sz="3800" spc="-1" strike="noStrike">
              <a:solidFill>
                <a:srgbClr val="000000"/>
              </a:solidFill>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Largest resume study to date, over 40,000 resumes sent to 13,000 jobs in 12 cities.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Studies hiring in common “bridge” jobs that older workers often take to delay retirement: retail sales (men and women), admin. assistant (women), janitor (men), security (men)</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400" spc="-1" strike="noStrike">
                <a:solidFill>
                  <a:srgbClr val="404040"/>
                </a:solidFill>
                <a:latin typeface="Century Gothic"/>
              </a:rPr>
              <a:t>Younger people also commonly take these jobs.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Resumes were for young (age 30), middle age (50) and older (65). Age 65 is new to the literature.</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Interview (“Callback”) Rates</a:t>
            </a:r>
            <a:endParaRPr b="0" lang="en-US" sz="3800" spc="-1" strike="noStrike">
              <a:solidFill>
                <a:srgbClr val="000000"/>
              </a:solidFill>
              <a:latin typeface="Calibri"/>
            </a:endParaRPr>
          </a:p>
        </p:txBody>
      </p:sp>
      <p:pic>
        <p:nvPicPr>
          <p:cNvPr id="134" name="Picture 3" descr="hart shows Comparison of job applicant callback rates by age"/>
          <p:cNvPicPr/>
          <p:nvPr/>
        </p:nvPicPr>
        <p:blipFill>
          <a:blip r:embed="rId1"/>
          <a:stretch/>
        </p:blipFill>
        <p:spPr>
          <a:xfrm>
            <a:off x="2209680" y="1752480"/>
            <a:ext cx="7772040" cy="4400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Housing</a:t>
            </a:r>
            <a:endParaRPr b="0" lang="en-US" sz="3800" spc="-1" strike="noStrike">
              <a:solidFill>
                <a:srgbClr val="000000"/>
              </a:solidFill>
              <a:latin typeface="Calibri"/>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addition to resume correspondence studies, which send matched resumes, there are also audit field experiments that study discrimination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Rental housing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(emails to landlords, roommate wanted ads)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Mortgage applications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(emails to mortgage loan originators, I have a study I am working on on this that you’ll hear more about later)</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Transportation</a:t>
            </a:r>
            <a:endParaRPr b="0" lang="en-US" sz="3800" spc="-1" strike="noStrike">
              <a:solidFill>
                <a:srgbClr val="000000"/>
              </a:solidFill>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addition to resume correspondence studies, which send matched resumes, there are also audit field experiments that study discrimination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Ridesharing (Uber/Lyft)</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Mujcic and Frijters (2020) hired white and black RAs to attempt to board public transift without paying (i.e., they’d mention that they couldn’t pay). Bus drivers let white RAs board 72% of the time but black RAs only 36% of the time.</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Audit field experiments - Transportation</a:t>
            </a:r>
            <a:endParaRPr b="0" lang="en-US" sz="3800" spc="-1" strike="noStrike">
              <a:solidFill>
                <a:srgbClr val="000000"/>
              </a:solidFill>
              <a:latin typeface="Calibri"/>
            </a:endParaRPr>
          </a:p>
        </p:txBody>
      </p:sp>
      <p:sp>
        <p:nvSpPr>
          <p:cNvPr id="14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addition to resume correspondence studies, which send matched resumes, there are also audit field experiments that study discrimination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Public Transportation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Ge et al. (2020) “In a randomized audit study, we sent passengers in Boston, MA on nearly 1000 rides on controlled routes using the Uber and Lyft smartphone apps, recording key performance metrics. Passengers randomly selected between accounts that used African American-sounding and white-sounding names. We find that the probability an Uber driver accepts a ride, sees the name, and then cancels doubles when passengers used the account attached to the African American-sounding name. In contrast, Lyft drivers observe the name before accepting a ride and, as expected, we find no effect of name on cancellations.”</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discrimination?</a:t>
            </a:r>
            <a:endParaRPr b="0" lang="en-US" sz="3800" spc="-1" strike="noStrike">
              <a:solidFill>
                <a:srgbClr val="000000"/>
              </a:solidFill>
              <a:latin typeface="Calibri"/>
            </a:endParaRPr>
          </a:p>
        </p:txBody>
      </p:sp>
      <p:sp>
        <p:nvSpPr>
          <p:cNvPr id="92" name="PlaceHolder 2"/>
          <p:cNvSpPr>
            <a:spLocks noGrp="1"/>
          </p:cNvSpPr>
          <p:nvPr>
            <p:ph/>
          </p:nvPr>
        </p:nvSpPr>
        <p:spPr>
          <a:xfrm>
            <a:off x="838080" y="14338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When two individuals who are the same are treated differently.</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There is a lot of debate around to what extent discrimination occurs, and a </a:t>
            </a:r>
            <a:r>
              <a:rPr b="0" i="1" lang="en-US" sz="2200" spc="-1" strike="noStrike">
                <a:solidFill>
                  <a:srgbClr val="404040"/>
                </a:solidFill>
                <a:latin typeface="Century Gothic"/>
              </a:rPr>
              <a:t>part</a:t>
            </a:r>
            <a:r>
              <a:rPr b="0" lang="en-US" sz="2200" spc="-1" strike="noStrike">
                <a:solidFill>
                  <a:srgbClr val="404040"/>
                </a:solidFill>
                <a:latin typeface="Century Gothic"/>
              </a:rPr>
              <a:t> of the reason for this debate is that discrimination is hard to measure.</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Sometimes discrimination manifests itself in extreme and obvious ways.</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But often times it’s subtle – e.g., not getting an interview offer.</a:t>
            </a:r>
            <a:endParaRPr b="0" lang="en-US" sz="2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200" spc="-1" strike="noStrike">
                <a:solidFill>
                  <a:srgbClr val="404040"/>
                </a:solidFill>
                <a:latin typeface="Century Gothic"/>
              </a:rPr>
              <a:t>What that because of discrimination, or was there another factor?</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Isolating discrimination as the factor can be difficult due to a lack of data.</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But using data we have or can create can be important to bring evidence to the table to complement qualitative research and anecdotal evidence.</a:t>
            </a:r>
            <a:endParaRPr b="0" lang="en-US" sz="2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Types of discrimination</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different types of discrimination. Economists typically focus 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1" lang="en-US" sz="2000" spc="-1" strike="noStrike">
                <a:solidFill>
                  <a:srgbClr val="404040"/>
                </a:solidFill>
                <a:latin typeface="Century Gothic"/>
              </a:rPr>
              <a:t>Taste-based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1" lang="en-US" sz="2000" spc="-1" strike="noStrike">
                <a:solidFill>
                  <a:srgbClr val="404040"/>
                </a:solidFill>
                <a:latin typeface="Century Gothic"/>
              </a:rPr>
              <a:t>Statistical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Often economists try to determine to what extent discrimination is taste-based vs. statistical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Sociologists and psychologists also study discrimination.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Sociologists are aware of the taste-based discrimination vs. statistical discrimination situation, but focus on discrimination more broadly, instructing concepts such as structural discrimination and systemic disadvantage.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Psychologists coined/discovered </a:t>
            </a:r>
            <a:r>
              <a:rPr b="1" lang="en-US" sz="2000" spc="-1" strike="noStrike">
                <a:solidFill>
                  <a:srgbClr val="404040"/>
                </a:solidFill>
                <a:latin typeface="Century Gothic"/>
              </a:rPr>
              <a:t>implicit discrimination</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Taste-Based Discrimination – “Animus”</a:t>
            </a:r>
            <a:endParaRPr b="0" lang="en-US" sz="3800" spc="-1" strike="noStrike">
              <a:solidFill>
                <a:srgbClr val="000000"/>
              </a:solidFill>
              <a:latin typeface="Calibri"/>
            </a:endParaRPr>
          </a:p>
        </p:txBody>
      </p:sp>
      <p:sp>
        <p:nvSpPr>
          <p:cNvPr id="96" name="PlaceHolder 2"/>
          <p:cNvSpPr>
            <a:spLocks noGrp="1"/>
          </p:cNvSpPr>
          <p:nvPr>
            <p:ph/>
          </p:nvPr>
        </p:nvSpPr>
        <p:spPr>
          <a:xfrm>
            <a:off x="838080" y="13964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Discrimination that occurs due to not liking or having animus against a group.</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Think outright racism, homophobia, sexism, transphobia, ageism, etc.</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term was coined by Gary Becker, a famous labor economist who is known for being one of the first to apply economics to study discrimination in the labor market.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Unsurprisingly, taste-based discrimination is seen as uniformly bad, both because it is inequitable, but it also creates inefficiencies (e.g., not hiring the employee who is the best fit for the company.)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Taste-Based Discrimination – “Animus”</a:t>
            </a:r>
            <a:endParaRPr b="0" lang="en-US" sz="3800" spc="-1" strike="noStrike">
              <a:solidFill>
                <a:srgbClr val="000000"/>
              </a:solidFill>
              <a:latin typeface="Calibri"/>
            </a:endParaRPr>
          </a:p>
        </p:txBody>
      </p:sp>
      <p:sp>
        <p:nvSpPr>
          <p:cNvPr id="98" name="PlaceHolder 2"/>
          <p:cNvSpPr>
            <a:spLocks noGrp="1"/>
          </p:cNvSpPr>
          <p:nvPr>
            <p:ph/>
          </p:nvPr>
        </p:nvSpPr>
        <p:spPr>
          <a:xfrm>
            <a:off x="838080" y="13964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often hard to measure to what extent discrimination is taste-based since:</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It’s hard to perfectly witness discrimination in a way where it can be obviously isolated</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People </a:t>
            </a:r>
            <a:r>
              <a:rPr b="0" i="1" lang="en-US" sz="2400" spc="-1" strike="noStrike">
                <a:solidFill>
                  <a:srgbClr val="404040"/>
                </a:solidFill>
                <a:latin typeface="Century Gothic"/>
              </a:rPr>
              <a:t>usually</a:t>
            </a:r>
            <a:r>
              <a:rPr b="0" lang="en-US" sz="2400" spc="-1" strike="noStrike">
                <a:solidFill>
                  <a:srgbClr val="404040"/>
                </a:solidFill>
                <a:latin typeface="Century Gothic"/>
              </a:rPr>
              <a:t> aren’t going to reveal that they are bigots, although outright, observable sexism, homophobia, anti-Semitism, racism, etc., are becoming more common.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a:t>
            </a:r>
            <a:endParaRPr b="0" lang="en-US" sz="3800" spc="-1" strike="noStrike">
              <a:solidFill>
                <a:srgbClr val="000000"/>
              </a:solidFill>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theory is typically attributed to Kenneth Arrow's 1973 work </a:t>
            </a:r>
            <a:r>
              <a:rPr b="0" i="1" lang="en-US" sz="2400" spc="-1" strike="noStrike">
                <a:solidFill>
                  <a:srgbClr val="404040"/>
                </a:solidFill>
                <a:latin typeface="Century Gothic"/>
              </a:rPr>
              <a:t>The Theory of Discrimination </a:t>
            </a:r>
            <a:r>
              <a:rPr b="0" lang="en-US" sz="2400" spc="-1" strike="noStrike">
                <a:solidFill>
                  <a:srgbClr val="404040"/>
                </a:solidFill>
                <a:latin typeface="Century Gothic"/>
              </a:rPr>
              <a:t>and to Edmund Phelp's 1972 paper </a:t>
            </a:r>
            <a:r>
              <a:rPr b="0" i="1" lang="en-US" sz="2400" spc="-1" strike="noStrike">
                <a:solidFill>
                  <a:srgbClr val="404040"/>
                </a:solidFill>
                <a:latin typeface="Century Gothic"/>
              </a:rPr>
              <a:t>The Statistical Theory of Racism and Sexism.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is that some discrimination is based on individuals using actual or perceived information about the differences between groups – i.e. actual or perceived statistical differences between groups.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Minority status – such as race or ethnicity – is used a proxy for something else.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a:t>
            </a:r>
            <a:endParaRPr b="0" lang="en-US" sz="3800" spc="-1" strike="noStrike">
              <a:solidFill>
                <a:srgbClr val="000000"/>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best way to describe what is meant by statistical discrimination is to give some examples from different contexts: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Employment (which you’ll see in the Agan and Starr, 2018, paper on “Ban the Box”)</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Housing (which you’ll see in a few papers, including my experiment on sexual orientation discrimination in mortgage loans)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Policing (which you’ll see in a few papers, such as Antonovics and Knight, 2009)</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 - Employment</a:t>
            </a:r>
            <a:endParaRPr b="0" lang="en-US" sz="38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 face of imperfect information (employers don’t know everything about job applicants), employers may make assumptions about job applicants based on the minority group they are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Agan and Starr (2018) study discrimination against Hispanics, African Americans, and those with criminal records in job applications.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note that employers statistically discriminate against Hispanics and African Americans by assuming they are more likely to have criminal records in cases when criminal record data is not available to them.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Race and ethnicity are unfortunately used as a proxy for criminal records.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2278</TotalTime>
  <Application>LibreOffice/7.5.4.2$MacOSX_X86_64 LibreOffice_project/36ccfdc35048b057fd9854c757a8b67ec53977b6</Application>
  <AppVersion>15.0000</AppVersion>
  <Words>2033</Words>
  <Paragraphs>131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2023-12-24T18:12:57Z</dcterms:modified>
  <cp:revision>143</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24</vt:i4>
  </property>
</Properties>
</file>