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58"/>
    <p:restoredTop sz="94673"/>
  </p:normalViewPr>
  <p:slideViewPr>
    <p:cSldViewPr snapToGrid="0">
      <p:cViewPr varScale="1">
        <p:scale>
          <a:sx n="129" d="100"/>
          <a:sy n="129" d="100"/>
        </p:scale>
        <p:origin x="1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1862" b="0" strike="noStrike" spc="-1">
                <a:solidFill>
                  <a:srgbClr val="696986"/>
                </a:solidFill>
                <a:latin typeface="Arial"/>
              </a:defRPr>
            </a:pPr>
            <a:r>
              <a:rPr lang="en-US" sz="1862" b="0" strike="noStrike" spc="-1">
                <a:solidFill>
                  <a:srgbClr val="696986"/>
                </a:solidFill>
                <a:latin typeface="Arial"/>
              </a:rPr>
              <a:t>Hanson et al. (2016)</a:t>
            </a:r>
          </a:p>
        </c:rich>
      </c:tx>
      <c:overlay val="0"/>
      <c:spPr>
        <a:noFill/>
        <a:ln w="0">
          <a:noFill/>
        </a:ln>
      </c:spPr>
    </c:title>
    <c:autoTitleDeleted val="0"/>
    <c:plotArea>
      <c:layout/>
      <c:barChart>
        <c:barDir val="col"/>
        <c:grouping val="clustered"/>
        <c:varyColors val="0"/>
        <c:ser>
          <c:idx val="0"/>
          <c:order val="0"/>
          <c:tx>
            <c:strRef>
              <c:f>label 0</c:f>
              <c:strCache>
                <c:ptCount val="1"/>
                <c:pt idx="0">
                  <c:v>White</c:v>
                </c:pt>
              </c:strCache>
            </c:strRef>
          </c:tx>
          <c:spPr>
            <a:solidFill>
              <a:srgbClr val="93A299"/>
            </a:solidFill>
            <a:ln w="0">
              <a:noFill/>
            </a:ln>
          </c:spPr>
          <c:invertIfNegative val="0"/>
          <c:dLbls>
            <c:spPr>
              <a:noFill/>
              <a:ln>
                <a:noFill/>
              </a:ln>
              <a:effectLst/>
            </c:spPr>
            <c:txPr>
              <a:bodyPr wrap="square"/>
              <a:lstStyle/>
              <a:p>
                <a:pPr>
                  <a:defRPr sz="1000" b="0" strike="noStrike" spc="-1">
                    <a:solidFill>
                      <a:srgbClr val="292934"/>
                    </a:solidFill>
                    <a:latin typeface="Arial"/>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1"/>
                <c:pt idx="0">
                  <c:v>Hanson et al.</c:v>
                </c:pt>
              </c:strCache>
            </c:strRef>
          </c:cat>
          <c:val>
            <c:numRef>
              <c:f>0</c:f>
              <c:numCache>
                <c:formatCode>General</c:formatCode>
                <c:ptCount val="1"/>
                <c:pt idx="0">
                  <c:v>0.68310000000000004</c:v>
                </c:pt>
              </c:numCache>
            </c:numRef>
          </c:val>
          <c:extLst>
            <c:ext xmlns:c16="http://schemas.microsoft.com/office/drawing/2014/chart" uri="{C3380CC4-5D6E-409C-BE32-E72D297353CC}">
              <c16:uniqueId val="{00000000-2EBA-ED4A-B03A-F450EEA0B472}"/>
            </c:ext>
          </c:extLst>
        </c:ser>
        <c:ser>
          <c:idx val="1"/>
          <c:order val="1"/>
          <c:tx>
            <c:strRef>
              <c:f>label 1</c:f>
              <c:strCache>
                <c:ptCount val="1"/>
                <c:pt idx="0">
                  <c:v>African-American</c:v>
                </c:pt>
              </c:strCache>
            </c:strRef>
          </c:tx>
          <c:spPr>
            <a:solidFill>
              <a:srgbClr val="AD8F67"/>
            </a:solidFill>
            <a:ln w="0">
              <a:noFill/>
            </a:ln>
          </c:spPr>
          <c:invertIfNegative val="0"/>
          <c:dLbls>
            <c:spPr>
              <a:noFill/>
              <a:ln>
                <a:noFill/>
              </a:ln>
              <a:effectLst/>
            </c:spPr>
            <c:txPr>
              <a:bodyPr wrap="square"/>
              <a:lstStyle/>
              <a:p>
                <a:pPr>
                  <a:defRPr sz="1000" b="0" strike="noStrike" spc="-1">
                    <a:solidFill>
                      <a:srgbClr val="292934"/>
                    </a:solidFill>
                    <a:latin typeface="Arial"/>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1"/>
                <c:pt idx="0">
                  <c:v>Hanson et al.</c:v>
                </c:pt>
              </c:strCache>
            </c:strRef>
          </c:cat>
          <c:val>
            <c:numRef>
              <c:f>1</c:f>
              <c:numCache>
                <c:formatCode>General</c:formatCode>
                <c:ptCount val="1"/>
                <c:pt idx="0">
                  <c:v>0.65680000000000005</c:v>
                </c:pt>
              </c:numCache>
            </c:numRef>
          </c:val>
          <c:extLst>
            <c:ext xmlns:c16="http://schemas.microsoft.com/office/drawing/2014/chart" uri="{C3380CC4-5D6E-409C-BE32-E72D297353CC}">
              <c16:uniqueId val="{00000001-2EBA-ED4A-B03A-F450EEA0B472}"/>
            </c:ext>
          </c:extLst>
        </c:ser>
        <c:dLbls>
          <c:showLegendKey val="0"/>
          <c:showVal val="0"/>
          <c:showCatName val="0"/>
          <c:showSerName val="0"/>
          <c:showPercent val="0"/>
          <c:showBubbleSize val="0"/>
        </c:dLbls>
        <c:gapWidth val="219"/>
        <c:overlap val="-27"/>
        <c:axId val="22643428"/>
        <c:axId val="8242621"/>
      </c:barChart>
      <c:catAx>
        <c:axId val="22643428"/>
        <c:scaling>
          <c:orientation val="minMax"/>
        </c:scaling>
        <c:delete val="1"/>
        <c:axPos val="b"/>
        <c:numFmt formatCode="General" sourceLinked="1"/>
        <c:majorTickMark val="none"/>
        <c:minorTickMark val="none"/>
        <c:tickLblPos val="nextTo"/>
        <c:crossAx val="8242621"/>
        <c:crosses val="autoZero"/>
        <c:auto val="1"/>
        <c:lblAlgn val="ctr"/>
        <c:lblOffset val="100"/>
        <c:noMultiLvlLbl val="0"/>
      </c:catAx>
      <c:valAx>
        <c:axId val="8242621"/>
        <c:scaling>
          <c:orientation val="minMax"/>
          <c:max val="0.8"/>
        </c:scaling>
        <c:delete val="0"/>
        <c:axPos val="l"/>
        <c:majorGridlines>
          <c:spPr>
            <a:ln w="9360">
              <a:solidFill>
                <a:srgbClr val="DCDCE3"/>
              </a:solidFill>
              <a:round/>
            </a:ln>
          </c:spPr>
        </c:majorGridlines>
        <c:numFmt formatCode="0%" sourceLinked="0"/>
        <c:majorTickMark val="none"/>
        <c:minorTickMark val="none"/>
        <c:tickLblPos val="nextTo"/>
        <c:spPr>
          <a:ln w="9360">
            <a:noFill/>
          </a:ln>
        </c:spPr>
        <c:txPr>
          <a:bodyPr/>
          <a:lstStyle/>
          <a:p>
            <a:pPr>
              <a:defRPr sz="1197" b="0" strike="noStrike" spc="-1">
                <a:solidFill>
                  <a:srgbClr val="696986"/>
                </a:solidFill>
                <a:latin typeface="Arial"/>
              </a:defRPr>
            </a:pPr>
            <a:endParaRPr lang="en-US"/>
          </a:p>
        </c:txPr>
        <c:crossAx val="22643428"/>
        <c:crosses val="autoZero"/>
        <c:crossBetween val="between"/>
      </c:valAx>
      <c:spPr>
        <a:noFill/>
        <a:ln w="0">
          <a:noFill/>
        </a:ln>
      </c:spPr>
    </c:plotArea>
    <c:legend>
      <c:legendPos val="b"/>
      <c:overlay val="0"/>
      <c:spPr>
        <a:noFill/>
        <a:ln w="0">
          <a:noFill/>
        </a:ln>
      </c:spPr>
      <c:txPr>
        <a:bodyPr/>
        <a:lstStyle/>
        <a:p>
          <a:pPr>
            <a:defRPr sz="1197" b="0" strike="noStrike" spc="-1">
              <a:solidFill>
                <a:srgbClr val="696986"/>
              </a:solidFill>
              <a:latin typeface="Arial"/>
            </a:defRPr>
          </a:pPr>
          <a:endParaRPr lang="en-US"/>
        </a:p>
      </c:txPr>
    </c:legend>
    <c:plotVisOnly val="1"/>
    <c:dispBlanksAs val="gap"/>
    <c:showDLblsOverMax val="1"/>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lang="en-US" sz="1862" b="0" strike="noStrike" spc="-1">
                <a:solidFill>
                  <a:srgbClr val="696986"/>
                </a:solidFill>
                <a:latin typeface="Arial"/>
              </a:defRPr>
            </a:pPr>
            <a:r>
              <a:rPr lang="en-US" sz="1862" b="0" strike="noStrike" spc="-1">
                <a:solidFill>
                  <a:srgbClr val="696986"/>
                </a:solidFill>
                <a:latin typeface="Arial"/>
              </a:rPr>
              <a:t>Our Pilot Study</a:t>
            </a:r>
          </a:p>
        </c:rich>
      </c:tx>
      <c:overlay val="0"/>
      <c:spPr>
        <a:noFill/>
        <a:ln w="0">
          <a:noFill/>
        </a:ln>
      </c:spPr>
    </c:title>
    <c:autoTitleDeleted val="0"/>
    <c:plotArea>
      <c:layout/>
      <c:barChart>
        <c:barDir val="col"/>
        <c:grouping val="clustered"/>
        <c:varyColors val="0"/>
        <c:ser>
          <c:idx val="0"/>
          <c:order val="0"/>
          <c:tx>
            <c:strRef>
              <c:f>label 0</c:f>
              <c:strCache>
                <c:ptCount val="1"/>
                <c:pt idx="0">
                  <c:v>Different-Gender</c:v>
                </c:pt>
              </c:strCache>
            </c:strRef>
          </c:tx>
          <c:spPr>
            <a:solidFill>
              <a:srgbClr val="93A299"/>
            </a:solidFill>
            <a:ln w="0">
              <a:noFill/>
            </a:ln>
          </c:spPr>
          <c:invertIfNegative val="0"/>
          <c:dLbls>
            <c:spPr>
              <a:noFill/>
              <a:ln>
                <a:noFill/>
              </a:ln>
              <a:effectLst/>
            </c:spPr>
            <c:txPr>
              <a:bodyPr wrap="square"/>
              <a:lstStyle/>
              <a:p>
                <a:pPr>
                  <a:defRPr sz="1000" b="0" strike="noStrike" spc="-1">
                    <a:solidFill>
                      <a:srgbClr val="292934"/>
                    </a:solidFill>
                    <a:latin typeface="Arial"/>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val>
            <c:numRef>
              <c:f>0</c:f>
              <c:numCache>
                <c:formatCode>General</c:formatCode>
                <c:ptCount val="1"/>
                <c:pt idx="0">
                  <c:v>0.7238</c:v>
                </c:pt>
              </c:numCache>
            </c:numRef>
          </c:val>
          <c:extLst>
            <c:ext xmlns:c16="http://schemas.microsoft.com/office/drawing/2014/chart" uri="{C3380CC4-5D6E-409C-BE32-E72D297353CC}">
              <c16:uniqueId val="{00000000-E1E1-2A4D-B980-AD9823B8E963}"/>
            </c:ext>
          </c:extLst>
        </c:ser>
        <c:ser>
          <c:idx val="1"/>
          <c:order val="1"/>
          <c:tx>
            <c:strRef>
              <c:f>label 1</c:f>
              <c:strCache>
                <c:ptCount val="1"/>
                <c:pt idx="0">
                  <c:v>Same-Gender</c:v>
                </c:pt>
              </c:strCache>
            </c:strRef>
          </c:tx>
          <c:spPr>
            <a:solidFill>
              <a:srgbClr val="AD8F67"/>
            </a:solidFill>
            <a:ln w="0">
              <a:noFill/>
            </a:ln>
          </c:spPr>
          <c:invertIfNegative val="0"/>
          <c:dLbls>
            <c:spPr>
              <a:noFill/>
              <a:ln>
                <a:noFill/>
              </a:ln>
              <a:effectLst/>
            </c:spPr>
            <c:txPr>
              <a:bodyPr wrap="square"/>
              <a:lstStyle/>
              <a:p>
                <a:pPr>
                  <a:defRPr sz="1000" b="0" strike="noStrike" spc="-1">
                    <a:solidFill>
                      <a:srgbClr val="292934"/>
                    </a:solidFill>
                    <a:latin typeface="Arial"/>
                  </a:defRPr>
                </a:pPr>
                <a:endParaRPr lang="en-US"/>
              </a:p>
            </c:txPr>
            <c:dLblPos val="outEnd"/>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val>
            <c:numRef>
              <c:f>1</c:f>
              <c:numCache>
                <c:formatCode>General</c:formatCode>
                <c:ptCount val="1"/>
                <c:pt idx="0">
                  <c:v>0.45450000000000002</c:v>
                </c:pt>
              </c:numCache>
            </c:numRef>
          </c:val>
          <c:extLst>
            <c:ext xmlns:c16="http://schemas.microsoft.com/office/drawing/2014/chart" uri="{C3380CC4-5D6E-409C-BE32-E72D297353CC}">
              <c16:uniqueId val="{00000001-E1E1-2A4D-B980-AD9823B8E963}"/>
            </c:ext>
          </c:extLst>
        </c:ser>
        <c:dLbls>
          <c:showLegendKey val="0"/>
          <c:showVal val="0"/>
          <c:showCatName val="0"/>
          <c:showSerName val="0"/>
          <c:showPercent val="0"/>
          <c:showBubbleSize val="0"/>
        </c:dLbls>
        <c:gapWidth val="219"/>
        <c:overlap val="-27"/>
        <c:axId val="60525329"/>
        <c:axId val="7737751"/>
      </c:barChart>
      <c:catAx>
        <c:axId val="60525329"/>
        <c:scaling>
          <c:orientation val="minMax"/>
        </c:scaling>
        <c:delete val="0"/>
        <c:axPos val="b"/>
        <c:numFmt formatCode="General" sourceLinked="0"/>
        <c:majorTickMark val="none"/>
        <c:minorTickMark val="none"/>
        <c:tickLblPos val="nextTo"/>
        <c:spPr>
          <a:ln w="9360">
            <a:solidFill>
              <a:srgbClr val="DCDCE3"/>
            </a:solidFill>
            <a:round/>
          </a:ln>
        </c:spPr>
        <c:txPr>
          <a:bodyPr/>
          <a:lstStyle/>
          <a:p>
            <a:pPr>
              <a:defRPr sz="1197" b="0" strike="noStrike" spc="-1">
                <a:solidFill>
                  <a:srgbClr val="696986"/>
                </a:solidFill>
                <a:latin typeface="Arial"/>
              </a:defRPr>
            </a:pPr>
            <a:endParaRPr lang="en-US"/>
          </a:p>
        </c:txPr>
        <c:crossAx val="7737751"/>
        <c:crosses val="autoZero"/>
        <c:auto val="1"/>
        <c:lblAlgn val="ctr"/>
        <c:lblOffset val="100"/>
        <c:noMultiLvlLbl val="0"/>
      </c:catAx>
      <c:valAx>
        <c:axId val="7737751"/>
        <c:scaling>
          <c:orientation val="minMax"/>
        </c:scaling>
        <c:delete val="0"/>
        <c:axPos val="l"/>
        <c:majorGridlines>
          <c:spPr>
            <a:ln w="9360">
              <a:solidFill>
                <a:srgbClr val="DCDCE3"/>
              </a:solidFill>
              <a:round/>
            </a:ln>
          </c:spPr>
        </c:majorGridlines>
        <c:numFmt formatCode="0%" sourceLinked="0"/>
        <c:majorTickMark val="none"/>
        <c:minorTickMark val="none"/>
        <c:tickLblPos val="nextTo"/>
        <c:spPr>
          <a:ln w="9360">
            <a:noFill/>
          </a:ln>
        </c:spPr>
        <c:txPr>
          <a:bodyPr/>
          <a:lstStyle/>
          <a:p>
            <a:pPr>
              <a:defRPr sz="1197" b="0" strike="noStrike" spc="-1">
                <a:solidFill>
                  <a:srgbClr val="696986"/>
                </a:solidFill>
                <a:latin typeface="Arial"/>
              </a:defRPr>
            </a:pPr>
            <a:endParaRPr lang="en-US"/>
          </a:p>
        </c:txPr>
        <c:crossAx val="60525329"/>
        <c:crosses val="autoZero"/>
        <c:crossBetween val="between"/>
      </c:valAx>
      <c:spPr>
        <a:noFill/>
        <a:ln w="0">
          <a:noFill/>
        </a:ln>
      </c:spPr>
    </c:plotArea>
    <c:legend>
      <c:legendPos val="b"/>
      <c:overlay val="0"/>
      <c:spPr>
        <a:noFill/>
        <a:ln w="0">
          <a:noFill/>
        </a:ln>
      </c:spPr>
      <c:txPr>
        <a:bodyPr/>
        <a:lstStyle/>
        <a:p>
          <a:pPr>
            <a:defRPr sz="1197" b="0" strike="noStrike" spc="-1">
              <a:solidFill>
                <a:srgbClr val="696986"/>
              </a:solidFill>
              <a:latin typeface="Arial"/>
            </a:defRPr>
          </a:pPr>
          <a:endParaRPr lang="en-US"/>
        </a:p>
      </c:txPr>
    </c:legend>
    <c:plotVisOnly val="1"/>
    <c:dispBlanksAs val="gap"/>
    <c:showDLblsOverMax val="1"/>
  </c:chart>
  <c:spPr>
    <a:noFill/>
    <a:ln w="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292934"/>
                </a:solidFill>
                <a:latin typeface="Arial"/>
              </a:rPr>
              <a:t>Click to move the slide</a:t>
            </a:r>
          </a:p>
        </p:txBody>
      </p:sp>
      <p:sp>
        <p:nvSpPr>
          <p:cNvPr id="8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9"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90" name="PlaceHolder 4"/>
          <p:cNvSpPr>
            <a:spLocks noGrp="1"/>
          </p:cNvSpPr>
          <p:nvPr>
            <p:ph type="dt" idx="7"/>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1" name="PlaceHolder 5"/>
          <p:cNvSpPr>
            <a:spLocks noGrp="1"/>
          </p:cNvSpPr>
          <p:nvPr>
            <p:ph type="ftr" idx="8"/>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2" name="PlaceHolder 6"/>
          <p:cNvSpPr>
            <a:spLocks noGrp="1"/>
          </p:cNvSpPr>
          <p:nvPr>
            <p:ph type="sldNum" idx="9"/>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B22483CA-A353-4CF8-A28C-A192AA1776D4}"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1143000" y="685800"/>
            <a:ext cx="4571640" cy="3428640"/>
          </a:xfrm>
          <a:prstGeom prst="rect">
            <a:avLst/>
          </a:prstGeom>
          <a:ln w="0">
            <a:noFill/>
          </a:ln>
        </p:spPr>
      </p:sp>
      <p:sp>
        <p:nvSpPr>
          <p:cNvPr id="158"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Say in presentation: </a:t>
            </a:r>
          </a:p>
          <a:p>
            <a:pPr marL="216000" indent="0">
              <a:lnSpc>
                <a:spcPct val="100000"/>
              </a:lnSpc>
              <a:buNone/>
            </a:pPr>
            <a:r>
              <a:rPr lang="en-US" sz="2000" b="0" strike="noStrike" spc="-1">
                <a:solidFill>
                  <a:srgbClr val="000000"/>
                </a:solidFill>
                <a:latin typeface="Avenir Next Regular"/>
              </a:rPr>
              <a:t>-According to the National Association of Realtors, </a:t>
            </a:r>
            <a:r>
              <a:rPr lang="en-US" sz="2000" b="1" strike="noStrike" spc="-1">
                <a:solidFill>
                  <a:srgbClr val="000000"/>
                </a:solidFill>
                <a:latin typeface="Avenir Next Regular"/>
              </a:rPr>
              <a:t>88% of American homebuyers </a:t>
            </a:r>
            <a:r>
              <a:rPr lang="en-US" sz="2000" b="0" strike="noStrike" spc="-1">
                <a:solidFill>
                  <a:srgbClr val="000000"/>
                </a:solidFill>
                <a:latin typeface="Avenir Next Regular"/>
              </a:rPr>
              <a:t>financed their home purchase with a mortgage in 2017 (Lautz et al., 2017)</a:t>
            </a: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venir Next Regular"/>
              </a:rPr>
              <a:t>-Of those homebuyers, mortgages accounted for an </a:t>
            </a:r>
            <a:r>
              <a:rPr lang="en-US" sz="2000" b="1" strike="noStrike" spc="-1">
                <a:solidFill>
                  <a:srgbClr val="000000"/>
                </a:solidFill>
                <a:latin typeface="Avenir Next Regular"/>
              </a:rPr>
              <a:t>average 90% of their home value </a:t>
            </a:r>
            <a:r>
              <a:rPr lang="en-US" sz="2000" b="0" strike="noStrike" spc="-1">
                <a:solidFill>
                  <a:srgbClr val="000000"/>
                </a:solidFill>
                <a:latin typeface="Avenir Next Regular"/>
              </a:rPr>
              <a:t>(Lautz et al., 2017)</a:t>
            </a:r>
            <a:endParaRPr lang="en-US" sz="2000" b="0" strike="noStrike" spc="-1">
              <a:solidFill>
                <a:srgbClr val="000000"/>
              </a:solidFill>
              <a:latin typeface="Arial"/>
            </a:endParaRPr>
          </a:p>
          <a:p>
            <a:pPr marL="216000" indent="0">
              <a:lnSpc>
                <a:spcPct val="100000"/>
              </a:lnSpc>
              <a:buNone/>
            </a:pPr>
            <a:r>
              <a:rPr lang="en-US" sz="2000" b="1" strike="noStrike" spc="-1">
                <a:solidFill>
                  <a:srgbClr val="000000"/>
                </a:solidFill>
                <a:latin typeface="Avenir Next Regular"/>
              </a:rPr>
              <a:t>-</a:t>
            </a:r>
            <a:r>
              <a:rPr lang="en-US" sz="2000" b="0" strike="noStrike" spc="-1">
                <a:solidFill>
                  <a:srgbClr val="000000"/>
                </a:solidFill>
                <a:latin typeface="Avenir Next Regular"/>
              </a:rPr>
              <a:t>There is a growing body of research on minority-based discrimination in the mortgage market </a:t>
            </a: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venir Next Regular"/>
              </a:rPr>
              <a:t>-Most of this research has focused on race, ethnicity, and gender based discrimination </a:t>
            </a: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venir Next Regular"/>
              </a:rPr>
              <a:t>-Gao and Sun (</a:t>
            </a:r>
            <a:r>
              <a:rPr lang="en-US" sz="2000" b="0" i="1" strike="noStrike" spc="-1">
                <a:solidFill>
                  <a:srgbClr val="000000"/>
                </a:solidFill>
                <a:latin typeface="Avenir Next Regular"/>
              </a:rPr>
              <a:t>forthcoming</a:t>
            </a:r>
            <a:r>
              <a:rPr lang="en-US" sz="2000" b="0" strike="noStrike" spc="-1">
                <a:solidFill>
                  <a:srgbClr val="000000"/>
                </a:solidFill>
                <a:latin typeface="Avenir Next Regular"/>
              </a:rPr>
              <a:t>) conduct first study on sexual orientation discrimination in mortgage market </a:t>
            </a: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venir Next Regular"/>
              </a:rPr>
              <a:t>Relative to opposite-sex couples, same-sex couples experience mortgage approval rates 3-8% lower and refinancing costs 0.02 to 0.2% higher </a:t>
            </a:r>
            <a:endParaRPr lang="en-US" sz="2000" b="0" strike="noStrike" spc="-1">
              <a:solidFill>
                <a:srgbClr val="000000"/>
              </a:solidFill>
              <a:latin typeface="Arial"/>
            </a:endParaRPr>
          </a:p>
          <a:p>
            <a:pPr marL="216000" indent="0">
              <a:lnSpc>
                <a:spcPct val="100000"/>
              </a:lnSpc>
              <a:buNone/>
            </a:pPr>
            <a:endParaRPr lang="en-US" sz="2000" b="0" strike="noStrike" spc="-1">
              <a:solidFill>
                <a:srgbClr val="000000"/>
              </a:solidFill>
              <a:latin typeface="Arial"/>
            </a:endParaRPr>
          </a:p>
          <a:p>
            <a:pPr marL="216000" indent="0">
              <a:lnSpc>
                <a:spcPct val="100000"/>
              </a:lnSpc>
              <a:buNone/>
            </a:pPr>
            <a:endParaRPr lang="en-US" sz="2000" b="0" strike="noStrike" spc="-1">
              <a:solidFill>
                <a:srgbClr val="000000"/>
              </a:solidFill>
              <a:latin typeface="Arial"/>
            </a:endParaRPr>
          </a:p>
          <a:p>
            <a:pPr marL="216000" indent="0">
              <a:lnSpc>
                <a:spcPct val="100000"/>
              </a:lnSpc>
              <a:buNone/>
            </a:pPr>
            <a:endParaRPr lang="en-US" sz="2000" b="0" strike="noStrike" spc="-1">
              <a:solidFill>
                <a:srgbClr val="000000"/>
              </a:solidFill>
              <a:latin typeface="Arial"/>
            </a:endParaRPr>
          </a:p>
        </p:txBody>
      </p:sp>
      <p:sp>
        <p:nvSpPr>
          <p:cNvPr id="159"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2C28042B-6BCA-4A0A-9381-87CDD169BE27}" type="slidenum">
              <a:rPr lang="en-US" sz="1200" b="0" strike="noStrike" spc="-1">
                <a:solidFill>
                  <a:srgbClr val="000000"/>
                </a:solidFill>
                <a:latin typeface="+mn-lt"/>
                <a:ea typeface="+mn-ea"/>
              </a:rPr>
              <a:t>2</a:t>
            </a:fld>
            <a:endParaRPr lang="en-US" sz="12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1143000" y="685800"/>
            <a:ext cx="4571640" cy="3428640"/>
          </a:xfrm>
          <a:prstGeom prst="rect">
            <a:avLst/>
          </a:prstGeom>
          <a:ln w="0">
            <a:noFill/>
          </a:ln>
        </p:spPr>
      </p:sp>
      <p:sp>
        <p:nvSpPr>
          <p:cNvPr id="185"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buNone/>
            </a:pPr>
            <a:endParaRPr lang="en-US" sz="1800" b="0" strike="noStrike" spc="-1">
              <a:solidFill>
                <a:srgbClr val="000000"/>
              </a:solidFill>
              <a:latin typeface="Arial"/>
            </a:endParaRPr>
          </a:p>
        </p:txBody>
      </p:sp>
      <p:sp>
        <p:nvSpPr>
          <p:cNvPr id="186" name="PlaceHolder 3"/>
          <p:cNvSpPr>
            <a:spLocks noGrp="1"/>
          </p:cNvSpPr>
          <p:nvPr>
            <p:ph type="sldNum" idx="19"/>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ABEF8F0A-4F71-48A8-BD68-9DCCD0A252D5}" type="slidenum">
              <a:rPr lang="en-US" sz="1200" b="0" strike="noStrike" spc="-1">
                <a:solidFill>
                  <a:srgbClr val="000000"/>
                </a:solidFill>
                <a:latin typeface="+mn-lt"/>
                <a:ea typeface="+mn-ea"/>
              </a:rPr>
              <a:t>22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noRot="1" noChangeAspect="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As you can see, field experiments are a popular way of testing for S.O. discrimination…no exp. In mortgage lending </a:t>
            </a:r>
          </a:p>
        </p:txBody>
      </p:sp>
      <p:sp>
        <p:nvSpPr>
          <p:cNvPr id="162"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33649994-91B4-4CD6-9ECA-640472E60E43}" type="slidenum">
              <a:rPr lang="en-US" sz="1200" b="0" strike="noStrike" spc="-1">
                <a:solidFill>
                  <a:srgbClr val="000000"/>
                </a:solidFill>
                <a:latin typeface="+mn-lt"/>
                <a:ea typeface="+mn-ea"/>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noRot="1" noChangeAspect="1"/>
          </p:cNvSpPr>
          <p:nvPr>
            <p:ph type="sldImg"/>
          </p:nvPr>
        </p:nvSpPr>
        <p:spPr>
          <a:xfrm>
            <a:off x="1143000" y="685800"/>
            <a:ext cx="4571640" cy="3428640"/>
          </a:xfrm>
          <a:prstGeom prst="rect">
            <a:avLst/>
          </a:prstGeom>
          <a:ln w="0">
            <a:noFill/>
          </a:ln>
        </p:spPr>
      </p:sp>
      <p:sp>
        <p:nvSpPr>
          <p:cNvPr id="164"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As you can see, field experiments are a popular way of testing for S.O. discrimination…no exp. In mortgage lending </a:t>
            </a:r>
          </a:p>
        </p:txBody>
      </p:sp>
      <p:sp>
        <p:nvSpPr>
          <p:cNvPr id="165"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2DF43D93-FD85-44B2-B560-40160C5B8973}" type="slidenum">
              <a:rPr lang="en-US" sz="1200" b="0" strike="noStrike" spc="-1">
                <a:solidFill>
                  <a:srgbClr val="000000"/>
                </a:solidFill>
                <a:latin typeface="+mn-lt"/>
                <a:ea typeface="+mn-ea"/>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1143000" y="685800"/>
            <a:ext cx="4571640" cy="3428640"/>
          </a:xfrm>
          <a:prstGeom prst="rect">
            <a:avLst/>
          </a:prstGeom>
          <a:ln w="0">
            <a:noFill/>
          </a:ln>
        </p:spPr>
      </p:sp>
      <p:sp>
        <p:nvSpPr>
          <p:cNvPr id="167"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venir Next Regular"/>
              </a:rPr>
              <a:t>Role of MLOs:</a:t>
            </a:r>
            <a:endParaRPr lang="en-US" sz="2000" b="0" strike="noStrike" spc="-1">
              <a:solidFill>
                <a:srgbClr val="000000"/>
              </a:solidFill>
              <a:latin typeface="Arial"/>
            </a:endParaRPr>
          </a:p>
          <a:p>
            <a:pPr marL="216000" lvl="3" indent="-216000">
              <a:lnSpc>
                <a:spcPct val="100000"/>
              </a:lnSpc>
              <a:buClr>
                <a:srgbClr val="000000"/>
              </a:buClr>
              <a:buFont typeface="Arial"/>
              <a:buChar char="•"/>
            </a:pPr>
            <a:r>
              <a:rPr lang="en-US" sz="2000" b="0" strike="noStrike" spc="-1">
                <a:solidFill>
                  <a:srgbClr val="000000"/>
                </a:solidFill>
                <a:latin typeface="Avenir Next Regular"/>
              </a:rPr>
              <a:t>Analyze and screen preliminary loan requests </a:t>
            </a:r>
            <a:endParaRPr lang="en-US" sz="2000" b="0" strike="noStrike" spc="-1">
              <a:solidFill>
                <a:srgbClr val="000000"/>
              </a:solidFill>
              <a:latin typeface="Arial"/>
            </a:endParaRPr>
          </a:p>
          <a:p>
            <a:pPr marL="216000" lvl="3" indent="-216000">
              <a:lnSpc>
                <a:spcPct val="100000"/>
              </a:lnSpc>
              <a:buClr>
                <a:srgbClr val="000000"/>
              </a:buClr>
              <a:buFont typeface="Arial"/>
              <a:buChar char="•"/>
            </a:pPr>
            <a:r>
              <a:rPr lang="en-US" sz="2000" b="0" strike="noStrike" spc="-1">
                <a:solidFill>
                  <a:srgbClr val="000000"/>
                </a:solidFill>
                <a:latin typeface="Avenir Next Regular"/>
              </a:rPr>
              <a:t>Gather background financial information</a:t>
            </a:r>
            <a:endParaRPr lang="en-US" sz="2000" b="0" strike="noStrike" spc="-1">
              <a:solidFill>
                <a:srgbClr val="000000"/>
              </a:solidFill>
              <a:latin typeface="Arial"/>
            </a:endParaRPr>
          </a:p>
          <a:p>
            <a:pPr marL="216000" lvl="3" indent="-216000">
              <a:lnSpc>
                <a:spcPct val="100000"/>
              </a:lnSpc>
              <a:buClr>
                <a:srgbClr val="000000"/>
              </a:buClr>
              <a:buFont typeface="Arial"/>
              <a:buChar char="•"/>
            </a:pPr>
            <a:r>
              <a:rPr lang="en-US" sz="2000" b="0" strike="noStrike" spc="-1">
                <a:solidFill>
                  <a:srgbClr val="000000"/>
                </a:solidFill>
                <a:latin typeface="Avenir Next Regular"/>
              </a:rPr>
              <a:t>Submit loan applications</a:t>
            </a:r>
            <a:endParaRPr lang="en-US" sz="2000" b="0" strike="noStrike" spc="-1">
              <a:solidFill>
                <a:srgbClr val="000000"/>
              </a:solidFill>
              <a:latin typeface="Arial"/>
            </a:endParaRPr>
          </a:p>
          <a:p>
            <a:pPr marL="216000" indent="0">
              <a:lnSpc>
                <a:spcPct val="100000"/>
              </a:lnSpc>
              <a:buNone/>
            </a:pPr>
            <a:endParaRPr lang="en-US" sz="2000" b="0" strike="noStrike" spc="-1">
              <a:solidFill>
                <a:srgbClr val="000000"/>
              </a:solidFill>
              <a:latin typeface="Arial"/>
            </a:endParaRPr>
          </a:p>
        </p:txBody>
      </p:sp>
      <p:sp>
        <p:nvSpPr>
          <p:cNvPr id="168"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811A0AE1-3E40-45D6-8604-13BF8C1E31AB}"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External validity problems here:</a:t>
            </a:r>
          </a:p>
          <a:p>
            <a:pPr marL="216000" indent="0">
              <a:lnSpc>
                <a:spcPct val="100000"/>
              </a:lnSpc>
              <a:buNone/>
            </a:pP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rial"/>
              </a:rPr>
              <a:t>One could argue that a gay or lesbian couple would not report their sexual orientation bc of fear of being discriminated against </a:t>
            </a:r>
          </a:p>
          <a:p>
            <a:pPr marL="216000" indent="0">
              <a:lnSpc>
                <a:spcPct val="100000"/>
              </a:lnSpc>
              <a:buNone/>
            </a:pP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rial"/>
              </a:rPr>
              <a:t>While this is a valid concern, I argue that they have an incentive to report marital status: </a:t>
            </a:r>
            <a:r>
              <a:rPr lang="en-US" sz="1200" b="0" strike="noStrike" spc="-1">
                <a:solidFill>
                  <a:srgbClr val="000000"/>
                </a:solidFill>
                <a:latin typeface="+mn-lt"/>
                <a:ea typeface="+mn-ea"/>
              </a:rPr>
              <a:t> Married couples can deduct interest on up to $1 million worth of mortgage debt while a single taxpayer can only deduct up to $500,000 worth of debt. Married couples also have a better chance of getting a</a:t>
            </a:r>
            <a:endParaRPr lang="en-US" sz="1200" b="0" strike="noStrike" spc="-1">
              <a:solidFill>
                <a:srgbClr val="000000"/>
              </a:solidFill>
              <a:latin typeface="Arial"/>
            </a:endParaRPr>
          </a:p>
          <a:p>
            <a:pPr marL="216000" indent="0">
              <a:lnSpc>
                <a:spcPct val="100000"/>
              </a:lnSpc>
              <a:buNone/>
            </a:pPr>
            <a:r>
              <a:rPr lang="en-US" sz="1200" b="0" strike="noStrike" spc="-1">
                <a:solidFill>
                  <a:srgbClr val="000000"/>
                </a:solidFill>
                <a:latin typeface="+mn-lt"/>
                <a:ea typeface="+mn-ea"/>
              </a:rPr>
              <a:t>deduction on mortgage insurance premiums. </a:t>
            </a:r>
            <a:endParaRPr lang="en-US" sz="1200" b="0" strike="noStrike" spc="-1">
              <a:solidFill>
                <a:srgbClr val="000000"/>
              </a:solidFill>
              <a:latin typeface="Arial"/>
            </a:endParaRPr>
          </a:p>
          <a:p>
            <a:pPr marL="216000" indent="0">
              <a:lnSpc>
                <a:spcPct val="100000"/>
              </a:lnSpc>
              <a:buNone/>
            </a:pPr>
            <a:endParaRPr lang="en-US" sz="1200" b="0" strike="noStrike" spc="-1">
              <a:solidFill>
                <a:srgbClr val="000000"/>
              </a:solidFill>
              <a:latin typeface="Arial"/>
            </a:endParaRPr>
          </a:p>
          <a:p>
            <a:pPr marL="216000" indent="0">
              <a:lnSpc>
                <a:spcPct val="100000"/>
              </a:lnSpc>
              <a:buNone/>
            </a:pPr>
            <a:r>
              <a:rPr lang="en-US" sz="1200" b="0" strike="noStrike" spc="-1">
                <a:solidFill>
                  <a:srgbClr val="000000"/>
                </a:solidFill>
                <a:latin typeface="+mn-lt"/>
                <a:ea typeface="+mn-ea"/>
              </a:rPr>
              <a:t>Also, being married conveys that you are in a stable, committed relationship. If you are co-applicants on a mortgage, a bank will want to ensure that you will stay together and continue to pay back your mortgage. </a:t>
            </a:r>
            <a:endParaRPr lang="en-US" sz="1200" b="0" strike="noStrike" spc="-1">
              <a:solidFill>
                <a:srgbClr val="000000"/>
              </a:solidFill>
              <a:latin typeface="Arial"/>
            </a:endParaRPr>
          </a:p>
          <a:p>
            <a:pPr marL="216000" indent="0">
              <a:lnSpc>
                <a:spcPct val="100000"/>
              </a:lnSpc>
              <a:buNone/>
            </a:pPr>
            <a:endParaRPr lang="en-US" sz="1200" b="0" strike="noStrike" spc="-1">
              <a:solidFill>
                <a:srgbClr val="000000"/>
              </a:solidFill>
              <a:latin typeface="Arial"/>
            </a:endParaRPr>
          </a:p>
          <a:p>
            <a:pPr marL="216000" indent="0">
              <a:lnSpc>
                <a:spcPct val="100000"/>
              </a:lnSpc>
              <a:buNone/>
            </a:pPr>
            <a:r>
              <a:rPr lang="en-US" sz="1200" b="0" strike="noStrike" spc="-1">
                <a:solidFill>
                  <a:srgbClr val="000000"/>
                </a:solidFill>
                <a:latin typeface="+mn-lt"/>
                <a:ea typeface="+mn-ea"/>
              </a:rPr>
              <a:t>Also, S.O. is bound to come out at some point in the process of discussion with an MLO bc they will most likely meet face to face at some point. Therefore,  even if not every gay or lesbian household will include S.O. in their first email, S.O is likely to be showcased some point later in the process. </a:t>
            </a:r>
            <a:endParaRPr lang="en-US" sz="1200" b="0" strike="noStrike" spc="-1">
              <a:solidFill>
                <a:srgbClr val="000000"/>
              </a:solidFill>
              <a:latin typeface="Arial"/>
            </a:endParaRPr>
          </a:p>
        </p:txBody>
      </p:sp>
      <p:sp>
        <p:nvSpPr>
          <p:cNvPr id="171"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E4ECE013-29B3-473A-8D00-C1C4070DFEBD}" type="slidenum">
              <a:rPr lang="en-US" sz="1200" b="0" strike="noStrike" spc="-1">
                <a:solidFill>
                  <a:srgbClr val="000000"/>
                </a:solidFill>
                <a:latin typeface="+mn-lt"/>
                <a:ea typeface="+mn-ea"/>
              </a:rPr>
              <a:t>7</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1143000" y="685800"/>
            <a:ext cx="4571640" cy="3428640"/>
          </a:xfrm>
          <a:prstGeom prst="rect">
            <a:avLst/>
          </a:prstGeom>
          <a:ln w="0">
            <a:noFill/>
          </a:ln>
        </p:spPr>
      </p:sp>
      <p:sp>
        <p:nvSpPr>
          <p:cNvPr id="173"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Research shows that families with children experience lower callback rates than families without. Therefore, it is possible that there may be a positive bias towards gay and lesbian households in mortgage market bc MLOs would assume they are less likely to have children. To control for this stat. discr. I include child signal.</a:t>
            </a:r>
          </a:p>
          <a:p>
            <a:pPr marL="216000" indent="0">
              <a:lnSpc>
                <a:spcPct val="100000"/>
              </a:lnSpc>
              <a:buNone/>
            </a:pP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rial"/>
              </a:rPr>
              <a:t>However, signal is also interesting bc if disc. Is detected, child signal might also allow me to understand what form of taste based disc. Is occurring. If gay and lesbian with children experience lower callback rates than without, there may be some reason to believe that discriminatory MLOs take issue with gay parenting more than just being gay.</a:t>
            </a:r>
          </a:p>
          <a:p>
            <a:pPr marL="216000" indent="0">
              <a:lnSpc>
                <a:spcPct val="100000"/>
              </a:lnSpc>
              <a:buNone/>
            </a:pPr>
            <a:br>
              <a:rPr sz="2000"/>
            </a:br>
            <a:r>
              <a:rPr lang="en-US" sz="2000" b="0" strike="noStrike" spc="-1">
                <a:solidFill>
                  <a:srgbClr val="000000"/>
                </a:solidFill>
                <a:latin typeface="Arial"/>
              </a:rPr>
              <a:t>Also, if both same-sex and opposite-sex couples with children experience lower rates, we may be able to conclude that familial structure disc. Is occuring </a:t>
            </a:r>
          </a:p>
        </p:txBody>
      </p:sp>
      <p:sp>
        <p:nvSpPr>
          <p:cNvPr id="174"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9046726E-1FDD-415A-8111-6E8BD9F39AB1}" type="slidenum">
              <a:rPr lang="en-US" sz="1200" b="0" strike="noStrike" spc="-1">
                <a:solidFill>
                  <a:srgbClr val="000000"/>
                </a:solidFill>
                <a:latin typeface="+mn-lt"/>
                <a:ea typeface="+mn-ea"/>
              </a:rPr>
              <a:t>8</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1143000" y="685800"/>
            <a:ext cx="4571640" cy="3428640"/>
          </a:xfrm>
          <a:prstGeom prst="rect">
            <a:avLst/>
          </a:prstGeom>
          <a:ln w="0">
            <a:noFill/>
          </a:ln>
        </p:spPr>
      </p:sp>
      <p:sp>
        <p:nvSpPr>
          <p:cNvPr id="176"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buNone/>
            </a:pPr>
            <a:endParaRPr lang="en-US" sz="1800" b="0" strike="noStrike" spc="-1">
              <a:solidFill>
                <a:srgbClr val="000000"/>
              </a:solidFill>
              <a:latin typeface="Arial"/>
            </a:endParaRPr>
          </a:p>
        </p:txBody>
      </p:sp>
      <p:sp>
        <p:nvSpPr>
          <p:cNvPr id="177"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524AF78F-7BCE-48A7-886A-EB1E06D06F6E}" type="slidenum">
              <a:rPr lang="en-US" sz="1200" b="0" strike="noStrike" spc="-1">
                <a:solidFill>
                  <a:srgbClr val="000000"/>
                </a:solidFill>
                <a:latin typeface="+mn-lt"/>
                <a:ea typeface="+mn-ea"/>
              </a:rPr>
              <a:t>9</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lnSpc>
                <a:spcPct val="100000"/>
              </a:lnSpc>
              <a:buNone/>
            </a:pPr>
            <a:r>
              <a:rPr lang="en-US" sz="2000" b="0" strike="noStrike" spc="-1">
                <a:solidFill>
                  <a:srgbClr val="000000"/>
                </a:solidFill>
                <a:latin typeface="Arial"/>
              </a:rPr>
              <a:t>Research shows that families with children experience lower callback rates than families without. Therefore, it is possible that there may be a positive bias towards gay and lesbian households in mortgage market bc MLOs would assume they are less likely to have children. To control for this stat. discr. I include child signal.</a:t>
            </a:r>
          </a:p>
          <a:p>
            <a:pPr marL="216000" indent="0">
              <a:lnSpc>
                <a:spcPct val="100000"/>
              </a:lnSpc>
              <a:buNone/>
            </a:pPr>
            <a:endParaRPr lang="en-US" sz="2000" b="0" strike="noStrike" spc="-1">
              <a:solidFill>
                <a:srgbClr val="000000"/>
              </a:solidFill>
              <a:latin typeface="Arial"/>
            </a:endParaRPr>
          </a:p>
          <a:p>
            <a:pPr marL="216000" indent="0">
              <a:lnSpc>
                <a:spcPct val="100000"/>
              </a:lnSpc>
              <a:buNone/>
            </a:pPr>
            <a:r>
              <a:rPr lang="en-US" sz="2000" b="0" strike="noStrike" spc="-1">
                <a:solidFill>
                  <a:srgbClr val="000000"/>
                </a:solidFill>
                <a:latin typeface="Arial"/>
              </a:rPr>
              <a:t>However, signal is also interesting bc if disc. Is detected, child signal might also allow me to understand what form of taste based disc. Is occurring. If gay and lesbian with children experience lower callback rates than without, there may be some reason to believe that discriminatory MLOs take issue with gay parenting more than just being gay.</a:t>
            </a:r>
          </a:p>
          <a:p>
            <a:pPr marL="216000" indent="0">
              <a:lnSpc>
                <a:spcPct val="100000"/>
              </a:lnSpc>
              <a:buNone/>
            </a:pPr>
            <a:br>
              <a:rPr sz="2000"/>
            </a:br>
            <a:r>
              <a:rPr lang="en-US" sz="2000" b="0" strike="noStrike" spc="-1">
                <a:solidFill>
                  <a:srgbClr val="000000"/>
                </a:solidFill>
                <a:latin typeface="Arial"/>
              </a:rPr>
              <a:t>Also, if both same-sex and opposite-sex couples with children experience lower rates, we may be able to conclude that familial structure disc. Is occuring </a:t>
            </a:r>
          </a:p>
        </p:txBody>
      </p:sp>
      <p:sp>
        <p:nvSpPr>
          <p:cNvPr id="180"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700B679A-8A9D-4A59-BF64-DB2D2CEE2B9B}" type="slidenum">
              <a:rPr lang="en-US" sz="1200" b="0" strike="noStrike" spc="-1">
                <a:solidFill>
                  <a:srgbClr val="000000"/>
                </a:solidFill>
                <a:latin typeface="+mn-lt"/>
                <a:ea typeface="+mn-ea"/>
              </a:rPr>
              <a:t>10</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1143000" y="685800"/>
            <a:ext cx="4571640" cy="3428640"/>
          </a:xfrm>
          <a:prstGeom prst="rect">
            <a:avLst/>
          </a:prstGeom>
          <a:ln w="0">
            <a:noFill/>
          </a:ln>
        </p:spPr>
      </p:sp>
      <p:sp>
        <p:nvSpPr>
          <p:cNvPr id="182" name="PlaceHolder 2"/>
          <p:cNvSpPr>
            <a:spLocks noGrp="1"/>
          </p:cNvSpPr>
          <p:nvPr>
            <p:ph type="body"/>
          </p:nvPr>
        </p:nvSpPr>
        <p:spPr>
          <a:xfrm>
            <a:off x="685800" y="4343400"/>
            <a:ext cx="5486040" cy="4114440"/>
          </a:xfrm>
          <a:prstGeom prst="rect">
            <a:avLst/>
          </a:prstGeom>
          <a:noFill/>
          <a:ln w="0">
            <a:noFill/>
          </a:ln>
        </p:spPr>
        <p:txBody>
          <a:bodyPr anchor="t">
            <a:noAutofit/>
          </a:bodyPr>
          <a:lstStyle/>
          <a:p>
            <a:pPr marL="216000" indent="0">
              <a:buNone/>
            </a:pPr>
            <a:endParaRPr lang="en-US" sz="1800" b="0" strike="noStrike" spc="-1">
              <a:solidFill>
                <a:srgbClr val="000000"/>
              </a:solidFill>
              <a:latin typeface="Arial"/>
            </a:endParaRPr>
          </a:p>
        </p:txBody>
      </p:sp>
      <p:sp>
        <p:nvSpPr>
          <p:cNvPr id="183" name="PlaceHolder 3"/>
          <p:cNvSpPr>
            <a:spLocks noGrp="1"/>
          </p:cNvSpPr>
          <p:nvPr>
            <p:ph type="sldNum" idx="18"/>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B581752F-CD3B-4433-8B7B-8F99F768250B}" type="slidenum">
              <a:rPr lang="en-US" sz="1200" b="0" strike="noStrike" spc="-1">
                <a:solidFill>
                  <a:srgbClr val="000000"/>
                </a:solidFill>
                <a:latin typeface="+mn-lt"/>
                <a:ea typeface="+mn-ea"/>
              </a:rPr>
              <a:t>11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BAF10FA-B012-4A30-9CD2-8F31718F067E}"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0" name="PlaceHolder 2"/>
          <p:cNvSpPr>
            <a:spLocks noGrp="1"/>
          </p:cNvSpPr>
          <p:nvPr>
            <p:ph/>
          </p:nvPr>
        </p:nvSpPr>
        <p:spPr>
          <a:xfrm>
            <a:off x="457200" y="160020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1" name="PlaceHolder 3"/>
          <p:cNvSpPr>
            <a:spLocks noGrp="1"/>
          </p:cNvSpPr>
          <p:nvPr>
            <p:ph/>
          </p:nvPr>
        </p:nvSpPr>
        <p:spPr>
          <a:xfrm>
            <a:off x="457200" y="414756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2755885-2945-410A-AC1B-DC7525C3279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3"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4"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5" name="PlaceHolder 4"/>
          <p:cNvSpPr>
            <a:spLocks noGrp="1"/>
          </p:cNvSpPr>
          <p:nvPr>
            <p:ph/>
          </p:nvPr>
        </p:nvSpPr>
        <p:spPr>
          <a:xfrm>
            <a:off x="45720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6" name="PlaceHolder 5"/>
          <p:cNvSpPr>
            <a:spLocks noGrp="1"/>
          </p:cNvSpPr>
          <p:nvPr>
            <p:ph/>
          </p:nvPr>
        </p:nvSpPr>
        <p:spPr>
          <a:xfrm>
            <a:off x="467424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74131C9D-B76D-4382-A890-079E604DB9D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8" name="PlaceHolder 2"/>
          <p:cNvSpPr>
            <a:spLocks noGrp="1"/>
          </p:cNvSpPr>
          <p:nvPr>
            <p:ph/>
          </p:nvPr>
        </p:nvSpPr>
        <p:spPr>
          <a:xfrm>
            <a:off x="45720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39" name="PlaceHolder 3"/>
          <p:cNvSpPr>
            <a:spLocks noGrp="1"/>
          </p:cNvSpPr>
          <p:nvPr>
            <p:ph/>
          </p:nvPr>
        </p:nvSpPr>
        <p:spPr>
          <a:xfrm>
            <a:off x="323964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0" name="PlaceHolder 4"/>
          <p:cNvSpPr>
            <a:spLocks noGrp="1"/>
          </p:cNvSpPr>
          <p:nvPr>
            <p:ph/>
          </p:nvPr>
        </p:nvSpPr>
        <p:spPr>
          <a:xfrm>
            <a:off x="602208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1" name="PlaceHolder 5"/>
          <p:cNvSpPr>
            <a:spLocks noGrp="1"/>
          </p:cNvSpPr>
          <p:nvPr>
            <p:ph/>
          </p:nvPr>
        </p:nvSpPr>
        <p:spPr>
          <a:xfrm>
            <a:off x="45720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2" name="PlaceHolder 6"/>
          <p:cNvSpPr>
            <a:spLocks noGrp="1"/>
          </p:cNvSpPr>
          <p:nvPr>
            <p:ph/>
          </p:nvPr>
        </p:nvSpPr>
        <p:spPr>
          <a:xfrm>
            <a:off x="323964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3" name="PlaceHolder 7"/>
          <p:cNvSpPr>
            <a:spLocks noGrp="1"/>
          </p:cNvSpPr>
          <p:nvPr>
            <p:ph/>
          </p:nvPr>
        </p:nvSpPr>
        <p:spPr>
          <a:xfrm>
            <a:off x="602208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FE7D00C-8E2D-4F81-BD91-0D41F0048C85}"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EF9BC61F-5E23-4880-84C6-E0DA53CB5DE1}"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52" name="PlaceHolder 2"/>
          <p:cNvSpPr>
            <a:spLocks noGrp="1"/>
          </p:cNvSpPr>
          <p:nvPr>
            <p:ph type="subTitle"/>
          </p:nvPr>
        </p:nvSpPr>
        <p:spPr>
          <a:xfrm>
            <a:off x="457200" y="1600200"/>
            <a:ext cx="8229240" cy="48765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D6F6AF92-4D9F-47AC-A932-E51D0DD10DA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54" name="PlaceHolder 2"/>
          <p:cNvSpPr>
            <a:spLocks noGrp="1"/>
          </p:cNvSpPr>
          <p:nvPr>
            <p:ph/>
          </p:nvPr>
        </p:nvSpPr>
        <p:spPr>
          <a:xfrm>
            <a:off x="457200" y="1600200"/>
            <a:ext cx="822924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67FC807-964F-41F9-9D68-EBF5634317A7}"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56" name="PlaceHolder 2"/>
          <p:cNvSpPr>
            <a:spLocks noGrp="1"/>
          </p:cNvSpPr>
          <p:nvPr>
            <p:ph/>
          </p:nvPr>
        </p:nvSpPr>
        <p:spPr>
          <a:xfrm>
            <a:off x="45720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7" name="PlaceHolder 3"/>
          <p:cNvSpPr>
            <a:spLocks noGrp="1"/>
          </p:cNvSpPr>
          <p:nvPr>
            <p:ph/>
          </p:nvPr>
        </p:nvSpPr>
        <p:spPr>
          <a:xfrm>
            <a:off x="467424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4645F80-C76E-4C46-A189-44EC6D7099B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3F226BC-61F9-4CAF-9D51-8C683AB3131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533520"/>
            <a:ext cx="8229240" cy="459216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FE1F4E4-7841-4AA1-937B-10AEE99EA751}"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61"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2" name="PlaceHolder 3"/>
          <p:cNvSpPr>
            <a:spLocks noGrp="1"/>
          </p:cNvSpPr>
          <p:nvPr>
            <p:ph/>
          </p:nvPr>
        </p:nvSpPr>
        <p:spPr>
          <a:xfrm>
            <a:off x="467424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3" name="PlaceHolder 4"/>
          <p:cNvSpPr>
            <a:spLocks noGrp="1"/>
          </p:cNvSpPr>
          <p:nvPr>
            <p:ph/>
          </p:nvPr>
        </p:nvSpPr>
        <p:spPr>
          <a:xfrm>
            <a:off x="45720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01FBAF6-20A4-42E5-8F87-2FCC4CAD9CD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9" name="PlaceHolder 2"/>
          <p:cNvSpPr>
            <a:spLocks noGrp="1"/>
          </p:cNvSpPr>
          <p:nvPr>
            <p:ph type="subTitle"/>
          </p:nvPr>
        </p:nvSpPr>
        <p:spPr>
          <a:xfrm>
            <a:off x="457200" y="1600200"/>
            <a:ext cx="8229240" cy="48765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52C56838-C3CB-4B5F-91E0-EBCE3F227530}"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65" name="PlaceHolder 2"/>
          <p:cNvSpPr>
            <a:spLocks noGrp="1"/>
          </p:cNvSpPr>
          <p:nvPr>
            <p:ph/>
          </p:nvPr>
        </p:nvSpPr>
        <p:spPr>
          <a:xfrm>
            <a:off x="45720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6"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7" name="PlaceHolder 4"/>
          <p:cNvSpPr>
            <a:spLocks noGrp="1"/>
          </p:cNvSpPr>
          <p:nvPr>
            <p:ph/>
          </p:nvPr>
        </p:nvSpPr>
        <p:spPr>
          <a:xfrm>
            <a:off x="467424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6AFF995-C467-4F14-8E51-D13F378C1C3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69"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0"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1" name="PlaceHolder 4"/>
          <p:cNvSpPr>
            <a:spLocks noGrp="1"/>
          </p:cNvSpPr>
          <p:nvPr>
            <p:ph/>
          </p:nvPr>
        </p:nvSpPr>
        <p:spPr>
          <a:xfrm>
            <a:off x="457200" y="414756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6CAF797-9C54-42DB-BEED-EFB21A59AE68}"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73" name="PlaceHolder 2"/>
          <p:cNvSpPr>
            <a:spLocks noGrp="1"/>
          </p:cNvSpPr>
          <p:nvPr>
            <p:ph/>
          </p:nvPr>
        </p:nvSpPr>
        <p:spPr>
          <a:xfrm>
            <a:off x="457200" y="160020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4" name="PlaceHolder 3"/>
          <p:cNvSpPr>
            <a:spLocks noGrp="1"/>
          </p:cNvSpPr>
          <p:nvPr>
            <p:ph/>
          </p:nvPr>
        </p:nvSpPr>
        <p:spPr>
          <a:xfrm>
            <a:off x="457200" y="414756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DE9211C-1A2F-46DE-A699-C13E1DF349B3}"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76"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7"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8" name="PlaceHolder 4"/>
          <p:cNvSpPr>
            <a:spLocks noGrp="1"/>
          </p:cNvSpPr>
          <p:nvPr>
            <p:ph/>
          </p:nvPr>
        </p:nvSpPr>
        <p:spPr>
          <a:xfrm>
            <a:off x="45720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9" name="PlaceHolder 5"/>
          <p:cNvSpPr>
            <a:spLocks noGrp="1"/>
          </p:cNvSpPr>
          <p:nvPr>
            <p:ph/>
          </p:nvPr>
        </p:nvSpPr>
        <p:spPr>
          <a:xfrm>
            <a:off x="467424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E39AC1D9-7D5D-4948-91AE-7266E888AFFE}"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81" name="PlaceHolder 2"/>
          <p:cNvSpPr>
            <a:spLocks noGrp="1"/>
          </p:cNvSpPr>
          <p:nvPr>
            <p:ph/>
          </p:nvPr>
        </p:nvSpPr>
        <p:spPr>
          <a:xfrm>
            <a:off x="45720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2" name="PlaceHolder 3"/>
          <p:cNvSpPr>
            <a:spLocks noGrp="1"/>
          </p:cNvSpPr>
          <p:nvPr>
            <p:ph/>
          </p:nvPr>
        </p:nvSpPr>
        <p:spPr>
          <a:xfrm>
            <a:off x="323964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3" name="PlaceHolder 4"/>
          <p:cNvSpPr>
            <a:spLocks noGrp="1"/>
          </p:cNvSpPr>
          <p:nvPr>
            <p:ph/>
          </p:nvPr>
        </p:nvSpPr>
        <p:spPr>
          <a:xfrm>
            <a:off x="6022080" y="160020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4" name="PlaceHolder 5"/>
          <p:cNvSpPr>
            <a:spLocks noGrp="1"/>
          </p:cNvSpPr>
          <p:nvPr>
            <p:ph/>
          </p:nvPr>
        </p:nvSpPr>
        <p:spPr>
          <a:xfrm>
            <a:off x="45720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5" name="PlaceHolder 6"/>
          <p:cNvSpPr>
            <a:spLocks noGrp="1"/>
          </p:cNvSpPr>
          <p:nvPr>
            <p:ph/>
          </p:nvPr>
        </p:nvSpPr>
        <p:spPr>
          <a:xfrm>
            <a:off x="323964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86" name="PlaceHolder 7"/>
          <p:cNvSpPr>
            <a:spLocks noGrp="1"/>
          </p:cNvSpPr>
          <p:nvPr>
            <p:ph/>
          </p:nvPr>
        </p:nvSpPr>
        <p:spPr>
          <a:xfrm>
            <a:off x="6022080" y="4147560"/>
            <a:ext cx="26496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8F3BDA1-D25F-4EF8-B2AF-7154C5886837}"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11" name="PlaceHolder 2"/>
          <p:cNvSpPr>
            <a:spLocks noGrp="1"/>
          </p:cNvSpPr>
          <p:nvPr>
            <p:ph/>
          </p:nvPr>
        </p:nvSpPr>
        <p:spPr>
          <a:xfrm>
            <a:off x="457200" y="1600200"/>
            <a:ext cx="822924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21E6FDE-EC57-4B0A-9FCC-4FF150B41CF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13" name="PlaceHolder 2"/>
          <p:cNvSpPr>
            <a:spLocks noGrp="1"/>
          </p:cNvSpPr>
          <p:nvPr>
            <p:ph/>
          </p:nvPr>
        </p:nvSpPr>
        <p:spPr>
          <a:xfrm>
            <a:off x="45720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14" name="PlaceHolder 3"/>
          <p:cNvSpPr>
            <a:spLocks noGrp="1"/>
          </p:cNvSpPr>
          <p:nvPr>
            <p:ph/>
          </p:nvPr>
        </p:nvSpPr>
        <p:spPr>
          <a:xfrm>
            <a:off x="467424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DC7FC39-0AC2-47E4-980B-AE7303DB7D2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6E5DAD9-91C2-49D6-9E52-A030059CE2D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533520"/>
            <a:ext cx="8229240" cy="459216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321B959-B23F-4788-9DE3-5A529C87D71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18"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19" name="PlaceHolder 3"/>
          <p:cNvSpPr>
            <a:spLocks noGrp="1"/>
          </p:cNvSpPr>
          <p:nvPr>
            <p:ph/>
          </p:nvPr>
        </p:nvSpPr>
        <p:spPr>
          <a:xfrm>
            <a:off x="467424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0" name="PlaceHolder 4"/>
          <p:cNvSpPr>
            <a:spLocks noGrp="1"/>
          </p:cNvSpPr>
          <p:nvPr>
            <p:ph/>
          </p:nvPr>
        </p:nvSpPr>
        <p:spPr>
          <a:xfrm>
            <a:off x="45720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A05CAFF-E627-421D-B25A-263E00FFF76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22" name="PlaceHolder 2"/>
          <p:cNvSpPr>
            <a:spLocks noGrp="1"/>
          </p:cNvSpPr>
          <p:nvPr>
            <p:ph/>
          </p:nvPr>
        </p:nvSpPr>
        <p:spPr>
          <a:xfrm>
            <a:off x="457200" y="1600200"/>
            <a:ext cx="4015800" cy="48765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3"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4" name="PlaceHolder 4"/>
          <p:cNvSpPr>
            <a:spLocks noGrp="1"/>
          </p:cNvSpPr>
          <p:nvPr>
            <p:ph/>
          </p:nvPr>
        </p:nvSpPr>
        <p:spPr>
          <a:xfrm>
            <a:off x="4674240" y="414756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44841A1-A481-40E1-903E-10FC3888C4A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533520"/>
            <a:ext cx="8229240" cy="990360"/>
          </a:xfrm>
          <a:prstGeom prst="rect">
            <a:avLst/>
          </a:prstGeom>
          <a:noFill/>
          <a:ln w="0">
            <a:noFill/>
          </a:ln>
        </p:spPr>
        <p:txBody>
          <a:bodyPr lIns="0" tIns="0" rIns="0" bIns="0" anchor="ctr">
            <a:noAutofit/>
          </a:bodyPr>
          <a:lstStyle/>
          <a:p>
            <a:pPr indent="0">
              <a:buNone/>
            </a:pPr>
            <a:endParaRPr lang="en-US" sz="1800" b="0" strike="noStrike" spc="-1">
              <a:solidFill>
                <a:srgbClr val="292934"/>
              </a:solidFill>
              <a:latin typeface="Arial"/>
            </a:endParaRPr>
          </a:p>
        </p:txBody>
      </p:sp>
      <p:sp>
        <p:nvSpPr>
          <p:cNvPr id="26" name="PlaceHolder 2"/>
          <p:cNvSpPr>
            <a:spLocks noGrp="1"/>
          </p:cNvSpPr>
          <p:nvPr>
            <p:ph/>
          </p:nvPr>
        </p:nvSpPr>
        <p:spPr>
          <a:xfrm>
            <a:off x="45720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7" name="PlaceHolder 3"/>
          <p:cNvSpPr>
            <a:spLocks noGrp="1"/>
          </p:cNvSpPr>
          <p:nvPr>
            <p:ph/>
          </p:nvPr>
        </p:nvSpPr>
        <p:spPr>
          <a:xfrm>
            <a:off x="4674240" y="1600200"/>
            <a:ext cx="401580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28" name="PlaceHolder 4"/>
          <p:cNvSpPr>
            <a:spLocks noGrp="1"/>
          </p:cNvSpPr>
          <p:nvPr>
            <p:ph/>
          </p:nvPr>
        </p:nvSpPr>
        <p:spPr>
          <a:xfrm>
            <a:off x="457200" y="4147560"/>
            <a:ext cx="8229240" cy="2325960"/>
          </a:xfrm>
          <a:prstGeom prst="rect">
            <a:avLst/>
          </a:prstGeom>
          <a:noFill/>
          <a:ln w="0">
            <a:noFill/>
          </a:ln>
        </p:spPr>
        <p:txBody>
          <a:bodyPr lIns="0" tIns="0" rIns="0" bIns="0" anchor="t">
            <a:normAutofit/>
          </a:bodyPr>
          <a:lstStyle/>
          <a:p>
            <a:pPr indent="0">
              <a:spcBef>
                <a:spcPts val="1417"/>
              </a:spcBef>
              <a:buNone/>
            </a:pPr>
            <a:endParaRPr lang="en-US" sz="2400" b="0" strike="noStrike" spc="-1">
              <a:solidFill>
                <a:srgbClr val="292934"/>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0A6B49A-D70A-4646-B585-0F7151D8CDD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9"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2" name="PlaceHolder 1"/>
          <p:cNvSpPr>
            <a:spLocks noGrp="1"/>
          </p:cNvSpPr>
          <p:nvPr>
            <p:ph type="title"/>
          </p:nvPr>
        </p:nvSpPr>
        <p:spPr>
          <a:xfrm>
            <a:off x="685800" y="1371600"/>
            <a:ext cx="7848360" cy="1926720"/>
          </a:xfrm>
          <a:prstGeom prst="rect">
            <a:avLst/>
          </a:prstGeom>
          <a:noFill/>
          <a:ln w="0">
            <a:noFill/>
          </a:ln>
        </p:spPr>
        <p:txBody>
          <a:bodyPr anchor="b">
            <a:noAutofit/>
          </a:bodyPr>
          <a:lstStyle/>
          <a:p>
            <a:pPr indent="0">
              <a:lnSpc>
                <a:spcPct val="100000"/>
              </a:lnSpc>
              <a:buNone/>
            </a:pPr>
            <a:r>
              <a:rPr lang="en-US" sz="5400" b="0" strike="noStrike" cap="all" spc="-100">
                <a:solidFill>
                  <a:srgbClr val="D2533C"/>
                </a:solidFill>
                <a:latin typeface="Arial"/>
              </a:rPr>
              <a:t>Click to edit Master title style</a:t>
            </a:r>
            <a:endParaRPr lang="en-US" sz="5400" b="0" strike="noStrike" spc="-1">
              <a:solidFill>
                <a:srgbClr val="292934"/>
              </a:solidFill>
              <a:latin typeface="Arial"/>
            </a:endParaRPr>
          </a:p>
        </p:txBody>
      </p:sp>
      <p:sp>
        <p:nvSpPr>
          <p:cNvPr id="3" name="PlaceHolder 2"/>
          <p:cNvSpPr>
            <a:spLocks noGrp="1"/>
          </p:cNvSpPr>
          <p:nvPr>
            <p:ph type="dt" idx="1"/>
          </p:nvPr>
        </p:nvSpPr>
        <p:spPr>
          <a:xfrm>
            <a:off x="457200" y="18360"/>
            <a:ext cx="2895120" cy="328680"/>
          </a:xfrm>
          <a:prstGeom prst="rect">
            <a:avLst/>
          </a:prstGeom>
          <a:noFill/>
          <a:ln w="0">
            <a:noFill/>
          </a:ln>
        </p:spPr>
        <p:txBody>
          <a:bodyPr anchor="ctr">
            <a:noAutofit/>
          </a:bodyPr>
          <a:lstStyle>
            <a:lvl1pPr indent="0">
              <a:lnSpc>
                <a:spcPct val="100000"/>
              </a:lnSpc>
              <a:buNone/>
              <a:defRPr lang="en-US" sz="1200" b="0" strike="noStrike" spc="-1">
                <a:solidFill>
                  <a:srgbClr val="FFFFFF"/>
                </a:solidFill>
                <a:latin typeface="Arial"/>
              </a:defRPr>
            </a:lvl1pPr>
          </a:lstStyle>
          <a:p>
            <a:pPr indent="0">
              <a:lnSpc>
                <a:spcPct val="100000"/>
              </a:lnSpc>
              <a:buNone/>
            </a:pPr>
            <a:r>
              <a:rPr lang="en-US" sz="1200" b="0" strike="noStrike" spc="-1">
                <a:solidFill>
                  <a:srgbClr val="FFFFFF"/>
                </a:solidFill>
                <a:latin typeface="Arial"/>
              </a:rPr>
              <a:t>&lt;date/time&gt;</a:t>
            </a:r>
            <a:endParaRPr lang="en-US" sz="1200" b="0" strike="noStrike" spc="-1">
              <a:solidFill>
                <a:srgbClr val="000000"/>
              </a:solidFill>
              <a:latin typeface="Times New Roman"/>
            </a:endParaRPr>
          </a:p>
        </p:txBody>
      </p:sp>
      <p:sp>
        <p:nvSpPr>
          <p:cNvPr id="4" name="PlaceHolder 3"/>
          <p:cNvSpPr>
            <a:spLocks noGrp="1"/>
          </p:cNvSpPr>
          <p:nvPr>
            <p:ph type="ftr" idx="2"/>
          </p:nvPr>
        </p:nvSpPr>
        <p:spPr>
          <a:xfrm>
            <a:off x="3429000" y="18360"/>
            <a:ext cx="4114440" cy="328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 name="PlaceHolder 4"/>
          <p:cNvSpPr>
            <a:spLocks noGrp="1"/>
          </p:cNvSpPr>
          <p:nvPr>
            <p:ph type="sldNum" idx="3"/>
          </p:nvPr>
        </p:nvSpPr>
        <p:spPr>
          <a:xfrm>
            <a:off x="7620120" y="18360"/>
            <a:ext cx="1066320" cy="328680"/>
          </a:xfrm>
          <a:prstGeom prst="rect">
            <a:avLst/>
          </a:prstGeom>
          <a:noFill/>
          <a:ln w="0">
            <a:noFill/>
          </a:ln>
        </p:spPr>
        <p:txBody>
          <a:bodyPr anchor="ctr">
            <a:noAutofit/>
          </a:bodyPr>
          <a:lstStyle>
            <a:lvl1pPr indent="0">
              <a:lnSpc>
                <a:spcPct val="100000"/>
              </a:lnSpc>
              <a:buNone/>
              <a:defRPr lang="en-US" sz="1400" b="1" strike="noStrike" spc="-1">
                <a:solidFill>
                  <a:srgbClr val="FFFFFF"/>
                </a:solidFill>
                <a:latin typeface="Arial"/>
              </a:defRPr>
            </a:lvl1pPr>
          </a:lstStyle>
          <a:p>
            <a:pPr indent="0">
              <a:lnSpc>
                <a:spcPct val="100000"/>
              </a:lnSpc>
              <a:buNone/>
            </a:pPr>
            <a:fld id="{FB3BE868-51FE-48C8-B3FA-3F2E352D10A2}" type="slidenum">
              <a:rPr lang="en-US" sz="1400" b="1" strike="noStrike" spc="-1">
                <a:solidFill>
                  <a:srgbClr val="FFFFFF"/>
                </a:solidFill>
                <a:latin typeface="Arial"/>
              </a:rPr>
              <a:t>‹#›</a:t>
            </a:fld>
            <a:endParaRPr lang="en-US" sz="1400" b="0" strike="noStrike" spc="-1">
              <a:solidFill>
                <a:srgbClr val="000000"/>
              </a:solidFill>
              <a:latin typeface="Times New Roman"/>
            </a:endParaRPr>
          </a:p>
        </p:txBody>
      </p:sp>
      <p:cxnSp>
        <p:nvCxnSpPr>
          <p:cNvPr id="6" name="Straight Connector 7"/>
          <p:cNvCxnSpPr/>
          <p:nvPr/>
        </p:nvCxnSpPr>
        <p:spPr>
          <a:xfrm>
            <a:off x="685800" y="3398400"/>
            <a:ext cx="7848720" cy="1800"/>
          </a:xfrm>
          <a:prstGeom prst="straightConnector1">
            <a:avLst/>
          </a:prstGeom>
          <a:ln w="19050">
            <a:solidFill>
              <a:srgbClr val="D2533C"/>
            </a:solidFill>
            <a:round/>
          </a:ln>
        </p:spPr>
      </p:cxnSp>
      <p:sp>
        <p:nvSpPr>
          <p:cNvPr id="7"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400" b="0" strike="noStrike" spc="-1">
                <a:solidFill>
                  <a:srgbClr val="292934"/>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292934"/>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292934"/>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292934"/>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292934"/>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292934"/>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292934"/>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45"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46"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nSpc>
                <a:spcPct val="100000"/>
              </a:lnSpc>
              <a:buNone/>
            </a:pPr>
            <a:r>
              <a:rPr lang="en-US" sz="4000" b="0" strike="noStrike" spc="-100">
                <a:solidFill>
                  <a:srgbClr val="D2533C"/>
                </a:solidFill>
                <a:latin typeface="Arial"/>
              </a:rPr>
              <a:t>Click to edit Master title style</a:t>
            </a:r>
            <a:endParaRPr lang="en-US" sz="4000" b="0" strike="noStrike" spc="-1">
              <a:solidFill>
                <a:srgbClr val="292934"/>
              </a:solidFill>
              <a:latin typeface="Arial"/>
            </a:endParaRPr>
          </a:p>
        </p:txBody>
      </p:sp>
      <p:sp>
        <p:nvSpPr>
          <p:cNvPr id="47" name="PlaceHolder 2"/>
          <p:cNvSpPr>
            <a:spLocks noGrp="1"/>
          </p:cNvSpPr>
          <p:nvPr>
            <p:ph type="body"/>
          </p:nvPr>
        </p:nvSpPr>
        <p:spPr>
          <a:xfrm>
            <a:off x="457200" y="1600200"/>
            <a:ext cx="8229240" cy="4876560"/>
          </a:xfrm>
          <a:prstGeom prst="rect">
            <a:avLst/>
          </a:prstGeom>
          <a:noFill/>
          <a:ln w="0">
            <a:noFill/>
          </a:ln>
        </p:spPr>
        <p:txBody>
          <a:bodyPr anchor="t">
            <a:noAutofit/>
          </a:bodyPr>
          <a:lstStyle/>
          <a:p>
            <a:pPr marL="182880" indent="-182880">
              <a:lnSpc>
                <a:spcPct val="100000"/>
              </a:lnSpc>
              <a:spcBef>
                <a:spcPts val="479"/>
              </a:spcBef>
              <a:buClr>
                <a:srgbClr val="93A299"/>
              </a:buClr>
              <a:buSzPct val="85000"/>
              <a:buFont typeface="Arial"/>
              <a:buChar char="•"/>
            </a:pPr>
            <a:r>
              <a:rPr lang="en-US" sz="2400" b="0" strike="noStrike" spc="-1">
                <a:solidFill>
                  <a:srgbClr val="292934"/>
                </a:solidFill>
                <a:latin typeface="Arial"/>
              </a:rPr>
              <a:t>Click to edit Master text styles</a:t>
            </a:r>
          </a:p>
          <a:p>
            <a:pPr marL="457200" lvl="1" indent="-182880">
              <a:lnSpc>
                <a:spcPct val="100000"/>
              </a:lnSpc>
              <a:spcBef>
                <a:spcPts val="400"/>
              </a:spcBef>
              <a:buClr>
                <a:srgbClr val="93A299"/>
              </a:buClr>
              <a:buSzPct val="85000"/>
              <a:buFont typeface="Arial"/>
              <a:buChar char="•"/>
            </a:pPr>
            <a:r>
              <a:rPr lang="en-US" sz="2000" b="0" strike="noStrike" spc="-1">
                <a:solidFill>
                  <a:srgbClr val="292934"/>
                </a:solidFill>
                <a:latin typeface="Arial"/>
              </a:rPr>
              <a:t>Second level</a:t>
            </a:r>
          </a:p>
          <a:p>
            <a:pPr marL="731520" lvl="2" indent="-182880">
              <a:lnSpc>
                <a:spcPct val="100000"/>
              </a:lnSpc>
              <a:spcBef>
                <a:spcPts val="360"/>
              </a:spcBef>
              <a:buClr>
                <a:srgbClr val="93A299"/>
              </a:buClr>
              <a:buSzPct val="90000"/>
              <a:buFont typeface="Arial"/>
              <a:buChar char="•"/>
            </a:pPr>
            <a:r>
              <a:rPr lang="en-US" sz="1800" b="0" strike="noStrike" spc="-1">
                <a:solidFill>
                  <a:srgbClr val="292934"/>
                </a:solidFill>
                <a:latin typeface="Arial"/>
              </a:rPr>
              <a:t>Third level</a:t>
            </a:r>
          </a:p>
          <a:p>
            <a:pPr marL="1005840" lvl="3" indent="-182880">
              <a:lnSpc>
                <a:spcPct val="100000"/>
              </a:lnSpc>
              <a:spcBef>
                <a:spcPts val="320"/>
              </a:spcBef>
              <a:buClr>
                <a:srgbClr val="93A299"/>
              </a:buClr>
              <a:buFont typeface="Arial"/>
              <a:buChar char="•"/>
            </a:pPr>
            <a:r>
              <a:rPr lang="en-US" sz="1600" b="0" strike="noStrike" spc="-1">
                <a:solidFill>
                  <a:srgbClr val="292934"/>
                </a:solidFill>
                <a:latin typeface="Arial"/>
              </a:rPr>
              <a:t>Fourth level</a:t>
            </a:r>
          </a:p>
          <a:p>
            <a:pPr marL="1188720" lvl="4" indent="-137160">
              <a:lnSpc>
                <a:spcPct val="100000"/>
              </a:lnSpc>
              <a:spcBef>
                <a:spcPts val="281"/>
              </a:spcBef>
              <a:buClr>
                <a:srgbClr val="93A299"/>
              </a:buClr>
              <a:buFont typeface="Arial"/>
              <a:buChar char="•"/>
            </a:pPr>
            <a:r>
              <a:rPr lang="en-US" sz="1400" b="0" strike="noStrike" spc="-1">
                <a:solidFill>
                  <a:srgbClr val="292934"/>
                </a:solidFill>
                <a:latin typeface="Arial"/>
              </a:rPr>
              <a:t>Fifth level</a:t>
            </a:r>
          </a:p>
        </p:txBody>
      </p:sp>
      <p:sp>
        <p:nvSpPr>
          <p:cNvPr id="48" name="PlaceHolder 3"/>
          <p:cNvSpPr>
            <a:spLocks noGrp="1"/>
          </p:cNvSpPr>
          <p:nvPr>
            <p:ph type="dt" idx="4"/>
          </p:nvPr>
        </p:nvSpPr>
        <p:spPr>
          <a:xfrm>
            <a:off x="457200" y="18360"/>
            <a:ext cx="2895120" cy="328680"/>
          </a:xfrm>
          <a:prstGeom prst="rect">
            <a:avLst/>
          </a:prstGeom>
          <a:noFill/>
          <a:ln w="0">
            <a:noFill/>
          </a:ln>
        </p:spPr>
        <p:txBody>
          <a:bodyPr anchor="ctr">
            <a:noAutofit/>
          </a:bodyPr>
          <a:lstStyle>
            <a:lvl1pPr indent="0">
              <a:lnSpc>
                <a:spcPct val="100000"/>
              </a:lnSpc>
              <a:buNone/>
              <a:defRPr lang="en-US" sz="1200" b="0" strike="noStrike" spc="-1">
                <a:solidFill>
                  <a:srgbClr val="FFFFFF"/>
                </a:solidFill>
                <a:latin typeface="Arial"/>
              </a:defRPr>
            </a:lvl1pPr>
          </a:lstStyle>
          <a:p>
            <a:pPr indent="0">
              <a:lnSpc>
                <a:spcPct val="100000"/>
              </a:lnSpc>
              <a:buNone/>
            </a:pPr>
            <a:r>
              <a:rPr lang="en-US" sz="1200" b="0" strike="noStrike" spc="-1">
                <a:solidFill>
                  <a:srgbClr val="FFFFFF"/>
                </a:solidFill>
                <a:latin typeface="Arial"/>
              </a:rPr>
              <a:t>&lt;date/time&gt;</a:t>
            </a:r>
            <a:endParaRPr lang="en-US" sz="1200" b="0" strike="noStrike" spc="-1">
              <a:solidFill>
                <a:srgbClr val="000000"/>
              </a:solidFill>
              <a:latin typeface="Times New Roman"/>
            </a:endParaRPr>
          </a:p>
        </p:txBody>
      </p:sp>
      <p:sp>
        <p:nvSpPr>
          <p:cNvPr id="49" name="PlaceHolder 4"/>
          <p:cNvSpPr>
            <a:spLocks noGrp="1"/>
          </p:cNvSpPr>
          <p:nvPr>
            <p:ph type="ftr" idx="5"/>
          </p:nvPr>
        </p:nvSpPr>
        <p:spPr>
          <a:xfrm>
            <a:off x="3429000" y="18360"/>
            <a:ext cx="4114440" cy="328680"/>
          </a:xfrm>
          <a:prstGeom prst="rect">
            <a:avLst/>
          </a:prstGeom>
          <a:noFill/>
          <a:ln w="0">
            <a:noFill/>
          </a:ln>
        </p:spPr>
        <p:txBody>
          <a:bodyPr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0" name="PlaceHolder 5"/>
          <p:cNvSpPr>
            <a:spLocks noGrp="1"/>
          </p:cNvSpPr>
          <p:nvPr>
            <p:ph type="sldNum" idx="6"/>
          </p:nvPr>
        </p:nvSpPr>
        <p:spPr>
          <a:xfrm>
            <a:off x="7620120" y="18360"/>
            <a:ext cx="1066320" cy="328680"/>
          </a:xfrm>
          <a:prstGeom prst="rect">
            <a:avLst/>
          </a:prstGeom>
          <a:noFill/>
          <a:ln w="0">
            <a:noFill/>
          </a:ln>
        </p:spPr>
        <p:txBody>
          <a:bodyPr anchor="ctr">
            <a:noAutofit/>
          </a:bodyPr>
          <a:lstStyle>
            <a:lvl1pPr indent="0">
              <a:lnSpc>
                <a:spcPct val="100000"/>
              </a:lnSpc>
              <a:buNone/>
              <a:defRPr lang="en-US" sz="1400" b="1" strike="noStrike" spc="-1">
                <a:solidFill>
                  <a:srgbClr val="FFFFFF"/>
                </a:solidFill>
                <a:latin typeface="Arial"/>
              </a:defRPr>
            </a:lvl1pPr>
          </a:lstStyle>
          <a:p>
            <a:pPr indent="0">
              <a:lnSpc>
                <a:spcPct val="100000"/>
              </a:lnSpc>
              <a:buNone/>
            </a:pPr>
            <a:fld id="{AE3D3D4C-616C-4FD2-996B-AE0BB3710A94}" type="slidenum">
              <a:rPr lang="en-US" sz="1400" b="1" strike="noStrike" spc="-1">
                <a:solidFill>
                  <a:srgbClr val="FFFFFF"/>
                </a:solidFill>
                <a:latin typeface="Arial"/>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4"/>
          <p:cNvSpPr/>
          <p:nvPr/>
        </p:nvSpPr>
        <p:spPr>
          <a:xfrm>
            <a:off x="685800" y="1722240"/>
            <a:ext cx="745452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400" b="0" strike="noStrike" spc="-1">
                <a:solidFill>
                  <a:srgbClr val="D2533C"/>
                </a:solidFill>
                <a:latin typeface="Avenir Next Regular"/>
              </a:rPr>
              <a:t>Sexual Orientation Discrimination in Mortgage Lending: Evidence from a (Pilot) Field Experiment</a:t>
            </a:r>
            <a:endParaRPr lang="en-US" sz="2400" b="0" strike="noStrike" spc="-1">
              <a:solidFill>
                <a:srgbClr val="000000"/>
              </a:solidFill>
              <a:latin typeface="Arial"/>
            </a:endParaRPr>
          </a:p>
        </p:txBody>
      </p:sp>
      <p:sp>
        <p:nvSpPr>
          <p:cNvPr id="94" name="Rectangle 2"/>
          <p:cNvSpPr/>
          <p:nvPr/>
        </p:nvSpPr>
        <p:spPr>
          <a:xfrm>
            <a:off x="-2880" y="3429000"/>
            <a:ext cx="9144000" cy="258386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numCol="4" spcCol="0" anchor="t">
            <a:spAutoFit/>
          </a:bodyPr>
          <a:lstStyle/>
          <a:p>
            <a:pPr algn="ctr">
              <a:lnSpc>
                <a:spcPct val="100000"/>
              </a:lnSpc>
            </a:pPr>
            <a:r>
              <a:rPr lang="en-US" sz="1800" b="1" strike="noStrike" spc="-1" dirty="0">
                <a:solidFill>
                  <a:srgbClr val="292934"/>
                </a:solidFill>
                <a:latin typeface="Avenir Next Regular"/>
              </a:rPr>
              <a:t>Patrick Button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Associate Prof.,</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Dept. of Econ.,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Tulane University, </a:t>
            </a:r>
            <a:endParaRPr lang="en-US" sz="1800" b="0" strike="noStrike" spc="-1" dirty="0">
              <a:solidFill>
                <a:srgbClr val="000000"/>
              </a:solidFill>
              <a:latin typeface="Arial"/>
            </a:endParaRPr>
          </a:p>
          <a:p>
            <a:pPr algn="ctr">
              <a:lnSpc>
                <a:spcPct val="100000"/>
              </a:lnSpc>
            </a:pPr>
            <a:r>
              <a:rPr lang="en-US" sz="1800" b="1" strike="noStrike" spc="-1" dirty="0">
                <a:solidFill>
                  <a:srgbClr val="292934"/>
                </a:solidFill>
                <a:latin typeface="Avenir Next Regular"/>
              </a:rPr>
              <a:t>Hussain Hadah</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Dept. of Econ.,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Tulane University, </a:t>
            </a:r>
          </a:p>
          <a:p>
            <a:pPr algn="ctr">
              <a:lnSpc>
                <a:spcPct val="100000"/>
              </a:lnSpc>
            </a:pPr>
            <a:endParaRPr lang="en-US" spc="-1" dirty="0">
              <a:solidFill>
                <a:srgbClr val="292934"/>
              </a:solidFill>
              <a:latin typeface="Avenir Next Regular"/>
            </a:endParaRPr>
          </a:p>
          <a:p>
            <a:pPr algn="ctr">
              <a:lnSpc>
                <a:spcPct val="100000"/>
              </a:lnSpc>
            </a:pPr>
            <a:endParaRPr lang="en-US" spc="-1" dirty="0">
              <a:solidFill>
                <a:srgbClr val="292934"/>
              </a:solidFill>
              <a:latin typeface="Avenir Next Regular"/>
            </a:endParaRPr>
          </a:p>
          <a:p>
            <a:pPr algn="ctr">
              <a:lnSpc>
                <a:spcPct val="100000"/>
              </a:lnSpc>
            </a:pPr>
            <a:r>
              <a:rPr lang="en-US" sz="1800" b="1" strike="noStrike" spc="-1" dirty="0" err="1">
                <a:solidFill>
                  <a:srgbClr val="292934"/>
                </a:solidFill>
                <a:latin typeface="Avenir Next Regular"/>
              </a:rPr>
              <a:t>Javiera</a:t>
            </a:r>
            <a:r>
              <a:rPr lang="en-US" sz="1800" b="1" strike="noStrike" spc="-1" dirty="0">
                <a:solidFill>
                  <a:srgbClr val="292934"/>
                </a:solidFill>
                <a:latin typeface="Avenir Next Regular"/>
              </a:rPr>
              <a:t> Selman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Postdoc,</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Murphy Institute,</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Tulane University</a:t>
            </a:r>
            <a:endParaRPr lang="en-US" sz="1800" b="0" strike="noStrike" spc="-1" dirty="0">
              <a:solidFill>
                <a:srgbClr val="000000"/>
              </a:solidFill>
              <a:latin typeface="Arial"/>
            </a:endParaRPr>
          </a:p>
          <a:p>
            <a:pPr algn="ctr">
              <a:lnSpc>
                <a:spcPct val="100000"/>
              </a:lnSpc>
            </a:pPr>
            <a:r>
              <a:rPr lang="en-US" sz="1800" b="1" strike="noStrike" spc="-1" dirty="0">
                <a:solidFill>
                  <a:srgbClr val="292934"/>
                </a:solidFill>
                <a:latin typeface="Avenir Next Regular"/>
              </a:rPr>
              <a:t>David </a:t>
            </a:r>
            <a:r>
              <a:rPr lang="en-US" sz="1800" b="1" strike="noStrike" spc="-1" dirty="0" err="1">
                <a:solidFill>
                  <a:srgbClr val="292934"/>
                </a:solidFill>
                <a:latin typeface="Avenir Next Regular"/>
              </a:rPr>
              <a:t>Schwegman</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Assistant Prof.,</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Dept. of Public Admin. and Policy</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American U.</a:t>
            </a:r>
          </a:p>
          <a:p>
            <a:pPr algn="ctr">
              <a:lnSpc>
                <a:spcPct val="100000"/>
              </a:lnSpc>
            </a:pPr>
            <a:r>
              <a:rPr lang="en-US" sz="1800" b="1" strike="noStrike" spc="-1">
                <a:solidFill>
                  <a:srgbClr val="292934"/>
                </a:solidFill>
                <a:latin typeface="Avenir Next Regular"/>
              </a:rPr>
              <a:t>Catherine </a:t>
            </a:r>
            <a:r>
              <a:rPr lang="en-US" sz="1800" b="1" strike="noStrike" spc="-1" dirty="0">
                <a:solidFill>
                  <a:srgbClr val="292934"/>
                </a:solidFill>
                <a:latin typeface="Avenir Next Regular"/>
              </a:rPr>
              <a:t>Balfe</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Research Analyst,</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Education Research Alliance,</a:t>
            </a:r>
            <a:endParaRPr lang="en-US" sz="1800" b="0" strike="noStrike" spc="-1" dirty="0">
              <a:solidFill>
                <a:srgbClr val="000000"/>
              </a:solidFill>
              <a:latin typeface="Arial"/>
            </a:endParaRPr>
          </a:p>
          <a:p>
            <a:pPr algn="ctr">
              <a:lnSpc>
                <a:spcPct val="100000"/>
              </a:lnSpc>
            </a:pPr>
            <a:r>
              <a:rPr lang="en-US" sz="1800" b="0" strike="noStrike" spc="-1" dirty="0">
                <a:solidFill>
                  <a:srgbClr val="292934"/>
                </a:solidFill>
                <a:latin typeface="Avenir Next Regular"/>
              </a:rPr>
              <a:t>Tulane University</a:t>
            </a:r>
            <a:endParaRPr lang="en-US" sz="18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461880"/>
            <a:ext cx="7619760" cy="1142640"/>
          </a:xfrm>
          <a:prstGeom prst="rect">
            <a:avLst/>
          </a:prstGeom>
          <a:noFill/>
          <a:ln w="0">
            <a:noFill/>
          </a:ln>
        </p:spPr>
        <p:txBody>
          <a:bodyPr anchor="ctr">
            <a:normAutofit/>
          </a:bodyPr>
          <a:lstStyle/>
          <a:p>
            <a:pPr indent="0">
              <a:lnSpc>
                <a:spcPct val="100000"/>
              </a:lnSpc>
              <a:buNone/>
            </a:pPr>
            <a:r>
              <a:rPr lang="en-US" sz="4100" b="0" strike="noStrike" spc="-100">
                <a:solidFill>
                  <a:srgbClr val="D2533C"/>
                </a:solidFill>
                <a:latin typeface="Avenir Next Regular"/>
              </a:rPr>
              <a:t>Occupation and tenure signals</a:t>
            </a:r>
            <a:endParaRPr lang="en-US" sz="4100" b="0" strike="noStrike" spc="-1">
              <a:solidFill>
                <a:srgbClr val="292934"/>
              </a:solidFill>
              <a:latin typeface="Arial"/>
            </a:endParaRPr>
          </a:p>
        </p:txBody>
      </p:sp>
      <p:sp>
        <p:nvSpPr>
          <p:cNvPr id="114" name="PlaceHolder 2"/>
          <p:cNvSpPr>
            <a:spLocks noGrp="1"/>
          </p:cNvSpPr>
          <p:nvPr>
            <p:ph/>
          </p:nvPr>
        </p:nvSpPr>
        <p:spPr>
          <a:xfrm>
            <a:off x="457200" y="1604880"/>
            <a:ext cx="8089920" cy="3192480"/>
          </a:xfrm>
          <a:prstGeom prst="rect">
            <a:avLst/>
          </a:prstGeom>
          <a:noFill/>
          <a:ln w="0">
            <a:noFill/>
          </a:ln>
        </p:spPr>
        <p:txBody>
          <a:bodyPr anchor="t">
            <a:normAutofit fontScale="88500" lnSpcReduction="20000"/>
          </a:bodyPr>
          <a:lstStyle/>
          <a:p>
            <a:pPr marL="435600" lvl="1" indent="-173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Randomly mention one of nine occupations for each applicant and applicant’s spouse.</a:t>
            </a:r>
            <a:endParaRPr lang="en-US" sz="2400" b="0" strike="noStrike" spc="-1">
              <a:solidFill>
                <a:srgbClr val="292934"/>
              </a:solidFill>
              <a:latin typeface="Arial"/>
            </a:endParaRPr>
          </a:p>
          <a:p>
            <a:pPr marL="435600" lvl="1" indent="-173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Email originator also casually mentions how long they’ve been at that job (tenure).</a:t>
            </a:r>
            <a:endParaRPr lang="en-US" sz="2400" b="0" strike="noStrike" spc="-1">
              <a:solidFill>
                <a:srgbClr val="292934"/>
              </a:solidFill>
              <a:latin typeface="Arial"/>
            </a:endParaRPr>
          </a:p>
          <a:p>
            <a:pPr marL="435600" lvl="1" indent="-173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Both are relevant (and applicable) additional signals for credit worthiness. </a:t>
            </a:r>
            <a:endParaRPr lang="en-US" sz="2400" b="0" strike="noStrike" spc="-1">
              <a:solidFill>
                <a:srgbClr val="292934"/>
              </a:solidFill>
              <a:latin typeface="Arial"/>
            </a:endParaRPr>
          </a:p>
          <a:p>
            <a:pPr marL="435600" lvl="1" indent="-173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Occupations: average incomes range to $20,000 to over $200,000.</a:t>
            </a:r>
            <a:endParaRPr lang="en-US" sz="2400" b="0" strike="noStrike" spc="-1">
              <a:solidFill>
                <a:srgbClr val="292934"/>
              </a:solidFill>
              <a:latin typeface="Arial"/>
            </a:endParaRPr>
          </a:p>
        </p:txBody>
      </p:sp>
      <p:sp>
        <p:nvSpPr>
          <p:cNvPr id="115" name="Rectangle 3"/>
          <p:cNvSpPr/>
          <p:nvPr/>
        </p:nvSpPr>
        <p:spPr>
          <a:xfrm>
            <a:off x="1397160" y="4965120"/>
            <a:ext cx="6349680" cy="313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2" spcCol="0" anchor="t">
            <a:spAutoFit/>
          </a:bodyPr>
          <a:lstStyle/>
          <a:p>
            <a:pPr marL="343080" indent="-343080">
              <a:lnSpc>
                <a:spcPct val="100000"/>
              </a:lnSpc>
              <a:buClr>
                <a:srgbClr val="292934"/>
              </a:buClr>
              <a:buFont typeface="Arial"/>
              <a:buChar char="•"/>
            </a:pPr>
            <a:r>
              <a:rPr lang="en-US" sz="2000" b="0" strike="noStrike" spc="-1">
                <a:solidFill>
                  <a:srgbClr val="292934"/>
                </a:solidFill>
                <a:latin typeface="Avenir Next Regular"/>
              </a:rPr>
              <a:t>Construction Worker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Childcare provider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Retail Worker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High School Teacher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Admin Assistant</a:t>
            </a: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Registered Nurse</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Human Resource Manager</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Psychiatrist</a:t>
            </a:r>
            <a:endParaRPr lang="en-US" sz="2000" b="0" strike="noStrike" spc="-1">
              <a:solidFill>
                <a:srgbClr val="000000"/>
              </a:solidFill>
              <a:latin typeface="Arial"/>
            </a:endParaRPr>
          </a:p>
          <a:p>
            <a:pPr marL="343080" indent="-343080">
              <a:lnSpc>
                <a:spcPct val="100000"/>
              </a:lnSpc>
              <a:buClr>
                <a:srgbClr val="292934"/>
              </a:buClr>
              <a:buFont typeface="Arial"/>
              <a:buChar char="•"/>
            </a:pPr>
            <a:r>
              <a:rPr lang="en-US" sz="2000" b="0" strike="noStrike" spc="-1">
                <a:solidFill>
                  <a:srgbClr val="292934"/>
                </a:solidFill>
                <a:latin typeface="Avenir Next Regular"/>
              </a:rPr>
              <a:t>Dermatologist </a:t>
            </a:r>
            <a:endParaRPr lang="en-US" sz="20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1060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Email construction template</a:t>
            </a:r>
            <a:endParaRPr lang="en-US" sz="3000" b="0" strike="noStrike" spc="-1">
              <a:solidFill>
                <a:srgbClr val="292934"/>
              </a:solidFill>
              <a:latin typeface="Arial"/>
            </a:endParaRPr>
          </a:p>
        </p:txBody>
      </p:sp>
      <p:pic>
        <p:nvPicPr>
          <p:cNvPr id="117" name="Picture 4" descr="Screen Shot 2018-10-25 at 9.48.45 AM.png"/>
          <p:cNvPicPr/>
          <p:nvPr/>
        </p:nvPicPr>
        <p:blipFill>
          <a:blip r:embed="rId3"/>
          <a:stretch/>
        </p:blipFill>
        <p:spPr>
          <a:xfrm>
            <a:off x="832680" y="1007280"/>
            <a:ext cx="7478640" cy="56671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6676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Email components: Part 1</a:t>
            </a:r>
            <a:endParaRPr lang="en-US" sz="3000" b="0" strike="noStrike" spc="-1">
              <a:solidFill>
                <a:srgbClr val="292934"/>
              </a:solidFill>
              <a:latin typeface="Arial"/>
            </a:endParaRPr>
          </a:p>
        </p:txBody>
      </p:sp>
      <p:pic>
        <p:nvPicPr>
          <p:cNvPr id="119" name="Picture 4" descr="1a-1.png"/>
          <p:cNvPicPr/>
          <p:nvPr/>
        </p:nvPicPr>
        <p:blipFill>
          <a:blip r:embed="rId2"/>
          <a:stretch/>
        </p:blipFill>
        <p:spPr>
          <a:xfrm>
            <a:off x="1117440" y="1107360"/>
            <a:ext cx="6844680" cy="5422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6676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Email components: Part 2</a:t>
            </a:r>
            <a:endParaRPr lang="en-US" sz="3000" b="0" strike="noStrike" spc="-1">
              <a:solidFill>
                <a:srgbClr val="292934"/>
              </a:solidFill>
              <a:latin typeface="Arial"/>
            </a:endParaRPr>
          </a:p>
        </p:txBody>
      </p:sp>
      <p:pic>
        <p:nvPicPr>
          <p:cNvPr id="121" name="Picture 1" descr="1a-2.png"/>
          <p:cNvPicPr/>
          <p:nvPr/>
        </p:nvPicPr>
        <p:blipFill>
          <a:blip r:embed="rId2"/>
          <a:stretch/>
        </p:blipFill>
        <p:spPr>
          <a:xfrm>
            <a:off x="1130400" y="1257480"/>
            <a:ext cx="6944400" cy="51940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584280"/>
            <a:ext cx="1701360" cy="431280"/>
          </a:xfrm>
          <a:prstGeom prst="rect">
            <a:avLst/>
          </a:prstGeom>
          <a:noFill/>
          <a:ln w="0">
            <a:noFill/>
          </a:ln>
        </p:spPr>
        <p:txBody>
          <a:bodyPr anchor="ctr">
            <a:normAutofit fontScale="90000"/>
          </a:bodyPr>
          <a:lstStyle/>
          <a:p>
            <a:pPr indent="0">
              <a:lnSpc>
                <a:spcPct val="100000"/>
              </a:lnSpc>
              <a:buNone/>
            </a:pPr>
            <a:r>
              <a:rPr lang="en-US" sz="3000" b="0" strike="noStrike" spc="-100">
                <a:solidFill>
                  <a:srgbClr val="D2533C"/>
                </a:solidFill>
                <a:latin typeface="Avenir Next Regular"/>
              </a:rPr>
              <a:t>Example</a:t>
            </a:r>
            <a:endParaRPr lang="en-US" sz="3000" b="0" strike="noStrike" spc="-1">
              <a:solidFill>
                <a:srgbClr val="292934"/>
              </a:solidFill>
              <a:latin typeface="Arial"/>
            </a:endParaRPr>
          </a:p>
        </p:txBody>
      </p:sp>
      <p:pic>
        <p:nvPicPr>
          <p:cNvPr id="123" name="Picture 8" descr="same-sex fem.png"/>
          <p:cNvPicPr/>
          <p:nvPr/>
        </p:nvPicPr>
        <p:blipFill>
          <a:blip r:embed="rId2"/>
          <a:stretch/>
        </p:blipFill>
        <p:spPr>
          <a:xfrm>
            <a:off x="457200" y="1326600"/>
            <a:ext cx="8502840" cy="3809520"/>
          </a:xfrm>
          <a:prstGeom prst="rect">
            <a:avLst/>
          </a:prstGeom>
          <a:ln w="0">
            <a:noFill/>
          </a:ln>
        </p:spPr>
      </p:pic>
      <p:sp>
        <p:nvSpPr>
          <p:cNvPr id="124" name="Rectangle 1"/>
          <p:cNvSpPr/>
          <p:nvPr/>
        </p:nvSpPr>
        <p:spPr>
          <a:xfrm>
            <a:off x="906840" y="2735640"/>
            <a:ext cx="144000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5" name="Rectangle 4"/>
          <p:cNvSpPr/>
          <p:nvPr/>
        </p:nvSpPr>
        <p:spPr>
          <a:xfrm>
            <a:off x="3852000" y="2735640"/>
            <a:ext cx="114660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6" name="Rectangle 6"/>
          <p:cNvSpPr/>
          <p:nvPr/>
        </p:nvSpPr>
        <p:spPr>
          <a:xfrm>
            <a:off x="7738200" y="2735640"/>
            <a:ext cx="79596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7" name="Rectangle 7"/>
          <p:cNvSpPr/>
          <p:nvPr/>
        </p:nvSpPr>
        <p:spPr>
          <a:xfrm>
            <a:off x="2556360" y="3128400"/>
            <a:ext cx="34632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8" name="Rectangle 9"/>
          <p:cNvSpPr/>
          <p:nvPr/>
        </p:nvSpPr>
        <p:spPr>
          <a:xfrm>
            <a:off x="4398480" y="3148920"/>
            <a:ext cx="413532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29" name="Rectangle 11"/>
          <p:cNvSpPr/>
          <p:nvPr/>
        </p:nvSpPr>
        <p:spPr>
          <a:xfrm>
            <a:off x="488520" y="3336120"/>
            <a:ext cx="256680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0" name="Rectangle 12"/>
          <p:cNvSpPr/>
          <p:nvPr/>
        </p:nvSpPr>
        <p:spPr>
          <a:xfrm>
            <a:off x="488520" y="3548160"/>
            <a:ext cx="312588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1" name="Rectangle 13"/>
          <p:cNvSpPr/>
          <p:nvPr/>
        </p:nvSpPr>
        <p:spPr>
          <a:xfrm>
            <a:off x="488520" y="3753720"/>
            <a:ext cx="185796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
        <p:nvSpPr>
          <p:cNvPr id="132" name="Rectangle 14"/>
          <p:cNvSpPr/>
          <p:nvPr/>
        </p:nvSpPr>
        <p:spPr>
          <a:xfrm>
            <a:off x="488520" y="3961440"/>
            <a:ext cx="287136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533520"/>
            <a:ext cx="8229240" cy="990360"/>
          </a:xfrm>
          <a:prstGeom prst="rect">
            <a:avLst/>
          </a:prstGeom>
          <a:noFill/>
          <a:ln w="0">
            <a:noFill/>
          </a:ln>
        </p:spPr>
        <p:txBody>
          <a:bodyPr anchor="ctr">
            <a:normAutofit fontScale="90000"/>
          </a:bodyPr>
          <a:lstStyle/>
          <a:p>
            <a:pPr indent="0">
              <a:lnSpc>
                <a:spcPct val="100000"/>
              </a:lnSpc>
              <a:buNone/>
            </a:pPr>
            <a:r>
              <a:rPr lang="en-US" sz="4000" b="0" strike="noStrike" spc="-100">
                <a:solidFill>
                  <a:srgbClr val="D2533C"/>
                </a:solidFill>
                <a:latin typeface="Arial"/>
              </a:rPr>
              <a:t>Results from Pilot Study (vs. Hanson et al. 2016)</a:t>
            </a:r>
            <a:endParaRPr lang="en-US" sz="4000" b="0" strike="noStrike" spc="-1">
              <a:solidFill>
                <a:srgbClr val="292934"/>
              </a:solidFill>
              <a:latin typeface="Arial"/>
            </a:endParaRPr>
          </a:p>
        </p:txBody>
      </p:sp>
      <p:graphicFrame>
        <p:nvGraphicFramePr>
          <p:cNvPr id="134" name="Content Placeholder 3"/>
          <p:cNvGraphicFramePr/>
          <p:nvPr/>
        </p:nvGraphicFramePr>
        <p:xfrm>
          <a:off x="457200" y="1600200"/>
          <a:ext cx="4114440" cy="48733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5" name="Chart 4"/>
          <p:cNvGraphicFramePr/>
          <p:nvPr/>
        </p:nvGraphicFramePr>
        <p:xfrm>
          <a:off x="4709880" y="1600200"/>
          <a:ext cx="3976560" cy="48733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nSpc>
                <a:spcPct val="100000"/>
              </a:lnSpc>
              <a:buNone/>
            </a:pPr>
            <a:r>
              <a:rPr lang="en-US" sz="4000" b="0" strike="noStrike" spc="-100">
                <a:solidFill>
                  <a:srgbClr val="D2533C"/>
                </a:solidFill>
                <a:latin typeface="Arial"/>
              </a:rPr>
              <a:t>Regression Results</a:t>
            </a:r>
            <a:endParaRPr lang="en-US" sz="4000" b="0" strike="noStrike" spc="-1">
              <a:solidFill>
                <a:srgbClr val="292934"/>
              </a:solidFill>
              <a:latin typeface="Arial"/>
            </a:endParaRPr>
          </a:p>
        </p:txBody>
      </p:sp>
      <p:graphicFrame>
        <p:nvGraphicFramePr>
          <p:cNvPr id="137" name="Content Placeholder 3"/>
          <p:cNvGraphicFramePr/>
          <p:nvPr>
            <p:extLst>
              <p:ext uri="{D42A27DB-BD31-4B8C-83A1-F6EECF244321}">
                <p14:modId xmlns:p14="http://schemas.microsoft.com/office/powerpoint/2010/main" val="3739874480"/>
              </p:ext>
            </p:extLst>
          </p:nvPr>
        </p:nvGraphicFramePr>
        <p:xfrm>
          <a:off x="4571820" y="1283353"/>
          <a:ext cx="4136760" cy="5577840"/>
        </p:xfrm>
        <a:graphic>
          <a:graphicData uri="http://schemas.openxmlformats.org/drawingml/2006/table">
            <a:tbl>
              <a:tblPr/>
              <a:tblGrid>
                <a:gridCol w="2969640">
                  <a:extLst>
                    <a:ext uri="{9D8B030D-6E8A-4147-A177-3AD203B41FA5}">
                      <a16:colId xmlns:a16="http://schemas.microsoft.com/office/drawing/2014/main" val="20000"/>
                    </a:ext>
                  </a:extLst>
                </a:gridCol>
                <a:gridCol w="1167120">
                  <a:extLst>
                    <a:ext uri="{9D8B030D-6E8A-4147-A177-3AD203B41FA5}">
                      <a16:colId xmlns:a16="http://schemas.microsoft.com/office/drawing/2014/main" val="20001"/>
                    </a:ext>
                  </a:extLst>
                </a:gridCol>
              </a:tblGrid>
              <a:tr h="128880">
                <a:tc>
                  <a:txBody>
                    <a:bodyPr/>
                    <a:lstStyle/>
                    <a:p>
                      <a:endParaRPr lang="en-US" sz="1200" b="1" strike="noStrike" spc="-1">
                        <a:solidFill>
                          <a:srgbClr val="FFFFFF"/>
                        </a:solidFill>
                        <a:latin typeface="Calibri"/>
                        <a:ea typeface="Times New Roman"/>
                      </a:endParaRPr>
                    </a:p>
                  </a:txBody>
                  <a:tcPr marL="68400" marR="68400" anchor="ctr">
                    <a:lnL w="9360">
                      <a:solidFill>
                        <a:srgbClr val="93A299"/>
                      </a:solidFill>
                      <a:prstDash val="solid"/>
                    </a:lnL>
                    <a:lnR>
                      <a:noFill/>
                    </a:lnR>
                    <a:lnT w="9360">
                      <a:solidFill>
                        <a:srgbClr val="93A299"/>
                      </a:solidFill>
                      <a:prstDash val="solid"/>
                    </a:lnT>
                    <a:lnB>
                      <a:noFill/>
                    </a:lnB>
                    <a:solidFill>
                      <a:srgbClr val="93A299"/>
                    </a:solidFill>
                  </a:tcPr>
                </a:tc>
                <a:tc>
                  <a:txBody>
                    <a:bodyPr/>
                    <a:lstStyle/>
                    <a:p>
                      <a:endParaRPr lang="en-US" sz="1200" b="1" strike="noStrike" spc="-1">
                        <a:solidFill>
                          <a:srgbClr val="FFFFFF"/>
                        </a:solidFill>
                        <a:latin typeface="Calibri"/>
                        <a:ea typeface="Times New Roman"/>
                      </a:endParaRPr>
                    </a:p>
                  </a:txBody>
                  <a:tcPr marL="68400" marR="68400">
                    <a:lnL>
                      <a:noFill/>
                    </a:lnL>
                    <a:lnR w="9360">
                      <a:solidFill>
                        <a:srgbClr val="93A299"/>
                      </a:solidFill>
                      <a:prstDash val="solid"/>
                    </a:lnR>
                    <a:lnT w="9360">
                      <a:solidFill>
                        <a:srgbClr val="93A299"/>
                      </a:solidFill>
                      <a:prstDash val="solid"/>
                    </a:lnT>
                    <a:lnB>
                      <a:noFill/>
                    </a:lnB>
                    <a:solidFill>
                      <a:srgbClr val="93A299"/>
                    </a:solidFill>
                  </a:tcPr>
                </a:tc>
                <a:extLst>
                  <a:ext uri="{0D108BD9-81ED-4DB2-BD59-A6C34878D82A}">
                    <a16:rowId xmlns:a16="http://schemas.microsoft.com/office/drawing/2014/main" val="10000"/>
                  </a:ext>
                </a:extLst>
              </a:tr>
              <a:tr h="128880">
                <a:tc>
                  <a:txBody>
                    <a:bodyPr/>
                    <a:lstStyle/>
                    <a:p>
                      <a:pPr>
                        <a:lnSpc>
                          <a:spcPct val="100000"/>
                        </a:lnSpc>
                      </a:pPr>
                      <a:r>
                        <a:rPr lang="en-US" sz="1200" b="1" strike="noStrike" spc="-1">
                          <a:solidFill>
                            <a:srgbClr val="292934"/>
                          </a:solidFill>
                          <a:latin typeface="Arial"/>
                        </a:rPr>
                        <a:t>Same-Gender Male</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-0.253**</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1"/>
                  </a:ext>
                </a:extLst>
              </a:tr>
              <a:tr h="12888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(0.103)</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02"/>
                  </a:ext>
                </a:extLst>
              </a:tr>
              <a:tr h="128880">
                <a:tc>
                  <a:txBody>
                    <a:bodyPr/>
                    <a:lstStyle/>
                    <a:p>
                      <a:pPr>
                        <a:lnSpc>
                          <a:spcPct val="100000"/>
                        </a:lnSpc>
                      </a:pPr>
                      <a:r>
                        <a:rPr lang="en-US" sz="1200" b="1" strike="noStrike" spc="-1">
                          <a:solidFill>
                            <a:srgbClr val="292934"/>
                          </a:solidFill>
                          <a:latin typeface="Arial"/>
                        </a:rPr>
                        <a:t>Same-Gender Female</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-0.340***</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3"/>
                  </a:ext>
                </a:extLst>
              </a:tr>
              <a:tr h="12888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(0.120)</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04"/>
                  </a:ext>
                </a:extLst>
              </a:tr>
              <a:tr h="128880">
                <a:tc>
                  <a:txBody>
                    <a:bodyPr/>
                    <a:lstStyle/>
                    <a:p>
                      <a:pPr>
                        <a:lnSpc>
                          <a:spcPct val="100000"/>
                        </a:lnSpc>
                      </a:pPr>
                      <a:r>
                        <a:rPr lang="en-US" sz="1200" b="1" strike="noStrike" spc="-1">
                          <a:solidFill>
                            <a:srgbClr val="292934"/>
                          </a:solidFill>
                          <a:latin typeface="Arial"/>
                        </a:rPr>
                        <a:t>Different-Gender Female </a:t>
                      </a:r>
                      <a:endParaRPr lang="en-US" sz="1200" b="0" strike="noStrike" spc="-1">
                        <a:solidFill>
                          <a:srgbClr val="000000"/>
                        </a:solidFill>
                        <a:latin typeface="Arial"/>
                      </a:endParaRPr>
                    </a:p>
                    <a:p>
                      <a:pPr>
                        <a:lnSpc>
                          <a:spcPct val="100000"/>
                        </a:lnSpc>
                      </a:pPr>
                      <a:r>
                        <a:rPr lang="en-US" sz="1200" b="1" strike="noStrike" spc="-1">
                          <a:solidFill>
                            <a:srgbClr val="292934"/>
                          </a:solidFill>
                          <a:latin typeface="Arial"/>
                        </a:rPr>
                        <a:t>   Originator</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-0.018</a:t>
                      </a:r>
                      <a:endParaRPr lang="en-US" sz="1200" b="0" strike="noStrike" spc="-1">
                        <a:solidFill>
                          <a:srgbClr val="000000"/>
                        </a:solidFill>
                        <a:latin typeface="Arial"/>
                      </a:endParaRPr>
                    </a:p>
                    <a:p>
                      <a:pPr algn="ctr">
                        <a:lnSpc>
                          <a:spcPct val="100000"/>
                        </a:lnSpc>
                      </a:pPr>
                      <a:r>
                        <a:rPr lang="en-US" sz="1200" b="0" strike="noStrike" spc="-1">
                          <a:solidFill>
                            <a:srgbClr val="292934"/>
                          </a:solidFill>
                          <a:latin typeface="Arial"/>
                        </a:rPr>
                        <a:t>(0.126)</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5"/>
                  </a:ext>
                </a:extLst>
              </a:tr>
              <a:tr h="0">
                <a:tc>
                  <a:txBody>
                    <a:bodyPr/>
                    <a:lstStyle/>
                    <a:p>
                      <a:pPr>
                        <a:lnSpc>
                          <a:spcPct val="100000"/>
                        </a:lnSpc>
                      </a:pPr>
                      <a:r>
                        <a:rPr lang="en-US" sz="1200" b="1" strike="noStrike" spc="-1">
                          <a:solidFill>
                            <a:srgbClr val="292934"/>
                          </a:solidFill>
                          <a:latin typeface="Arial"/>
                        </a:rPr>
                        <a:t>Expecting a Child</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0.031</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06"/>
                  </a:ext>
                </a:extLst>
              </a:tr>
              <a:tr h="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(0.116)</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7"/>
                  </a:ext>
                </a:extLst>
              </a:tr>
              <a:tr h="0">
                <a:tc>
                  <a:txBody>
                    <a:bodyPr/>
                    <a:lstStyle/>
                    <a:p>
                      <a:pPr>
                        <a:lnSpc>
                          <a:spcPct val="100000"/>
                        </a:lnSpc>
                      </a:pPr>
                      <a:r>
                        <a:rPr lang="en-US" sz="1200" b="1" strike="noStrike" spc="-1">
                          <a:solidFill>
                            <a:srgbClr val="292934"/>
                          </a:solidFill>
                          <a:latin typeface="Arial"/>
                        </a:rPr>
                        <a:t>Has One Child</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-0.100</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08"/>
                  </a:ext>
                </a:extLst>
              </a:tr>
              <a:tr h="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(0.107)</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09"/>
                  </a:ext>
                </a:extLst>
              </a:tr>
              <a:tr h="135720">
                <a:tc>
                  <a:txBody>
                    <a:bodyPr/>
                    <a:lstStyle/>
                    <a:p>
                      <a:pPr>
                        <a:lnSpc>
                          <a:spcPct val="100000"/>
                        </a:lnSpc>
                      </a:pPr>
                      <a:r>
                        <a:rPr lang="en-US" sz="1200" b="1" strike="noStrike" spc="-1" dirty="0">
                          <a:solidFill>
                            <a:srgbClr val="292934"/>
                          </a:solidFill>
                          <a:latin typeface="Arial"/>
                        </a:rPr>
                        <a:t>Has Two Children</a:t>
                      </a:r>
                      <a:endParaRPr lang="en-US" sz="1200" b="0" strike="noStrike" spc="-1" dirty="0">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-0.216**</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10"/>
                  </a:ext>
                </a:extLst>
              </a:tr>
              <a:tr h="13572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(0.102)</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11"/>
                  </a:ext>
                </a:extLst>
              </a:tr>
              <a:tr h="135720">
                <a:tc>
                  <a:txBody>
                    <a:bodyPr/>
                    <a:lstStyle/>
                    <a:p>
                      <a:pPr>
                        <a:lnSpc>
                          <a:spcPct val="100000"/>
                        </a:lnSpc>
                      </a:pPr>
                      <a:r>
                        <a:rPr lang="en-US" sz="1200" b="1" strike="noStrike" spc="-1">
                          <a:solidFill>
                            <a:srgbClr val="292934"/>
                          </a:solidFill>
                          <a:latin typeface="Arial"/>
                        </a:rPr>
                        <a:t>High Credit Score (vs. low)</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-0.013</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12"/>
                  </a:ext>
                </a:extLst>
              </a:tr>
              <a:tr h="13572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(0.103)</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13"/>
                  </a:ext>
                </a:extLst>
              </a:tr>
              <a:tr h="135720">
                <a:tc>
                  <a:txBody>
                    <a:bodyPr/>
                    <a:lstStyle/>
                    <a:p>
                      <a:pPr>
                        <a:lnSpc>
                          <a:spcPct val="100000"/>
                        </a:lnSpc>
                      </a:pPr>
                      <a:r>
                        <a:rPr lang="en-US" sz="1200" b="1" strike="noStrike" spc="-1">
                          <a:solidFill>
                            <a:srgbClr val="292934"/>
                          </a:solidFill>
                          <a:latin typeface="Arial"/>
                        </a:rPr>
                        <a:t>Log Occupational Income</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-0.034</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14"/>
                  </a:ext>
                </a:extLst>
              </a:tr>
              <a:tr h="13572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(0.079)</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15"/>
                  </a:ext>
                </a:extLst>
              </a:tr>
              <a:tr h="135720">
                <a:tc>
                  <a:txBody>
                    <a:bodyPr/>
                    <a:lstStyle/>
                    <a:p>
                      <a:pPr>
                        <a:lnSpc>
                          <a:spcPct val="100000"/>
                        </a:lnSpc>
                      </a:pPr>
                      <a:r>
                        <a:rPr lang="en-US" sz="1200" b="1" strike="noStrike" spc="-1">
                          <a:solidFill>
                            <a:srgbClr val="292934"/>
                          </a:solidFill>
                          <a:latin typeface="Arial"/>
                        </a:rPr>
                        <a:t>Occupational Tenure (years)</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0.038</a:t>
                      </a:r>
                      <a:endParaRPr lang="en-US" sz="1200" b="0" strike="noStrike" spc="-1">
                        <a:solidFill>
                          <a:srgbClr val="000000"/>
                        </a:solidFill>
                        <a:latin typeface="Arial"/>
                      </a:endParaRPr>
                    </a:p>
                  </a:txBody>
                  <a:tcPr marL="68400" marR="68400">
                    <a:lnL>
                      <a:noFill/>
                    </a:lnL>
                    <a:lnR w="9360">
                      <a:solidFill>
                        <a:srgbClr val="93A299"/>
                      </a:solidFill>
                      <a:prstDash val="solid"/>
                    </a:lnR>
                    <a:lnT w="9360" cap="flat" cmpd="sng" algn="ctr">
                      <a:solidFill>
                        <a:srgbClr val="93A299"/>
                      </a:solidFill>
                      <a:prstDash val="solid"/>
                      <a:round/>
                      <a:headEnd type="none" w="med" len="med"/>
                      <a:tailEnd type="none" w="med" len="med"/>
                    </a:lnT>
                    <a:lnB>
                      <a:noFill/>
                    </a:lnB>
                    <a:noFill/>
                  </a:tcPr>
                </a:tc>
                <a:extLst>
                  <a:ext uri="{0D108BD9-81ED-4DB2-BD59-A6C34878D82A}">
                    <a16:rowId xmlns:a16="http://schemas.microsoft.com/office/drawing/2014/main" val="10016"/>
                  </a:ext>
                </a:extLst>
              </a:tr>
              <a:tr h="135720">
                <a:tc>
                  <a:txBody>
                    <a:bodyPr/>
                    <a:lstStyle/>
                    <a:p>
                      <a:pPr>
                        <a:lnSpc>
                          <a:spcPct val="100000"/>
                        </a:lnSpc>
                      </a:pPr>
                      <a:r>
                        <a:rPr lang="en-US" sz="1200" b="1" strike="noStrike" spc="-1">
                          <a:solidFill>
                            <a:srgbClr val="292934"/>
                          </a:solidFill>
                          <a:latin typeface="Arial"/>
                        </a:rPr>
                        <a:t> </a:t>
                      </a:r>
                      <a:endParaRPr lang="en-US" sz="1200" b="0" strike="noStrike" spc="-1">
                        <a:solidFill>
                          <a:srgbClr val="000000"/>
                        </a:solidFill>
                        <a:latin typeface="Arial"/>
                      </a:endParaRPr>
                    </a:p>
                  </a:txBody>
                  <a:tcPr marL="68400" marR="68400">
                    <a:lnL w="9360">
                      <a:solidFill>
                        <a:srgbClr val="93A299"/>
                      </a:solidFill>
                      <a:prstDash val="solid"/>
                    </a:lnL>
                    <a:lnR>
                      <a:noFill/>
                    </a:lnR>
                    <a:lnT>
                      <a:noFill/>
                    </a:lnT>
                    <a:lnB>
                      <a:noFill/>
                    </a:lnB>
                    <a:noFill/>
                  </a:tcPr>
                </a:tc>
                <a:tc>
                  <a:txBody>
                    <a:bodyPr/>
                    <a:lstStyle/>
                    <a:p>
                      <a:pPr algn="ctr">
                        <a:lnSpc>
                          <a:spcPct val="100000"/>
                        </a:lnSpc>
                      </a:pPr>
                      <a:r>
                        <a:rPr lang="en-US" sz="1200" b="0" strike="noStrike" spc="-1">
                          <a:solidFill>
                            <a:srgbClr val="292934"/>
                          </a:solidFill>
                          <a:latin typeface="Arial"/>
                        </a:rPr>
                        <a:t>(0.049)</a:t>
                      </a:r>
                      <a:endParaRPr lang="en-US" sz="1200" b="0" strike="noStrike" spc="-1">
                        <a:solidFill>
                          <a:srgbClr val="000000"/>
                        </a:solidFill>
                        <a:latin typeface="Arial"/>
                      </a:endParaRPr>
                    </a:p>
                  </a:txBody>
                  <a:tcPr marL="68400" marR="68400">
                    <a:lnL>
                      <a:noFill/>
                    </a:lnL>
                    <a:lnR w="9360">
                      <a:solidFill>
                        <a:srgbClr val="93A299"/>
                      </a:solidFill>
                      <a:prstDash val="solid"/>
                    </a:lnR>
                    <a:lnT w="9360">
                      <a:noFill/>
                      <a:prstDash val="solid"/>
                    </a:lnT>
                    <a:lnB w="9360">
                      <a:solidFill>
                        <a:srgbClr val="93A299"/>
                      </a:solidFill>
                      <a:prstDash val="solid"/>
                    </a:lnB>
                    <a:noFill/>
                  </a:tcPr>
                </a:tc>
                <a:extLst>
                  <a:ext uri="{0D108BD9-81ED-4DB2-BD59-A6C34878D82A}">
                    <a16:rowId xmlns:a16="http://schemas.microsoft.com/office/drawing/2014/main" val="10017"/>
                  </a:ext>
                </a:extLst>
              </a:tr>
              <a:tr h="0">
                <a:tc>
                  <a:txBody>
                    <a:bodyPr/>
                    <a:lstStyle/>
                    <a:p>
                      <a:pPr algn="ctr">
                        <a:lnSpc>
                          <a:spcPct val="100000"/>
                        </a:lnSpc>
                      </a:pPr>
                      <a:r>
                        <a:rPr lang="en-US" sz="1200" b="1" strike="noStrike" spc="-1">
                          <a:solidFill>
                            <a:srgbClr val="292934"/>
                          </a:solidFill>
                          <a:latin typeface="Arial"/>
                        </a:rPr>
                        <a:t>Callback Rate for Different-Gender, Male Originator:</a:t>
                      </a:r>
                      <a:endParaRPr lang="en-US" sz="1200" b="0" strike="noStrike" spc="-1">
                        <a:solidFill>
                          <a:srgbClr val="000000"/>
                        </a:solidFill>
                        <a:latin typeface="Arial"/>
                      </a:endParaRPr>
                    </a:p>
                  </a:txBody>
                  <a:tcPr marL="68400" marR="68400" anchor="ctr">
                    <a:lnL w="9360">
                      <a:solidFill>
                        <a:srgbClr val="93A299"/>
                      </a:solidFill>
                      <a:prstDash val="solid"/>
                    </a:lnL>
                    <a:lnR>
                      <a:noFill/>
                    </a:lnR>
                    <a:lnT>
                      <a:noFill/>
                    </a:lnT>
                    <a:lnB w="9360">
                      <a:solidFill>
                        <a:srgbClr val="93A299"/>
                      </a:solidFill>
                      <a:prstDash val="solid"/>
                    </a:lnB>
                    <a:noFill/>
                  </a:tcPr>
                </a:tc>
                <a:tc>
                  <a:txBody>
                    <a:bodyPr/>
                    <a:lstStyle/>
                    <a:p>
                      <a:pPr algn="ctr">
                        <a:lnSpc>
                          <a:spcPct val="100000"/>
                        </a:lnSpc>
                      </a:pPr>
                      <a:r>
                        <a:rPr lang="en-US" sz="1200" b="0" strike="noStrike" spc="-1" dirty="0">
                          <a:solidFill>
                            <a:srgbClr val="292934"/>
                          </a:solidFill>
                          <a:latin typeface="Arial"/>
                        </a:rPr>
                        <a:t>72.34%</a:t>
                      </a:r>
                      <a:endParaRPr lang="en-US" sz="1200" b="0" strike="noStrike" spc="-1" dirty="0">
                        <a:solidFill>
                          <a:srgbClr val="000000"/>
                        </a:solidFill>
                        <a:latin typeface="Arial"/>
                      </a:endParaRPr>
                    </a:p>
                  </a:txBody>
                  <a:tcPr marL="68400" marR="68400" anchor="ctr">
                    <a:lnL>
                      <a:noFill/>
                    </a:lnL>
                    <a:lnR w="9360">
                      <a:solidFill>
                        <a:srgbClr val="93A299"/>
                      </a:solidFill>
                      <a:prstDash val="solid"/>
                    </a:lnR>
                    <a:lnT w="9360" cap="flat" cmpd="sng" algn="ctr">
                      <a:solidFill>
                        <a:srgbClr val="93A299"/>
                      </a:solidFill>
                      <a:prstDash val="solid"/>
                      <a:round/>
                      <a:headEnd type="none" w="med" len="med"/>
                      <a:tailEnd type="none" w="med" len="med"/>
                    </a:lnT>
                    <a:lnB w="9360">
                      <a:solidFill>
                        <a:srgbClr val="93A299"/>
                      </a:solidFill>
                      <a:prstDash val="solid"/>
                    </a:lnB>
                    <a:noFill/>
                  </a:tcPr>
                </a:tc>
                <a:extLst>
                  <a:ext uri="{0D108BD9-81ED-4DB2-BD59-A6C34878D82A}">
                    <a16:rowId xmlns:a16="http://schemas.microsoft.com/office/drawing/2014/main" val="10018"/>
                  </a:ext>
                </a:extLst>
              </a:tr>
            </a:tbl>
          </a:graphicData>
        </a:graphic>
      </p:graphicFrame>
      <mc:AlternateContent xmlns:mc="http://schemas.openxmlformats.org/markup-compatibility/2006" xmlns:a14="http://schemas.microsoft.com/office/drawing/2010/main">
        <mc:Choice Requires="a14">
          <p:sp>
            <p:nvSpPr>
              <p:cNvPr id="138" name="TextBox 7"/>
              <p:cNvSpPr txBox="1"/>
              <p:nvPr/>
            </p:nvSpPr>
            <p:spPr>
              <a:xfrm>
                <a:off x="206640" y="1523880"/>
                <a:ext cx="4136760" cy="2171160"/>
              </a:xfrm>
              <a:prstGeom prst="rect">
                <a:avLst/>
              </a:prstGeom>
            </p:spPr>
            <p:txBody>
              <a:bodyPr/>
              <a:lstStyle/>
              <a:p>
                <a:pPr/>
                <a14:m>
                  <m:oMathPara xmlns:m="http://schemas.openxmlformats.org/officeDocument/2006/math">
                    <m:oMathParaPr>
                      <m:jc m:val="centerGroup"/>
                    </m:oMathParaPr>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𝑅𝑒𝑠𝑝𝑜𝑛𝑠𝑒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𝑆𝑎𝑚𝑒𝑀𝑎𝑙𝑒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sSub>
                        <m:sSubPr>
                          <m:ctrlPr>
                            <a:rPr i="1">
                              <a:latin typeface="Cambria Math" panose="02040503050406030204" pitchFamily="18" charset="0"/>
                            </a:rPr>
                          </m:ctrlPr>
                        </m:sSubPr>
                        <m:e>
                          <m:r>
                            <a:rPr>
                              <a:latin typeface="Cambria Math" panose="02040503050406030204" pitchFamily="18" charset="0"/>
                            </a:rPr>
                            <m:t>𝑆𝑎𝑚𝑒𝐹𝑒𝑚𝑎𝑙𝑒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sSub>
                        <m:sSubPr>
                          <m:ctrlPr>
                            <a:rPr i="1">
                              <a:latin typeface="Cambria Math" panose="02040503050406030204" pitchFamily="18" charset="0"/>
                            </a:rPr>
                          </m:ctrlPr>
                        </m:sSubPr>
                        <m:e>
                          <m:r>
                            <a:rPr>
                              <a:latin typeface="Cambria Math" panose="02040503050406030204" pitchFamily="18" charset="0"/>
                            </a:rPr>
                            <m:t>𝐷𝑖𝑓𝑓𝐹𝑒𝑚𝑎𝑙𝑒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4</m:t>
                          </m:r>
                        </m:sub>
                      </m:sSub>
                      <m:sSub>
                        <m:sSubPr>
                          <m:ctrlPr>
                            <a:rPr i="1">
                              <a:latin typeface="Cambria Math" panose="02040503050406030204" pitchFamily="18" charset="0"/>
                            </a:rPr>
                          </m:ctrlPr>
                        </m:sSubPr>
                        <m:e>
                          <m:r>
                            <a:rPr>
                              <a:latin typeface="Cambria Math" panose="02040503050406030204" pitchFamily="18" charset="0"/>
                            </a:rPr>
                            <m:t>𝐸𝑥𝑝𝑒𝑐𝑡𝑖𝑛𝑔</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5</m:t>
                          </m:r>
                        </m:sub>
                      </m:sSub>
                      <m:sSub>
                        <m:sSubPr>
                          <m:ctrlPr>
                            <a:rPr i="1">
                              <a:latin typeface="Cambria Math" panose="02040503050406030204" pitchFamily="18" charset="0"/>
                            </a:rPr>
                          </m:ctrlPr>
                        </m:sSubPr>
                        <m:e>
                          <m:r>
                            <a:rPr>
                              <a:latin typeface="Cambria Math" panose="02040503050406030204" pitchFamily="18" charset="0"/>
                            </a:rPr>
                            <m:t>𝑂𝑛𝑒𝐶h𝑖𝑙𝑑</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6</m:t>
                          </m:r>
                        </m:sub>
                      </m:sSub>
                      <m:sSub>
                        <m:sSubPr>
                          <m:ctrlPr>
                            <a:rPr i="1">
                              <a:latin typeface="Cambria Math" panose="02040503050406030204" pitchFamily="18" charset="0"/>
                            </a:rPr>
                          </m:ctrlPr>
                        </m:sSubPr>
                        <m:e>
                          <m:r>
                            <a:rPr>
                              <a:latin typeface="Cambria Math" panose="02040503050406030204" pitchFamily="18" charset="0"/>
                            </a:rPr>
                            <m:t>𝑇𝑤𝑜𝐶h𝑖𝑙𝑑𝑟𝑒𝑛</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7</m:t>
                          </m:r>
                        </m:sub>
                      </m:sSub>
                      <m:sSub>
                        <m:sSubPr>
                          <m:ctrlPr>
                            <a:rPr i="1">
                              <a:latin typeface="Cambria Math" panose="02040503050406030204" pitchFamily="18" charset="0"/>
                            </a:rPr>
                          </m:ctrlPr>
                        </m:sSubPr>
                        <m:e>
                          <m:r>
                            <a:rPr>
                              <a:latin typeface="Cambria Math" panose="02040503050406030204" pitchFamily="18" charset="0"/>
                            </a:rPr>
                            <m:t>𝐻𝑖𝑔h𝐶𝑟𝑒𝑑𝑖𝑡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8</m:t>
                          </m:r>
                        </m:sub>
                      </m:sSub>
                      <m:r>
                        <a:rPr>
                          <a:latin typeface="Cambria Math" panose="02040503050406030204" pitchFamily="18" charset="0"/>
                        </a:rPr>
                        <m:t>𝑙𝑜𝑔</m:t>
                      </m:r>
                      <m:sSub>
                        <m:sSubPr>
                          <m:ctrlPr>
                            <a:rPr i="1">
                              <a:latin typeface="Cambria Math" panose="02040503050406030204" pitchFamily="18" charset="0"/>
                            </a:rPr>
                          </m:ctrlPr>
                        </m:sSubPr>
                        <m:e>
                          <m:d>
                            <m:dPr>
                              <m:ctrlPr>
                                <a:rPr i="1">
                                  <a:latin typeface="Cambria Math" panose="02040503050406030204" pitchFamily="18" charset="0"/>
                                </a:rPr>
                              </m:ctrlPr>
                            </m:dPr>
                            <m:e>
                              <m:r>
                                <a:rPr>
                                  <a:latin typeface="Cambria Math" panose="02040503050406030204" pitchFamily="18" charset="0"/>
                                </a:rPr>
                                <m:t>𝑜𝑐𝑐𝑢𝑝𝑎𝑡𝑖𝑜𝑛𝑎𝑙𝑖𝑛𝑐𝑜𝑚𝑒</m:t>
                              </m:r>
                            </m:e>
                          </m:d>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9</m:t>
                          </m:r>
                        </m:sub>
                      </m:sSub>
                      <m:sSub>
                        <m:sSubPr>
                          <m:ctrlPr>
                            <a:rPr i="1">
                              <a:latin typeface="Cambria Math" panose="02040503050406030204" pitchFamily="18" charset="0"/>
                            </a:rPr>
                          </m:ctrlPr>
                        </m:sSubPr>
                        <m:e>
                          <m:r>
                            <a:rPr>
                              <a:latin typeface="Cambria Math" panose="02040503050406030204" pitchFamily="18" charset="0"/>
                            </a:rPr>
                            <m:t>𝑇𝑒𝑛𝑢𝑟𝑒</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𝑅𝑜𝑢𝑛𝑑𝐹𝐸𝑠</m:t>
                          </m:r>
                        </m:e>
                        <m:sub>
                          <m:r>
                            <a:rPr>
                              <a:latin typeface="Cambria Math" panose="02040503050406030204" pitchFamily="18" charset="0"/>
                            </a:rPr>
                            <m:t>𝑖</m:t>
                          </m:r>
                        </m:sub>
                      </m:sSub>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𝑇𝑒𝑚𝑝𝑙𝑎𝑡𝑒𝐹𝐸𝑠</m:t>
                          </m:r>
                        </m:e>
                        <m:sub>
                          <m:r>
                            <a:rPr>
                              <a:latin typeface="Cambria Math" panose="02040503050406030204" pitchFamily="18" charset="0"/>
                            </a:rPr>
                            <m:t>𝑖</m:t>
                          </m:r>
                        </m:sub>
                      </m:sSub>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𝜀</m:t>
                          </m:r>
                        </m:e>
                        <m:sub>
                          <m:r>
                            <a:rPr>
                              <a:latin typeface="Cambria Math" panose="02040503050406030204" pitchFamily="18" charset="0"/>
                            </a:rPr>
                            <m:t>𝑖</m:t>
                          </m:r>
                        </m:sub>
                      </m:sSub>
                    </m:oMath>
                  </m:oMathPara>
                </a14:m>
                <a:endParaRPr/>
              </a:p>
            </p:txBody>
          </p:sp>
        </mc:Choice>
        <mc:Fallback xmlns="" xmlns:p14="http://schemas.microsoft.com/office/powerpoint/2010/main" xmlns:p15="http://schemas.microsoft.com/office/powerpoint/2012/main"/>
      </mc:AlternateContent>
      <p:sp>
        <p:nvSpPr>
          <p:cNvPr id="139" name="TextBox 8"/>
          <p:cNvSpPr/>
          <p:nvPr/>
        </p:nvSpPr>
        <p:spPr>
          <a:xfrm>
            <a:off x="350640" y="4020840"/>
            <a:ext cx="39927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292934"/>
              </a:buClr>
              <a:buFont typeface="Arial"/>
              <a:buChar char="•"/>
            </a:pPr>
            <a:r>
              <a:rPr lang="en-US" sz="1800" b="0" strike="noStrike" spc="-1">
                <a:solidFill>
                  <a:srgbClr val="292934"/>
                </a:solidFill>
                <a:latin typeface="Arial"/>
              </a:rPr>
              <a:t>Excluded category: Different-Gender Male Originator (response rate of 72.34%)</a:t>
            </a:r>
            <a:endParaRPr lang="en-US" sz="1800" b="0" strike="noStrike" spc="-1">
              <a:solidFill>
                <a:srgbClr val="000000"/>
              </a:solidFill>
              <a:latin typeface="Arial"/>
            </a:endParaRPr>
          </a:p>
          <a:p>
            <a:pPr marL="285840" indent="-285840">
              <a:lnSpc>
                <a:spcPct val="100000"/>
              </a:lnSpc>
              <a:buClr>
                <a:srgbClr val="292934"/>
              </a:buClr>
              <a:buFont typeface="Arial"/>
              <a:buChar char="•"/>
            </a:pPr>
            <a:r>
              <a:rPr lang="en-US" sz="1800" b="0" strike="noStrike" spc="-1">
                <a:solidFill>
                  <a:srgbClr val="292934"/>
                </a:solidFill>
                <a:latin typeface="Arial"/>
              </a:rPr>
              <a:t>Linear probability model</a:t>
            </a:r>
            <a:endParaRPr lang="en-US" sz="1800" b="0" strike="noStrike" spc="-1">
              <a:solidFill>
                <a:srgbClr val="000000"/>
              </a:solidFill>
              <a:latin typeface="Arial"/>
            </a:endParaRPr>
          </a:p>
          <a:p>
            <a:pPr marL="285840" indent="-285840">
              <a:lnSpc>
                <a:spcPct val="100000"/>
              </a:lnSpc>
              <a:buClr>
                <a:srgbClr val="292934"/>
              </a:buClr>
              <a:buFont typeface="Arial"/>
              <a:buChar char="•"/>
            </a:pPr>
            <a:r>
              <a:rPr lang="en-US" sz="1800" b="0" strike="noStrike" spc="-1">
                <a:solidFill>
                  <a:srgbClr val="292934"/>
                </a:solidFill>
                <a:latin typeface="Arial"/>
              </a:rPr>
              <a:t>Standard errors clustered on MLO</a:t>
            </a:r>
            <a:endParaRPr lang="en-US" sz="1800" b="0" strike="noStrike" spc="-1">
              <a:solidFill>
                <a:srgbClr val="000000"/>
              </a:solidFill>
              <a:latin typeface="Arial"/>
            </a:endParaRPr>
          </a:p>
          <a:p>
            <a:pPr marL="285840" indent="-285840">
              <a:lnSpc>
                <a:spcPct val="100000"/>
              </a:lnSpc>
              <a:buClr>
                <a:srgbClr val="292934"/>
              </a:buClr>
              <a:buFont typeface="Arial"/>
              <a:buChar char="•"/>
            </a:pPr>
            <a:r>
              <a:rPr lang="en-US" sz="1800" b="0" strike="noStrike" spc="-1">
                <a:solidFill>
                  <a:srgbClr val="292934"/>
                </a:solidFill>
                <a:latin typeface="Arial"/>
              </a:rPr>
              <a:t>Estimation is using our preferred sample, “Restricted Sample #2”</a:t>
            </a:r>
            <a:endParaRPr lang="en-US" sz="18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604080"/>
            <a:ext cx="8229240" cy="990360"/>
          </a:xfrm>
          <a:prstGeom prst="rect">
            <a:avLst/>
          </a:prstGeom>
          <a:noFill/>
          <a:ln w="0">
            <a:noFill/>
          </a:ln>
        </p:spPr>
        <p:txBody>
          <a:bodyPr anchor="ctr">
            <a:noAutofit/>
          </a:bodyPr>
          <a:lstStyle/>
          <a:p>
            <a:pPr indent="0" algn="ctr">
              <a:lnSpc>
                <a:spcPct val="100000"/>
              </a:lnSpc>
              <a:buNone/>
            </a:pPr>
            <a:r>
              <a:rPr lang="en-US" sz="4000" b="0" strike="noStrike" spc="-100">
                <a:solidFill>
                  <a:srgbClr val="D2533C"/>
                </a:solidFill>
                <a:latin typeface="Avenir Next Regular"/>
              </a:rPr>
              <a:t>Next Steps</a:t>
            </a:r>
            <a:endParaRPr lang="en-US" sz="4000" b="0" strike="noStrike" spc="-1">
              <a:solidFill>
                <a:srgbClr val="292934"/>
              </a:solidFill>
              <a:latin typeface="Arial"/>
            </a:endParaRPr>
          </a:p>
        </p:txBody>
      </p:sp>
      <p:sp>
        <p:nvSpPr>
          <p:cNvPr id="141" name="TextBox 2"/>
          <p:cNvSpPr/>
          <p:nvPr/>
        </p:nvSpPr>
        <p:spPr>
          <a:xfrm>
            <a:off x="654120" y="1594440"/>
            <a:ext cx="7835400" cy="34148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292934"/>
              </a:buClr>
              <a:buFont typeface="Arial"/>
              <a:buChar char="•"/>
            </a:pPr>
            <a:r>
              <a:rPr lang="en-US" sz="2400" b="0" strike="noStrike" spc="-1" dirty="0">
                <a:solidFill>
                  <a:srgbClr val="292934"/>
                </a:solidFill>
                <a:latin typeface="Avenir Next Regular"/>
              </a:rPr>
              <a:t>Update and tweak methodology (your comments are very helpful at this stage).</a:t>
            </a: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a:lnSpc>
                <a:spcPct val="100000"/>
              </a:lnSpc>
            </a:pPr>
            <a:r>
              <a:rPr lang="en-US" sz="2400" b="0" strike="noStrike" spc="-1" dirty="0">
                <a:solidFill>
                  <a:srgbClr val="292934"/>
                </a:solidFill>
                <a:latin typeface="Avenir Next Regular"/>
              </a:rPr>
              <a:t>We will likely be hiring RAs in the next couple of months. The job ad will appear on Handshake, will be sent to econ majors, and distributed in other ways. If you are interested in a position and you haven’t see any ad posted then reach out to me.</a:t>
            </a:r>
            <a:endParaRPr lang="en-US" sz="2400" b="0" strike="noStrike" spc="-1" dirty="0">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604080"/>
            <a:ext cx="8229240" cy="990360"/>
          </a:xfrm>
          <a:prstGeom prst="rect">
            <a:avLst/>
          </a:prstGeom>
          <a:noFill/>
          <a:ln w="0">
            <a:noFill/>
          </a:ln>
        </p:spPr>
        <p:txBody>
          <a:bodyPr anchor="ctr">
            <a:noAutofit/>
          </a:bodyPr>
          <a:lstStyle/>
          <a:p>
            <a:pPr indent="0" algn="ctr">
              <a:lnSpc>
                <a:spcPct val="100000"/>
              </a:lnSpc>
              <a:buNone/>
            </a:pPr>
            <a:r>
              <a:rPr lang="en-US" sz="4000" b="0" strike="noStrike" spc="-100">
                <a:solidFill>
                  <a:srgbClr val="D2533C"/>
                </a:solidFill>
                <a:latin typeface="Avenir Next Regular"/>
              </a:rPr>
              <a:t>Thank you! </a:t>
            </a:r>
            <a:endParaRPr lang="en-US" sz="4000" b="0" strike="noStrike" spc="-1">
              <a:solidFill>
                <a:srgbClr val="292934"/>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406440"/>
            <a:ext cx="8229240" cy="524520"/>
          </a:xfrm>
          <a:prstGeom prst="rect">
            <a:avLst/>
          </a:prstGeom>
          <a:noFill/>
          <a:ln w="0">
            <a:noFill/>
          </a:ln>
        </p:spPr>
        <p:txBody>
          <a:bodyPr anchor="ctr">
            <a:normAutofit/>
          </a:bodyPr>
          <a:lstStyle/>
          <a:p>
            <a:pPr indent="0">
              <a:lnSpc>
                <a:spcPct val="100000"/>
              </a:lnSpc>
              <a:buNone/>
            </a:pPr>
            <a:r>
              <a:rPr lang="en-US" sz="2800" b="0" strike="noStrike" spc="-100">
                <a:solidFill>
                  <a:srgbClr val="D2533C"/>
                </a:solidFill>
                <a:latin typeface="Avenir Next Regular"/>
              </a:rPr>
              <a:t>Estimating Main Effects – </a:t>
            </a:r>
            <a:r>
              <a:rPr lang="en-US" sz="2800" b="0" i="1" strike="noStrike" spc="-100">
                <a:solidFill>
                  <a:srgbClr val="D2533C"/>
                </a:solidFill>
                <a:latin typeface="Avenir Next Regular"/>
              </a:rPr>
              <a:t>Interaction variables</a:t>
            </a:r>
            <a:endParaRPr lang="en-US" sz="2800" b="0" strike="noStrike" spc="-1">
              <a:solidFill>
                <a:srgbClr val="292934"/>
              </a:solidFill>
              <a:latin typeface="Arial"/>
            </a:endParaRPr>
          </a:p>
        </p:txBody>
      </p:sp>
      <p:graphicFrame>
        <p:nvGraphicFramePr>
          <p:cNvPr id="144" name="Table 6"/>
          <p:cNvGraphicFramePr/>
          <p:nvPr/>
        </p:nvGraphicFramePr>
        <p:xfrm>
          <a:off x="564480" y="987840"/>
          <a:ext cx="8121960" cy="5791080"/>
        </p:xfrm>
        <a:graphic>
          <a:graphicData uri="http://schemas.openxmlformats.org/drawingml/2006/table">
            <a:tbl>
              <a:tblPr/>
              <a:tblGrid>
                <a:gridCol w="1690560">
                  <a:extLst>
                    <a:ext uri="{9D8B030D-6E8A-4147-A177-3AD203B41FA5}">
                      <a16:colId xmlns:a16="http://schemas.microsoft.com/office/drawing/2014/main" val="20000"/>
                    </a:ext>
                  </a:extLst>
                </a:gridCol>
                <a:gridCol w="3129480">
                  <a:extLst>
                    <a:ext uri="{9D8B030D-6E8A-4147-A177-3AD203B41FA5}">
                      <a16:colId xmlns:a16="http://schemas.microsoft.com/office/drawing/2014/main" val="20001"/>
                    </a:ext>
                  </a:extLst>
                </a:gridCol>
                <a:gridCol w="3301920">
                  <a:extLst>
                    <a:ext uri="{9D8B030D-6E8A-4147-A177-3AD203B41FA5}">
                      <a16:colId xmlns:a16="http://schemas.microsoft.com/office/drawing/2014/main" val="20002"/>
                    </a:ext>
                  </a:extLst>
                </a:gridCol>
              </a:tblGrid>
              <a:tr h="426600">
                <a:tc>
                  <a:txBody>
                    <a:bodyPr/>
                    <a:lstStyle/>
                    <a:p>
                      <a:pPr>
                        <a:lnSpc>
                          <a:spcPct val="100000"/>
                        </a:lnSpc>
                      </a:pPr>
                      <a:r>
                        <a:rPr lang="en-US" sz="1400" b="1" strike="noStrike" spc="-1">
                          <a:solidFill>
                            <a:schemeClr val="lt1"/>
                          </a:solidFill>
                          <a:latin typeface="Avenir Next Regular"/>
                          <a:ea typeface="ＭＳ 明朝"/>
                        </a:rPr>
                        <a:t>Interaction Variable</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400" b="1" strike="noStrike" spc="-1">
                          <a:solidFill>
                            <a:schemeClr val="lt1"/>
                          </a:solidFill>
                          <a:latin typeface="Avenir Next Regular"/>
                          <a:ea typeface="ＭＳ 明朝"/>
                        </a:rPr>
                        <a:t>Hypothesis</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nSpc>
                          <a:spcPct val="100000"/>
                        </a:lnSpc>
                      </a:pPr>
                      <a:r>
                        <a:rPr lang="en-US" sz="1400" b="1" strike="noStrike" spc="-1">
                          <a:solidFill>
                            <a:schemeClr val="lt1"/>
                          </a:solidFill>
                          <a:latin typeface="Avenir Next Regular"/>
                          <a:ea typeface="ＭＳ 明朝"/>
                        </a:rPr>
                        <a:t>Source</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772200">
                <a:tc>
                  <a:txBody>
                    <a:bodyPr/>
                    <a:lstStyle/>
                    <a:p>
                      <a:pPr>
                        <a:lnSpc>
                          <a:spcPct val="100000"/>
                        </a:lnSpc>
                      </a:pPr>
                      <a:r>
                        <a:rPr lang="en-US" sz="1400" b="0" strike="noStrike" spc="-1">
                          <a:solidFill>
                            <a:schemeClr val="dk1"/>
                          </a:solidFill>
                          <a:latin typeface="Avenir Next Regular"/>
                          <a:ea typeface="ＭＳ 明朝"/>
                        </a:rPr>
                        <a:t>LGBTQ Inclusivity </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Rates of S.O. discrimination will vary by region and will decrease as city policies become more inclusive of LGBTQ people</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Municipal Equality Index (MEI) from the HRC</a:t>
                      </a:r>
                      <a:endParaRPr lang="en-US" sz="1400" b="0" strike="noStrike" spc="-1">
                        <a:solidFill>
                          <a:srgbClr val="000000"/>
                        </a:solidFill>
                        <a:latin typeface="Arial"/>
                      </a:endParaRPr>
                    </a:p>
                    <a:p>
                      <a:pPr>
                        <a:lnSpc>
                          <a:spcPct val="100000"/>
                        </a:lnSpc>
                      </a:pPr>
                      <a:r>
                        <a:rPr lang="en-US" sz="1400" b="0" strike="noStrike" spc="-1">
                          <a:solidFill>
                            <a:schemeClr val="dk1"/>
                          </a:solidFill>
                          <a:latin typeface="Avenir Next Regular"/>
                          <a:ea typeface="ＭＳ 明朝"/>
                        </a:rPr>
                        <a:t> </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rgbClr val="DCDFDD"/>
                    </a:solidFill>
                  </a:tcPr>
                </a:tc>
                <a:extLst>
                  <a:ext uri="{0D108BD9-81ED-4DB2-BD59-A6C34878D82A}">
                    <a16:rowId xmlns:a16="http://schemas.microsoft.com/office/drawing/2014/main" val="10001"/>
                  </a:ext>
                </a:extLst>
              </a:tr>
              <a:tr h="772200">
                <a:tc>
                  <a:txBody>
                    <a:bodyPr/>
                    <a:lstStyle/>
                    <a:p>
                      <a:pPr>
                        <a:lnSpc>
                          <a:spcPct val="100000"/>
                        </a:lnSpc>
                      </a:pPr>
                      <a:r>
                        <a:rPr lang="en-US" sz="1400" b="0" strike="noStrike" spc="-1">
                          <a:solidFill>
                            <a:schemeClr val="dk1"/>
                          </a:solidFill>
                          <a:latin typeface="Avenir Next Regular"/>
                          <a:ea typeface="ＭＳ 明朝"/>
                        </a:rPr>
                        <a:t>Gay and lesbian Population by ZIP Code</a:t>
                      </a:r>
                      <a:endParaRPr lang="en-US" sz="1400" b="0" strike="noStrike" spc="-1">
                        <a:solidFill>
                          <a:srgbClr val="000000"/>
                        </a:solidFill>
                        <a:latin typeface="Arial"/>
                      </a:endParaRPr>
                    </a:p>
                    <a:p>
                      <a:pPr>
                        <a:lnSpc>
                          <a:spcPct val="100000"/>
                        </a:lnSpc>
                      </a:pP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a:lstStyle/>
                    <a:p>
                      <a:pPr>
                        <a:lnSpc>
                          <a:spcPct val="100000"/>
                        </a:lnSpc>
                      </a:pPr>
                      <a:r>
                        <a:rPr lang="en-US" sz="1400" b="0" strike="noStrike" spc="-1">
                          <a:solidFill>
                            <a:schemeClr val="dk1"/>
                          </a:solidFill>
                          <a:latin typeface="Avenir Next Regular"/>
                          <a:ea typeface="ＭＳ 明朝"/>
                        </a:rPr>
                        <a:t>Rates of S.O. discrimination will decrease as gay and lesbian population increases, as found by Gao and Sun (</a:t>
                      </a:r>
                      <a:r>
                        <a:rPr lang="en-US" sz="1400" b="0" i="1" strike="noStrike" spc="-1">
                          <a:solidFill>
                            <a:schemeClr val="dk1"/>
                          </a:solidFill>
                          <a:latin typeface="Avenir Next Regular"/>
                          <a:ea typeface="ＭＳ 明朝"/>
                        </a:rPr>
                        <a:t>forthcoming</a:t>
                      </a:r>
                      <a:r>
                        <a:rPr lang="en-US" sz="1400" b="0" strike="noStrike" spc="-1">
                          <a:solidFill>
                            <a:schemeClr val="dk1"/>
                          </a:solidFill>
                          <a:latin typeface="Avenir Next Regular"/>
                          <a:ea typeface="ＭＳ 明朝"/>
                        </a:rPr>
                        <a:t>).</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a:lstStyle/>
                    <a:p>
                      <a:pPr>
                        <a:lnSpc>
                          <a:spcPct val="100000"/>
                        </a:lnSpc>
                      </a:pPr>
                      <a:r>
                        <a:rPr lang="en-US" sz="1400" b="0" strike="noStrike" spc="-1">
                          <a:solidFill>
                            <a:schemeClr val="dk1"/>
                          </a:solidFill>
                          <a:latin typeface="Avenir Next Regular"/>
                          <a:ea typeface="ＭＳ 明朝"/>
                        </a:rPr>
                        <a:t>Williams Institute’s county-level LGBT population estimates</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extLst>
                  <a:ext uri="{0D108BD9-81ED-4DB2-BD59-A6C34878D82A}">
                    <a16:rowId xmlns:a16="http://schemas.microsoft.com/office/drawing/2014/main" val="10002"/>
                  </a:ext>
                </a:extLst>
              </a:tr>
              <a:tr h="579240">
                <a:tc>
                  <a:txBody>
                    <a:bodyPr/>
                    <a:lstStyle/>
                    <a:p>
                      <a:pPr>
                        <a:lnSpc>
                          <a:spcPct val="100000"/>
                        </a:lnSpc>
                      </a:pPr>
                      <a:r>
                        <a:rPr lang="en-US" sz="1400" b="0" strike="noStrike" spc="-1">
                          <a:solidFill>
                            <a:schemeClr val="dk1"/>
                          </a:solidFill>
                          <a:latin typeface="Avenir Next Regular"/>
                          <a:ea typeface="ＭＳ 明朝"/>
                        </a:rPr>
                        <a:t>MLO Gender</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May discriminate less based on gender or family structure. S.O. discrimination unclear</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We record MLO gender, if obvious to us through a photo and/or name during data collection</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extLst>
                  <a:ext uri="{0D108BD9-81ED-4DB2-BD59-A6C34878D82A}">
                    <a16:rowId xmlns:a16="http://schemas.microsoft.com/office/drawing/2014/main" val="10003"/>
                  </a:ext>
                </a:extLst>
              </a:tr>
              <a:tr h="1737720">
                <a:tc>
                  <a:txBody>
                    <a:bodyPr/>
                    <a:lstStyle/>
                    <a:p>
                      <a:pPr>
                        <a:lnSpc>
                          <a:spcPct val="100000"/>
                        </a:lnSpc>
                      </a:pPr>
                      <a:r>
                        <a:rPr lang="en-US" sz="1400" b="0" strike="noStrike" spc="-1">
                          <a:solidFill>
                            <a:schemeClr val="dk1"/>
                          </a:solidFill>
                          <a:latin typeface="Avenir Next Regular"/>
                          <a:ea typeface="ＭＳ 明朝"/>
                        </a:rPr>
                        <a:t>Type of Lending Institution</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a:lstStyle/>
                    <a:p>
                      <a:pPr>
                        <a:lnSpc>
                          <a:spcPct val="100000"/>
                        </a:lnSpc>
                      </a:pPr>
                      <a:r>
                        <a:rPr lang="en-US" sz="1400" b="0" strike="noStrike" spc="-1">
                          <a:solidFill>
                            <a:schemeClr val="dk1"/>
                          </a:solidFill>
                          <a:latin typeface="Avenir Next Regular"/>
                          <a:ea typeface="ＭＳ 明朝"/>
                        </a:rPr>
                        <a:t>We may detect less discrimination from large banks (i.e. Capitol One, Chase) as they may have stricter anti-discrimination policies.</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a:lstStyle/>
                    <a:p>
                      <a:pPr>
                        <a:lnSpc>
                          <a:spcPct val="100000"/>
                        </a:lnSpc>
                      </a:pPr>
                      <a:r>
                        <a:rPr lang="en-US" sz="1400" b="0" strike="noStrike" spc="-1">
                          <a:solidFill>
                            <a:schemeClr val="dk1"/>
                          </a:solidFill>
                          <a:latin typeface="Avenir Next Regular"/>
                          <a:ea typeface="ＭＳ 明朝"/>
                        </a:rPr>
                        <a:t>We record the type of lending institution during data collection. Options are:</a:t>
                      </a:r>
                      <a:endParaRPr lang="en-US" sz="1400" b="0" strike="noStrike" spc="-1">
                        <a:solidFill>
                          <a:srgbClr val="000000"/>
                        </a:solidFill>
                        <a:latin typeface="Arial"/>
                      </a:endParaRPr>
                    </a:p>
                    <a:p>
                      <a:pPr marL="343080" indent="-343080">
                        <a:lnSpc>
                          <a:spcPct val="100000"/>
                        </a:lnSpc>
                        <a:buClr>
                          <a:srgbClr val="292934"/>
                        </a:buClr>
                        <a:buFont typeface="Symbol"/>
                        <a:buChar char=""/>
                        <a:tabLst>
                          <a:tab pos="137160" algn="l"/>
                        </a:tabLst>
                      </a:pPr>
                      <a:r>
                        <a:rPr lang="en-US" sz="1400" b="0" strike="noStrike" spc="-1">
                          <a:solidFill>
                            <a:schemeClr val="dk1"/>
                          </a:solidFill>
                          <a:latin typeface="Avenir Next Regular"/>
                          <a:ea typeface="ＭＳ 明朝"/>
                        </a:rPr>
                        <a:t>Large corporate bank</a:t>
                      </a:r>
                      <a:endParaRPr lang="en-US" sz="1400" b="0" strike="noStrike" spc="-1">
                        <a:solidFill>
                          <a:srgbClr val="000000"/>
                        </a:solidFill>
                        <a:latin typeface="Arial"/>
                      </a:endParaRPr>
                    </a:p>
                    <a:p>
                      <a:pPr marL="343080" indent="-343080">
                        <a:lnSpc>
                          <a:spcPct val="100000"/>
                        </a:lnSpc>
                        <a:buClr>
                          <a:srgbClr val="292934"/>
                        </a:buClr>
                        <a:buFont typeface="Symbol"/>
                        <a:buChar char=""/>
                        <a:tabLst>
                          <a:tab pos="137160" algn="l"/>
                        </a:tabLst>
                      </a:pPr>
                      <a:r>
                        <a:rPr lang="en-US" sz="1400" b="0" strike="noStrike" spc="-1">
                          <a:solidFill>
                            <a:schemeClr val="dk1"/>
                          </a:solidFill>
                          <a:latin typeface="Avenir Next Regular"/>
                          <a:ea typeface="ＭＳ 明朝"/>
                        </a:rPr>
                        <a:t>Local bank </a:t>
                      </a:r>
                      <a:endParaRPr lang="en-US" sz="1400" b="0" strike="noStrike" spc="-1">
                        <a:solidFill>
                          <a:srgbClr val="000000"/>
                        </a:solidFill>
                        <a:latin typeface="Arial"/>
                      </a:endParaRPr>
                    </a:p>
                    <a:p>
                      <a:pPr marL="343080" indent="-343080">
                        <a:lnSpc>
                          <a:spcPct val="100000"/>
                        </a:lnSpc>
                        <a:buClr>
                          <a:srgbClr val="292934"/>
                        </a:buClr>
                        <a:buFont typeface="Symbol"/>
                        <a:buChar char=""/>
                        <a:tabLst>
                          <a:tab pos="137160" algn="l"/>
                        </a:tabLst>
                      </a:pPr>
                      <a:r>
                        <a:rPr lang="en-US" sz="1400" b="0" strike="noStrike" spc="-1">
                          <a:solidFill>
                            <a:schemeClr val="dk1"/>
                          </a:solidFill>
                          <a:latin typeface="Avenir Next Regular"/>
                          <a:ea typeface="ＭＳ 明朝"/>
                        </a:rPr>
                        <a:t>Mortgage loan originator firm (national)</a:t>
                      </a:r>
                      <a:endParaRPr lang="en-US" sz="1400" b="0" strike="noStrike" spc="-1">
                        <a:solidFill>
                          <a:srgbClr val="000000"/>
                        </a:solidFill>
                        <a:latin typeface="Arial"/>
                      </a:endParaRPr>
                    </a:p>
                    <a:p>
                      <a:pPr marL="343080" indent="-343080">
                        <a:lnSpc>
                          <a:spcPct val="100000"/>
                        </a:lnSpc>
                        <a:buClr>
                          <a:srgbClr val="292934"/>
                        </a:buClr>
                        <a:buFont typeface="Symbol"/>
                        <a:buChar char=""/>
                        <a:tabLst>
                          <a:tab pos="137160" algn="l"/>
                        </a:tabLst>
                      </a:pPr>
                      <a:r>
                        <a:rPr lang="en-US" sz="1400" b="0" strike="noStrike" spc="-1">
                          <a:solidFill>
                            <a:schemeClr val="dk1"/>
                          </a:solidFill>
                          <a:latin typeface="Avenir Next Regular"/>
                          <a:ea typeface="ＭＳ 明朝"/>
                        </a:rPr>
                        <a:t>Mortgage loan originator firm (local/state-wide)</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extLst>
                  <a:ext uri="{0D108BD9-81ED-4DB2-BD59-A6C34878D82A}">
                    <a16:rowId xmlns:a16="http://schemas.microsoft.com/office/drawing/2014/main" val="10004"/>
                  </a:ext>
                </a:extLst>
              </a:tr>
              <a:tr h="0">
                <a:tc>
                  <a:txBody>
                    <a:bodyPr/>
                    <a:lstStyle/>
                    <a:p>
                      <a:pPr>
                        <a:lnSpc>
                          <a:spcPct val="100000"/>
                        </a:lnSpc>
                      </a:pPr>
                      <a:r>
                        <a:rPr lang="en-US" sz="1400" b="0" strike="noStrike" spc="-1">
                          <a:solidFill>
                            <a:schemeClr val="dk1"/>
                          </a:solidFill>
                          <a:latin typeface="Avenir Next Regular"/>
                          <a:ea typeface="ＭＳ 明朝"/>
                        </a:rPr>
                        <a:t>State Policy Protections for LGBTQ Population</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ＭＳ 明朝"/>
                        </a:rPr>
                        <a:t>We may detect less discrimination in states with LGBTQ policy protections in the credit market. </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a:lstStyle/>
                    <a:p>
                      <a:pPr>
                        <a:lnSpc>
                          <a:spcPct val="100000"/>
                        </a:lnSpc>
                      </a:pPr>
                      <a:r>
                        <a:rPr lang="en-US" sz="1400" b="0" strike="noStrike" spc="-1">
                          <a:solidFill>
                            <a:schemeClr val="dk1"/>
                          </a:solidFill>
                          <a:latin typeface="Avenir Next Regular"/>
                          <a:ea typeface="Times New Roman"/>
                        </a:rPr>
                        <a:t>15 states and D.C. protect against discrimination on the basis of sexual orientation in the credit market.</a:t>
                      </a:r>
                      <a:endParaRPr lang="en-US" sz="1400" b="0" strike="noStrike" spc="-1">
                        <a:solidFill>
                          <a:srgbClr val="000000"/>
                        </a:solidFill>
                        <a:latin typeface="Arial"/>
                      </a:endParaRPr>
                    </a:p>
                  </a:txBody>
                  <a:tcPr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26400" y="533520"/>
            <a:ext cx="7458840" cy="1145520"/>
          </a:xfrm>
          <a:prstGeom prst="rect">
            <a:avLst/>
          </a:prstGeom>
          <a:noFill/>
          <a:ln w="0">
            <a:noFill/>
          </a:ln>
        </p:spPr>
        <p:txBody>
          <a:bodyPr anchor="ctr">
            <a:noAutofit/>
          </a:bodyPr>
          <a:lstStyle/>
          <a:p>
            <a:pPr indent="0">
              <a:lnSpc>
                <a:spcPct val="100000"/>
              </a:lnSpc>
              <a:buNone/>
            </a:pPr>
            <a:r>
              <a:rPr lang="en-US" sz="3200" b="0" strike="noStrike" spc="-100">
                <a:solidFill>
                  <a:srgbClr val="D2533C"/>
                </a:solidFill>
                <a:latin typeface="Avenir Next Regular"/>
              </a:rPr>
              <a:t>Why focus on sexual orientation discrimination in the mortgage market? </a:t>
            </a:r>
            <a:endParaRPr lang="en-US" sz="3200" b="0" strike="noStrike" spc="-1">
              <a:solidFill>
                <a:srgbClr val="292934"/>
              </a:solidFill>
              <a:latin typeface="Arial"/>
            </a:endParaRPr>
          </a:p>
        </p:txBody>
      </p:sp>
      <p:sp>
        <p:nvSpPr>
          <p:cNvPr id="96" name="PlaceHolder 2"/>
          <p:cNvSpPr>
            <a:spLocks noGrp="1"/>
          </p:cNvSpPr>
          <p:nvPr>
            <p:ph/>
          </p:nvPr>
        </p:nvSpPr>
        <p:spPr>
          <a:xfrm>
            <a:off x="626400" y="1715400"/>
            <a:ext cx="8023320" cy="4394520"/>
          </a:xfrm>
          <a:prstGeom prst="rect">
            <a:avLst/>
          </a:prstGeom>
          <a:noFill/>
          <a:ln w="0">
            <a:noFill/>
          </a:ln>
        </p:spPr>
        <p:txBody>
          <a:bodyPr anchor="t">
            <a:noAutofit/>
          </a:bodyPr>
          <a:lstStyle/>
          <a:p>
            <a:pPr marL="182880" indent="-182880">
              <a:lnSpc>
                <a:spcPct val="80000"/>
              </a:lnSpc>
              <a:spcBef>
                <a:spcPts val="420"/>
              </a:spcBef>
              <a:buClr>
                <a:srgbClr val="93A299"/>
              </a:buClr>
              <a:buSzPct val="85000"/>
              <a:buFont typeface="Arial"/>
              <a:buChar char="•"/>
            </a:pPr>
            <a:r>
              <a:rPr lang="en-US" sz="2100" b="0" strike="noStrike" spc="-1">
                <a:solidFill>
                  <a:srgbClr val="292934"/>
                </a:solidFill>
                <a:latin typeface="Avenir Next Regular"/>
              </a:rPr>
              <a:t>Homeownership is a common method for wealth accumulation</a:t>
            </a:r>
            <a:endParaRPr lang="en-US" sz="2100" b="0" strike="noStrike" spc="-1">
              <a:solidFill>
                <a:srgbClr val="292934"/>
              </a:solidFill>
              <a:latin typeface="Arial"/>
            </a:endParaRPr>
          </a:p>
          <a:p>
            <a:pPr marL="457200" lvl="1" indent="-182880">
              <a:lnSpc>
                <a:spcPct val="80000"/>
              </a:lnSpc>
              <a:spcBef>
                <a:spcPts val="360"/>
              </a:spcBef>
              <a:buClr>
                <a:srgbClr val="93A299"/>
              </a:buClr>
              <a:buSzPct val="85000"/>
              <a:buFont typeface="Arial"/>
              <a:buChar char="•"/>
            </a:pPr>
            <a:r>
              <a:rPr lang="en-US" sz="1800" b="0" strike="noStrike" spc="-1">
                <a:solidFill>
                  <a:srgbClr val="292934"/>
                </a:solidFill>
                <a:latin typeface="Avenir Next Regular"/>
              </a:rPr>
              <a:t>However, not all individuals have equal access to homeownership</a:t>
            </a:r>
            <a:endParaRPr lang="en-US" sz="1800" b="0" strike="noStrike" spc="-1">
              <a:solidFill>
                <a:srgbClr val="292934"/>
              </a:solidFill>
              <a:latin typeface="Arial"/>
            </a:endParaRPr>
          </a:p>
          <a:p>
            <a:pPr indent="0">
              <a:lnSpc>
                <a:spcPct val="80000"/>
              </a:lnSpc>
              <a:spcBef>
                <a:spcPts val="400"/>
              </a:spcBef>
              <a:buNone/>
            </a:pPr>
            <a:endParaRPr lang="en-US" sz="2000" b="0" strike="noStrike" spc="-1">
              <a:solidFill>
                <a:srgbClr val="292934"/>
              </a:solidFill>
              <a:latin typeface="Arial"/>
            </a:endParaRPr>
          </a:p>
          <a:p>
            <a:pPr marL="182880" indent="-182880">
              <a:lnSpc>
                <a:spcPct val="80000"/>
              </a:lnSpc>
              <a:spcBef>
                <a:spcPts val="420"/>
              </a:spcBef>
              <a:buClr>
                <a:srgbClr val="93A299"/>
              </a:buClr>
              <a:buSzPct val="85000"/>
              <a:buFont typeface="Arial"/>
              <a:buChar char="•"/>
            </a:pPr>
            <a:r>
              <a:rPr lang="en-US" sz="2100" b="0" strike="noStrike" spc="-1">
                <a:solidFill>
                  <a:srgbClr val="292934"/>
                </a:solidFill>
                <a:latin typeface="Avenir Next Regular"/>
              </a:rPr>
              <a:t>Same-sex couples are less likely to own homes than different-sex married couples  (Jepsen &amp; Jepsen, 2009; Leppel, 2007)</a:t>
            </a:r>
            <a:endParaRPr lang="en-US" sz="2100" b="0" strike="noStrike" spc="-1">
              <a:solidFill>
                <a:srgbClr val="292934"/>
              </a:solidFill>
              <a:latin typeface="Arial"/>
            </a:endParaRPr>
          </a:p>
          <a:p>
            <a:pPr indent="0">
              <a:lnSpc>
                <a:spcPct val="80000"/>
              </a:lnSpc>
              <a:spcBef>
                <a:spcPts val="420"/>
              </a:spcBef>
              <a:buNone/>
            </a:pPr>
            <a:endParaRPr lang="en-US" sz="2100" b="0" strike="noStrike" spc="-1">
              <a:solidFill>
                <a:srgbClr val="292934"/>
              </a:solidFill>
              <a:latin typeface="Arial"/>
            </a:endParaRPr>
          </a:p>
          <a:p>
            <a:pPr marL="182880" indent="-182880">
              <a:lnSpc>
                <a:spcPct val="80000"/>
              </a:lnSpc>
              <a:spcBef>
                <a:spcPts val="420"/>
              </a:spcBef>
              <a:buClr>
                <a:srgbClr val="93A299"/>
              </a:buClr>
              <a:buSzPct val="85000"/>
              <a:buFont typeface="Arial"/>
              <a:buChar char="•"/>
            </a:pPr>
            <a:r>
              <a:rPr lang="en-US" sz="2100" b="0" strike="noStrike" spc="-1">
                <a:solidFill>
                  <a:srgbClr val="292934"/>
                </a:solidFill>
                <a:latin typeface="Avenir Next Regular"/>
              </a:rPr>
              <a:t>Mortgage approval rates are lower, and mortgage terms are worse, for relatively similar same- and different-sex couples. (Gao and Sun, 2019; Dillbary and Edwards 2019)</a:t>
            </a:r>
            <a:endParaRPr lang="en-US" sz="2100" b="0" strike="noStrike" spc="-1">
              <a:solidFill>
                <a:srgbClr val="292934"/>
              </a:solidFill>
              <a:latin typeface="Arial"/>
            </a:endParaRPr>
          </a:p>
          <a:p>
            <a:pPr indent="0">
              <a:lnSpc>
                <a:spcPct val="80000"/>
              </a:lnSpc>
              <a:spcBef>
                <a:spcPts val="420"/>
              </a:spcBef>
              <a:buNone/>
              <a:tabLst>
                <a:tab pos="0" algn="l"/>
              </a:tabLst>
            </a:pPr>
            <a:endParaRPr lang="en-US" sz="2100" b="0" strike="noStrike" spc="-1">
              <a:solidFill>
                <a:srgbClr val="292934"/>
              </a:solidFill>
              <a:latin typeface="Arial"/>
            </a:endParaRPr>
          </a:p>
          <a:p>
            <a:pPr marL="182880" indent="-182880">
              <a:lnSpc>
                <a:spcPct val="80000"/>
              </a:lnSpc>
              <a:spcBef>
                <a:spcPts val="420"/>
              </a:spcBef>
              <a:buClr>
                <a:srgbClr val="93A299"/>
              </a:buClr>
              <a:buSzPct val="85000"/>
              <a:buFont typeface="Arial"/>
              <a:buChar char="•"/>
              <a:tabLst>
                <a:tab pos="0" algn="l"/>
              </a:tabLst>
            </a:pPr>
            <a:r>
              <a:rPr lang="en-US" sz="2100" b="0" strike="noStrike" spc="-1">
                <a:solidFill>
                  <a:srgbClr val="292934"/>
                </a:solidFill>
                <a:latin typeface="Avenir Next Regular"/>
              </a:rPr>
              <a:t>There are currently no federal laws prohibiting against sexual orientation discrimination in the mortgage market</a:t>
            </a:r>
            <a:endParaRPr lang="en-US" sz="2100" b="0" strike="noStrike" spc="-1">
              <a:solidFill>
                <a:srgbClr val="292934"/>
              </a:solidFill>
              <a:latin typeface="Arial"/>
            </a:endParaRPr>
          </a:p>
          <a:p>
            <a:pPr indent="0">
              <a:lnSpc>
                <a:spcPct val="80000"/>
              </a:lnSpc>
              <a:spcBef>
                <a:spcPts val="420"/>
              </a:spcBef>
              <a:buNone/>
              <a:tabLst>
                <a:tab pos="0" algn="l"/>
              </a:tabLst>
            </a:pPr>
            <a:endParaRPr lang="en-US" sz="2100" b="0" strike="noStrike" spc="-1">
              <a:solidFill>
                <a:srgbClr val="292934"/>
              </a:solidFill>
              <a:latin typeface="Arial"/>
            </a:endParaRPr>
          </a:p>
          <a:p>
            <a:pPr indent="0">
              <a:lnSpc>
                <a:spcPct val="80000"/>
              </a:lnSpc>
              <a:spcBef>
                <a:spcPts val="420"/>
              </a:spcBef>
              <a:buNone/>
              <a:tabLst>
                <a:tab pos="0" algn="l"/>
              </a:tabLst>
            </a:pPr>
            <a:endParaRPr lang="en-US" sz="2100" b="0" strike="noStrike" spc="-1">
              <a:solidFill>
                <a:srgbClr val="292934"/>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p:nvPr>
        </p:nvSpPr>
        <p:spPr>
          <a:xfrm>
            <a:off x="457200" y="1312200"/>
            <a:ext cx="8229240" cy="5601600"/>
          </a:xfrm>
          <a:prstGeom prst="rect">
            <a:avLst/>
          </a:prstGeom>
          <a:noFill/>
          <a:ln w="0">
            <a:noFill/>
          </a:ln>
        </p:spPr>
        <p:txBody>
          <a:bodyPr anchor="t">
            <a:normAutofit fontScale="54000" lnSpcReduction="20000"/>
          </a:bodyPr>
          <a:lstStyle/>
          <a:p>
            <a:pPr indent="0">
              <a:lnSpc>
                <a:spcPct val="100000"/>
              </a:lnSpc>
              <a:spcBef>
                <a:spcPts val="479"/>
              </a:spcBef>
              <a:buNone/>
              <a:tabLst>
                <a:tab pos="0" algn="l"/>
              </a:tabLst>
            </a:pPr>
            <a:r>
              <a:rPr lang="en-US" sz="2400" b="0" strike="noStrike" spc="-1">
                <a:solidFill>
                  <a:srgbClr val="292934"/>
                </a:solidFill>
                <a:latin typeface="Avenir Next Regular"/>
              </a:rPr>
              <a:t>Ahmed, A. M., &amp; Hammarstedt, M. (2009). Detecting discrimination against homosexuals: Evidence from a 	field experiment on the Internet. </a:t>
            </a:r>
            <a:r>
              <a:rPr lang="en-US" sz="2400" b="0" i="1" strike="noStrike" spc="-1">
                <a:solidFill>
                  <a:srgbClr val="292934"/>
                </a:solidFill>
                <a:latin typeface="Avenir Next Regular"/>
              </a:rPr>
              <a:t>Economica</a:t>
            </a:r>
            <a:r>
              <a:rPr lang="en-US" sz="2400" b="0" strike="noStrike" spc="-1">
                <a:solidFill>
                  <a:srgbClr val="292934"/>
                </a:solidFill>
                <a:latin typeface="Avenir Next Regular"/>
              </a:rPr>
              <a:t>, </a:t>
            </a:r>
            <a:r>
              <a:rPr lang="en-US" sz="2400" b="0" i="1" strike="noStrike" spc="-1">
                <a:solidFill>
                  <a:srgbClr val="292934"/>
                </a:solidFill>
                <a:latin typeface="Avenir Next Regular"/>
              </a:rPr>
              <a:t>76</a:t>
            </a:r>
            <a:r>
              <a:rPr lang="en-US" sz="2400" b="0" strike="noStrike" spc="-1">
                <a:solidFill>
                  <a:srgbClr val="292934"/>
                </a:solidFill>
                <a:latin typeface="Avenir Next Regular"/>
              </a:rPr>
              <a:t>(303), 588-597.</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Bertrand, M., &amp; Mullainathan, S. (2004). Are Emily and Greg more employable than Lakisha and Jamal? A 	field experiment on labor market discrimination. </a:t>
            </a:r>
            <a:r>
              <a:rPr lang="en-US" sz="2400" b="0" i="1" strike="noStrike" spc="-1">
                <a:solidFill>
                  <a:srgbClr val="292934"/>
                </a:solidFill>
                <a:latin typeface="Avenir Next Regular"/>
              </a:rPr>
              <a:t>The American Economic Review</a:t>
            </a:r>
            <a:r>
              <a:rPr lang="en-US" sz="2400" b="0" strike="noStrike" spc="-1">
                <a:solidFill>
                  <a:srgbClr val="292934"/>
                </a:solidFill>
                <a:latin typeface="Avenir Next Regular"/>
              </a:rPr>
              <a:t>, </a:t>
            </a:r>
            <a:r>
              <a:rPr lang="en-US" sz="2400" b="0" i="1" strike="noStrike" spc="-1">
                <a:solidFill>
                  <a:srgbClr val="292934"/>
                </a:solidFill>
                <a:latin typeface="Avenir Next Regular"/>
              </a:rPr>
              <a:t>94</a:t>
            </a:r>
            <a:r>
              <a:rPr lang="en-US" sz="2400" b="0" strike="noStrike" spc="-1">
                <a:solidFill>
                  <a:srgbClr val="292934"/>
                </a:solidFill>
                <a:latin typeface="Avenir Next Regular"/>
              </a:rPr>
              <a:t>(4), 	991-1013.</a:t>
            </a:r>
            <a:endParaRPr lang="en-US" sz="24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Friedman, S., Reynolds, A., Scovill, S., Brassier, F. R., Campbell, R., &amp; Ballou, M. (2013). An estimate of 	housing discrimination against same-sex couples. Available at SSRN: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https://ssrn.com/abstract=2284243 or http://dx.doi.org/10.2139/ssrn.2284243</a:t>
            </a:r>
            <a:endParaRPr lang="en-US" sz="24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Gao, L.  &amp; Sun, H."The Rainbow of Credit: Same-Sex Mortgage Discrimination and Two-sided Spillover 	Effect", </a:t>
            </a:r>
            <a:r>
              <a:rPr lang="en-US" sz="2400" b="0" i="1" strike="noStrike" spc="-1">
                <a:solidFill>
                  <a:srgbClr val="292934"/>
                </a:solidFill>
                <a:latin typeface="Avenir Next Regular"/>
              </a:rPr>
              <a:t>accepted by the Proceedings of the National Academy of Sciences of USA, (PNAS)</a:t>
            </a:r>
            <a:r>
              <a:rPr lang="en-US" sz="2400" b="0" strike="noStrike" spc="-1">
                <a:solidFill>
                  <a:srgbClr val="292934"/>
                </a:solidFill>
                <a:latin typeface="Avenir Next Regular"/>
              </a:rPr>
              <a:t>.</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Hanson, A., Hawley, Z., Martin, H., &amp; Liu, B. (2016). Discrimination in mortgage lending: Evidence from a 	correspondence experiment. Journal of Urban Economics, 92, 48-65.</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Jepsen, C., &amp; Jepsen, L. K. (2009). Does home ownership vary by sexual orientation?. </a:t>
            </a:r>
            <a:r>
              <a:rPr lang="en-US" sz="2400" b="0" i="1" strike="noStrike" spc="-1">
                <a:solidFill>
                  <a:srgbClr val="292934"/>
                </a:solidFill>
                <a:latin typeface="Avenir Next Regular"/>
              </a:rPr>
              <a:t>Regional Science and 	Urban Economics</a:t>
            </a:r>
            <a:r>
              <a:rPr lang="en-US" sz="2400" b="0" strike="noStrike" spc="-1">
                <a:solidFill>
                  <a:srgbClr val="292934"/>
                </a:solidFill>
                <a:latin typeface="Avenir Next Regular"/>
              </a:rPr>
              <a:t>, </a:t>
            </a:r>
            <a:r>
              <a:rPr lang="en-US" sz="2400" b="0" i="1" strike="noStrike" spc="-1">
                <a:solidFill>
                  <a:srgbClr val="292934"/>
                </a:solidFill>
                <a:latin typeface="Avenir Next Regular"/>
              </a:rPr>
              <a:t>39</a:t>
            </a:r>
            <a:r>
              <a:rPr lang="en-US" sz="2400" b="0" strike="noStrike" spc="-1">
                <a:solidFill>
                  <a:srgbClr val="292934"/>
                </a:solidFill>
                <a:latin typeface="Avenir Next Regular"/>
              </a:rPr>
              <a:t>(3), 307-315.</a:t>
            </a:r>
            <a:endParaRPr lang="en-US" sz="24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Lautz, J., Dunn, M., Snowden, B., Riggs, A., Horowitz, B. (2017).  </a:t>
            </a:r>
            <a:r>
              <a:rPr lang="en-US" sz="2400" b="0" i="1" strike="noStrike" spc="-1">
                <a:solidFill>
                  <a:srgbClr val="292934"/>
                </a:solidFill>
                <a:latin typeface="Avenir Next Regular"/>
              </a:rPr>
              <a:t>2017 Profile of Home Buyers and Sellers</a:t>
            </a:r>
            <a:r>
              <a:rPr lang="en-US" sz="2400" b="0" strike="noStrike" spc="-1">
                <a:solidFill>
                  <a:srgbClr val="292934"/>
                </a:solidFill>
                <a:latin typeface="Avenir Next Regular"/>
              </a:rPr>
              <a:t>. 	Retrieved from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https://www.nar.realtor/sites/default/files/documents/2017-profile-of-home-buyers-and-	sellers-11-20-2017.pdf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	 </a:t>
            </a:r>
            <a:endParaRPr lang="en-US" sz="2400" b="0" strike="noStrike" spc="-1">
              <a:solidFill>
                <a:srgbClr val="292934"/>
              </a:solidFill>
              <a:latin typeface="Arial"/>
            </a:endParaRPr>
          </a:p>
          <a:p>
            <a:pPr indent="0">
              <a:lnSpc>
                <a:spcPct val="100000"/>
              </a:lnSpc>
              <a:spcBef>
                <a:spcPts val="479"/>
              </a:spcBef>
              <a:buNone/>
              <a:tabLst>
                <a:tab pos="0" algn="l"/>
              </a:tabLst>
            </a:pPr>
            <a:r>
              <a:rPr lang="en-US" sz="2400" b="0" strike="noStrike" spc="-1">
                <a:solidFill>
                  <a:srgbClr val="292934"/>
                </a:solidFill>
                <a:latin typeface="Avenir Next Regular"/>
              </a:rPr>
              <a:t>Leppel, K. (2007). Married and unmarried, opposite and same-sex couples: a decomposition 	approach. </a:t>
            </a:r>
            <a:r>
              <a:rPr lang="en-US" sz="2400" b="0" i="1" strike="noStrike" spc="-1">
                <a:solidFill>
                  <a:srgbClr val="292934"/>
                </a:solidFill>
                <a:latin typeface="Avenir Next Regular"/>
              </a:rPr>
              <a:t>Journal of Housing Research,</a:t>
            </a:r>
            <a:r>
              <a:rPr lang="en-US" sz="2400" b="0" strike="noStrike" spc="-1">
                <a:solidFill>
                  <a:srgbClr val="292934"/>
                </a:solidFill>
                <a:latin typeface="Avenir Next Regular"/>
              </a:rPr>
              <a:t> </a:t>
            </a:r>
            <a:r>
              <a:rPr lang="en-US" sz="2400" b="0" i="1" strike="noStrike" spc="-1">
                <a:solidFill>
                  <a:srgbClr val="292934"/>
                </a:solidFill>
                <a:latin typeface="Avenir Next Regular"/>
              </a:rPr>
              <a:t>16</a:t>
            </a:r>
            <a:r>
              <a:rPr lang="en-US" sz="2400" b="0" strike="noStrike" spc="-1">
                <a:solidFill>
                  <a:srgbClr val="292934"/>
                </a:solidFill>
                <a:latin typeface="Avenir Next Regular"/>
              </a:rPr>
              <a:t>(1), 61–81.</a:t>
            </a:r>
            <a:endParaRPr lang="en-US" sz="24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p:txBody>
      </p:sp>
      <p:sp>
        <p:nvSpPr>
          <p:cNvPr id="146" name="PlaceHolder 2"/>
          <p:cNvSpPr>
            <a:spLocks noGrp="1"/>
          </p:cNvSpPr>
          <p:nvPr>
            <p:ph type="title"/>
          </p:nvPr>
        </p:nvSpPr>
        <p:spPr>
          <a:xfrm>
            <a:off x="457200" y="33300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References </a:t>
            </a:r>
            <a:endParaRPr lang="en-US" sz="3000" b="0" strike="noStrike" spc="-1">
              <a:solidFill>
                <a:srgbClr val="292934"/>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533520"/>
            <a:ext cx="8229240" cy="990360"/>
          </a:xfrm>
          <a:prstGeom prst="rect">
            <a:avLst/>
          </a:prstGeom>
          <a:noFill/>
          <a:ln w="0">
            <a:noFill/>
          </a:ln>
        </p:spPr>
        <p:txBody>
          <a:bodyPr anchor="ctr">
            <a:normAutofit/>
          </a:bodyPr>
          <a:lstStyle/>
          <a:p>
            <a:pPr indent="0">
              <a:lnSpc>
                <a:spcPct val="100000"/>
              </a:lnSpc>
              <a:buNone/>
            </a:pPr>
            <a:r>
              <a:rPr lang="en-US" sz="3000" b="0" strike="noStrike" spc="-100">
                <a:solidFill>
                  <a:srgbClr val="D2533C"/>
                </a:solidFill>
                <a:latin typeface="Avenir Next Regular"/>
              </a:rPr>
              <a:t>References </a:t>
            </a:r>
            <a:endParaRPr lang="en-US" sz="3000" b="0" strike="noStrike" spc="-1">
              <a:solidFill>
                <a:srgbClr val="292934"/>
              </a:solidFill>
              <a:latin typeface="Arial"/>
            </a:endParaRPr>
          </a:p>
        </p:txBody>
      </p:sp>
      <p:sp>
        <p:nvSpPr>
          <p:cNvPr id="148" name="Rectangle 4"/>
          <p:cNvSpPr/>
          <p:nvPr/>
        </p:nvSpPr>
        <p:spPr>
          <a:xfrm>
            <a:off x="457200" y="1562040"/>
            <a:ext cx="8038800" cy="372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300" b="0" strike="noStrike" spc="-1">
                <a:solidFill>
                  <a:srgbClr val="292934"/>
                </a:solidFill>
                <a:latin typeface="Avenir Next Regular"/>
              </a:rPr>
              <a:t>Levy, D. K., Wissoker, D., Aranda, C. L., Howell, B., Pitingolo, R., Sewell, S., &amp; Santos, R. (2017). A</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Paired-Testing Pilot Study of Housing Discrimination against Same-Sex Couples and 	Transgender Individuals. </a:t>
            </a:r>
            <a:r>
              <a:rPr lang="en-US" sz="1300" b="0" i="1" strike="noStrike" spc="-1">
                <a:solidFill>
                  <a:srgbClr val="292934"/>
                </a:solidFill>
                <a:latin typeface="Avenir Next Regular"/>
              </a:rPr>
              <a:t>The Urban Institute</a:t>
            </a:r>
            <a:r>
              <a:rPr lang="en-US" sz="1300" b="0" strike="noStrike" spc="-1">
                <a:solidFill>
                  <a:srgbClr val="292934"/>
                </a:solidFill>
                <a:latin typeface="Avenir Next Regular"/>
              </a:rPr>
              <a:t>.</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Neumark, D., Burn, I., &amp; Button, P. (</a:t>
            </a:r>
            <a:r>
              <a:rPr lang="en-US" sz="1300" b="0" i="1" strike="noStrike" spc="-1">
                <a:solidFill>
                  <a:srgbClr val="292934"/>
                </a:solidFill>
                <a:latin typeface="Avenir Next Regular"/>
              </a:rPr>
              <a:t>forthcoming</a:t>
            </a:r>
            <a:r>
              <a:rPr lang="en-US" sz="1300" b="0" strike="noStrike" spc="-1">
                <a:solidFill>
                  <a:srgbClr val="292934"/>
                </a:solidFill>
                <a:latin typeface="Avenir Next Regular"/>
              </a:rPr>
              <a:t>). Age Discrimination and Hiring of Older 	Workers. </a:t>
            </a:r>
            <a:r>
              <a:rPr lang="en-US" sz="1300" b="0" i="1" strike="noStrike" spc="-1">
                <a:solidFill>
                  <a:srgbClr val="292934"/>
                </a:solidFill>
                <a:latin typeface="Avenir Next Regular"/>
              </a:rPr>
              <a:t>Journal of Political Economy.</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Robinson, J. K. (2002). Race, gender, and familial status: discrimination in one US mortgage lending 	market. </a:t>
            </a:r>
            <a:r>
              <a:rPr lang="en-US" sz="1300" b="0" i="1" strike="noStrike" spc="-1">
                <a:solidFill>
                  <a:srgbClr val="292934"/>
                </a:solidFill>
                <a:latin typeface="Avenir Next Regular"/>
              </a:rPr>
              <a:t>Feminist Economics</a:t>
            </a:r>
            <a:r>
              <a:rPr lang="en-US" sz="1300" b="0" strike="noStrike" spc="-1">
                <a:solidFill>
                  <a:srgbClr val="292934"/>
                </a:solidFill>
                <a:latin typeface="Avenir Next Regular"/>
              </a:rPr>
              <a:t>, </a:t>
            </a:r>
            <a:r>
              <a:rPr lang="en-US" sz="1300" b="0" i="1" strike="noStrike" spc="-1">
                <a:solidFill>
                  <a:srgbClr val="292934"/>
                </a:solidFill>
                <a:latin typeface="Avenir Next Regular"/>
              </a:rPr>
              <a:t>8</a:t>
            </a:r>
            <a:r>
              <a:rPr lang="en-US" sz="1300" b="0" strike="noStrike" spc="-1">
                <a:solidFill>
                  <a:srgbClr val="292934"/>
                </a:solidFill>
                <a:latin typeface="Avenir Next Regular"/>
              </a:rPr>
              <a:t>(2), 63-85.</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Schwegman, D. (2018). </a:t>
            </a:r>
            <a:r>
              <a:rPr lang="en-US" sz="1300" b="0" i="1" strike="noStrike" spc="-1">
                <a:solidFill>
                  <a:srgbClr val="292934"/>
                </a:solidFill>
                <a:latin typeface="Avenir Next Regular"/>
              </a:rPr>
              <a:t>Understanding Discrimination against Same-Sex Couples in the United States: 	Evidence from an Email Correspondence Audit</a:t>
            </a:r>
            <a:r>
              <a:rPr lang="en-US" sz="1300" b="0" strike="noStrike" spc="-1">
                <a:solidFill>
                  <a:srgbClr val="292934"/>
                </a:solidFill>
                <a:latin typeface="Avenir Next Regular"/>
              </a:rPr>
              <a:t> (No. 210). Center for Policy Research, 	Maxwell School, Syracuse University.</a:t>
            </a:r>
            <a:endParaRPr lang="en-US" sz="1300" b="0" strike="noStrike" spc="-1">
              <a:solidFill>
                <a:srgbClr val="000000"/>
              </a:solidFill>
              <a:latin typeface="Arial"/>
            </a:endParaRPr>
          </a:p>
          <a:p>
            <a:pPr>
              <a:lnSpc>
                <a:spcPct val="100000"/>
              </a:lnSpc>
            </a:pP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Tilcsik, A. (2011). Pride and Prejudice: Employment Discrimination against Openly Gay Men in the 	United States 1. </a:t>
            </a:r>
            <a:r>
              <a:rPr lang="en-US" sz="1300" b="0" i="1" strike="noStrike" spc="-1">
                <a:solidFill>
                  <a:srgbClr val="292934"/>
                </a:solidFill>
                <a:latin typeface="Avenir Next Regular"/>
              </a:rPr>
              <a:t>American Journal of Sociology</a:t>
            </a:r>
            <a:r>
              <a:rPr lang="en-US" sz="1300" b="0" strike="noStrike" spc="-1">
                <a:solidFill>
                  <a:srgbClr val="292934"/>
                </a:solidFill>
                <a:latin typeface="Avenir Next Regular"/>
              </a:rPr>
              <a:t>, </a:t>
            </a:r>
            <a:r>
              <a:rPr lang="en-US" sz="1300" b="0" i="1" strike="noStrike" spc="-1">
                <a:solidFill>
                  <a:srgbClr val="292934"/>
                </a:solidFill>
                <a:latin typeface="Avenir Next Regular"/>
              </a:rPr>
              <a:t>117</a:t>
            </a:r>
            <a:r>
              <a:rPr lang="en-US" sz="1300" b="0" strike="noStrike" spc="-1">
                <a:solidFill>
                  <a:srgbClr val="292934"/>
                </a:solidFill>
                <a:latin typeface="Avenir Next Regular"/>
              </a:rPr>
              <a:t>(2), 586-626.</a:t>
            </a:r>
            <a:endParaRPr lang="en-US" sz="1300" b="0" strike="noStrike" spc="-1">
              <a:solidFill>
                <a:srgbClr val="000000"/>
              </a:solidFill>
              <a:latin typeface="Arial"/>
            </a:endParaRPr>
          </a:p>
          <a:p>
            <a:pPr>
              <a:lnSpc>
                <a:spcPct val="100000"/>
              </a:lnSpc>
            </a:pPr>
            <a:r>
              <a:rPr lang="en-US" sz="1300" b="0" strike="noStrike" spc="-1">
                <a:solidFill>
                  <a:srgbClr val="292934"/>
                </a:solidFill>
                <a:latin typeface="Avenir Next Regular"/>
              </a:rPr>
              <a:t> </a:t>
            </a:r>
            <a:endParaRPr lang="en-US" sz="1300" b="0" strike="noStrike" spc="-1">
              <a:solidFill>
                <a:srgbClr val="000000"/>
              </a:solidFill>
              <a:latin typeface="Arial"/>
            </a:endParaRPr>
          </a:p>
          <a:p>
            <a:pPr>
              <a:lnSpc>
                <a:spcPct val="100000"/>
              </a:lnSpc>
            </a:pPr>
            <a:r>
              <a:rPr lang="en-US" sz="1800" b="0" strike="noStrike" spc="-1">
                <a:solidFill>
                  <a:srgbClr val="292934"/>
                </a:solidFill>
                <a:latin typeface="Arial"/>
              </a:rPr>
              <a:t> </a:t>
            </a:r>
            <a:endParaRPr lang="en-US" sz="18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nSpc>
                <a:spcPct val="100000"/>
              </a:lnSpc>
              <a:buNone/>
            </a:pPr>
            <a:r>
              <a:rPr lang="en-US" sz="4000" b="0" strike="noStrike" spc="-100">
                <a:solidFill>
                  <a:srgbClr val="D2533C"/>
                </a:solidFill>
                <a:latin typeface="Avenir Next Regular"/>
              </a:rPr>
              <a:t>Role of MLOs</a:t>
            </a:r>
            <a:endParaRPr lang="en-US" sz="4000" b="0" strike="noStrike" spc="-1">
              <a:solidFill>
                <a:srgbClr val="292934"/>
              </a:solidFill>
              <a:latin typeface="Arial"/>
            </a:endParaRPr>
          </a:p>
        </p:txBody>
      </p:sp>
      <p:sp>
        <p:nvSpPr>
          <p:cNvPr id="150" name="PlaceHolder 2"/>
          <p:cNvSpPr>
            <a:spLocks noGrp="1"/>
          </p:cNvSpPr>
          <p:nvPr>
            <p:ph/>
          </p:nvPr>
        </p:nvSpPr>
        <p:spPr>
          <a:xfrm>
            <a:off x="457200" y="1571040"/>
            <a:ext cx="8013240" cy="4393800"/>
          </a:xfrm>
          <a:prstGeom prst="rect">
            <a:avLst/>
          </a:prstGeom>
          <a:noFill/>
          <a:ln w="0">
            <a:noFill/>
          </a:ln>
        </p:spPr>
        <p:txBody>
          <a:bodyPr anchor="t">
            <a:normAutofit/>
          </a:bodyPr>
          <a:lstStyle/>
          <a:p>
            <a:pPr marL="457200" lvl="1" indent="-182880">
              <a:lnSpc>
                <a:spcPct val="100000"/>
              </a:lnSpc>
              <a:spcBef>
                <a:spcPts val="479"/>
              </a:spcBef>
              <a:buClr>
                <a:srgbClr val="93A299"/>
              </a:buClr>
              <a:buSzPct val="85000"/>
              <a:buFont typeface="Arial"/>
              <a:buChar char="•"/>
            </a:pPr>
            <a:r>
              <a:rPr lang="en-US" sz="2400" b="0" strike="noStrike" spc="-1">
                <a:solidFill>
                  <a:srgbClr val="292934"/>
                </a:solidFill>
                <a:latin typeface="Avenir Next Regular"/>
              </a:rPr>
              <a:t>What are Mortgage Loan Originators (MLOs)?</a:t>
            </a:r>
            <a:endParaRPr lang="en-US" sz="24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Primary contact for borrowers during the search and application for a mortgage </a:t>
            </a:r>
            <a:endParaRPr lang="en-US" sz="20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Analyze and screen preliminary loan requests </a:t>
            </a:r>
            <a:endParaRPr lang="en-US" sz="20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Gather background financial information</a:t>
            </a:r>
            <a:endParaRPr lang="en-US" sz="20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Submit loan applications</a:t>
            </a:r>
            <a:endParaRPr lang="en-US" sz="2000" b="0" strike="noStrike" spc="-1">
              <a:solidFill>
                <a:srgbClr val="292934"/>
              </a:solidFill>
              <a:latin typeface="Arial"/>
            </a:endParaRPr>
          </a:p>
          <a:p>
            <a:pPr marL="1005840" lvl="3" indent="-182880">
              <a:lnSpc>
                <a:spcPct val="100000"/>
              </a:lnSpc>
              <a:spcBef>
                <a:spcPts val="400"/>
              </a:spcBef>
              <a:buClr>
                <a:srgbClr val="93A299"/>
              </a:buClr>
              <a:buFont typeface="Arial"/>
              <a:buChar char="•"/>
            </a:pPr>
            <a:r>
              <a:rPr lang="en-US" sz="2000" b="0" strike="noStrike" spc="-1">
                <a:solidFill>
                  <a:srgbClr val="292934"/>
                </a:solidFill>
                <a:latin typeface="Avenir Next Regular"/>
              </a:rPr>
              <a:t>Monitor loan process from application to closing</a:t>
            </a:r>
            <a:endParaRPr lang="en-US" sz="2000" b="0" strike="noStrike" spc="-1">
              <a:solidFill>
                <a:srgbClr val="292934"/>
              </a:solidFill>
              <a:latin typeface="Arial"/>
            </a:endParaRPr>
          </a:p>
          <a:p>
            <a:pPr marL="1051560" indent="0">
              <a:lnSpc>
                <a:spcPct val="100000"/>
              </a:lnSpc>
              <a:spcBef>
                <a:spcPts val="400"/>
              </a:spcBef>
              <a:buNone/>
              <a:tabLst>
                <a:tab pos="0" algn="l"/>
              </a:tabLst>
            </a:pPr>
            <a:r>
              <a:rPr lang="en-US" sz="2000" b="0" strike="noStrike" spc="-1">
                <a:solidFill>
                  <a:srgbClr val="292934"/>
                </a:solidFill>
                <a:latin typeface="Avenir Next Regular"/>
              </a:rPr>
              <a:t> </a:t>
            </a:r>
            <a:endParaRPr lang="en-US" sz="2000" b="0" strike="noStrike" spc="-1">
              <a:solidFill>
                <a:srgbClr val="292934"/>
              </a:solidFill>
              <a:latin typeface="Arial"/>
            </a:endParaRPr>
          </a:p>
          <a:p>
            <a:pPr marL="457200" lvl="1" indent="-182880">
              <a:lnSpc>
                <a:spcPct val="100000"/>
              </a:lnSpc>
              <a:spcBef>
                <a:spcPts val="479"/>
              </a:spcBef>
              <a:buClr>
                <a:srgbClr val="93A299"/>
              </a:buClr>
              <a:buSzPct val="85000"/>
              <a:buFont typeface="Arial"/>
              <a:buChar char="•"/>
              <a:tabLst>
                <a:tab pos="0" algn="l"/>
              </a:tabLst>
            </a:pPr>
            <a:r>
              <a:rPr lang="en-US" sz="2400" b="0" strike="noStrike" spc="-1">
                <a:solidFill>
                  <a:srgbClr val="292934"/>
                </a:solidFill>
                <a:latin typeface="Avenir Next Regular"/>
              </a:rPr>
              <a:t>An email response from an MLO can be the first step in the information gathering stage of receiving a loan</a:t>
            </a:r>
            <a:endParaRPr lang="en-US" sz="2400" b="0" strike="noStrike" spc="-1">
              <a:solidFill>
                <a:srgbClr val="292934"/>
              </a:solidFill>
              <a:latin typeface="Arial"/>
            </a:endParaRPr>
          </a:p>
          <a:p>
            <a:pPr indent="0">
              <a:lnSpc>
                <a:spcPct val="100000"/>
              </a:lnSpc>
              <a:spcBef>
                <a:spcPts val="360"/>
              </a:spcBef>
              <a:buNone/>
              <a:tabLst>
                <a:tab pos="0" algn="l"/>
              </a:tabLst>
            </a:pPr>
            <a:endParaRPr lang="en-US" sz="1800" b="0" strike="noStrike" spc="-1">
              <a:solidFill>
                <a:srgbClr val="292934"/>
              </a:solidFill>
              <a:latin typeface="Arial"/>
            </a:endParaRPr>
          </a:p>
          <a:p>
            <a:pPr indent="0">
              <a:lnSpc>
                <a:spcPct val="100000"/>
              </a:lnSpc>
              <a:spcBef>
                <a:spcPts val="479"/>
              </a:spcBef>
              <a:buNone/>
              <a:tabLst>
                <a:tab pos="0" algn="l"/>
              </a:tabLst>
            </a:pPr>
            <a:endParaRPr lang="en-US" sz="2400" b="0" strike="noStrike" spc="-1">
              <a:solidFill>
                <a:srgbClr val="292934"/>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584280"/>
            <a:ext cx="1701360" cy="431280"/>
          </a:xfrm>
          <a:prstGeom prst="rect">
            <a:avLst/>
          </a:prstGeom>
          <a:noFill/>
          <a:ln w="0">
            <a:noFill/>
          </a:ln>
        </p:spPr>
        <p:txBody>
          <a:bodyPr anchor="ctr">
            <a:normAutofit fontScale="90000"/>
          </a:bodyPr>
          <a:lstStyle/>
          <a:p>
            <a:pPr indent="0">
              <a:lnSpc>
                <a:spcPct val="100000"/>
              </a:lnSpc>
              <a:buNone/>
            </a:pPr>
            <a:r>
              <a:rPr lang="en-US" sz="3000" b="0" strike="noStrike" spc="-100">
                <a:solidFill>
                  <a:srgbClr val="D2533C"/>
                </a:solidFill>
                <a:latin typeface="Avenir Next Regular"/>
              </a:rPr>
              <a:t>Example</a:t>
            </a:r>
            <a:endParaRPr lang="en-US" sz="3000" b="0" strike="noStrike" spc="-1">
              <a:solidFill>
                <a:srgbClr val="292934"/>
              </a:solidFill>
              <a:latin typeface="Arial"/>
            </a:endParaRPr>
          </a:p>
        </p:txBody>
      </p:sp>
      <p:pic>
        <p:nvPicPr>
          <p:cNvPr id="152" name="Picture 7" descr="hetero-fem.png"/>
          <p:cNvPicPr/>
          <p:nvPr/>
        </p:nvPicPr>
        <p:blipFill>
          <a:blip r:embed="rId2"/>
          <a:stretch/>
        </p:blipFill>
        <p:spPr>
          <a:xfrm>
            <a:off x="457200" y="1327680"/>
            <a:ext cx="8288280" cy="383652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584280"/>
            <a:ext cx="8229240" cy="431280"/>
          </a:xfrm>
          <a:prstGeom prst="rect">
            <a:avLst/>
          </a:prstGeom>
          <a:noFill/>
          <a:ln w="0">
            <a:noFill/>
          </a:ln>
        </p:spPr>
        <p:txBody>
          <a:bodyPr anchor="ctr">
            <a:normAutofit fontScale="90000"/>
          </a:bodyPr>
          <a:lstStyle/>
          <a:p>
            <a:pPr indent="0">
              <a:lnSpc>
                <a:spcPct val="100000"/>
              </a:lnSpc>
              <a:buNone/>
            </a:pPr>
            <a:r>
              <a:rPr lang="en-US" sz="3000" b="0" strike="noStrike" spc="-100">
                <a:solidFill>
                  <a:srgbClr val="D2533C"/>
                </a:solidFill>
                <a:latin typeface="Avenir Next Regular"/>
              </a:rPr>
              <a:t>Example</a:t>
            </a:r>
            <a:endParaRPr lang="en-US" sz="3000" b="0" strike="noStrike" spc="-1">
              <a:solidFill>
                <a:srgbClr val="292934"/>
              </a:solidFill>
              <a:latin typeface="Arial"/>
            </a:endParaRPr>
          </a:p>
        </p:txBody>
      </p:sp>
      <p:pic>
        <p:nvPicPr>
          <p:cNvPr id="154" name="Picture 2" descr="same-sex male.png"/>
          <p:cNvPicPr/>
          <p:nvPr/>
        </p:nvPicPr>
        <p:blipFill>
          <a:blip r:embed="rId2"/>
          <a:stretch/>
        </p:blipFill>
        <p:spPr>
          <a:xfrm>
            <a:off x="457200" y="1274400"/>
            <a:ext cx="8439840" cy="428508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584280"/>
            <a:ext cx="8229240" cy="431280"/>
          </a:xfrm>
          <a:prstGeom prst="rect">
            <a:avLst/>
          </a:prstGeom>
          <a:noFill/>
          <a:ln w="0">
            <a:noFill/>
          </a:ln>
        </p:spPr>
        <p:txBody>
          <a:bodyPr anchor="ctr">
            <a:normAutofit fontScale="90000"/>
          </a:bodyPr>
          <a:lstStyle/>
          <a:p>
            <a:pPr indent="0">
              <a:lnSpc>
                <a:spcPct val="100000"/>
              </a:lnSpc>
              <a:buNone/>
            </a:pPr>
            <a:r>
              <a:rPr lang="en-US" sz="3000" b="0" strike="noStrike" spc="-100">
                <a:solidFill>
                  <a:srgbClr val="D2533C"/>
                </a:solidFill>
                <a:latin typeface="Avenir Next Regular"/>
              </a:rPr>
              <a:t>Example</a:t>
            </a:r>
            <a:endParaRPr lang="en-US" sz="3000" b="0" strike="noStrike" spc="-1">
              <a:solidFill>
                <a:srgbClr val="292934"/>
              </a:solidFill>
              <a:latin typeface="Arial"/>
            </a:endParaRPr>
          </a:p>
        </p:txBody>
      </p:sp>
      <p:pic>
        <p:nvPicPr>
          <p:cNvPr id="156" name="Picture 1" descr="hetero-male.png"/>
          <p:cNvPicPr/>
          <p:nvPr/>
        </p:nvPicPr>
        <p:blipFill>
          <a:blip r:embed="rId2"/>
          <a:stretch/>
        </p:blipFill>
        <p:spPr>
          <a:xfrm>
            <a:off x="457200" y="1213560"/>
            <a:ext cx="8350560" cy="44445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70240" y="439560"/>
            <a:ext cx="8229240" cy="670680"/>
          </a:xfrm>
          <a:prstGeom prst="rect">
            <a:avLst/>
          </a:prstGeom>
          <a:noFill/>
          <a:ln w="0">
            <a:noFill/>
          </a:ln>
        </p:spPr>
        <p:txBody>
          <a:bodyPr anchor="ctr">
            <a:normAutofit/>
          </a:bodyPr>
          <a:lstStyle/>
          <a:p>
            <a:pPr indent="0">
              <a:lnSpc>
                <a:spcPct val="100000"/>
              </a:lnSpc>
              <a:buNone/>
            </a:pPr>
            <a:r>
              <a:rPr lang="en-US" sz="3200" b="0" strike="noStrike" spc="-100">
                <a:solidFill>
                  <a:srgbClr val="D2533C"/>
                </a:solidFill>
                <a:latin typeface="Avenir Next Regular"/>
              </a:rPr>
              <a:t>Previous Literature</a:t>
            </a:r>
            <a:endParaRPr lang="en-US" sz="3200" b="0" strike="noStrike" spc="-1">
              <a:solidFill>
                <a:srgbClr val="292934"/>
              </a:solidFill>
              <a:latin typeface="Arial"/>
            </a:endParaRPr>
          </a:p>
        </p:txBody>
      </p:sp>
      <p:sp>
        <p:nvSpPr>
          <p:cNvPr id="98" name="PlaceHolder 2"/>
          <p:cNvSpPr>
            <a:spLocks noGrp="1"/>
          </p:cNvSpPr>
          <p:nvPr>
            <p:ph/>
          </p:nvPr>
        </p:nvSpPr>
        <p:spPr>
          <a:xfrm>
            <a:off x="457200" y="1623960"/>
            <a:ext cx="8116200" cy="4794480"/>
          </a:xfrm>
          <a:prstGeom prst="rect">
            <a:avLst/>
          </a:prstGeom>
          <a:noFill/>
          <a:ln w="0">
            <a:noFill/>
          </a:ln>
        </p:spPr>
        <p:txBody>
          <a:bodyPr anchor="t">
            <a:normAutofit fontScale="92000" lnSpcReduction="20000"/>
          </a:bodyPr>
          <a:lstStyle/>
          <a:p>
            <a:pPr marL="272520" indent="0">
              <a:lnSpc>
                <a:spcPct val="120000"/>
              </a:lnSpc>
              <a:spcBef>
                <a:spcPts val="479"/>
              </a:spcBef>
              <a:buNone/>
              <a:tabLst>
                <a:tab pos="0" algn="l"/>
              </a:tabLst>
            </a:pPr>
            <a:r>
              <a:rPr lang="en-US" sz="2400" b="0" strike="noStrike" spc="-1">
                <a:solidFill>
                  <a:srgbClr val="292934"/>
                </a:solidFill>
                <a:latin typeface="Avenir Next Regular"/>
              </a:rPr>
              <a:t>Tests for sexual orientation discrimination in the rental market:</a:t>
            </a:r>
            <a:endParaRPr lang="en-US" sz="24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Friedman et al.  (2013), Schwegman (2019),</a:t>
            </a:r>
            <a:r>
              <a:rPr lang="en-US" sz="1800" b="0" i="1" strike="noStrike" spc="-1">
                <a:solidFill>
                  <a:srgbClr val="292934"/>
                </a:solidFill>
                <a:latin typeface="Avenir Next Regular"/>
              </a:rPr>
              <a:t> </a:t>
            </a:r>
            <a:r>
              <a:rPr lang="en-US" sz="1800" b="0" strike="noStrike" spc="-1">
                <a:solidFill>
                  <a:srgbClr val="292934"/>
                </a:solidFill>
                <a:latin typeface="Avenir Next Regular"/>
              </a:rPr>
              <a:t>Levy et al. (2017), Ahmed &amp; Hammarstedt (2009) </a:t>
            </a:r>
            <a:endParaRPr lang="en-US" sz="1800" b="0" strike="noStrike" spc="-1">
              <a:solidFill>
                <a:srgbClr val="292934"/>
              </a:solidFill>
              <a:latin typeface="Arial"/>
            </a:endParaRPr>
          </a:p>
          <a:p>
            <a:pPr marL="272520" indent="0">
              <a:lnSpc>
                <a:spcPct val="120000"/>
              </a:lnSpc>
              <a:spcBef>
                <a:spcPts val="479"/>
              </a:spcBef>
              <a:buNone/>
              <a:tabLst>
                <a:tab pos="0" algn="l"/>
              </a:tabLst>
            </a:pPr>
            <a:r>
              <a:rPr lang="en-US" sz="2400" b="0" strike="noStrike" spc="-1">
                <a:solidFill>
                  <a:srgbClr val="292934"/>
                </a:solidFill>
                <a:latin typeface="Avenir Next Regular"/>
              </a:rPr>
              <a:t>Tests for sexual orientation discrimination in the labor market:</a:t>
            </a:r>
            <a:endParaRPr lang="en-US" sz="24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Weichselbaumer (2003), Drydakis (2009, 2011, 2014), Tilcsik (2011), Bailey (2013), Pedulla (2014), Weichselbaumer (2015), Mishel (2016)</a:t>
            </a:r>
            <a:endParaRPr lang="en-US" sz="1800" b="0" strike="noStrike" spc="-1">
              <a:solidFill>
                <a:srgbClr val="292934"/>
              </a:solidFill>
              <a:latin typeface="Arial"/>
            </a:endParaRPr>
          </a:p>
          <a:p>
            <a:pPr marL="272520" indent="0">
              <a:lnSpc>
                <a:spcPct val="120000"/>
              </a:lnSpc>
              <a:spcBef>
                <a:spcPts val="479"/>
              </a:spcBef>
              <a:buNone/>
              <a:tabLst>
                <a:tab pos="0" algn="l"/>
              </a:tabLst>
            </a:pPr>
            <a:r>
              <a:rPr lang="en-US" sz="2400" b="0" strike="noStrike" spc="-1">
                <a:solidFill>
                  <a:srgbClr val="292934"/>
                </a:solidFill>
                <a:latin typeface="Avenir Next Regular"/>
              </a:rPr>
              <a:t>Tests for racial discrimination in mortgage market:</a:t>
            </a:r>
            <a:endParaRPr lang="en-US" sz="24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Hanson, Hawley, Martin, &amp; Liu (2016)</a:t>
            </a:r>
            <a:endParaRPr lang="en-US" sz="18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Emailed Mortgage Loan Originators (MLOs) to see how they react to identical mortgage applicants who have different names (white vs. African-American).</a:t>
            </a:r>
            <a:endParaRPr lang="en-US" sz="1800" b="0" strike="noStrike" spc="-1">
              <a:solidFill>
                <a:srgbClr val="292934"/>
              </a:solidFill>
              <a:latin typeface="Arial"/>
            </a:endParaRPr>
          </a:p>
          <a:p>
            <a:pPr marL="454320" lvl="1" indent="-181800">
              <a:lnSpc>
                <a:spcPct val="120000"/>
              </a:lnSpc>
              <a:spcBef>
                <a:spcPts val="360"/>
              </a:spcBef>
              <a:buClr>
                <a:srgbClr val="93A299"/>
              </a:buClr>
              <a:buSzPct val="85000"/>
              <a:buFont typeface="Arial"/>
              <a:buChar char="•"/>
              <a:tabLst>
                <a:tab pos="0" algn="l"/>
              </a:tabLst>
            </a:pPr>
            <a:r>
              <a:rPr lang="en-US" sz="1800" b="0" strike="noStrike" spc="-1">
                <a:solidFill>
                  <a:srgbClr val="292934"/>
                </a:solidFill>
                <a:latin typeface="Avenir Next Regular"/>
              </a:rPr>
              <a:t>This study forms the back-bone for our experiment.</a:t>
            </a:r>
            <a:endParaRPr lang="en-US" sz="1800" b="0" strike="noStrike" spc="-1">
              <a:solidFill>
                <a:srgbClr val="292934"/>
              </a:solidFill>
              <a:latin typeface="Arial"/>
            </a:endParaRPr>
          </a:p>
          <a:p>
            <a:pPr marL="818280" indent="0">
              <a:lnSpc>
                <a:spcPct val="100000"/>
              </a:lnSpc>
              <a:spcBef>
                <a:spcPts val="320"/>
              </a:spcBef>
              <a:buNone/>
              <a:tabLst>
                <a:tab pos="0" algn="l"/>
              </a:tabLst>
            </a:pPr>
            <a:endParaRPr lang="en-US" sz="1600" b="0" strike="noStrike" spc="-1">
              <a:solidFill>
                <a:srgbClr val="292934"/>
              </a:solidFill>
              <a:latin typeface="Arial"/>
            </a:endParaRPr>
          </a:p>
          <a:p>
            <a:pPr marL="818280" indent="0">
              <a:lnSpc>
                <a:spcPct val="100000"/>
              </a:lnSpc>
              <a:spcBef>
                <a:spcPts val="320"/>
              </a:spcBef>
              <a:buNone/>
              <a:tabLst>
                <a:tab pos="0" algn="l"/>
              </a:tabLst>
            </a:pPr>
            <a:endParaRPr lang="en-US" sz="1600" b="0" strike="noStrike" spc="-1">
              <a:solidFill>
                <a:srgbClr val="292934"/>
              </a:solidFill>
              <a:latin typeface="Arial"/>
            </a:endParaRPr>
          </a:p>
        </p:txBody>
      </p:sp>
      <p:sp>
        <p:nvSpPr>
          <p:cNvPr id="99" name="Title 1"/>
          <p:cNvSpPr/>
          <p:nvPr/>
        </p:nvSpPr>
        <p:spPr>
          <a:xfrm>
            <a:off x="570240" y="1134720"/>
            <a:ext cx="4300560" cy="52596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US" sz="2500" b="0" strike="noStrike" spc="-100">
                <a:solidFill>
                  <a:srgbClr val="D2533C"/>
                </a:solidFill>
                <a:latin typeface="Avenir Next Regular"/>
              </a:rPr>
              <a:t>Field experiments:</a:t>
            </a:r>
            <a:endParaRPr lang="en-US" sz="25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70240" y="439560"/>
            <a:ext cx="8229240" cy="670680"/>
          </a:xfrm>
          <a:prstGeom prst="rect">
            <a:avLst/>
          </a:prstGeom>
          <a:noFill/>
          <a:ln w="0">
            <a:noFill/>
          </a:ln>
        </p:spPr>
        <p:txBody>
          <a:bodyPr anchor="ctr">
            <a:normAutofit/>
          </a:bodyPr>
          <a:lstStyle/>
          <a:p>
            <a:pPr indent="0">
              <a:lnSpc>
                <a:spcPct val="100000"/>
              </a:lnSpc>
              <a:buNone/>
            </a:pPr>
            <a:r>
              <a:rPr lang="en-US" sz="3200" b="0" strike="noStrike" spc="-100">
                <a:solidFill>
                  <a:srgbClr val="D2533C"/>
                </a:solidFill>
                <a:latin typeface="Avenir Next Regular"/>
              </a:rPr>
              <a:t>Previous Literature</a:t>
            </a:r>
            <a:endParaRPr lang="en-US" sz="3200" b="0" strike="noStrike" spc="-1">
              <a:solidFill>
                <a:srgbClr val="292934"/>
              </a:solidFill>
              <a:latin typeface="Arial"/>
            </a:endParaRPr>
          </a:p>
        </p:txBody>
      </p:sp>
      <p:sp>
        <p:nvSpPr>
          <p:cNvPr id="101" name="Title 1"/>
          <p:cNvSpPr/>
          <p:nvPr/>
        </p:nvSpPr>
        <p:spPr>
          <a:xfrm>
            <a:off x="570240" y="1531080"/>
            <a:ext cx="4300560" cy="525960"/>
          </a:xfrm>
          <a:prstGeom prst="rect">
            <a:avLst/>
          </a:prstGeom>
          <a:noFill/>
          <a:ln w="0">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US" sz="2500" b="0" strike="noStrike" spc="-100">
                <a:solidFill>
                  <a:srgbClr val="D2533C"/>
                </a:solidFill>
                <a:latin typeface="Avenir Next Regular"/>
              </a:rPr>
              <a:t>Observational studies:</a:t>
            </a:r>
            <a:endParaRPr lang="en-US" sz="2500" b="0" strike="noStrike" spc="-1">
              <a:solidFill>
                <a:srgbClr val="000000"/>
              </a:solidFill>
              <a:latin typeface="Arial"/>
            </a:endParaRPr>
          </a:p>
        </p:txBody>
      </p:sp>
      <p:sp>
        <p:nvSpPr>
          <p:cNvPr id="102" name="Rectangle 6"/>
          <p:cNvSpPr/>
          <p:nvPr/>
        </p:nvSpPr>
        <p:spPr>
          <a:xfrm>
            <a:off x="572400" y="2057400"/>
            <a:ext cx="7832160" cy="298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2000" b="0" strike="noStrike" spc="-1">
                <a:solidFill>
                  <a:srgbClr val="292934"/>
                </a:solidFill>
                <a:latin typeface="Avenir Next Regular"/>
              </a:rPr>
              <a:t>First study to attempt to measure discrimination on the basis of sexual orientation in the mortgage market:</a:t>
            </a:r>
            <a:endParaRPr lang="en-US" sz="2000" b="0" strike="noStrike" spc="-1">
              <a:solidFill>
                <a:srgbClr val="000000"/>
              </a:solidFill>
              <a:latin typeface="Arial"/>
            </a:endParaRPr>
          </a:p>
          <a:p>
            <a:pPr marL="285840" indent="-285840">
              <a:lnSpc>
                <a:spcPct val="100000"/>
              </a:lnSpc>
              <a:buClr>
                <a:srgbClr val="292934"/>
              </a:buClr>
              <a:buFont typeface="Arial"/>
              <a:buChar char="•"/>
            </a:pPr>
            <a:r>
              <a:rPr lang="en-US" sz="1500" b="0" strike="noStrike" spc="-1">
                <a:solidFill>
                  <a:srgbClr val="292934"/>
                </a:solidFill>
                <a:latin typeface="Arial"/>
              </a:rPr>
              <a:t>Gao &amp; Sun (2019)</a:t>
            </a:r>
            <a:endParaRPr lang="en-US" sz="1500" b="0" strike="noStrike" spc="-1">
              <a:solidFill>
                <a:srgbClr val="000000"/>
              </a:solidFill>
              <a:latin typeface="Arial"/>
            </a:endParaRPr>
          </a:p>
          <a:p>
            <a:pPr>
              <a:lnSpc>
                <a:spcPct val="100000"/>
              </a:lnSpc>
            </a:pPr>
            <a:endParaRPr lang="en-US" sz="1500" b="0" strike="noStrike" spc="-1">
              <a:solidFill>
                <a:srgbClr val="000000"/>
              </a:solidFill>
              <a:latin typeface="Arial"/>
            </a:endParaRPr>
          </a:p>
          <a:p>
            <a:pPr marL="285840" indent="-285840">
              <a:lnSpc>
                <a:spcPct val="100000"/>
              </a:lnSpc>
              <a:buClr>
                <a:srgbClr val="292934"/>
              </a:buClr>
              <a:buFont typeface="Arial"/>
              <a:buChar char="•"/>
            </a:pPr>
            <a:r>
              <a:rPr lang="en-US" sz="2000" b="0" strike="noStrike" spc="-1">
                <a:solidFill>
                  <a:srgbClr val="292934"/>
                </a:solidFill>
                <a:latin typeface="Arial"/>
              </a:rPr>
              <a:t>“</a:t>
            </a:r>
            <a:r>
              <a:rPr lang="hi-IN" sz="2000" b="0" strike="noStrike" spc="-1">
                <a:solidFill>
                  <a:srgbClr val="292934"/>
                </a:solidFill>
                <a:latin typeface="Arial"/>
                <a:cs typeface="Avenir Next Regular"/>
              </a:rPr>
              <a:t>﻿</a:t>
            </a:r>
            <a:r>
              <a:rPr lang="en-US" sz="2000" b="0" strike="noStrike" spc="-1">
                <a:solidFill>
                  <a:srgbClr val="292934"/>
                </a:solidFill>
                <a:latin typeface="Arial"/>
              </a:rPr>
              <a:t>The results reveal that, in contrast with otherwise comparable loan applicants, the average approval rate for potentially homosexual applicants is about 3% to 8% lower. Furthermore, conditional on being approved, their financing cost is about 0.02% to 0.2% higher. …</a:t>
            </a:r>
            <a:r>
              <a:rPr lang="hi-IN" sz="2000" b="0" strike="noStrike" spc="-1">
                <a:solidFill>
                  <a:srgbClr val="292934"/>
                </a:solidFill>
                <a:latin typeface="Arial"/>
                <a:cs typeface="Avenir Next Regular"/>
              </a:rPr>
              <a:t>﻿</a:t>
            </a:r>
            <a:r>
              <a:rPr lang="en-US" sz="2000" b="0" strike="noStrike" spc="-1">
                <a:solidFill>
                  <a:srgbClr val="292934"/>
                </a:solidFill>
                <a:latin typeface="Arial"/>
              </a:rPr>
              <a:t>no evidence that homosexual status is associated with higher default risk.”</a:t>
            </a:r>
            <a:endParaRPr lang="en-US" sz="20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gn="ctr">
              <a:lnSpc>
                <a:spcPct val="100000"/>
              </a:lnSpc>
              <a:buNone/>
            </a:pPr>
            <a:r>
              <a:rPr lang="en-US" sz="4000" b="0" strike="noStrike" spc="-100">
                <a:solidFill>
                  <a:srgbClr val="D2533C"/>
                </a:solidFill>
                <a:latin typeface="Avenir Next Regular"/>
              </a:rPr>
              <a:t>This project: </a:t>
            </a:r>
            <a:endParaRPr lang="en-US" sz="4000" b="0" strike="noStrike" spc="-1">
              <a:solidFill>
                <a:srgbClr val="292934"/>
              </a:solidFill>
              <a:latin typeface="Arial"/>
            </a:endParaRPr>
          </a:p>
        </p:txBody>
      </p:sp>
      <p:sp>
        <p:nvSpPr>
          <p:cNvPr id="104" name="Content Placeholder 2"/>
          <p:cNvSpPr/>
          <p:nvPr/>
        </p:nvSpPr>
        <p:spPr>
          <a:xfrm>
            <a:off x="457200" y="1739880"/>
            <a:ext cx="8229240" cy="483192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73000" lnSpcReduction="10000"/>
          </a:bodyPr>
          <a:lstStyle/>
          <a:p>
            <a:pPr marL="235440">
              <a:lnSpc>
                <a:spcPct val="100000"/>
              </a:lnSpc>
              <a:spcBef>
                <a:spcPts val="601"/>
              </a:spcBef>
              <a:tabLst>
                <a:tab pos="0" algn="l"/>
              </a:tabLst>
            </a:pPr>
            <a:r>
              <a:rPr lang="en-US" sz="3000" b="0" strike="noStrike" spc="-1">
                <a:solidFill>
                  <a:srgbClr val="292934"/>
                </a:solidFill>
                <a:latin typeface="Avenir Next Regular"/>
              </a:rPr>
              <a:t>Research questions:</a:t>
            </a:r>
            <a:endParaRPr lang="en-US" sz="3000" b="0" strike="noStrike" spc="-1">
              <a:solidFill>
                <a:srgbClr val="000000"/>
              </a:solidFill>
              <a:latin typeface="Arial"/>
            </a:endParaRPr>
          </a:p>
          <a:p>
            <a:pPr marL="627840" lvl="2" indent="-156600">
              <a:lnSpc>
                <a:spcPct val="90000"/>
              </a:lnSpc>
              <a:spcBef>
                <a:spcPts val="499"/>
              </a:spcBef>
              <a:buClr>
                <a:srgbClr val="93A299"/>
              </a:buClr>
              <a:buSzPct val="90000"/>
              <a:buFont typeface="Arial"/>
              <a:buChar char="•"/>
              <a:tabLst>
                <a:tab pos="0" algn="l"/>
              </a:tabLst>
            </a:pPr>
            <a:r>
              <a:rPr lang="en-US" sz="2500" b="0" strike="noStrike" spc="-1">
                <a:solidFill>
                  <a:srgbClr val="292934"/>
                </a:solidFill>
                <a:latin typeface="Avenir Next Regular"/>
              </a:rPr>
              <a:t>Do mortgage loan originators (MLOs) discriminate against credit-worthy individuals based on their sexual orientation and/or their parental status?</a:t>
            </a:r>
            <a:endParaRPr lang="en-US" sz="2500" b="0" strike="noStrike" spc="-1">
              <a:solidFill>
                <a:srgbClr val="000000"/>
              </a:solidFill>
              <a:latin typeface="Arial"/>
            </a:endParaRPr>
          </a:p>
          <a:p>
            <a:pPr>
              <a:lnSpc>
                <a:spcPct val="90000"/>
              </a:lnSpc>
              <a:spcBef>
                <a:spcPts val="499"/>
              </a:spcBef>
              <a:tabLst>
                <a:tab pos="0" algn="l"/>
              </a:tabLst>
            </a:pPr>
            <a:endParaRPr lang="en-US" sz="2500" b="0" strike="noStrike" spc="-1">
              <a:solidFill>
                <a:srgbClr val="000000"/>
              </a:solidFill>
              <a:latin typeface="Arial"/>
            </a:endParaRPr>
          </a:p>
          <a:p>
            <a:pPr marL="627840" lvl="2" indent="-156600">
              <a:lnSpc>
                <a:spcPct val="90000"/>
              </a:lnSpc>
              <a:spcBef>
                <a:spcPts val="499"/>
              </a:spcBef>
              <a:buClr>
                <a:srgbClr val="93A299"/>
              </a:buClr>
              <a:buSzPct val="90000"/>
              <a:buFont typeface="Arial"/>
              <a:buChar char="•"/>
              <a:tabLst>
                <a:tab pos="0" algn="l"/>
              </a:tabLst>
            </a:pPr>
            <a:r>
              <a:rPr lang="en-US" sz="2500" b="0" strike="noStrike" spc="-1">
                <a:solidFill>
                  <a:srgbClr val="292934"/>
                </a:solidFill>
                <a:latin typeface="Avenir Next Regular"/>
              </a:rPr>
              <a:t>MLOs are a primary contact for borrowers during the search and application for a mortgage. They monitor the loan process from application to closing.</a:t>
            </a:r>
            <a:endParaRPr lang="en-US" sz="2500" b="0" strike="noStrike" spc="-1">
              <a:solidFill>
                <a:srgbClr val="000000"/>
              </a:solidFill>
              <a:latin typeface="Arial"/>
            </a:endParaRPr>
          </a:p>
          <a:p>
            <a:pPr>
              <a:lnSpc>
                <a:spcPct val="90000"/>
              </a:lnSpc>
              <a:spcBef>
                <a:spcPts val="499"/>
              </a:spcBef>
              <a:tabLst>
                <a:tab pos="0" algn="l"/>
              </a:tabLst>
            </a:pPr>
            <a:endParaRPr lang="en-US" sz="2500" b="0" strike="noStrike" spc="-1">
              <a:solidFill>
                <a:srgbClr val="000000"/>
              </a:solidFill>
              <a:latin typeface="Arial"/>
            </a:endParaRPr>
          </a:p>
          <a:p>
            <a:pPr marL="627840" lvl="2" indent="-156600">
              <a:lnSpc>
                <a:spcPct val="90000"/>
              </a:lnSpc>
              <a:spcBef>
                <a:spcPts val="499"/>
              </a:spcBef>
              <a:buClr>
                <a:srgbClr val="93A299"/>
              </a:buClr>
              <a:buSzPct val="90000"/>
              <a:buFont typeface="Arial"/>
              <a:buChar char="•"/>
              <a:tabLst>
                <a:tab pos="0" algn="l"/>
              </a:tabLst>
            </a:pPr>
            <a:r>
              <a:rPr lang="en-US" sz="2500" b="0" strike="noStrike" spc="-1">
                <a:solidFill>
                  <a:srgbClr val="292934"/>
                </a:solidFill>
                <a:latin typeface="Avenir Next Regular"/>
              </a:rPr>
              <a:t>Discrimination by an MLO could lead to reduced access, delays, lower loan amounts, or worse terms.</a:t>
            </a:r>
            <a:endParaRPr lang="en-US" sz="2500" b="0" strike="noStrike" spc="-1">
              <a:solidFill>
                <a:srgbClr val="000000"/>
              </a:solidFill>
              <a:latin typeface="Arial"/>
            </a:endParaRPr>
          </a:p>
          <a:p>
            <a:pPr marL="470880">
              <a:lnSpc>
                <a:spcPct val="80000"/>
              </a:lnSpc>
              <a:spcBef>
                <a:spcPts val="499"/>
              </a:spcBef>
              <a:tabLst>
                <a:tab pos="0" algn="l"/>
              </a:tabLst>
            </a:pPr>
            <a:endParaRPr lang="en-US" sz="2500" b="0" strike="noStrike" spc="-1">
              <a:solidFill>
                <a:srgbClr val="000000"/>
              </a:solidFill>
              <a:latin typeface="Arial"/>
            </a:endParaRPr>
          </a:p>
          <a:p>
            <a:pPr marL="627840" lvl="2" indent="-156600">
              <a:lnSpc>
                <a:spcPct val="80000"/>
              </a:lnSpc>
              <a:spcBef>
                <a:spcPts val="499"/>
              </a:spcBef>
              <a:buClr>
                <a:srgbClr val="93A299"/>
              </a:buClr>
              <a:buSzPct val="90000"/>
              <a:buFont typeface="Arial"/>
              <a:buChar char="•"/>
              <a:tabLst>
                <a:tab pos="0" algn="l"/>
              </a:tabLst>
            </a:pPr>
            <a:r>
              <a:rPr lang="en-US" sz="2500" b="0" strike="noStrike" spc="-1">
                <a:solidFill>
                  <a:srgbClr val="292934"/>
                </a:solidFill>
                <a:latin typeface="Avenir Next Regular"/>
              </a:rPr>
              <a:t>If discrimination is detected, what is behind it or what affects it?</a:t>
            </a:r>
            <a:endParaRPr lang="en-US" sz="2500" b="0" strike="noStrike" spc="-1">
              <a:solidFill>
                <a:srgbClr val="000000"/>
              </a:solidFill>
              <a:latin typeface="Arial"/>
            </a:endParaRPr>
          </a:p>
          <a:p>
            <a:pPr marL="863640" lvl="3" indent="-156600">
              <a:lnSpc>
                <a:spcPct val="120000"/>
              </a:lnSpc>
              <a:spcBef>
                <a:spcPts val="459"/>
              </a:spcBef>
              <a:buClr>
                <a:srgbClr val="93A299"/>
              </a:buClr>
              <a:buFont typeface="Arial"/>
              <a:buChar char="•"/>
              <a:tabLst>
                <a:tab pos="0" algn="l"/>
              </a:tabLst>
            </a:pPr>
            <a:r>
              <a:rPr lang="en-US" sz="2300" b="0" strike="noStrike" spc="-1">
                <a:solidFill>
                  <a:srgbClr val="292934"/>
                </a:solidFill>
                <a:latin typeface="Avenir Next Regular"/>
              </a:rPr>
              <a:t>E.g., gender, homophobic attitudes, assumptions about credit-worthiness, assumptions about number of children, state credit discrimination laws, …</a:t>
            </a:r>
            <a:endParaRPr lang="en-US" sz="2300" b="0" strike="noStrike" spc="-1">
              <a:solidFill>
                <a:srgbClr val="000000"/>
              </a:solidFill>
              <a:latin typeface="Arial"/>
            </a:endParaRPr>
          </a:p>
          <a:p>
            <a:pPr marL="470880">
              <a:lnSpc>
                <a:spcPct val="100000"/>
              </a:lnSpc>
              <a:spcBef>
                <a:spcPts val="360"/>
              </a:spcBef>
              <a:tabLst>
                <a:tab pos="0" algn="l"/>
              </a:tabLst>
            </a:pPr>
            <a:r>
              <a:rPr lang="en-US" sz="1800" b="0" strike="noStrike" spc="-1">
                <a:solidFill>
                  <a:srgbClr val="292934"/>
                </a:solidFill>
                <a:latin typeface="Avenir Next Regular"/>
              </a:rPr>
              <a:t> </a:t>
            </a:r>
            <a:endParaRPr lang="en-US" sz="1800" b="0" strike="noStrike" spc="-1">
              <a:solidFill>
                <a:srgbClr val="000000"/>
              </a:solidFill>
              <a:latin typeface="Arial"/>
            </a:endParaRPr>
          </a:p>
          <a:p>
            <a:pPr marL="235440">
              <a:lnSpc>
                <a:spcPct val="100000"/>
              </a:lnSpc>
              <a:spcBef>
                <a:spcPts val="400"/>
              </a:spcBef>
              <a:tabLst>
                <a:tab pos="0" algn="l"/>
              </a:tabLst>
            </a:pPr>
            <a:endParaRPr lang="en-US" sz="20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533520"/>
            <a:ext cx="8229240" cy="990360"/>
          </a:xfrm>
          <a:prstGeom prst="rect">
            <a:avLst/>
          </a:prstGeom>
          <a:noFill/>
          <a:ln w="0">
            <a:noFill/>
          </a:ln>
        </p:spPr>
        <p:txBody>
          <a:bodyPr anchor="ctr">
            <a:noAutofit/>
          </a:bodyPr>
          <a:lstStyle/>
          <a:p>
            <a:pPr indent="0">
              <a:lnSpc>
                <a:spcPct val="100000"/>
              </a:lnSpc>
              <a:buNone/>
            </a:pPr>
            <a:r>
              <a:rPr lang="en-US" sz="4000" b="0" strike="noStrike" spc="-100">
                <a:solidFill>
                  <a:srgbClr val="D2533C"/>
                </a:solidFill>
                <a:latin typeface="Avenir Next Regular"/>
              </a:rPr>
              <a:t>Introduction to Pilot Methodology</a:t>
            </a:r>
            <a:endParaRPr lang="en-US" sz="4000" b="0" strike="noStrike" spc="-1">
              <a:solidFill>
                <a:srgbClr val="292934"/>
              </a:solidFill>
              <a:latin typeface="Arial"/>
            </a:endParaRPr>
          </a:p>
        </p:txBody>
      </p:sp>
      <p:sp>
        <p:nvSpPr>
          <p:cNvPr id="106" name="PlaceHolder 2"/>
          <p:cNvSpPr>
            <a:spLocks noGrp="1"/>
          </p:cNvSpPr>
          <p:nvPr>
            <p:ph/>
          </p:nvPr>
        </p:nvSpPr>
        <p:spPr>
          <a:xfrm>
            <a:off x="457200" y="1600200"/>
            <a:ext cx="8229240" cy="4876560"/>
          </a:xfrm>
          <a:prstGeom prst="rect">
            <a:avLst/>
          </a:prstGeom>
          <a:noFill/>
          <a:ln w="0">
            <a:noFill/>
          </a:ln>
        </p:spPr>
        <p:txBody>
          <a:bodyPr anchor="t">
            <a:normAutofit/>
          </a:bodyPr>
          <a:lstStyle/>
          <a:p>
            <a:pPr marL="457200" lvl="1" indent="-182880">
              <a:lnSpc>
                <a:spcPct val="100000"/>
              </a:lnSpc>
              <a:spcBef>
                <a:spcPts val="400"/>
              </a:spcBef>
              <a:buClr>
                <a:srgbClr val="93A299"/>
              </a:buClr>
              <a:buSzPct val="85000"/>
              <a:buFont typeface="Arial"/>
              <a:buChar char="•"/>
            </a:pPr>
            <a:r>
              <a:rPr lang="en-US" sz="2000" b="0" strike="noStrike" spc="-1">
                <a:solidFill>
                  <a:srgbClr val="292934"/>
                </a:solidFill>
                <a:latin typeface="Avenir Next Regular"/>
              </a:rPr>
              <a:t>A pilot study is sort of a “trial” study – do a small amount of data collection to see how it goes, and then make adjustments.</a:t>
            </a:r>
            <a:endParaRPr lang="en-US" sz="2000" b="0" strike="noStrike" spc="-1">
              <a:solidFill>
                <a:srgbClr val="292934"/>
              </a:solidFill>
              <a:latin typeface="Arial"/>
            </a:endParaRPr>
          </a:p>
          <a:p>
            <a:pPr marL="457200" lvl="1" indent="-182880">
              <a:lnSpc>
                <a:spcPct val="100000"/>
              </a:lnSpc>
              <a:spcBef>
                <a:spcPts val="400"/>
              </a:spcBef>
              <a:buClr>
                <a:srgbClr val="93A299"/>
              </a:buClr>
              <a:buSzPct val="85000"/>
              <a:buFont typeface="Arial"/>
              <a:buChar char="•"/>
            </a:pPr>
            <a:r>
              <a:rPr lang="en-US" sz="2000" b="0" strike="noStrike" spc="-1">
                <a:solidFill>
                  <a:srgbClr val="292934"/>
                </a:solidFill>
                <a:latin typeface="Avenir Next Regular"/>
              </a:rPr>
              <a:t>Sent emails to 110 Mortgage Loan Originators (MLOs) </a:t>
            </a:r>
            <a:endParaRPr lang="en-US" sz="2000" b="0" strike="noStrike" spc="-1">
              <a:solidFill>
                <a:srgbClr val="292934"/>
              </a:solidFill>
              <a:latin typeface="Arial"/>
            </a:endParaRPr>
          </a:p>
          <a:p>
            <a:pPr marL="731520" lvl="2" indent="-182880">
              <a:lnSpc>
                <a:spcPct val="100000"/>
              </a:lnSpc>
              <a:spcBef>
                <a:spcPts val="380"/>
              </a:spcBef>
              <a:buClr>
                <a:srgbClr val="93A299"/>
              </a:buClr>
              <a:buSzPct val="90000"/>
              <a:buFont typeface="Arial"/>
              <a:buChar char="•"/>
            </a:pPr>
            <a:r>
              <a:rPr lang="en-US" sz="1900" b="0" strike="noStrike" spc="-1">
                <a:solidFill>
                  <a:srgbClr val="292934"/>
                </a:solidFill>
                <a:latin typeface="Avenir Next Regular"/>
              </a:rPr>
              <a:t>Each MLO receives four emails over the course of four weeks, in random order:</a:t>
            </a:r>
            <a:endParaRPr lang="en-US" sz="1900" b="0" strike="noStrike" spc="-1">
              <a:solidFill>
                <a:srgbClr val="292934"/>
              </a:solidFill>
              <a:latin typeface="Arial"/>
            </a:endParaRPr>
          </a:p>
          <a:p>
            <a:pPr marL="1005840" lvl="3" indent="-182880">
              <a:lnSpc>
                <a:spcPct val="100000"/>
              </a:lnSpc>
              <a:spcBef>
                <a:spcPts val="380"/>
              </a:spcBef>
              <a:buClr>
                <a:srgbClr val="93A299"/>
              </a:buClr>
              <a:buFont typeface="Arial"/>
              <a:buChar char="•"/>
            </a:pPr>
            <a:r>
              <a:rPr lang="en-US" sz="1900" b="0" strike="noStrike" spc="-1">
                <a:solidFill>
                  <a:srgbClr val="292934"/>
                </a:solidFill>
                <a:latin typeface="Avenir Next Regular"/>
              </a:rPr>
              <a:t>Same-sex female married couple</a:t>
            </a:r>
            <a:endParaRPr lang="en-US" sz="1900" b="0" strike="noStrike" spc="-1">
              <a:solidFill>
                <a:srgbClr val="292934"/>
              </a:solidFill>
              <a:latin typeface="Arial"/>
            </a:endParaRPr>
          </a:p>
          <a:p>
            <a:pPr marL="1005840" lvl="3" indent="-182880">
              <a:lnSpc>
                <a:spcPct val="100000"/>
              </a:lnSpc>
              <a:spcBef>
                <a:spcPts val="380"/>
              </a:spcBef>
              <a:buClr>
                <a:srgbClr val="93A299"/>
              </a:buClr>
              <a:buFont typeface="Arial"/>
              <a:buChar char="•"/>
            </a:pPr>
            <a:r>
              <a:rPr lang="en-US" sz="1900" b="0" strike="noStrike" spc="-1">
                <a:solidFill>
                  <a:srgbClr val="292934"/>
                </a:solidFill>
                <a:latin typeface="Avenir Next Regular"/>
              </a:rPr>
              <a:t>Same-sex male married couple</a:t>
            </a:r>
            <a:endParaRPr lang="en-US" sz="1900" b="0" strike="noStrike" spc="-1">
              <a:solidFill>
                <a:srgbClr val="292934"/>
              </a:solidFill>
              <a:latin typeface="Arial"/>
            </a:endParaRPr>
          </a:p>
          <a:p>
            <a:pPr marL="1005840" lvl="3" indent="-182880">
              <a:lnSpc>
                <a:spcPct val="100000"/>
              </a:lnSpc>
              <a:spcBef>
                <a:spcPts val="380"/>
              </a:spcBef>
              <a:buClr>
                <a:srgbClr val="93A299"/>
              </a:buClr>
              <a:buFont typeface="Arial"/>
              <a:buChar char="•"/>
            </a:pPr>
            <a:r>
              <a:rPr lang="en-US" sz="1900" b="0" strike="noStrike" spc="-1">
                <a:solidFill>
                  <a:srgbClr val="292934"/>
                </a:solidFill>
                <a:latin typeface="Avenir Next Regular"/>
              </a:rPr>
              <a:t>Opposite-sex married couple, wife sends the email</a:t>
            </a:r>
            <a:endParaRPr lang="en-US" sz="1900" b="0" strike="noStrike" spc="-1">
              <a:solidFill>
                <a:srgbClr val="292934"/>
              </a:solidFill>
              <a:latin typeface="Arial"/>
            </a:endParaRPr>
          </a:p>
          <a:p>
            <a:pPr marL="1005840" lvl="3" indent="-182880">
              <a:lnSpc>
                <a:spcPct val="100000"/>
              </a:lnSpc>
              <a:spcBef>
                <a:spcPts val="380"/>
              </a:spcBef>
              <a:buClr>
                <a:srgbClr val="93A299"/>
              </a:buClr>
              <a:buFont typeface="Arial"/>
              <a:buChar char="•"/>
            </a:pPr>
            <a:r>
              <a:rPr lang="en-US" sz="1900" b="0" strike="noStrike" spc="-1">
                <a:solidFill>
                  <a:srgbClr val="292934"/>
                </a:solidFill>
                <a:latin typeface="Avenir Next Regular"/>
              </a:rPr>
              <a:t>Opposite-sex married couple, husband sends the email</a:t>
            </a:r>
            <a:endParaRPr lang="en-US" sz="1900" b="0" strike="noStrike" spc="-1">
              <a:solidFill>
                <a:srgbClr val="292934"/>
              </a:solidFill>
              <a:latin typeface="Arial"/>
            </a:endParaRPr>
          </a:p>
          <a:p>
            <a:pPr indent="0">
              <a:lnSpc>
                <a:spcPct val="100000"/>
              </a:lnSpc>
              <a:spcBef>
                <a:spcPts val="380"/>
              </a:spcBef>
              <a:buNone/>
            </a:pPr>
            <a:endParaRPr lang="en-US" sz="1900" b="0" strike="noStrike" spc="-1">
              <a:solidFill>
                <a:srgbClr val="292934"/>
              </a:solidFill>
              <a:latin typeface="Arial"/>
            </a:endParaRPr>
          </a:p>
          <a:p>
            <a:pPr marL="457200" lvl="1" indent="-182880">
              <a:lnSpc>
                <a:spcPct val="100000"/>
              </a:lnSpc>
              <a:spcBef>
                <a:spcPts val="400"/>
              </a:spcBef>
              <a:buClr>
                <a:srgbClr val="93A299"/>
              </a:buClr>
              <a:buSzPct val="85000"/>
              <a:buFont typeface="Arial"/>
              <a:buChar char="•"/>
            </a:pPr>
            <a:r>
              <a:rPr lang="en-US" sz="2000" b="0" strike="noStrike" spc="-1">
                <a:solidFill>
                  <a:srgbClr val="292934"/>
                </a:solidFill>
                <a:latin typeface="Avenir Next Regular"/>
              </a:rPr>
              <a:t>Test for differential treatment by MLOs by comparing: </a:t>
            </a:r>
            <a:endParaRPr lang="en-US" sz="2000" b="0" strike="noStrike" spc="-1">
              <a:solidFill>
                <a:srgbClr val="292934"/>
              </a:solidFill>
              <a:latin typeface="Arial"/>
            </a:endParaRPr>
          </a:p>
          <a:p>
            <a:pPr marL="731520" lvl="2" indent="-182880">
              <a:lnSpc>
                <a:spcPct val="100000"/>
              </a:lnSpc>
              <a:spcBef>
                <a:spcPts val="380"/>
              </a:spcBef>
              <a:buClr>
                <a:srgbClr val="93A299"/>
              </a:buClr>
              <a:buSzPct val="90000"/>
              <a:buFont typeface="Arial"/>
              <a:buChar char="•"/>
            </a:pPr>
            <a:r>
              <a:rPr lang="en-US" sz="1900" b="0" strike="noStrike" spc="-1">
                <a:solidFill>
                  <a:srgbClr val="292934"/>
                </a:solidFill>
                <a:latin typeface="Avenir Next Regular"/>
              </a:rPr>
              <a:t>Response rate </a:t>
            </a:r>
            <a:endParaRPr lang="en-US" sz="1900" b="0" strike="noStrike" spc="-1">
              <a:solidFill>
                <a:srgbClr val="292934"/>
              </a:solidFill>
              <a:latin typeface="Arial"/>
            </a:endParaRPr>
          </a:p>
          <a:p>
            <a:pPr marL="731520" lvl="2" indent="-182880">
              <a:lnSpc>
                <a:spcPct val="100000"/>
              </a:lnSpc>
              <a:spcBef>
                <a:spcPts val="380"/>
              </a:spcBef>
              <a:buClr>
                <a:srgbClr val="93A299"/>
              </a:buClr>
              <a:buSzPct val="90000"/>
              <a:buFont typeface="Arial"/>
              <a:buChar char="•"/>
            </a:pPr>
            <a:r>
              <a:rPr lang="en-US" sz="1900" b="0" strike="noStrike" spc="-1">
                <a:solidFill>
                  <a:srgbClr val="292934"/>
                </a:solidFill>
                <a:latin typeface="Avenir Next Regular"/>
              </a:rPr>
              <a:t>Delay of response </a:t>
            </a:r>
            <a:r>
              <a:rPr lang="en-US" sz="1700" b="0" i="1" strike="noStrike" spc="-1">
                <a:solidFill>
                  <a:srgbClr val="292934"/>
                </a:solidFill>
                <a:latin typeface="Avenir Next Regular"/>
              </a:rPr>
              <a:t>(don’t have these results yet)</a:t>
            </a:r>
            <a:endParaRPr lang="en-US" sz="1700" b="0" strike="noStrike" spc="-1">
              <a:solidFill>
                <a:srgbClr val="292934"/>
              </a:solidFill>
              <a:latin typeface="Arial"/>
            </a:endParaRPr>
          </a:p>
          <a:p>
            <a:pPr marL="731520" lvl="2" indent="-182880">
              <a:lnSpc>
                <a:spcPct val="100000"/>
              </a:lnSpc>
              <a:spcBef>
                <a:spcPts val="380"/>
              </a:spcBef>
              <a:buClr>
                <a:srgbClr val="93A299"/>
              </a:buClr>
              <a:buSzPct val="90000"/>
              <a:buFont typeface="Arial"/>
              <a:buChar char="•"/>
            </a:pPr>
            <a:r>
              <a:rPr lang="en-US" sz="1900" b="0" strike="noStrike" spc="-1">
                <a:solidFill>
                  <a:srgbClr val="292934"/>
                </a:solidFill>
                <a:latin typeface="Avenir Next Regular"/>
              </a:rPr>
              <a:t>Response quality </a:t>
            </a:r>
            <a:r>
              <a:rPr lang="en-US" sz="1700" b="0" i="1" strike="noStrike" spc="-1">
                <a:solidFill>
                  <a:srgbClr val="292934"/>
                </a:solidFill>
                <a:latin typeface="Avenir Next Regular"/>
              </a:rPr>
              <a:t>(don’t have these results yet)</a:t>
            </a:r>
            <a:endParaRPr lang="en-US" sz="1700" b="0" strike="noStrike" spc="-1">
              <a:solidFill>
                <a:srgbClr val="292934"/>
              </a:solidFill>
              <a:latin typeface="Arial"/>
            </a:endParaRPr>
          </a:p>
          <a:p>
            <a:pPr indent="0">
              <a:lnSpc>
                <a:spcPct val="100000"/>
              </a:lnSpc>
              <a:spcBef>
                <a:spcPts val="380"/>
              </a:spcBef>
              <a:buNone/>
            </a:pPr>
            <a:endParaRPr lang="en-US" sz="1900" b="0" strike="noStrike" spc="-1">
              <a:solidFill>
                <a:srgbClr val="292934"/>
              </a:solidFill>
              <a:latin typeface="Arial"/>
            </a:endParaRPr>
          </a:p>
          <a:p>
            <a:pPr indent="0">
              <a:lnSpc>
                <a:spcPct val="100000"/>
              </a:lnSpc>
              <a:spcBef>
                <a:spcPts val="541"/>
              </a:spcBef>
              <a:buNone/>
            </a:pPr>
            <a:endParaRPr lang="en-US" sz="2700" b="0" strike="noStrike" spc="-1">
              <a:solidFill>
                <a:srgbClr val="292934"/>
              </a:solidFill>
              <a:latin typeface="Arial"/>
            </a:endParaRPr>
          </a:p>
          <a:p>
            <a:pPr indent="0">
              <a:lnSpc>
                <a:spcPct val="100000"/>
              </a:lnSpc>
              <a:spcBef>
                <a:spcPts val="479"/>
              </a:spcBef>
              <a:buNone/>
            </a:pPr>
            <a:endParaRPr lang="en-US" sz="2400" b="0" strike="noStrike" spc="-1">
              <a:solidFill>
                <a:srgbClr val="292934"/>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348840"/>
            <a:ext cx="7619760" cy="1142640"/>
          </a:xfrm>
          <a:prstGeom prst="rect">
            <a:avLst/>
          </a:prstGeom>
          <a:noFill/>
          <a:ln w="0">
            <a:noFill/>
          </a:ln>
        </p:spPr>
        <p:txBody>
          <a:bodyPr anchor="ctr">
            <a:noAutofit/>
          </a:bodyPr>
          <a:lstStyle/>
          <a:p>
            <a:pPr indent="0">
              <a:lnSpc>
                <a:spcPct val="100000"/>
              </a:lnSpc>
              <a:buNone/>
            </a:pPr>
            <a:r>
              <a:rPr lang="en-US" sz="4100" b="0" strike="noStrike" spc="-100">
                <a:solidFill>
                  <a:srgbClr val="D2533C"/>
                </a:solidFill>
                <a:latin typeface="Avenir Next Regular"/>
              </a:rPr>
              <a:t>Sexual Orientation Signal</a:t>
            </a:r>
            <a:endParaRPr lang="en-US" sz="4100" b="0" strike="noStrike" spc="-1">
              <a:solidFill>
                <a:srgbClr val="292934"/>
              </a:solidFill>
              <a:latin typeface="Arial"/>
            </a:endParaRPr>
          </a:p>
        </p:txBody>
      </p:sp>
      <p:sp>
        <p:nvSpPr>
          <p:cNvPr id="108" name="PlaceHolder 2"/>
          <p:cNvSpPr>
            <a:spLocks noGrp="1"/>
          </p:cNvSpPr>
          <p:nvPr>
            <p:ph/>
          </p:nvPr>
        </p:nvSpPr>
        <p:spPr>
          <a:xfrm>
            <a:off x="336960" y="946080"/>
            <a:ext cx="8278920" cy="4983840"/>
          </a:xfrm>
          <a:prstGeom prst="rect">
            <a:avLst/>
          </a:prstGeom>
          <a:noFill/>
          <a:ln w="0">
            <a:noFill/>
          </a:ln>
        </p:spPr>
        <p:txBody>
          <a:bodyPr anchor="t">
            <a:normAutofit fontScale="92000" lnSpcReduction="10000"/>
          </a:bodyPr>
          <a:lstStyle/>
          <a:p>
            <a:pPr marL="272520" indent="0">
              <a:lnSpc>
                <a:spcPct val="130000"/>
              </a:lnSpc>
              <a:spcBef>
                <a:spcPts val="479"/>
              </a:spcBef>
              <a:buNone/>
              <a:tabLst>
                <a:tab pos="0" algn="l"/>
              </a:tabLst>
            </a:pPr>
            <a:endParaRPr lang="en-US" sz="2400" b="0" strike="noStrike" spc="-1">
              <a:solidFill>
                <a:srgbClr val="292934"/>
              </a:solidFill>
              <a:latin typeface="Arial"/>
            </a:endParaRPr>
          </a:p>
          <a:p>
            <a:pPr marL="454320" lvl="1" indent="-181800">
              <a:lnSpc>
                <a:spcPct val="130000"/>
              </a:lnSpc>
              <a:spcBef>
                <a:spcPts val="479"/>
              </a:spcBef>
              <a:buClr>
                <a:srgbClr val="93A299"/>
              </a:buClr>
              <a:buSzPct val="85000"/>
              <a:buFont typeface="Arial"/>
              <a:buChar char="•"/>
              <a:tabLst>
                <a:tab pos="0" algn="l"/>
              </a:tabLst>
            </a:pPr>
            <a:r>
              <a:rPr lang="en-US" sz="2400" b="0" strike="noStrike" spc="-1">
                <a:solidFill>
                  <a:srgbClr val="292934"/>
                </a:solidFill>
                <a:latin typeface="Avenir Next Regular"/>
              </a:rPr>
              <a:t>In introduction and body of email</a:t>
            </a:r>
            <a:endParaRPr lang="en-US" sz="2400" b="0" strike="noStrike" spc="-1">
              <a:solidFill>
                <a:srgbClr val="292934"/>
              </a:solidFill>
              <a:latin typeface="Arial"/>
            </a:endParaRPr>
          </a:p>
          <a:p>
            <a:pPr marL="727200" lvl="2" indent="-181800">
              <a:lnSpc>
                <a:spcPct val="13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Introduction:</a:t>
            </a:r>
            <a:endParaRPr lang="en-US" sz="2000" b="0" strike="noStrike" spc="-1">
              <a:solidFill>
                <a:srgbClr val="292934"/>
              </a:solidFill>
              <a:latin typeface="Arial"/>
            </a:endParaRPr>
          </a:p>
          <a:p>
            <a:pPr marL="545400" indent="0">
              <a:lnSpc>
                <a:spcPct val="130000"/>
              </a:lnSpc>
              <a:spcBef>
                <a:spcPts val="439"/>
              </a:spcBef>
              <a:buNone/>
              <a:tabLst>
                <a:tab pos="0" algn="l"/>
              </a:tabLst>
            </a:pPr>
            <a:r>
              <a:rPr lang="en-US" sz="2200" b="0" strike="noStrike" spc="-1">
                <a:solidFill>
                  <a:srgbClr val="292934"/>
                </a:solidFill>
                <a:latin typeface="Avenir Next Regular"/>
              </a:rPr>
              <a:t>	“</a:t>
            </a:r>
            <a:r>
              <a:rPr lang="en-US" sz="2000" b="0" strike="noStrike" spc="-1">
                <a:solidFill>
                  <a:srgbClr val="292934"/>
                </a:solidFill>
                <a:latin typeface="Avenir Next Regular"/>
              </a:rPr>
              <a:t>Hello, my name is [</a:t>
            </a:r>
            <a:r>
              <a:rPr lang="en-US" sz="2000" b="0" i="1" strike="noStrike" spc="-1">
                <a:solidFill>
                  <a:srgbClr val="292934"/>
                </a:solidFill>
                <a:latin typeface="Avenir Next Regular"/>
              </a:rPr>
              <a:t>male/female name</a:t>
            </a:r>
            <a:r>
              <a:rPr lang="en-US" sz="2000" b="0" strike="noStrike" spc="-1">
                <a:solidFill>
                  <a:srgbClr val="292934"/>
                </a:solidFill>
                <a:latin typeface="Avenir Next Regular"/>
              </a:rPr>
              <a:t>]. My </a:t>
            </a:r>
            <a:r>
              <a:rPr lang="en-US" sz="2000" b="0" i="1" strike="noStrike" spc="-1">
                <a:solidFill>
                  <a:srgbClr val="292934"/>
                </a:solidFill>
                <a:latin typeface="Avenir Next Regular"/>
              </a:rPr>
              <a:t>[husband, male name/wife, female name</a:t>
            </a:r>
            <a:r>
              <a:rPr lang="en-US" sz="2000" b="0" strike="noStrike" spc="-1">
                <a:solidFill>
                  <a:srgbClr val="292934"/>
                </a:solidFill>
                <a:latin typeface="Avenir Next Regular"/>
              </a:rPr>
              <a:t>] and I are interested in taking out a mortgage with your bank.” </a:t>
            </a:r>
            <a:endParaRPr lang="en-US" sz="2000" b="0" strike="noStrike" spc="-1">
              <a:solidFill>
                <a:srgbClr val="292934"/>
              </a:solidFill>
              <a:latin typeface="Arial"/>
            </a:endParaRPr>
          </a:p>
          <a:p>
            <a:pPr marL="727200" lvl="2" indent="-181800">
              <a:lnSpc>
                <a:spcPct val="13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Body:</a:t>
            </a:r>
            <a:endParaRPr lang="en-US" sz="2000" b="0" strike="noStrike" spc="-1">
              <a:solidFill>
                <a:srgbClr val="292934"/>
              </a:solidFill>
              <a:latin typeface="Arial"/>
            </a:endParaRPr>
          </a:p>
          <a:p>
            <a:pPr marL="545400" indent="0">
              <a:lnSpc>
                <a:spcPct val="130000"/>
              </a:lnSpc>
              <a:spcBef>
                <a:spcPts val="400"/>
              </a:spcBef>
              <a:buNone/>
              <a:tabLst>
                <a:tab pos="0" algn="l"/>
              </a:tabLst>
            </a:pPr>
            <a:r>
              <a:rPr lang="en-US" sz="2000" b="0" strike="noStrike" spc="-1">
                <a:solidFill>
                  <a:srgbClr val="292934"/>
                </a:solidFill>
                <a:latin typeface="Avenir Next Regular"/>
              </a:rPr>
              <a:t>	“My [husband/wife] and I got your contact information online 	and we hope that you can answer some questions for us.”</a:t>
            </a:r>
            <a:endParaRPr lang="en-US" sz="2000" b="0" strike="noStrike" spc="-1">
              <a:solidFill>
                <a:srgbClr val="292934"/>
              </a:solidFill>
              <a:latin typeface="Arial"/>
            </a:endParaRPr>
          </a:p>
          <a:p>
            <a:pPr marL="454320" lvl="1" indent="-181800">
              <a:lnSpc>
                <a:spcPct val="130000"/>
              </a:lnSpc>
              <a:spcBef>
                <a:spcPts val="479"/>
              </a:spcBef>
              <a:buClr>
                <a:srgbClr val="93A299"/>
              </a:buClr>
              <a:buSzPct val="85000"/>
              <a:buFont typeface="Arial"/>
              <a:buChar char="•"/>
              <a:tabLst>
                <a:tab pos="0" algn="l"/>
              </a:tabLst>
            </a:pPr>
            <a:r>
              <a:rPr lang="en-US" sz="2400" b="0" strike="noStrike" spc="-1">
                <a:solidFill>
                  <a:srgbClr val="292934"/>
                </a:solidFill>
                <a:latin typeface="Avenir Next Regular"/>
              </a:rPr>
              <a:t>While it may be odd to reveal sexual orientation, there are large benefits to being married, and the marriage would be disclosed at some point anyways.</a:t>
            </a:r>
            <a:endParaRPr lang="en-US" sz="2400" b="0" strike="noStrike" spc="-1">
              <a:solidFill>
                <a:srgbClr val="292934"/>
              </a:solidFill>
              <a:latin typeface="Arial"/>
            </a:endParaRPr>
          </a:p>
          <a:p>
            <a:pPr indent="0">
              <a:lnSpc>
                <a:spcPct val="100000"/>
              </a:lnSpc>
              <a:spcBef>
                <a:spcPts val="439"/>
              </a:spcBef>
              <a:buNone/>
              <a:tabLst>
                <a:tab pos="0" algn="l"/>
              </a:tabLst>
            </a:pPr>
            <a:endParaRPr lang="en-US" sz="2200" b="0" strike="noStrike" spc="-1">
              <a:solidFill>
                <a:srgbClr val="292934"/>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348840"/>
            <a:ext cx="7619760" cy="1142640"/>
          </a:xfrm>
          <a:prstGeom prst="rect">
            <a:avLst/>
          </a:prstGeom>
          <a:noFill/>
          <a:ln w="0">
            <a:noFill/>
          </a:ln>
        </p:spPr>
        <p:txBody>
          <a:bodyPr anchor="ctr">
            <a:noAutofit/>
          </a:bodyPr>
          <a:lstStyle/>
          <a:p>
            <a:pPr indent="0">
              <a:lnSpc>
                <a:spcPct val="100000"/>
              </a:lnSpc>
              <a:buNone/>
            </a:pPr>
            <a:r>
              <a:rPr lang="en-US" sz="4100" b="0" strike="noStrike" spc="-100">
                <a:solidFill>
                  <a:srgbClr val="D2533C"/>
                </a:solidFill>
                <a:latin typeface="Avenir Next Regular"/>
              </a:rPr>
              <a:t>Parental Status Signals</a:t>
            </a:r>
            <a:endParaRPr lang="en-US" sz="4100" b="0" strike="noStrike" spc="-1">
              <a:solidFill>
                <a:srgbClr val="292934"/>
              </a:solidFill>
              <a:latin typeface="Arial"/>
            </a:endParaRPr>
          </a:p>
        </p:txBody>
      </p:sp>
      <p:sp>
        <p:nvSpPr>
          <p:cNvPr id="110" name="PlaceHolder 2"/>
          <p:cNvSpPr>
            <a:spLocks noGrp="1"/>
          </p:cNvSpPr>
          <p:nvPr>
            <p:ph/>
          </p:nvPr>
        </p:nvSpPr>
        <p:spPr>
          <a:xfrm>
            <a:off x="457200" y="1491840"/>
            <a:ext cx="8089920" cy="4788720"/>
          </a:xfrm>
          <a:prstGeom prst="rect">
            <a:avLst/>
          </a:prstGeom>
          <a:noFill/>
          <a:ln w="0">
            <a:noFill/>
          </a:ln>
        </p:spPr>
        <p:txBody>
          <a:bodyPr anchor="t">
            <a:normAutofit/>
          </a:bodyPr>
          <a:lstStyle/>
          <a:p>
            <a:pPr marL="457200" lvl="1" indent="-182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Randomly assign emails a “family structure”</a:t>
            </a:r>
            <a:endParaRPr lang="en-US" sz="2400" b="0" strike="noStrike" spc="-1">
              <a:solidFill>
                <a:srgbClr val="292934"/>
              </a:solidFill>
              <a:latin typeface="Arial"/>
            </a:endParaRPr>
          </a:p>
          <a:p>
            <a:pPr marL="731520" lvl="2" indent="-182880">
              <a:lnSpc>
                <a:spcPct val="130000"/>
              </a:lnSpc>
              <a:spcBef>
                <a:spcPts val="380"/>
              </a:spcBef>
              <a:buClr>
                <a:srgbClr val="93A299"/>
              </a:buClr>
              <a:buSzPct val="90000"/>
              <a:buFont typeface="Arial"/>
              <a:buChar char="•"/>
            </a:pPr>
            <a:r>
              <a:rPr lang="en-US" sz="1900" b="0" strike="noStrike" spc="-1">
                <a:solidFill>
                  <a:srgbClr val="292934"/>
                </a:solidFill>
                <a:latin typeface="Avenir Next Regular"/>
              </a:rPr>
              <a:t>No children (no mention of children in email)</a:t>
            </a:r>
            <a:endParaRPr lang="en-US" sz="1900" b="0" strike="noStrike" spc="-1">
              <a:solidFill>
                <a:srgbClr val="292934"/>
              </a:solidFill>
              <a:latin typeface="Arial"/>
            </a:endParaRPr>
          </a:p>
          <a:p>
            <a:pPr marL="731520" lvl="2" indent="-182880">
              <a:lnSpc>
                <a:spcPct val="130000"/>
              </a:lnSpc>
              <a:spcBef>
                <a:spcPts val="380"/>
              </a:spcBef>
              <a:buClr>
                <a:srgbClr val="93A299"/>
              </a:buClr>
              <a:buSzPct val="90000"/>
              <a:buFont typeface="Arial"/>
              <a:buChar char="•"/>
            </a:pPr>
            <a:r>
              <a:rPr lang="en-US" sz="1900" b="0" strike="noStrike" spc="-1">
                <a:solidFill>
                  <a:srgbClr val="292934"/>
                </a:solidFill>
                <a:latin typeface="Avenir Next Regular"/>
              </a:rPr>
              <a:t>Expecting first child (for all couples but same-gender male)</a:t>
            </a:r>
            <a:endParaRPr lang="en-US" sz="1900" b="0" strike="noStrike" spc="-1">
              <a:solidFill>
                <a:srgbClr val="292934"/>
              </a:solidFill>
              <a:latin typeface="Arial"/>
            </a:endParaRPr>
          </a:p>
          <a:p>
            <a:pPr marL="731520" lvl="2" indent="-182880">
              <a:lnSpc>
                <a:spcPct val="130000"/>
              </a:lnSpc>
              <a:spcBef>
                <a:spcPts val="380"/>
              </a:spcBef>
              <a:buClr>
                <a:srgbClr val="93A299"/>
              </a:buClr>
              <a:buSzPct val="90000"/>
              <a:buFont typeface="Arial"/>
              <a:buChar char="•"/>
            </a:pPr>
            <a:r>
              <a:rPr lang="en-US" sz="1900" b="0" strike="noStrike" spc="-1">
                <a:solidFill>
                  <a:srgbClr val="292934"/>
                </a:solidFill>
                <a:latin typeface="Avenir Next Regular"/>
              </a:rPr>
              <a:t>1 child</a:t>
            </a:r>
            <a:endParaRPr lang="en-US" sz="1900" b="0" strike="noStrike" spc="-1">
              <a:solidFill>
                <a:srgbClr val="292934"/>
              </a:solidFill>
              <a:latin typeface="Arial"/>
            </a:endParaRPr>
          </a:p>
          <a:p>
            <a:pPr marL="731520" lvl="2" indent="-182880">
              <a:lnSpc>
                <a:spcPct val="130000"/>
              </a:lnSpc>
              <a:spcBef>
                <a:spcPts val="380"/>
              </a:spcBef>
              <a:buClr>
                <a:srgbClr val="93A299"/>
              </a:buClr>
              <a:buSzPct val="90000"/>
              <a:buFont typeface="Arial"/>
              <a:buChar char="•"/>
            </a:pPr>
            <a:r>
              <a:rPr lang="en-US" sz="1900" b="0" strike="noStrike" spc="-1">
                <a:solidFill>
                  <a:srgbClr val="292934"/>
                </a:solidFill>
                <a:latin typeface="Avenir Next Regular"/>
              </a:rPr>
              <a:t>2 children</a:t>
            </a:r>
            <a:endParaRPr lang="en-US" sz="1900" b="0" strike="noStrike" spc="-1">
              <a:solidFill>
                <a:srgbClr val="292934"/>
              </a:solidFill>
              <a:latin typeface="Arial"/>
            </a:endParaRPr>
          </a:p>
          <a:p>
            <a:pPr marL="457200" lvl="1" indent="-182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Also allows us to control for statistical discrimination (may assume same-gender couple  = fewer kids) </a:t>
            </a:r>
            <a:endParaRPr lang="en-US" sz="2400" b="0" strike="noStrike" spc="-1">
              <a:solidFill>
                <a:srgbClr val="292934"/>
              </a:solidFill>
              <a:latin typeface="Arial"/>
            </a:endParaRPr>
          </a:p>
          <a:p>
            <a:pPr marL="457200" lvl="1" indent="-182880">
              <a:lnSpc>
                <a:spcPct val="130000"/>
              </a:lnSpc>
              <a:spcBef>
                <a:spcPts val="479"/>
              </a:spcBef>
              <a:buClr>
                <a:srgbClr val="93A299"/>
              </a:buClr>
              <a:buSzPct val="85000"/>
              <a:buFont typeface="Arial"/>
              <a:buChar char="•"/>
            </a:pPr>
            <a:r>
              <a:rPr lang="en-US" sz="2400" b="0" strike="noStrike" spc="-1">
                <a:solidFill>
                  <a:srgbClr val="292934"/>
                </a:solidFill>
                <a:latin typeface="Avenir Next Regular"/>
              </a:rPr>
              <a:t>Also allows us to test for if same-gender couples face a larger child penalty, given negative attitudes about same-gender parenting.</a:t>
            </a:r>
            <a:endParaRPr lang="en-US" sz="2400" b="0" strike="noStrike" spc="-1">
              <a:solidFill>
                <a:srgbClr val="292934"/>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348840"/>
            <a:ext cx="7619760" cy="1142640"/>
          </a:xfrm>
          <a:prstGeom prst="rect">
            <a:avLst/>
          </a:prstGeom>
          <a:noFill/>
          <a:ln w="0">
            <a:noFill/>
          </a:ln>
        </p:spPr>
        <p:txBody>
          <a:bodyPr anchor="ctr">
            <a:noAutofit/>
          </a:bodyPr>
          <a:lstStyle/>
          <a:p>
            <a:pPr indent="0">
              <a:lnSpc>
                <a:spcPct val="100000"/>
              </a:lnSpc>
              <a:buNone/>
            </a:pPr>
            <a:r>
              <a:rPr lang="en-US" sz="4100" b="0" strike="noStrike" spc="-100">
                <a:solidFill>
                  <a:srgbClr val="D2533C"/>
                </a:solidFill>
                <a:latin typeface="Avenir Next Regular"/>
              </a:rPr>
              <a:t>Credit score signal</a:t>
            </a:r>
            <a:endParaRPr lang="en-US" sz="4100" b="0" strike="noStrike" spc="-1">
              <a:solidFill>
                <a:srgbClr val="292934"/>
              </a:solidFill>
              <a:latin typeface="Arial"/>
            </a:endParaRPr>
          </a:p>
        </p:txBody>
      </p:sp>
      <p:sp>
        <p:nvSpPr>
          <p:cNvPr id="112" name="PlaceHolder 2"/>
          <p:cNvSpPr>
            <a:spLocks noGrp="1"/>
          </p:cNvSpPr>
          <p:nvPr>
            <p:ph/>
          </p:nvPr>
        </p:nvSpPr>
        <p:spPr>
          <a:xfrm>
            <a:off x="336960" y="1244520"/>
            <a:ext cx="8278920" cy="4685400"/>
          </a:xfrm>
          <a:prstGeom prst="rect">
            <a:avLst/>
          </a:prstGeom>
          <a:noFill/>
          <a:ln w="0">
            <a:noFill/>
          </a:ln>
        </p:spPr>
        <p:txBody>
          <a:bodyPr anchor="t">
            <a:normAutofit/>
          </a:bodyPr>
          <a:lstStyle/>
          <a:p>
            <a:pPr marL="274320" indent="0">
              <a:lnSpc>
                <a:spcPct val="130000"/>
              </a:lnSpc>
              <a:spcBef>
                <a:spcPts val="479"/>
              </a:spcBef>
              <a:buNone/>
              <a:tabLst>
                <a:tab pos="0" algn="l"/>
              </a:tabLst>
            </a:pPr>
            <a:endParaRPr lang="en-US" sz="2400" b="0" strike="noStrike" spc="-1">
              <a:solidFill>
                <a:srgbClr val="292934"/>
              </a:solidFill>
              <a:latin typeface="Arial"/>
            </a:endParaRPr>
          </a:p>
          <a:p>
            <a:pPr marL="457200" lvl="1" indent="-182880">
              <a:lnSpc>
                <a:spcPct val="130000"/>
              </a:lnSpc>
              <a:spcBef>
                <a:spcPts val="479"/>
              </a:spcBef>
              <a:buClr>
                <a:srgbClr val="93A299"/>
              </a:buClr>
              <a:buSzPct val="85000"/>
              <a:buFont typeface="Arial"/>
              <a:buChar char="•"/>
              <a:tabLst>
                <a:tab pos="0" algn="l"/>
              </a:tabLst>
            </a:pPr>
            <a:r>
              <a:rPr lang="en-US" sz="2400" b="0" strike="noStrike" spc="-1">
                <a:solidFill>
                  <a:srgbClr val="292934"/>
                </a:solidFill>
                <a:latin typeface="Avenir Next Regular"/>
              </a:rPr>
              <a:t>Randomly assign emails into credit score groups</a:t>
            </a:r>
            <a:endParaRPr lang="en-US" sz="2400" b="0" strike="noStrike" spc="-1">
              <a:solidFill>
                <a:srgbClr val="292934"/>
              </a:solidFill>
              <a:latin typeface="Arial"/>
            </a:endParaRPr>
          </a:p>
          <a:p>
            <a:pPr marL="731520" lvl="2" indent="-182880">
              <a:lnSpc>
                <a:spcPct val="13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Low credit score</a:t>
            </a:r>
            <a:endParaRPr lang="en-US" sz="2000" b="0" strike="noStrike" spc="-1">
              <a:solidFill>
                <a:srgbClr val="292934"/>
              </a:solidFill>
              <a:latin typeface="Arial"/>
            </a:endParaRPr>
          </a:p>
          <a:p>
            <a:pPr marL="731520" lvl="2" indent="-182880">
              <a:lnSpc>
                <a:spcPct val="13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High credit score</a:t>
            </a:r>
            <a:endParaRPr lang="en-US" sz="2000" b="0" strike="noStrike" spc="-1">
              <a:solidFill>
                <a:srgbClr val="292934"/>
              </a:solidFill>
              <a:latin typeface="Arial"/>
            </a:endParaRPr>
          </a:p>
          <a:p>
            <a:pPr marL="548640" indent="0">
              <a:lnSpc>
                <a:spcPct val="130000"/>
              </a:lnSpc>
              <a:spcBef>
                <a:spcPts val="400"/>
              </a:spcBef>
              <a:buNone/>
              <a:tabLst>
                <a:tab pos="0" algn="l"/>
              </a:tabLst>
            </a:pPr>
            <a:endParaRPr lang="en-US" sz="2000" b="0" strike="noStrike" spc="-1">
              <a:solidFill>
                <a:srgbClr val="292934"/>
              </a:solidFill>
              <a:latin typeface="Arial"/>
            </a:endParaRPr>
          </a:p>
          <a:p>
            <a:pPr marL="457200" lvl="1" indent="-182880">
              <a:lnSpc>
                <a:spcPct val="100000"/>
              </a:lnSpc>
              <a:spcBef>
                <a:spcPts val="439"/>
              </a:spcBef>
              <a:buClr>
                <a:srgbClr val="93A299"/>
              </a:buClr>
              <a:buSzPct val="85000"/>
              <a:buFont typeface="Arial"/>
              <a:buChar char="•"/>
              <a:tabLst>
                <a:tab pos="0" algn="l"/>
              </a:tabLst>
            </a:pPr>
            <a:r>
              <a:rPr lang="en-US" sz="2200" b="0" strike="noStrike" spc="-1">
                <a:solidFill>
                  <a:srgbClr val="292934"/>
                </a:solidFill>
                <a:latin typeface="Avenir Next Regular"/>
              </a:rPr>
              <a:t>In full experiment, this allows us to quantify discrimination as a credit score penalty</a:t>
            </a:r>
            <a:endParaRPr lang="en-US" sz="2200" b="0" strike="noStrike" spc="-1">
              <a:solidFill>
                <a:srgbClr val="292934"/>
              </a:solidFill>
              <a:latin typeface="Arial"/>
            </a:endParaRPr>
          </a:p>
          <a:p>
            <a:pPr marL="731520" lvl="2" indent="-182880">
              <a:lnSpc>
                <a:spcPct val="100000"/>
              </a:lnSpc>
              <a:spcBef>
                <a:spcPts val="400"/>
              </a:spcBef>
              <a:buClr>
                <a:srgbClr val="93A299"/>
              </a:buClr>
              <a:buSzPct val="90000"/>
              <a:buFont typeface="Arial"/>
              <a:buChar char="•"/>
              <a:tabLst>
                <a:tab pos="0" algn="l"/>
              </a:tabLst>
            </a:pPr>
            <a:r>
              <a:rPr lang="en-US" sz="2000" b="0" strike="noStrike" spc="-1">
                <a:solidFill>
                  <a:srgbClr val="292934"/>
                </a:solidFill>
                <a:latin typeface="Avenir Next Regular"/>
              </a:rPr>
              <a:t>e.g., in Hanson et al. (2016), having an African-American name was equivalent to a 73-point lower credit score.</a:t>
            </a:r>
            <a:endParaRPr lang="en-US" sz="2000" b="0" strike="noStrike" spc="-1">
              <a:solidFill>
                <a:srgbClr val="292934"/>
              </a:solidFill>
              <a:latin typeface="Arial"/>
            </a:endParaRP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12155</TotalTime>
  <Words>2786</Words>
  <Application>Microsoft Macintosh PowerPoint</Application>
  <PresentationFormat>On-screen Show (4:3)</PresentationFormat>
  <Paragraphs>280</Paragraphs>
  <Slides>25</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Avenir Next Regular</vt:lpstr>
      <vt:lpstr>Calibri</vt:lpstr>
      <vt:lpstr>Cambria Math</vt:lpstr>
      <vt:lpstr>Symbol</vt:lpstr>
      <vt:lpstr>Times New Roman</vt:lpstr>
      <vt:lpstr>Wingdings</vt:lpstr>
      <vt:lpstr>Clarity</vt:lpstr>
      <vt:lpstr>Clarity</vt:lpstr>
      <vt:lpstr>PowerPoint Presentation</vt:lpstr>
      <vt:lpstr>Why focus on sexual orientation discrimination in the mortgage market? </vt:lpstr>
      <vt:lpstr>Previous Literature</vt:lpstr>
      <vt:lpstr>Previous Literature</vt:lpstr>
      <vt:lpstr>This project: </vt:lpstr>
      <vt:lpstr>Introduction to Pilot Methodology</vt:lpstr>
      <vt:lpstr>Sexual Orientation Signal</vt:lpstr>
      <vt:lpstr>Parental Status Signals</vt:lpstr>
      <vt:lpstr>Credit score signal</vt:lpstr>
      <vt:lpstr>Occupation and tenure signals</vt:lpstr>
      <vt:lpstr>Email construction template</vt:lpstr>
      <vt:lpstr>Email components: Part 1</vt:lpstr>
      <vt:lpstr>Email components: Part 2</vt:lpstr>
      <vt:lpstr>Example</vt:lpstr>
      <vt:lpstr>Results from Pilot Study (vs. Hanson et al. 2016)</vt:lpstr>
      <vt:lpstr>Regression Results</vt:lpstr>
      <vt:lpstr>Next Steps</vt:lpstr>
      <vt:lpstr>Thank you! </vt:lpstr>
      <vt:lpstr>Estimating Main Effects – Interaction variables</vt:lpstr>
      <vt:lpstr>References </vt:lpstr>
      <vt:lpstr>References </vt:lpstr>
      <vt:lpstr>Role of MLOs</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Discrimination against gay and lesbian couples in the mortgage market</dc:title>
  <dc:subject/>
  <dc:creator>Catherine Balfe</dc:creator>
  <dc:description/>
  <cp:lastModifiedBy>Hadah, Hussain</cp:lastModifiedBy>
  <cp:revision>258</cp:revision>
  <dcterms:created xsi:type="dcterms:W3CDTF">2017-04-27T00:50:31Z</dcterms:created>
  <dcterms:modified xsi:type="dcterms:W3CDTF">2024-03-07T16:25:15Z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On-screen Show (4:3)</vt:lpwstr>
  </property>
  <property fmtid="{D5CDD505-2E9C-101B-9397-08002B2CF9AE}" pid="4" name="Slides">
    <vt:i4>25</vt:i4>
  </property>
</Properties>
</file>