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5"/>
    <p:restoredTop sz="94690"/>
  </p:normalViewPr>
  <p:slideViewPr>
    <p:cSldViewPr snapToGrid="0">
      <p:cViewPr varScale="1">
        <p:scale>
          <a:sx n="111" d="100"/>
          <a:sy n="111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A6C8B2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DF54F8-D622-4004-8B2D-D5DCFEE0FBF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3CA0AF-F23E-4565-B013-567B6148CFB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6973B8-A956-4A7C-A8AF-9EB522DD45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0ED0A2-FFAF-4A6D-9AA2-C478B153A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92FBD1-0296-4F70-9C3B-93D4BBCA90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56C796-797D-48FA-A17E-264EA03E8E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63B6A68-DEF2-459C-9070-0B77B0319A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0D4299B-21E8-40A5-A095-4B295E4321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A1BE064-9983-42C1-B1A0-DF76C57FD5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6750D0A-6E34-4333-9620-76800785D6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25E9EA5-3943-4A19-AA9C-4E13B3FF081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ACAA904-46F6-44F1-B7AF-CB365696A8F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B24BAE5-F123-42B1-96C0-EAE4408788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670132-8D85-4E0B-9434-A59BC61CE5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E6A4160-00AF-43D9-956D-67C9B38D3A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14388CE-5142-437C-855B-BC3C83DB7B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D10450C-46B1-4A5E-A83C-9479913D3E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330578F-954C-4A3A-BA6B-2107ED987E8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31380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941440" y="19810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8580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31380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5941440" y="4130280"/>
            <a:ext cx="250236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0BF1ACF-57D3-4E0B-817E-436B9092CA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936D5A-E614-444C-8462-D04ED980897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E36B09-AE4C-4F21-8314-3CE53E3347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34B09F-510D-455D-8D68-00E8A7E7C1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DBC47C-DACB-4DA7-800B-488D392258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F0B783-1B13-49D5-B511-C01D711E4D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E91EAC-D30B-49ED-99F9-237B6CB61B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folHlink"/>
              </a:solidFill>
              <a:latin typeface="Helvetica Neu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22B9DC-BE8B-4635-9551-1519B2747B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4"/>
          <p:cNvSpPr/>
          <p:nvPr/>
        </p:nvSpPr>
        <p:spPr>
          <a:xfrm>
            <a:off x="0" y="6172200"/>
            <a:ext cx="9144000" cy="360"/>
          </a:xfrm>
          <a:prstGeom prst="line">
            <a:avLst/>
          </a:prstGeom>
          <a:ln w="19050">
            <a:solidFill>
              <a:srgbClr val="CA5E0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>
            <a:noAutofit/>
          </a:bodyPr>
          <a:lstStyle/>
          <a:p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14" name="Rectangle 1" hidden="1"/>
          <p:cNvSpPr/>
          <p:nvPr/>
        </p:nvSpPr>
        <p:spPr>
          <a:xfrm>
            <a:off x="0" y="6172200"/>
            <a:ext cx="9143640" cy="685440"/>
          </a:xfrm>
          <a:prstGeom prst="rect">
            <a:avLst/>
          </a:prstGeom>
          <a:solidFill>
            <a:schemeClr val="tx1"/>
          </a:solidFill>
          <a:ln w="9525">
            <a:solidFill>
              <a:srgbClr val="A6C8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6172200"/>
            <a:ext cx="1904760" cy="8161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1" descr="title_strip_full_logo.bmp                                      0068AAA3Macintosh HD                   C2DA6778:"/>
          <p:cNvPicPr/>
          <p:nvPr/>
        </p:nvPicPr>
        <p:blipFill>
          <a:blip r:embed="rId15"/>
          <a:stretch/>
        </p:blipFill>
        <p:spPr>
          <a:xfrm>
            <a:off x="-4680" y="5486400"/>
            <a:ext cx="9148320" cy="1371240"/>
          </a:xfrm>
          <a:prstGeom prst="rect">
            <a:avLst/>
          </a:prstGeom>
          <a:ln w="0">
            <a:noFill/>
          </a:ln>
        </p:spPr>
      </p:pic>
      <p:sp>
        <p:nvSpPr>
          <p:cNvPr id="4" name="Line 22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25400">
            <a:solidFill>
              <a:srgbClr val="CA5E0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>
            <a:noAutofit/>
          </a:bodyPr>
          <a:lstStyle/>
          <a:p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0880" y="1676520"/>
            <a:ext cx="84578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chemeClr val="accent2"/>
                </a:solidFill>
                <a:latin typeface="Helvetica Neue"/>
              </a:rPr>
              <a:t>Click to edit Master title style</a:t>
            </a:r>
            <a:endParaRPr lang="en-US" sz="45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A6C8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88B7E6-8DFC-4B01-B954-E0CA90A85780}" type="slidenum">
              <a:rPr lang="en-US" sz="1400" b="0" strike="noStrike" spc="-1">
                <a:solidFill>
                  <a:srgbClr val="A6C8B2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3640" cy="685440"/>
          </a:xfrm>
          <a:prstGeom prst="rect">
            <a:avLst/>
          </a:prstGeom>
          <a:solidFill>
            <a:schemeClr val="tx1"/>
          </a:solidFill>
          <a:ln w="9525">
            <a:solidFill>
              <a:srgbClr val="A6C8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0" y="5590440"/>
            <a:ext cx="9143640" cy="685440"/>
          </a:xfrm>
          <a:prstGeom prst="rect">
            <a:avLst/>
          </a:prstGeom>
          <a:solidFill>
            <a:schemeClr val="tx1"/>
          </a:solidFill>
          <a:ln w="9525">
            <a:solidFill>
              <a:srgbClr val="A6C8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0" y="5562720"/>
            <a:ext cx="3022200" cy="1294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folHlink"/>
                </a:solidFill>
                <a:latin typeface="Helvetica Neu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folHlink"/>
                </a:solidFill>
                <a:latin typeface="Helvetica Neu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4"/>
          <p:cNvSpPr/>
          <p:nvPr/>
        </p:nvSpPr>
        <p:spPr>
          <a:xfrm>
            <a:off x="0" y="6172200"/>
            <a:ext cx="9144000" cy="360"/>
          </a:xfrm>
          <a:prstGeom prst="line">
            <a:avLst/>
          </a:prstGeom>
          <a:ln w="19050">
            <a:solidFill>
              <a:srgbClr val="CA5E0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ctr">
            <a:noAutofit/>
          </a:bodyPr>
          <a:lstStyle/>
          <a:p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50" name="Rectangle 1"/>
          <p:cNvSpPr/>
          <p:nvPr/>
        </p:nvSpPr>
        <p:spPr>
          <a:xfrm>
            <a:off x="0" y="6172200"/>
            <a:ext cx="9143640" cy="685440"/>
          </a:xfrm>
          <a:prstGeom prst="rect">
            <a:avLst/>
          </a:prstGeom>
          <a:solidFill>
            <a:schemeClr val="tx1"/>
          </a:solidFill>
          <a:ln w="9525">
            <a:solidFill>
              <a:srgbClr val="A6C8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  <p:pic>
        <p:nvPicPr>
          <p:cNvPr id="51" name="Picture 2"/>
          <p:cNvPicPr/>
          <p:nvPr/>
        </p:nvPicPr>
        <p:blipFill>
          <a:blip r:embed="rId14"/>
          <a:stretch/>
        </p:blipFill>
        <p:spPr>
          <a:xfrm>
            <a:off x="0" y="6172200"/>
            <a:ext cx="1904760" cy="8161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chemeClr val="accent2"/>
                </a:solidFill>
                <a:latin typeface="Helvetica Neue"/>
              </a:rPr>
              <a:t>Click to edit Master title style</a:t>
            </a:r>
            <a:endParaRPr lang="en-US" sz="4000" b="0" strike="noStrike" spc="-1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A5E0A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chemeClr val="folHlink"/>
                </a:solidFill>
                <a:latin typeface="Helvetica Neue"/>
              </a:rPr>
              <a:t>Click to edit Master text styles</a:t>
            </a:r>
          </a:p>
          <a:p>
            <a:pPr marL="743040" indent="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folHlink"/>
                </a:solidFill>
                <a:latin typeface="Helvetica Neue"/>
              </a:rPr>
              <a:t>Second level</a:t>
            </a:r>
          </a:p>
          <a:p>
            <a:pPr marL="114300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folHlink"/>
                </a:solidFill>
                <a:latin typeface="Helvetica Neue"/>
              </a:rPr>
              <a:t>Third level</a:t>
            </a:r>
          </a:p>
          <a:p>
            <a:pPr marL="160020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Fourth level</a:t>
            </a:r>
          </a:p>
          <a:p>
            <a:pPr marL="2057400" indent="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folHlink"/>
                </a:solidFill>
                <a:latin typeface="Helvetica Neue"/>
              </a:rPr>
              <a:t>Fifth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sldNum" idx="4"/>
          </p:nvPr>
        </p:nvSpPr>
        <p:spPr>
          <a:xfrm>
            <a:off x="7010280" y="56386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A6C8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BF4C8C-D197-4F0C-AF40-E53C0DB3AF24}" type="slidenum">
              <a:rPr lang="en-US" sz="1400" b="0" strike="noStrike" spc="-1">
                <a:solidFill>
                  <a:srgbClr val="A6C8B2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80880" y="1676520"/>
            <a:ext cx="84578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FFFFFF"/>
                </a:solidFill>
                <a:latin typeface="Helvetica Neue"/>
              </a:rPr>
              <a:t>Housing Policies in Practice: A Dive into the Evidence</a:t>
            </a:r>
            <a:endParaRPr lang="en-US" sz="4000" b="0" strike="noStrike" spc="-1" dirty="0">
              <a:solidFill>
                <a:srgbClr val="A6C8B2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409760" y="41148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folHlink"/>
                </a:solidFill>
                <a:latin typeface="Helvetica Neue"/>
              </a:rPr>
              <a:t>HUSSAIN HADAH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folHlink"/>
                </a:solidFill>
                <a:latin typeface="Helvetica Neue"/>
              </a:rPr>
              <a:t>Tulane University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Rectangle 5"/>
          <p:cNvSpPr/>
          <p:nvPr/>
        </p:nvSpPr>
        <p:spPr>
          <a:xfrm>
            <a:off x="4734000" y="102240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A6C8B2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</p:spPr>
        <p:txBody>
          <a:bodyPr numCol="1" spcCol="0" anchor="ctr">
            <a:normAutofit/>
          </a:bodyPr>
          <a:lstStyle/>
          <a:p>
            <a:pPr indent="0">
              <a:buNone/>
            </a:pPr>
            <a:r>
              <a:rPr lang="en-US" sz="2400" b="1" strike="noStrike" spc="-1">
                <a:solidFill>
                  <a:srgbClr val="A6C8B2"/>
                </a:solidFill>
              </a:rPr>
              <a:t>Overview of the Evidence</a:t>
            </a:r>
            <a:endParaRPr lang="en-US" sz="2400" b="0" strike="noStrike" spc="-1">
              <a:solidFill>
                <a:srgbClr val="A6C8B2"/>
              </a:solidFill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85800" y="1981080"/>
            <a:ext cx="7772040" cy="4114440"/>
          </a:xfrm>
        </p:spPr>
        <p:txBody>
          <a:bodyPr numCol="1" spcCol="0" anchor="t">
            <a:normAutofit/>
          </a:bodyPr>
          <a:lstStyle/>
          <a:p>
            <a:pPr marL="343080" indent="-343080">
              <a:spcBef>
                <a:spcPts val="479"/>
              </a:spcBef>
              <a:buClr>
                <a:srgbClr val="CA5E0A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chemeClr val="folHlink"/>
                </a:solidFill>
              </a:rPr>
              <a:t>We will go over several papers that study the effect of housing policies on affordability</a:t>
            </a:r>
            <a:r>
              <a:rPr lang="en-US" sz="3200" spc="-1">
                <a:solidFill>
                  <a:schemeClr val="folHlink"/>
                </a:solidFill>
              </a:rPr>
              <a:t> </a:t>
            </a:r>
          </a:p>
          <a:p>
            <a:pPr marL="343080" indent="-343080">
              <a:spcBef>
                <a:spcPts val="479"/>
              </a:spcBef>
              <a:buClr>
                <a:srgbClr val="CA5E0A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chemeClr val="folHlink"/>
                </a:solidFill>
              </a:rPr>
              <a:t>We will </a:t>
            </a:r>
            <a:r>
              <a:rPr lang="en-US" sz="3200" spc="-1">
                <a:solidFill>
                  <a:schemeClr val="folHlink"/>
                </a:solidFill>
              </a:rPr>
              <a:t>cover the impact of:</a:t>
            </a:r>
          </a:p>
          <a:p>
            <a:pPr marL="914400" lvl="1" indent="-457200" algn="l">
              <a:spcBef>
                <a:spcPts val="479"/>
              </a:spcBef>
              <a:buClr>
                <a:srgbClr val="CA5E0A"/>
              </a:buClr>
              <a:buFont typeface="+mj-lt"/>
              <a:buAutoNum type="arabicPeriod"/>
            </a:pPr>
            <a:r>
              <a:rPr lang="en-US" sz="3200" b="0" strike="noStrike" spc="-1">
                <a:solidFill>
                  <a:schemeClr val="folHlink"/>
                </a:solidFill>
              </a:rPr>
              <a:t>Exclusionary zoning</a:t>
            </a:r>
          </a:p>
          <a:p>
            <a:pPr marL="914400" lvl="1" indent="-457200" algn="l">
              <a:spcBef>
                <a:spcPts val="479"/>
              </a:spcBef>
              <a:buClr>
                <a:srgbClr val="CA5E0A"/>
              </a:buClr>
              <a:buFont typeface="+mj-lt"/>
              <a:buAutoNum type="arabicPeriod"/>
            </a:pPr>
            <a:r>
              <a:rPr lang="en-US" sz="3200" spc="-1">
                <a:solidFill>
                  <a:schemeClr val="folHlink"/>
                </a:solidFill>
              </a:rPr>
              <a:t>Homeowners associations</a:t>
            </a:r>
          </a:p>
          <a:p>
            <a:pPr marL="914400" lvl="1" indent="-457200" algn="l">
              <a:spcBef>
                <a:spcPts val="479"/>
              </a:spcBef>
              <a:buClr>
                <a:srgbClr val="CA5E0A"/>
              </a:buClr>
              <a:buFont typeface="+mj-lt"/>
              <a:buAutoNum type="arabicPeriod"/>
            </a:pPr>
            <a:r>
              <a:rPr lang="en-US" sz="3200" b="0" strike="noStrike" spc="-1">
                <a:solidFill>
                  <a:schemeClr val="folHlink"/>
                </a:solidFill>
              </a:rPr>
              <a:t>Redlining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</p:spPr>
        <p:txBody>
          <a:bodyPr numCol="1" spcCol="0" anchor="ctr">
            <a:normAutofit/>
          </a:bodyPr>
          <a:lstStyle/>
          <a:p>
            <a:pPr indent="0">
              <a:buNone/>
            </a:pPr>
            <a:r>
              <a:rPr lang="en-US" sz="2400" dirty="0"/>
              <a:t>Exclusionary Zoning</a:t>
            </a:r>
            <a:endParaRPr lang="en-US" sz="2400" b="0" strike="noStrike" spc="-1" dirty="0">
              <a:solidFill>
                <a:srgbClr val="A6C8B2"/>
              </a:solidFill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85800" y="1981080"/>
            <a:ext cx="7772040" cy="4114440"/>
          </a:xfrm>
        </p:spPr>
        <p:txBody>
          <a:bodyPr numCol="1" spcCol="0" anchor="t">
            <a:normAutofit/>
          </a:bodyPr>
          <a:lstStyle/>
          <a:p>
            <a:pPr marL="457200" indent="-457200">
              <a:spcBef>
                <a:spcPts val="479"/>
              </a:spcBef>
              <a:buClr>
                <a:srgbClr val="CA5E0A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chemeClr val="folHlink"/>
                </a:solidFill>
              </a:rPr>
              <a:t>Refers to the use of zoning laws to exclude certain types of </a:t>
            </a:r>
            <a:r>
              <a:rPr lang="en-US" sz="3200" b="0" strike="noStrike" spc="-1">
                <a:solidFill>
                  <a:schemeClr val="folHlink"/>
                </a:solidFill>
              </a:rPr>
              <a:t>land use</a:t>
            </a:r>
            <a:br>
              <a:rPr lang="en-US" sz="3200" b="0" strike="noStrike" spc="-1">
                <a:solidFill>
                  <a:schemeClr val="folHlink"/>
                </a:solidFill>
              </a:rPr>
            </a:br>
            <a:br>
              <a:rPr lang="en-US" sz="3200" b="0" strike="noStrike" spc="-1">
                <a:solidFill>
                  <a:schemeClr val="folHlink"/>
                </a:solidFill>
              </a:rPr>
            </a:br>
            <a:br>
              <a:rPr lang="en-US" sz="3200" b="0" strike="noStrike" spc="-1" dirty="0">
                <a:solidFill>
                  <a:schemeClr val="folHlink"/>
                </a:solidFill>
              </a:rPr>
            </a:br>
            <a:endParaRPr lang="en-US" sz="3200" b="0" strike="noStrike" spc="-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98303"/>
      </p:ext>
    </p:extLst>
  </p:cSld>
  <p:clrMapOvr>
    <a:masterClrMapping/>
  </p:clrMapOvr>
</p:sld>
</file>

<file path=ppt/theme/theme1.xml><?xml version="1.0" encoding="utf-8"?>
<a:theme xmlns:a="http://schemas.openxmlformats.org/drawingml/2006/main" name="green_template_full_logo">
  <a:themeElements>
    <a:clrScheme name="">
      <a:dk1>
        <a:srgbClr val="808080"/>
      </a:dk1>
      <a:lt1>
        <a:srgbClr val="A6C8B2"/>
      </a:lt1>
      <a:dk2>
        <a:srgbClr val="005934"/>
      </a:dk2>
      <a:lt2>
        <a:srgbClr val="FFFFFF"/>
      </a:lt2>
      <a:accent1>
        <a:srgbClr val="CA5E0A"/>
      </a:accent1>
      <a:accent2>
        <a:srgbClr val="FFFFFF"/>
      </a:accent2>
      <a:accent3>
        <a:srgbClr val="AAB5AE"/>
      </a:accent3>
      <a:accent4>
        <a:srgbClr val="8DAA97"/>
      </a:accent4>
      <a:accent5>
        <a:srgbClr val="E1B6AA"/>
      </a:accent5>
      <a:accent6>
        <a:srgbClr val="E7E7E7"/>
      </a:accent6>
      <a:hlink>
        <a:srgbClr val="A6C8B2"/>
      </a:hlink>
      <a:folHlink>
        <a:srgbClr val="ECBE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een_template_full_logo">
  <a:themeElements>
    <a:clrScheme name="">
      <a:dk1>
        <a:srgbClr val="808080"/>
      </a:dk1>
      <a:lt1>
        <a:srgbClr val="A6C8B2"/>
      </a:lt1>
      <a:dk2>
        <a:srgbClr val="005934"/>
      </a:dk2>
      <a:lt2>
        <a:srgbClr val="FFFFFF"/>
      </a:lt2>
      <a:accent1>
        <a:srgbClr val="CA5E0A"/>
      </a:accent1>
      <a:accent2>
        <a:srgbClr val="FFFFFF"/>
      </a:accent2>
      <a:accent3>
        <a:srgbClr val="AAB5AE"/>
      </a:accent3>
      <a:accent4>
        <a:srgbClr val="8DAA97"/>
      </a:accent4>
      <a:accent5>
        <a:srgbClr val="E1B6AA"/>
      </a:accent5>
      <a:accent6>
        <a:srgbClr val="E7E7E7"/>
      </a:accent6>
      <a:hlink>
        <a:srgbClr val="A6C8B2"/>
      </a:hlink>
      <a:folHlink>
        <a:srgbClr val="ECBE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934"/>
      </a:dk2>
      <a:lt2>
        <a:srgbClr val="FFFFFF"/>
      </a:lt2>
      <a:accent1>
        <a:srgbClr val="CA5E0A"/>
      </a:accent1>
      <a:accent2>
        <a:srgbClr val="FFFFFF"/>
      </a:accent2>
      <a:accent3>
        <a:srgbClr val="AAB5AE"/>
      </a:accent3>
      <a:accent4>
        <a:srgbClr val="8DAA97"/>
      </a:accent4>
      <a:accent5>
        <a:srgbClr val="E1B6AA"/>
      </a:accent5>
      <a:accent6>
        <a:srgbClr val="E7E7E7"/>
      </a:accent6>
      <a:hlink>
        <a:srgbClr val="A6C8B2"/>
      </a:hlink>
      <a:folHlink>
        <a:srgbClr val="ECBE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TulanePowerpointTemplate</Template>
  <TotalTime>701</TotalTime>
  <Words>65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 Neue</vt:lpstr>
      <vt:lpstr>Symbol</vt:lpstr>
      <vt:lpstr>Times New Roman</vt:lpstr>
      <vt:lpstr>Wingdings</vt:lpstr>
      <vt:lpstr>green_template_full_logo</vt:lpstr>
      <vt:lpstr>green_template_full_logo</vt:lpstr>
      <vt:lpstr>Housing Policies in Practice: A Dive into the Evidence</vt:lpstr>
      <vt:lpstr>Overview of the Evidence</vt:lpstr>
      <vt:lpstr>Exclusionary Zoning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Seniors for Hire? Age Discrimination, ”Sex-Plus-Age” Discrimination, and the Effectiveness of Age Discrimination Laws</dc:title>
  <dc:subject/>
  <dc:creator>Button, Patrick J</dc:creator>
  <dc:description/>
  <cp:lastModifiedBy>Hadah, Hussain</cp:lastModifiedBy>
  <cp:revision>86</cp:revision>
  <dcterms:created xsi:type="dcterms:W3CDTF">2017-10-09T14:45:27Z</dcterms:created>
  <dcterms:modified xsi:type="dcterms:W3CDTF">2024-04-10T14:31:28Z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1</vt:i4>
  </property>
  <property fmtid="{D5CDD505-2E9C-101B-9397-08002B2CF9AE}" pid="4" name="PresentationFormat">
    <vt:lpwstr>On-screen Show (4:3)</vt:lpwstr>
  </property>
  <property fmtid="{D5CDD505-2E9C-101B-9397-08002B2CF9AE}" pid="5" name="Slides">
    <vt:i4>52</vt:i4>
  </property>
</Properties>
</file>