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media/image1.tif" ContentType="image/tiff"/>
  <Override PartName="/ppt/media/image2.tif" ContentType="image/tiff"/>
  <Override PartName="/ppt/_rels/presentation.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14.xml.rels" ContentType="application/vnd.openxmlformats-package.relationships+xml"/>
  <Override PartName="/ppt/slideLayouts/_rels/slideLayout3.xml.rels" ContentType="application/vnd.openxmlformats-package.relationships+xml"/>
  <Override PartName="/ppt/slideLayouts/_rels/slideLayout24.xml.rels" ContentType="application/vnd.openxmlformats-package.relationships+xml"/>
  <Override PartName="/ppt/slideLayouts/_rels/slideLayout1.xml.rels" ContentType="application/vnd.openxmlformats-package.relationships+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41.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43.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_rels/slide40.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28.xml.rels" ContentType="application/vnd.openxmlformats-package.relationships+xml"/>
  <Override PartName="/ppt/slides/_rels/slide30.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4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2.xml.rels" ContentType="application/vnd.openxmlformats-package.relationships+xml"/>
  <Override PartName="/ppt/slides/_rels/slide43.xml.rels" ContentType="application/vnd.openxmlformats-package.relationships+xml"/>
  <Override PartName="/ppt/slides/_rels/slide39.xml.rels" ContentType="application/vnd.openxmlformats-package.relationships+xml"/>
  <Override PartName="/ppt/slides/_rels/slide10.xml.rels" ContentType="application/vnd.openxmlformats-package.relationships+xml"/>
  <Override PartName="/ppt/slides/_rels/slide41.xml.rels" ContentType="application/vnd.openxmlformats-package.relationships+xml"/>
  <Override PartName="/ppt/slides/_rels/slide38.xml.rels" ContentType="application/vnd.openxmlformats-package.relationships+xml"/>
  <Override PartName="/ppt/slides/_rels/slide1.xml.rels" ContentType="application/vnd.openxmlformats-package.relationships+xml"/>
  <Override PartName="/ppt/slides/slide26.xml" ContentType="application/vnd.openxmlformats-officedocument.presentationml.slide+xml"/>
  <Override PartName="/ppt/slides/slide27.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C9092BB7-4F02-469F-86C9-AA8270EC2880}"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3" name="PlaceHolder 2"/>
          <p:cNvSpPr>
            <a:spLocks noGrp="1"/>
          </p:cNvSpPr>
          <p:nvPr>
            <p:ph/>
          </p:nvPr>
        </p:nvSpPr>
        <p:spPr>
          <a:xfrm>
            <a:off x="1097280" y="1845720"/>
            <a:ext cx="100580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34" name="PlaceHolder 3"/>
          <p:cNvSpPr>
            <a:spLocks noGrp="1"/>
          </p:cNvSpPr>
          <p:nvPr>
            <p:ph/>
          </p:nvPr>
        </p:nvSpPr>
        <p:spPr>
          <a:xfrm>
            <a:off x="1097280" y="3947040"/>
            <a:ext cx="100580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AA0050D-CCE4-489D-BF0B-6CA6BB9948F7}"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6"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37"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38" name="PlaceHolder 4"/>
          <p:cNvSpPr>
            <a:spLocks noGrp="1"/>
          </p:cNvSpPr>
          <p:nvPr>
            <p:ph/>
          </p:nvPr>
        </p:nvSpPr>
        <p:spPr>
          <a:xfrm>
            <a:off x="109728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39" name="PlaceHolder 5"/>
          <p:cNvSpPr>
            <a:spLocks noGrp="1"/>
          </p:cNvSpPr>
          <p:nvPr>
            <p:ph/>
          </p:nvPr>
        </p:nvSpPr>
        <p:spPr>
          <a:xfrm>
            <a:off x="625140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34D6602D-D421-4EF4-A3DC-6B7795C5447C}"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1" name="PlaceHolder 2"/>
          <p:cNvSpPr>
            <a:spLocks noGrp="1"/>
          </p:cNvSpPr>
          <p:nvPr>
            <p:ph/>
          </p:nvPr>
        </p:nvSpPr>
        <p:spPr>
          <a:xfrm>
            <a:off x="1097280" y="184572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42" name="PlaceHolder 3"/>
          <p:cNvSpPr>
            <a:spLocks noGrp="1"/>
          </p:cNvSpPr>
          <p:nvPr>
            <p:ph/>
          </p:nvPr>
        </p:nvSpPr>
        <p:spPr>
          <a:xfrm>
            <a:off x="4498200" y="184572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43" name="PlaceHolder 4"/>
          <p:cNvSpPr>
            <a:spLocks noGrp="1"/>
          </p:cNvSpPr>
          <p:nvPr>
            <p:ph/>
          </p:nvPr>
        </p:nvSpPr>
        <p:spPr>
          <a:xfrm>
            <a:off x="7899120" y="184572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44" name="PlaceHolder 5"/>
          <p:cNvSpPr>
            <a:spLocks noGrp="1"/>
          </p:cNvSpPr>
          <p:nvPr>
            <p:ph/>
          </p:nvPr>
        </p:nvSpPr>
        <p:spPr>
          <a:xfrm>
            <a:off x="1097280" y="394704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45" name="PlaceHolder 6"/>
          <p:cNvSpPr>
            <a:spLocks noGrp="1"/>
          </p:cNvSpPr>
          <p:nvPr>
            <p:ph/>
          </p:nvPr>
        </p:nvSpPr>
        <p:spPr>
          <a:xfrm>
            <a:off x="4498200" y="394704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46" name="PlaceHolder 7"/>
          <p:cNvSpPr>
            <a:spLocks noGrp="1"/>
          </p:cNvSpPr>
          <p:nvPr>
            <p:ph/>
          </p:nvPr>
        </p:nvSpPr>
        <p:spPr>
          <a:xfrm>
            <a:off x="7899120" y="394704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A1141A75-4669-4FDC-B7AB-052B2441A9DF}"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B8CC93D9-DEEB-4F8F-A7B4-A6DDCD46D780}"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6" name="PlaceHolder 2"/>
          <p:cNvSpPr>
            <a:spLocks noGrp="1"/>
          </p:cNvSpPr>
          <p:nvPr>
            <p:ph type="subTitle"/>
          </p:nvPr>
        </p:nvSpPr>
        <p:spPr>
          <a:xfrm>
            <a:off x="1097280" y="1845720"/>
            <a:ext cx="10058040" cy="40230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935C2A6B-F1D1-4A39-B84D-94AD76F4AC2A}"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8" name="PlaceHolder 2"/>
          <p:cNvSpPr>
            <a:spLocks noGrp="1"/>
          </p:cNvSpPr>
          <p:nvPr>
            <p:ph/>
          </p:nvPr>
        </p:nvSpPr>
        <p:spPr>
          <a:xfrm>
            <a:off x="1097280" y="1845720"/>
            <a:ext cx="100580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35C8B8D2-3EC2-4F1D-8B52-4B70EDF26F3F}"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0" name="PlaceHolder 2"/>
          <p:cNvSpPr>
            <a:spLocks noGrp="1"/>
          </p:cNvSpPr>
          <p:nvPr>
            <p:ph/>
          </p:nvPr>
        </p:nvSpPr>
        <p:spPr>
          <a:xfrm>
            <a:off x="109728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1" name="PlaceHolder 3"/>
          <p:cNvSpPr>
            <a:spLocks noGrp="1"/>
          </p:cNvSpPr>
          <p:nvPr>
            <p:ph/>
          </p:nvPr>
        </p:nvSpPr>
        <p:spPr>
          <a:xfrm>
            <a:off x="625140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090F146B-CD48-4773-8B62-7DECFF2473F5}"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90AB0459-1F10-4FDB-9621-10524A427CA2}"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1097280" y="286560"/>
            <a:ext cx="10058040" cy="67248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28B1B753-F195-424B-862A-1BB6840F0CDF}"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5"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6" name="PlaceHolder 3"/>
          <p:cNvSpPr>
            <a:spLocks noGrp="1"/>
          </p:cNvSpPr>
          <p:nvPr>
            <p:ph/>
          </p:nvPr>
        </p:nvSpPr>
        <p:spPr>
          <a:xfrm>
            <a:off x="625140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7" name="PlaceHolder 4"/>
          <p:cNvSpPr>
            <a:spLocks noGrp="1"/>
          </p:cNvSpPr>
          <p:nvPr>
            <p:ph/>
          </p:nvPr>
        </p:nvSpPr>
        <p:spPr>
          <a:xfrm>
            <a:off x="109728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B2F10C3-5FC4-40AA-8CAC-26F82A17B2F8}"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2" name="PlaceHolder 2"/>
          <p:cNvSpPr>
            <a:spLocks noGrp="1"/>
          </p:cNvSpPr>
          <p:nvPr>
            <p:ph type="subTitle"/>
          </p:nvPr>
        </p:nvSpPr>
        <p:spPr>
          <a:xfrm>
            <a:off x="1097280" y="1845720"/>
            <a:ext cx="10058040" cy="40230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54B6F62-94A4-4ABA-9B10-18B53CCE8FB2}"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9" name="PlaceHolder 2"/>
          <p:cNvSpPr>
            <a:spLocks noGrp="1"/>
          </p:cNvSpPr>
          <p:nvPr>
            <p:ph/>
          </p:nvPr>
        </p:nvSpPr>
        <p:spPr>
          <a:xfrm>
            <a:off x="109728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70"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71" name="PlaceHolder 4"/>
          <p:cNvSpPr>
            <a:spLocks noGrp="1"/>
          </p:cNvSpPr>
          <p:nvPr>
            <p:ph/>
          </p:nvPr>
        </p:nvSpPr>
        <p:spPr>
          <a:xfrm>
            <a:off x="625140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EECD9B6-97EE-4522-AF8F-D00B14FCC597}"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3"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74"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75" name="PlaceHolder 4"/>
          <p:cNvSpPr>
            <a:spLocks noGrp="1"/>
          </p:cNvSpPr>
          <p:nvPr>
            <p:ph/>
          </p:nvPr>
        </p:nvSpPr>
        <p:spPr>
          <a:xfrm>
            <a:off x="1097280" y="3947040"/>
            <a:ext cx="100580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618C1E1-70A8-48F4-AE28-76E003FDE449}"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7" name="PlaceHolder 2"/>
          <p:cNvSpPr>
            <a:spLocks noGrp="1"/>
          </p:cNvSpPr>
          <p:nvPr>
            <p:ph/>
          </p:nvPr>
        </p:nvSpPr>
        <p:spPr>
          <a:xfrm>
            <a:off x="1097280" y="1845720"/>
            <a:ext cx="100580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78" name="PlaceHolder 3"/>
          <p:cNvSpPr>
            <a:spLocks noGrp="1"/>
          </p:cNvSpPr>
          <p:nvPr>
            <p:ph/>
          </p:nvPr>
        </p:nvSpPr>
        <p:spPr>
          <a:xfrm>
            <a:off x="1097280" y="3947040"/>
            <a:ext cx="100580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8276FB04-CC14-43FF-94A5-3A41E94569E1}"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0"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81"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82" name="PlaceHolder 4"/>
          <p:cNvSpPr>
            <a:spLocks noGrp="1"/>
          </p:cNvSpPr>
          <p:nvPr>
            <p:ph/>
          </p:nvPr>
        </p:nvSpPr>
        <p:spPr>
          <a:xfrm>
            <a:off x="109728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83" name="PlaceHolder 5"/>
          <p:cNvSpPr>
            <a:spLocks noGrp="1"/>
          </p:cNvSpPr>
          <p:nvPr>
            <p:ph/>
          </p:nvPr>
        </p:nvSpPr>
        <p:spPr>
          <a:xfrm>
            <a:off x="625140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0F3B5A8C-2AF7-40A4-8EE2-76A072DF147F}"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5" name="PlaceHolder 2"/>
          <p:cNvSpPr>
            <a:spLocks noGrp="1"/>
          </p:cNvSpPr>
          <p:nvPr>
            <p:ph/>
          </p:nvPr>
        </p:nvSpPr>
        <p:spPr>
          <a:xfrm>
            <a:off x="1097280" y="184572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86" name="PlaceHolder 3"/>
          <p:cNvSpPr>
            <a:spLocks noGrp="1"/>
          </p:cNvSpPr>
          <p:nvPr>
            <p:ph/>
          </p:nvPr>
        </p:nvSpPr>
        <p:spPr>
          <a:xfrm>
            <a:off x="4498200" y="184572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87" name="PlaceHolder 4"/>
          <p:cNvSpPr>
            <a:spLocks noGrp="1"/>
          </p:cNvSpPr>
          <p:nvPr>
            <p:ph/>
          </p:nvPr>
        </p:nvSpPr>
        <p:spPr>
          <a:xfrm>
            <a:off x="7899120" y="184572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88" name="PlaceHolder 5"/>
          <p:cNvSpPr>
            <a:spLocks noGrp="1"/>
          </p:cNvSpPr>
          <p:nvPr>
            <p:ph/>
          </p:nvPr>
        </p:nvSpPr>
        <p:spPr>
          <a:xfrm>
            <a:off x="1097280" y="394704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89" name="PlaceHolder 6"/>
          <p:cNvSpPr>
            <a:spLocks noGrp="1"/>
          </p:cNvSpPr>
          <p:nvPr>
            <p:ph/>
          </p:nvPr>
        </p:nvSpPr>
        <p:spPr>
          <a:xfrm>
            <a:off x="4498200" y="394704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90" name="PlaceHolder 7"/>
          <p:cNvSpPr>
            <a:spLocks noGrp="1"/>
          </p:cNvSpPr>
          <p:nvPr>
            <p:ph/>
          </p:nvPr>
        </p:nvSpPr>
        <p:spPr>
          <a:xfrm>
            <a:off x="7899120" y="394704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DE78FB2E-9A6C-47D4-BC78-562801E862E0}"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4" name="PlaceHolder 2"/>
          <p:cNvSpPr>
            <a:spLocks noGrp="1"/>
          </p:cNvSpPr>
          <p:nvPr>
            <p:ph/>
          </p:nvPr>
        </p:nvSpPr>
        <p:spPr>
          <a:xfrm>
            <a:off x="1097280" y="1845720"/>
            <a:ext cx="100580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913114B-8FB3-47B7-8BC1-AA8F8E32ADF8}"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6" name="PlaceHolder 2"/>
          <p:cNvSpPr>
            <a:spLocks noGrp="1"/>
          </p:cNvSpPr>
          <p:nvPr>
            <p:ph/>
          </p:nvPr>
        </p:nvSpPr>
        <p:spPr>
          <a:xfrm>
            <a:off x="109728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17" name="PlaceHolder 3"/>
          <p:cNvSpPr>
            <a:spLocks noGrp="1"/>
          </p:cNvSpPr>
          <p:nvPr>
            <p:ph/>
          </p:nvPr>
        </p:nvSpPr>
        <p:spPr>
          <a:xfrm>
            <a:off x="625140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B413F60-EB9F-418B-A5E6-F6ED5480610E}"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7CCEA73-3CD6-47A4-A638-DDF73694E18C}"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1097280" y="286560"/>
            <a:ext cx="10058040" cy="67248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FF3436AC-91D2-4EB4-B5EA-FD7A9878EAD1}"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1"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22" name="PlaceHolder 3"/>
          <p:cNvSpPr>
            <a:spLocks noGrp="1"/>
          </p:cNvSpPr>
          <p:nvPr>
            <p:ph/>
          </p:nvPr>
        </p:nvSpPr>
        <p:spPr>
          <a:xfrm>
            <a:off x="625140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23" name="PlaceHolder 4"/>
          <p:cNvSpPr>
            <a:spLocks noGrp="1"/>
          </p:cNvSpPr>
          <p:nvPr>
            <p:ph/>
          </p:nvPr>
        </p:nvSpPr>
        <p:spPr>
          <a:xfrm>
            <a:off x="109728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AE52EFE-F409-4F9C-AF79-447B18B3E757}"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5" name="PlaceHolder 2"/>
          <p:cNvSpPr>
            <a:spLocks noGrp="1"/>
          </p:cNvSpPr>
          <p:nvPr>
            <p:ph/>
          </p:nvPr>
        </p:nvSpPr>
        <p:spPr>
          <a:xfrm>
            <a:off x="109728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26"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27" name="PlaceHolder 4"/>
          <p:cNvSpPr>
            <a:spLocks noGrp="1"/>
          </p:cNvSpPr>
          <p:nvPr>
            <p:ph/>
          </p:nvPr>
        </p:nvSpPr>
        <p:spPr>
          <a:xfrm>
            <a:off x="625140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1D9EC37-3473-42E2-863D-821A4342E9D3}"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9"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30"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31" name="PlaceHolder 4"/>
          <p:cNvSpPr>
            <a:spLocks noGrp="1"/>
          </p:cNvSpPr>
          <p:nvPr>
            <p:ph/>
          </p:nvPr>
        </p:nvSpPr>
        <p:spPr>
          <a:xfrm>
            <a:off x="1097280" y="3947040"/>
            <a:ext cx="100580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124F518-C442-4DF4-B697-8FF2D8C11630}"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6" hidden="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1" name="Rectangle 8" hidden="1"/>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20880" bIns="20880" anchor="t">
            <a:noAutofit/>
          </a:bodyPr>
          <a:p>
            <a:endParaRPr b="0" lang="en-US" sz="1800" spc="-1" strike="noStrike">
              <a:solidFill>
                <a:srgbClr val="000000"/>
              </a:solidFill>
              <a:latin typeface="Arial"/>
            </a:endParaRPr>
          </a:p>
        </p:txBody>
      </p:sp>
      <p:cxnSp>
        <p:nvCxnSpPr>
          <p:cNvPr id="2" name="Straight Connector 9"/>
          <p:cNvCxnSpPr/>
          <p:nvPr/>
        </p:nvCxnSpPr>
        <p:spPr>
          <a:xfrm>
            <a:off x="1193400" y="1737720"/>
            <a:ext cx="9967320" cy="360"/>
          </a:xfrm>
          <a:prstGeom prst="straightConnector1">
            <a:avLst/>
          </a:prstGeom>
          <a:ln w="6350">
            <a:solidFill>
              <a:srgbClr val="000000">
                <a:lumMod val="50000"/>
                <a:lumOff val="50000"/>
              </a:srgbClr>
            </a:solidFill>
            <a:round/>
          </a:ln>
        </p:spPr>
      </p:cxnSp>
      <p:sp>
        <p:nvSpPr>
          <p:cNvPr id="3" name="Rectangle 6"/>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4" name="Rectangle 7"/>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19080" bIns="19080" anchor="t">
            <a:noAutofit/>
          </a:bodyPr>
          <a:p>
            <a:endParaRPr b="0" lang="en-US" sz="1800" spc="-1" strike="noStrike">
              <a:solidFill>
                <a:srgbClr val="000000"/>
              </a:solidFill>
              <a:latin typeface="Arial"/>
            </a:endParaRPr>
          </a:p>
        </p:txBody>
      </p:sp>
      <p:sp>
        <p:nvSpPr>
          <p:cNvPr id="5" name="PlaceHolder 1"/>
          <p:cNvSpPr>
            <a:spLocks noGrp="1"/>
          </p:cNvSpPr>
          <p:nvPr>
            <p:ph type="title"/>
          </p:nvPr>
        </p:nvSpPr>
        <p:spPr>
          <a:xfrm>
            <a:off x="1097280" y="758880"/>
            <a:ext cx="10058040" cy="3565800"/>
          </a:xfrm>
          <a:prstGeom prst="rect">
            <a:avLst/>
          </a:prstGeom>
          <a:noFill/>
          <a:ln w="0">
            <a:noFill/>
          </a:ln>
        </p:spPr>
        <p:txBody>
          <a:bodyPr anchor="b">
            <a:normAutofit/>
          </a:bodyPr>
          <a:p>
            <a:pPr indent="0">
              <a:lnSpc>
                <a:spcPct val="85000"/>
              </a:lnSpc>
              <a:buNone/>
            </a:pPr>
            <a:r>
              <a:rPr b="0" lang="en-US" sz="8000" spc="-52" strike="noStrike">
                <a:solidFill>
                  <a:srgbClr val="262626"/>
                </a:solidFill>
                <a:latin typeface="Calibri Light"/>
              </a:rPr>
              <a:t>Click to edit Master title style</a:t>
            </a:r>
            <a:endParaRPr b="0" lang="en-US" sz="8000" spc="-1" strike="noStrike">
              <a:solidFill>
                <a:srgbClr val="000000"/>
              </a:solidFill>
              <a:latin typeface="Calibri"/>
            </a:endParaRPr>
          </a:p>
        </p:txBody>
      </p:sp>
      <p:sp>
        <p:nvSpPr>
          <p:cNvPr id="6" name="PlaceHolder 2"/>
          <p:cNvSpPr>
            <a:spLocks noGrp="1"/>
          </p:cNvSpPr>
          <p:nvPr>
            <p:ph type="dt" idx="1"/>
          </p:nvPr>
        </p:nvSpPr>
        <p:spPr>
          <a:xfrm>
            <a:off x="1097280" y="6459840"/>
            <a:ext cx="2471760" cy="364680"/>
          </a:xfrm>
          <a:prstGeom prst="rect">
            <a:avLst/>
          </a:prstGeom>
          <a:noFill/>
          <a:ln w="0">
            <a:noFill/>
          </a:ln>
        </p:spPr>
        <p:txBody>
          <a:bodyPr anchor="ctr">
            <a:noAutofit/>
          </a:bodyPr>
          <a:lstStyle>
            <a:lvl1pPr indent="0">
              <a:lnSpc>
                <a:spcPct val="100000"/>
              </a:lnSpc>
              <a:buNone/>
              <a:defRPr b="0" lang="en-US" sz="900" spc="-1" strike="noStrike">
                <a:solidFill>
                  <a:srgbClr val="ffffff"/>
                </a:solidFill>
                <a:latin typeface="Calibri"/>
              </a:defRPr>
            </a:lvl1pPr>
          </a:lstStyle>
          <a:p>
            <a:pPr indent="0">
              <a:lnSpc>
                <a:spcPct val="100000"/>
              </a:lnSpc>
              <a:buNone/>
            </a:pPr>
            <a:r>
              <a:rPr b="0" lang="en-US" sz="900" spc="-1" strike="noStrike">
                <a:solidFill>
                  <a:srgbClr val="ffffff"/>
                </a:solidFill>
                <a:latin typeface="Calibri"/>
              </a:rPr>
              <a:t>&lt;date/time&gt;</a:t>
            </a:r>
            <a:endParaRPr b="0" lang="en-US" sz="900" spc="-1" strike="noStrike">
              <a:solidFill>
                <a:srgbClr val="000000"/>
              </a:solidFill>
              <a:latin typeface="Times New Roman"/>
            </a:endParaRPr>
          </a:p>
        </p:txBody>
      </p:sp>
      <p:sp>
        <p:nvSpPr>
          <p:cNvPr id="7" name="PlaceHolder 3"/>
          <p:cNvSpPr>
            <a:spLocks noGrp="1"/>
          </p:cNvSpPr>
          <p:nvPr>
            <p:ph type="ftr" idx="2"/>
          </p:nvPr>
        </p:nvSpPr>
        <p:spPr>
          <a:xfrm>
            <a:off x="3686040" y="6459840"/>
            <a:ext cx="482256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 name="PlaceHolder 4"/>
          <p:cNvSpPr>
            <a:spLocks noGrp="1"/>
          </p:cNvSpPr>
          <p:nvPr>
            <p:ph type="sldNum" idx="3"/>
          </p:nvPr>
        </p:nvSpPr>
        <p:spPr>
          <a:xfrm>
            <a:off x="9900360" y="6459840"/>
            <a:ext cx="1311840" cy="364680"/>
          </a:xfrm>
          <a:prstGeom prst="rect">
            <a:avLst/>
          </a:prstGeom>
          <a:noFill/>
          <a:ln w="0">
            <a:noFill/>
          </a:ln>
        </p:spPr>
        <p:txBody>
          <a:bodyPr anchor="ctr">
            <a:noAutofit/>
          </a:bodyPr>
          <a:lstStyle>
            <a:lvl1pPr indent="0" algn="r">
              <a:lnSpc>
                <a:spcPct val="100000"/>
              </a:lnSpc>
              <a:buNone/>
              <a:defRPr b="0" lang="en-US" sz="1050" spc="-1" strike="noStrike">
                <a:solidFill>
                  <a:srgbClr val="ffffff"/>
                </a:solidFill>
                <a:latin typeface="Calibri"/>
              </a:defRPr>
            </a:lvl1pPr>
          </a:lstStyle>
          <a:p>
            <a:pPr indent="0" algn="r">
              <a:lnSpc>
                <a:spcPct val="100000"/>
              </a:lnSpc>
              <a:buNone/>
            </a:pPr>
            <a:fld id="{F5FA015A-C268-45BA-9A69-67BC56E5F0B1}" type="slidenum">
              <a:rPr b="0" lang="en-US" sz="1050" spc="-1" strike="noStrike">
                <a:solidFill>
                  <a:srgbClr val="ffffff"/>
                </a:solidFill>
                <a:latin typeface="Calibri"/>
              </a:rPr>
              <a:t>&lt;number&gt;</a:t>
            </a:fld>
            <a:endParaRPr b="0" lang="en-US" sz="1050" spc="-1" strike="noStrike">
              <a:solidFill>
                <a:srgbClr val="000000"/>
              </a:solidFill>
              <a:latin typeface="Times New Roman"/>
            </a:endParaRPr>
          </a:p>
        </p:txBody>
      </p:sp>
      <p:cxnSp>
        <p:nvCxnSpPr>
          <p:cNvPr id="9" name="Straight Connector 8"/>
          <p:cNvCxnSpPr/>
          <p:nvPr/>
        </p:nvCxnSpPr>
        <p:spPr>
          <a:xfrm>
            <a:off x="1207440" y="4343400"/>
            <a:ext cx="9875880" cy="360"/>
          </a:xfrm>
          <a:prstGeom prst="straightConnector1">
            <a:avLst/>
          </a:prstGeom>
          <a:ln w="6350">
            <a:solidFill>
              <a:srgbClr val="000000">
                <a:lumMod val="50000"/>
                <a:lumOff val="50000"/>
              </a:srgbClr>
            </a:solidFill>
            <a:round/>
          </a:ln>
        </p:spPr>
      </p:cxnSp>
      <p:sp>
        <p:nvSpPr>
          <p:cNvPr id="1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000" spc="-1" strike="noStrike">
                <a:solidFill>
                  <a:srgbClr val="404040"/>
                </a:solidFill>
                <a:latin typeface="Calibri"/>
              </a:rPr>
              <a:t>Click to edit the outline text format</a:t>
            </a:r>
            <a:endParaRPr b="0" lang="en-US" sz="2000" spc="-1" strike="noStrike">
              <a:solidFill>
                <a:srgbClr val="404040"/>
              </a:solidFill>
              <a:latin typeface="Calibri"/>
            </a:endParaRPr>
          </a:p>
          <a:p>
            <a:pPr lvl="1" marL="864000" indent="-324000">
              <a:lnSpc>
                <a:spcPct val="90000"/>
              </a:lnSpc>
              <a:spcBef>
                <a:spcPts val="1134"/>
              </a:spcBef>
              <a:buClr>
                <a:srgbClr val="000000"/>
              </a:buClr>
              <a:buSzPct val="75000"/>
              <a:buFont typeface="Symbol" charset="2"/>
              <a:buChar char=""/>
            </a:pPr>
            <a:r>
              <a:rPr b="0" lang="en-US" sz="1400" spc="-1" strike="noStrike">
                <a:solidFill>
                  <a:srgbClr val="404040"/>
                </a:solidFill>
                <a:latin typeface="Calibri"/>
              </a:rPr>
              <a:t>Second Outline Level</a:t>
            </a:r>
            <a:endParaRPr b="0" lang="en-US" sz="1400" spc="-1" strike="noStrike">
              <a:solidFill>
                <a:srgbClr val="404040"/>
              </a:solidFill>
              <a:latin typeface="Calibri"/>
            </a:endParaRPr>
          </a:p>
          <a:p>
            <a:pPr lvl="2" marL="1296000" indent="-288000">
              <a:lnSpc>
                <a:spcPct val="90000"/>
              </a:lnSpc>
              <a:spcBef>
                <a:spcPts val="850"/>
              </a:spcBef>
              <a:buClr>
                <a:srgbClr val="000000"/>
              </a:buClr>
              <a:buSzPct val="45000"/>
              <a:buFont typeface="Wingdings" charset="2"/>
              <a:buChar char=""/>
            </a:pPr>
            <a:r>
              <a:rPr b="0" lang="en-US" sz="1400" spc="-1" strike="noStrike">
                <a:solidFill>
                  <a:srgbClr val="404040"/>
                </a:solidFill>
                <a:latin typeface="Calibri"/>
              </a:rPr>
              <a:t>Third Outline Level</a:t>
            </a:r>
            <a:endParaRPr b="0" lang="en-US" sz="1400" spc="-1" strike="noStrike">
              <a:solidFill>
                <a:srgbClr val="404040"/>
              </a:solidFill>
              <a:latin typeface="Calibri"/>
            </a:endParaRPr>
          </a:p>
          <a:p>
            <a:pPr lvl="3" marL="1728000" indent="-216000">
              <a:lnSpc>
                <a:spcPct val="90000"/>
              </a:lnSpc>
              <a:spcBef>
                <a:spcPts val="567"/>
              </a:spcBef>
              <a:buClr>
                <a:srgbClr val="000000"/>
              </a:buClr>
              <a:buSzPct val="75000"/>
              <a:buFont typeface="Symbol" charset="2"/>
              <a:buChar char=""/>
            </a:pPr>
            <a:r>
              <a:rPr b="0" lang="en-US" sz="1400" spc="-1" strike="noStrike">
                <a:solidFill>
                  <a:srgbClr val="404040"/>
                </a:solidFill>
                <a:latin typeface="Calibri"/>
              </a:rPr>
              <a:t>Fourth Outline Level</a:t>
            </a:r>
            <a:endParaRPr b="0" lang="en-US" sz="1400" spc="-1" strike="noStrike">
              <a:solidFill>
                <a:srgbClr val="40404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alibri"/>
              </a:rPr>
              <a:t>Fifth Outline Level</a:t>
            </a:r>
            <a:endParaRPr b="0" lang="en-US" sz="2000" spc="-1" strike="noStrike">
              <a:solidFill>
                <a:srgbClr val="40404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alibri"/>
              </a:rPr>
              <a:t>Sixth Outline Level</a:t>
            </a:r>
            <a:endParaRPr b="0" lang="en-US" sz="2000" spc="-1" strike="noStrike">
              <a:solidFill>
                <a:srgbClr val="40404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alibri"/>
              </a:rPr>
              <a:t>Seventh Outline Level</a:t>
            </a:r>
            <a:endParaRPr b="0" lang="en-US" sz="2000" spc="-1" strike="noStrike">
              <a:solidFill>
                <a:srgbClr val="40404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Rectangle 6"/>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48" name="Rectangle 8"/>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20880" bIns="20880" anchor="t">
            <a:noAutofit/>
          </a:bodyPr>
          <a:p>
            <a:endParaRPr b="0" lang="en-US" sz="1800" spc="-1" strike="noStrike">
              <a:solidFill>
                <a:srgbClr val="000000"/>
              </a:solidFill>
              <a:latin typeface="Arial"/>
            </a:endParaRPr>
          </a:p>
        </p:txBody>
      </p:sp>
      <p:cxnSp>
        <p:nvCxnSpPr>
          <p:cNvPr id="49" name="Straight Connector 9"/>
          <p:cNvCxnSpPr/>
          <p:nvPr/>
        </p:nvCxnSpPr>
        <p:spPr>
          <a:xfrm>
            <a:off x="1193400" y="1737720"/>
            <a:ext cx="9967320" cy="360"/>
          </a:xfrm>
          <a:prstGeom prst="straightConnector1">
            <a:avLst/>
          </a:prstGeom>
          <a:ln w="6350">
            <a:solidFill>
              <a:srgbClr val="000000">
                <a:lumMod val="50000"/>
                <a:lumOff val="50000"/>
              </a:srgbClr>
            </a:solidFill>
            <a:round/>
          </a:ln>
        </p:spPr>
      </p:cxnSp>
      <p:sp>
        <p:nvSpPr>
          <p:cNvPr id="50"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Click to edit Master title style</a:t>
            </a:r>
            <a:endParaRPr b="0" lang="en-US" sz="4800" spc="-1" strike="noStrike">
              <a:solidFill>
                <a:srgbClr val="000000"/>
              </a:solidFill>
              <a:latin typeface="Calibri"/>
            </a:endParaRPr>
          </a:p>
        </p:txBody>
      </p:sp>
      <p:sp>
        <p:nvSpPr>
          <p:cNvPr id="51" name="PlaceHolder 2"/>
          <p:cNvSpPr>
            <a:spLocks noGrp="1"/>
          </p:cNvSpPr>
          <p:nvPr>
            <p:ph type="body"/>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Click to edit Master text styles</a:t>
            </a:r>
            <a:endParaRPr b="0" lang="en-US" sz="2000" spc="-1" strike="noStrike">
              <a:solidFill>
                <a:srgbClr val="404040"/>
              </a:solidFill>
              <a:latin typeface="Calibri"/>
            </a:endParaRPr>
          </a:p>
          <a:p>
            <a:pPr lvl="1" marL="384120" indent="-182880">
              <a:lnSpc>
                <a:spcPct val="90000"/>
              </a:lnSpc>
              <a:spcBef>
                <a:spcPts val="201"/>
              </a:spcBef>
              <a:spcAft>
                <a:spcPts val="400"/>
              </a:spcAft>
              <a:buClr>
                <a:srgbClr val="e48312"/>
              </a:buClr>
              <a:buFont typeface="Calibri"/>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67000" indent="-18288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Third level</a:t>
            </a:r>
            <a:endParaRPr b="0" lang="en-US" sz="1400" spc="-1" strike="noStrike">
              <a:solidFill>
                <a:srgbClr val="404040"/>
              </a:solidFill>
              <a:latin typeface="Calibri"/>
            </a:endParaRPr>
          </a:p>
          <a:p>
            <a:pPr lvl="3" marL="749880" indent="-18288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32760" indent="-18288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sp>
        <p:nvSpPr>
          <p:cNvPr id="52" name="PlaceHolder 3"/>
          <p:cNvSpPr>
            <a:spLocks noGrp="1"/>
          </p:cNvSpPr>
          <p:nvPr>
            <p:ph type="dt" idx="4"/>
          </p:nvPr>
        </p:nvSpPr>
        <p:spPr>
          <a:xfrm>
            <a:off x="1097280" y="6459840"/>
            <a:ext cx="2471760" cy="364680"/>
          </a:xfrm>
          <a:prstGeom prst="rect">
            <a:avLst/>
          </a:prstGeom>
          <a:noFill/>
          <a:ln w="0">
            <a:noFill/>
          </a:ln>
        </p:spPr>
        <p:txBody>
          <a:bodyPr anchor="ctr">
            <a:noAutofit/>
          </a:bodyPr>
          <a:lstStyle>
            <a:lvl1pPr indent="0">
              <a:lnSpc>
                <a:spcPct val="100000"/>
              </a:lnSpc>
              <a:buNone/>
              <a:defRPr b="0" lang="en-US" sz="900" spc="-1" strike="noStrike">
                <a:solidFill>
                  <a:srgbClr val="ffffff"/>
                </a:solidFill>
                <a:latin typeface="Calibri"/>
              </a:defRPr>
            </a:lvl1pPr>
          </a:lstStyle>
          <a:p>
            <a:pPr indent="0">
              <a:lnSpc>
                <a:spcPct val="100000"/>
              </a:lnSpc>
              <a:buNone/>
            </a:pPr>
            <a:r>
              <a:rPr b="0" lang="en-US" sz="900" spc="-1" strike="noStrike">
                <a:solidFill>
                  <a:srgbClr val="ffffff"/>
                </a:solidFill>
                <a:latin typeface="Calibri"/>
              </a:rPr>
              <a:t>&lt;date/time&gt;</a:t>
            </a:r>
            <a:endParaRPr b="0" lang="en-US" sz="900" spc="-1" strike="noStrike">
              <a:solidFill>
                <a:srgbClr val="000000"/>
              </a:solidFill>
              <a:latin typeface="Times New Roman"/>
            </a:endParaRPr>
          </a:p>
        </p:txBody>
      </p:sp>
      <p:sp>
        <p:nvSpPr>
          <p:cNvPr id="53" name="PlaceHolder 4"/>
          <p:cNvSpPr>
            <a:spLocks noGrp="1"/>
          </p:cNvSpPr>
          <p:nvPr>
            <p:ph type="ftr" idx="5"/>
          </p:nvPr>
        </p:nvSpPr>
        <p:spPr>
          <a:xfrm>
            <a:off x="3686040" y="6459840"/>
            <a:ext cx="482256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4" name="PlaceHolder 5"/>
          <p:cNvSpPr>
            <a:spLocks noGrp="1"/>
          </p:cNvSpPr>
          <p:nvPr>
            <p:ph type="sldNum" idx="6"/>
          </p:nvPr>
        </p:nvSpPr>
        <p:spPr>
          <a:xfrm>
            <a:off x="9900360" y="6459840"/>
            <a:ext cx="1311840" cy="364680"/>
          </a:xfrm>
          <a:prstGeom prst="rect">
            <a:avLst/>
          </a:prstGeom>
          <a:noFill/>
          <a:ln w="0">
            <a:noFill/>
          </a:ln>
        </p:spPr>
        <p:txBody>
          <a:bodyPr anchor="ctr">
            <a:noAutofit/>
          </a:bodyPr>
          <a:lstStyle>
            <a:lvl1pPr indent="0" algn="r">
              <a:lnSpc>
                <a:spcPct val="100000"/>
              </a:lnSpc>
              <a:buNone/>
              <a:defRPr b="0" lang="en-US" sz="1050" spc="-1" strike="noStrike">
                <a:solidFill>
                  <a:srgbClr val="ffffff"/>
                </a:solidFill>
                <a:latin typeface="Calibri"/>
              </a:defRPr>
            </a:lvl1pPr>
          </a:lstStyle>
          <a:p>
            <a:pPr indent="0" algn="r">
              <a:lnSpc>
                <a:spcPct val="100000"/>
              </a:lnSpc>
              <a:buNone/>
            </a:pPr>
            <a:fld id="{70FD6772-7DBE-4D05-9754-7C0F739463B8}" type="slidenum">
              <a:rPr b="0" lang="en-US" sz="1050" spc="-1" strike="noStrike">
                <a:solidFill>
                  <a:srgbClr val="ffffff"/>
                </a:solidFill>
                <a:latin typeface="Calibri"/>
              </a:rPr>
              <a:t>&lt;number&gt;</a:t>
            </a:fld>
            <a:endParaRPr b="0" lang="en-US" sz="105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tif"/><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2.tif"/><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1097280" y="758880"/>
            <a:ext cx="10058040" cy="3565800"/>
          </a:xfrm>
          <a:prstGeom prst="rect">
            <a:avLst/>
          </a:prstGeom>
          <a:noFill/>
          <a:ln w="0">
            <a:noFill/>
          </a:ln>
        </p:spPr>
        <p:txBody>
          <a:bodyPr anchor="b">
            <a:noAutofit/>
          </a:bodyPr>
          <a:p>
            <a:pPr indent="0">
              <a:lnSpc>
                <a:spcPct val="85000"/>
              </a:lnSpc>
              <a:buNone/>
            </a:pPr>
            <a:r>
              <a:rPr b="0" lang="en-US" sz="8000" spc="-52" strike="noStrike">
                <a:solidFill>
                  <a:srgbClr val="262626"/>
                </a:solidFill>
                <a:latin typeface="Calibri Light"/>
              </a:rPr>
              <a:t>Overview of Greenstone, Hornbeck, and Moretti (2010)</a:t>
            </a:r>
            <a:endParaRPr b="0" lang="en-US" sz="8000" spc="-1" strike="noStrike">
              <a:solidFill>
                <a:srgbClr val="000000"/>
              </a:solidFill>
              <a:latin typeface="Calibri"/>
            </a:endParaRPr>
          </a:p>
        </p:txBody>
      </p:sp>
      <p:sp>
        <p:nvSpPr>
          <p:cNvPr id="92" name="PlaceHolder 2"/>
          <p:cNvSpPr>
            <a:spLocks noGrp="1"/>
          </p:cNvSpPr>
          <p:nvPr>
            <p:ph type="subTitle"/>
          </p:nvPr>
        </p:nvSpPr>
        <p:spPr>
          <a:xfrm>
            <a:off x="1100160" y="4455720"/>
            <a:ext cx="10058040" cy="1142640"/>
          </a:xfrm>
          <a:prstGeom prst="rect">
            <a:avLst/>
          </a:prstGeom>
          <a:noFill/>
          <a:ln w="0">
            <a:noFill/>
          </a:ln>
        </p:spPr>
        <p:txBody>
          <a:bodyPr anchor="t">
            <a:noAutofit/>
          </a:bodyPr>
          <a:p>
            <a:pPr indent="0">
              <a:lnSpc>
                <a:spcPct val="90000"/>
              </a:lnSpc>
              <a:spcBef>
                <a:spcPts val="1199"/>
              </a:spcBef>
              <a:spcAft>
                <a:spcPts val="201"/>
              </a:spcAft>
              <a:buNone/>
              <a:tabLst>
                <a:tab algn="l" pos="0"/>
              </a:tabLst>
            </a:pPr>
            <a:r>
              <a:rPr b="0" lang="en-US" sz="2400" spc="199" strike="noStrike" cap="all">
                <a:solidFill>
                  <a:srgbClr val="637052"/>
                </a:solidFill>
                <a:latin typeface="Calibri Light"/>
              </a:rPr>
              <a:t>Prof. HUSSAIN HADAH</a:t>
            </a:r>
            <a:endParaRPr b="0" lang="en-US" sz="2400" spc="-1" strike="noStrike">
              <a:solidFill>
                <a:srgbClr val="000000"/>
              </a:solidFill>
              <a:latin typeface="Arial"/>
            </a:endParaRPr>
          </a:p>
          <a:p>
            <a:pPr indent="0">
              <a:lnSpc>
                <a:spcPct val="90000"/>
              </a:lnSpc>
              <a:spcBef>
                <a:spcPts val="1199"/>
              </a:spcBef>
              <a:spcAft>
                <a:spcPts val="201"/>
              </a:spcAft>
              <a:buNone/>
              <a:tabLst>
                <a:tab algn="l" pos="0"/>
              </a:tabLst>
            </a:pPr>
            <a:r>
              <a:rPr b="0" lang="en-US" sz="2400" spc="199" strike="noStrike" cap="all">
                <a:solidFill>
                  <a:srgbClr val="637052"/>
                </a:solidFill>
                <a:latin typeface="Calibri Light"/>
              </a:rPr>
              <a:t>Urban Economics – ECON 3320 – Tulane University</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What are “causal effects”?</a:t>
            </a:r>
            <a:endParaRPr b="0" lang="en-US" sz="4800" spc="-1" strike="noStrike">
              <a:solidFill>
                <a:srgbClr val="000000"/>
              </a:solidFill>
              <a:latin typeface="Calibri"/>
            </a:endParaRPr>
          </a:p>
        </p:txBody>
      </p:sp>
      <p:sp>
        <p:nvSpPr>
          <p:cNvPr id="110"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While social scientists can sometimes randomize “treatments” to study their effects (we will see a few examples), often time it’s not possible to use an RCT to estimate causal effects.</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For example, it is unethnical or not feasible to randomize things like state laws. It would be lovely, from an estimation standpoint, to randomize, say, which states have tax credits to see what effect tax credits have, but it’s just not possible.</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Social scientists often have to use other methods to try to get an estimate of something close to the true causal effect.</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One such method we will discuss is the “Difference-in-Differences” (aka Diff-in-Diff, DiD, or DD), which is incredibly common in economics and also in the quantitative social sciences.</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The DiD approach gives us a causal estimate of some policy or event X on some outcome Y, but under certain assumption only.</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What do Greenstone et al. (2010) do?</a:t>
            </a:r>
            <a:endParaRPr b="0" lang="en-US" sz="4800" spc="-1" strike="noStrike">
              <a:solidFill>
                <a:srgbClr val="000000"/>
              </a:solidFill>
              <a:latin typeface="Calibri"/>
            </a:endParaRPr>
          </a:p>
        </p:txBody>
      </p:sp>
      <p:sp>
        <p:nvSpPr>
          <p:cNvPr id="112"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Greenstone et al. (2010) look at large manufacturing firms (“million dollar plants” or MDPs) that chose to set up in certain counties (“winner” counties).</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They then use information to determine their runner-up (loser) counties. They determine what the loser counties are by using published information in the corporate real estate journal </a:t>
            </a:r>
            <a:r>
              <a:rPr b="0" i="1" lang="en-US" sz="2400" spc="-1" strike="noStrike">
                <a:solidFill>
                  <a:srgbClr val="404040"/>
                </a:solidFill>
                <a:latin typeface="Calibri"/>
              </a:rPr>
              <a:t>Site Selection</a:t>
            </a:r>
            <a:r>
              <a:rPr b="0" lang="en-US" sz="2400" spc="-1" strike="noStrike">
                <a:solidFill>
                  <a:srgbClr val="404040"/>
                </a:solidFill>
                <a:latin typeface="Calibri"/>
              </a:rPr>
              <a:t>.</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In </a:t>
            </a:r>
            <a:r>
              <a:rPr b="0" i="1" lang="en-US" sz="2400" spc="-1" strike="noStrike">
                <a:solidFill>
                  <a:srgbClr val="404040"/>
                </a:solidFill>
                <a:latin typeface="Calibri"/>
              </a:rPr>
              <a:t>Site Selection</a:t>
            </a:r>
            <a:r>
              <a:rPr b="0" lang="en-US" sz="2400" spc="-1" strike="noStrike">
                <a:solidFill>
                  <a:srgbClr val="404040"/>
                </a:solidFill>
                <a:latin typeface="Calibri"/>
              </a:rPr>
              <a:t> they published an article in each issue called “Million Dollar Plants”.</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Each article mentions the winning county and the loser counties.</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This gives then a “treatment group” (the winning counties) and a set of “control groups”) (counties that just barely did not win the MDP).</a:t>
            </a:r>
            <a:endParaRPr b="0" lang="en-US" sz="2400" spc="-1" strike="noStrike">
              <a:solidFill>
                <a:srgbClr val="404040"/>
              </a:solidFill>
              <a:latin typeface="Calibri"/>
            </a:endParaRPr>
          </a:p>
          <a:p>
            <a:pPr indent="0">
              <a:lnSpc>
                <a:spcPct val="90000"/>
              </a:lnSpc>
              <a:spcBef>
                <a:spcPts val="1199"/>
              </a:spcBef>
              <a:spcAft>
                <a:spcPts val="201"/>
              </a:spcAft>
              <a:buNone/>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What do Greenstone et al. (2010) do?</a:t>
            </a:r>
            <a:endParaRPr b="0" lang="en-US" sz="4800" spc="-1" strike="noStrike">
              <a:solidFill>
                <a:srgbClr val="000000"/>
              </a:solidFill>
              <a:latin typeface="Calibri"/>
            </a:endParaRPr>
          </a:p>
        </p:txBody>
      </p:sp>
      <p:sp>
        <p:nvSpPr>
          <p:cNvPr id="114"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Greenstone et al. (2010) compare other, existing manufacturing firms the winning county to existing manufacturing firms in the counties that just barely lost out on getting the MDP.</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Firms in the winning county = “treated” group -&gt; these firms gets the agglomeration spillovers from the large firm that moves in.</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Firms in the losing counties = “control” group -&gt; these firms do NOT get the spillovers.</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Similar to a randomized trial (e.g., a study of the effects of a drug).</a:t>
            </a:r>
            <a:endParaRPr b="0" lang="en-US" sz="24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Are the “losers” a good control group?</a:t>
            </a:r>
            <a:endParaRPr b="0" lang="en-US" sz="4800" spc="-1" strike="noStrike">
              <a:solidFill>
                <a:srgbClr val="000000"/>
              </a:solidFill>
              <a:latin typeface="Calibri"/>
            </a:endParaRPr>
          </a:p>
        </p:txBody>
      </p:sp>
      <p:sp>
        <p:nvSpPr>
          <p:cNvPr id="116"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A fundamental assumption is required to get a proper estimate of the actual (causal) effect of spillovers.</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The treatment group (firms in winning county) must be as close as identical as possible to the control group (firms in losing counties).</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Why might this not hold?</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Winning counties might be better. Firms in winning counties might be more productive, independent of the spillover effect from the new firm.</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For this reason they use a “difference-in-differences” methodology.</a:t>
            </a:r>
            <a:endParaRPr b="0" lang="en-US" sz="24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A Brief Intro to Difference-in-Differences</a:t>
            </a:r>
            <a:endParaRPr b="0" lang="en-US" sz="4800" spc="-1" strike="noStrike">
              <a:solidFill>
                <a:srgbClr val="000000"/>
              </a:solidFill>
              <a:latin typeface="Calibri"/>
            </a:endParaRPr>
          </a:p>
        </p:txBody>
      </p:sp>
      <p:sp>
        <p:nvSpPr>
          <p:cNvPr id="118"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Also called “Diff-in-Diff” or just DD or DID or DiD.</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This is a particular model used in regression analysis (more on what that is later).</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Instead of just comparing the “treated” firms (firms in the winning county) to the “control” firms (firms in the losing counties), they make this comparison over time.</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Compare the pre-period (the large firm hasn’t moved in yet, no firm is “treated”) to the post-period (the large firm has moved in, only firms in the winning county are “treated”)</a:t>
            </a:r>
            <a:endParaRPr b="0" lang="en-US" sz="24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Frame 3"/>
          <p:cNvSpPr/>
          <p:nvPr/>
        </p:nvSpPr>
        <p:spPr>
          <a:xfrm>
            <a:off x="1400040" y="1845720"/>
            <a:ext cx="4343040" cy="2197440"/>
          </a:xfrm>
          <a:prstGeom prst="frame">
            <a:avLst>
              <a:gd name="adj1" fmla="val 12500"/>
            </a:avLst>
          </a:prstGeom>
          <a:solidFill>
            <a:srgbClr val="e48312"/>
          </a:solidFill>
          <a:ln>
            <a:solidFill>
              <a:srgbClr val="a8600d"/>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rgbClr val="000000"/>
              </a:solidFill>
              <a:latin typeface="Calibri"/>
            </a:endParaRPr>
          </a:p>
        </p:txBody>
      </p:sp>
      <p:sp>
        <p:nvSpPr>
          <p:cNvPr id="120" name="Frame 4"/>
          <p:cNvSpPr/>
          <p:nvPr/>
        </p:nvSpPr>
        <p:spPr>
          <a:xfrm>
            <a:off x="6324480" y="1845720"/>
            <a:ext cx="4343040" cy="2197440"/>
          </a:xfrm>
          <a:prstGeom prst="frame">
            <a:avLst>
              <a:gd name="adj1" fmla="val 12500"/>
            </a:avLst>
          </a:prstGeom>
          <a:solidFill>
            <a:srgbClr val="e48312"/>
          </a:solidFill>
          <a:ln>
            <a:solidFill>
              <a:srgbClr val="a8600d"/>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rgbClr val="000000"/>
              </a:solidFill>
              <a:latin typeface="Calibri"/>
            </a:endParaRPr>
          </a:p>
        </p:txBody>
      </p:sp>
      <p:sp>
        <p:nvSpPr>
          <p:cNvPr id="121" name="Frame 5"/>
          <p:cNvSpPr/>
          <p:nvPr/>
        </p:nvSpPr>
        <p:spPr>
          <a:xfrm>
            <a:off x="1400040" y="4151880"/>
            <a:ext cx="4343040" cy="2197440"/>
          </a:xfrm>
          <a:prstGeom prst="frame">
            <a:avLst>
              <a:gd name="adj1" fmla="val 12500"/>
            </a:avLst>
          </a:prstGeom>
          <a:solidFill>
            <a:srgbClr val="e48312"/>
          </a:solidFill>
          <a:ln>
            <a:solidFill>
              <a:srgbClr val="a8600d"/>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rgbClr val="000000"/>
              </a:solidFill>
              <a:latin typeface="Calibri"/>
            </a:endParaRPr>
          </a:p>
        </p:txBody>
      </p:sp>
      <p:sp>
        <p:nvSpPr>
          <p:cNvPr id="122" name="Frame 6"/>
          <p:cNvSpPr/>
          <p:nvPr/>
        </p:nvSpPr>
        <p:spPr>
          <a:xfrm>
            <a:off x="6324480" y="4164480"/>
            <a:ext cx="4343040" cy="2197440"/>
          </a:xfrm>
          <a:prstGeom prst="frame">
            <a:avLst>
              <a:gd name="adj1" fmla="val 12500"/>
            </a:avLst>
          </a:prstGeom>
          <a:solidFill>
            <a:srgbClr val="e48312"/>
          </a:solidFill>
          <a:ln>
            <a:solidFill>
              <a:srgbClr val="a8600d"/>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rgbClr val="000000"/>
              </a:solidFill>
              <a:latin typeface="Calibri"/>
            </a:endParaRPr>
          </a:p>
        </p:txBody>
      </p:sp>
      <p:sp>
        <p:nvSpPr>
          <p:cNvPr id="123" name="TextBox 8"/>
          <p:cNvSpPr/>
          <p:nvPr/>
        </p:nvSpPr>
        <p:spPr>
          <a:xfrm>
            <a:off x="2700360" y="1127160"/>
            <a:ext cx="39002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Pre-Period</a:t>
            </a:r>
            <a:endParaRPr b="0" lang="en-US" sz="2400" spc="-1" strike="noStrike">
              <a:solidFill>
                <a:srgbClr val="000000"/>
              </a:solidFill>
              <a:latin typeface="Arial"/>
            </a:endParaRPr>
          </a:p>
        </p:txBody>
      </p:sp>
      <p:sp>
        <p:nvSpPr>
          <p:cNvPr id="124" name="TextBox 9"/>
          <p:cNvSpPr/>
          <p:nvPr/>
        </p:nvSpPr>
        <p:spPr>
          <a:xfrm>
            <a:off x="7800840" y="1139040"/>
            <a:ext cx="3357360" cy="7297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Post-Period</a:t>
            </a:r>
            <a:endParaRPr b="0" lang="en-US" sz="24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
        <p:nvSpPr>
          <p:cNvPr id="125" name="TextBox 10"/>
          <p:cNvSpPr/>
          <p:nvPr/>
        </p:nvSpPr>
        <p:spPr>
          <a:xfrm>
            <a:off x="0" y="2185920"/>
            <a:ext cx="1299960" cy="155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Existing Firms in Winning County</a:t>
            </a:r>
            <a:endParaRPr b="0" lang="en-US" sz="2400" spc="-1" strike="noStrike">
              <a:solidFill>
                <a:srgbClr val="000000"/>
              </a:solidFill>
              <a:latin typeface="Arial"/>
            </a:endParaRPr>
          </a:p>
        </p:txBody>
      </p:sp>
      <p:sp>
        <p:nvSpPr>
          <p:cNvPr id="126" name="TextBox 11"/>
          <p:cNvSpPr/>
          <p:nvPr/>
        </p:nvSpPr>
        <p:spPr>
          <a:xfrm>
            <a:off x="114480" y="4600440"/>
            <a:ext cx="1285560" cy="155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Existing Firms in Losing Counties</a:t>
            </a:r>
            <a:endParaRPr b="0" lang="en-US" sz="2400" spc="-1" strike="noStrike">
              <a:solidFill>
                <a:srgbClr val="000000"/>
              </a:solidFill>
              <a:latin typeface="Arial"/>
            </a:endParaRPr>
          </a:p>
        </p:txBody>
      </p:sp>
      <p:sp>
        <p:nvSpPr>
          <p:cNvPr id="127" name="TextBox 12"/>
          <p:cNvSpPr/>
          <p:nvPr/>
        </p:nvSpPr>
        <p:spPr>
          <a:xfrm>
            <a:off x="9948960" y="5539320"/>
            <a:ext cx="69984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800" spc="-1" strike="noStrike">
                <a:solidFill>
                  <a:srgbClr val="000000"/>
                </a:solidFill>
                <a:latin typeface="Calibri"/>
              </a:rPr>
              <a:t>C</a:t>
            </a:r>
            <a:endParaRPr b="0" lang="en-US" sz="2800" spc="-1" strike="noStrike">
              <a:solidFill>
                <a:srgbClr val="000000"/>
              </a:solidFill>
              <a:latin typeface="Arial"/>
            </a:endParaRPr>
          </a:p>
        </p:txBody>
      </p:sp>
      <p:sp>
        <p:nvSpPr>
          <p:cNvPr id="128" name="TextBox 13"/>
          <p:cNvSpPr/>
          <p:nvPr/>
        </p:nvSpPr>
        <p:spPr>
          <a:xfrm>
            <a:off x="4840920" y="3243240"/>
            <a:ext cx="69984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800" spc="-1" strike="noStrike">
                <a:solidFill>
                  <a:srgbClr val="000000"/>
                </a:solidFill>
                <a:latin typeface="Calibri"/>
              </a:rPr>
              <a:t>B</a:t>
            </a:r>
            <a:endParaRPr b="0" lang="en-US" sz="2800" spc="-1" strike="noStrike">
              <a:solidFill>
                <a:srgbClr val="000000"/>
              </a:solidFill>
              <a:latin typeface="Arial"/>
            </a:endParaRPr>
          </a:p>
        </p:txBody>
      </p:sp>
      <p:sp>
        <p:nvSpPr>
          <p:cNvPr id="129" name="TextBox 14"/>
          <p:cNvSpPr/>
          <p:nvPr/>
        </p:nvSpPr>
        <p:spPr>
          <a:xfrm>
            <a:off x="9863280" y="3252600"/>
            <a:ext cx="69984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800" spc="-1" strike="noStrike">
                <a:solidFill>
                  <a:srgbClr val="000000"/>
                </a:solidFill>
                <a:latin typeface="Calibri"/>
              </a:rPr>
              <a:t>A</a:t>
            </a:r>
            <a:endParaRPr b="0" lang="en-US" sz="2800" spc="-1" strike="noStrike">
              <a:solidFill>
                <a:srgbClr val="000000"/>
              </a:solidFill>
              <a:latin typeface="Arial"/>
            </a:endParaRPr>
          </a:p>
        </p:txBody>
      </p:sp>
      <p:sp>
        <p:nvSpPr>
          <p:cNvPr id="130" name="TextBox 16"/>
          <p:cNvSpPr/>
          <p:nvPr/>
        </p:nvSpPr>
        <p:spPr>
          <a:xfrm>
            <a:off x="4955400" y="5514480"/>
            <a:ext cx="69984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800" spc="-1" strike="noStrike">
                <a:solidFill>
                  <a:srgbClr val="000000"/>
                </a:solidFill>
                <a:latin typeface="Calibri"/>
              </a:rPr>
              <a:t>D</a:t>
            </a:r>
            <a:endParaRPr b="0" lang="en-US" sz="2800" spc="-1" strike="noStrike">
              <a:solidFill>
                <a:srgbClr val="000000"/>
              </a:solidFill>
              <a:latin typeface="Arial"/>
            </a:endParaRPr>
          </a:p>
        </p:txBody>
      </p:sp>
      <p:sp>
        <p:nvSpPr>
          <p:cNvPr id="131" name="TextBox 17"/>
          <p:cNvSpPr/>
          <p:nvPr/>
        </p:nvSpPr>
        <p:spPr>
          <a:xfrm>
            <a:off x="7658280" y="414360"/>
            <a:ext cx="2742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After MDP Enters</a:t>
            </a:r>
            <a:endParaRPr b="0" lang="en-US" sz="1800" spc="-1" strike="noStrike">
              <a:solidFill>
                <a:srgbClr val="000000"/>
              </a:solidFill>
              <a:latin typeface="Arial"/>
            </a:endParaRPr>
          </a:p>
        </p:txBody>
      </p:sp>
      <p:sp>
        <p:nvSpPr>
          <p:cNvPr id="132" name="TextBox 18"/>
          <p:cNvSpPr/>
          <p:nvPr/>
        </p:nvSpPr>
        <p:spPr>
          <a:xfrm>
            <a:off x="2571840" y="414360"/>
            <a:ext cx="2542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Before MDP Enters</a:t>
            </a:r>
            <a:endParaRPr b="0" lang="en-US" sz="1800" spc="-1" strike="noStrike">
              <a:solidFill>
                <a:srgbClr val="000000"/>
              </a:solidFill>
              <a:latin typeface="Arial"/>
            </a:endParaRPr>
          </a:p>
        </p:txBody>
      </p:sp>
      <p:sp>
        <p:nvSpPr>
          <p:cNvPr id="133" name="TextBox 19"/>
          <p:cNvSpPr/>
          <p:nvPr/>
        </p:nvSpPr>
        <p:spPr>
          <a:xfrm>
            <a:off x="7800840" y="2662560"/>
            <a:ext cx="206172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Treated</a:t>
            </a:r>
            <a:endParaRPr b="0" lang="en-US" sz="2400" spc="-1" strike="noStrike">
              <a:solidFill>
                <a:srgbClr val="000000"/>
              </a:solidFill>
              <a:latin typeface="Arial"/>
            </a:endParaRPr>
          </a:p>
        </p:txBody>
      </p:sp>
      <p:sp>
        <p:nvSpPr>
          <p:cNvPr id="134" name="TextBox 20"/>
          <p:cNvSpPr/>
          <p:nvPr/>
        </p:nvSpPr>
        <p:spPr>
          <a:xfrm>
            <a:off x="2700360" y="2666880"/>
            <a:ext cx="139968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Control</a:t>
            </a:r>
            <a:endParaRPr b="0" lang="en-US" sz="2400" spc="-1" strike="noStrike">
              <a:solidFill>
                <a:srgbClr val="000000"/>
              </a:solidFill>
              <a:latin typeface="Arial"/>
            </a:endParaRPr>
          </a:p>
        </p:txBody>
      </p:sp>
      <p:sp>
        <p:nvSpPr>
          <p:cNvPr id="135" name="TextBox 21"/>
          <p:cNvSpPr/>
          <p:nvPr/>
        </p:nvSpPr>
        <p:spPr>
          <a:xfrm>
            <a:off x="2700360" y="4911840"/>
            <a:ext cx="139968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Control</a:t>
            </a:r>
            <a:endParaRPr b="0" lang="en-US" sz="2400" spc="-1" strike="noStrike">
              <a:solidFill>
                <a:srgbClr val="000000"/>
              </a:solidFill>
              <a:latin typeface="Arial"/>
            </a:endParaRPr>
          </a:p>
        </p:txBody>
      </p:sp>
      <p:sp>
        <p:nvSpPr>
          <p:cNvPr id="136" name="TextBox 22"/>
          <p:cNvSpPr/>
          <p:nvPr/>
        </p:nvSpPr>
        <p:spPr>
          <a:xfrm>
            <a:off x="7767720" y="4969800"/>
            <a:ext cx="145692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Control</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The Difference-Difference Estimate</a:t>
            </a:r>
            <a:endParaRPr b="0" lang="en-US" sz="4800" spc="-1" strike="noStrike">
              <a:solidFill>
                <a:srgbClr val="000000"/>
              </a:solidFill>
              <a:latin typeface="Calibri"/>
            </a:endParaRPr>
          </a:p>
        </p:txBody>
      </p:sp>
      <p:sp>
        <p:nvSpPr>
          <p:cNvPr id="138"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Step 1: Take the before and after difference for the firms in the winning county: A – B</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Where A = productivity of existing firms in winning counties AFTER the MDP plant moves in.</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B = productivity of existing firms in winning counties BEFORE the MDP plant moves in.</a:t>
            </a:r>
            <a:endParaRPr b="0" lang="en-US" sz="2800" spc="-1" strike="noStrike">
              <a:solidFill>
                <a:srgbClr val="404040"/>
              </a:solidFill>
              <a:latin typeface="Calibri"/>
            </a:endParaRPr>
          </a:p>
          <a:p>
            <a:pPr indent="0">
              <a:lnSpc>
                <a:spcPct val="90000"/>
              </a:lnSpc>
              <a:spcBef>
                <a:spcPts val="1199"/>
              </a:spcBef>
              <a:spcAft>
                <a:spcPts val="201"/>
              </a:spcAft>
              <a:buNone/>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The Difference-Difference Estimate</a:t>
            </a:r>
            <a:endParaRPr b="0" lang="en-US" sz="4800" spc="-1" strike="noStrike">
              <a:solidFill>
                <a:srgbClr val="000000"/>
              </a:solidFill>
              <a:latin typeface="Calibri"/>
            </a:endParaRPr>
          </a:p>
        </p:txBody>
      </p:sp>
      <p:sp>
        <p:nvSpPr>
          <p:cNvPr id="140"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Step 2: Take the before and after difference for the firms in the losing counties: C – D</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Where C = productivity of existing firms in losing counties AFTER the MDP plant moves into the winning county (but not the losing counties).</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D = productivity of existing firms in losing counties BEFORE the MDP plant moves in.</a:t>
            </a:r>
            <a:endParaRPr b="0" lang="en-US" sz="2800" spc="-1" strike="noStrike">
              <a:solidFill>
                <a:srgbClr val="404040"/>
              </a:solidFill>
              <a:latin typeface="Calibri"/>
            </a:endParaRPr>
          </a:p>
          <a:p>
            <a:pPr indent="0">
              <a:lnSpc>
                <a:spcPct val="90000"/>
              </a:lnSpc>
              <a:spcBef>
                <a:spcPts val="1199"/>
              </a:spcBef>
              <a:spcAft>
                <a:spcPts val="201"/>
              </a:spcAft>
              <a:buNone/>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The Difference-Difference Estimate</a:t>
            </a:r>
            <a:endParaRPr b="0" lang="en-US" sz="4800" spc="-1" strike="noStrike">
              <a:solidFill>
                <a:srgbClr val="000000"/>
              </a:solidFill>
              <a:latin typeface="Calibri"/>
            </a:endParaRPr>
          </a:p>
        </p:txBody>
      </p:sp>
      <p:sp>
        <p:nvSpPr>
          <p:cNvPr id="142"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Step 3: Take the difference-in-difference (hence the name).</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The difference-in-differences estimate of the causal effect is:</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(A – B) – (C – D)</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That is, the before vs after in winning counties (A – B) compared to the before vs after in losing counties (C – D).</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The Difference-Difference Estimate</a:t>
            </a:r>
            <a:endParaRPr b="0" lang="en-US" sz="4800" spc="-1" strike="noStrike">
              <a:solidFill>
                <a:srgbClr val="000000"/>
              </a:solidFill>
              <a:latin typeface="Calibri"/>
            </a:endParaRPr>
          </a:p>
        </p:txBody>
      </p:sp>
      <p:sp>
        <p:nvSpPr>
          <p:cNvPr id="144"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The difference-in-differences estimate of the causal effect is:</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(A – B) – (C – D)</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The A – B tells us the change over time in the winning county. How did productivity change for existing firms?</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The C – D tells give us an estimate of the counterfactual. If winning counties are similar to losing counties in their economic trends (we will get into that) then C – D gives us an estimate of what would have happened without a MDP moving in.</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Agglomeration Spillovers in Action</a:t>
            </a:r>
            <a:endParaRPr b="0" lang="en-US" sz="4800" spc="-1" strike="noStrike">
              <a:solidFill>
                <a:srgbClr val="000000"/>
              </a:solidFill>
              <a:latin typeface="Calibri"/>
            </a:endParaRPr>
          </a:p>
        </p:txBody>
      </p:sp>
      <p:sp>
        <p:nvSpPr>
          <p:cNvPr id="94"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Greenstone, Michael, Richard Hornbeck, and Enrico Moretti. 2010. “Identifying Agglomeration Spillovers: Evidence from Winners and Losers of Large Plant Openings.” </a:t>
            </a:r>
            <a:r>
              <a:rPr b="0" i="1" lang="en-US" sz="2000" spc="-1" strike="noStrike">
                <a:solidFill>
                  <a:srgbClr val="404040"/>
                </a:solidFill>
                <a:latin typeface="Calibri"/>
              </a:rPr>
              <a:t>Journal of Political Economy</a:t>
            </a:r>
            <a:r>
              <a:rPr b="0" lang="en-US" sz="2000" spc="-1" strike="noStrike">
                <a:solidFill>
                  <a:srgbClr val="404040"/>
                </a:solidFill>
                <a:latin typeface="Calibri"/>
              </a:rPr>
              <a:t>, 118(3): 536-597</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Abstract:  We quantify agglomeration spillovers by comparing changes in total factor productivity (TFP) among incumbent plants in “winning” counties that attracted a large manufacturing plant and “losing” counties that were the new plant's runner‐up choice. Winning and losing counties have similar trends in TFP prior to the new plant opening. Five years after the opening, incumbent plants' TFP is 12 percent higher in winning counties. This productivity spillover is larger for plants sharing similar labor and technology pools with the new plant. Consistent with spatial equilibrium models, labor costs increase in winning counties, indicating that profits ultimately increase less than productivity. </a:t>
            </a:r>
            <a:endParaRPr b="0" lang="en-US" sz="2000" spc="-1" strike="noStrike">
              <a:solidFill>
                <a:srgbClr val="404040"/>
              </a:solidFill>
              <a:latin typeface="Calibri"/>
            </a:endParaRPr>
          </a:p>
          <a:p>
            <a:pPr indent="0">
              <a:lnSpc>
                <a:spcPct val="90000"/>
              </a:lnSpc>
              <a:spcBef>
                <a:spcPts val="1199"/>
              </a:spcBef>
              <a:spcAft>
                <a:spcPts val="201"/>
              </a:spcAft>
              <a:buNone/>
              <a:tabLst>
                <a:tab algn="l" pos="0"/>
              </a:tabLst>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5" name="Picture 3" descr=""/>
          <p:cNvPicPr/>
          <p:nvPr/>
        </p:nvPicPr>
        <p:blipFill>
          <a:blip r:embed="rId1"/>
          <a:stretch/>
        </p:blipFill>
        <p:spPr>
          <a:xfrm>
            <a:off x="1144440" y="0"/>
            <a:ext cx="5930640" cy="6679800"/>
          </a:xfrm>
          <a:prstGeom prst="rect">
            <a:avLst/>
          </a:prstGeom>
          <a:ln w="0">
            <a:noFill/>
          </a:ln>
        </p:spPr>
      </p:pic>
      <p:sp>
        <p:nvSpPr>
          <p:cNvPr id="146" name="TextBox 4"/>
          <p:cNvSpPr/>
          <p:nvPr/>
        </p:nvSpPr>
        <p:spPr>
          <a:xfrm>
            <a:off x="7558200" y="5300640"/>
            <a:ext cx="402876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Figure from http://nepaldevelopment.pbworks.com/f/1353649147/A2A%20DIDgraph.png</a:t>
            </a:r>
            <a:endParaRPr b="0" lang="en-US" sz="1800" spc="-1" strike="noStrike">
              <a:solidFill>
                <a:srgbClr val="000000"/>
              </a:solidFill>
              <a:latin typeface="Arial"/>
            </a:endParaRPr>
          </a:p>
        </p:txBody>
      </p:sp>
      <p:sp>
        <p:nvSpPr>
          <p:cNvPr id="147" name="TextBox 1"/>
          <p:cNvSpPr/>
          <p:nvPr/>
        </p:nvSpPr>
        <p:spPr>
          <a:xfrm>
            <a:off x="4991760" y="242640"/>
            <a:ext cx="6807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A</a:t>
            </a:r>
            <a:endParaRPr b="0" lang="en-US" sz="1800" spc="-1" strike="noStrike">
              <a:solidFill>
                <a:srgbClr val="000000"/>
              </a:solidFill>
              <a:latin typeface="Arial"/>
            </a:endParaRPr>
          </a:p>
        </p:txBody>
      </p:sp>
      <p:sp>
        <p:nvSpPr>
          <p:cNvPr id="148" name="TextBox 2"/>
          <p:cNvSpPr/>
          <p:nvPr/>
        </p:nvSpPr>
        <p:spPr>
          <a:xfrm>
            <a:off x="1953360" y="3155400"/>
            <a:ext cx="6807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B</a:t>
            </a:r>
            <a:endParaRPr b="0" lang="en-US" sz="1800" spc="-1" strike="noStrike">
              <a:solidFill>
                <a:srgbClr val="000000"/>
              </a:solidFill>
              <a:latin typeface="Arial"/>
            </a:endParaRPr>
          </a:p>
        </p:txBody>
      </p:sp>
      <p:sp>
        <p:nvSpPr>
          <p:cNvPr id="149" name="TextBox 7"/>
          <p:cNvSpPr/>
          <p:nvPr/>
        </p:nvSpPr>
        <p:spPr>
          <a:xfrm>
            <a:off x="5414760" y="4043160"/>
            <a:ext cx="6807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C</a:t>
            </a:r>
            <a:endParaRPr b="0" lang="en-US" sz="1800" spc="-1" strike="noStrike">
              <a:solidFill>
                <a:srgbClr val="000000"/>
              </a:solidFill>
              <a:latin typeface="Arial"/>
            </a:endParaRPr>
          </a:p>
        </p:txBody>
      </p:sp>
      <p:sp>
        <p:nvSpPr>
          <p:cNvPr id="150" name="TextBox 9"/>
          <p:cNvSpPr/>
          <p:nvPr/>
        </p:nvSpPr>
        <p:spPr>
          <a:xfrm>
            <a:off x="1953360" y="5115960"/>
            <a:ext cx="6807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D</a:t>
            </a:r>
            <a:endParaRPr b="0" lang="en-US" sz="1800" spc="-1" strike="noStrike">
              <a:solidFill>
                <a:srgbClr val="000000"/>
              </a:solidFill>
              <a:latin typeface="Arial"/>
            </a:endParaRPr>
          </a:p>
        </p:txBody>
      </p:sp>
      <p:sp>
        <p:nvSpPr>
          <p:cNvPr id="151" name="TextBox 11"/>
          <p:cNvSpPr/>
          <p:nvPr/>
        </p:nvSpPr>
        <p:spPr>
          <a:xfrm>
            <a:off x="133560" y="764280"/>
            <a:ext cx="140544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Y = Outcome variable (e.g., Productivity)</a:t>
            </a:r>
            <a:endParaRPr b="0" lang="en-US" sz="1800" spc="-1" strike="noStrike">
              <a:solidFill>
                <a:srgbClr val="000000"/>
              </a:solidFill>
              <a:latin typeface="Arial"/>
            </a:endParaRPr>
          </a:p>
        </p:txBody>
      </p:sp>
      <p:sp>
        <p:nvSpPr>
          <p:cNvPr id="152" name="TextBox 13"/>
          <p:cNvSpPr/>
          <p:nvPr/>
        </p:nvSpPr>
        <p:spPr>
          <a:xfrm>
            <a:off x="1612800" y="6543720"/>
            <a:ext cx="1428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Before MDP</a:t>
            </a:r>
            <a:endParaRPr b="0" lang="en-US" sz="1800" spc="-1" strike="noStrike">
              <a:solidFill>
                <a:srgbClr val="000000"/>
              </a:solidFill>
              <a:latin typeface="Arial"/>
            </a:endParaRPr>
          </a:p>
        </p:txBody>
      </p:sp>
      <p:sp>
        <p:nvSpPr>
          <p:cNvPr id="153" name="TextBox 15"/>
          <p:cNvSpPr/>
          <p:nvPr/>
        </p:nvSpPr>
        <p:spPr>
          <a:xfrm>
            <a:off x="5040720" y="6511680"/>
            <a:ext cx="1428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After MDP</a:t>
            </a:r>
            <a:endParaRPr b="0" lang="en-US" sz="1800" spc="-1" strike="noStrike">
              <a:solidFill>
                <a:srgbClr val="000000"/>
              </a:solidFill>
              <a:latin typeface="Arial"/>
            </a:endParaRPr>
          </a:p>
        </p:txBody>
      </p:sp>
      <p:sp>
        <p:nvSpPr>
          <p:cNvPr id="154" name="TextBox 5"/>
          <p:cNvSpPr/>
          <p:nvPr/>
        </p:nvSpPr>
        <p:spPr>
          <a:xfrm>
            <a:off x="6401880" y="2304720"/>
            <a:ext cx="5774040" cy="1461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800" spc="-1" strike="noStrike">
                <a:solidFill>
                  <a:srgbClr val="000000"/>
                </a:solidFill>
                <a:latin typeface="Calibri"/>
              </a:rPr>
              <a:t>&lt;- This dotted line is the estimated counterfactual.</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We make the assumption that the change for the control</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group (C – D) is the change that would have occurred for the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treatment group, had the treatment group NOT been</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treated (i.e., the MDP didn’t move into the winning county)</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DiD vs “Naïve Comparisons”</a:t>
            </a:r>
            <a:endParaRPr b="0" lang="en-US" sz="4800" spc="-1" strike="noStrike">
              <a:solidFill>
                <a:srgbClr val="000000"/>
              </a:solidFill>
              <a:latin typeface="Calibri"/>
            </a:endParaRPr>
          </a:p>
        </p:txBody>
      </p:sp>
      <p:sp>
        <p:nvSpPr>
          <p:cNvPr id="156"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To better illustrate how DiD can estimate causal effects better than other comparisons, consider two “naïve” comparisons:</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1) Naïve comparison 1: No control group (A – B)</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2) Naïve comparison 2: No pre-period (A – C)</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Naïve Comparison 1: No Control Group</a:t>
            </a:r>
            <a:endParaRPr b="0" lang="en-US" sz="4800" spc="-1" strike="noStrike">
              <a:solidFill>
                <a:srgbClr val="000000"/>
              </a:solidFill>
              <a:latin typeface="Calibri"/>
            </a:endParaRPr>
          </a:p>
        </p:txBody>
      </p:sp>
      <p:sp>
        <p:nvSpPr>
          <p:cNvPr id="158"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Suppose I didn’t have a control group, and I decided just to compare the treated group before and after.</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That is, I compare the productivity of the existing firms in the county that wins the MDP before the MDP arrives (“B”) to the productivity of the existing firms in the county that wins the MDP after the MDP arrives (“A”).</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That is, I calculate A – B and use that as my estimate of the effect of spillovers on productivity.</a:t>
            </a:r>
            <a:endParaRPr b="0" lang="en-US" sz="2800" spc="-1" strike="noStrike">
              <a:solidFill>
                <a:srgbClr val="404040"/>
              </a:solidFill>
              <a:latin typeface="Calibri"/>
            </a:endParaRPr>
          </a:p>
          <a:p>
            <a:pPr indent="0">
              <a:lnSpc>
                <a:spcPct val="90000"/>
              </a:lnSpc>
              <a:spcBef>
                <a:spcPts val="1199"/>
              </a:spcBef>
              <a:spcAft>
                <a:spcPts val="201"/>
              </a:spcAft>
              <a:buNone/>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Naïve Comparison 1: No Control Group</a:t>
            </a:r>
            <a:endParaRPr b="0" lang="en-US" sz="4800" spc="-1" strike="noStrike">
              <a:solidFill>
                <a:srgbClr val="000000"/>
              </a:solidFill>
              <a:latin typeface="Calibri"/>
            </a:endParaRPr>
          </a:p>
        </p:txBody>
      </p:sp>
      <p:sp>
        <p:nvSpPr>
          <p:cNvPr id="160"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The problem with using A – B as the estimate is that it could include bias from </a:t>
            </a:r>
            <a:r>
              <a:rPr b="1" lang="en-US" sz="2800" spc="-1" strike="noStrike">
                <a:solidFill>
                  <a:srgbClr val="404040"/>
                </a:solidFill>
                <a:latin typeface="Calibri"/>
              </a:rPr>
              <a:t>uncontrolled time trends</a:t>
            </a:r>
            <a:r>
              <a:rPr b="0" lang="en-US" sz="2800" spc="-1" strike="noStrike">
                <a:solidFill>
                  <a:srgbClr val="404040"/>
                </a:solidFill>
                <a:latin typeface="Calibri"/>
              </a:rPr>
              <a:t>.</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Time trends = an existing trend where the outcome variable would have decreased or increased anyways, independent of the effect of the “treatment” (MDP moving in).</a:t>
            </a:r>
            <a:endParaRPr b="0" lang="en-US" sz="2800" spc="-1" strike="noStrike">
              <a:solidFill>
                <a:srgbClr val="404040"/>
              </a:solidFill>
              <a:latin typeface="Calibri"/>
            </a:endParaRPr>
          </a:p>
          <a:p>
            <a:pPr indent="0">
              <a:lnSpc>
                <a:spcPct val="90000"/>
              </a:lnSpc>
              <a:spcBef>
                <a:spcPts val="1199"/>
              </a:spcBef>
              <a:spcAft>
                <a:spcPts val="201"/>
              </a:spcAft>
              <a:buNone/>
            </a:pP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The estimate A - B does not control for these existing time trends, and it could overstate or understate the true causal effect.</a:t>
            </a:r>
            <a:endParaRPr b="0" lang="en-US" sz="2800" spc="-1" strike="noStrike">
              <a:solidFill>
                <a:srgbClr val="404040"/>
              </a:solidFill>
              <a:latin typeface="Calibri"/>
            </a:endParaRPr>
          </a:p>
          <a:p>
            <a:pPr indent="0">
              <a:lnSpc>
                <a:spcPct val="90000"/>
              </a:lnSpc>
              <a:spcBef>
                <a:spcPts val="1199"/>
              </a:spcBef>
              <a:spcAft>
                <a:spcPts val="201"/>
              </a:spcAft>
              <a:buNone/>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Naïve Comparison 1: No Control Group</a:t>
            </a:r>
            <a:endParaRPr b="0" lang="en-US" sz="4800" spc="-1" strike="noStrike">
              <a:solidFill>
                <a:srgbClr val="000000"/>
              </a:solidFill>
              <a:latin typeface="Calibri"/>
            </a:endParaRPr>
          </a:p>
        </p:txBody>
      </p:sp>
      <p:sp>
        <p:nvSpPr>
          <p:cNvPr id="162"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Example of overstating the effect (upwardly/positively biased estimate):</a:t>
            </a:r>
            <a:endParaRPr b="0" lang="en-US" sz="2800" spc="-1" strike="noStrike">
              <a:solidFill>
                <a:srgbClr val="404040"/>
              </a:solidFill>
              <a:latin typeface="Calibri"/>
            </a:endParaRPr>
          </a:p>
          <a:p>
            <a:pPr indent="0">
              <a:lnSpc>
                <a:spcPct val="90000"/>
              </a:lnSpc>
              <a:spcBef>
                <a:spcPts val="1199"/>
              </a:spcBef>
              <a:spcAft>
                <a:spcPts val="201"/>
              </a:spcAft>
              <a:buNone/>
            </a:pP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Suppose that productivity was growing in the county anyways before the MDP moved in. Or, the MDP selected that county because it was experiencing productivity growth.</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Therefore, if we use A – B as our estimate, it might overstate the effect of spillovers, attributing the increase that would have happened anyways to the treatment (the MDP moving in). </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Naïve Comparison 1: No Control Group</a:t>
            </a:r>
            <a:endParaRPr b="0" lang="en-US" sz="4800" spc="-1" strike="noStrike">
              <a:solidFill>
                <a:srgbClr val="000000"/>
              </a:solidFill>
              <a:latin typeface="Calibri"/>
            </a:endParaRPr>
          </a:p>
        </p:txBody>
      </p:sp>
      <p:sp>
        <p:nvSpPr>
          <p:cNvPr id="164"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Example of understating the effect (downwardly/negatively biased estimate):</a:t>
            </a:r>
            <a:endParaRPr b="0" lang="en-US" sz="2800" spc="-1" strike="noStrike">
              <a:solidFill>
                <a:srgbClr val="404040"/>
              </a:solidFill>
              <a:latin typeface="Calibri"/>
            </a:endParaRPr>
          </a:p>
          <a:p>
            <a:pPr indent="0">
              <a:lnSpc>
                <a:spcPct val="90000"/>
              </a:lnSpc>
              <a:spcBef>
                <a:spcPts val="1199"/>
              </a:spcBef>
              <a:spcAft>
                <a:spcPts val="201"/>
              </a:spcAft>
              <a:buNone/>
            </a:pP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Suppose that productivity was </a:t>
            </a:r>
            <a:r>
              <a:rPr b="0" lang="en-US" sz="2800" spc="-1" strike="noStrike" u="sng">
                <a:solidFill>
                  <a:srgbClr val="404040"/>
                </a:solidFill>
                <a:uFillTx/>
                <a:latin typeface="Calibri"/>
              </a:rPr>
              <a:t>decreasing</a:t>
            </a:r>
            <a:r>
              <a:rPr b="0" lang="en-US" sz="2800" spc="-1" strike="noStrike">
                <a:solidFill>
                  <a:srgbClr val="404040"/>
                </a:solidFill>
                <a:latin typeface="Calibri"/>
              </a:rPr>
              <a:t> in the county anyways before the MDP moved in.</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Therefore, if we use A – B as our estimate, it might understate the effect of spillovers. The estimated effect would be the actual effect + the productivity change that would have happened anyways (negative in this example).</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Naïve Comparison 2: No Before Period</a:t>
            </a:r>
            <a:endParaRPr b="0" lang="en-US" sz="4800" spc="-1" strike="noStrike">
              <a:solidFill>
                <a:srgbClr val="000000"/>
              </a:solidFill>
              <a:latin typeface="Calibri"/>
            </a:endParaRPr>
          </a:p>
        </p:txBody>
      </p:sp>
      <p:sp>
        <p:nvSpPr>
          <p:cNvPr id="166"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Suppose I did have a control group, but I didn’t have or use data from before the MDP moved in.</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That is, I compare the productivity of the existing firms in the county that wins the MDP after the MDP arrives (“A”) to the productivity of the existing firms in the counties that do not win the MDP in the same period (“C”).</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That is, I calculate A – C and use that as my estimate of the effect of spillovers on productivity.</a:t>
            </a:r>
            <a:endParaRPr b="0" lang="en-US" sz="2800" spc="-1" strike="noStrike">
              <a:solidFill>
                <a:srgbClr val="404040"/>
              </a:solidFill>
              <a:latin typeface="Calibri"/>
            </a:endParaRPr>
          </a:p>
          <a:p>
            <a:pPr indent="0">
              <a:lnSpc>
                <a:spcPct val="90000"/>
              </a:lnSpc>
              <a:spcBef>
                <a:spcPts val="1199"/>
              </a:spcBef>
              <a:spcAft>
                <a:spcPts val="201"/>
              </a:spcAft>
              <a:buNone/>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Naïve Comparison 2: No Before Period</a:t>
            </a:r>
            <a:endParaRPr b="0" lang="en-US" sz="4800" spc="-1" strike="noStrike">
              <a:solidFill>
                <a:srgbClr val="000000"/>
              </a:solidFill>
              <a:latin typeface="Calibri"/>
            </a:endParaRPr>
          </a:p>
        </p:txBody>
      </p:sp>
      <p:sp>
        <p:nvSpPr>
          <p:cNvPr id="168" name="PlaceHolder 2"/>
          <p:cNvSpPr>
            <a:spLocks noGrp="1"/>
          </p:cNvSpPr>
          <p:nvPr>
            <p:ph/>
          </p:nvPr>
        </p:nvSpPr>
        <p:spPr>
          <a:xfrm>
            <a:off x="1097280" y="1845720"/>
            <a:ext cx="10058040" cy="4023000"/>
          </a:xfrm>
          <a:prstGeom prst="rect">
            <a:avLst/>
          </a:prstGeom>
          <a:noFill/>
          <a:ln w="0">
            <a:noFill/>
          </a:ln>
        </p:spPr>
        <p:txBody>
          <a:bodyPr lIns="0" rIns="0" anchor="t">
            <a:normAutofit fontScale="92000"/>
          </a:bodyPr>
          <a:p>
            <a:pPr marL="90720" indent="-9072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The problem with using A – C as the estimate is that it could include bias from </a:t>
            </a:r>
            <a:r>
              <a:rPr b="1" lang="en-US" sz="2800" spc="-1" strike="noStrike">
                <a:solidFill>
                  <a:srgbClr val="404040"/>
                </a:solidFill>
                <a:latin typeface="Calibri"/>
              </a:rPr>
              <a:t>uncontrolled differences between groups</a:t>
            </a:r>
            <a:r>
              <a:rPr b="0" lang="en-US" sz="2800" spc="-1" strike="noStrike">
                <a:solidFill>
                  <a:srgbClr val="404040"/>
                </a:solidFill>
                <a:latin typeface="Calibri"/>
              </a:rPr>
              <a:t>.</a:t>
            </a:r>
            <a:endParaRPr b="0" lang="en-US" sz="2800" spc="-1" strike="noStrike">
              <a:solidFill>
                <a:srgbClr val="404040"/>
              </a:solidFill>
              <a:latin typeface="Calibri"/>
            </a:endParaRPr>
          </a:p>
          <a:p>
            <a:pPr marL="90720" indent="-9072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differences between groups = groups (e.g., existing firms and winning and losing counties) are on-average different, such as having different existing productivity levels.</a:t>
            </a:r>
            <a:endParaRPr b="0" lang="en-US" sz="2800" spc="-1" strike="noStrike">
              <a:solidFill>
                <a:srgbClr val="404040"/>
              </a:solidFill>
              <a:latin typeface="Calibri"/>
            </a:endParaRPr>
          </a:p>
          <a:p>
            <a:pPr marL="90720" indent="-9072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The estimate A - C does not control for these existing group differences. It’s not an “apples to apples” comparison because the treatment group and control group are not on-average the same.</a:t>
            </a:r>
            <a:endParaRPr b="0" lang="en-US" sz="2800" spc="-1" strike="noStrike">
              <a:solidFill>
                <a:srgbClr val="404040"/>
              </a:solidFill>
              <a:latin typeface="Calibri"/>
            </a:endParaRPr>
          </a:p>
          <a:p>
            <a:pPr marL="90720" indent="-9072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This means that A – C could be either positively or negatively biased depending on the differences between groups.</a:t>
            </a:r>
            <a:endParaRPr b="0" lang="en-US" sz="2800" spc="-1" strike="noStrike">
              <a:solidFill>
                <a:srgbClr val="404040"/>
              </a:solidFill>
              <a:latin typeface="Calibri"/>
            </a:endParaRPr>
          </a:p>
          <a:p>
            <a:pPr indent="0">
              <a:lnSpc>
                <a:spcPct val="90000"/>
              </a:lnSpc>
              <a:spcBef>
                <a:spcPts val="1199"/>
              </a:spcBef>
              <a:spcAft>
                <a:spcPts val="201"/>
              </a:spcAft>
              <a:buNone/>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Naïve Comparison 2: No Before Period</a:t>
            </a:r>
            <a:endParaRPr b="0" lang="en-US" sz="4800" spc="-1" strike="noStrike">
              <a:solidFill>
                <a:srgbClr val="000000"/>
              </a:solidFill>
              <a:latin typeface="Calibri"/>
            </a:endParaRPr>
          </a:p>
        </p:txBody>
      </p:sp>
      <p:sp>
        <p:nvSpPr>
          <p:cNvPr id="170" name="PlaceHolder 2"/>
          <p:cNvSpPr>
            <a:spLocks noGrp="1"/>
          </p:cNvSpPr>
          <p:nvPr>
            <p:ph/>
          </p:nvPr>
        </p:nvSpPr>
        <p:spPr>
          <a:xfrm>
            <a:off x="1097280" y="1845720"/>
            <a:ext cx="10058040" cy="4023000"/>
          </a:xfrm>
          <a:prstGeom prst="rect">
            <a:avLst/>
          </a:prstGeom>
          <a:noFill/>
          <a:ln w="0">
            <a:noFill/>
          </a:ln>
        </p:spPr>
        <p:txBody>
          <a:bodyPr lIns="0" rIns="0" anchor="t">
            <a:normAutofit fontScale="96000"/>
          </a:bodyPr>
          <a:p>
            <a:pPr marL="94680" indent="-946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Example of overstating the effect (upwardly/positively biased estimate):</a:t>
            </a:r>
            <a:endParaRPr b="0" lang="en-US" sz="2800" spc="-1" strike="noStrike">
              <a:solidFill>
                <a:srgbClr val="404040"/>
              </a:solidFill>
              <a:latin typeface="Calibri"/>
            </a:endParaRPr>
          </a:p>
          <a:p>
            <a:pPr indent="0">
              <a:lnSpc>
                <a:spcPct val="90000"/>
              </a:lnSpc>
              <a:spcBef>
                <a:spcPts val="1199"/>
              </a:spcBef>
              <a:spcAft>
                <a:spcPts val="201"/>
              </a:spcAft>
              <a:buNone/>
            </a:pPr>
            <a:endParaRPr b="0" lang="en-US" sz="2800" spc="-1" strike="noStrike">
              <a:solidFill>
                <a:srgbClr val="404040"/>
              </a:solidFill>
              <a:latin typeface="Calibri"/>
            </a:endParaRPr>
          </a:p>
          <a:p>
            <a:pPr marL="94680" indent="-946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Suppose that the existing firms in the winning counties are on-average more productive. It may be that the MDP chose to go to that winning county for that reason.</a:t>
            </a:r>
            <a:endParaRPr b="0" lang="en-US" sz="2800" spc="-1" strike="noStrike">
              <a:solidFill>
                <a:srgbClr val="404040"/>
              </a:solidFill>
              <a:latin typeface="Calibri"/>
            </a:endParaRPr>
          </a:p>
          <a:p>
            <a:pPr marL="94680" indent="-946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Therefore, if we use A – C as our estimate, it might overstate the effect of spillovers, attributing the differences as due to the benefits of spillovers, when really that difference captures the benefits of spillovers plus the average difference between groups.</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Naïve Comparison 2: No Before Period</a:t>
            </a:r>
            <a:endParaRPr b="0" lang="en-US" sz="4800" spc="-1" strike="noStrike">
              <a:solidFill>
                <a:srgbClr val="000000"/>
              </a:solidFill>
              <a:latin typeface="Calibri"/>
            </a:endParaRPr>
          </a:p>
        </p:txBody>
      </p:sp>
      <p:sp>
        <p:nvSpPr>
          <p:cNvPr id="172"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Example of understating the effect (downwardly/negatively biased estimate):</a:t>
            </a:r>
            <a:endParaRPr b="0" lang="en-US" sz="2800" spc="-1" strike="noStrike">
              <a:solidFill>
                <a:srgbClr val="404040"/>
              </a:solidFill>
              <a:latin typeface="Calibri"/>
            </a:endParaRPr>
          </a:p>
          <a:p>
            <a:pPr indent="0">
              <a:lnSpc>
                <a:spcPct val="90000"/>
              </a:lnSpc>
              <a:spcBef>
                <a:spcPts val="1199"/>
              </a:spcBef>
              <a:spcAft>
                <a:spcPts val="201"/>
              </a:spcAft>
              <a:buNone/>
            </a:pP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Suppose that the existing firms in the winning counties are on-average less productive. </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Therefore, if we use A – C as our estimate, it might understate the effect of spillovers, attributing the differences as due to the benefits of spillovers, when really that difference captures the benefits of spillovers plus the average difference between groups.</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Spillovers from Agglomeration</a:t>
            </a:r>
            <a:endParaRPr b="0" lang="en-US" sz="4800" spc="-1" strike="noStrike">
              <a:solidFill>
                <a:srgbClr val="000000"/>
              </a:solidFill>
              <a:latin typeface="Calibri"/>
            </a:endParaRPr>
          </a:p>
        </p:txBody>
      </p:sp>
      <p:sp>
        <p:nvSpPr>
          <p:cNvPr id="96" name="PlaceHolder 2"/>
          <p:cNvSpPr>
            <a:spLocks noGrp="1"/>
          </p:cNvSpPr>
          <p:nvPr>
            <p:ph/>
          </p:nvPr>
        </p:nvSpPr>
        <p:spPr>
          <a:xfrm>
            <a:off x="1097280" y="1845720"/>
            <a:ext cx="10058040" cy="4023000"/>
          </a:xfrm>
          <a:prstGeom prst="rect">
            <a:avLst/>
          </a:prstGeom>
          <a:noFill/>
          <a:ln w="0">
            <a:noFill/>
          </a:ln>
        </p:spPr>
        <p:txBody>
          <a:bodyPr lIns="0" rIns="0" anchor="t">
            <a:normAutofit fontScale="96000"/>
          </a:bodyPr>
          <a:p>
            <a:pPr marL="94680" indent="-946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Greenstone et al. (2010) try to measure the spillovers of agglomeration.</a:t>
            </a:r>
            <a:endParaRPr b="0" lang="en-US" sz="2800" spc="-1" strike="noStrike">
              <a:solidFill>
                <a:srgbClr val="404040"/>
              </a:solidFill>
              <a:latin typeface="Calibri"/>
            </a:endParaRPr>
          </a:p>
          <a:p>
            <a:pPr marL="94680" indent="-946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We talked about these earlier. Locating near other firms, especially of a similar type, can lead to benefits.</a:t>
            </a:r>
            <a:endParaRPr b="0" lang="en-US" sz="2800" spc="-1" strike="noStrike">
              <a:solidFill>
                <a:srgbClr val="404040"/>
              </a:solidFill>
              <a:latin typeface="Calibri"/>
            </a:endParaRPr>
          </a:p>
          <a:p>
            <a:pPr marL="94680" indent="-946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These benefits include: </a:t>
            </a:r>
            <a:endParaRPr b="0" lang="en-US" sz="2800" spc="-1" strike="noStrike">
              <a:solidFill>
                <a:srgbClr val="404040"/>
              </a:solidFill>
              <a:latin typeface="Calibri"/>
            </a:endParaRPr>
          </a:p>
          <a:p>
            <a:pPr marL="94680" indent="-946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1) Sharing similar intermediate input markets (labor, capital) that are “thick” markets, so it’s easier to find what you need. Costs of capital with high fixed costs (e.g., production studio) can be better shared among firms. Thick markets also allow a better match between employees and employers.</a:t>
            </a:r>
            <a:endParaRPr b="0" lang="en-US" sz="2800" spc="-1" strike="noStrike">
              <a:solidFill>
                <a:srgbClr val="404040"/>
              </a:solidFill>
              <a:latin typeface="Calibri"/>
            </a:endParaRPr>
          </a:p>
          <a:p>
            <a:pPr indent="0">
              <a:lnSpc>
                <a:spcPct val="90000"/>
              </a:lnSpc>
              <a:spcBef>
                <a:spcPts val="1199"/>
              </a:spcBef>
              <a:spcAft>
                <a:spcPts val="201"/>
              </a:spcAft>
              <a:buNone/>
              <a:tabLst>
                <a:tab algn="l" pos="0"/>
              </a:tabLst>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DiD removes (some) sources of bias</a:t>
            </a:r>
            <a:endParaRPr b="0" lang="en-US" sz="4800" spc="-1" strike="noStrike">
              <a:solidFill>
                <a:srgbClr val="000000"/>
              </a:solidFill>
              <a:latin typeface="Calibri"/>
            </a:endParaRPr>
          </a:p>
        </p:txBody>
      </p:sp>
      <p:sp>
        <p:nvSpPr>
          <p:cNvPr id="174"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Thus, the DiD removes two sources of bias:</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1) </a:t>
            </a:r>
            <a:r>
              <a:rPr b="1" lang="en-US" sz="2000" spc="-1" strike="noStrike">
                <a:solidFill>
                  <a:srgbClr val="404040"/>
                </a:solidFill>
                <a:latin typeface="Calibri"/>
              </a:rPr>
              <a:t>Existing time trends </a:t>
            </a:r>
            <a:r>
              <a:rPr b="0" lang="en-US" sz="2000" spc="-1" strike="noStrike">
                <a:solidFill>
                  <a:srgbClr val="404040"/>
                </a:solidFill>
                <a:latin typeface="Calibri"/>
              </a:rPr>
              <a:t>-&gt; under the assumption the control group tells you the counterfactual, what would have happened had treatment not occurred, then DiD removes the existing time trend.</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2) </a:t>
            </a:r>
            <a:r>
              <a:rPr b="1" lang="en-US" sz="2000" spc="-1" strike="noStrike">
                <a:solidFill>
                  <a:srgbClr val="404040"/>
                </a:solidFill>
                <a:latin typeface="Calibri"/>
              </a:rPr>
              <a:t>Existing fixed differences between groups </a:t>
            </a:r>
            <a:r>
              <a:rPr b="0" lang="en-US" sz="2000" spc="-1" strike="noStrike">
                <a:solidFill>
                  <a:srgbClr val="404040"/>
                </a:solidFill>
                <a:latin typeface="Calibri"/>
              </a:rPr>
              <a:t>-&gt; The use of data before and after the treatment (MDP moving in) allows researchers to subtract out the fixed differences between the treatment and control group.</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However, DiD could still give a biased estimate if an important assumption, called the </a:t>
            </a:r>
            <a:r>
              <a:rPr b="1" lang="en-US" sz="2000" spc="-1" strike="noStrike">
                <a:solidFill>
                  <a:srgbClr val="404040"/>
                </a:solidFill>
                <a:latin typeface="Calibri"/>
              </a:rPr>
              <a:t>parallel trends assumption</a:t>
            </a:r>
            <a:r>
              <a:rPr b="0" lang="en-US" sz="2000" spc="-1" strike="noStrike">
                <a:solidFill>
                  <a:srgbClr val="404040"/>
                </a:solidFill>
                <a:latin typeface="Calibri"/>
              </a:rPr>
              <a:t>, does not hold.</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Parallel Trends Assumption</a:t>
            </a:r>
            <a:endParaRPr b="0" lang="en-US" sz="4800" spc="-1" strike="noStrike">
              <a:solidFill>
                <a:srgbClr val="000000"/>
              </a:solidFill>
              <a:latin typeface="Calibri"/>
            </a:endParaRPr>
          </a:p>
        </p:txBody>
      </p:sp>
      <p:sp>
        <p:nvSpPr>
          <p:cNvPr id="176"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This assumption must be true for the DiD to provide an unbiased estimate of the causal effect.</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1" lang="en-US" sz="2800" spc="-1" strike="noStrike">
                <a:solidFill>
                  <a:srgbClr val="404040"/>
                </a:solidFill>
                <a:latin typeface="Calibri"/>
              </a:rPr>
              <a:t>Parallel trends assumption </a:t>
            </a:r>
            <a:r>
              <a:rPr b="0" lang="en-US" sz="2800" spc="-1" strike="noStrike">
                <a:solidFill>
                  <a:srgbClr val="404040"/>
                </a:solidFill>
                <a:latin typeface="Calibri"/>
              </a:rPr>
              <a:t>= The assumption that, had treatment not occurred (the MDP actually didn’t move in), then the treatment group and control group would have had the same changes in productivity over time (i.e. parallel changes).</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I am going to rephrase this several times as rephrasing this might make it more understandable.</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Parallel Trends Assumption</a:t>
            </a:r>
            <a:endParaRPr b="0" lang="en-US" sz="4800" spc="-1" strike="noStrike">
              <a:solidFill>
                <a:srgbClr val="000000"/>
              </a:solidFill>
              <a:latin typeface="Calibri"/>
            </a:endParaRPr>
          </a:p>
        </p:txBody>
      </p:sp>
      <p:sp>
        <p:nvSpPr>
          <p:cNvPr id="178"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Another way to phrase this assumption is that the control group is a correct estimate of the counterfactual.</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Counterfactual = what would have happened to the existing firms in the winning county, had the MDP not moved in.</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We do not know this counterfactual. For us to know it, we would have to observe a universe both where the MDP moved in and one where it did not.</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Since we only observe either the MDP moving in, or not moving in, we use the control group to </a:t>
            </a:r>
            <a:r>
              <a:rPr b="1" i="1" lang="en-US" sz="2000" spc="-1" strike="noStrike">
                <a:solidFill>
                  <a:srgbClr val="404040"/>
                </a:solidFill>
                <a:latin typeface="Calibri"/>
              </a:rPr>
              <a:t>estimate</a:t>
            </a:r>
            <a:r>
              <a:rPr b="0" lang="en-US" sz="2000" spc="-1" strike="noStrike">
                <a:solidFill>
                  <a:srgbClr val="404040"/>
                </a:solidFill>
                <a:latin typeface="Calibri"/>
              </a:rPr>
              <a:t> the unobserved case.</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Parallel Trends Assumption</a:t>
            </a:r>
            <a:endParaRPr b="0" lang="en-US" sz="4800" spc="-1" strike="noStrike">
              <a:solidFill>
                <a:srgbClr val="000000"/>
              </a:solidFill>
              <a:latin typeface="Calibri"/>
            </a:endParaRPr>
          </a:p>
        </p:txBody>
      </p:sp>
      <p:sp>
        <p:nvSpPr>
          <p:cNvPr id="180"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Another way to phrase the parallel trends assumption is that the control group gives an accurate estimate of the “business as usual” – what would have happened to those firms without the MDP moving in.</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The counterfactual estimate (C – D) gives us the change we would expect in the outcome variable anyways, independent of the “treatment” (the MDP moving in).</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Violations of Parallel Paths</a:t>
            </a:r>
            <a:endParaRPr b="0" lang="en-US" sz="4800" spc="-1" strike="noStrike">
              <a:solidFill>
                <a:srgbClr val="000000"/>
              </a:solidFill>
              <a:latin typeface="Calibri"/>
            </a:endParaRPr>
          </a:p>
        </p:txBody>
      </p:sp>
      <p:sp>
        <p:nvSpPr>
          <p:cNvPr id="182"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The parallel paths assumption can be violated (i.e. is it not realistic) under many circumstances:</a:t>
            </a:r>
            <a:endParaRPr b="0" lang="en-US" sz="2000" spc="-1" strike="noStrike">
              <a:solidFill>
                <a:srgbClr val="404040"/>
              </a:solidFill>
              <a:latin typeface="Calibri"/>
            </a:endParaRPr>
          </a:p>
          <a:p>
            <a:pPr marL="457200" indent="-457200">
              <a:lnSpc>
                <a:spcPct val="90000"/>
              </a:lnSpc>
              <a:spcBef>
                <a:spcPts val="1199"/>
              </a:spcBef>
              <a:spcAft>
                <a:spcPts val="201"/>
              </a:spcAft>
              <a:buClr>
                <a:srgbClr val="e48312"/>
              </a:buClr>
              <a:buFont typeface="Calibri Light"/>
              <a:buAutoNum type="arabicPeriod"/>
            </a:pPr>
            <a:r>
              <a:rPr b="0" lang="en-US" sz="2000" spc="-1" strike="noStrike">
                <a:solidFill>
                  <a:srgbClr val="404040"/>
                </a:solidFill>
                <a:latin typeface="Calibri"/>
              </a:rPr>
              <a:t>The control group doesn’t provide a good estimate of the counterfactual. For example, maybe the treatment and control groups had different productivity trends leading up to the MDP moving in. In this case, we would expect those different existing trends to continue, so the change over time for the control group is not a realistic estimate of the counterfactual.</a:t>
            </a:r>
            <a:endParaRPr b="0" lang="en-US" sz="2000" spc="-1" strike="noStrike">
              <a:solidFill>
                <a:srgbClr val="404040"/>
              </a:solidFill>
              <a:latin typeface="Calibri"/>
            </a:endParaRPr>
          </a:p>
          <a:p>
            <a:pPr marL="457200" indent="-457200">
              <a:lnSpc>
                <a:spcPct val="90000"/>
              </a:lnSpc>
              <a:spcBef>
                <a:spcPts val="1199"/>
              </a:spcBef>
              <a:spcAft>
                <a:spcPts val="201"/>
              </a:spcAft>
              <a:buClr>
                <a:srgbClr val="e48312"/>
              </a:buClr>
              <a:buFont typeface="Calibri Light"/>
              <a:buAutoNum type="arabicPeriod"/>
            </a:pPr>
            <a:r>
              <a:rPr b="0" lang="en-US" sz="2000" spc="-1" strike="noStrike">
                <a:solidFill>
                  <a:srgbClr val="404040"/>
                </a:solidFill>
                <a:latin typeface="Calibri"/>
              </a:rPr>
              <a:t>Something happens over time that is not controlled for that affects either the treatment of control group, or affects one differently than the other.</a:t>
            </a:r>
            <a:endParaRPr b="0" lang="en-US" sz="2000" spc="-1" strike="noStrike">
              <a:solidFill>
                <a:srgbClr val="404040"/>
              </a:solidFill>
              <a:latin typeface="Calibri"/>
            </a:endParaRPr>
          </a:p>
          <a:p>
            <a:pPr lvl="1" marL="749880" indent="-457200">
              <a:lnSpc>
                <a:spcPct val="90000"/>
              </a:lnSpc>
              <a:spcBef>
                <a:spcPts val="201"/>
              </a:spcBef>
              <a:spcAft>
                <a:spcPts val="400"/>
              </a:spcAft>
              <a:buClr>
                <a:srgbClr val="e48312"/>
              </a:buClr>
              <a:buFont typeface="Calibri Light"/>
              <a:buAutoNum type="arabicPeriod"/>
            </a:pPr>
            <a:r>
              <a:rPr b="0" lang="en-US" sz="1800" spc="-1" strike="noStrike">
                <a:solidFill>
                  <a:srgbClr val="404040"/>
                </a:solidFill>
                <a:latin typeface="Calibri"/>
              </a:rPr>
              <a:t>E.g., suppose that the MDP moves in at the same time that the county cuts taxes for all businesses. This means that existing productivity trends, that are independent of the MDP moving in, may be different since there is this uncontrolled event.</a:t>
            </a:r>
            <a:endParaRPr b="0" lang="en-US" sz="1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Violations of Parallel Paths</a:t>
            </a:r>
            <a:endParaRPr b="0" lang="en-US" sz="4800" spc="-1" strike="noStrike">
              <a:solidFill>
                <a:srgbClr val="000000"/>
              </a:solidFill>
              <a:latin typeface="Calibri"/>
            </a:endParaRPr>
          </a:p>
        </p:txBody>
      </p:sp>
      <p:sp>
        <p:nvSpPr>
          <p:cNvPr id="184"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Violations of the Parallel Paths assumption lead the DiD estimate to be biased. Examples:</a:t>
            </a:r>
            <a:endParaRPr b="0" lang="en-US" sz="2000" spc="-1" strike="noStrike">
              <a:solidFill>
                <a:srgbClr val="404040"/>
              </a:solidFill>
              <a:latin typeface="Calibri"/>
            </a:endParaRPr>
          </a:p>
          <a:p>
            <a:pPr marL="457200" indent="-457200">
              <a:lnSpc>
                <a:spcPct val="90000"/>
              </a:lnSpc>
              <a:spcBef>
                <a:spcPts val="1199"/>
              </a:spcBef>
              <a:spcAft>
                <a:spcPts val="201"/>
              </a:spcAft>
              <a:buClr>
                <a:srgbClr val="e48312"/>
              </a:buClr>
              <a:buFont typeface="Calibri Light"/>
              <a:buAutoNum type="arabicPeriod"/>
            </a:pPr>
            <a:r>
              <a:rPr b="0" lang="en-US" sz="2000" spc="-1" strike="noStrike">
                <a:solidFill>
                  <a:srgbClr val="404040"/>
                </a:solidFill>
                <a:latin typeface="Calibri"/>
              </a:rPr>
              <a:t>Suppose that the control counties had existing productivity growth that was slower than the existing growth trend in the treated county(ies). Then my DiD estimate would overstate the true causal effect, since my estimated counterfactual growth rate of productivity would be too small.</a:t>
            </a:r>
            <a:endParaRPr b="0" lang="en-US" sz="2000" spc="-1" strike="noStrike">
              <a:solidFill>
                <a:srgbClr val="404040"/>
              </a:solidFill>
              <a:latin typeface="Calibri"/>
            </a:endParaRPr>
          </a:p>
          <a:p>
            <a:pPr marL="457200" indent="-457200">
              <a:lnSpc>
                <a:spcPct val="90000"/>
              </a:lnSpc>
              <a:spcBef>
                <a:spcPts val="1199"/>
              </a:spcBef>
              <a:spcAft>
                <a:spcPts val="201"/>
              </a:spcAft>
              <a:buClr>
                <a:srgbClr val="e48312"/>
              </a:buClr>
              <a:buFont typeface="Calibri Light"/>
              <a:buAutoNum type="arabicPeriod"/>
            </a:pPr>
            <a:r>
              <a:rPr b="0" lang="en-US" sz="2000" spc="-1" strike="noStrike">
                <a:solidFill>
                  <a:srgbClr val="404040"/>
                </a:solidFill>
                <a:latin typeface="Calibri"/>
              </a:rPr>
              <a:t> </a:t>
            </a:r>
            <a:r>
              <a:rPr b="0" lang="en-US" sz="2000" spc="-1" strike="noStrike">
                <a:solidFill>
                  <a:srgbClr val="404040"/>
                </a:solidFill>
                <a:latin typeface="Calibri"/>
              </a:rPr>
              <a:t>Suppose that something happens over time that is not controlled for that affects either the treatment of control group, or affects one differently than the other.</a:t>
            </a:r>
            <a:endParaRPr b="0" lang="en-US" sz="2000" spc="-1" strike="noStrike">
              <a:solidFill>
                <a:srgbClr val="404040"/>
              </a:solidFill>
              <a:latin typeface="Calibri"/>
            </a:endParaRPr>
          </a:p>
          <a:p>
            <a:pPr lvl="1" marL="749880" indent="-457200">
              <a:lnSpc>
                <a:spcPct val="90000"/>
              </a:lnSpc>
              <a:spcBef>
                <a:spcPts val="201"/>
              </a:spcBef>
              <a:spcAft>
                <a:spcPts val="400"/>
              </a:spcAft>
              <a:buClr>
                <a:srgbClr val="e48312"/>
              </a:buClr>
              <a:buFont typeface="Calibri Light"/>
              <a:buAutoNum type="arabicPeriod"/>
            </a:pPr>
            <a:r>
              <a:rPr b="0" lang="en-US" sz="1800" spc="-1" strike="noStrike">
                <a:solidFill>
                  <a:srgbClr val="404040"/>
                </a:solidFill>
                <a:latin typeface="Calibri"/>
              </a:rPr>
              <a:t>E.g., suppose that the MDP moves in at the same time that the county cuts taxes for all businesses. This means that existing productivity trends, that are independent of the MDP moving in, may be different since there is this uncontrolled event.</a:t>
            </a:r>
            <a:endParaRPr b="0" lang="en-US" sz="1800" spc="-1" strike="noStrike">
              <a:solidFill>
                <a:srgbClr val="404040"/>
              </a:solidFill>
              <a:latin typeface="Calibri"/>
            </a:endParaRPr>
          </a:p>
          <a:p>
            <a:pPr lvl="1" marL="749880" indent="-457200">
              <a:lnSpc>
                <a:spcPct val="90000"/>
              </a:lnSpc>
              <a:spcBef>
                <a:spcPts val="201"/>
              </a:spcBef>
              <a:spcAft>
                <a:spcPts val="400"/>
              </a:spcAft>
              <a:buClr>
                <a:srgbClr val="e48312"/>
              </a:buClr>
              <a:buFont typeface="Calibri Light"/>
              <a:buAutoNum type="arabicPeriod"/>
            </a:pPr>
            <a:r>
              <a:rPr b="0" lang="en-US" sz="1800" spc="-1" strike="noStrike">
                <a:solidFill>
                  <a:srgbClr val="404040"/>
                </a:solidFill>
                <a:latin typeface="Calibri"/>
              </a:rPr>
              <a:t>In this case, the DiD estimate would also likely overstate the true causal effect, with the DiD estimate being the causal effect + the effect of the tax cut</a:t>
            </a:r>
            <a:endParaRPr b="0" lang="en-US" sz="1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Investigating Parallel Trends</a:t>
            </a:r>
            <a:endParaRPr b="0" lang="en-US" sz="4800" spc="-1" strike="noStrike">
              <a:solidFill>
                <a:srgbClr val="000000"/>
              </a:solidFill>
              <a:latin typeface="Calibri"/>
            </a:endParaRPr>
          </a:p>
        </p:txBody>
      </p:sp>
      <p:sp>
        <p:nvSpPr>
          <p:cNvPr id="186"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How do we know if Parallel Trends holds? </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1) Check to make sure that nothing else happened over the same time period. Maybe taxes were cut in the winning counties before the firms moved in?</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2) Look at pre-trends. Look at the trends in productivity in the winning and losing counties before the new firm enters. Did they seem to trend similarly? If they weren’t then that might suggest that parallel trends doesn’t hold.</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Investigating Parallel Trends</a:t>
            </a:r>
            <a:endParaRPr b="0" lang="en-US" sz="4800" spc="-1" strike="noStrike">
              <a:solidFill>
                <a:srgbClr val="000000"/>
              </a:solidFill>
              <a:latin typeface="Calibri"/>
            </a:endParaRPr>
          </a:p>
        </p:txBody>
      </p:sp>
      <p:sp>
        <p:nvSpPr>
          <p:cNvPr id="188"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How would this work in Greenstone el al. (2010)?</a:t>
            </a:r>
            <a:endParaRPr b="0" lang="en-US" sz="28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800" spc="-1" strike="noStrike">
                <a:solidFill>
                  <a:srgbClr val="404040"/>
                </a:solidFill>
                <a:latin typeface="Calibri"/>
              </a:rPr>
              <a:t>1) Seems unlikely that something happened in the winning counties before firm entry, relative to the losing counties.</a:t>
            </a:r>
            <a:endParaRPr b="0" lang="en-US" sz="28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800" spc="-1" strike="noStrike">
                <a:solidFill>
                  <a:srgbClr val="404040"/>
                </a:solidFill>
                <a:latin typeface="Calibri"/>
              </a:rPr>
              <a:t>2) They look at the pre-trends and note that they are similar for the firms in winning and losing counties.</a:t>
            </a:r>
            <a:endParaRPr b="0" lang="en-US" sz="28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800" spc="-1" strike="noStrike">
                <a:solidFill>
                  <a:srgbClr val="404040"/>
                </a:solidFill>
                <a:latin typeface="Calibri"/>
              </a:rPr>
              <a:t>This seems to suggest that parallel trends holds.</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Ok, so what exactly do they do?</a:t>
            </a:r>
            <a:endParaRPr b="0" lang="en-US" sz="4800" spc="-1" strike="noStrike">
              <a:solidFill>
                <a:srgbClr val="000000"/>
              </a:solidFill>
              <a:latin typeface="Calibri"/>
            </a:endParaRPr>
          </a:p>
        </p:txBody>
      </p:sp>
      <p:sp>
        <p:nvSpPr>
          <p:cNvPr id="190"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Greenstone el al. (2010) use the difference-in-differences strategy to measure productivity spillovers on existing firms when the new firms enter the winning counties.</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They use “total factor productivity” to measure productivity of the existing firms.</a:t>
            </a:r>
            <a:endParaRPr b="0" lang="en-US" sz="2800" spc="-1" strike="noStrike">
              <a:solidFill>
                <a:srgbClr val="404040"/>
              </a:solidFill>
              <a:latin typeface="Calibri"/>
            </a:endParaRPr>
          </a:p>
          <a:p>
            <a:pPr indent="0">
              <a:lnSpc>
                <a:spcPct val="90000"/>
              </a:lnSpc>
              <a:spcBef>
                <a:spcPts val="1199"/>
              </a:spcBef>
              <a:spcAft>
                <a:spcPts val="201"/>
              </a:spcAft>
              <a:buNone/>
            </a:pPr>
            <a:endParaRPr b="0" lang="en-US" sz="2800" spc="-1" strike="noStrike">
              <a:solidFill>
                <a:srgbClr val="404040"/>
              </a:solidFill>
              <a:latin typeface="Calibri"/>
            </a:endParaRPr>
          </a:p>
          <a:p>
            <a:pPr indent="0">
              <a:lnSpc>
                <a:spcPct val="90000"/>
              </a:lnSpc>
              <a:spcBef>
                <a:spcPts val="1199"/>
              </a:spcBef>
              <a:spcAft>
                <a:spcPts val="201"/>
              </a:spcAft>
              <a:buNone/>
              <a:tabLst>
                <a:tab algn="l" pos="0"/>
              </a:tabLst>
            </a:pP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Total Factor Productivity and Production Functions</a:t>
            </a:r>
            <a:endParaRPr b="0" lang="en-US" sz="4800" spc="-1" strike="noStrike">
              <a:solidFill>
                <a:srgbClr val="000000"/>
              </a:solidFill>
              <a:latin typeface="Calibri"/>
            </a:endParaRPr>
          </a:p>
        </p:txBody>
      </p:sp>
      <p:sp>
        <p:nvSpPr>
          <p:cNvPr id="192"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Going back to the Cobb-Douglas Production Function…</a:t>
            </a:r>
            <a:endParaRPr b="0" lang="en-US" sz="20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000" spc="-1" strike="noStrike">
                <a:solidFill>
                  <a:srgbClr val="404040"/>
                </a:solidFill>
                <a:latin typeface="Calibri"/>
              </a:rPr>
              <a:t>  </a:t>
            </a:r>
            <a:r>
              <a:rPr b="0" lang="en-US" sz="2000" spc="-1" strike="noStrike">
                <a:solidFill>
                  <a:srgbClr val="404040"/>
                </a:solidFill>
                <a:latin typeface="Calibri"/>
              </a:rPr>
              <a:t>Y = A K</a:t>
            </a:r>
            <a:r>
              <a:rPr b="0" lang="en-US" sz="2000" spc="-1" strike="noStrike" baseline="30000">
                <a:solidFill>
                  <a:srgbClr val="404040"/>
                </a:solidFill>
                <a:latin typeface="Calibri"/>
              </a:rPr>
              <a:t>𝛼</a:t>
            </a:r>
            <a:r>
              <a:rPr b="0" lang="en-US" sz="2000" spc="-1" strike="noStrike">
                <a:solidFill>
                  <a:srgbClr val="404040"/>
                </a:solidFill>
                <a:latin typeface="Calibri"/>
              </a:rPr>
              <a:t> L</a:t>
            </a:r>
            <a:r>
              <a:rPr b="0" lang="en-US" sz="2000" spc="-1" strike="noStrike" baseline="30000">
                <a:solidFill>
                  <a:srgbClr val="404040"/>
                </a:solidFill>
                <a:latin typeface="Calibri"/>
              </a:rPr>
              <a:t>β</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tabLst>
                <a:tab algn="l" pos="0"/>
              </a:tabLst>
            </a:pPr>
            <a:r>
              <a:rPr b="0" lang="en-US" sz="2000" spc="-1" strike="noStrike">
                <a:solidFill>
                  <a:srgbClr val="404040"/>
                </a:solidFill>
                <a:latin typeface="Calibri"/>
              </a:rPr>
              <a:t>Y = Output</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tabLst>
                <a:tab algn="l" pos="0"/>
              </a:tabLst>
            </a:pPr>
            <a:r>
              <a:rPr b="0" lang="en-US" sz="2000" spc="-1" strike="noStrike">
                <a:solidFill>
                  <a:srgbClr val="404040"/>
                </a:solidFill>
                <a:latin typeface="Calibri"/>
              </a:rPr>
              <a:t>K = Capital</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tabLst>
                <a:tab algn="l" pos="0"/>
              </a:tabLst>
            </a:pPr>
            <a:r>
              <a:rPr b="0" lang="en-US" sz="2000" spc="-1" strike="noStrike">
                <a:solidFill>
                  <a:srgbClr val="404040"/>
                </a:solidFill>
                <a:latin typeface="Calibri"/>
              </a:rPr>
              <a:t>L = Labor</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tabLst>
                <a:tab algn="l" pos="0"/>
              </a:tabLst>
            </a:pPr>
            <a:r>
              <a:rPr b="0" lang="en-US" sz="2000" spc="-1" strike="noStrike">
                <a:solidFill>
                  <a:srgbClr val="404040"/>
                </a:solidFill>
                <a:latin typeface="Calibri"/>
              </a:rPr>
              <a:t>A = Total Factor Productivity -&gt; usually though of as technology or production practices.</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tabLst>
                <a:tab algn="l" pos="0"/>
              </a:tabLst>
            </a:pPr>
            <a:r>
              <a:rPr b="0" lang="en-US" sz="2000" spc="-1" strike="noStrike">
                <a:solidFill>
                  <a:srgbClr val="404040"/>
                </a:solidFill>
                <a:latin typeface="Calibri"/>
              </a:rPr>
              <a:t>Measures how much you can get out of fixed inputs (K and L constant).</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tabLst>
                <a:tab algn="l" pos="0"/>
              </a:tabLst>
            </a:pPr>
            <a:r>
              <a:rPr b="0" lang="en-US" sz="2000" spc="-1" strike="noStrike">
                <a:solidFill>
                  <a:srgbClr val="404040"/>
                </a:solidFill>
                <a:latin typeface="Calibri"/>
              </a:rPr>
              <a:t>E.g., hold K and L fixed. Double A, then Y doubles. Making double output with the same inputs.</a:t>
            </a:r>
            <a:endParaRPr b="0" lang="en-US" sz="2000" spc="-1" strike="noStrike">
              <a:solidFill>
                <a:srgbClr val="404040"/>
              </a:solidFill>
              <a:latin typeface="Calibri"/>
            </a:endParaRPr>
          </a:p>
          <a:p>
            <a:pPr indent="0">
              <a:lnSpc>
                <a:spcPct val="90000"/>
              </a:lnSpc>
              <a:spcBef>
                <a:spcPts val="1199"/>
              </a:spcBef>
              <a:spcAft>
                <a:spcPts val="201"/>
              </a:spcAft>
              <a:buNone/>
              <a:tabLst>
                <a:tab algn="l" pos="0"/>
              </a:tabLst>
            </a:pPr>
            <a:endParaRPr b="0" lang="en-US" sz="2000" spc="-1" strike="noStrike">
              <a:solidFill>
                <a:srgbClr val="404040"/>
              </a:solidFill>
              <a:latin typeface="Calibri"/>
            </a:endParaRPr>
          </a:p>
          <a:p>
            <a:pPr indent="0">
              <a:lnSpc>
                <a:spcPct val="90000"/>
              </a:lnSpc>
              <a:spcBef>
                <a:spcPts val="1199"/>
              </a:spcBef>
              <a:spcAft>
                <a:spcPts val="201"/>
              </a:spcAft>
              <a:buNone/>
              <a:tabLst>
                <a:tab algn="l" pos="0"/>
              </a:tabLst>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Spillovers from Agglomeration</a:t>
            </a:r>
            <a:endParaRPr b="0" lang="en-US" sz="4800" spc="-1" strike="noStrike">
              <a:solidFill>
                <a:srgbClr val="000000"/>
              </a:solidFill>
              <a:latin typeface="Calibri"/>
            </a:endParaRPr>
          </a:p>
        </p:txBody>
      </p:sp>
      <p:sp>
        <p:nvSpPr>
          <p:cNvPr id="98"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2) Spread of ideas, often through workers that move more frequently between firms or otherwise communicate often (“happy hour”, industry groups).</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These spillovers will increase productivity.</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Greenstone et al. (2010) seek to figure out what happens to existing manufacturing firms when a large manufacturing firm moves to the area.</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How does the productivity of the existing manufacturing firms change?</a:t>
            </a:r>
            <a:endParaRPr b="0" lang="en-US" sz="2800" spc="-1" strike="noStrike">
              <a:solidFill>
                <a:srgbClr val="404040"/>
              </a:solidFill>
              <a:latin typeface="Calibri"/>
            </a:endParaRPr>
          </a:p>
          <a:p>
            <a:pPr indent="0">
              <a:lnSpc>
                <a:spcPct val="90000"/>
              </a:lnSpc>
              <a:spcBef>
                <a:spcPts val="1199"/>
              </a:spcBef>
              <a:spcAft>
                <a:spcPts val="201"/>
              </a:spcAft>
              <a:buNone/>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Total Factor Productivity and Production Functions</a:t>
            </a:r>
            <a:endParaRPr b="0" lang="en-US" sz="4800" spc="-1" strike="noStrike">
              <a:solidFill>
                <a:srgbClr val="000000"/>
              </a:solidFill>
              <a:latin typeface="Calibri"/>
            </a:endParaRPr>
          </a:p>
        </p:txBody>
      </p:sp>
      <p:sp>
        <p:nvSpPr>
          <p:cNvPr id="194"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Greenstone et al. (2010) use the “augmented” Cobb-Douglas production function to model the production (and productivity) of each firm.</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(Augmented as in, they used a more complicated model than the one earlier.)</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They use “A” to measure productivity.</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Results</a:t>
            </a:r>
            <a:endParaRPr b="0" lang="en-US" sz="4800" spc="-1" strike="noStrike">
              <a:solidFill>
                <a:srgbClr val="000000"/>
              </a:solidFill>
              <a:latin typeface="Calibri"/>
            </a:endParaRPr>
          </a:p>
        </p:txBody>
      </p:sp>
      <p:sp>
        <p:nvSpPr>
          <p:cNvPr id="196"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Five years after the new manufacturing plants open in the winning counties, total factor productivity (TFP) is 12 percent higher in winning counties (relative to before, relative to losing counties).</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Pretty big effect!</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Greenstone et al. (2010) also found that the spillover effect was larger for firms that shared similar labor and technology pools with the new plants. This makes sense.</a:t>
            </a:r>
            <a:endParaRPr b="0" lang="en-US" sz="2800" spc="-1" strike="noStrike">
              <a:solidFill>
                <a:srgbClr val="404040"/>
              </a:solidFill>
              <a:latin typeface="Calibri"/>
            </a:endParaRPr>
          </a:p>
          <a:p>
            <a:pPr indent="0">
              <a:lnSpc>
                <a:spcPct val="90000"/>
              </a:lnSpc>
              <a:spcBef>
                <a:spcPts val="1199"/>
              </a:spcBef>
              <a:spcAft>
                <a:spcPts val="201"/>
              </a:spcAft>
              <a:buNone/>
            </a:pP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Results</a:t>
            </a:r>
            <a:endParaRPr b="0" lang="en-US" sz="4800" spc="-1" strike="noStrike">
              <a:solidFill>
                <a:srgbClr val="000000"/>
              </a:solidFill>
              <a:latin typeface="Calibri"/>
            </a:endParaRPr>
          </a:p>
        </p:txBody>
      </p:sp>
      <p:sp>
        <p:nvSpPr>
          <p:cNvPr id="198" name="PlaceHolder 2"/>
          <p:cNvSpPr>
            <a:spLocks noGrp="1"/>
          </p:cNvSpPr>
          <p:nvPr>
            <p:ph/>
          </p:nvPr>
        </p:nvSpPr>
        <p:spPr>
          <a:xfrm>
            <a:off x="1097280" y="1845720"/>
            <a:ext cx="443160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But something else happens. Labor costs increase.</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This makes sense. A big manufacturing plant moves into the country. Demand for manufacturing works goes up.</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Labor demand curve shifts to the right.</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The wage increase should be higher in the short term than in the long term.</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In the long term, more workers can move to that country (supply shifts right).</a:t>
            </a:r>
            <a:endParaRPr b="0" lang="en-US" sz="2000" spc="-1" strike="noStrike">
              <a:solidFill>
                <a:srgbClr val="404040"/>
              </a:solidFill>
              <a:latin typeface="Calibri"/>
            </a:endParaRPr>
          </a:p>
        </p:txBody>
      </p:sp>
      <p:pic>
        <p:nvPicPr>
          <p:cNvPr id="199" name="Picture 3" descr=""/>
          <p:cNvPicPr/>
          <p:nvPr/>
        </p:nvPicPr>
        <p:blipFill>
          <a:blip r:embed="rId1"/>
          <a:stretch/>
        </p:blipFill>
        <p:spPr>
          <a:xfrm>
            <a:off x="6567480" y="1845720"/>
            <a:ext cx="4114440" cy="4038120"/>
          </a:xfrm>
          <a:prstGeom prst="rect">
            <a:avLst/>
          </a:prstGeom>
          <a:ln w="0">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Total Effect on Existing Firms</a:t>
            </a:r>
            <a:endParaRPr b="0" lang="en-US" sz="4800" spc="-1" strike="noStrike">
              <a:solidFill>
                <a:srgbClr val="000000"/>
              </a:solidFill>
              <a:latin typeface="Calibri"/>
            </a:endParaRPr>
          </a:p>
        </p:txBody>
      </p:sp>
      <p:sp>
        <p:nvSpPr>
          <p:cNvPr id="201"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Total Factor Productivity for existing firms increases by 12 percent over five years.</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But labor costs also increase.</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So part of the profit increase that would come from the TFP increase is eaten by labor costs.</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Selection Bias</a:t>
            </a:r>
            <a:endParaRPr b="0" lang="en-US" sz="4800" spc="-1" strike="noStrike">
              <a:solidFill>
                <a:srgbClr val="000000"/>
              </a:solidFill>
              <a:latin typeface="Calibri"/>
            </a:endParaRPr>
          </a:p>
        </p:txBody>
      </p:sp>
      <p:sp>
        <p:nvSpPr>
          <p:cNvPr id="100"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Trying to measure how agglomeration affects firm productivity is difficult.</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Suppose I looked at firms in Silicon Valley. </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I would see that they’re all (mostly!) very productive.</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Is this because of the benefits of agglomeration?</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Or is it selection bias, where the productive firms self-selected into Silicon Valley? Or these firms are just more productive anyways, and it doesn’t have to do with the benefits of agglomeration?</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To capture the spillovers from agglomeration we need to separate the selection bias from the actual spillover effect. I will show you soon how selection bias could operate in the context of GHM and how they get around it.</a:t>
            </a:r>
            <a:endParaRPr b="0" lang="en-US" sz="24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Selection Bias</a:t>
            </a:r>
            <a:endParaRPr b="0" lang="en-US" sz="4800" spc="-1" strike="noStrike">
              <a:solidFill>
                <a:srgbClr val="000000"/>
              </a:solidFill>
              <a:latin typeface="Calibri"/>
            </a:endParaRPr>
          </a:p>
        </p:txBody>
      </p:sp>
      <p:sp>
        <p:nvSpPr>
          <p:cNvPr id="102"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Suppose that selection bias exists.</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If this is the case, then we will get a biased estimate of the causal effect.</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My estimate of the causal effect = actual spillover effect + selection bias</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Depending on the context, selection bias could be positive, so I incorrectly overstate the causal effect, or it could be negative, so I incorrectly understate the causal effect.</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To capture the spillovers from agglomeration I need to separate the selection bias from the actual spillover effect. GHM does this in a unique way using an approach called “Difference-in-Differences” that I will introduce you to this week.</a:t>
            </a:r>
            <a:endParaRPr b="0" lang="en-US" sz="24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What are “causal effects”?</a:t>
            </a:r>
            <a:endParaRPr b="0" lang="en-US" sz="4800" spc="-1" strike="noStrike">
              <a:solidFill>
                <a:srgbClr val="000000"/>
              </a:solidFill>
              <a:latin typeface="Calibri"/>
            </a:endParaRPr>
          </a:p>
        </p:txBody>
      </p:sp>
      <p:sp>
        <p:nvSpPr>
          <p:cNvPr id="104" name="PlaceHolder 2"/>
          <p:cNvSpPr>
            <a:spLocks noGrp="1"/>
          </p:cNvSpPr>
          <p:nvPr>
            <p:ph/>
          </p:nvPr>
        </p:nvSpPr>
        <p:spPr>
          <a:xfrm>
            <a:off x="1097280" y="1845720"/>
            <a:ext cx="10058040" cy="4023000"/>
          </a:xfrm>
          <a:prstGeom prst="rect">
            <a:avLst/>
          </a:prstGeom>
          <a:noFill/>
          <a:ln w="0">
            <a:noFill/>
          </a:ln>
        </p:spPr>
        <p:txBody>
          <a:bodyPr lIns="0" rIns="0" anchor="t">
            <a:noAutofit/>
          </a:bodyPr>
          <a:p>
            <a:pPr indent="0">
              <a:lnSpc>
                <a:spcPct val="90000"/>
              </a:lnSpc>
              <a:spcBef>
                <a:spcPts val="1199"/>
              </a:spcBef>
              <a:spcAft>
                <a:spcPts val="201"/>
              </a:spcAft>
              <a:buNone/>
              <a:tabLst>
                <a:tab algn="l" pos="0"/>
              </a:tabLst>
            </a:pPr>
            <a:r>
              <a:rPr b="0" lang="en-US" sz="2000" spc="-1" strike="noStrike">
                <a:solidFill>
                  <a:srgbClr val="404040"/>
                </a:solidFill>
                <a:latin typeface="Calibri"/>
              </a:rPr>
              <a:t>About half of economics research nowadays tries to quantify what are called “causal effects”. They try to find the “causal effect” for some policy or event.</a:t>
            </a:r>
            <a:endParaRPr b="0" lang="en-US" sz="20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000" spc="-1" strike="noStrike">
                <a:solidFill>
                  <a:srgbClr val="404040"/>
                </a:solidFill>
                <a:latin typeface="Calibri"/>
              </a:rPr>
              <a:t>Causal effects means: what is the actual effect of this policy or event on some outcome(s)?</a:t>
            </a:r>
            <a:endParaRPr b="0" lang="en-US" sz="20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000" spc="-1" strike="noStrike">
                <a:solidFill>
                  <a:srgbClr val="404040"/>
                </a:solidFill>
                <a:latin typeface="Calibri"/>
              </a:rPr>
              <a:t>Examples:</a:t>
            </a:r>
            <a:endParaRPr b="0" lang="en-US" sz="20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000" spc="-1" strike="noStrike">
                <a:solidFill>
                  <a:srgbClr val="404040"/>
                </a:solidFill>
                <a:latin typeface="Calibri"/>
              </a:rPr>
              <a:t>What is the effect of tax incentives for the film industry on filming location choice?</a:t>
            </a:r>
            <a:endParaRPr b="0" lang="en-US" sz="20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000" spc="-1" strike="noStrike">
                <a:solidFill>
                  <a:srgbClr val="404040"/>
                </a:solidFill>
                <a:latin typeface="Calibri"/>
              </a:rPr>
              <a:t>What effect do rent control policies have on rent prices and the supply of housing?</a:t>
            </a:r>
            <a:endParaRPr b="0" lang="en-US" sz="20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000" spc="-1" strike="noStrike">
                <a:solidFill>
                  <a:srgbClr val="404040"/>
                </a:solidFill>
                <a:latin typeface="Calibri"/>
              </a:rPr>
              <a:t>What effect do “ban the box” policies have on discrimination in hiring on the basis of criminal record, race, or ethnicity?</a:t>
            </a:r>
            <a:endParaRPr b="0" lang="en-US" sz="20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000" spc="-1" strike="noStrike">
                <a:solidFill>
                  <a:srgbClr val="404040"/>
                </a:solidFill>
                <a:latin typeface="Calibri"/>
              </a:rPr>
              <a:t>What effect do Section 8 housing vouchers have on families? </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What are “causal effects”?</a:t>
            </a:r>
            <a:endParaRPr b="0" lang="en-US" sz="4800" spc="-1" strike="noStrike">
              <a:solidFill>
                <a:srgbClr val="000000"/>
              </a:solidFill>
              <a:latin typeface="Calibri"/>
            </a:endParaRPr>
          </a:p>
        </p:txBody>
      </p:sp>
      <p:sp>
        <p:nvSpPr>
          <p:cNvPr id="106" name="PlaceHolder 2"/>
          <p:cNvSpPr>
            <a:spLocks noGrp="1"/>
          </p:cNvSpPr>
          <p:nvPr>
            <p:ph/>
          </p:nvPr>
        </p:nvSpPr>
        <p:spPr>
          <a:xfrm>
            <a:off x="1097280" y="1845720"/>
            <a:ext cx="10058040" cy="4023000"/>
          </a:xfrm>
          <a:prstGeom prst="rect">
            <a:avLst/>
          </a:prstGeom>
          <a:noFill/>
          <a:ln w="0">
            <a:noFill/>
          </a:ln>
        </p:spPr>
        <p:txBody>
          <a:bodyPr lIns="0" rIns="0" anchor="t">
            <a:normAutofit fontScale="93000"/>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We call the these “causal effects” since we want to know how some exist or policy causes some sort of outcome.</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We want an estimate that is “causal”, showing the effect of some X on some Y.</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We want to avoid an estimate that gives us simply a correlation. Many things can be correlated but not related through causation.</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E.g., greenhouse gas emissions have risen over time at the same time that the number of people who are pirates decreases. This does not mean that the decrease in pirates is causing climate change!</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We also want to estimate the effect of a policy or program that controls for other things that could be going on.</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E.g., Seattle could increase it’s minimum wage. After that Seattle could experience some change in employment (positive or negative). That could be due to the minimum wage or it could be due to something else that we haven’t controlled for.</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What are “causal effects”?</a:t>
            </a:r>
            <a:endParaRPr b="0" lang="en-US" sz="4800" spc="-1" strike="noStrike">
              <a:solidFill>
                <a:srgbClr val="000000"/>
              </a:solidFill>
              <a:latin typeface="Calibri"/>
            </a:endParaRPr>
          </a:p>
        </p:txBody>
      </p:sp>
      <p:sp>
        <p:nvSpPr>
          <p:cNvPr id="108"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The gold standard (i.e. the best approach) to estimate causal effects is through a randomized control trial (called an RCT).</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This is done in the social sciences sometimes, but it’s more common in medicine.</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For example, a common RCT is studying the causal effect of a drug on some sort of health outcome(s).</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Researchers will randomize subjects (people) into a treatment or control group. The treatment group gets the pill (called the “treatment”) and the control group gets a placebo.</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Since the treatment and control groups are on-average identical due to the randomization, any differences in outcomes between the two groups is due to the treatment (the pill).</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1361</TotalTime>
  <Application>LibreOffice/7.5.4.2$MacOSX_X86_64 LibreOffice_project/36ccfdc35048b057fd9854c757a8b67ec53977b6</Application>
  <AppVersion>15.0000</AppVersion>
  <Words>4109</Words>
  <Paragraphs>232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2015-08-31T02:55:45Z</dcterms:created>
  <dc:creator>Button, Patrick J</dc:creator>
  <dc:description/>
  <dc:language>en-US</dc:language>
  <cp:lastModifiedBy/>
  <dcterms:modified xsi:type="dcterms:W3CDTF">2023-12-24T18:08:51Z</dcterms:modified>
  <cp:revision>38</cp:revision>
  <dc:subject/>
  <dc:title>More Topics in Agglomeration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43</vt:i4>
  </property>
</Properties>
</file>