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308" r:id="rId26"/>
    <p:sldId id="309" r:id="rId27"/>
    <p:sldId id="279" r:id="rId28"/>
    <p:sldId id="280" r:id="rId29"/>
    <p:sldId id="281" r:id="rId30"/>
    <p:sldId id="282" r:id="rId31"/>
    <p:sldId id="283" r:id="rId32"/>
    <p:sldId id="284" r:id="rId33"/>
    <p:sldId id="285" r:id="rId34"/>
    <p:sldId id="286" r:id="rId35"/>
    <p:sldId id="287" r:id="rId36"/>
    <p:sldId id="311" r:id="rId37"/>
    <p:sldId id="310"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15"/>
    <p:restoredTop sz="94719"/>
  </p:normalViewPr>
  <p:slideViewPr>
    <p:cSldViewPr snapToGrid="0">
      <p:cViewPr varScale="1">
        <p:scale>
          <a:sx n="148" d="100"/>
          <a:sy n="148" d="100"/>
        </p:scale>
        <p:origin x="2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2400" b="0" strike="noStrike" spc="-1">
                <a:solidFill>
                  <a:srgbClr val="A6C8B2"/>
                </a:solidFill>
                <a:latin typeface="Times New Roman"/>
              </a:rPr>
              <a:t>Click to move the slide</a:t>
            </a:r>
          </a:p>
        </p:txBody>
      </p:sp>
      <p:sp>
        <p:nvSpPr>
          <p:cNvPr id="92"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93"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94" name="PlaceHolder 4"/>
          <p:cNvSpPr>
            <a:spLocks noGrp="1"/>
          </p:cNvSpPr>
          <p:nvPr>
            <p:ph type="dt" idx="5"/>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5" name="PlaceHolder 5"/>
          <p:cNvSpPr>
            <a:spLocks noGrp="1"/>
          </p:cNvSpPr>
          <p:nvPr>
            <p:ph type="ftr" idx="6"/>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6" name="PlaceHolder 6"/>
          <p:cNvSpPr>
            <a:spLocks noGrp="1"/>
          </p:cNvSpPr>
          <p:nvPr>
            <p:ph type="sldNum" idx="7"/>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6EDF54F8-D622-4004-8B2D-D5DCFEE0FBF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noRot="1" noChangeAspect="1"/>
          </p:cNvSpPr>
          <p:nvPr>
            <p:ph type="sldImg"/>
          </p:nvPr>
        </p:nvSpPr>
        <p:spPr>
          <a:xfrm>
            <a:off x="1143000" y="685800"/>
            <a:ext cx="4571640" cy="3428640"/>
          </a:xfrm>
          <a:prstGeom prst="rect">
            <a:avLst/>
          </a:prstGeom>
          <a:ln w="0">
            <a:noFill/>
          </a:ln>
        </p:spPr>
      </p:sp>
      <p:sp>
        <p:nvSpPr>
          <p:cNvPr id="205" name="PlaceHolder 2"/>
          <p:cNvSpPr>
            <a:spLocks noGrp="1"/>
          </p:cNvSpPr>
          <p:nvPr>
            <p:ph type="body"/>
          </p:nvPr>
        </p:nvSpPr>
        <p:spPr>
          <a:xfrm>
            <a:off x="685800" y="4343400"/>
            <a:ext cx="5486040" cy="4114440"/>
          </a:xfrm>
          <a:prstGeom prst="rect">
            <a:avLst/>
          </a:prstGeom>
          <a:noFill/>
          <a:ln w="0">
            <a:noFill/>
          </a:ln>
        </p:spPr>
        <p:txBody>
          <a:bodyPr numCol="1" spcCol="0" anchor="t">
            <a:noAutofit/>
          </a:bodyPr>
          <a:lstStyle/>
          <a:p>
            <a:pPr marL="216000" indent="0">
              <a:buNone/>
            </a:pPr>
            <a:endParaRPr lang="en-US" sz="1800" b="0" strike="noStrike" spc="-1">
              <a:solidFill>
                <a:srgbClr val="000000"/>
              </a:solidFill>
              <a:latin typeface="Arial"/>
            </a:endParaRPr>
          </a:p>
        </p:txBody>
      </p:sp>
      <p:sp>
        <p:nvSpPr>
          <p:cNvPr id="206" name="PlaceHolder 3"/>
          <p:cNvSpPr>
            <a:spLocks noGrp="1"/>
          </p:cNvSpPr>
          <p:nvPr>
            <p:ph type="sldNum" idx="8"/>
          </p:nvPr>
        </p:nvSpPr>
        <p:spPr>
          <a:xfrm>
            <a:off x="3884760" y="8685360"/>
            <a:ext cx="2971440" cy="456840"/>
          </a:xfrm>
          <a:prstGeom prst="rect">
            <a:avLst/>
          </a:prstGeom>
          <a:noFill/>
          <a:ln w="0">
            <a:noFill/>
          </a:ln>
        </p:spPr>
        <p:txBody>
          <a:bodyPr numCol="1" spcCol="0" anchor="b">
            <a:noAutofit/>
          </a:bodyPr>
          <a:lstStyle>
            <a:lvl1pPr indent="0" algn="r">
              <a:lnSpc>
                <a:spcPct val="100000"/>
              </a:lnSpc>
              <a:buNone/>
              <a:defRPr lang="en-US" sz="1200" b="0" strike="noStrike" spc="-1">
                <a:solidFill>
                  <a:srgbClr val="000000"/>
                </a:solidFill>
                <a:latin typeface="Times New Roman"/>
              </a:defRPr>
            </a:lvl1pPr>
          </a:lstStyle>
          <a:p>
            <a:pPr indent="0" algn="r">
              <a:lnSpc>
                <a:spcPct val="100000"/>
              </a:lnSpc>
              <a:buNone/>
            </a:pPr>
            <a:fld id="{353CA0AF-F23E-4565-B013-567B6148CFB2}" type="slidenum">
              <a:rPr lang="en-US" sz="1200" b="0" strike="noStrike" spc="-1">
                <a:solidFill>
                  <a:srgbClr val="000000"/>
                </a:solidFill>
                <a:latin typeface="Times New Roman"/>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66973B8-A956-4A7C-A8AF-9EB522DD450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5" name="PlaceHolder 2"/>
          <p:cNvSpPr>
            <a:spLocks noGrp="1"/>
          </p:cNvSpPr>
          <p:nvPr>
            <p:ph/>
          </p:nvPr>
        </p:nvSpPr>
        <p:spPr>
          <a:xfrm>
            <a:off x="685800" y="19810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6" name="PlaceHolder 3"/>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00ED0A2-FFAF-4A6D-9AA2-C478B153A0E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8"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9"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0"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1" name="PlaceHolder 5"/>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D92FBD1-0296-4F70-9C3B-93D4BBCA9079}"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43" name="PlaceHolder 2"/>
          <p:cNvSpPr>
            <a:spLocks noGrp="1"/>
          </p:cNvSpPr>
          <p:nvPr>
            <p:ph/>
          </p:nvPr>
        </p:nvSpPr>
        <p:spPr>
          <a:xfrm>
            <a:off x="685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4" name="PlaceHolder 3"/>
          <p:cNvSpPr>
            <a:spLocks noGrp="1"/>
          </p:cNvSpPr>
          <p:nvPr>
            <p:ph/>
          </p:nvPr>
        </p:nvSpPr>
        <p:spPr>
          <a:xfrm>
            <a:off x="3313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5" name="PlaceHolder 4"/>
          <p:cNvSpPr>
            <a:spLocks noGrp="1"/>
          </p:cNvSpPr>
          <p:nvPr>
            <p:ph/>
          </p:nvPr>
        </p:nvSpPr>
        <p:spPr>
          <a:xfrm>
            <a:off x="594144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6" name="PlaceHolder 5"/>
          <p:cNvSpPr>
            <a:spLocks noGrp="1"/>
          </p:cNvSpPr>
          <p:nvPr>
            <p:ph/>
          </p:nvPr>
        </p:nvSpPr>
        <p:spPr>
          <a:xfrm>
            <a:off x="685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7" name="PlaceHolder 6"/>
          <p:cNvSpPr>
            <a:spLocks noGrp="1"/>
          </p:cNvSpPr>
          <p:nvPr>
            <p:ph/>
          </p:nvPr>
        </p:nvSpPr>
        <p:spPr>
          <a:xfrm>
            <a:off x="3313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8" name="PlaceHolder 7"/>
          <p:cNvSpPr>
            <a:spLocks noGrp="1"/>
          </p:cNvSpPr>
          <p:nvPr>
            <p:ph/>
          </p:nvPr>
        </p:nvSpPr>
        <p:spPr>
          <a:xfrm>
            <a:off x="594144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3D56C796-797D-48FA-A17E-264EA03E8E6F}"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263B6A68-DEF2-459C-9070-0B77B0319AE4}"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56" name="PlaceHolder 2"/>
          <p:cNvSpPr>
            <a:spLocks noGrp="1"/>
          </p:cNvSpPr>
          <p:nvPr>
            <p:ph type="subTitle"/>
          </p:nvPr>
        </p:nvSpPr>
        <p:spPr>
          <a:xfrm>
            <a:off x="685800" y="1981080"/>
            <a:ext cx="7772040" cy="411444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sldNum" idx="4"/>
          </p:nvPr>
        </p:nvSpPr>
        <p:spPr/>
        <p:txBody>
          <a:bodyPr/>
          <a:lstStyle/>
          <a:p>
            <a:fld id="{C0D4299B-21E8-40A5-A095-4B295E4321EA}"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58" name="PlaceHolder 2"/>
          <p:cNvSpPr>
            <a:spLocks noGrp="1"/>
          </p:cNvSpPr>
          <p:nvPr>
            <p:ph/>
          </p:nvPr>
        </p:nvSpPr>
        <p:spPr>
          <a:xfrm>
            <a:off x="685800" y="1981080"/>
            <a:ext cx="777204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 name="PlaceHolder 3"/>
          <p:cNvSpPr>
            <a:spLocks noGrp="1"/>
          </p:cNvSpPr>
          <p:nvPr>
            <p:ph type="sldNum" idx="4"/>
          </p:nvPr>
        </p:nvSpPr>
        <p:spPr/>
        <p:txBody>
          <a:bodyPr/>
          <a:lstStyle/>
          <a:p>
            <a:fld id="{0A1BE064-9983-42C1-B1A0-DF76C57FD5C0}"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60"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1"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sldNum" idx="4"/>
          </p:nvPr>
        </p:nvSpPr>
        <p:spPr/>
        <p:txBody>
          <a:bodyPr/>
          <a:lstStyle/>
          <a:p>
            <a:fld id="{46750D0A-6E34-4333-9620-76800785D69D}"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 name="PlaceHolder 2"/>
          <p:cNvSpPr>
            <a:spLocks noGrp="1"/>
          </p:cNvSpPr>
          <p:nvPr>
            <p:ph type="sldNum" idx="4"/>
          </p:nvPr>
        </p:nvSpPr>
        <p:spPr/>
        <p:txBody>
          <a:bodyPr/>
          <a:lstStyle/>
          <a:p>
            <a:fld id="{125E9EA5-3943-4A19-AA9C-4E13B3FF081A}"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85800" y="609480"/>
            <a:ext cx="7772040" cy="529776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
        <p:nvSpPr>
          <p:cNvPr id="3" name="PlaceHolder 2"/>
          <p:cNvSpPr>
            <a:spLocks noGrp="1"/>
          </p:cNvSpPr>
          <p:nvPr>
            <p:ph type="sldNum" idx="4"/>
          </p:nvPr>
        </p:nvSpPr>
        <p:spPr/>
        <p:txBody>
          <a:bodyPr/>
          <a:lstStyle/>
          <a:p>
            <a:fld id="{1ACAA904-46F6-44F1-B7AF-CB365696A8FE}"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65"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6"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7"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sldNum" idx="4"/>
          </p:nvPr>
        </p:nvSpPr>
        <p:spPr/>
        <p:txBody>
          <a:bodyPr/>
          <a:lstStyle/>
          <a:p>
            <a:fld id="{9B24BAE5-F123-42B1-96C0-EAE440878838}"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14" name="PlaceHolder 2"/>
          <p:cNvSpPr>
            <a:spLocks noGrp="1"/>
          </p:cNvSpPr>
          <p:nvPr>
            <p:ph type="subTitle"/>
          </p:nvPr>
        </p:nvSpPr>
        <p:spPr>
          <a:xfrm>
            <a:off x="685800" y="1981080"/>
            <a:ext cx="7772040" cy="411444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5670132-8D85-4E0B-9434-A59BC61CE504}"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69"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0"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1" name="PlaceHolder 4"/>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sldNum" idx="4"/>
          </p:nvPr>
        </p:nvSpPr>
        <p:spPr/>
        <p:txBody>
          <a:bodyPr/>
          <a:lstStyle/>
          <a:p>
            <a:fld id="{5E6A4160-00AF-43D9-956D-67C9B38D3AF0}"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73"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4"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5" name="PlaceHolder 4"/>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sldNum" idx="4"/>
          </p:nvPr>
        </p:nvSpPr>
        <p:spPr/>
        <p:txBody>
          <a:bodyPr/>
          <a:lstStyle/>
          <a:p>
            <a:fld id="{714388CE-5142-437C-855B-BC3C83DB7B2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77" name="PlaceHolder 2"/>
          <p:cNvSpPr>
            <a:spLocks noGrp="1"/>
          </p:cNvSpPr>
          <p:nvPr>
            <p:ph/>
          </p:nvPr>
        </p:nvSpPr>
        <p:spPr>
          <a:xfrm>
            <a:off x="685800" y="19810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8" name="PlaceHolder 3"/>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sldNum" idx="4"/>
          </p:nvPr>
        </p:nvSpPr>
        <p:spPr/>
        <p:txBody>
          <a:bodyPr/>
          <a:lstStyle/>
          <a:p>
            <a:fld id="{ED10450C-46B1-4A5E-A83C-9479913D3E5F}"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80"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1"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2"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3" name="PlaceHolder 5"/>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7" name="PlaceHolder 6"/>
          <p:cNvSpPr>
            <a:spLocks noGrp="1"/>
          </p:cNvSpPr>
          <p:nvPr>
            <p:ph type="sldNum" idx="4"/>
          </p:nvPr>
        </p:nvSpPr>
        <p:spPr/>
        <p:txBody>
          <a:bodyPr/>
          <a:lstStyle/>
          <a:p>
            <a:fld id="{9330578F-954C-4A3A-BA6B-2107ED987E8E}"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85" name="PlaceHolder 2"/>
          <p:cNvSpPr>
            <a:spLocks noGrp="1"/>
          </p:cNvSpPr>
          <p:nvPr>
            <p:ph/>
          </p:nvPr>
        </p:nvSpPr>
        <p:spPr>
          <a:xfrm>
            <a:off x="685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6" name="PlaceHolder 3"/>
          <p:cNvSpPr>
            <a:spLocks noGrp="1"/>
          </p:cNvSpPr>
          <p:nvPr>
            <p:ph/>
          </p:nvPr>
        </p:nvSpPr>
        <p:spPr>
          <a:xfrm>
            <a:off x="331380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7" name="PlaceHolder 4"/>
          <p:cNvSpPr>
            <a:spLocks noGrp="1"/>
          </p:cNvSpPr>
          <p:nvPr>
            <p:ph/>
          </p:nvPr>
        </p:nvSpPr>
        <p:spPr>
          <a:xfrm>
            <a:off x="5941440" y="19810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8" name="PlaceHolder 5"/>
          <p:cNvSpPr>
            <a:spLocks noGrp="1"/>
          </p:cNvSpPr>
          <p:nvPr>
            <p:ph/>
          </p:nvPr>
        </p:nvSpPr>
        <p:spPr>
          <a:xfrm>
            <a:off x="685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89" name="PlaceHolder 6"/>
          <p:cNvSpPr>
            <a:spLocks noGrp="1"/>
          </p:cNvSpPr>
          <p:nvPr>
            <p:ph/>
          </p:nvPr>
        </p:nvSpPr>
        <p:spPr>
          <a:xfrm>
            <a:off x="331380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90" name="PlaceHolder 7"/>
          <p:cNvSpPr>
            <a:spLocks noGrp="1"/>
          </p:cNvSpPr>
          <p:nvPr>
            <p:ph/>
          </p:nvPr>
        </p:nvSpPr>
        <p:spPr>
          <a:xfrm>
            <a:off x="5941440" y="4130280"/>
            <a:ext cx="250236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9" name="PlaceHolder 8"/>
          <p:cNvSpPr>
            <a:spLocks noGrp="1"/>
          </p:cNvSpPr>
          <p:nvPr>
            <p:ph type="sldNum" idx="4"/>
          </p:nvPr>
        </p:nvSpPr>
        <p:spPr/>
        <p:txBody>
          <a:bodyPr/>
          <a:lstStyle/>
          <a:p>
            <a:fld id="{D0BF1ACF-57D3-4E0B-817E-436B9092CA5E}"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16" name="PlaceHolder 2"/>
          <p:cNvSpPr>
            <a:spLocks noGrp="1"/>
          </p:cNvSpPr>
          <p:nvPr>
            <p:ph/>
          </p:nvPr>
        </p:nvSpPr>
        <p:spPr>
          <a:xfrm>
            <a:off x="685800" y="1981080"/>
            <a:ext cx="777204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0936D5A-E614-444C-8462-D04ED9808975}"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18"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19"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AE36B09-AE4C-4F21-8314-3CE53E33478F}"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134B09F-510D-455D-8D68-00E8A7E7C17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85800" y="609480"/>
            <a:ext cx="7772040" cy="529776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ADBC47C-DACB-4DA7-800B-488D392258E4}"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23"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4" name="PlaceHolder 3"/>
          <p:cNvSpPr>
            <a:spLocks noGrp="1"/>
          </p:cNvSpPr>
          <p:nvPr>
            <p:ph/>
          </p:nvPr>
        </p:nvSpPr>
        <p:spPr>
          <a:xfrm>
            <a:off x="466848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5" name="PlaceHolder 4"/>
          <p:cNvSpPr>
            <a:spLocks noGrp="1"/>
          </p:cNvSpPr>
          <p:nvPr>
            <p:ph/>
          </p:nvPr>
        </p:nvSpPr>
        <p:spPr>
          <a:xfrm>
            <a:off x="68580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F0B783-1B13-49D5-B511-C01D711E4DE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27" name="PlaceHolder 2"/>
          <p:cNvSpPr>
            <a:spLocks noGrp="1"/>
          </p:cNvSpPr>
          <p:nvPr>
            <p:ph/>
          </p:nvPr>
        </p:nvSpPr>
        <p:spPr>
          <a:xfrm>
            <a:off x="685800" y="1981080"/>
            <a:ext cx="3792600" cy="41144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8"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29" name="PlaceHolder 4"/>
          <p:cNvSpPr>
            <a:spLocks noGrp="1"/>
          </p:cNvSpPr>
          <p:nvPr>
            <p:ph/>
          </p:nvPr>
        </p:nvSpPr>
        <p:spPr>
          <a:xfrm>
            <a:off x="4668480" y="41302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7E91EAC-D30B-49ED-99F9-237B6CB61B1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7772040" cy="1142640"/>
          </a:xfrm>
          <a:prstGeom prst="rect">
            <a:avLst/>
          </a:prstGeom>
          <a:noFill/>
          <a:ln w="0">
            <a:noFill/>
          </a:ln>
        </p:spPr>
        <p:txBody>
          <a:bodyPr lIns="0" tIns="0" rIns="0" bIns="0" anchor="ctr">
            <a:noAutofit/>
          </a:bodyPr>
          <a:lstStyle/>
          <a:p>
            <a:pPr indent="0">
              <a:buNone/>
            </a:pPr>
            <a:endParaRPr lang="en-US" sz="2400" b="0" strike="noStrike" spc="-1">
              <a:solidFill>
                <a:srgbClr val="A6C8B2"/>
              </a:solidFill>
              <a:latin typeface="Times New Roman"/>
            </a:endParaRPr>
          </a:p>
        </p:txBody>
      </p:sp>
      <p:sp>
        <p:nvSpPr>
          <p:cNvPr id="31" name="PlaceHolder 2"/>
          <p:cNvSpPr>
            <a:spLocks noGrp="1"/>
          </p:cNvSpPr>
          <p:nvPr>
            <p:ph/>
          </p:nvPr>
        </p:nvSpPr>
        <p:spPr>
          <a:xfrm>
            <a:off x="68580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2" name="PlaceHolder 3"/>
          <p:cNvSpPr>
            <a:spLocks noGrp="1"/>
          </p:cNvSpPr>
          <p:nvPr>
            <p:ph/>
          </p:nvPr>
        </p:nvSpPr>
        <p:spPr>
          <a:xfrm>
            <a:off x="4668480" y="1981080"/>
            <a:ext cx="379260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33" name="PlaceHolder 4"/>
          <p:cNvSpPr>
            <a:spLocks noGrp="1"/>
          </p:cNvSpPr>
          <p:nvPr>
            <p:ph/>
          </p:nvPr>
        </p:nvSpPr>
        <p:spPr>
          <a:xfrm>
            <a:off x="685800" y="4130280"/>
            <a:ext cx="7772040" cy="19623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chemeClr val="folHlink"/>
              </a:solidFill>
              <a:latin typeface="Helvetica Neue"/>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E22B9DC-BE8B-4635-9551-1519B2747BA4}"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934"/>
        </a:solidFill>
        <a:effectLst/>
      </p:bgPr>
    </p:bg>
    <p:spTree>
      <p:nvGrpSpPr>
        <p:cNvPr id="1" name=""/>
        <p:cNvGrpSpPr/>
        <p:nvPr/>
      </p:nvGrpSpPr>
      <p:grpSpPr>
        <a:xfrm>
          <a:off x="0" y="0"/>
          <a:ext cx="0" cy="0"/>
          <a:chOff x="0" y="0"/>
          <a:chExt cx="0" cy="0"/>
        </a:xfrm>
      </p:grpSpPr>
      <p:sp>
        <p:nvSpPr>
          <p:cNvPr id="13" name="Line 14"/>
          <p:cNvSpPr/>
          <p:nvPr/>
        </p:nvSpPr>
        <p:spPr>
          <a:xfrm>
            <a:off x="0" y="6172200"/>
            <a:ext cx="9144000" cy="360"/>
          </a:xfrm>
          <a:prstGeom prst="line">
            <a:avLst/>
          </a:prstGeom>
          <a:ln w="19050">
            <a:solidFill>
              <a:srgbClr val="CA5E0A"/>
            </a:solidFill>
            <a:round/>
          </a:ln>
        </p:spPr>
        <p:style>
          <a:lnRef idx="0">
            <a:scrgbClr r="0" g="0" b="0"/>
          </a:lnRef>
          <a:fillRef idx="0">
            <a:scrgbClr r="0" g="0" b="0"/>
          </a:fillRef>
          <a:effectRef idx="0">
            <a:scrgbClr r="0" g="0" b="0"/>
          </a:effectRef>
          <a:fontRef idx="minor"/>
        </p:style>
        <p:txBody>
          <a:bodyPr lIns="90000" tIns="-44640" rIns="90000" bIns="-44640" anchor="ctr">
            <a:noAutofit/>
          </a:bodyPr>
          <a:lstStyle/>
          <a:p>
            <a:endParaRPr lang="en-US" sz="2400" b="0" strike="noStrike" spc="-1">
              <a:solidFill>
                <a:srgbClr val="A6C8B2"/>
              </a:solidFill>
              <a:latin typeface="Times New Roman"/>
            </a:endParaRPr>
          </a:p>
        </p:txBody>
      </p:sp>
      <p:sp>
        <p:nvSpPr>
          <p:cNvPr id="14" name="Rectangle 1" hidden="1"/>
          <p:cNvSpPr/>
          <p:nvPr/>
        </p:nvSpPr>
        <p:spPr>
          <a:xfrm>
            <a:off x="0" y="617220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pic>
        <p:nvPicPr>
          <p:cNvPr id="2" name="Picture 2"/>
          <p:cNvPicPr/>
          <p:nvPr/>
        </p:nvPicPr>
        <p:blipFill>
          <a:blip r:embed="rId14"/>
          <a:stretch/>
        </p:blipFill>
        <p:spPr>
          <a:xfrm>
            <a:off x="0" y="6172200"/>
            <a:ext cx="1904760" cy="816120"/>
          </a:xfrm>
          <a:prstGeom prst="rect">
            <a:avLst/>
          </a:prstGeom>
          <a:ln w="0">
            <a:noFill/>
          </a:ln>
        </p:spPr>
      </p:pic>
      <p:pic>
        <p:nvPicPr>
          <p:cNvPr id="3" name="Picture 21" descr="title_strip_full_logo.bmp                                      0068AAA3Macintosh HD                   C2DA6778:"/>
          <p:cNvPicPr/>
          <p:nvPr/>
        </p:nvPicPr>
        <p:blipFill>
          <a:blip r:embed="rId15"/>
          <a:stretch/>
        </p:blipFill>
        <p:spPr>
          <a:xfrm>
            <a:off x="-4680" y="5486400"/>
            <a:ext cx="9148320" cy="1371240"/>
          </a:xfrm>
          <a:prstGeom prst="rect">
            <a:avLst/>
          </a:prstGeom>
          <a:ln w="0">
            <a:noFill/>
          </a:ln>
        </p:spPr>
      </p:pic>
      <p:sp>
        <p:nvSpPr>
          <p:cNvPr id="4" name="Line 22"/>
          <p:cNvSpPr/>
          <p:nvPr/>
        </p:nvSpPr>
        <p:spPr>
          <a:xfrm>
            <a:off x="0" y="5486400"/>
            <a:ext cx="9144000" cy="360"/>
          </a:xfrm>
          <a:prstGeom prst="line">
            <a:avLst/>
          </a:prstGeom>
          <a:ln w="25400">
            <a:solidFill>
              <a:srgbClr val="CA5E0A"/>
            </a:solidFill>
            <a:round/>
          </a:ln>
        </p:spPr>
        <p:style>
          <a:lnRef idx="0">
            <a:scrgbClr r="0" g="0" b="0"/>
          </a:lnRef>
          <a:fillRef idx="0">
            <a:scrgbClr r="0" g="0" b="0"/>
          </a:fillRef>
          <a:effectRef idx="0">
            <a:scrgbClr r="0" g="0" b="0"/>
          </a:effectRef>
          <a:fontRef idx="minor"/>
        </p:style>
        <p:txBody>
          <a:bodyPr lIns="90000" tIns="-44640" rIns="90000" bIns="-44640" anchor="ctr">
            <a:noAutofit/>
          </a:bodyPr>
          <a:lstStyle/>
          <a:p>
            <a:endParaRPr lang="en-US" sz="2400" b="0" strike="noStrike" spc="-1">
              <a:solidFill>
                <a:srgbClr val="A6C8B2"/>
              </a:solidFill>
              <a:latin typeface="Times New Roman"/>
            </a:endParaRPr>
          </a:p>
        </p:txBody>
      </p:sp>
      <p:sp>
        <p:nvSpPr>
          <p:cNvPr id="5" name="PlaceHolder 1"/>
          <p:cNvSpPr>
            <a:spLocks noGrp="1"/>
          </p:cNvSpPr>
          <p:nvPr>
            <p:ph type="title"/>
          </p:nvPr>
        </p:nvSpPr>
        <p:spPr>
          <a:xfrm>
            <a:off x="380880" y="1676520"/>
            <a:ext cx="8457840" cy="1142640"/>
          </a:xfrm>
          <a:prstGeom prst="rect">
            <a:avLst/>
          </a:prstGeom>
          <a:noFill/>
          <a:ln w="0">
            <a:noFill/>
          </a:ln>
        </p:spPr>
        <p:txBody>
          <a:bodyPr numCol="1" spcCol="0" anchor="ctr">
            <a:noAutofit/>
          </a:bodyPr>
          <a:lstStyle/>
          <a:p>
            <a:pPr indent="0" algn="ctr">
              <a:lnSpc>
                <a:spcPct val="100000"/>
              </a:lnSpc>
              <a:buNone/>
            </a:pPr>
            <a:r>
              <a:rPr lang="en-US" sz="4500" b="1" strike="noStrike" spc="-1">
                <a:solidFill>
                  <a:schemeClr val="accent2"/>
                </a:solidFill>
                <a:latin typeface="Helvetica Neue"/>
              </a:rPr>
              <a:t>Click to edit Master title style</a:t>
            </a:r>
            <a:endParaRPr lang="en-US" sz="4500" b="0" strike="noStrike" spc="-1">
              <a:solidFill>
                <a:srgbClr val="A6C8B2"/>
              </a:solidFill>
              <a:latin typeface="Times New Roman"/>
            </a:endParaRPr>
          </a:p>
        </p:txBody>
      </p:sp>
      <p:sp>
        <p:nvSpPr>
          <p:cNvPr id="6" name="PlaceHolder 2"/>
          <p:cNvSpPr>
            <a:spLocks noGrp="1"/>
          </p:cNvSpPr>
          <p:nvPr>
            <p:ph type="dt" idx="1"/>
          </p:nvPr>
        </p:nvSpPr>
        <p:spPr>
          <a:xfrm>
            <a:off x="685800" y="6248520"/>
            <a:ext cx="1904760" cy="456840"/>
          </a:xfrm>
          <a:prstGeom prst="rect">
            <a:avLst/>
          </a:prstGeom>
          <a:noFill/>
          <a:ln w="0">
            <a:noFill/>
          </a:ln>
        </p:spPr>
        <p:txBody>
          <a:bodyPr numCol="1" spcCol="0" anchor="t">
            <a:noAutofit/>
          </a:bodyPr>
          <a:lstStyle>
            <a:lvl1pPr indent="0">
              <a:buNone/>
              <a:defRPr lang="en-US" sz="1400" b="0" strike="noStrike" spc="-1">
                <a:solidFill>
                  <a:srgbClr val="FFFFFF"/>
                </a:solidFill>
                <a:latin typeface="Times New Roman"/>
              </a:defRPr>
            </a:lvl1pPr>
          </a:lstStyle>
          <a:p>
            <a:pPr indent="0">
              <a:buNone/>
            </a:pPr>
            <a:r>
              <a:rPr lang="en-US" sz="1400" b="0" strike="noStrike" spc="-1">
                <a:solidFill>
                  <a:srgbClr val="FFFFFF"/>
                </a:solidFill>
                <a:latin typeface="Times New Roman"/>
              </a:rPr>
              <a:t>&lt;date/time&gt;</a:t>
            </a:r>
          </a:p>
        </p:txBody>
      </p:sp>
      <p:sp>
        <p:nvSpPr>
          <p:cNvPr id="7" name="PlaceHolder 3"/>
          <p:cNvSpPr>
            <a:spLocks noGrp="1"/>
          </p:cNvSpPr>
          <p:nvPr>
            <p:ph type="ftr" idx="2"/>
          </p:nvPr>
        </p:nvSpPr>
        <p:spPr>
          <a:xfrm>
            <a:off x="3124080" y="6248520"/>
            <a:ext cx="2895120" cy="456840"/>
          </a:xfrm>
          <a:prstGeom prst="rect">
            <a:avLst/>
          </a:prstGeom>
          <a:noFill/>
          <a:ln w="0">
            <a:noFill/>
          </a:ln>
        </p:spPr>
        <p:txBody>
          <a:bodyPr numCol="1" spcCol="0" anchor="t">
            <a:noAutofit/>
          </a:bodyPr>
          <a:lstStyle>
            <a:lvl1pPr indent="0" algn="ctr">
              <a:buNone/>
              <a:defRPr lang="en-US" sz="1400" b="0" strike="noStrike" spc="-1">
                <a:solidFill>
                  <a:srgbClr val="FFFFFF"/>
                </a:solidFill>
                <a:latin typeface="Times New Roman"/>
              </a:defRPr>
            </a:lvl1pPr>
          </a:lstStyle>
          <a:p>
            <a:pPr indent="0" algn="ctr">
              <a:buNone/>
            </a:pPr>
            <a:r>
              <a:rPr lang="en-US" sz="1400" b="0" strike="noStrike" spc="-1">
                <a:solidFill>
                  <a:srgbClr val="FFFFFF"/>
                </a:solidFill>
                <a:latin typeface="Times New Roman"/>
              </a:rPr>
              <a:t>&lt;footer&gt;</a:t>
            </a:r>
          </a:p>
        </p:txBody>
      </p:sp>
      <p:sp>
        <p:nvSpPr>
          <p:cNvPr id="8" name="PlaceHolder 4"/>
          <p:cNvSpPr>
            <a:spLocks noGrp="1"/>
          </p:cNvSpPr>
          <p:nvPr>
            <p:ph type="sldNum" idx="3"/>
          </p:nvPr>
        </p:nvSpPr>
        <p:spPr>
          <a:xfrm>
            <a:off x="6553080" y="6248520"/>
            <a:ext cx="1904760" cy="456840"/>
          </a:xfrm>
          <a:prstGeom prst="rect">
            <a:avLst/>
          </a:prstGeom>
          <a:noFill/>
          <a:ln w="9360">
            <a:noFill/>
          </a:ln>
        </p:spPr>
        <p:txBody>
          <a:bodyPr numCol="1" spcCol="0" anchor="t">
            <a:noAutofit/>
          </a:bodyPr>
          <a:lstStyle>
            <a:lvl1pPr indent="0" algn="r">
              <a:lnSpc>
                <a:spcPct val="100000"/>
              </a:lnSpc>
              <a:buNone/>
              <a:defRPr lang="en-US" sz="1400" b="0" strike="noStrike" spc="-1">
                <a:solidFill>
                  <a:srgbClr val="A6C8B2"/>
                </a:solidFill>
                <a:latin typeface="Times New Roman"/>
              </a:defRPr>
            </a:lvl1pPr>
          </a:lstStyle>
          <a:p>
            <a:pPr indent="0" algn="r">
              <a:lnSpc>
                <a:spcPct val="100000"/>
              </a:lnSpc>
              <a:buNone/>
            </a:pPr>
            <a:fld id="{FD88B7E6-8DFC-4B01-B954-E0CA90A85780}" type="slidenum">
              <a:rPr lang="en-US" sz="1400" b="0" strike="noStrike" spc="-1">
                <a:solidFill>
                  <a:srgbClr val="A6C8B2"/>
                </a:solidFill>
                <a:latin typeface="Times New Roman"/>
              </a:rPr>
              <a:t>‹#›</a:t>
            </a:fld>
            <a:endParaRPr lang="en-US" sz="1400" b="0" strike="noStrike" spc="-1">
              <a:solidFill>
                <a:srgbClr val="FFFFFF"/>
              </a:solidFill>
              <a:latin typeface="Times New Roman"/>
            </a:endParaRPr>
          </a:p>
        </p:txBody>
      </p:sp>
      <p:sp>
        <p:nvSpPr>
          <p:cNvPr id="9" name="Rectangle 8"/>
          <p:cNvSpPr/>
          <p:nvPr/>
        </p:nvSpPr>
        <p:spPr>
          <a:xfrm>
            <a:off x="0" y="617220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sp>
        <p:nvSpPr>
          <p:cNvPr id="10" name="Rectangle 9"/>
          <p:cNvSpPr/>
          <p:nvPr/>
        </p:nvSpPr>
        <p:spPr>
          <a:xfrm>
            <a:off x="6840" y="559044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pic>
        <p:nvPicPr>
          <p:cNvPr id="11" name="Picture 10"/>
          <p:cNvPicPr/>
          <p:nvPr/>
        </p:nvPicPr>
        <p:blipFill>
          <a:blip r:embed="rId14"/>
          <a:stretch/>
        </p:blipFill>
        <p:spPr>
          <a:xfrm>
            <a:off x="0" y="5562720"/>
            <a:ext cx="3022200" cy="1294920"/>
          </a:xfrm>
          <a:prstGeom prst="rect">
            <a:avLst/>
          </a:prstGeom>
          <a:ln w="0">
            <a:noFill/>
          </a:ln>
        </p:spPr>
      </p:pic>
      <p:sp>
        <p:nvSpPr>
          <p:cNvPr id="12"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solidFill>
                  <a:schemeClr val="folHlink"/>
                </a:solidFill>
                <a:latin typeface="Helvetica Neue"/>
              </a:rPr>
              <a:t>Click to edit the outline text format</a:t>
            </a:r>
          </a:p>
          <a:p>
            <a:pPr marL="864000" lvl="1" indent="-324000">
              <a:spcBef>
                <a:spcPts val="1134"/>
              </a:spcBef>
              <a:buClr>
                <a:srgbClr val="FFFFFF"/>
              </a:buClr>
              <a:buSzPct val="75000"/>
              <a:buFont typeface="Symbol" charset="2"/>
              <a:buChar char=""/>
            </a:pPr>
            <a:r>
              <a:rPr lang="en-US" sz="2400" b="0" strike="noStrike" spc="-1">
                <a:solidFill>
                  <a:schemeClr val="folHlink"/>
                </a:solidFill>
                <a:latin typeface="Helvetica Neue"/>
              </a:rPr>
              <a:t>Second Outline Level</a:t>
            </a:r>
          </a:p>
          <a:p>
            <a:pPr marL="1296000" lvl="2" indent="-288000">
              <a:spcBef>
                <a:spcPts val="850"/>
              </a:spcBef>
              <a:buClr>
                <a:srgbClr val="FFFFFF"/>
              </a:buClr>
              <a:buSzPct val="45000"/>
              <a:buFont typeface="Wingdings" charset="2"/>
              <a:buChar char=""/>
            </a:pPr>
            <a:r>
              <a:rPr lang="en-US" sz="2000" b="0" strike="noStrike" spc="-1">
                <a:solidFill>
                  <a:schemeClr val="folHlink"/>
                </a:solidFill>
                <a:latin typeface="Helvetica Neue"/>
              </a:rPr>
              <a:t>Third Outline Level</a:t>
            </a:r>
          </a:p>
          <a:p>
            <a:pPr marL="1728000" lvl="3" indent="-216000">
              <a:spcBef>
                <a:spcPts val="567"/>
              </a:spcBef>
              <a:buClr>
                <a:srgbClr val="FFFFFF"/>
              </a:buClr>
              <a:buSzPct val="75000"/>
              <a:buFont typeface="Symbol" charset="2"/>
              <a:buChar char=""/>
            </a:pPr>
            <a:r>
              <a:rPr lang="en-US" sz="2000" b="0" strike="noStrike" spc="-1">
                <a:solidFill>
                  <a:schemeClr val="folHlink"/>
                </a:solidFill>
                <a:latin typeface="Helvetica Neue"/>
              </a:rPr>
              <a:t>Fourth Outline Level</a:t>
            </a:r>
          </a:p>
          <a:p>
            <a:pPr marL="2160000" lvl="4" indent="-216000">
              <a:spcBef>
                <a:spcPts val="283"/>
              </a:spcBef>
              <a:buClr>
                <a:srgbClr val="FFFFFF"/>
              </a:buClr>
              <a:buSzPct val="45000"/>
              <a:buFont typeface="Wingdings" charset="2"/>
              <a:buChar char=""/>
            </a:pPr>
            <a:r>
              <a:rPr lang="en-US" sz="2000" b="0" strike="noStrike" spc="-1">
                <a:solidFill>
                  <a:schemeClr val="folHlink"/>
                </a:solidFill>
                <a:latin typeface="Helvetica Neue"/>
              </a:rPr>
              <a:t>Fifth Outline Level</a:t>
            </a:r>
          </a:p>
          <a:p>
            <a:pPr marL="2592000" lvl="5" indent="-216000">
              <a:spcBef>
                <a:spcPts val="283"/>
              </a:spcBef>
              <a:buClr>
                <a:srgbClr val="FFFFFF"/>
              </a:buClr>
              <a:buSzPct val="45000"/>
              <a:buFont typeface="Wingdings" charset="2"/>
              <a:buChar char=""/>
            </a:pPr>
            <a:r>
              <a:rPr lang="en-US" sz="2000" b="0" strike="noStrike" spc="-1">
                <a:solidFill>
                  <a:schemeClr val="folHlink"/>
                </a:solidFill>
                <a:latin typeface="Helvetica Neue"/>
              </a:rPr>
              <a:t>Sixth Outline Level</a:t>
            </a:r>
          </a:p>
          <a:p>
            <a:pPr marL="3024000" lvl="6" indent="-216000">
              <a:spcBef>
                <a:spcPts val="283"/>
              </a:spcBef>
              <a:buClr>
                <a:srgbClr val="FFFFFF"/>
              </a:buClr>
              <a:buSzPct val="45000"/>
              <a:buFont typeface="Wingdings" charset="2"/>
              <a:buChar char=""/>
            </a:pPr>
            <a:r>
              <a:rPr lang="en-US" sz="2000" b="0" strike="noStrike" spc="-1">
                <a:solidFill>
                  <a:schemeClr val="folHlink"/>
                </a:solidFill>
                <a:latin typeface="Helvetica Neu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5934"/>
        </a:solidFill>
        <a:effectLst/>
      </p:bgPr>
    </p:bg>
    <p:spTree>
      <p:nvGrpSpPr>
        <p:cNvPr id="1" name=""/>
        <p:cNvGrpSpPr/>
        <p:nvPr/>
      </p:nvGrpSpPr>
      <p:grpSpPr>
        <a:xfrm>
          <a:off x="0" y="0"/>
          <a:ext cx="0" cy="0"/>
          <a:chOff x="0" y="0"/>
          <a:chExt cx="0" cy="0"/>
        </a:xfrm>
      </p:grpSpPr>
      <p:sp>
        <p:nvSpPr>
          <p:cNvPr id="49" name="Line 14"/>
          <p:cNvSpPr/>
          <p:nvPr/>
        </p:nvSpPr>
        <p:spPr>
          <a:xfrm>
            <a:off x="0" y="6172200"/>
            <a:ext cx="9144000" cy="360"/>
          </a:xfrm>
          <a:prstGeom prst="line">
            <a:avLst/>
          </a:prstGeom>
          <a:ln w="19050">
            <a:solidFill>
              <a:srgbClr val="CA5E0A"/>
            </a:solidFill>
            <a:round/>
          </a:ln>
        </p:spPr>
        <p:style>
          <a:lnRef idx="0">
            <a:scrgbClr r="0" g="0" b="0"/>
          </a:lnRef>
          <a:fillRef idx="0">
            <a:scrgbClr r="0" g="0" b="0"/>
          </a:fillRef>
          <a:effectRef idx="0">
            <a:scrgbClr r="0" g="0" b="0"/>
          </a:effectRef>
          <a:fontRef idx="minor"/>
        </p:style>
        <p:txBody>
          <a:bodyPr lIns="90000" tIns="-44640" rIns="90000" bIns="-44640" anchor="ctr">
            <a:noAutofit/>
          </a:bodyPr>
          <a:lstStyle/>
          <a:p>
            <a:endParaRPr lang="en-US" sz="2400" b="0" strike="noStrike" spc="-1">
              <a:solidFill>
                <a:srgbClr val="A6C8B2"/>
              </a:solidFill>
              <a:latin typeface="Times New Roman"/>
            </a:endParaRPr>
          </a:p>
        </p:txBody>
      </p:sp>
      <p:sp>
        <p:nvSpPr>
          <p:cNvPr id="50" name="Rectangle 1"/>
          <p:cNvSpPr/>
          <p:nvPr/>
        </p:nvSpPr>
        <p:spPr>
          <a:xfrm>
            <a:off x="0" y="6172200"/>
            <a:ext cx="9143640" cy="685440"/>
          </a:xfrm>
          <a:prstGeom prst="rect">
            <a:avLst/>
          </a:prstGeom>
          <a:solidFill>
            <a:schemeClr val="tx1"/>
          </a:solidFill>
          <a:ln w="9525">
            <a:solidFill>
              <a:srgbClr val="A6C8B2"/>
            </a:solidFill>
            <a:round/>
          </a:ln>
        </p:spPr>
        <p:style>
          <a:lnRef idx="0">
            <a:scrgbClr r="0" g="0" b="0"/>
          </a:lnRef>
          <a:fillRef idx="0">
            <a:scrgbClr r="0" g="0" b="0"/>
          </a:fillRef>
          <a:effectRef idx="0">
            <a:scrgbClr r="0" g="0" b="0"/>
          </a:effectRef>
          <a:fontRef idx="minor"/>
        </p:style>
        <p:txBody>
          <a:bodyPr numCol="1" spcCol="0" anchor="t">
            <a:noAutofit/>
          </a:bodyPr>
          <a:lstStyle/>
          <a:p>
            <a:pPr>
              <a:lnSpc>
                <a:spcPct val="100000"/>
              </a:lnSpc>
              <a:tabLst>
                <a:tab pos="0" algn="l"/>
              </a:tabLst>
            </a:pPr>
            <a:endParaRPr lang="en-US" sz="2400" b="0" strike="noStrike" spc="-1">
              <a:solidFill>
                <a:srgbClr val="A6C8B2"/>
              </a:solidFill>
              <a:latin typeface="Times New Roman"/>
            </a:endParaRPr>
          </a:p>
        </p:txBody>
      </p:sp>
      <p:pic>
        <p:nvPicPr>
          <p:cNvPr id="51" name="Picture 2"/>
          <p:cNvPicPr/>
          <p:nvPr/>
        </p:nvPicPr>
        <p:blipFill>
          <a:blip r:embed="rId14"/>
          <a:stretch/>
        </p:blipFill>
        <p:spPr>
          <a:xfrm>
            <a:off x="0" y="6172200"/>
            <a:ext cx="1904760" cy="816120"/>
          </a:xfrm>
          <a:prstGeom prst="rect">
            <a:avLst/>
          </a:prstGeom>
          <a:ln w="0">
            <a:noFill/>
          </a:ln>
        </p:spPr>
      </p:pic>
      <p:sp>
        <p:nvSpPr>
          <p:cNvPr id="5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Click to edit Master title style</a:t>
            </a:r>
            <a:endParaRPr lang="en-US" sz="4000" b="0" strike="noStrike" spc="-1">
              <a:solidFill>
                <a:srgbClr val="A6C8B2"/>
              </a:solidFill>
              <a:latin typeface="Times New Roman"/>
            </a:endParaRPr>
          </a:p>
        </p:txBody>
      </p:sp>
      <p:sp>
        <p:nvSpPr>
          <p:cNvPr id="53" name="PlaceHolder 2"/>
          <p:cNvSpPr>
            <a:spLocks noGrp="1"/>
          </p:cNvSpPr>
          <p:nvPr>
            <p:ph type="body"/>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Click to edit Master text styles</a:t>
            </a:r>
          </a:p>
          <a:p>
            <a:pPr marL="743040" indent="0">
              <a:lnSpc>
                <a:spcPct val="100000"/>
              </a:lnSpc>
              <a:spcBef>
                <a:spcPts val="561"/>
              </a:spcBef>
              <a:buNone/>
              <a:tabLst>
                <a:tab pos="0" algn="l"/>
              </a:tabLst>
            </a:pPr>
            <a:r>
              <a:rPr lang="en-US" sz="2800" b="0" strike="noStrike" spc="-1">
                <a:solidFill>
                  <a:schemeClr val="folHlink"/>
                </a:solidFill>
                <a:latin typeface="Helvetica Neue"/>
              </a:rPr>
              <a:t>Second level</a:t>
            </a:r>
          </a:p>
          <a:p>
            <a:pPr marL="1143000" indent="0">
              <a:lnSpc>
                <a:spcPct val="100000"/>
              </a:lnSpc>
              <a:spcBef>
                <a:spcPts val="479"/>
              </a:spcBef>
              <a:buNone/>
              <a:tabLst>
                <a:tab pos="0" algn="l"/>
              </a:tabLst>
            </a:pPr>
            <a:r>
              <a:rPr lang="en-US" sz="2400" b="0" strike="noStrike" spc="-1">
                <a:solidFill>
                  <a:schemeClr val="folHlink"/>
                </a:solidFill>
                <a:latin typeface="Helvetica Neue"/>
              </a:rPr>
              <a:t>Third level</a:t>
            </a:r>
          </a:p>
          <a:p>
            <a:pPr marL="1600200" indent="0">
              <a:lnSpc>
                <a:spcPct val="100000"/>
              </a:lnSpc>
              <a:spcBef>
                <a:spcPts val="400"/>
              </a:spcBef>
              <a:buNone/>
              <a:tabLst>
                <a:tab pos="0" algn="l"/>
              </a:tabLst>
            </a:pPr>
            <a:r>
              <a:rPr lang="en-US" sz="2000" b="0" strike="noStrike" spc="-1">
                <a:solidFill>
                  <a:schemeClr val="folHlink"/>
                </a:solidFill>
                <a:latin typeface="Helvetica Neue"/>
              </a:rPr>
              <a:t>Fourth level</a:t>
            </a:r>
          </a:p>
          <a:p>
            <a:pPr marL="2057400" indent="0">
              <a:lnSpc>
                <a:spcPct val="100000"/>
              </a:lnSpc>
              <a:spcBef>
                <a:spcPts val="400"/>
              </a:spcBef>
              <a:buNone/>
              <a:tabLst>
                <a:tab pos="0" algn="l"/>
              </a:tabLst>
            </a:pPr>
            <a:r>
              <a:rPr lang="en-US" sz="2000" b="0" strike="noStrike" spc="-1">
                <a:solidFill>
                  <a:schemeClr val="folHlink"/>
                </a:solidFill>
                <a:latin typeface="Helvetica Neue"/>
              </a:rPr>
              <a:t>Fifth level</a:t>
            </a:r>
          </a:p>
        </p:txBody>
      </p:sp>
      <p:sp>
        <p:nvSpPr>
          <p:cNvPr id="54" name="PlaceHolder 3"/>
          <p:cNvSpPr>
            <a:spLocks noGrp="1"/>
          </p:cNvSpPr>
          <p:nvPr>
            <p:ph type="sldNum" idx="4"/>
          </p:nvPr>
        </p:nvSpPr>
        <p:spPr>
          <a:xfrm>
            <a:off x="7010280" y="5638680"/>
            <a:ext cx="1904760" cy="456840"/>
          </a:xfrm>
          <a:prstGeom prst="rect">
            <a:avLst/>
          </a:prstGeom>
          <a:noFill/>
          <a:ln w="9360">
            <a:noFill/>
          </a:ln>
        </p:spPr>
        <p:txBody>
          <a:bodyPr numCol="1" spcCol="0" anchor="t">
            <a:noAutofit/>
          </a:bodyPr>
          <a:lstStyle>
            <a:lvl1pPr indent="0" algn="r">
              <a:lnSpc>
                <a:spcPct val="100000"/>
              </a:lnSpc>
              <a:buNone/>
              <a:defRPr lang="en-US" sz="1400" b="0" strike="noStrike" spc="-1">
                <a:solidFill>
                  <a:srgbClr val="A6C8B2"/>
                </a:solidFill>
                <a:latin typeface="Times New Roman"/>
              </a:defRPr>
            </a:lvl1pPr>
          </a:lstStyle>
          <a:p>
            <a:pPr indent="0" algn="r">
              <a:lnSpc>
                <a:spcPct val="100000"/>
              </a:lnSpc>
              <a:buNone/>
            </a:pPr>
            <a:fld id="{CFBF4C8C-D197-4F0C-AF40-E53C0DB3AF24}" type="slidenum">
              <a:rPr lang="en-US" sz="1400" b="0" strike="noStrike" spc="-1">
                <a:solidFill>
                  <a:srgbClr val="A6C8B2"/>
                </a:solidFill>
                <a:latin typeface="Times New Roman"/>
              </a:rPr>
              <a:t>‹#›</a:t>
            </a:fld>
            <a:endParaRPr lang="en-US" sz="1400" b="0" strike="noStrike" spc="-1">
              <a:solidFill>
                <a:srgbClr val="FFFFFF"/>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80880" y="1676520"/>
            <a:ext cx="84578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rgbClr val="FFFFFF"/>
                </a:solidFill>
                <a:latin typeface="Helvetica Neue"/>
              </a:rPr>
              <a:t>Housing Policies in Practice: A Summary of Metcalf (2018) “Sand Castles Before the Tide? Affordable Housing in Expensive Cities”</a:t>
            </a:r>
            <a:endParaRPr lang="en-US" sz="4000" b="0" strike="noStrike" spc="-1">
              <a:solidFill>
                <a:srgbClr val="A6C8B2"/>
              </a:solidFill>
              <a:latin typeface="Times New Roman"/>
            </a:endParaRPr>
          </a:p>
        </p:txBody>
      </p:sp>
      <p:sp>
        <p:nvSpPr>
          <p:cNvPr id="98" name="PlaceHolder 2"/>
          <p:cNvSpPr>
            <a:spLocks noGrp="1"/>
          </p:cNvSpPr>
          <p:nvPr>
            <p:ph type="subTitle"/>
          </p:nvPr>
        </p:nvSpPr>
        <p:spPr>
          <a:xfrm>
            <a:off x="1409760" y="4114800"/>
            <a:ext cx="6400440" cy="1752120"/>
          </a:xfrm>
          <a:prstGeom prst="rect">
            <a:avLst/>
          </a:prstGeom>
          <a:noFill/>
          <a:ln w="0">
            <a:noFill/>
          </a:ln>
        </p:spPr>
        <p:txBody>
          <a:bodyPr numCol="1" spcCol="0" anchor="t">
            <a:noAutofit/>
          </a:bodyPr>
          <a:lstStyle/>
          <a:p>
            <a:pPr indent="0" algn="ctr">
              <a:lnSpc>
                <a:spcPct val="100000"/>
              </a:lnSpc>
              <a:spcBef>
                <a:spcPts val="641"/>
              </a:spcBef>
              <a:buNone/>
              <a:tabLst>
                <a:tab pos="0" algn="l"/>
              </a:tabLst>
            </a:pPr>
            <a:r>
              <a:rPr lang="en-US" sz="3200" b="0" strike="noStrike" spc="-1">
                <a:solidFill>
                  <a:schemeClr val="folHlink"/>
                </a:solidFill>
                <a:latin typeface="Helvetica Neue"/>
              </a:rPr>
              <a:t>HUSSAIN HADAH</a:t>
            </a:r>
            <a:endParaRPr lang="en-US" sz="3200" b="0" strike="noStrike" spc="-1">
              <a:solidFill>
                <a:srgbClr val="FFFFFF"/>
              </a:solidFill>
              <a:latin typeface="Arial"/>
            </a:endParaRPr>
          </a:p>
          <a:p>
            <a:pPr indent="0" algn="ctr">
              <a:lnSpc>
                <a:spcPct val="100000"/>
              </a:lnSpc>
              <a:spcBef>
                <a:spcPts val="641"/>
              </a:spcBef>
              <a:buNone/>
              <a:tabLst>
                <a:tab pos="0" algn="l"/>
              </a:tabLst>
            </a:pPr>
            <a:r>
              <a:rPr lang="en-US" sz="3200" b="0" strike="noStrike" spc="-1">
                <a:solidFill>
                  <a:schemeClr val="folHlink"/>
                </a:solidFill>
                <a:latin typeface="Helvetica Neue"/>
              </a:rPr>
              <a:t>Tulane University</a:t>
            </a:r>
            <a:endParaRPr lang="en-US" sz="3200" b="0" strike="noStrike" spc="-1">
              <a:solidFill>
                <a:srgbClr val="FFFFFF"/>
              </a:solidFill>
              <a:latin typeface="Arial"/>
            </a:endParaRPr>
          </a:p>
        </p:txBody>
      </p:sp>
      <p:sp>
        <p:nvSpPr>
          <p:cNvPr id="99" name="Rectangle 5"/>
          <p:cNvSpPr/>
          <p:nvPr/>
        </p:nvSpPr>
        <p:spPr>
          <a:xfrm>
            <a:off x="4734000" y="1022400"/>
            <a:ext cx="183960" cy="456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endParaRPr lang="en-US" sz="2400" b="0" strike="noStrike" spc="-1">
              <a:solidFill>
                <a:srgbClr val="A6C8B2"/>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Social Housing in US History</a:t>
            </a:r>
            <a:endParaRPr lang="en-US" sz="4000" b="0" strike="noStrike" spc="-1">
              <a:solidFill>
                <a:srgbClr val="A6C8B2"/>
              </a:solidFill>
              <a:latin typeface="Times New Roman"/>
            </a:endParaRPr>
          </a:p>
        </p:txBody>
      </p:sp>
      <p:sp>
        <p:nvSpPr>
          <p:cNvPr id="118" name="PlaceHolder 2"/>
          <p:cNvSpPr>
            <a:spLocks noGrp="1"/>
          </p:cNvSpPr>
          <p:nvPr>
            <p:ph/>
          </p:nvPr>
        </p:nvSpPr>
        <p:spPr>
          <a:xfrm>
            <a:off x="457200" y="1752480"/>
            <a:ext cx="80006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Some experiments with social housing during WWI</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Large-scale construction of public housing began in earnest with the 1937 Wagner Housing Act.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Tried to tear to “slum” housing to build “modern”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Social housing fell out of favor in the 60s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Social Housing in US History</a:t>
            </a:r>
            <a:endParaRPr lang="en-US" sz="4000" b="0" strike="noStrike" spc="-1">
              <a:solidFill>
                <a:srgbClr val="A6C8B2"/>
              </a:solidFill>
              <a:latin typeface="Times New Roman"/>
            </a:endParaRPr>
          </a:p>
        </p:txBody>
      </p:sp>
      <p:sp>
        <p:nvSpPr>
          <p:cNvPr id="120"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Many reforms to public housing launched since the Wagner Housing Act boom, with the most extensive being the HOPE VI program of 1993-1999.</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Gave cities block grants to replace old public housing towers with low-rise, more traditional buildings like row houses.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Row Houses in Baltimore</a:t>
            </a:r>
            <a:endParaRPr lang="en-US" sz="4000" b="0" strike="noStrike" spc="-1">
              <a:solidFill>
                <a:srgbClr val="A6C8B2"/>
              </a:solidFill>
              <a:latin typeface="Times New Roman"/>
            </a:endParaRPr>
          </a:p>
        </p:txBody>
      </p:sp>
      <p:pic>
        <p:nvPicPr>
          <p:cNvPr id="122" name="Content Placeholder 4" descr="A small house in the background&#10;&#10;Description automatically generated"/>
          <p:cNvPicPr/>
          <p:nvPr/>
        </p:nvPicPr>
        <p:blipFill>
          <a:blip r:embed="rId2"/>
          <a:stretch/>
        </p:blipFill>
        <p:spPr>
          <a:xfrm>
            <a:off x="1072800" y="1447920"/>
            <a:ext cx="6997680" cy="4626360"/>
          </a:xfrm>
          <a:prstGeom prst="rect">
            <a:avLst/>
          </a:prstGeom>
          <a:ln w="0">
            <a:noFill/>
          </a:ln>
        </p:spPr>
      </p:pic>
      <p:sp>
        <p:nvSpPr>
          <p:cNvPr id="123" name="TextBox 5"/>
          <p:cNvSpPr/>
          <p:nvPr/>
        </p:nvSpPr>
        <p:spPr>
          <a:xfrm>
            <a:off x="2372040" y="6248520"/>
            <a:ext cx="6612120" cy="455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2400" b="0" strike="noStrike" spc="-1">
                <a:solidFill>
                  <a:srgbClr val="005934"/>
                </a:solidFill>
                <a:latin typeface="Times New Roman"/>
              </a:rPr>
              <a:t>Source: Baltimore FishBowl </a:t>
            </a:r>
            <a:r>
              <a:rPr lang="en-US" sz="800" b="0" strike="noStrike" spc="-1">
                <a:solidFill>
                  <a:srgbClr val="005934"/>
                </a:solidFill>
                <a:latin typeface="Times New Roman"/>
              </a:rPr>
              <a:t>https://baltimorefishbowl.com/stories/16-kinds-rowhouses-baltimore/</a:t>
            </a:r>
            <a:endParaRPr lang="en-US" sz="800" b="0" strike="noStrike" spc="-1">
              <a:solidFill>
                <a:srgbClr val="FFFFFF"/>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Inclusionary Housing</a:t>
            </a:r>
            <a:endParaRPr lang="en-US" sz="4000" b="0" strike="noStrike" spc="-1">
              <a:solidFill>
                <a:srgbClr val="A6C8B2"/>
              </a:solidFill>
              <a:latin typeface="Times New Roman"/>
            </a:endParaRPr>
          </a:p>
        </p:txBody>
      </p:sp>
      <p:sp>
        <p:nvSpPr>
          <p:cNvPr id="12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 more recent years, some cities (e.g., NYC, DC, Boston, Portland, LA, SF) require “inclusionary housing,” which requires the market-rate housing developers to set aside a portion of their units (usually 5-25%) to be provided at below-market rents.</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Inclusionary Housing</a:t>
            </a:r>
            <a:endParaRPr lang="en-US" sz="4000" b="0" strike="noStrike" spc="-1">
              <a:solidFill>
                <a:srgbClr val="A6C8B2"/>
              </a:solidFill>
              <a:latin typeface="Times New Roman"/>
            </a:endParaRPr>
          </a:p>
        </p:txBody>
      </p:sp>
      <p:sp>
        <p:nvSpPr>
          <p:cNvPr id="12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Costly for businesses to provide inclusionary housing: $250k to $700k in foregone sales.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Developers can sometimes pay a fee instead of build these units on site, but the fees are costly: $336k for a two-bedroom inclusionary unit built off-site in SF in 2016.</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These costs/fees are rising.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Inclusionary Housing</a:t>
            </a:r>
            <a:endParaRPr lang="en-US" sz="4000" b="0" strike="noStrike" spc="-1">
              <a:solidFill>
                <a:srgbClr val="A6C8B2"/>
              </a:solidFill>
              <a:latin typeface="Times New Roman"/>
            </a:endParaRPr>
          </a:p>
        </p:txBody>
      </p:sp>
      <p:sp>
        <p:nvSpPr>
          <p:cNvPr id="12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Inclusionary units are allocated by a lottery, where 100s or 1000s of people apply for each one.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But the supply of these units is low because: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1) Only a few units are made for each project due to the cost imposed</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2) The number of market-rate projects each year isn’t that large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685800" y="30492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a:t>
            </a:r>
            <a:endParaRPr lang="en-US" sz="4000" b="0" strike="noStrike" spc="-1">
              <a:solidFill>
                <a:srgbClr val="A6C8B2"/>
              </a:solidFill>
              <a:latin typeface="Times New Roman"/>
            </a:endParaRPr>
          </a:p>
        </p:txBody>
      </p:sp>
      <p:sp>
        <p:nvSpPr>
          <p:cNvPr id="131" name="PlaceHolder 2"/>
          <p:cNvSpPr>
            <a:spLocks noGrp="1"/>
          </p:cNvSpPr>
          <p:nvPr>
            <p:ph/>
          </p:nvPr>
        </p:nvSpPr>
        <p:spPr>
          <a:xfrm>
            <a:off x="685800" y="144792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Fully or partially subsidize housing purchased in the private market.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Different than “housing voucher” (HV) in the textbook.</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Most common program is Section 8, created in 1974.</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Local governments usually don’t do vouchers, but could, opting more for social housing.</a:t>
            </a:r>
          </a:p>
          <a:p>
            <a:pPr indent="0">
              <a:lnSpc>
                <a:spcPct val="100000"/>
              </a:lnSpc>
              <a:spcBef>
                <a:spcPts val="641"/>
              </a:spcBef>
              <a:buNone/>
              <a:tabLst>
                <a:tab pos="0" algn="l"/>
              </a:tabLst>
            </a:pPr>
            <a:endParaRPr lang="en-US" sz="3200" b="0" strike="noStrike" spc="-1">
              <a:solidFill>
                <a:schemeClr val="folHlink"/>
              </a:solidFill>
              <a:latin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a:t>
            </a:r>
            <a:endParaRPr lang="en-US" sz="4000" b="0" strike="noStrike" spc="-1">
              <a:solidFill>
                <a:srgbClr val="A6C8B2"/>
              </a:solidFill>
              <a:latin typeface="Times New Roman"/>
            </a:endParaRPr>
          </a:p>
        </p:txBody>
      </p:sp>
      <p:sp>
        <p:nvSpPr>
          <p:cNvPr id="13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Under Section 8, households pay approximately 30% of their income in rent, and the local Housing Authority covers the rest of the rent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But the “fair market rent”, as calculated by the US Department of Housing and Urban Development (HUD), set a limit on the subsidy provided in each city.</a:t>
            </a:r>
          </a:p>
          <a:p>
            <a:pPr indent="0">
              <a:lnSpc>
                <a:spcPct val="100000"/>
              </a:lnSpc>
              <a:spcBef>
                <a:spcPts val="641"/>
              </a:spcBef>
              <a:buNone/>
              <a:tabLst>
                <a:tab pos="0" algn="l"/>
              </a:tabLst>
            </a:pPr>
            <a:endParaRPr lang="en-US" sz="3200" b="0" strike="noStrike" spc="-1">
              <a:solidFill>
                <a:schemeClr val="folHlink"/>
              </a:solidFill>
              <a:latin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Section 8</a:t>
            </a:r>
            <a:endParaRPr lang="en-US" sz="4000" b="0" strike="noStrike" spc="-1">
              <a:solidFill>
                <a:srgbClr val="A6C8B2"/>
              </a:solidFill>
              <a:latin typeface="Times New Roman"/>
            </a:endParaRPr>
          </a:p>
        </p:txBody>
      </p:sp>
      <p:sp>
        <p:nvSpPr>
          <p:cNvPr id="13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E.g., in 2017, the HUD fair market rent for a two-bedroom in SF was $3,319 per month.</a:t>
            </a:r>
          </a:p>
          <a:p>
            <a:pPr indent="0">
              <a:lnSpc>
                <a:spcPct val="100000"/>
              </a:lnSpc>
              <a:spcBef>
                <a:spcPts val="641"/>
              </a:spcBef>
              <a:buNone/>
              <a:tabLst>
                <a:tab pos="0" algn="l"/>
              </a:tabLst>
            </a:pPr>
            <a:endParaRPr lang="en-US" sz="3200" b="0" strike="noStrike" spc="-1">
              <a:solidFill>
                <a:schemeClr val="folHlink"/>
              </a:solidFill>
              <a:latin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Section 8</a:t>
            </a:r>
            <a:endParaRPr lang="en-US" sz="4000" b="0" strike="noStrike" spc="-1">
              <a:solidFill>
                <a:srgbClr val="A6C8B2"/>
              </a:solidFill>
              <a:latin typeface="Times New Roman"/>
            </a:endParaRPr>
          </a:p>
        </p:txBody>
      </p:sp>
      <p:sp>
        <p:nvSpPr>
          <p:cNvPr id="13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1" strike="noStrike" spc="-1">
                <a:solidFill>
                  <a:schemeClr val="folHlink"/>
                </a:solidFill>
                <a:latin typeface="Helvetica Neue"/>
              </a:rPr>
              <a:t>Eligibility criteria: </a:t>
            </a:r>
            <a:r>
              <a:rPr lang="en-US" sz="3200" b="0" strike="noStrike" spc="-1">
                <a:solidFill>
                  <a:schemeClr val="folHlink"/>
                </a:solidFill>
                <a:latin typeface="Helvetica Neue"/>
              </a:rPr>
              <a:t>In general, the applicant must be 18 years old and a U.S. citizen or </a:t>
            </a:r>
            <a:r>
              <a:rPr lang="en-US" sz="3200" b="1" strike="noStrike" spc="-1">
                <a:solidFill>
                  <a:schemeClr val="folHlink"/>
                </a:solidFill>
                <a:latin typeface="Helvetica Neue"/>
              </a:rPr>
              <a:t>eligible</a:t>
            </a:r>
            <a:r>
              <a:rPr lang="en-US" sz="3200" b="0" strike="noStrike" spc="-1">
                <a:solidFill>
                  <a:schemeClr val="folHlink"/>
                </a:solidFill>
                <a:latin typeface="Helvetica Neue"/>
              </a:rPr>
              <a:t> noncitizen with a household </a:t>
            </a:r>
            <a:r>
              <a:rPr lang="en-US" sz="3200" b="1" strike="noStrike" spc="-1">
                <a:solidFill>
                  <a:schemeClr val="folHlink"/>
                </a:solidFill>
                <a:latin typeface="Helvetica Neue"/>
              </a:rPr>
              <a:t>income</a:t>
            </a:r>
            <a:r>
              <a:rPr lang="en-US" sz="3200" b="0" strike="noStrike" spc="-1">
                <a:solidFill>
                  <a:schemeClr val="folHlink"/>
                </a:solidFill>
                <a:latin typeface="Helvetica Neue"/>
              </a:rPr>
              <a:t> of less than 50 percent of area median </a:t>
            </a:r>
            <a:r>
              <a:rPr lang="en-US" sz="3200" b="1" strike="noStrike" spc="-1">
                <a:solidFill>
                  <a:schemeClr val="folHlink"/>
                </a:solidFill>
                <a:latin typeface="Helvetica Neue"/>
              </a:rPr>
              <a:t>income</a:t>
            </a:r>
            <a:r>
              <a:rPr lang="en-US" sz="3200" b="0" strike="noStrike" spc="-1">
                <a:solidFill>
                  <a:schemeClr val="folHlink"/>
                </a:solidFill>
                <a:latin typeface="Helvetica Neue"/>
              </a:rPr>
              <a:t>. </a:t>
            </a:r>
            <a:r>
              <a:rPr lang="en-US" sz="3200" b="1" strike="noStrike" spc="-1">
                <a:solidFill>
                  <a:schemeClr val="folHlink"/>
                </a:solidFill>
                <a:latin typeface="Helvetica Neue"/>
              </a:rPr>
              <a:t>Eligibility</a:t>
            </a:r>
            <a:r>
              <a:rPr lang="en-US" sz="3200" b="0" strike="noStrike" spc="-1">
                <a:solidFill>
                  <a:schemeClr val="folHlink"/>
                </a:solidFill>
                <a:latin typeface="Helvetica Neue"/>
              </a:rPr>
              <a:t> is also based on family size.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Overview of the Article</a:t>
            </a:r>
            <a:endParaRPr lang="en-US" sz="4000" b="0" strike="noStrike" spc="-1">
              <a:solidFill>
                <a:srgbClr val="A6C8B2"/>
              </a:solidFill>
              <a:latin typeface="Times New Roman"/>
            </a:endParaRPr>
          </a:p>
        </p:txBody>
      </p:sp>
      <p:sp>
        <p:nvSpPr>
          <p:cNvPr id="10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This is a discussion piece published in the </a:t>
            </a:r>
            <a:r>
              <a:rPr lang="en-US" sz="2400" b="0" i="1" strike="noStrike" spc="-1" dirty="0">
                <a:solidFill>
                  <a:schemeClr val="folHlink"/>
                </a:solidFill>
                <a:latin typeface="Helvetica Neue"/>
              </a:rPr>
              <a:t>Journal of Economic Perspectives</a:t>
            </a:r>
            <a:endParaRPr lang="en-US" sz="2400" b="0" strike="noStrike" spc="-1" dirty="0">
              <a:solidFill>
                <a:schemeClr val="folHlink"/>
              </a:solidFill>
              <a:latin typeface="Helvetica Neue"/>
            </a:endParaRPr>
          </a:p>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This journal publishes articles that are useful, non-technical, summaries of issues.</a:t>
            </a:r>
          </a:p>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This paper summarizes the housing affordability crisis, policies typically used to address it, and then provides some recommendations on better approaches.</a:t>
            </a:r>
          </a:p>
          <a:p>
            <a:pPr marL="343080" indent="-343080">
              <a:lnSpc>
                <a:spcPct val="100000"/>
              </a:lnSpc>
              <a:spcBef>
                <a:spcPts val="479"/>
              </a:spcBef>
              <a:buClr>
                <a:srgbClr val="CA5E0A"/>
              </a:buClr>
              <a:buFont typeface="Symbol" charset="2"/>
              <a:buChar char=""/>
            </a:pPr>
            <a:r>
              <a:rPr lang="en-US" sz="2400" b="0" strike="noStrike" spc="-1" dirty="0">
                <a:solidFill>
                  <a:schemeClr val="folHlink"/>
                </a:solidFill>
                <a:latin typeface="Helvetica Neue"/>
              </a:rPr>
              <a:t>Not an empirical study that provides </a:t>
            </a:r>
            <a:r>
              <a:rPr lang="en-US" sz="2400" b="0" i="1" strike="noStrike" spc="-1" dirty="0">
                <a:solidFill>
                  <a:schemeClr val="folHlink"/>
                </a:solidFill>
                <a:latin typeface="Helvetica Neue"/>
              </a:rPr>
              <a:t>new</a:t>
            </a:r>
            <a:r>
              <a:rPr lang="en-US" sz="2400" b="0" strike="noStrike" spc="-1" dirty="0">
                <a:solidFill>
                  <a:schemeClr val="folHlink"/>
                </a:solidFill>
                <a:latin typeface="Helvetica Neue"/>
              </a:rPr>
              <a:t> evidence (so this differs from most papers we’ve read)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Section 8</a:t>
            </a:r>
            <a:endParaRPr lang="en-US" sz="4000" b="0" strike="noStrike" spc="-1">
              <a:solidFill>
                <a:srgbClr val="A6C8B2"/>
              </a:solidFill>
              <a:latin typeface="Times New Roman"/>
            </a:endParaRPr>
          </a:p>
        </p:txBody>
      </p:sp>
      <p:sp>
        <p:nvSpPr>
          <p:cNvPr id="13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One study estimates that only 25% of those eligible get Section 8.</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Thus, must cities have long waiting lists.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Very bad in LA – 600,000 residents applying for 2,400 vouchers (Smith 2017)</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 - Pros</a:t>
            </a:r>
            <a:endParaRPr lang="en-US" sz="4000" b="0" strike="noStrike" spc="-1">
              <a:solidFill>
                <a:srgbClr val="A6C8B2"/>
              </a:solidFill>
              <a:latin typeface="Times New Roman"/>
            </a:endParaRPr>
          </a:p>
        </p:txBody>
      </p:sp>
      <p:sp>
        <p:nvSpPr>
          <p:cNvPr id="14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Directly target impoverished households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Can be used in a variety of areas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Flexible (can easily increase the number of vouchers quickly)</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Flexible (can adapt the subsidy based on household income)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directly affect housing or neighborhood choice (compared to IG)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 – Cons - Discrimination</a:t>
            </a:r>
            <a:endParaRPr lang="en-US" sz="4000" b="0" strike="noStrike" spc="-1">
              <a:solidFill>
                <a:srgbClr val="A6C8B2"/>
              </a:solidFill>
              <a:latin typeface="Times New Roman"/>
            </a:endParaRPr>
          </a:p>
        </p:txBody>
      </p:sp>
      <p:sp>
        <p:nvSpPr>
          <p:cNvPr id="143" name="PlaceHolder 2"/>
          <p:cNvSpPr>
            <a:spLocks noGrp="1"/>
          </p:cNvSpPr>
          <p:nvPr>
            <p:ph/>
          </p:nvPr>
        </p:nvSpPr>
        <p:spPr>
          <a:xfrm>
            <a:off x="685800" y="1981080"/>
            <a:ext cx="80006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 some cities, the Section 8 voucher amount is not sufficient, so landlords are less willing to rent to voucher holders.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Phillips (2017) documented in an audit field experiment that those mentioning paying with Section 8 were only half as likely to get a positive response to a landlord when sending a rental inquiry email.</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Leads to landlords that specialize in Section 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Vouchers - Cons</a:t>
            </a:r>
            <a:endParaRPr lang="en-US" sz="4000" b="0" strike="noStrike" spc="-1">
              <a:solidFill>
                <a:srgbClr val="A6C8B2"/>
              </a:solidFill>
              <a:latin typeface="Times New Roman"/>
            </a:endParaRPr>
          </a:p>
        </p:txBody>
      </p:sp>
      <p:sp>
        <p:nvSpPr>
          <p:cNvPr id="14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 low-elasticity housing markets, vouchers can end up increasing the cost of housing, compared to social housing which directly increases the supply.</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Low-elasticity meaning that housing supply is not sensitive to prices – perhaps because it’s hard to build or there are barriers to build.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Subsidizing Demand: Elastic Supply Case</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a:off x="1872600" y="4898019"/>
            <a:ext cx="3505200" cy="0"/>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p:nvPr/>
        </p:nvCxnSpPr>
        <p:spPr>
          <a:xfrm flipV="1">
            <a:off x="1898248" y="2129213"/>
            <a:ext cx="2986268" cy="27553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4715239" y="4509011"/>
            <a:ext cx="351378" cy="369332"/>
          </a:xfrm>
          <a:prstGeom prst="rect">
            <a:avLst/>
          </a:prstGeom>
          <a:noFill/>
        </p:spPr>
        <p:txBody>
          <a:bodyPr wrap="non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1898247" y="2115710"/>
            <a:ext cx="2986269" cy="27823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5129514" y="2083444"/>
            <a:ext cx="338554" cy="369332"/>
          </a:xfrm>
          <a:prstGeom prst="rect">
            <a:avLst/>
          </a:prstGeom>
          <a:noFill/>
        </p:spPr>
        <p:txBody>
          <a:bodyPr wrap="none" rtlCol="0">
            <a:spAutoFit/>
          </a:bodyPr>
          <a:lstStyle/>
          <a:p>
            <a:r>
              <a:rPr lang="en-US" dirty="0">
                <a:solidFill>
                  <a:srgbClr val="FF0000"/>
                </a:solidFill>
              </a:rPr>
              <a:t>S</a:t>
            </a:r>
          </a:p>
        </p:txBody>
      </p:sp>
      <p:cxnSp>
        <p:nvCxnSpPr>
          <p:cNvPr id="18" name="Straight Connector 17" descr="S&#10;">
            <a:extLst>
              <a:ext uri="{FF2B5EF4-FFF2-40B4-BE49-F238E27FC236}">
                <a16:creationId xmlns:a16="http://schemas.microsoft.com/office/drawing/2014/main" id="{7F789D57-1E10-6750-DA84-82B8878D81D9}"/>
              </a:ext>
            </a:extLst>
          </p:cNvPr>
          <p:cNvCxnSpPr>
            <a:cxnSpLocks/>
          </p:cNvCxnSpPr>
          <p:nvPr/>
        </p:nvCxnSpPr>
        <p:spPr>
          <a:xfrm>
            <a:off x="2312522" y="1707026"/>
            <a:ext cx="2986269" cy="278230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S&#10;">
            <a:extLst>
              <a:ext uri="{FF2B5EF4-FFF2-40B4-BE49-F238E27FC236}">
                <a16:creationId xmlns:a16="http://schemas.microsoft.com/office/drawing/2014/main" id="{9D06D961-C31D-65FF-6FD5-5DFEB88F9C89}"/>
              </a:ext>
            </a:extLst>
          </p:cNvPr>
          <p:cNvCxnSpPr>
            <a:cxnSpLocks/>
          </p:cNvCxnSpPr>
          <p:nvPr/>
        </p:nvCxnSpPr>
        <p:spPr>
          <a:xfrm>
            <a:off x="3391381" y="3569908"/>
            <a:ext cx="0" cy="1283017"/>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S&#10;">
            <a:extLst>
              <a:ext uri="{FF2B5EF4-FFF2-40B4-BE49-F238E27FC236}">
                <a16:creationId xmlns:a16="http://schemas.microsoft.com/office/drawing/2014/main" id="{073EEF64-34DA-9989-45DA-538B1B44862C}"/>
              </a:ext>
            </a:extLst>
          </p:cNvPr>
          <p:cNvCxnSpPr>
            <a:cxnSpLocks/>
          </p:cNvCxnSpPr>
          <p:nvPr/>
        </p:nvCxnSpPr>
        <p:spPr>
          <a:xfrm flipH="1">
            <a:off x="1898246" y="3506864"/>
            <a:ext cx="149313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6DD66F-2BF2-E76A-EB8A-3C30B5A4994A}"/>
              </a:ext>
            </a:extLst>
          </p:cNvPr>
          <p:cNvSpPr txBox="1"/>
          <p:nvPr/>
        </p:nvSpPr>
        <p:spPr>
          <a:xfrm>
            <a:off x="3241721" y="4949166"/>
            <a:ext cx="692863" cy="369319"/>
          </a:xfrm>
          <a:prstGeom prst="rect">
            <a:avLst/>
          </a:prstGeom>
          <a:noFill/>
        </p:spPr>
        <p:txBody>
          <a:bodyPr wrap="square" rtlCol="0">
            <a:spAutoFit/>
          </a:bodyPr>
          <a:lstStyle/>
          <a:p>
            <a:r>
              <a:rPr lang="en-US" dirty="0">
                <a:solidFill>
                  <a:sysClr val="windowText" lastClr="000000"/>
                </a:solidFill>
              </a:rPr>
              <a:t>q</a:t>
            </a:r>
          </a:p>
        </p:txBody>
      </p:sp>
      <p:sp>
        <p:nvSpPr>
          <p:cNvPr id="27" name="TextBox 26">
            <a:extLst>
              <a:ext uri="{FF2B5EF4-FFF2-40B4-BE49-F238E27FC236}">
                <a16:creationId xmlns:a16="http://schemas.microsoft.com/office/drawing/2014/main" id="{81880E1B-AF10-66AB-5190-96FE931B03B2}"/>
              </a:ext>
            </a:extLst>
          </p:cNvPr>
          <p:cNvSpPr txBox="1"/>
          <p:nvPr/>
        </p:nvSpPr>
        <p:spPr>
          <a:xfrm>
            <a:off x="1551813" y="3306078"/>
            <a:ext cx="692863" cy="369319"/>
          </a:xfrm>
          <a:prstGeom prst="rect">
            <a:avLst/>
          </a:prstGeom>
          <a:noFill/>
        </p:spPr>
        <p:txBody>
          <a:bodyPr wrap="square" rtlCol="0">
            <a:spAutoFit/>
          </a:bodyPr>
          <a:lstStyle/>
          <a:p>
            <a:r>
              <a:rPr lang="en-US" dirty="0">
                <a:solidFill>
                  <a:sysClr val="windowText" lastClr="000000"/>
                </a:solidFill>
              </a:rPr>
              <a:t>p</a:t>
            </a:r>
          </a:p>
        </p:txBody>
      </p:sp>
      <p:cxnSp>
        <p:nvCxnSpPr>
          <p:cNvPr id="34" name="Straight Connector 33" descr="S&#10;">
            <a:extLst>
              <a:ext uri="{FF2B5EF4-FFF2-40B4-BE49-F238E27FC236}">
                <a16:creationId xmlns:a16="http://schemas.microsoft.com/office/drawing/2014/main" id="{98C57E03-C88C-E56D-7EEB-174352EC24BA}"/>
              </a:ext>
            </a:extLst>
          </p:cNvPr>
          <p:cNvCxnSpPr>
            <a:cxnSpLocks/>
          </p:cNvCxnSpPr>
          <p:nvPr/>
        </p:nvCxnSpPr>
        <p:spPr>
          <a:xfrm>
            <a:off x="3812005" y="3179273"/>
            <a:ext cx="0" cy="1718746"/>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descr="S&#10;">
            <a:extLst>
              <a:ext uri="{FF2B5EF4-FFF2-40B4-BE49-F238E27FC236}">
                <a16:creationId xmlns:a16="http://schemas.microsoft.com/office/drawing/2014/main" id="{6CAFBC80-811A-6B11-EF5E-E9B1B4D2EE02}"/>
              </a:ext>
            </a:extLst>
          </p:cNvPr>
          <p:cNvCxnSpPr>
            <a:cxnSpLocks/>
          </p:cNvCxnSpPr>
          <p:nvPr/>
        </p:nvCxnSpPr>
        <p:spPr>
          <a:xfrm flipH="1">
            <a:off x="1872600" y="3156553"/>
            <a:ext cx="193940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74425F-2AD9-38B0-8E58-68C2080484C7}"/>
              </a:ext>
            </a:extLst>
          </p:cNvPr>
          <p:cNvSpPr txBox="1"/>
          <p:nvPr/>
        </p:nvSpPr>
        <p:spPr>
          <a:xfrm>
            <a:off x="3621296" y="4940567"/>
            <a:ext cx="692863" cy="369319"/>
          </a:xfrm>
          <a:prstGeom prst="rect">
            <a:avLst/>
          </a:prstGeom>
          <a:noFill/>
        </p:spPr>
        <p:txBody>
          <a:bodyPr wrap="square" rtlCol="0">
            <a:spAutoFit/>
          </a:bodyPr>
          <a:lstStyle/>
          <a:p>
            <a:r>
              <a:rPr lang="en-US" dirty="0">
                <a:solidFill>
                  <a:sysClr val="windowText" lastClr="000000"/>
                </a:solidFill>
              </a:rPr>
              <a:t>q’</a:t>
            </a:r>
          </a:p>
        </p:txBody>
      </p:sp>
      <p:sp>
        <p:nvSpPr>
          <p:cNvPr id="40" name="TextBox 39">
            <a:extLst>
              <a:ext uri="{FF2B5EF4-FFF2-40B4-BE49-F238E27FC236}">
                <a16:creationId xmlns:a16="http://schemas.microsoft.com/office/drawing/2014/main" id="{89778E9E-4D7B-2F75-8B7E-4802A4DD76D2}"/>
              </a:ext>
            </a:extLst>
          </p:cNvPr>
          <p:cNvSpPr txBox="1"/>
          <p:nvPr/>
        </p:nvSpPr>
        <p:spPr>
          <a:xfrm>
            <a:off x="1513345" y="2929414"/>
            <a:ext cx="692863" cy="369319"/>
          </a:xfrm>
          <a:prstGeom prst="rect">
            <a:avLst/>
          </a:prstGeom>
          <a:noFill/>
        </p:spPr>
        <p:txBody>
          <a:bodyPr wrap="square" rtlCol="0">
            <a:spAutoFit/>
          </a:bodyPr>
          <a:lstStyle/>
          <a:p>
            <a:r>
              <a:rPr lang="en-US" dirty="0">
                <a:solidFill>
                  <a:sysClr val="windowText" lastClr="000000"/>
                </a:solidFill>
              </a:rPr>
              <a:t>p’</a:t>
            </a:r>
          </a:p>
        </p:txBody>
      </p:sp>
    </p:spTree>
    <p:extLst>
      <p:ext uri="{BB962C8B-B14F-4D97-AF65-F5344CB8AC3E}">
        <p14:creationId xmlns:p14="http://schemas.microsoft.com/office/powerpoint/2010/main" val="1224830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Subsidizing Demand: Inelastic Supply Case</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a:off x="1872600" y="4898019"/>
            <a:ext cx="3505200" cy="0"/>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a:cxnSpLocks/>
          </p:cNvCxnSpPr>
          <p:nvPr/>
        </p:nvCxnSpPr>
        <p:spPr>
          <a:xfrm flipV="1">
            <a:off x="3391381" y="1779557"/>
            <a:ext cx="0" cy="31184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4715239" y="4509011"/>
            <a:ext cx="351378" cy="369332"/>
          </a:xfrm>
          <a:prstGeom prst="rect">
            <a:avLst/>
          </a:prstGeom>
          <a:noFill/>
        </p:spPr>
        <p:txBody>
          <a:bodyPr wrap="non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1898247" y="2115710"/>
            <a:ext cx="2986269" cy="27823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3376678" y="1779556"/>
            <a:ext cx="557905" cy="369332"/>
          </a:xfrm>
          <a:prstGeom prst="rect">
            <a:avLst/>
          </a:prstGeom>
          <a:noFill/>
        </p:spPr>
        <p:txBody>
          <a:bodyPr wrap="square" rtlCol="0">
            <a:spAutoFit/>
          </a:bodyPr>
          <a:lstStyle/>
          <a:p>
            <a:r>
              <a:rPr lang="en-US" dirty="0">
                <a:solidFill>
                  <a:srgbClr val="FF0000"/>
                </a:solidFill>
              </a:rPr>
              <a:t>S</a:t>
            </a:r>
          </a:p>
        </p:txBody>
      </p:sp>
      <p:cxnSp>
        <p:nvCxnSpPr>
          <p:cNvPr id="18" name="Straight Connector 17" descr="S&#10;">
            <a:extLst>
              <a:ext uri="{FF2B5EF4-FFF2-40B4-BE49-F238E27FC236}">
                <a16:creationId xmlns:a16="http://schemas.microsoft.com/office/drawing/2014/main" id="{7F789D57-1E10-6750-DA84-82B8878D81D9}"/>
              </a:ext>
            </a:extLst>
          </p:cNvPr>
          <p:cNvCxnSpPr>
            <a:cxnSpLocks/>
          </p:cNvCxnSpPr>
          <p:nvPr/>
        </p:nvCxnSpPr>
        <p:spPr>
          <a:xfrm>
            <a:off x="2312522" y="1707026"/>
            <a:ext cx="2986269" cy="2782309"/>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descr="S&#10;">
            <a:extLst>
              <a:ext uri="{FF2B5EF4-FFF2-40B4-BE49-F238E27FC236}">
                <a16:creationId xmlns:a16="http://schemas.microsoft.com/office/drawing/2014/main" id="{9D06D961-C31D-65FF-6FD5-5DFEB88F9C89}"/>
              </a:ext>
            </a:extLst>
          </p:cNvPr>
          <p:cNvCxnSpPr>
            <a:cxnSpLocks/>
          </p:cNvCxnSpPr>
          <p:nvPr/>
        </p:nvCxnSpPr>
        <p:spPr>
          <a:xfrm>
            <a:off x="3391381" y="3569908"/>
            <a:ext cx="0" cy="1283017"/>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descr="S&#10;">
            <a:extLst>
              <a:ext uri="{FF2B5EF4-FFF2-40B4-BE49-F238E27FC236}">
                <a16:creationId xmlns:a16="http://schemas.microsoft.com/office/drawing/2014/main" id="{073EEF64-34DA-9989-45DA-538B1B44862C}"/>
              </a:ext>
            </a:extLst>
          </p:cNvPr>
          <p:cNvCxnSpPr>
            <a:cxnSpLocks/>
          </p:cNvCxnSpPr>
          <p:nvPr/>
        </p:nvCxnSpPr>
        <p:spPr>
          <a:xfrm flipH="1">
            <a:off x="1898246" y="3506864"/>
            <a:ext cx="149313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76DD66F-2BF2-E76A-EB8A-3C30B5A4994A}"/>
              </a:ext>
            </a:extLst>
          </p:cNvPr>
          <p:cNvSpPr txBox="1"/>
          <p:nvPr/>
        </p:nvSpPr>
        <p:spPr>
          <a:xfrm>
            <a:off x="3241721" y="4949166"/>
            <a:ext cx="692863" cy="369319"/>
          </a:xfrm>
          <a:prstGeom prst="rect">
            <a:avLst/>
          </a:prstGeom>
          <a:noFill/>
        </p:spPr>
        <p:txBody>
          <a:bodyPr wrap="square" rtlCol="0">
            <a:spAutoFit/>
          </a:bodyPr>
          <a:lstStyle/>
          <a:p>
            <a:r>
              <a:rPr lang="en-US" dirty="0">
                <a:solidFill>
                  <a:sysClr val="windowText" lastClr="000000"/>
                </a:solidFill>
              </a:rPr>
              <a:t>q</a:t>
            </a:r>
          </a:p>
        </p:txBody>
      </p:sp>
      <p:sp>
        <p:nvSpPr>
          <p:cNvPr id="27" name="TextBox 26">
            <a:extLst>
              <a:ext uri="{FF2B5EF4-FFF2-40B4-BE49-F238E27FC236}">
                <a16:creationId xmlns:a16="http://schemas.microsoft.com/office/drawing/2014/main" id="{81880E1B-AF10-66AB-5190-96FE931B03B2}"/>
              </a:ext>
            </a:extLst>
          </p:cNvPr>
          <p:cNvSpPr txBox="1"/>
          <p:nvPr/>
        </p:nvSpPr>
        <p:spPr>
          <a:xfrm>
            <a:off x="1551813" y="3306078"/>
            <a:ext cx="692863" cy="369319"/>
          </a:xfrm>
          <a:prstGeom prst="rect">
            <a:avLst/>
          </a:prstGeom>
          <a:noFill/>
        </p:spPr>
        <p:txBody>
          <a:bodyPr wrap="square" rtlCol="0">
            <a:spAutoFit/>
          </a:bodyPr>
          <a:lstStyle/>
          <a:p>
            <a:r>
              <a:rPr lang="en-US" dirty="0">
                <a:solidFill>
                  <a:sysClr val="windowText" lastClr="000000"/>
                </a:solidFill>
              </a:rPr>
              <a:t>p</a:t>
            </a:r>
          </a:p>
        </p:txBody>
      </p:sp>
      <p:cxnSp>
        <p:nvCxnSpPr>
          <p:cNvPr id="34" name="Straight Connector 33" descr="S&#10;">
            <a:extLst>
              <a:ext uri="{FF2B5EF4-FFF2-40B4-BE49-F238E27FC236}">
                <a16:creationId xmlns:a16="http://schemas.microsoft.com/office/drawing/2014/main" id="{98C57E03-C88C-E56D-7EEB-174352EC24BA}"/>
              </a:ext>
            </a:extLst>
          </p:cNvPr>
          <p:cNvCxnSpPr>
            <a:cxnSpLocks/>
          </p:cNvCxnSpPr>
          <p:nvPr/>
        </p:nvCxnSpPr>
        <p:spPr>
          <a:xfrm>
            <a:off x="3391381" y="2733772"/>
            <a:ext cx="0" cy="2094143"/>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descr="S&#10;">
            <a:extLst>
              <a:ext uri="{FF2B5EF4-FFF2-40B4-BE49-F238E27FC236}">
                <a16:creationId xmlns:a16="http://schemas.microsoft.com/office/drawing/2014/main" id="{6CAFBC80-811A-6B11-EF5E-E9B1B4D2EE02}"/>
              </a:ext>
            </a:extLst>
          </p:cNvPr>
          <p:cNvCxnSpPr>
            <a:cxnSpLocks/>
          </p:cNvCxnSpPr>
          <p:nvPr/>
        </p:nvCxnSpPr>
        <p:spPr>
          <a:xfrm flipH="1">
            <a:off x="1898246" y="2705449"/>
            <a:ext cx="1493135" cy="0"/>
          </a:xfrm>
          <a:prstGeom prst="line">
            <a:avLst/>
          </a:prstGeom>
          <a:ln w="19050">
            <a:solidFill>
              <a:schemeClr val="accent6">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674425F-2AD9-38B0-8E58-68C2080484C7}"/>
              </a:ext>
            </a:extLst>
          </p:cNvPr>
          <p:cNvSpPr txBox="1"/>
          <p:nvPr/>
        </p:nvSpPr>
        <p:spPr>
          <a:xfrm>
            <a:off x="3241720" y="5288895"/>
            <a:ext cx="692863" cy="369319"/>
          </a:xfrm>
          <a:prstGeom prst="rect">
            <a:avLst/>
          </a:prstGeom>
          <a:noFill/>
        </p:spPr>
        <p:txBody>
          <a:bodyPr wrap="square" rtlCol="0">
            <a:spAutoFit/>
          </a:bodyPr>
          <a:lstStyle/>
          <a:p>
            <a:r>
              <a:rPr lang="en-US" dirty="0">
                <a:solidFill>
                  <a:schemeClr val="accent1"/>
                </a:solidFill>
              </a:rPr>
              <a:t>q’</a:t>
            </a:r>
          </a:p>
        </p:txBody>
      </p:sp>
      <p:sp>
        <p:nvSpPr>
          <p:cNvPr id="40" name="TextBox 39">
            <a:extLst>
              <a:ext uri="{FF2B5EF4-FFF2-40B4-BE49-F238E27FC236}">
                <a16:creationId xmlns:a16="http://schemas.microsoft.com/office/drawing/2014/main" id="{89778E9E-4D7B-2F75-8B7E-4802A4DD76D2}"/>
              </a:ext>
            </a:extLst>
          </p:cNvPr>
          <p:cNvSpPr txBox="1"/>
          <p:nvPr/>
        </p:nvSpPr>
        <p:spPr>
          <a:xfrm>
            <a:off x="1551817" y="2549113"/>
            <a:ext cx="692863" cy="369319"/>
          </a:xfrm>
          <a:prstGeom prst="rect">
            <a:avLst/>
          </a:prstGeom>
          <a:noFill/>
        </p:spPr>
        <p:txBody>
          <a:bodyPr wrap="square" rtlCol="0">
            <a:spAutoFit/>
          </a:bodyPr>
          <a:lstStyle/>
          <a:p>
            <a:r>
              <a:rPr lang="en-US" dirty="0">
                <a:solidFill>
                  <a:sysClr val="windowText" lastClr="000000"/>
                </a:solidFill>
              </a:rPr>
              <a:t>p’</a:t>
            </a:r>
          </a:p>
        </p:txBody>
      </p:sp>
    </p:spTree>
    <p:extLst>
      <p:ext uri="{BB962C8B-B14F-4D97-AF65-F5344CB8AC3E}">
        <p14:creationId xmlns:p14="http://schemas.microsoft.com/office/powerpoint/2010/main" val="281587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Demonstration on Board/Handout</a:t>
            </a:r>
            <a:endParaRPr lang="en-US" sz="4000" b="0" strike="noStrike" spc="-1">
              <a:solidFill>
                <a:srgbClr val="A6C8B2"/>
              </a:solidFill>
              <a:latin typeface="Times New Roman"/>
            </a:endParaRPr>
          </a:p>
        </p:txBody>
      </p:sp>
      <p:sp>
        <p:nvSpPr>
          <p:cNvPr id="14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Effects of vouchers under different elasticities of supply.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Rent Control</a:t>
            </a:r>
            <a:endParaRPr lang="en-US" sz="4000" b="0" strike="noStrike" spc="-1">
              <a:solidFill>
                <a:srgbClr val="A6C8B2"/>
              </a:solidFill>
              <a:latin typeface="Times New Roman"/>
            </a:endParaRPr>
          </a:p>
        </p:txBody>
      </p:sp>
      <p:sp>
        <p:nvSpPr>
          <p:cNvPr id="14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Rent control is relatively rare in American cities, occurring mainly in NY, NJ, and CA, especially NYC, LA, and SF.</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traditional rent control = maximum rent that can be charged (price ceiling) (economists generally hate this!)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modern rent control is less damaging.</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What is more “modern” rent control?</a:t>
            </a:r>
          </a:p>
          <a:p>
            <a:pPr indent="0">
              <a:lnSpc>
                <a:spcPct val="100000"/>
              </a:lnSpc>
              <a:spcBef>
                <a:spcPts val="561"/>
              </a:spcBef>
              <a:buNone/>
            </a:pPr>
            <a:endParaRPr lang="en-US" sz="2800" b="0" strike="noStrike" spc="-1">
              <a:solidFill>
                <a:schemeClr val="folHlink"/>
              </a:solidFill>
              <a:latin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Traditional Rent Control – Demonstration on the Board/Handout</a:t>
            </a:r>
            <a:endParaRPr lang="en-US" sz="4000" b="0" strike="noStrike" spc="-1">
              <a:solidFill>
                <a:srgbClr val="A6C8B2"/>
              </a:solidFill>
              <a:latin typeface="Times New Roman"/>
            </a:endParaRPr>
          </a:p>
        </p:txBody>
      </p:sp>
      <p:sp>
        <p:nvSpPr>
          <p:cNvPr id="15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indent="0">
              <a:lnSpc>
                <a:spcPct val="100000"/>
              </a:lnSpc>
              <a:spcBef>
                <a:spcPts val="561"/>
              </a:spcBef>
              <a:buNone/>
              <a:tabLst>
                <a:tab pos="0" algn="l"/>
              </a:tabLst>
            </a:pPr>
            <a:r>
              <a:rPr lang="en-US" sz="2800" b="0" strike="noStrike" spc="-1">
                <a:solidFill>
                  <a:schemeClr val="folHlink"/>
                </a:solidFill>
                <a:latin typeface="Helvetica Neue"/>
              </a:rPr>
              <a:t>I will cover rent control in more depth, but wanted to give you the quick figure on the board/in a handout to jog your memory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Modern Rent Control</a:t>
            </a:r>
            <a:endParaRPr lang="en-US" sz="4000" b="0" strike="noStrike" spc="-1">
              <a:solidFill>
                <a:srgbClr val="A6C8B2"/>
              </a:solidFill>
              <a:latin typeface="Times New Roman"/>
            </a:endParaRPr>
          </a:p>
        </p:txBody>
      </p:sp>
      <p:sp>
        <p:nvSpPr>
          <p:cNvPr id="15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 the more “modern” and common form of rent control, landlords can only increase their rent by a maximum percentage each for existing tenants.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This does create an incentive to kick tenants out when the market surges and rents could be increased dramatically, as rents can be changed when tenants move out.</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The laws create rules to try to prevent landlords from evicting tenants without “just cause”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Three Types of Cities</a:t>
            </a:r>
            <a:endParaRPr lang="en-US" sz="4000" b="0" strike="noStrike" spc="-1">
              <a:solidFill>
                <a:srgbClr val="A6C8B2"/>
              </a:solidFill>
              <a:latin typeface="Times New Roman"/>
            </a:endParaRPr>
          </a:p>
        </p:txBody>
      </p:sp>
      <p:sp>
        <p:nvSpPr>
          <p:cNvPr id="10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457200" indent="-457200">
              <a:lnSpc>
                <a:spcPct val="100000"/>
              </a:lnSpc>
              <a:spcBef>
                <a:spcPts val="400"/>
              </a:spcBef>
              <a:buClr>
                <a:srgbClr val="CA5E0A"/>
              </a:buClr>
              <a:buFont typeface="Helvetica Neue"/>
              <a:buAutoNum type="arabicPeriod"/>
            </a:pPr>
            <a:r>
              <a:rPr lang="en-US" sz="2000" b="1" strike="noStrike" spc="-1">
                <a:solidFill>
                  <a:schemeClr val="folHlink"/>
                </a:solidFill>
                <a:latin typeface="Helvetica Neue"/>
              </a:rPr>
              <a:t>Declining populations </a:t>
            </a:r>
            <a:r>
              <a:rPr lang="en-US" sz="2000" b="0" strike="noStrike" spc="-1">
                <a:solidFill>
                  <a:schemeClr val="folHlink"/>
                </a:solidFill>
                <a:latin typeface="Helvetica Neue"/>
              </a:rPr>
              <a:t>– Decreasing job opportunities leads to out-migration but housing more affordable. Often “Rust Belt” cities like Detroit, Rochester, and St. Louis</a:t>
            </a:r>
          </a:p>
          <a:p>
            <a:pPr marL="457200" indent="-457200">
              <a:lnSpc>
                <a:spcPct val="100000"/>
              </a:lnSpc>
              <a:spcBef>
                <a:spcPts val="400"/>
              </a:spcBef>
              <a:buClr>
                <a:srgbClr val="CA5E0A"/>
              </a:buClr>
              <a:buFont typeface="Helvetica Neue"/>
              <a:buAutoNum type="arabicPeriod"/>
            </a:pPr>
            <a:r>
              <a:rPr lang="en-US" sz="2000" b="1" strike="noStrike" spc="-1">
                <a:solidFill>
                  <a:schemeClr val="folHlink"/>
                </a:solidFill>
                <a:latin typeface="Helvetica Neue"/>
              </a:rPr>
              <a:t>Growing population and growing housing </a:t>
            </a:r>
            <a:r>
              <a:rPr lang="en-US" sz="2000" b="0" strike="noStrike" spc="-1">
                <a:solidFill>
                  <a:schemeClr val="folHlink"/>
                </a:solidFill>
                <a:latin typeface="Helvetica Neue"/>
              </a:rPr>
              <a:t>– These cities are growing but housing supply is also able to grow. Typically “Sun Belt” cities like Atlanta, Houston, and Tucson.</a:t>
            </a:r>
          </a:p>
          <a:p>
            <a:pPr marL="457200" indent="-457200">
              <a:lnSpc>
                <a:spcPct val="100000"/>
              </a:lnSpc>
              <a:spcBef>
                <a:spcPts val="400"/>
              </a:spcBef>
              <a:buClr>
                <a:srgbClr val="CA5E0A"/>
              </a:buClr>
              <a:buFont typeface="Helvetica Neue"/>
              <a:buAutoNum type="arabicPeriod"/>
            </a:pPr>
            <a:r>
              <a:rPr lang="en-US" sz="2000" b="1" strike="noStrike" spc="-1">
                <a:solidFill>
                  <a:schemeClr val="folHlink"/>
                </a:solidFill>
                <a:latin typeface="Helvetica Neue"/>
              </a:rPr>
              <a:t>“Superstar” cities </a:t>
            </a:r>
            <a:r>
              <a:rPr lang="en-US" sz="2000" b="0" strike="noStrike" spc="-1">
                <a:solidFill>
                  <a:schemeClr val="folHlink"/>
                </a:solidFill>
                <a:latin typeface="Helvetica Neue"/>
              </a:rPr>
              <a:t>– Growing much faster than can housing supply due to both in-migration and an inability for housing supply to keep up. Includes New York City, Boston, DC, SF, LA, Seattle, and Denver.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Modern Rent Control</a:t>
            </a:r>
            <a:endParaRPr lang="en-US" sz="4000" b="0" strike="noStrike" spc="-1">
              <a:solidFill>
                <a:srgbClr val="A6C8B2"/>
              </a:solidFill>
              <a:latin typeface="Times New Roman"/>
            </a:endParaRPr>
          </a:p>
        </p:txBody>
      </p:sp>
      <p:sp>
        <p:nvSpPr>
          <p:cNvPr id="15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Nowhere in the US does rent control apply to new construction.</a:t>
            </a:r>
          </a:p>
          <a:p>
            <a:pPr marL="743040" indent="0">
              <a:lnSpc>
                <a:spcPct val="100000"/>
              </a:lnSpc>
              <a:spcBef>
                <a:spcPts val="561"/>
              </a:spcBef>
              <a:buNone/>
              <a:tabLst>
                <a:tab pos="0" algn="l"/>
              </a:tabLst>
            </a:pPr>
            <a:r>
              <a:rPr lang="en-US" sz="2800" b="0" strike="noStrike" spc="-1">
                <a:solidFill>
                  <a:schemeClr val="folHlink"/>
                </a:solidFill>
                <a:latin typeface="Helvetica Neue"/>
              </a:rPr>
              <a:t>Trying to avoid the negative incentives that rent control would have on housing supply</a:t>
            </a:r>
          </a:p>
          <a:p>
            <a:pPr marL="343080" indent="-343080">
              <a:lnSpc>
                <a:spcPct val="100000"/>
              </a:lnSpc>
              <a:spcBef>
                <a:spcPts val="641"/>
              </a:spcBef>
              <a:buClr>
                <a:srgbClr val="CA5E0A"/>
              </a:buClr>
              <a:buFont typeface="Symbol" charset="2"/>
              <a:buChar char=""/>
              <a:tabLst>
                <a:tab pos="0" algn="l"/>
              </a:tabLst>
            </a:pPr>
            <a:r>
              <a:rPr lang="en-US" sz="3200" b="0" strike="noStrike" spc="-1">
                <a:solidFill>
                  <a:schemeClr val="folHlink"/>
                </a:solidFill>
                <a:latin typeface="Helvetica Neue"/>
              </a:rPr>
              <a:t>In a sense, modern rent control works as a delay mechanism to slow the rate of rent increases for incumbent tenants for part of the housing stock.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sp>
        <p:nvSpPr>
          <p:cNvPr id="157" name="PlaceHolder 2"/>
          <p:cNvSpPr>
            <a:spLocks noGrp="1"/>
          </p:cNvSpPr>
          <p:nvPr>
            <p:ph/>
          </p:nvPr>
        </p:nvSpPr>
        <p:spPr>
          <a:xfrm>
            <a:off x="685800" y="1828800"/>
            <a:ext cx="7772040" cy="426672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Limits unit turnover and increases mis-allocation of units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Families stay in housing with rent control too long</a:t>
            </a:r>
          </a:p>
          <a:p>
            <a:pPr marL="743040" indent="0">
              <a:lnSpc>
                <a:spcPct val="100000"/>
              </a:lnSpc>
              <a:spcBef>
                <a:spcPts val="561"/>
              </a:spcBef>
              <a:buNone/>
              <a:tabLst>
                <a:tab pos="0" algn="l"/>
              </a:tabLst>
            </a:pPr>
            <a:r>
              <a:rPr lang="en-US" sz="2800" b="0" strike="noStrike" spc="-1">
                <a:solidFill>
                  <a:schemeClr val="folHlink"/>
                </a:solidFill>
                <a:latin typeface="Helvetica Neue"/>
              </a:rPr>
              <a:t>e.g., Getting a new job may mean you should move closer to the new job. Or you should move during family changes (e.g., relationships), but you don’t since you’d face an increase in rents.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sp>
        <p:nvSpPr>
          <p:cNvPr id="15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Poor targeting efficiency – Those who benefit from rent control may not be those that really need it.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If there is excess demand for rent controlled apartments, perhaps the better resourced tenant applicants, who are already better off, may be more likely to get the unit.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Cons: Modern Rent Control</a:t>
            </a:r>
            <a:endParaRPr lang="en-US" sz="4000" b="0" strike="noStrike" spc="-1">
              <a:solidFill>
                <a:srgbClr val="A6C8B2"/>
              </a:solidFill>
              <a:latin typeface="Times New Roman"/>
            </a:endParaRPr>
          </a:p>
        </p:txBody>
      </p:sp>
      <p:sp>
        <p:nvSpPr>
          <p:cNvPr id="16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Increases business risk, possibly decreases return on investment in new housing.</a:t>
            </a:r>
          </a:p>
          <a:p>
            <a:pPr marL="743040" indent="0">
              <a:lnSpc>
                <a:spcPct val="100000"/>
              </a:lnSpc>
              <a:spcBef>
                <a:spcPts val="561"/>
              </a:spcBef>
              <a:buNone/>
              <a:tabLst>
                <a:tab pos="0" algn="l"/>
              </a:tabLst>
            </a:pPr>
            <a:r>
              <a:rPr lang="en-US" sz="2800" b="0" strike="noStrike" spc="-1">
                <a:solidFill>
                  <a:schemeClr val="folHlink"/>
                </a:solidFill>
                <a:latin typeface="Helvetica Neue"/>
              </a:rPr>
              <a:t>Could rent control eventually apply to the properties I want to build?</a:t>
            </a:r>
          </a:p>
          <a:p>
            <a:pPr marL="343080" indent="-343080">
              <a:lnSpc>
                <a:spcPct val="100000"/>
              </a:lnSpc>
              <a:spcBef>
                <a:spcPts val="641"/>
              </a:spcBef>
              <a:buClr>
                <a:srgbClr val="CA5E0A"/>
              </a:buClr>
              <a:buFont typeface="Symbol" charset="2"/>
              <a:buChar char=""/>
              <a:tabLst>
                <a:tab pos="0" algn="l"/>
              </a:tabLst>
            </a:pPr>
            <a:r>
              <a:rPr lang="en-US" sz="3200" b="0" strike="noStrike" spc="-1">
                <a:solidFill>
                  <a:schemeClr val="folHlink"/>
                </a:solidFill>
                <a:latin typeface="Helvetica Neue"/>
              </a:rPr>
              <a:t>Rent control benefits current residents but does not support new migrants (they face market rates)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Pros: Modern Rent Control</a:t>
            </a:r>
            <a:endParaRPr lang="en-US" sz="4000" b="0" strike="noStrike" spc="-1">
              <a:solidFill>
                <a:srgbClr val="A6C8B2"/>
              </a:solidFill>
              <a:latin typeface="Times New Roman"/>
            </a:endParaRPr>
          </a:p>
        </p:txBody>
      </p:sp>
      <p:sp>
        <p:nvSpPr>
          <p:cNvPr id="16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Makes rent cheaper</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Rent increases are predictable – insulates renters from risk.</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Modern rent control is “Not typically a major cause of supply suppression.” (p. 66)</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Greater community stability (since tenants stay for longer)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Rent Control: Short Run</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a:off x="1872600" y="4898019"/>
            <a:ext cx="3505200" cy="0"/>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a:cxnSpLocks/>
          </p:cNvCxnSpPr>
          <p:nvPr/>
        </p:nvCxnSpPr>
        <p:spPr>
          <a:xfrm flipV="1">
            <a:off x="3391381" y="1779557"/>
            <a:ext cx="0" cy="311846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4715239" y="4509011"/>
            <a:ext cx="351378" cy="369332"/>
          </a:xfrm>
          <a:prstGeom prst="rect">
            <a:avLst/>
          </a:prstGeom>
          <a:noFill/>
        </p:spPr>
        <p:txBody>
          <a:bodyPr wrap="non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1898247" y="2115710"/>
            <a:ext cx="2986269" cy="278230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3376678" y="1779556"/>
            <a:ext cx="557905" cy="369332"/>
          </a:xfrm>
          <a:prstGeom prst="rect">
            <a:avLst/>
          </a:prstGeom>
          <a:noFill/>
        </p:spPr>
        <p:txBody>
          <a:bodyPr wrap="square" rtlCol="0">
            <a:spAutoFit/>
          </a:bodyPr>
          <a:lstStyle/>
          <a:p>
            <a:r>
              <a:rPr lang="en-US" dirty="0">
                <a:solidFill>
                  <a:srgbClr val="FF0000"/>
                </a:solidFill>
              </a:rPr>
              <a:t>S</a:t>
            </a:r>
          </a:p>
        </p:txBody>
      </p:sp>
      <p:cxnSp>
        <p:nvCxnSpPr>
          <p:cNvPr id="3" name="Straight Connector 2">
            <a:extLst>
              <a:ext uri="{FF2B5EF4-FFF2-40B4-BE49-F238E27FC236}">
                <a16:creationId xmlns:a16="http://schemas.microsoft.com/office/drawing/2014/main" id="{05B1897E-04C6-1D0C-59A7-4E5BF30F145D}"/>
              </a:ext>
            </a:extLst>
          </p:cNvPr>
          <p:cNvCxnSpPr/>
          <p:nvPr/>
        </p:nvCxnSpPr>
        <p:spPr>
          <a:xfrm>
            <a:off x="1898246" y="3986784"/>
            <a:ext cx="3393082" cy="0"/>
          </a:xfrm>
          <a:prstGeom prst="line">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9892807-5804-760E-931F-6B5685081A52}"/>
              </a:ext>
            </a:extLst>
          </p:cNvPr>
          <p:cNvSpPr txBox="1"/>
          <p:nvPr/>
        </p:nvSpPr>
        <p:spPr>
          <a:xfrm>
            <a:off x="4715239" y="3621024"/>
            <a:ext cx="1787669" cy="369332"/>
          </a:xfrm>
          <a:prstGeom prst="rect">
            <a:avLst/>
          </a:prstGeom>
          <a:noFill/>
        </p:spPr>
        <p:txBody>
          <a:bodyPr wrap="none" rtlCol="0">
            <a:spAutoFit/>
          </a:bodyPr>
          <a:lstStyle/>
          <a:p>
            <a:r>
              <a:rPr lang="en-US" dirty="0"/>
              <a:t>Controlled Rent</a:t>
            </a:r>
          </a:p>
        </p:txBody>
      </p:sp>
      <p:sp>
        <p:nvSpPr>
          <p:cNvPr id="10" name="Right Brace 9">
            <a:extLst>
              <a:ext uri="{FF2B5EF4-FFF2-40B4-BE49-F238E27FC236}">
                <a16:creationId xmlns:a16="http://schemas.microsoft.com/office/drawing/2014/main" id="{08FCEF7B-52DD-83BB-CED0-E964515551E1}"/>
              </a:ext>
            </a:extLst>
          </p:cNvPr>
          <p:cNvSpPr/>
          <p:nvPr/>
        </p:nvSpPr>
        <p:spPr>
          <a:xfrm rot="5400000">
            <a:off x="3498372" y="3945859"/>
            <a:ext cx="369332" cy="517539"/>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536E152B-A69F-DEB4-FE5F-6C29C40DA3F7}"/>
              </a:ext>
            </a:extLst>
          </p:cNvPr>
          <p:cNvSpPr txBox="1"/>
          <p:nvPr/>
        </p:nvSpPr>
        <p:spPr>
          <a:xfrm>
            <a:off x="3292484" y="4274325"/>
            <a:ext cx="1120820" cy="369332"/>
          </a:xfrm>
          <a:prstGeom prst="rect">
            <a:avLst/>
          </a:prstGeom>
          <a:noFill/>
        </p:spPr>
        <p:txBody>
          <a:bodyPr wrap="none" rtlCol="0">
            <a:spAutoFit/>
          </a:bodyPr>
          <a:lstStyle/>
          <a:p>
            <a:r>
              <a:rPr lang="en-US" dirty="0">
                <a:solidFill>
                  <a:srgbClr val="7030A0"/>
                </a:solidFill>
              </a:rPr>
              <a:t>Shortage</a:t>
            </a:r>
          </a:p>
        </p:txBody>
      </p:sp>
    </p:spTree>
    <p:extLst>
      <p:ext uri="{BB962C8B-B14F-4D97-AF65-F5344CB8AC3E}">
        <p14:creationId xmlns:p14="http://schemas.microsoft.com/office/powerpoint/2010/main" val="3255485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pc="-1" dirty="0">
                <a:solidFill>
                  <a:schemeClr val="accent2"/>
                </a:solidFill>
                <a:latin typeface="Helvetica Neue"/>
              </a:rPr>
              <a:t>Rent Control: Long Run</a:t>
            </a:r>
            <a:endParaRPr lang="en-US" sz="4000" b="0" strike="noStrike" spc="-1" dirty="0">
              <a:solidFill>
                <a:srgbClr val="A6C8B2"/>
              </a:solidFill>
              <a:latin typeface="Times New Roman"/>
            </a:endParaRPr>
          </a:p>
        </p:txBody>
      </p:sp>
      <p:cxnSp>
        <p:nvCxnSpPr>
          <p:cNvPr id="5" name="Straight Arrow Connector 4">
            <a:extLst>
              <a:ext uri="{FF2B5EF4-FFF2-40B4-BE49-F238E27FC236}">
                <a16:creationId xmlns:a16="http://schemas.microsoft.com/office/drawing/2014/main" id="{9FD764C0-0205-3793-9F74-0B08230D3849}"/>
              </a:ext>
            </a:extLst>
          </p:cNvPr>
          <p:cNvCxnSpPr/>
          <p:nvPr/>
        </p:nvCxnSpPr>
        <p:spPr>
          <a:xfrm flipV="1">
            <a:off x="1898248" y="1944547"/>
            <a:ext cx="0" cy="2939969"/>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CC0986D-BF75-7B9E-363F-9B09B29BFB3B}"/>
              </a:ext>
            </a:extLst>
          </p:cNvPr>
          <p:cNvCxnSpPr>
            <a:cxnSpLocks/>
          </p:cNvCxnSpPr>
          <p:nvPr/>
        </p:nvCxnSpPr>
        <p:spPr>
          <a:xfrm flipV="1">
            <a:off x="1872600" y="4884516"/>
            <a:ext cx="4406280" cy="13503"/>
          </a:xfrm>
          <a:prstGeom prst="straightConnector1">
            <a:avLst/>
          </a:prstGeom>
          <a:ln w="19050">
            <a:solidFill>
              <a:schemeClr val="accent6">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27D7593-DD25-7F55-5200-73CD9EF90099}"/>
              </a:ext>
            </a:extLst>
          </p:cNvPr>
          <p:cNvSpPr txBox="1"/>
          <p:nvPr/>
        </p:nvSpPr>
        <p:spPr>
          <a:xfrm>
            <a:off x="1534046" y="1759881"/>
            <a:ext cx="338554" cy="369332"/>
          </a:xfrm>
          <a:prstGeom prst="rect">
            <a:avLst/>
          </a:prstGeom>
          <a:noFill/>
        </p:spPr>
        <p:txBody>
          <a:bodyPr wrap="none" rtlCol="0">
            <a:spAutoFit/>
          </a:bodyPr>
          <a:lstStyle/>
          <a:p>
            <a:r>
              <a:rPr lang="en-US" dirty="0"/>
              <a:t>P</a:t>
            </a:r>
          </a:p>
        </p:txBody>
      </p:sp>
      <p:sp>
        <p:nvSpPr>
          <p:cNvPr id="9" name="TextBox 8">
            <a:extLst>
              <a:ext uri="{FF2B5EF4-FFF2-40B4-BE49-F238E27FC236}">
                <a16:creationId xmlns:a16="http://schemas.microsoft.com/office/drawing/2014/main" id="{DF67FB63-6F4F-1D1C-0BD3-B80768263642}"/>
              </a:ext>
            </a:extLst>
          </p:cNvPr>
          <p:cNvSpPr txBox="1"/>
          <p:nvPr/>
        </p:nvSpPr>
        <p:spPr>
          <a:xfrm>
            <a:off x="5555848" y="5036916"/>
            <a:ext cx="364202" cy="369332"/>
          </a:xfrm>
          <a:prstGeom prst="rect">
            <a:avLst/>
          </a:prstGeom>
          <a:noFill/>
        </p:spPr>
        <p:txBody>
          <a:bodyPr wrap="none" rtlCol="0">
            <a:spAutoFit/>
          </a:bodyPr>
          <a:lstStyle/>
          <a:p>
            <a:r>
              <a:rPr lang="en-US" dirty="0"/>
              <a:t>Q</a:t>
            </a:r>
          </a:p>
        </p:txBody>
      </p:sp>
      <p:cxnSp>
        <p:nvCxnSpPr>
          <p:cNvPr id="11" name="Straight Connector 10" descr="S&#10;">
            <a:extLst>
              <a:ext uri="{FF2B5EF4-FFF2-40B4-BE49-F238E27FC236}">
                <a16:creationId xmlns:a16="http://schemas.microsoft.com/office/drawing/2014/main" id="{68BB9398-3A17-DE91-2C59-FB3C5B9581B2}"/>
              </a:ext>
            </a:extLst>
          </p:cNvPr>
          <p:cNvCxnSpPr>
            <a:cxnSpLocks/>
          </p:cNvCxnSpPr>
          <p:nvPr/>
        </p:nvCxnSpPr>
        <p:spPr>
          <a:xfrm flipV="1">
            <a:off x="2208447" y="2943046"/>
            <a:ext cx="3169353" cy="95372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5914CE-8176-1DA4-E710-6394DAD575CB}"/>
              </a:ext>
            </a:extLst>
          </p:cNvPr>
          <p:cNvSpPr txBox="1"/>
          <p:nvPr/>
        </p:nvSpPr>
        <p:spPr>
          <a:xfrm>
            <a:off x="5032959" y="3868505"/>
            <a:ext cx="689681" cy="369332"/>
          </a:xfrm>
          <a:prstGeom prst="rect">
            <a:avLst/>
          </a:prstGeom>
          <a:noFill/>
        </p:spPr>
        <p:txBody>
          <a:bodyPr wrap="square" rtlCol="0">
            <a:spAutoFit/>
          </a:bodyPr>
          <a:lstStyle/>
          <a:p>
            <a:r>
              <a:rPr lang="en-US" dirty="0">
                <a:solidFill>
                  <a:srgbClr val="0070C0"/>
                </a:solidFill>
              </a:rPr>
              <a:t>D</a:t>
            </a:r>
          </a:p>
        </p:txBody>
      </p:sp>
      <p:cxnSp>
        <p:nvCxnSpPr>
          <p:cNvPr id="13" name="Straight Connector 12" descr="S&#10;">
            <a:extLst>
              <a:ext uri="{FF2B5EF4-FFF2-40B4-BE49-F238E27FC236}">
                <a16:creationId xmlns:a16="http://schemas.microsoft.com/office/drawing/2014/main" id="{31C4E429-29D2-91E8-E835-4796E87C4FEF}"/>
              </a:ext>
            </a:extLst>
          </p:cNvPr>
          <p:cNvCxnSpPr>
            <a:cxnSpLocks/>
          </p:cNvCxnSpPr>
          <p:nvPr/>
        </p:nvCxnSpPr>
        <p:spPr>
          <a:xfrm>
            <a:off x="2340864" y="2753368"/>
            <a:ext cx="2952297" cy="1050536"/>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5C4E70C-0AF7-A5B8-57AA-D40E6B6E9467}"/>
              </a:ext>
            </a:extLst>
          </p:cNvPr>
          <p:cNvSpPr txBox="1"/>
          <p:nvPr/>
        </p:nvSpPr>
        <p:spPr>
          <a:xfrm>
            <a:off x="5179433" y="2620164"/>
            <a:ext cx="752829" cy="369332"/>
          </a:xfrm>
          <a:prstGeom prst="rect">
            <a:avLst/>
          </a:prstGeom>
          <a:noFill/>
        </p:spPr>
        <p:txBody>
          <a:bodyPr wrap="square" rtlCol="0">
            <a:spAutoFit/>
          </a:bodyPr>
          <a:lstStyle/>
          <a:p>
            <a:r>
              <a:rPr lang="en-US" dirty="0">
                <a:solidFill>
                  <a:srgbClr val="FF0000"/>
                </a:solidFill>
              </a:rPr>
              <a:t>S</a:t>
            </a:r>
          </a:p>
        </p:txBody>
      </p:sp>
      <p:cxnSp>
        <p:nvCxnSpPr>
          <p:cNvPr id="14" name="Straight Connector 13">
            <a:extLst>
              <a:ext uri="{FF2B5EF4-FFF2-40B4-BE49-F238E27FC236}">
                <a16:creationId xmlns:a16="http://schemas.microsoft.com/office/drawing/2014/main" id="{046AAEB7-7946-4A3B-264F-59D5B4748A77}"/>
              </a:ext>
            </a:extLst>
          </p:cNvPr>
          <p:cNvCxnSpPr>
            <a:cxnSpLocks/>
          </p:cNvCxnSpPr>
          <p:nvPr/>
        </p:nvCxnSpPr>
        <p:spPr>
          <a:xfrm>
            <a:off x="1900079" y="3657600"/>
            <a:ext cx="3477721" cy="0"/>
          </a:xfrm>
          <a:prstGeom prst="line">
            <a:avLst/>
          </a:prstGeom>
          <a:ln w="28575">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CCE6D35-5BA7-121C-92BF-B5056B6E93C9}"/>
              </a:ext>
            </a:extLst>
          </p:cNvPr>
          <p:cNvSpPr txBox="1"/>
          <p:nvPr/>
        </p:nvSpPr>
        <p:spPr>
          <a:xfrm>
            <a:off x="5377799" y="3353748"/>
            <a:ext cx="1787669" cy="369332"/>
          </a:xfrm>
          <a:prstGeom prst="rect">
            <a:avLst/>
          </a:prstGeom>
          <a:noFill/>
        </p:spPr>
        <p:txBody>
          <a:bodyPr wrap="none" rtlCol="0">
            <a:spAutoFit/>
          </a:bodyPr>
          <a:lstStyle/>
          <a:p>
            <a:r>
              <a:rPr lang="en-US" dirty="0"/>
              <a:t>Controlled Rent</a:t>
            </a:r>
          </a:p>
        </p:txBody>
      </p:sp>
      <p:sp>
        <p:nvSpPr>
          <p:cNvPr id="21" name="Right Brace 20">
            <a:extLst>
              <a:ext uri="{FF2B5EF4-FFF2-40B4-BE49-F238E27FC236}">
                <a16:creationId xmlns:a16="http://schemas.microsoft.com/office/drawing/2014/main" id="{C0A512CB-73CD-9185-9DFB-7365254C31E6}"/>
              </a:ext>
            </a:extLst>
          </p:cNvPr>
          <p:cNvSpPr/>
          <p:nvPr/>
        </p:nvSpPr>
        <p:spPr>
          <a:xfrm rot="5400000">
            <a:off x="3634571" y="3075555"/>
            <a:ext cx="666214" cy="1961268"/>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CD9E356E-EE63-1166-82BF-4271AABBE6FD}"/>
              </a:ext>
            </a:extLst>
          </p:cNvPr>
          <p:cNvSpPr txBox="1"/>
          <p:nvPr/>
        </p:nvSpPr>
        <p:spPr>
          <a:xfrm>
            <a:off x="3407268" y="4333792"/>
            <a:ext cx="1120820" cy="369332"/>
          </a:xfrm>
          <a:prstGeom prst="rect">
            <a:avLst/>
          </a:prstGeom>
          <a:noFill/>
        </p:spPr>
        <p:txBody>
          <a:bodyPr wrap="none" rtlCol="0">
            <a:spAutoFit/>
          </a:bodyPr>
          <a:lstStyle/>
          <a:p>
            <a:r>
              <a:rPr lang="en-US" dirty="0">
                <a:solidFill>
                  <a:srgbClr val="7030A0"/>
                </a:solidFill>
              </a:rPr>
              <a:t>Shortage</a:t>
            </a:r>
          </a:p>
        </p:txBody>
      </p:sp>
    </p:spTree>
    <p:extLst>
      <p:ext uri="{BB962C8B-B14F-4D97-AF65-F5344CB8AC3E}">
        <p14:creationId xmlns:p14="http://schemas.microsoft.com/office/powerpoint/2010/main" val="1446379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Regulation of the Housing Market</a:t>
            </a:r>
            <a:endParaRPr lang="en-US" sz="4000" b="0" strike="noStrike" spc="-1">
              <a:solidFill>
                <a:srgbClr val="A6C8B2"/>
              </a:solidFill>
              <a:latin typeface="Times New Roman"/>
            </a:endParaRPr>
          </a:p>
        </p:txBody>
      </p:sp>
      <p:sp>
        <p:nvSpPr>
          <p:cNvPr id="16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Falls into four categories:</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Zoning code</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Building code</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Permits to add supply</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Fees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Zoning Code</a:t>
            </a:r>
            <a:endParaRPr lang="en-US" sz="4000" b="0" strike="noStrike" spc="-1">
              <a:solidFill>
                <a:srgbClr val="A6C8B2"/>
              </a:solidFill>
              <a:latin typeface="Times New Roman"/>
            </a:endParaRPr>
          </a:p>
        </p:txBody>
      </p:sp>
      <p:sp>
        <p:nvSpPr>
          <p:cNvPr id="167" name="PlaceHolder 2"/>
          <p:cNvSpPr>
            <a:spLocks noGrp="1"/>
          </p:cNvSpPr>
          <p:nvPr>
            <p:ph/>
          </p:nvPr>
        </p:nvSpPr>
        <p:spPr>
          <a:xfrm>
            <a:off x="685800" y="1981080"/>
            <a:ext cx="80006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codes regulate what land uses are allowed on a site – housing, office, retail, industrial, etc.</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codes also control building heights, densities, set-backs </a:t>
            </a:r>
            <a:r>
              <a:rPr lang="en-US" sz="2400" b="0" strike="noStrike" spc="-1">
                <a:solidFill>
                  <a:schemeClr val="folHlink"/>
                </a:solidFill>
                <a:latin typeface="Helvetica Neue"/>
              </a:rPr>
              <a:t>(min. distance between building and street), </a:t>
            </a:r>
            <a:r>
              <a:rPr lang="en-US" sz="3200" b="0" strike="noStrike" spc="-1">
                <a:solidFill>
                  <a:schemeClr val="folHlink"/>
                </a:solidFill>
                <a:latin typeface="Helvetica Neue"/>
              </a:rPr>
              <a:t>rear-yard requirements, tower separation requirements, parking requirements, etc.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Zoning Code</a:t>
            </a:r>
            <a:endParaRPr lang="en-US" sz="4000" b="0" strike="noStrike" spc="-1">
              <a:solidFill>
                <a:srgbClr val="A6C8B2"/>
              </a:solidFill>
              <a:latin typeface="Times New Roman"/>
            </a:endParaRPr>
          </a:p>
        </p:txBody>
      </p:sp>
      <p:sp>
        <p:nvSpPr>
          <p:cNvPr id="16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codes can sometimes be even more restrictive (e.g., historic districts).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regulated by city councils or other city bodies.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 some places (e.g., California), zoning ordinances can be enacted by ballot initiatives.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p:nvPr>
        </p:nvSpPr>
        <p:spPr>
          <a:xfrm>
            <a:off x="685800" y="1981080"/>
            <a:ext cx="7772040" cy="4114440"/>
          </a:xfrm>
          <a:prstGeom prst="rect">
            <a:avLst/>
          </a:prstGeom>
          <a:noFill/>
          <a:ln w="0">
            <a:noFill/>
          </a:ln>
        </p:spPr>
        <p:txBody>
          <a:bodyPr numCol="1" spcCol="0" anchor="t">
            <a:noAutofit/>
          </a:bodyPr>
          <a:lstStyle/>
          <a:p>
            <a:pPr indent="0">
              <a:spcBef>
                <a:spcPts val="1417"/>
              </a:spcBef>
              <a:buNone/>
            </a:pPr>
            <a:endParaRPr lang="en-US" sz="3200" b="0" strike="noStrike" spc="-1">
              <a:solidFill>
                <a:schemeClr val="folHlink"/>
              </a:solidFill>
              <a:latin typeface="Helvetica Neue"/>
            </a:endParaRPr>
          </a:p>
        </p:txBody>
      </p:sp>
      <p:pic>
        <p:nvPicPr>
          <p:cNvPr id="105" name="Picture 3"/>
          <p:cNvPicPr/>
          <p:nvPr/>
        </p:nvPicPr>
        <p:blipFill>
          <a:blip r:embed="rId2"/>
          <a:stretch/>
        </p:blipFill>
        <p:spPr>
          <a:xfrm>
            <a:off x="380880" y="110880"/>
            <a:ext cx="8534160" cy="596952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Building Code</a:t>
            </a:r>
            <a:endParaRPr lang="en-US" sz="4000" b="0" strike="noStrike" spc="-1">
              <a:solidFill>
                <a:srgbClr val="A6C8B2"/>
              </a:solidFill>
              <a:latin typeface="Times New Roman"/>
            </a:endParaRPr>
          </a:p>
        </p:txBody>
      </p:sp>
      <p:sp>
        <p:nvSpPr>
          <p:cNvPr id="17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Zoning regulations WHAT can be built, the building code (and related codes) regulate HOW it can be built.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Regulates what materials are allowed, how big the windows must be, how large rooms must be, how much heat can be lost through a wall, earthquake proofing, etc.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Building Code</a:t>
            </a:r>
            <a:endParaRPr lang="en-US" sz="4000" b="0" strike="noStrike" spc="-1">
              <a:solidFill>
                <a:srgbClr val="A6C8B2"/>
              </a:solidFill>
              <a:latin typeface="Times New Roman"/>
            </a:endParaRPr>
          </a:p>
        </p:txBody>
      </p:sp>
      <p:sp>
        <p:nvSpPr>
          <p:cNvPr id="173" name="PlaceHolder 2"/>
          <p:cNvSpPr>
            <a:spLocks noGrp="1"/>
          </p:cNvSpPr>
          <p:nvPr>
            <p:ph/>
          </p:nvPr>
        </p:nvSpPr>
        <p:spPr>
          <a:xfrm>
            <a:off x="380880" y="1981080"/>
            <a:ext cx="807696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The general goal of zoning and building codes is to enforce what is considered “decent” housing.</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Attempts to create minimum standards for housing (e.g., all housing must have heating, industrial plans cannot be in residential areas).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Building codes can be justified on the basis that they reduce information asymmetry between sellers and buyers, assuring housing purchases of the safety of housing.</a:t>
            </a:r>
          </a:p>
          <a:p>
            <a:pPr indent="0">
              <a:lnSpc>
                <a:spcPct val="100000"/>
              </a:lnSpc>
              <a:spcBef>
                <a:spcPts val="720"/>
              </a:spcBef>
              <a:buNone/>
            </a:pPr>
            <a:endParaRPr lang="en-US" sz="3600" b="0" strike="noStrike" spc="-1">
              <a:solidFill>
                <a:schemeClr val="folHlink"/>
              </a:solidFill>
              <a:latin typeface="Helvetica Neue"/>
            </a:endParaRP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Building Code</a:t>
            </a:r>
            <a:endParaRPr lang="en-US" sz="4000" b="0" strike="noStrike" spc="-1">
              <a:solidFill>
                <a:srgbClr val="A6C8B2"/>
              </a:solidFill>
              <a:latin typeface="Times New Roman"/>
            </a:endParaRPr>
          </a:p>
        </p:txBody>
      </p:sp>
      <p:sp>
        <p:nvSpPr>
          <p:cNvPr id="175" name="PlaceHolder 2"/>
          <p:cNvSpPr>
            <a:spLocks noGrp="1"/>
          </p:cNvSpPr>
          <p:nvPr>
            <p:ph/>
          </p:nvPr>
        </p:nvSpPr>
        <p:spPr>
          <a:xfrm>
            <a:off x="304920" y="1981080"/>
            <a:ext cx="815292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E.g., many cities ban or restrict single room occupant apartments, rooming houses, or other shared housing models.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Shared housing models may provide low-cost housing, but may not provide good quality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Are the building codes set appropriately?</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Permits</a:t>
            </a:r>
            <a:endParaRPr lang="en-US" sz="4000" b="0" strike="noStrike" spc="-1">
              <a:solidFill>
                <a:srgbClr val="A6C8B2"/>
              </a:solidFill>
              <a:latin typeface="Times New Roman"/>
            </a:endParaRPr>
          </a:p>
        </p:txBody>
      </p:sp>
      <p:sp>
        <p:nvSpPr>
          <p:cNvPr id="17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If a developer wants to build housing that meets the zoning and building code requirements, then they need to get a permit.</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The process for getting a permit varied wildly by city.</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Some jurisdictions provide permits automatically if the projects meets all code requirements.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Permits</a:t>
            </a:r>
            <a:endParaRPr lang="en-US" sz="4000" b="0" strike="noStrike" spc="-1">
              <a:solidFill>
                <a:srgbClr val="A6C8B2"/>
              </a:solidFill>
              <a:latin typeface="Times New Roman"/>
            </a:endParaRPr>
          </a:p>
        </p:txBody>
      </p:sp>
      <p:sp>
        <p:nvSpPr>
          <p:cNvPr id="17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 other places (e.g., much of CA), developers proposing a large project will need to pay for years of environmental impact studies, hold dozens of public hearings, hire lobbyists, make campaign contributions, and donate money to community groups to try to convince elected officials to allow the project.</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Developer ultimately faces a council vote.</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 some jurisdictions, the project may still end up on the ballot – need to convince the electorate to vote for it.</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Permits</a:t>
            </a:r>
            <a:endParaRPr lang="en-US" sz="4000" b="0" strike="noStrike" spc="-1">
              <a:solidFill>
                <a:srgbClr val="A6C8B2"/>
              </a:solidFill>
              <a:latin typeface="Times New Roman"/>
            </a:endParaRPr>
          </a:p>
        </p:txBody>
      </p:sp>
      <p:sp>
        <p:nvSpPr>
          <p:cNvPr id="18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Difficult permit requirements may help ensure that only developments with benefits to the community are approved, but it also reduces new development, namely by making it costlier and riskier.</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Strong regulations may serve as a barrier to entry, keeping new firms from entering building construction.</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This leads to market power and higher rents.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Fees</a:t>
            </a:r>
            <a:endParaRPr lang="en-US" sz="4000" b="0" strike="noStrike" spc="-1">
              <a:solidFill>
                <a:srgbClr val="A6C8B2"/>
              </a:solidFill>
              <a:latin typeface="Times New Roman"/>
            </a:endParaRPr>
          </a:p>
        </p:txBody>
      </p:sp>
      <p:sp>
        <p:nvSpPr>
          <p:cNvPr id="183" name="PlaceHolder 2"/>
          <p:cNvSpPr>
            <a:spLocks noGrp="1"/>
          </p:cNvSpPr>
          <p:nvPr>
            <p:ph/>
          </p:nvPr>
        </p:nvSpPr>
        <p:spPr>
          <a:xfrm>
            <a:off x="304920" y="1981080"/>
            <a:ext cx="815292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Fees and exactions must be made in exchange for permission to build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Cities collect these to support affordable housing production, transit expansion, parks, and other municipal projects.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Total fees and exactions in a city like SF is between $60k and $150k for each market-rate unit.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Fees</a:t>
            </a:r>
            <a:endParaRPr lang="en-US" sz="4000" b="0" strike="noStrike" spc="-1">
              <a:solidFill>
                <a:srgbClr val="A6C8B2"/>
              </a:solidFill>
              <a:latin typeface="Times New Roman"/>
            </a:endParaRPr>
          </a:p>
        </p:txBody>
      </p:sp>
      <p:sp>
        <p:nvSpPr>
          <p:cNvPr id="18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In some places, these fees are not set but are instead negotiated.</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Developers must negotiate a distinct set of payments for each project.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Certain constituencies in the community will appose a project unless they receive sufficient payment or concessions.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Fees</a:t>
            </a:r>
            <a:endParaRPr lang="en-US" sz="4000" b="0" strike="noStrike" spc="-1">
              <a:solidFill>
                <a:srgbClr val="A6C8B2"/>
              </a:solidFill>
              <a:latin typeface="Times New Roman"/>
            </a:endParaRPr>
          </a:p>
        </p:txBody>
      </p:sp>
      <p:sp>
        <p:nvSpPr>
          <p:cNvPr id="18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Concessions might be:</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Increased fees, labor union contracts, local hire preferences, private legal settlements.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Activists and politicians try to extract as many concessions as possible – want to maximize benefits to their community.</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However, this increases costs and uncertainty for developers.</a:t>
            </a:r>
          </a:p>
          <a:p>
            <a:pPr marL="343080" indent="-343080">
              <a:lnSpc>
                <a:spcPct val="100000"/>
              </a:lnSpc>
              <a:spcBef>
                <a:spcPts val="479"/>
              </a:spcBef>
              <a:buClr>
                <a:srgbClr val="CA5E0A"/>
              </a:buClr>
              <a:buFont typeface="Symbol" charset="2"/>
              <a:buChar char=""/>
            </a:pPr>
            <a:r>
              <a:rPr lang="en-US" sz="2400" b="0" strike="noStrike" spc="-1">
                <a:solidFill>
                  <a:schemeClr val="folHlink"/>
                </a:solidFill>
                <a:latin typeface="Helvetica Neue"/>
              </a:rPr>
              <a:t>Makes it less lucrative to convert land from non-housing to housing.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Towards a Better Housing Policy</a:t>
            </a:r>
            <a:endParaRPr lang="en-US" sz="4000" b="0" strike="noStrike" spc="-1">
              <a:solidFill>
                <a:srgbClr val="A6C8B2"/>
              </a:solidFill>
              <a:latin typeface="Times New Roman"/>
            </a:endParaRPr>
          </a:p>
        </p:txBody>
      </p:sp>
      <p:sp>
        <p:nvSpPr>
          <p:cNvPr id="18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Metcalf (2018) proposes seven ideas: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Upzone</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Rethink minimal standards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Connect superstar cities to less-expensive places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Build more cities</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Pool taxes regionally</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Move responsibility for housing to a higher level of government</a:t>
            </a:r>
          </a:p>
          <a:p>
            <a:pPr marL="514440" indent="-514440">
              <a:lnSpc>
                <a:spcPct val="100000"/>
              </a:lnSpc>
              <a:spcBef>
                <a:spcPts val="479"/>
              </a:spcBef>
              <a:buClr>
                <a:srgbClr val="CA5E0A"/>
              </a:buClr>
              <a:buFont typeface="Helvetica Neue"/>
              <a:buAutoNum type="arabicPeriod"/>
            </a:pPr>
            <a:r>
              <a:rPr lang="en-US" sz="2400" b="0" strike="noStrike" spc="-1">
                <a:solidFill>
                  <a:schemeClr val="folHlink"/>
                </a:solidFill>
                <a:latin typeface="Helvetica Neue"/>
              </a:rPr>
              <a:t>Spend more on social housing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Why Focus on Superstar Cities?</a:t>
            </a:r>
            <a:endParaRPr lang="en-US" sz="4000" b="0" strike="noStrike" spc="-1">
              <a:solidFill>
                <a:srgbClr val="A6C8B2"/>
              </a:solidFill>
              <a:latin typeface="Times New Roman"/>
            </a:endParaRPr>
          </a:p>
        </p:txBody>
      </p:sp>
      <p:sp>
        <p:nvSpPr>
          <p:cNvPr id="10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Superstar cities are the ones where we see the affordable housing crisis being the most relevant.</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These are cities were there are often agglomeration economies that increase wages and productivity, meaning that many workers should move there.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But high housing prices are a barrier to this.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Upzone</a:t>
            </a:r>
            <a:endParaRPr lang="en-US" sz="4000" b="0" strike="noStrike" spc="-1">
              <a:solidFill>
                <a:srgbClr val="A6C8B2"/>
              </a:solidFill>
              <a:latin typeface="Times New Roman"/>
            </a:endParaRPr>
          </a:p>
        </p:txBody>
      </p:sp>
      <p:sp>
        <p:nvSpPr>
          <p:cNvPr id="19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Change zoning to allow more housing to be built (“upzoning”)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Needs to be done in a careful way to ensure good design and ensure that neighborhoods to built to be complete.</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Planning process would normally include investments in infrastructure.</a:t>
            </a:r>
          </a:p>
          <a:p>
            <a:pPr indent="0">
              <a:lnSpc>
                <a:spcPct val="100000"/>
              </a:lnSpc>
              <a:spcBef>
                <a:spcPts val="641"/>
              </a:spcBef>
              <a:buNone/>
            </a:pPr>
            <a:endParaRPr lang="en-US" sz="3200" b="0" strike="noStrike" spc="-1">
              <a:solidFill>
                <a:schemeClr val="folHlink"/>
              </a:solidFill>
              <a:latin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Rethink Minimal Standards</a:t>
            </a:r>
            <a:endParaRPr lang="en-US" sz="4000" b="0" strike="noStrike" spc="-1">
              <a:solidFill>
                <a:srgbClr val="A6C8B2"/>
              </a:solidFill>
              <a:latin typeface="Times New Roman"/>
            </a:endParaRPr>
          </a:p>
        </p:txBody>
      </p:sp>
      <p:sp>
        <p:nvSpPr>
          <p:cNvPr id="19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Reduce “red tape” – regulations that are less essential but are burdensome.</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E.g., legalizing smaller unites created from accessory dwelling units (small dwelling attached to an existing structure), allowing single-room occupancy apartments, reducing parking requirements, allowing construction innovations like prefabricated housing.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Connect Superstar Cities to Less Expensive Places</a:t>
            </a:r>
            <a:endParaRPr lang="en-US" sz="4000" b="0" strike="noStrike" spc="-1">
              <a:solidFill>
                <a:srgbClr val="A6C8B2"/>
              </a:solidFill>
              <a:latin typeface="Times New Roman"/>
            </a:endParaRPr>
          </a:p>
        </p:txBody>
      </p:sp>
      <p:sp>
        <p:nvSpPr>
          <p:cNvPr id="19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Better public transit, especially longer commute transit like commuter rail, can connect major economic centers with more communities.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Allows individuals to reasonably live further away, increasing housing options.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Build More Cities</a:t>
            </a:r>
            <a:endParaRPr lang="en-US" sz="4000" b="0" strike="noStrike" spc="-1">
              <a:solidFill>
                <a:srgbClr val="A6C8B2"/>
              </a:solidFill>
              <a:latin typeface="Times New Roman"/>
            </a:endParaRPr>
          </a:p>
        </p:txBody>
      </p:sp>
      <p:sp>
        <p:nvSpPr>
          <p:cNvPr id="197"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Most controversial of Metcalf’s (2018) suggestions.</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Some new/planned cities had issues (inefficient land use, not connected to transit)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If sites can be found that are within a reasonable commuting distance, then this idea may have potential.</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Pool Taxes Regionally</a:t>
            </a:r>
            <a:endParaRPr lang="en-US" sz="4000" b="0" strike="noStrike" spc="-1">
              <a:solidFill>
                <a:srgbClr val="A6C8B2"/>
              </a:solidFill>
              <a:latin typeface="Times New Roman"/>
            </a:endParaRPr>
          </a:p>
        </p:txBody>
      </p:sp>
      <p:sp>
        <p:nvSpPr>
          <p:cNvPr id="19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One reason for housing undersupply is fiscal competition between cities for sales and business tax revenues. If taxes are pooled regionally, it reduces inefficiencies and improves collaboration.</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Minneapolis is an example of this.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Move Responsibility for Housing to a Higher Level of Government</a:t>
            </a:r>
            <a:endParaRPr lang="en-US" sz="4000" b="0" strike="noStrike" spc="-1">
              <a:solidFill>
                <a:srgbClr val="A6C8B2"/>
              </a:solidFill>
              <a:latin typeface="Times New Roman"/>
            </a:endParaRPr>
          </a:p>
        </p:txBody>
      </p:sp>
      <p:sp>
        <p:nvSpPr>
          <p:cNvPr id="20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With several cities in a metro area each working independently to improve housing, coordination is difficult.</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Too many incentives for each city to “shirk” its responsibility to improve housing for the metro area.</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If housing policy is conducted at a higher level, it may reduce these free rider problems.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Spend More on Social Housing</a:t>
            </a:r>
            <a:endParaRPr lang="en-US" sz="4000" b="0" strike="noStrike" spc="-1">
              <a:solidFill>
                <a:srgbClr val="A6C8B2"/>
              </a:solidFill>
              <a:latin typeface="Times New Roman"/>
            </a:endParaRPr>
          </a:p>
        </p:txBody>
      </p:sp>
      <p:sp>
        <p:nvSpPr>
          <p:cNvPr id="20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As you may recall, this is not done much in North America but is common in Europe.</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More directly increases the housing supply.</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Could be a good long-term investment.</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Fund social housing more from general taxes, rather than from developer fees.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Why Focus on Superstar Cities?</a:t>
            </a:r>
            <a:endParaRPr lang="en-US" sz="4000" b="0" strike="noStrike" spc="-1">
              <a:solidFill>
                <a:srgbClr val="A6C8B2"/>
              </a:solidFill>
              <a:latin typeface="Times New Roman"/>
            </a:endParaRPr>
          </a:p>
        </p:txBody>
      </p:sp>
      <p:sp>
        <p:nvSpPr>
          <p:cNvPr id="109"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Housing unaffordability also pushes long-term residents out, causing many people to relocate when they would not like to.</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Increased gentrification, changes in neighborhood demographics or culture </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Also leads to an increase in poverty and homelessness.</a:t>
            </a:r>
          </a:p>
          <a:p>
            <a:pPr marL="343080" indent="-343080">
              <a:lnSpc>
                <a:spcPct val="100000"/>
              </a:lnSpc>
              <a:spcBef>
                <a:spcPts val="561"/>
              </a:spcBef>
              <a:buClr>
                <a:srgbClr val="CA5E0A"/>
              </a:buClr>
              <a:buFont typeface="Symbol" charset="2"/>
              <a:buChar char=""/>
            </a:pPr>
            <a:r>
              <a:rPr lang="en-US" sz="2800" b="0" strike="noStrike" spc="-1">
                <a:solidFill>
                  <a:schemeClr val="folHlink"/>
                </a:solidFill>
                <a:latin typeface="Helvetica Neue"/>
              </a:rPr>
              <a:t>(More could obviously be said on this topic…)</a:t>
            </a:r>
          </a:p>
          <a:p>
            <a:pPr indent="0">
              <a:lnSpc>
                <a:spcPct val="100000"/>
              </a:lnSpc>
              <a:spcBef>
                <a:spcPts val="561"/>
              </a:spcBef>
              <a:buNone/>
            </a:pPr>
            <a:endParaRPr lang="en-US" sz="2800" b="0" strike="noStrike" spc="-1">
              <a:solidFill>
                <a:schemeClr val="folHlink"/>
              </a:solidFill>
              <a:latin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Housing Policies in Practice</a:t>
            </a:r>
            <a:endParaRPr lang="en-US" sz="4000" b="0" strike="noStrike" spc="-1">
              <a:solidFill>
                <a:srgbClr val="A6C8B2"/>
              </a:solidFill>
              <a:latin typeface="Times New Roman"/>
            </a:endParaRPr>
          </a:p>
        </p:txBody>
      </p:sp>
      <p:sp>
        <p:nvSpPr>
          <p:cNvPr id="111"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Gabriel Metcalf summarizes housing policy today by grouping policies into four categories:</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Social Housing</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Vouchers</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Rent Control</a:t>
            </a:r>
          </a:p>
          <a:p>
            <a:pPr marL="514440" indent="-514440">
              <a:lnSpc>
                <a:spcPct val="100000"/>
              </a:lnSpc>
              <a:spcBef>
                <a:spcPts val="641"/>
              </a:spcBef>
              <a:buClr>
                <a:srgbClr val="CA5E0A"/>
              </a:buClr>
              <a:buFont typeface="Helvetica Neue"/>
              <a:buAutoNum type="arabicPeriod"/>
            </a:pPr>
            <a:r>
              <a:rPr lang="en-US" sz="3200" b="0" strike="noStrike" spc="-1">
                <a:solidFill>
                  <a:schemeClr val="folHlink"/>
                </a:solidFill>
                <a:latin typeface="Helvetica Neue"/>
              </a:rPr>
              <a:t>Regulation of the Housing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lgn="ctr">
              <a:lnSpc>
                <a:spcPct val="100000"/>
              </a:lnSpc>
              <a:buNone/>
            </a:pPr>
            <a:r>
              <a:rPr lang="en-US" sz="4000" b="1" strike="noStrike" spc="-1">
                <a:solidFill>
                  <a:schemeClr val="accent2"/>
                </a:solidFill>
                <a:latin typeface="Helvetica Neue"/>
              </a:rPr>
              <a:t>Social Housing</a:t>
            </a:r>
            <a:endParaRPr lang="en-US" sz="4000" b="0" strike="noStrike" spc="-1">
              <a:solidFill>
                <a:srgbClr val="A6C8B2"/>
              </a:solidFill>
              <a:latin typeface="Times New Roman"/>
            </a:endParaRPr>
          </a:p>
        </p:txBody>
      </p:sp>
      <p:sp>
        <p:nvSpPr>
          <p:cNvPr id="113"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Provide housing outside of the normal market. Like public housing in the textbook.</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i.e. government makes and manages housing.</a:t>
            </a:r>
          </a:p>
          <a:p>
            <a:pPr marL="343080" indent="-343080">
              <a:lnSpc>
                <a:spcPct val="100000"/>
              </a:lnSpc>
              <a:spcBef>
                <a:spcPts val="641"/>
              </a:spcBef>
              <a:buClr>
                <a:srgbClr val="CA5E0A"/>
              </a:buClr>
              <a:buFont typeface="Symbol" charset="2"/>
              <a:buChar char=""/>
            </a:pPr>
            <a:r>
              <a:rPr lang="en-US" sz="3200" b="0" strike="noStrike" spc="-1">
                <a:solidFill>
                  <a:schemeClr val="folHlink"/>
                </a:solidFill>
                <a:latin typeface="Helvetica Neue"/>
              </a:rPr>
              <a:t>High levels of social housing in Europe (e.g., Netherlands – 33%, Denmark – 20%, UK – 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685800" y="609480"/>
            <a:ext cx="7772040" cy="1142640"/>
          </a:xfrm>
          <a:prstGeom prst="rect">
            <a:avLst/>
          </a:prstGeom>
          <a:noFill/>
          <a:ln w="0">
            <a:noFill/>
          </a:ln>
        </p:spPr>
        <p:txBody>
          <a:bodyPr numCol="1" spcCol="0" anchor="ctr">
            <a:noAutofit/>
          </a:bodyPr>
          <a:lstStyle/>
          <a:p>
            <a:pPr indent="0">
              <a:buNone/>
            </a:pPr>
            <a:endParaRPr lang="en-US" sz="4000" b="1" strike="noStrike" spc="-1">
              <a:solidFill>
                <a:schemeClr val="accent2"/>
              </a:solidFill>
              <a:latin typeface="Helvetica Neue"/>
            </a:endParaRPr>
          </a:p>
        </p:txBody>
      </p:sp>
      <p:sp>
        <p:nvSpPr>
          <p:cNvPr id="115" name="PlaceHolder 2"/>
          <p:cNvSpPr>
            <a:spLocks noGrp="1"/>
          </p:cNvSpPr>
          <p:nvPr>
            <p:ph/>
          </p:nvPr>
        </p:nvSpPr>
        <p:spPr>
          <a:xfrm>
            <a:off x="685800" y="1981080"/>
            <a:ext cx="7772040" cy="4114440"/>
          </a:xfrm>
          <a:prstGeom prst="rect">
            <a:avLst/>
          </a:prstGeom>
          <a:noFill/>
          <a:ln w="0">
            <a:noFill/>
          </a:ln>
        </p:spPr>
        <p:txBody>
          <a:bodyPr numCol="1" spcCol="0" anchor="t">
            <a:noAutofit/>
          </a:bodyPr>
          <a:lstStyle/>
          <a:p>
            <a:pPr indent="0">
              <a:spcBef>
                <a:spcPts val="1417"/>
              </a:spcBef>
              <a:buNone/>
            </a:pPr>
            <a:endParaRPr lang="en-US" sz="3200" b="0" strike="noStrike" spc="-1">
              <a:solidFill>
                <a:schemeClr val="folHlink"/>
              </a:solidFill>
              <a:latin typeface="Helvetica Neue"/>
            </a:endParaRPr>
          </a:p>
        </p:txBody>
      </p:sp>
      <p:pic>
        <p:nvPicPr>
          <p:cNvPr id="116" name="Picture 3"/>
          <p:cNvPicPr/>
          <p:nvPr/>
        </p:nvPicPr>
        <p:blipFill>
          <a:blip r:embed="rId2"/>
          <a:stretch/>
        </p:blipFill>
        <p:spPr>
          <a:xfrm>
            <a:off x="380880" y="190440"/>
            <a:ext cx="8457840" cy="5902560"/>
          </a:xfrm>
          <a:prstGeom prst="rect">
            <a:avLst/>
          </a:prstGeom>
          <a:ln w="0">
            <a:noFill/>
          </a:ln>
        </p:spPr>
      </p:pic>
    </p:spTree>
  </p:cSld>
  <p:clrMapOvr>
    <a:masterClrMapping/>
  </p:clrMapOvr>
</p:sld>
</file>

<file path=ppt/theme/theme1.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reen_template_full_logo">
  <a:themeElements>
    <a:clrScheme name="">
      <a:dk1>
        <a:srgbClr val="808080"/>
      </a:dk1>
      <a:lt1>
        <a:srgbClr val="A6C8B2"/>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5934"/>
      </a:dk2>
      <a:lt2>
        <a:srgbClr val="FFFFFF"/>
      </a:lt2>
      <a:accent1>
        <a:srgbClr val="CA5E0A"/>
      </a:accent1>
      <a:accent2>
        <a:srgbClr val="FFFFFF"/>
      </a:accent2>
      <a:accent3>
        <a:srgbClr val="AAB5AE"/>
      </a:accent3>
      <a:accent4>
        <a:srgbClr val="8DAA97"/>
      </a:accent4>
      <a:accent5>
        <a:srgbClr val="E1B6AA"/>
      </a:accent5>
      <a:accent6>
        <a:srgbClr val="E7E7E7"/>
      </a:accent6>
      <a:hlink>
        <a:srgbClr val="A6C8B2"/>
      </a:hlink>
      <a:folHlink>
        <a:srgbClr val="ECBE5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TulanePowerpointTemplate</Template>
  <TotalTime>675</TotalTime>
  <Words>2673</Words>
  <Application>Microsoft Macintosh PowerPoint</Application>
  <PresentationFormat>On-screen Show (4:3)</PresentationFormat>
  <Paragraphs>232</Paragraphs>
  <Slides>56</Slides>
  <Notes>1</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56</vt:i4>
      </vt:variant>
    </vt:vector>
  </HeadingPairs>
  <TitlesOfParts>
    <vt:vector size="63" baseType="lpstr">
      <vt:lpstr>Arial</vt:lpstr>
      <vt:lpstr>Helvetica Neue</vt:lpstr>
      <vt:lpstr>Symbol</vt:lpstr>
      <vt:lpstr>Times New Roman</vt:lpstr>
      <vt:lpstr>Wingdings</vt:lpstr>
      <vt:lpstr>green_template_full_logo</vt:lpstr>
      <vt:lpstr>green_template_full_logo</vt:lpstr>
      <vt:lpstr>Housing Policies in Practice: A Summary of Metcalf (2018) “Sand Castles Before the Tide? Affordable Housing in Expensive Cities”</vt:lpstr>
      <vt:lpstr>Overview of the Article</vt:lpstr>
      <vt:lpstr>Three Types of Cities</vt:lpstr>
      <vt:lpstr>PowerPoint Presentation</vt:lpstr>
      <vt:lpstr>Why Focus on Superstar Cities?</vt:lpstr>
      <vt:lpstr>Why Focus on Superstar Cities?</vt:lpstr>
      <vt:lpstr>Housing Policies in Practice</vt:lpstr>
      <vt:lpstr>Social Housing</vt:lpstr>
      <vt:lpstr>PowerPoint Presentation</vt:lpstr>
      <vt:lpstr>Social Housing in US History</vt:lpstr>
      <vt:lpstr>Social Housing in US History</vt:lpstr>
      <vt:lpstr>Row Houses in Baltimore</vt:lpstr>
      <vt:lpstr>Inclusionary Housing</vt:lpstr>
      <vt:lpstr>Inclusionary Housing</vt:lpstr>
      <vt:lpstr>Inclusionary Housing</vt:lpstr>
      <vt:lpstr>Vouchers</vt:lpstr>
      <vt:lpstr>Vouchers</vt:lpstr>
      <vt:lpstr>Section 8</vt:lpstr>
      <vt:lpstr>Section 8</vt:lpstr>
      <vt:lpstr>Section 8</vt:lpstr>
      <vt:lpstr>Vouchers - Pros</vt:lpstr>
      <vt:lpstr>Vouchers – Cons - Discrimination</vt:lpstr>
      <vt:lpstr>Vouchers - Cons</vt:lpstr>
      <vt:lpstr>Subsidizing Demand: Elastic Supply Case</vt:lpstr>
      <vt:lpstr>Subsidizing Demand: Inelastic Supply Case</vt:lpstr>
      <vt:lpstr>Demonstration on Board/Handout</vt:lpstr>
      <vt:lpstr>Rent Control</vt:lpstr>
      <vt:lpstr>Traditional Rent Control – Demonstration on the Board/Handout</vt:lpstr>
      <vt:lpstr>Modern Rent Control</vt:lpstr>
      <vt:lpstr>Modern Rent Control</vt:lpstr>
      <vt:lpstr>Cons: Modern Rent Control</vt:lpstr>
      <vt:lpstr>Cons: Modern Rent Control</vt:lpstr>
      <vt:lpstr>Cons: Modern Rent Control</vt:lpstr>
      <vt:lpstr>Pros: Modern Rent Control</vt:lpstr>
      <vt:lpstr>Rent Control: Short Run</vt:lpstr>
      <vt:lpstr>Rent Control: Long Run</vt:lpstr>
      <vt:lpstr>Regulation of the Housing Market</vt:lpstr>
      <vt:lpstr>Zoning Code</vt:lpstr>
      <vt:lpstr>Zoning Code</vt:lpstr>
      <vt:lpstr>Building Code</vt:lpstr>
      <vt:lpstr>Building Code</vt:lpstr>
      <vt:lpstr>Building Code</vt:lpstr>
      <vt:lpstr>Permits</vt:lpstr>
      <vt:lpstr>Permits</vt:lpstr>
      <vt:lpstr>Permits</vt:lpstr>
      <vt:lpstr>Fees</vt:lpstr>
      <vt:lpstr>Fees</vt:lpstr>
      <vt:lpstr>Fees</vt:lpstr>
      <vt:lpstr>Towards a Better Housing Policy</vt:lpstr>
      <vt:lpstr>Upzone</vt:lpstr>
      <vt:lpstr>Rethink Minimal Standards</vt:lpstr>
      <vt:lpstr>Connect Superstar Cities to Less Expensive Places</vt:lpstr>
      <vt:lpstr>Build More Cities</vt:lpstr>
      <vt:lpstr>Pool Taxes Regionally</vt:lpstr>
      <vt:lpstr>Move Responsibility for Housing to a Higher Level of Government</vt:lpstr>
      <vt:lpstr>Spend More on Social Housing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Seniors for Hire? Age Discrimination, ”Sex-Plus-Age” Discrimination, and the Effectiveness of Age Discrimination Laws</dc:title>
  <dc:subject/>
  <dc:creator>Button, Patrick J</dc:creator>
  <dc:description/>
  <cp:lastModifiedBy>Hadah, Hussain</cp:lastModifiedBy>
  <cp:revision>79</cp:revision>
  <dcterms:created xsi:type="dcterms:W3CDTF">2017-10-09T14:45:27Z</dcterms:created>
  <dcterms:modified xsi:type="dcterms:W3CDTF">2024-04-09T15:39:18Z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5</vt:i4>
  </property>
  <property fmtid="{D5CDD505-2E9C-101B-9397-08002B2CF9AE}" pid="3" name="Notes">
    <vt:i4>1</vt:i4>
  </property>
  <property fmtid="{D5CDD505-2E9C-101B-9397-08002B2CF9AE}" pid="4" name="PresentationFormat">
    <vt:lpwstr>On-screen Show (4:3)</vt:lpwstr>
  </property>
  <property fmtid="{D5CDD505-2E9C-101B-9397-08002B2CF9AE}" pid="5" name="Slides">
    <vt:i4>52</vt:i4>
  </property>
</Properties>
</file>