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sldIdLst>
    <p:sldId id="259" r:id="rId2"/>
    <p:sldId id="313" r:id="rId3"/>
    <p:sldId id="279" r:id="rId4"/>
    <p:sldId id="314" r:id="rId5"/>
    <p:sldId id="280" r:id="rId6"/>
    <p:sldId id="281" r:id="rId7"/>
    <p:sldId id="292" r:id="rId8"/>
    <p:sldId id="299" r:id="rId9"/>
    <p:sldId id="282" r:id="rId10"/>
    <p:sldId id="293" r:id="rId11"/>
    <p:sldId id="283" r:id="rId12"/>
    <p:sldId id="294" r:id="rId13"/>
    <p:sldId id="284" r:id="rId14"/>
    <p:sldId id="295" r:id="rId15"/>
    <p:sldId id="285" r:id="rId16"/>
    <p:sldId id="296" r:id="rId17"/>
    <p:sldId id="286" r:id="rId18"/>
    <p:sldId id="297" r:id="rId19"/>
    <p:sldId id="300" r:id="rId20"/>
    <p:sldId id="301" r:id="rId21"/>
    <p:sldId id="287" r:id="rId22"/>
    <p:sldId id="302" r:id="rId23"/>
    <p:sldId id="288" r:id="rId24"/>
    <p:sldId id="289" r:id="rId25"/>
    <p:sldId id="290" r:id="rId26"/>
    <p:sldId id="303" r:id="rId27"/>
    <p:sldId id="307" r:id="rId28"/>
    <p:sldId id="308" r:id="rId29"/>
    <p:sldId id="309" r:id="rId30"/>
    <p:sldId id="310" r:id="rId31"/>
    <p:sldId id="311" r:id="rId32"/>
    <p:sldId id="312" r:id="rId33"/>
    <p:sldId id="315" r:id="rId34"/>
    <p:sldId id="316" r:id="rId35"/>
    <p:sldId id="317" r:id="rId36"/>
    <p:sldId id="318" r:id="rId37"/>
    <p:sldId id="319" r:id="rId3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75" d="100"/>
          <a:sy n="75" d="100"/>
        </p:scale>
        <p:origin x="516" y="5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9/26/2021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4" y="1768475"/>
            <a:ext cx="9770933"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5400" b="1" cap="all" dirty="0">
                <a:solidFill>
                  <a:schemeClr val="bg1"/>
                </a:solidFill>
                <a:ea typeface="Century Gothic" charset="0"/>
                <a:cs typeface="Century Gothic" charset="0"/>
              </a:rPr>
              <a:t>Introduction to Economic Development Incentives</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F764A-CD97-46D1-B0FC-2119AB27E8ED}"/>
              </a:ext>
            </a:extLst>
          </p:cNvPr>
          <p:cNvSpPr>
            <a:spLocks noGrp="1"/>
          </p:cNvSpPr>
          <p:nvPr>
            <p:ph type="title"/>
          </p:nvPr>
        </p:nvSpPr>
        <p:spPr/>
        <p:txBody>
          <a:bodyPr/>
          <a:lstStyle/>
          <a:p>
            <a:r>
              <a:rPr lang="en-US" dirty="0"/>
              <a:t>Examples: Job training subsidies</a:t>
            </a:r>
          </a:p>
        </p:txBody>
      </p:sp>
      <p:sp>
        <p:nvSpPr>
          <p:cNvPr id="3" name="Content Placeholder 2">
            <a:extLst>
              <a:ext uri="{FF2B5EF4-FFF2-40B4-BE49-F238E27FC236}">
                <a16:creationId xmlns:a16="http://schemas.microsoft.com/office/drawing/2014/main" id="{3846840A-D5B2-499B-B4E0-9EC3EAE75AC3}"/>
              </a:ext>
            </a:extLst>
          </p:cNvPr>
          <p:cNvSpPr>
            <a:spLocks noGrp="1"/>
          </p:cNvSpPr>
          <p:nvPr>
            <p:ph idx="1"/>
          </p:nvPr>
        </p:nvSpPr>
        <p:spPr/>
        <p:txBody>
          <a:bodyPr/>
          <a:lstStyle/>
          <a:p>
            <a:r>
              <a:rPr lang="en-US" b="1" i="0" dirty="0">
                <a:solidFill>
                  <a:srgbClr val="212121"/>
                </a:solidFill>
                <a:effectLst/>
                <a:latin typeface="Arial" panose="020B0604020202020204" pitchFamily="34" charset="0"/>
              </a:rPr>
              <a:t>H-1B Skills Training Grants </a:t>
            </a:r>
            <a:r>
              <a:rPr lang="en-US" b="0" i="0" dirty="0">
                <a:solidFill>
                  <a:srgbClr val="212121"/>
                </a:solidFill>
                <a:effectLst/>
                <a:latin typeface="Arial" panose="020B0604020202020204" pitchFamily="34" charset="0"/>
              </a:rPr>
              <a:t>fund projects that provide training and related activities to workers to assist them in gaining the skills and competencies needed to obtain or upgrade employment in high-growth industries or economic sectors. These grants are supported by user fees paid by employers seeking high skilled foreign workers under the H-1B visa program. The goal of the training grants is to prepare Americans for high skill jobs, reducing the dependence on foreign labor. Funds are authorized by Section 414(c) of the American Competitiveness and Improvement Act of 1998 (ACWIA), as amended (29 USC 3224a).</a:t>
            </a:r>
          </a:p>
          <a:p>
            <a:r>
              <a:rPr lang="en-US" dirty="0">
                <a:solidFill>
                  <a:srgbClr val="212121"/>
                </a:solidFill>
                <a:latin typeface="Arial" panose="020B0604020202020204" pitchFamily="34" charset="0"/>
              </a:rPr>
              <a:t>Source: https://www.dol.gov/agencies/eta/skills-grants/h1-b-skills-training</a:t>
            </a:r>
            <a:endParaRPr lang="en-US" dirty="0"/>
          </a:p>
        </p:txBody>
      </p:sp>
    </p:spTree>
    <p:extLst>
      <p:ext uri="{BB962C8B-B14F-4D97-AF65-F5344CB8AC3E}">
        <p14:creationId xmlns:p14="http://schemas.microsoft.com/office/powerpoint/2010/main" val="3613122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Property tax abatements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This is simply a reduction in property taxes that a business would have to pay.</a:t>
            </a:r>
          </a:p>
          <a:p>
            <a:r>
              <a:rPr lang="en-US" dirty="0"/>
              <a:t>Property taxes can be a large cost for a business, particularly if it has a large facility and/or operates in an expensive area with high property values (since the taxes are usually a % of property value).</a:t>
            </a:r>
          </a:p>
          <a:p>
            <a:r>
              <a:rPr lang="en-US" dirty="0"/>
              <a:t>This is an easy incentive for municipalities to offer since they set property taxes. They can create this incentive through the already-existing property tax system.</a:t>
            </a:r>
          </a:p>
        </p:txBody>
      </p:sp>
    </p:spTree>
    <p:extLst>
      <p:ext uri="{BB962C8B-B14F-4D97-AF65-F5344CB8AC3E}">
        <p14:creationId xmlns:p14="http://schemas.microsoft.com/office/powerpoint/2010/main" val="131506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163E-00E2-4755-9546-5E326FD17AAC}"/>
              </a:ext>
            </a:extLst>
          </p:cNvPr>
          <p:cNvSpPr>
            <a:spLocks noGrp="1"/>
          </p:cNvSpPr>
          <p:nvPr>
            <p:ph type="title"/>
          </p:nvPr>
        </p:nvSpPr>
        <p:spPr/>
        <p:txBody>
          <a:bodyPr/>
          <a:lstStyle/>
          <a:p>
            <a:r>
              <a:rPr lang="en-US" dirty="0"/>
              <a:t>Examples: property tax abatements</a:t>
            </a:r>
          </a:p>
        </p:txBody>
      </p:sp>
      <p:sp>
        <p:nvSpPr>
          <p:cNvPr id="3" name="Content Placeholder 2">
            <a:extLst>
              <a:ext uri="{FF2B5EF4-FFF2-40B4-BE49-F238E27FC236}">
                <a16:creationId xmlns:a16="http://schemas.microsoft.com/office/drawing/2014/main" id="{2547DB66-CF62-4B0B-9F89-1E30CDDB08F6}"/>
              </a:ext>
            </a:extLst>
          </p:cNvPr>
          <p:cNvSpPr>
            <a:spLocks noGrp="1"/>
          </p:cNvSpPr>
          <p:nvPr>
            <p:ph idx="1"/>
          </p:nvPr>
        </p:nvSpPr>
        <p:spPr/>
        <p:txBody>
          <a:bodyPr/>
          <a:lstStyle/>
          <a:p>
            <a:r>
              <a:rPr lang="en-US" b="0" i="0" dirty="0">
                <a:solidFill>
                  <a:srgbClr val="333333"/>
                </a:solidFill>
                <a:effectLst/>
                <a:latin typeface="ff-scala"/>
              </a:rPr>
              <a:t>The New Orleans </a:t>
            </a:r>
            <a:r>
              <a:rPr lang="en-US" b="1" i="0" dirty="0">
                <a:solidFill>
                  <a:srgbClr val="333333"/>
                </a:solidFill>
                <a:effectLst/>
                <a:latin typeface="ff-scala"/>
              </a:rPr>
              <a:t>Restoration Tax Abatement (RTA) </a:t>
            </a:r>
            <a:r>
              <a:rPr lang="en-US" b="0" i="0" dirty="0">
                <a:solidFill>
                  <a:srgbClr val="333333"/>
                </a:solidFill>
                <a:effectLst/>
                <a:latin typeface="ff-scala"/>
              </a:rPr>
              <a:t>Program provides to commercial property owners and homeowners who expand, restore, improve, or develop an existing structure in a downtown development district, economic development district, or historic district the right to pay ad valorem taxes based on the assessed valuation of the property for the year prior to the commencement of the project for five years after completion of the work.</a:t>
            </a:r>
          </a:p>
          <a:p>
            <a:r>
              <a:rPr lang="en-US" dirty="0">
                <a:solidFill>
                  <a:srgbClr val="333333"/>
                </a:solidFill>
                <a:latin typeface="ff-scala"/>
              </a:rPr>
              <a:t>[i.e., they pay property taxes on the previous value of the property, not the value after the restoration.]</a:t>
            </a:r>
          </a:p>
          <a:p>
            <a:r>
              <a:rPr lang="en-US" dirty="0">
                <a:solidFill>
                  <a:srgbClr val="333333"/>
                </a:solidFill>
                <a:latin typeface="ff-scala"/>
              </a:rPr>
              <a:t>Source: https://nola.gov/economic-development/business-services/tax-incentive-programs/restoration-tax-abatement/</a:t>
            </a:r>
            <a:endParaRPr lang="en-US" dirty="0"/>
          </a:p>
        </p:txBody>
      </p:sp>
    </p:spTree>
    <p:extLst>
      <p:ext uri="{BB962C8B-B14F-4D97-AF65-F5344CB8AC3E}">
        <p14:creationId xmlns:p14="http://schemas.microsoft.com/office/powerpoint/2010/main" val="743581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Investment tax credits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Tax credits for certain investments.</a:t>
            </a:r>
          </a:p>
          <a:p>
            <a:r>
              <a:rPr lang="en-US" dirty="0"/>
              <a:t>If your investment qualifies, you get some % of your investment back in the form of a tax credit.</a:t>
            </a:r>
          </a:p>
          <a:p>
            <a:r>
              <a:rPr lang="en-US" dirty="0"/>
              <a:t>The type of investment covered can vary:</a:t>
            </a:r>
          </a:p>
          <a:p>
            <a:pPr lvl="1"/>
            <a:r>
              <a:rPr lang="en-US" dirty="0"/>
              <a:t>R&amp;D investment</a:t>
            </a:r>
          </a:p>
          <a:p>
            <a:pPr lvl="1"/>
            <a:r>
              <a:rPr lang="en-US" dirty="0"/>
              <a:t>Investment in machinery or buildings</a:t>
            </a:r>
          </a:p>
          <a:p>
            <a:pPr lvl="1"/>
            <a:r>
              <a:rPr lang="en-US" dirty="0"/>
              <a:t>Investment in particular technology (e.g., solar)</a:t>
            </a:r>
          </a:p>
        </p:txBody>
      </p:sp>
    </p:spTree>
    <p:extLst>
      <p:ext uri="{BB962C8B-B14F-4D97-AF65-F5344CB8AC3E}">
        <p14:creationId xmlns:p14="http://schemas.microsoft.com/office/powerpoint/2010/main" val="223762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F3D5C-9063-4DA8-9894-DDCB81ED2BC1}"/>
              </a:ext>
            </a:extLst>
          </p:cNvPr>
          <p:cNvSpPr>
            <a:spLocks noGrp="1"/>
          </p:cNvSpPr>
          <p:nvPr>
            <p:ph type="title"/>
          </p:nvPr>
        </p:nvSpPr>
        <p:spPr/>
        <p:txBody>
          <a:bodyPr/>
          <a:lstStyle/>
          <a:p>
            <a:r>
              <a:rPr lang="en-US" dirty="0"/>
              <a:t>Examples: investment tax credits</a:t>
            </a:r>
          </a:p>
        </p:txBody>
      </p:sp>
      <p:sp>
        <p:nvSpPr>
          <p:cNvPr id="3" name="Content Placeholder 2">
            <a:extLst>
              <a:ext uri="{FF2B5EF4-FFF2-40B4-BE49-F238E27FC236}">
                <a16:creationId xmlns:a16="http://schemas.microsoft.com/office/drawing/2014/main" id="{8000C525-9F8E-43EC-B12E-A6D65995835A}"/>
              </a:ext>
            </a:extLst>
          </p:cNvPr>
          <p:cNvSpPr>
            <a:spLocks noGrp="1"/>
          </p:cNvSpPr>
          <p:nvPr>
            <p:ph idx="1"/>
          </p:nvPr>
        </p:nvSpPr>
        <p:spPr/>
        <p:txBody>
          <a:bodyPr/>
          <a:lstStyle/>
          <a:p>
            <a:r>
              <a:rPr lang="en-US" dirty="0">
                <a:solidFill>
                  <a:schemeClr val="tx1"/>
                </a:solidFill>
                <a:latin typeface="Century Gothic" panose="020B0502020202020204" pitchFamily="34" charset="0"/>
              </a:rPr>
              <a:t>As of about 2008, 40% of states offer a general, state-wide tax credit on investment in machinery and buildings, and the average rate of this credit exceeds 6 percentage points in 2004 (</a:t>
            </a:r>
            <a:r>
              <a:rPr lang="en-US" dirty="0" err="1">
                <a:solidFill>
                  <a:schemeClr val="tx1"/>
                </a:solidFill>
                <a:latin typeface="Century Gothic" panose="020B0502020202020204" pitchFamily="34" charset="0"/>
              </a:rPr>
              <a:t>Chirinko</a:t>
            </a:r>
            <a:r>
              <a:rPr lang="en-US" dirty="0">
                <a:solidFill>
                  <a:schemeClr val="tx1"/>
                </a:solidFill>
                <a:latin typeface="Century Gothic" panose="020B0502020202020204" pitchFamily="34" charset="0"/>
              </a:rPr>
              <a:t> and Wilson, 2008)</a:t>
            </a:r>
          </a:p>
          <a:p>
            <a:r>
              <a:rPr lang="en-US" b="0" i="0" dirty="0">
                <a:solidFill>
                  <a:schemeClr val="tx1"/>
                </a:solidFill>
                <a:effectLst/>
                <a:latin typeface="Century Gothic" panose="020B0502020202020204" pitchFamily="34" charset="0"/>
              </a:rPr>
              <a:t>The federal </a:t>
            </a:r>
            <a:r>
              <a:rPr lang="en-US" b="1" i="0" dirty="0">
                <a:solidFill>
                  <a:schemeClr val="tx1"/>
                </a:solidFill>
                <a:effectLst/>
                <a:latin typeface="Century Gothic" panose="020B0502020202020204" pitchFamily="34" charset="0"/>
              </a:rPr>
              <a:t>solar Investment Tax Credit </a:t>
            </a:r>
            <a:r>
              <a:rPr lang="en-US" b="0" i="0" dirty="0">
                <a:solidFill>
                  <a:schemeClr val="tx1"/>
                </a:solidFill>
                <a:effectLst/>
                <a:latin typeface="Century Gothic" panose="020B0502020202020204" pitchFamily="34" charset="0"/>
              </a:rPr>
              <a:t>(ITC) is one of the most important federal policy mechanisms to support the growth of solar energy in the United States. The ITC is a</a:t>
            </a:r>
            <a:r>
              <a:rPr lang="en-US" b="1" i="0" dirty="0">
                <a:solidFill>
                  <a:schemeClr val="tx1"/>
                </a:solidFill>
                <a:effectLst/>
                <a:latin typeface="Century Gothic" panose="020B0502020202020204" pitchFamily="34" charset="0"/>
              </a:rPr>
              <a:t> 26 percent tax credit</a:t>
            </a:r>
            <a:r>
              <a:rPr lang="en-US" b="0" i="0" dirty="0">
                <a:solidFill>
                  <a:schemeClr val="tx1"/>
                </a:solidFill>
                <a:effectLst/>
                <a:latin typeface="Century Gothic" panose="020B0502020202020204" pitchFamily="34" charset="0"/>
              </a:rPr>
              <a:t> for solar systems on residential and commercial properties. </a:t>
            </a:r>
            <a:r>
              <a:rPr lang="en-US" dirty="0">
                <a:solidFill>
                  <a:schemeClr val="tx1"/>
                </a:solidFill>
                <a:latin typeface="Century Gothic" panose="020B0502020202020204" pitchFamily="34" charset="0"/>
              </a:rPr>
              <a:t>Source: https://www.seia.org/initiatives/solar-investment-tax-credit-itc</a:t>
            </a:r>
            <a:endParaRPr lang="en-US" b="0" i="0" dirty="0">
              <a:solidFill>
                <a:schemeClr val="tx1"/>
              </a:solidFill>
              <a:effectLst/>
              <a:latin typeface="Century Gothic" panose="020B0502020202020204" pitchFamily="34" charset="0"/>
            </a:endParaRPr>
          </a:p>
          <a:p>
            <a:endParaRPr lang="en-US" dirty="0"/>
          </a:p>
        </p:txBody>
      </p:sp>
    </p:spTree>
    <p:extLst>
      <p:ext uri="{BB962C8B-B14F-4D97-AF65-F5344CB8AC3E}">
        <p14:creationId xmlns:p14="http://schemas.microsoft.com/office/powerpoint/2010/main" val="4248022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R&amp;D tax credits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The first state R&amp;D tax credit was offered in the early 1980s, and since then many other states now offer them (Miller and Richard, 2010).</a:t>
            </a:r>
          </a:p>
          <a:p>
            <a:r>
              <a:rPr lang="en-US" dirty="0"/>
              <a:t>Research and Development (R&amp;D) tax credits reward companies for conducting R&amp;D in the United States. The credit was implemented to incentivize innovation throughout the economy and to keep technical jobs here in the U.S.</a:t>
            </a:r>
          </a:p>
          <a:p>
            <a:r>
              <a:rPr lang="en-US" dirty="0"/>
              <a:t>What constitutes R&amp;D varies by the incentive, but in can be broad, including the applied sciences and other technical projects.</a:t>
            </a:r>
          </a:p>
        </p:txBody>
      </p:sp>
    </p:spTree>
    <p:extLst>
      <p:ext uri="{BB962C8B-B14F-4D97-AF65-F5344CB8AC3E}">
        <p14:creationId xmlns:p14="http://schemas.microsoft.com/office/powerpoint/2010/main" val="179062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7D8A-6D79-43A4-8573-16CFE4BB73A8}"/>
              </a:ext>
            </a:extLst>
          </p:cNvPr>
          <p:cNvSpPr>
            <a:spLocks noGrp="1"/>
          </p:cNvSpPr>
          <p:nvPr>
            <p:ph type="title"/>
          </p:nvPr>
        </p:nvSpPr>
        <p:spPr/>
        <p:txBody>
          <a:bodyPr/>
          <a:lstStyle/>
          <a:p>
            <a:r>
              <a:rPr lang="en-US" dirty="0"/>
              <a:t>Examples: R&amp;D tax credits</a:t>
            </a:r>
          </a:p>
        </p:txBody>
      </p:sp>
      <p:sp>
        <p:nvSpPr>
          <p:cNvPr id="3" name="Content Placeholder 2">
            <a:extLst>
              <a:ext uri="{FF2B5EF4-FFF2-40B4-BE49-F238E27FC236}">
                <a16:creationId xmlns:a16="http://schemas.microsoft.com/office/drawing/2014/main" id="{79986C5D-5EE5-4922-BF60-2F60F0EE2E84}"/>
              </a:ext>
            </a:extLst>
          </p:cNvPr>
          <p:cNvSpPr>
            <a:spLocks noGrp="1"/>
          </p:cNvSpPr>
          <p:nvPr>
            <p:ph idx="1"/>
          </p:nvPr>
        </p:nvSpPr>
        <p:spPr/>
        <p:txBody>
          <a:bodyPr/>
          <a:lstStyle/>
          <a:p>
            <a:r>
              <a:rPr lang="en-US" dirty="0"/>
              <a:t>The Louisiana R&amp;D Tax Credit is a credit of 40%/20%/8% of Louisiana Qualified Research Expenses (for firms with fewer than 50 LA employees/50-99/100+)</a:t>
            </a:r>
          </a:p>
          <a:p>
            <a:r>
              <a:rPr lang="en-US" dirty="0"/>
              <a:t>Source: https://intrepid-advisors.com/state-rd-tax-credit-eligibility-map/louisiana-rd-tax-credit/</a:t>
            </a:r>
          </a:p>
        </p:txBody>
      </p:sp>
    </p:spTree>
    <p:extLst>
      <p:ext uri="{BB962C8B-B14F-4D97-AF65-F5344CB8AC3E}">
        <p14:creationId xmlns:p14="http://schemas.microsoft.com/office/powerpoint/2010/main" val="2487975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Enterprise zones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a:xfrm>
            <a:off x="838200" y="1676330"/>
            <a:ext cx="10515600" cy="4351338"/>
          </a:xfrm>
        </p:spPr>
        <p:txBody>
          <a:bodyPr/>
          <a:lstStyle/>
          <a:p>
            <a:r>
              <a:rPr lang="en-US" dirty="0"/>
              <a:t>Enterprise zones (EZ) are geographic areas in which companies can qualify for a variety of subsidies. </a:t>
            </a:r>
          </a:p>
          <a:p>
            <a:r>
              <a:rPr lang="en-US" dirty="0"/>
              <a:t>The original intent of most EZ programs was to encourage businesses to stay, locate, or expand in depressed areas and thereby help to revitalize them. </a:t>
            </a:r>
          </a:p>
          <a:p>
            <a:r>
              <a:rPr lang="en-US" dirty="0"/>
              <a:t>EZ subsidies often include a variety of corporate income tax credits, property tax abatements, and other tax exemptions and incentives to encourage businesses to locate in low-income areas of a city or county. </a:t>
            </a:r>
          </a:p>
          <a:p>
            <a:r>
              <a:rPr lang="en-US" dirty="0"/>
              <a:t>Zones range in size from hundreds to several thousand acres.</a:t>
            </a:r>
          </a:p>
          <a:p>
            <a:r>
              <a:rPr lang="en-US" dirty="0"/>
              <a:t>Source: </a:t>
            </a:r>
            <a:r>
              <a:rPr lang="en-US" sz="1800" dirty="0"/>
              <a:t>https://www.goodjobsfirst.org/accountable-development/enterprise-zones</a:t>
            </a:r>
          </a:p>
        </p:txBody>
      </p:sp>
    </p:spTree>
    <p:extLst>
      <p:ext uri="{BB962C8B-B14F-4D97-AF65-F5344CB8AC3E}">
        <p14:creationId xmlns:p14="http://schemas.microsoft.com/office/powerpoint/2010/main" val="30565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E83-983F-4C1D-B005-829591B1DB0A}"/>
              </a:ext>
            </a:extLst>
          </p:cNvPr>
          <p:cNvSpPr>
            <a:spLocks noGrp="1"/>
          </p:cNvSpPr>
          <p:nvPr>
            <p:ph type="title"/>
          </p:nvPr>
        </p:nvSpPr>
        <p:spPr/>
        <p:txBody>
          <a:bodyPr/>
          <a:lstStyle/>
          <a:p>
            <a:r>
              <a:rPr lang="en-US" dirty="0"/>
              <a:t>Examples: enterprise zones</a:t>
            </a:r>
          </a:p>
        </p:txBody>
      </p:sp>
      <p:sp>
        <p:nvSpPr>
          <p:cNvPr id="3" name="Content Placeholder 2">
            <a:extLst>
              <a:ext uri="{FF2B5EF4-FFF2-40B4-BE49-F238E27FC236}">
                <a16:creationId xmlns:a16="http://schemas.microsoft.com/office/drawing/2014/main" id="{34C0FD99-1E47-407F-9578-2EF02F052ACF}"/>
              </a:ext>
            </a:extLst>
          </p:cNvPr>
          <p:cNvSpPr>
            <a:spLocks noGrp="1"/>
          </p:cNvSpPr>
          <p:nvPr>
            <p:ph idx="1"/>
          </p:nvPr>
        </p:nvSpPr>
        <p:spPr/>
        <p:txBody>
          <a:bodyPr/>
          <a:lstStyle/>
          <a:p>
            <a:r>
              <a:rPr lang="en-US" dirty="0"/>
              <a:t>Louisiana’s Enterprise Zone program is a jobs incentive program that provides Louisiana income and franchise tax credits to a new or existing business located in Louisiana creating permanent net new full-time jobs, and hiring at least 50% of those net new jobs from one of four targeted groups. The benefit provides:</a:t>
            </a:r>
          </a:p>
          <a:p>
            <a:pPr lvl="1"/>
            <a:r>
              <a:rPr lang="en-US" dirty="0"/>
              <a:t>Either a one-time $3,500 or $1,000 tax credit for each net new job created.</a:t>
            </a:r>
          </a:p>
          <a:p>
            <a:pPr lvl="1"/>
            <a:r>
              <a:rPr lang="en-US" dirty="0"/>
              <a:t>A rebate of state sales and use taxes paid on qualifying materials, machinery, furniture, and/or equipment purchased or a 1.5% refundable investment tax credit on the total capital investment, excluding tax exempted items. The rebate shall not exceed $100,000 per net new job.</a:t>
            </a:r>
          </a:p>
          <a:p>
            <a:r>
              <a:rPr lang="en-US" dirty="0"/>
              <a:t>(So, this program is adds job creation tax credit requirements on top of an enterprise zone framework.)</a:t>
            </a:r>
          </a:p>
        </p:txBody>
      </p:sp>
    </p:spTree>
    <p:extLst>
      <p:ext uri="{BB962C8B-B14F-4D97-AF65-F5344CB8AC3E}">
        <p14:creationId xmlns:p14="http://schemas.microsoft.com/office/powerpoint/2010/main" val="301352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E83-983F-4C1D-B005-829591B1DB0A}"/>
              </a:ext>
            </a:extLst>
          </p:cNvPr>
          <p:cNvSpPr>
            <a:spLocks noGrp="1"/>
          </p:cNvSpPr>
          <p:nvPr>
            <p:ph type="title"/>
          </p:nvPr>
        </p:nvSpPr>
        <p:spPr/>
        <p:txBody>
          <a:bodyPr/>
          <a:lstStyle/>
          <a:p>
            <a:r>
              <a:rPr lang="en-US" dirty="0"/>
              <a:t>Eligibility requirements</a:t>
            </a:r>
          </a:p>
        </p:txBody>
      </p:sp>
      <p:sp>
        <p:nvSpPr>
          <p:cNvPr id="3" name="Content Placeholder 2">
            <a:extLst>
              <a:ext uri="{FF2B5EF4-FFF2-40B4-BE49-F238E27FC236}">
                <a16:creationId xmlns:a16="http://schemas.microsoft.com/office/drawing/2014/main" id="{34C0FD99-1E47-407F-9578-2EF02F052ACF}"/>
              </a:ext>
            </a:extLst>
          </p:cNvPr>
          <p:cNvSpPr>
            <a:spLocks noGrp="1"/>
          </p:cNvSpPr>
          <p:nvPr>
            <p:ph idx="1"/>
          </p:nvPr>
        </p:nvSpPr>
        <p:spPr/>
        <p:txBody>
          <a:bodyPr/>
          <a:lstStyle/>
          <a:p>
            <a:r>
              <a:rPr lang="en-US" dirty="0"/>
              <a:t>Hire 50% of the net new jobs created from one or more of the certification requirements from these targeted groups:</a:t>
            </a:r>
          </a:p>
          <a:p>
            <a:r>
              <a:rPr lang="en-US" dirty="0"/>
              <a:t>Residents: someone living in Enterprise Zone within the state.</a:t>
            </a:r>
          </a:p>
          <a:p>
            <a:pPr lvl="1"/>
            <a:r>
              <a:rPr lang="en-US" dirty="0"/>
              <a:t>See Enterprise Zone listing by Parish – 2010 (lists disadvantaged Census block groups using data from the ACS!!!)</a:t>
            </a:r>
          </a:p>
          <a:p>
            <a:pPr lvl="1"/>
            <a:r>
              <a:rPr lang="en-US" dirty="0"/>
              <a:t>People receiving an approved form of public assistance.</a:t>
            </a:r>
          </a:p>
          <a:p>
            <a:pPr lvl="1"/>
            <a:r>
              <a:rPr lang="en-US" dirty="0"/>
              <a:t>People lacking basic skills. A person performing below a ninth grade proficiency in reading, writing or mathematics.</a:t>
            </a:r>
          </a:p>
          <a:p>
            <a:pPr lvl="1"/>
            <a:r>
              <a:rPr lang="en-US" dirty="0"/>
              <a:t>People unemployable by traditional standards.</a:t>
            </a:r>
          </a:p>
          <a:p>
            <a:r>
              <a:rPr lang="en-US" dirty="0"/>
              <a:t>Source: https://www.opportunitylouisiana.com/business-incentives/enterprise-zone</a:t>
            </a:r>
          </a:p>
        </p:txBody>
      </p:sp>
    </p:spTree>
    <p:extLst>
      <p:ext uri="{BB962C8B-B14F-4D97-AF65-F5344CB8AC3E}">
        <p14:creationId xmlns:p14="http://schemas.microsoft.com/office/powerpoint/2010/main" val="422521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3E85-A2FB-4DC8-91DE-A9CDEB687E8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B4E2DF9D-18DC-47BD-89BF-59A3A55A11FC}"/>
              </a:ext>
            </a:extLst>
          </p:cNvPr>
          <p:cNvSpPr>
            <a:spLocks noGrp="1"/>
          </p:cNvSpPr>
          <p:nvPr>
            <p:ph idx="1"/>
          </p:nvPr>
        </p:nvSpPr>
        <p:spPr/>
        <p:txBody>
          <a:bodyPr/>
          <a:lstStyle/>
          <a:p>
            <a:r>
              <a:rPr lang="en-US" dirty="0"/>
              <a:t>Why economic development incentives? Overview of motivations.</a:t>
            </a:r>
          </a:p>
          <a:p>
            <a:r>
              <a:rPr lang="en-US" dirty="0"/>
              <a:t>Overview of common types of economic development incentives.</a:t>
            </a:r>
          </a:p>
          <a:p>
            <a:r>
              <a:rPr lang="en-US" dirty="0"/>
              <a:t>Summary of key points of the theory in O’Flaherty.</a:t>
            </a:r>
          </a:p>
        </p:txBody>
      </p:sp>
    </p:spTree>
    <p:extLst>
      <p:ext uri="{BB962C8B-B14F-4D97-AF65-F5344CB8AC3E}">
        <p14:creationId xmlns:p14="http://schemas.microsoft.com/office/powerpoint/2010/main" val="196052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E83-983F-4C1D-B005-829591B1DB0A}"/>
              </a:ext>
            </a:extLst>
          </p:cNvPr>
          <p:cNvSpPr>
            <a:spLocks noGrp="1"/>
          </p:cNvSpPr>
          <p:nvPr>
            <p:ph type="title"/>
          </p:nvPr>
        </p:nvSpPr>
        <p:spPr/>
        <p:txBody>
          <a:bodyPr/>
          <a:lstStyle/>
          <a:p>
            <a:r>
              <a:rPr lang="en-US" dirty="0"/>
              <a:t>Examples: enterprise zones</a:t>
            </a:r>
          </a:p>
        </p:txBody>
      </p:sp>
      <p:sp>
        <p:nvSpPr>
          <p:cNvPr id="3" name="Content Placeholder 2">
            <a:extLst>
              <a:ext uri="{FF2B5EF4-FFF2-40B4-BE49-F238E27FC236}">
                <a16:creationId xmlns:a16="http://schemas.microsoft.com/office/drawing/2014/main" id="{34C0FD99-1E47-407F-9578-2EF02F052ACF}"/>
              </a:ext>
            </a:extLst>
          </p:cNvPr>
          <p:cNvSpPr>
            <a:spLocks noGrp="1"/>
          </p:cNvSpPr>
          <p:nvPr>
            <p:ph idx="1"/>
          </p:nvPr>
        </p:nvSpPr>
        <p:spPr>
          <a:xfrm>
            <a:off x="838200" y="1424409"/>
            <a:ext cx="10515600" cy="4351338"/>
          </a:xfrm>
        </p:spPr>
        <p:txBody>
          <a:bodyPr/>
          <a:lstStyle/>
          <a:p>
            <a:r>
              <a:rPr lang="en-US" dirty="0"/>
              <a:t>The Illinois Enterprise Zone Program is designed to stimulate economic growth and neighborhood revitalization in economically depressed areas of the state through state and local tax incentives, regulatory relief and improved governmental services.  Businesses located or expanding in an Illinois enterprise zone may be eligible for the following state and local tax incentives:</a:t>
            </a:r>
          </a:p>
          <a:p>
            <a:pPr lvl="1"/>
            <a:r>
              <a:rPr lang="en-US" dirty="0"/>
              <a:t>Exemption on retailers’ occupation tax paid on building materials</a:t>
            </a:r>
          </a:p>
          <a:p>
            <a:pPr lvl="1"/>
            <a:r>
              <a:rPr lang="en-US" dirty="0"/>
              <a:t>Expanded state sales tax exemptions on purchases of personal property used or consumed in the manufacturing process or in the operation of a pollution control facility</a:t>
            </a:r>
          </a:p>
          <a:p>
            <a:pPr lvl="1"/>
            <a:r>
              <a:rPr lang="en-US" dirty="0"/>
              <a:t>An exemption on the state utility tax for electricity and natural gas</a:t>
            </a:r>
          </a:p>
          <a:p>
            <a:pPr lvl="1"/>
            <a:r>
              <a:rPr lang="en-US" dirty="0"/>
              <a:t>An exemption on the Illinois Commerce Commission’s administrative charge and telecommunication excise tax</a:t>
            </a:r>
          </a:p>
          <a:p>
            <a:r>
              <a:rPr lang="en-US" sz="1200" dirty="0"/>
              <a:t>Source: https://www2.illinois.gov/dceo/ExpandRelocate/Incentives/taxassistance/pages/enterprisezone.aspx</a:t>
            </a:r>
          </a:p>
        </p:txBody>
      </p:sp>
    </p:spTree>
    <p:extLst>
      <p:ext uri="{BB962C8B-B14F-4D97-AF65-F5344CB8AC3E}">
        <p14:creationId xmlns:p14="http://schemas.microsoft.com/office/powerpoint/2010/main" val="399426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Empowerment zones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An empowerment zone is an economically distressed community eligible to receive tax incentives and grants from the United States federal government under the Empowerment Zones and Enterprise Communities Act of 1993.</a:t>
            </a:r>
          </a:p>
          <a:p>
            <a:r>
              <a:rPr lang="en-US" dirty="0"/>
              <a:t>Qualifying businesses in EZs are eligible for employment credits</a:t>
            </a:r>
          </a:p>
          <a:p>
            <a:r>
              <a:rPr lang="en-US" dirty="0"/>
              <a:t>Qualifying EZ businesses are also eligible for: </a:t>
            </a:r>
          </a:p>
          <a:p>
            <a:pPr lvl="1"/>
            <a:r>
              <a:rPr lang="en-US" dirty="0"/>
              <a:t>low-cost loans through EZ facility bonds, </a:t>
            </a:r>
          </a:p>
          <a:p>
            <a:pPr lvl="1"/>
            <a:r>
              <a:rPr lang="en-US" dirty="0"/>
              <a:t>increased Section 179 tax deductions, </a:t>
            </a:r>
          </a:p>
          <a:p>
            <a:pPr lvl="1"/>
            <a:r>
              <a:rPr lang="en-US" dirty="0"/>
              <a:t>partial-exclusion of tax on capital gains upon the sale of certain assets, and</a:t>
            </a:r>
          </a:p>
          <a:p>
            <a:pPr lvl="1"/>
            <a:r>
              <a:rPr lang="en-US" dirty="0"/>
              <a:t>other incentives. </a:t>
            </a:r>
          </a:p>
          <a:p>
            <a:r>
              <a:rPr lang="en-US" dirty="0"/>
              <a:t>https://en.wikipedia.org/wiki/Empowerment_zone</a:t>
            </a:r>
          </a:p>
        </p:txBody>
      </p:sp>
    </p:spTree>
    <p:extLst>
      <p:ext uri="{BB962C8B-B14F-4D97-AF65-F5344CB8AC3E}">
        <p14:creationId xmlns:p14="http://schemas.microsoft.com/office/powerpoint/2010/main" val="8917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ED1999-1A82-42CA-A984-7DDFFDCB5033}"/>
              </a:ext>
            </a:extLst>
          </p:cNvPr>
          <p:cNvPicPr>
            <a:picLocks noChangeAspect="1"/>
          </p:cNvPicPr>
          <p:nvPr/>
        </p:nvPicPr>
        <p:blipFill>
          <a:blip r:embed="rId2"/>
          <a:stretch>
            <a:fillRect/>
          </a:stretch>
        </p:blipFill>
        <p:spPr>
          <a:xfrm>
            <a:off x="1413809" y="0"/>
            <a:ext cx="9364382" cy="6001588"/>
          </a:xfrm>
          <a:prstGeom prst="rect">
            <a:avLst/>
          </a:prstGeom>
        </p:spPr>
      </p:pic>
    </p:spTree>
    <p:extLst>
      <p:ext uri="{BB962C8B-B14F-4D97-AF65-F5344CB8AC3E}">
        <p14:creationId xmlns:p14="http://schemas.microsoft.com/office/powerpoint/2010/main" val="351619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1379-0B44-4AEC-BDF4-6746A11AC14F}"/>
              </a:ext>
            </a:extLst>
          </p:cNvPr>
          <p:cNvSpPr>
            <a:spLocks noGrp="1"/>
          </p:cNvSpPr>
          <p:nvPr>
            <p:ph type="title"/>
          </p:nvPr>
        </p:nvSpPr>
        <p:spPr/>
        <p:txBody>
          <a:bodyPr/>
          <a:lstStyle/>
          <a:p>
            <a:r>
              <a:rPr lang="en-US" dirty="0"/>
              <a:t>Some terminology</a:t>
            </a:r>
          </a:p>
        </p:txBody>
      </p:sp>
      <p:sp>
        <p:nvSpPr>
          <p:cNvPr id="3" name="Content Placeholder 2">
            <a:extLst>
              <a:ext uri="{FF2B5EF4-FFF2-40B4-BE49-F238E27FC236}">
                <a16:creationId xmlns:a16="http://schemas.microsoft.com/office/drawing/2014/main" id="{260379D0-BDA6-4CB0-85FC-D46B96EB80D8}"/>
              </a:ext>
            </a:extLst>
          </p:cNvPr>
          <p:cNvSpPr>
            <a:spLocks noGrp="1"/>
          </p:cNvSpPr>
          <p:nvPr>
            <p:ph idx="1"/>
          </p:nvPr>
        </p:nvSpPr>
        <p:spPr/>
        <p:txBody>
          <a:bodyPr/>
          <a:lstStyle/>
          <a:p>
            <a:r>
              <a:rPr lang="en-US" dirty="0"/>
              <a:t>Incentives are usually one or more of the following:</a:t>
            </a:r>
          </a:p>
          <a:p>
            <a:pPr marL="457200" indent="-457200">
              <a:buFont typeface="+mj-lt"/>
              <a:buAutoNum type="arabicPeriod"/>
            </a:pPr>
            <a:r>
              <a:rPr lang="en-US" dirty="0"/>
              <a:t>Cash rebates or grants</a:t>
            </a:r>
          </a:p>
          <a:p>
            <a:pPr marL="457200" indent="-457200">
              <a:buFont typeface="+mj-lt"/>
              <a:buAutoNum type="arabicPeriod"/>
            </a:pPr>
            <a:r>
              <a:rPr lang="en-US" dirty="0"/>
              <a:t>Refundable tax credits</a:t>
            </a:r>
          </a:p>
          <a:p>
            <a:pPr marL="457200" indent="-457200">
              <a:buFont typeface="+mj-lt"/>
              <a:buAutoNum type="arabicPeriod"/>
            </a:pPr>
            <a:r>
              <a:rPr lang="en-US" dirty="0"/>
              <a:t>Transferable tax credits</a:t>
            </a:r>
          </a:p>
          <a:p>
            <a:pPr marL="457200" indent="-457200">
              <a:buFont typeface="+mj-lt"/>
              <a:buAutoNum type="arabicPeriod"/>
            </a:pPr>
            <a:r>
              <a:rPr lang="en-US" dirty="0"/>
              <a:t>Tax credits that allow carry forward</a:t>
            </a:r>
          </a:p>
          <a:p>
            <a:r>
              <a:rPr lang="en-US" dirty="0"/>
              <a:t>These categories are not mutually exclusive (e.g., some tax credits are refundable and/or transferable and/or allow carry forward)</a:t>
            </a:r>
          </a:p>
        </p:txBody>
      </p:sp>
    </p:spTree>
    <p:extLst>
      <p:ext uri="{BB962C8B-B14F-4D97-AF65-F5344CB8AC3E}">
        <p14:creationId xmlns:p14="http://schemas.microsoft.com/office/powerpoint/2010/main" val="4158244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379D0-BDA6-4CB0-85FC-D46B96EB80D8}"/>
              </a:ext>
            </a:extLst>
          </p:cNvPr>
          <p:cNvSpPr>
            <a:spLocks noGrp="1"/>
          </p:cNvSpPr>
          <p:nvPr>
            <p:ph idx="1"/>
          </p:nvPr>
        </p:nvSpPr>
        <p:spPr>
          <a:xfrm>
            <a:off x="772886" y="136784"/>
            <a:ext cx="10515600" cy="4351338"/>
          </a:xfrm>
        </p:spPr>
        <p:txBody>
          <a:bodyPr/>
          <a:lstStyle/>
          <a:p>
            <a:pPr marL="457200" indent="-457200">
              <a:buFont typeface="+mj-lt"/>
              <a:buAutoNum type="arabicPeriod"/>
            </a:pPr>
            <a:r>
              <a:rPr lang="en-US" dirty="0"/>
              <a:t>Cash rebates or grants</a:t>
            </a:r>
          </a:p>
          <a:p>
            <a:pPr marL="914400" lvl="1" indent="-457200">
              <a:buFont typeface="+mj-lt"/>
              <a:buAutoNum type="arabicPeriod"/>
            </a:pPr>
            <a:r>
              <a:rPr lang="en-US" dirty="0"/>
              <a:t>Money given directly to the business, rather than indirectly like with tax credits.</a:t>
            </a:r>
          </a:p>
          <a:p>
            <a:pPr marL="457200" indent="-457200">
              <a:buFont typeface="+mj-lt"/>
              <a:buAutoNum type="arabicPeriod"/>
            </a:pPr>
            <a:r>
              <a:rPr lang="en-US" dirty="0"/>
              <a:t>Refundable tax credits</a:t>
            </a:r>
          </a:p>
          <a:p>
            <a:pPr marL="914400" lvl="1" indent="-457200">
              <a:buFont typeface="+mj-lt"/>
              <a:buAutoNum type="arabicPeriod"/>
            </a:pPr>
            <a:r>
              <a:rPr lang="en-US" dirty="0"/>
              <a:t>Tax credits that can pay for state/federal taxes (depending on the entity giving them out). HOWEVER, if you don’t use all your tax credits, you can get the remaining credits back in cash.</a:t>
            </a:r>
          </a:p>
          <a:p>
            <a:pPr marL="914400" lvl="1" indent="-457200">
              <a:buFont typeface="+mj-lt"/>
              <a:buAutoNum type="arabicPeriod"/>
            </a:pPr>
            <a:r>
              <a:rPr lang="en-US" dirty="0"/>
              <a:t>In effect this is like just getting a cash rebate or grant.</a:t>
            </a:r>
          </a:p>
          <a:p>
            <a:pPr marL="457200" indent="-457200">
              <a:buFont typeface="+mj-lt"/>
              <a:buAutoNum type="arabicPeriod"/>
            </a:pPr>
            <a:r>
              <a:rPr lang="en-US" dirty="0"/>
              <a:t>Transferable tax credits</a:t>
            </a:r>
          </a:p>
          <a:p>
            <a:pPr marL="914400" lvl="1" indent="-457200">
              <a:buFont typeface="+mj-lt"/>
              <a:buAutoNum type="arabicPeriod"/>
            </a:pPr>
            <a:r>
              <a:rPr lang="en-US" dirty="0"/>
              <a:t>… HOWEVER, if you don’t use all your tax credits, you can sell them to others who have tax liabilities.</a:t>
            </a:r>
          </a:p>
          <a:p>
            <a:pPr marL="914400" lvl="1" indent="-457200">
              <a:buFont typeface="+mj-lt"/>
              <a:buAutoNum type="arabicPeriod"/>
            </a:pPr>
            <a:r>
              <a:rPr lang="en-US" dirty="0"/>
              <a:t>These tax credits are usually sold of broker firms, that take a 20-25% cut.</a:t>
            </a:r>
          </a:p>
          <a:p>
            <a:pPr marL="914400" lvl="1" indent="-457200">
              <a:buFont typeface="+mj-lt"/>
              <a:buAutoNum type="arabicPeriod"/>
            </a:pPr>
            <a:r>
              <a:rPr lang="en-US" dirty="0"/>
              <a:t>This incentive is like refundable tax credits, but slightly weaker due to the transaction costs will selling them.</a:t>
            </a:r>
          </a:p>
          <a:p>
            <a:pPr marL="457200" indent="-457200">
              <a:buFont typeface="+mj-lt"/>
              <a:buAutoNum type="arabicPeriod"/>
            </a:pPr>
            <a:r>
              <a:rPr lang="en-US" dirty="0"/>
              <a:t>Tax credits that allow carry forward</a:t>
            </a:r>
          </a:p>
          <a:p>
            <a:pPr marL="914400" lvl="1" indent="-457200">
              <a:buFont typeface="+mj-lt"/>
              <a:buAutoNum type="arabicPeriod"/>
            </a:pPr>
            <a:r>
              <a:rPr lang="en-US" dirty="0"/>
              <a:t>…HOWEVER, if you don’t use all your tax credits this year, you can apply them to pay your future taxes.</a:t>
            </a:r>
          </a:p>
        </p:txBody>
      </p:sp>
    </p:spTree>
    <p:extLst>
      <p:ext uri="{BB962C8B-B14F-4D97-AF65-F5344CB8AC3E}">
        <p14:creationId xmlns:p14="http://schemas.microsoft.com/office/powerpoint/2010/main" val="1233536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512C-A3F3-4DAB-9FC4-4E52D7F8DD6B}"/>
              </a:ext>
            </a:extLst>
          </p:cNvPr>
          <p:cNvSpPr>
            <a:spLocks noGrp="1"/>
          </p:cNvSpPr>
          <p:nvPr>
            <p:ph type="title"/>
          </p:nvPr>
        </p:nvSpPr>
        <p:spPr/>
        <p:txBody>
          <a:bodyPr/>
          <a:lstStyle/>
          <a:p>
            <a:r>
              <a:rPr lang="en-US" dirty="0"/>
              <a:t>Stylized facts about incentives </a:t>
            </a:r>
            <a:br>
              <a:rPr lang="en-US" dirty="0"/>
            </a:br>
            <a:r>
              <a:rPr lang="en-US" sz="2800" dirty="0"/>
              <a:t>(via </a:t>
            </a:r>
            <a:r>
              <a:rPr lang="en-US" sz="2800" dirty="0" err="1"/>
              <a:t>bartik</a:t>
            </a:r>
            <a:r>
              <a:rPr lang="en-US" sz="2800" dirty="0"/>
              <a:t>, 2017)</a:t>
            </a:r>
          </a:p>
        </p:txBody>
      </p:sp>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p:txBody>
          <a:bodyPr/>
          <a:lstStyle/>
          <a:p>
            <a:r>
              <a:rPr lang="en-US" dirty="0"/>
              <a:t>Timothy </a:t>
            </a:r>
            <a:r>
              <a:rPr lang="en-US" dirty="0" err="1"/>
              <a:t>Bartik</a:t>
            </a:r>
            <a:r>
              <a:rPr lang="en-US" dirty="0"/>
              <a:t>, a very notable economist who is famous for studying economic development incentives, recently compiled an extremely helpful database of them, which allows us to better understand the types of incentives that are available and how they have evolved over time.</a:t>
            </a:r>
          </a:p>
          <a:p>
            <a:r>
              <a:rPr lang="en-US" dirty="0"/>
              <a:t>The big take-ways from this research are:</a:t>
            </a:r>
          </a:p>
          <a:p>
            <a:r>
              <a:rPr lang="en-US" dirty="0"/>
              <a:t>Business incentives are large</a:t>
            </a:r>
          </a:p>
          <a:p>
            <a:pPr lvl="1"/>
            <a:r>
              <a:rPr lang="en-US" dirty="0"/>
              <a:t>…incentives for new or expanding businesses in 2015 had a present value that averaged 1.42 percent of business value added, about 30 percent of average state and local business taxes. This incentive percentage leads to a projection that, for the entire nation, state and local business incentives had an annual cost in 2015 of $45 billion.</a:t>
            </a:r>
          </a:p>
        </p:txBody>
      </p:sp>
    </p:spTree>
    <p:extLst>
      <p:ext uri="{BB962C8B-B14F-4D97-AF65-F5344CB8AC3E}">
        <p14:creationId xmlns:p14="http://schemas.microsoft.com/office/powerpoint/2010/main" val="373219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Business incentives are insufficiently targeted in many states, although targeting is better in some states and has improved somewhat over time.</a:t>
            </a:r>
          </a:p>
          <a:p>
            <a:pPr lvl="1"/>
            <a:r>
              <a:rPr lang="en-US" sz="2800" dirty="0"/>
              <a:t>Targeting as in focused on industry characteristics that predict greater local benefits, such as industry wages, employment, or R&amp;D (which generates spillovers).</a:t>
            </a:r>
          </a:p>
          <a:p>
            <a:endParaRPr lang="en-US" dirty="0"/>
          </a:p>
          <a:p>
            <a:pPr lvl="1"/>
            <a:endParaRPr lang="en-US" dirty="0"/>
          </a:p>
        </p:txBody>
      </p:sp>
    </p:spTree>
    <p:extLst>
      <p:ext uri="{BB962C8B-B14F-4D97-AF65-F5344CB8AC3E}">
        <p14:creationId xmlns:p14="http://schemas.microsoft.com/office/powerpoint/2010/main" val="1045129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Business incentives vary by state/region</a:t>
            </a:r>
          </a:p>
          <a:p>
            <a:pPr lvl="1"/>
            <a:r>
              <a:rPr lang="en-US" sz="2800" dirty="0"/>
              <a:t>This is even the case for bordering (adjacent) states or “contiguous counties” (bordering counties – see the Holmes paper on Thursday)</a:t>
            </a:r>
          </a:p>
          <a:p>
            <a:pPr lvl="1"/>
            <a:r>
              <a:rPr lang="en-US" sz="2800" dirty="0"/>
              <a:t>There is significant political science/economics research on what factors predict state/local adoption of incentives, and politics often plays a major role, as does the role of lobbying groups.</a:t>
            </a:r>
          </a:p>
          <a:p>
            <a:endParaRPr lang="en-US" dirty="0"/>
          </a:p>
          <a:p>
            <a:pPr lvl="1"/>
            <a:endParaRPr lang="en-US" dirty="0"/>
          </a:p>
        </p:txBody>
      </p:sp>
    </p:spTree>
    <p:extLst>
      <p:ext uri="{BB962C8B-B14F-4D97-AF65-F5344CB8AC3E}">
        <p14:creationId xmlns:p14="http://schemas.microsoft.com/office/powerpoint/2010/main" val="397533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Business incentives have more than tripled since 1990</a:t>
            </a:r>
          </a:p>
          <a:p>
            <a:pPr lvl="1"/>
            <a:r>
              <a:rPr lang="en-US" sz="2800" dirty="0"/>
              <a:t>However, the average national rate of increase has slowed since 2000 (i.e. growth is at a more gradual rate).</a:t>
            </a:r>
          </a:p>
          <a:p>
            <a:pPr lvl="1"/>
            <a:r>
              <a:rPr lang="en-US" sz="2800" dirty="0"/>
              <a:t>Many states are cutting back on incentives, especially as more research comes out (e.g., my work and others) that often shows that incentives are not effective (but that’s not by any means the conclusion of all studies, as you will see.)</a:t>
            </a:r>
            <a:endParaRPr lang="en-US" dirty="0"/>
          </a:p>
          <a:p>
            <a:pPr lvl="1"/>
            <a:endParaRPr lang="en-US" dirty="0"/>
          </a:p>
        </p:txBody>
      </p:sp>
    </p:spTree>
    <p:extLst>
      <p:ext uri="{BB962C8B-B14F-4D97-AF65-F5344CB8AC3E}">
        <p14:creationId xmlns:p14="http://schemas.microsoft.com/office/powerpoint/2010/main" val="3384604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More incentives are focused on the first year of business investment</a:t>
            </a:r>
          </a:p>
          <a:p>
            <a:pPr lvl="1"/>
            <a:r>
              <a:rPr lang="en-US" sz="2800" dirty="0"/>
              <a:t>The idea here is to help businesses get started or to reward them just after expansion/relocation.</a:t>
            </a:r>
          </a:p>
          <a:p>
            <a:pPr lvl="1"/>
            <a:r>
              <a:rPr lang="en-US" sz="2800" dirty="0"/>
              <a:t>Short-term incentives (“money now”) is also more attractive to businesses than longer-term incentives (“money over time”) given time discounting, business uncertainty, and possible credit constraints that businesses face as they try to start up/expand.</a:t>
            </a:r>
            <a:endParaRPr lang="en-US" dirty="0"/>
          </a:p>
        </p:txBody>
      </p:sp>
    </p:spTree>
    <p:extLst>
      <p:ext uri="{BB962C8B-B14F-4D97-AF65-F5344CB8AC3E}">
        <p14:creationId xmlns:p14="http://schemas.microsoft.com/office/powerpoint/2010/main" val="3188175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DBE8-4450-4E57-8D5D-342D8D5567B8}"/>
              </a:ext>
            </a:extLst>
          </p:cNvPr>
          <p:cNvSpPr>
            <a:spLocks noGrp="1"/>
          </p:cNvSpPr>
          <p:nvPr>
            <p:ph type="title"/>
          </p:nvPr>
        </p:nvSpPr>
        <p:spPr/>
        <p:txBody>
          <a:bodyPr/>
          <a:lstStyle/>
          <a:p>
            <a:r>
              <a:rPr lang="en-US" sz="3100" dirty="0"/>
              <a:t>What are economic development incentives?</a:t>
            </a:r>
          </a:p>
        </p:txBody>
      </p:sp>
      <p:sp>
        <p:nvSpPr>
          <p:cNvPr id="3" name="Content Placeholder 2">
            <a:extLst>
              <a:ext uri="{FF2B5EF4-FFF2-40B4-BE49-F238E27FC236}">
                <a16:creationId xmlns:a16="http://schemas.microsoft.com/office/drawing/2014/main" id="{FE8FA1B6-8DD3-4A40-AC69-354FBDB6FC6C}"/>
              </a:ext>
            </a:extLst>
          </p:cNvPr>
          <p:cNvSpPr>
            <a:spLocks noGrp="1"/>
          </p:cNvSpPr>
          <p:nvPr>
            <p:ph idx="1"/>
          </p:nvPr>
        </p:nvSpPr>
        <p:spPr/>
        <p:txBody>
          <a:bodyPr/>
          <a:lstStyle/>
          <a:p>
            <a:r>
              <a:rPr lang="en-US" sz="2200" dirty="0"/>
              <a:t>This is a broad category of incentives that provide cash, tax reductions, or other benefits, to firms to either relocate their businesses to the region and/or expand their existing business in the region (e.g., “make more jobs”).</a:t>
            </a:r>
          </a:p>
          <a:p>
            <a:r>
              <a:rPr lang="en-US" sz="2200" dirty="0"/>
              <a:t>Usually these incentives are provided by state government or municipal governments, or these incentives are provided in specific geographic areas, hence why they fall more under “urban economics”.</a:t>
            </a:r>
          </a:p>
          <a:p>
            <a:r>
              <a:rPr lang="en-US" sz="2200" dirty="0"/>
              <a:t>Some have more targeted goals and criteria, while others try to make a more friendly business environment in general.</a:t>
            </a:r>
          </a:p>
          <a:p>
            <a:r>
              <a:rPr lang="en-US" sz="2200" dirty="0"/>
              <a:t>Incentive categories are often very heterogeneous – incentives of the same type across jurisdictions can vary greatly.</a:t>
            </a:r>
          </a:p>
        </p:txBody>
      </p:sp>
    </p:spTree>
    <p:extLst>
      <p:ext uri="{BB962C8B-B14F-4D97-AF65-F5344CB8AC3E}">
        <p14:creationId xmlns:p14="http://schemas.microsoft.com/office/powerpoint/2010/main" val="271719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The biggest type of incentive is job creation tax credits (JCTCs), followed by property tax abatements.</a:t>
            </a:r>
          </a:p>
          <a:p>
            <a:pPr lvl="1"/>
            <a:r>
              <a:rPr lang="en-US" sz="2800" dirty="0"/>
              <a:t>Together these make up 70% of total incentive costs.</a:t>
            </a:r>
          </a:p>
          <a:p>
            <a:pPr lvl="1"/>
            <a:r>
              <a:rPr lang="en-US" sz="2800" dirty="0"/>
              <a:t>JCTCs have had the fastest growth rate since 1990.</a:t>
            </a:r>
          </a:p>
          <a:p>
            <a:pPr lvl="1"/>
            <a:r>
              <a:rPr lang="en-US" sz="2800" dirty="0"/>
              <a:t>JCTCs may be popular because they can have very specific targeting criteria.</a:t>
            </a:r>
          </a:p>
          <a:p>
            <a:pPr lvl="2"/>
            <a:r>
              <a:rPr lang="en-US" sz="2600" dirty="0"/>
              <a:t>E.g., hiring of veterans, those from disadvantaged areas, those with particular skills.</a:t>
            </a:r>
          </a:p>
          <a:p>
            <a:pPr lvl="1"/>
            <a:r>
              <a:rPr lang="en-US" sz="2800" dirty="0"/>
              <a:t>Property tax abatements are likely popular since they are easier to adopt (just tweak existing tax code).</a:t>
            </a:r>
          </a:p>
          <a:p>
            <a:pPr lvl="1"/>
            <a:endParaRPr lang="en-US" sz="2800" dirty="0"/>
          </a:p>
        </p:txBody>
      </p:sp>
    </p:spTree>
    <p:extLst>
      <p:ext uri="{BB962C8B-B14F-4D97-AF65-F5344CB8AC3E}">
        <p14:creationId xmlns:p14="http://schemas.microsoft.com/office/powerpoint/2010/main" val="579892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Incentive costs can be significantly reduced by a wide variety of reforms</a:t>
            </a:r>
          </a:p>
          <a:p>
            <a:pPr lvl="1"/>
            <a:r>
              <a:rPr lang="en-US" sz="2800" dirty="0"/>
              <a:t>E.g., many incentives are cash grants, rebates, or refundable tax credits, which give firms more money than they pay in taxes. </a:t>
            </a:r>
          </a:p>
          <a:p>
            <a:pPr lvl="1"/>
            <a:r>
              <a:rPr lang="en-US" sz="2800" dirty="0"/>
              <a:t>In simulations, making incentives non-refundable/transferable can reduce incentive spending significantly.</a:t>
            </a:r>
          </a:p>
          <a:p>
            <a:pPr lvl="2"/>
            <a:r>
              <a:rPr lang="en-US" sz="2600" dirty="0"/>
              <a:t>Pros and cons to this of course.</a:t>
            </a:r>
          </a:p>
        </p:txBody>
      </p:sp>
    </p:spTree>
    <p:extLst>
      <p:ext uri="{BB962C8B-B14F-4D97-AF65-F5344CB8AC3E}">
        <p14:creationId xmlns:p14="http://schemas.microsoft.com/office/powerpoint/2010/main" val="3910880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F64F5-2143-4333-B974-F5D1B3B26AD8}"/>
              </a:ext>
            </a:extLst>
          </p:cNvPr>
          <p:cNvSpPr>
            <a:spLocks noGrp="1"/>
          </p:cNvSpPr>
          <p:nvPr>
            <p:ph idx="1"/>
          </p:nvPr>
        </p:nvSpPr>
        <p:spPr>
          <a:xfrm>
            <a:off x="688910" y="556661"/>
            <a:ext cx="10515600" cy="4351338"/>
          </a:xfrm>
        </p:spPr>
        <p:txBody>
          <a:bodyPr/>
          <a:lstStyle/>
          <a:p>
            <a:r>
              <a:rPr lang="en-US" sz="3200" dirty="0"/>
              <a:t>Preliminary work suggests that a state’s incentives are not highly correlated with a state’s fortunes.</a:t>
            </a:r>
          </a:p>
          <a:p>
            <a:pPr lvl="1"/>
            <a:r>
              <a:rPr lang="en-US" sz="2800" dirty="0"/>
              <a:t>So, more incentives does not appear to correlate with better economic outcomes.</a:t>
            </a:r>
          </a:p>
          <a:p>
            <a:pPr lvl="1"/>
            <a:r>
              <a:rPr lang="en-US" sz="2800" dirty="0"/>
              <a:t>Of course, correlation =/= causation, and you’ll see studies of causation during the group briefing note activity.</a:t>
            </a:r>
            <a:endParaRPr lang="en-US" sz="2600" dirty="0"/>
          </a:p>
        </p:txBody>
      </p:sp>
    </p:spTree>
    <p:extLst>
      <p:ext uri="{BB962C8B-B14F-4D97-AF65-F5344CB8AC3E}">
        <p14:creationId xmlns:p14="http://schemas.microsoft.com/office/powerpoint/2010/main" val="1470923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D608-B3C5-4310-BE4A-5323EE09587A}"/>
              </a:ext>
            </a:extLst>
          </p:cNvPr>
          <p:cNvSpPr>
            <a:spLocks noGrp="1"/>
          </p:cNvSpPr>
          <p:nvPr>
            <p:ph type="title"/>
          </p:nvPr>
        </p:nvSpPr>
        <p:spPr/>
        <p:txBody>
          <a:bodyPr/>
          <a:lstStyle/>
          <a:p>
            <a:r>
              <a:rPr lang="en-US" sz="3200" dirty="0"/>
              <a:t>Summary of O’Flaherty chapter (up to p. 525)</a:t>
            </a:r>
          </a:p>
        </p:txBody>
      </p:sp>
      <p:sp>
        <p:nvSpPr>
          <p:cNvPr id="3" name="Content Placeholder 2">
            <a:extLst>
              <a:ext uri="{FF2B5EF4-FFF2-40B4-BE49-F238E27FC236}">
                <a16:creationId xmlns:a16="http://schemas.microsoft.com/office/drawing/2014/main" id="{8634F13C-7E7D-46CF-A1B5-0B60713FA705}"/>
              </a:ext>
            </a:extLst>
          </p:cNvPr>
          <p:cNvSpPr>
            <a:spLocks noGrp="1"/>
          </p:cNvSpPr>
          <p:nvPr>
            <p:ph idx="1"/>
          </p:nvPr>
        </p:nvSpPr>
        <p:spPr/>
        <p:txBody>
          <a:bodyPr/>
          <a:lstStyle/>
          <a:p>
            <a:r>
              <a:rPr lang="en-US" dirty="0"/>
              <a:t>This part of the chapter provided a mostly theoretical look at the effects of incentives.</a:t>
            </a:r>
          </a:p>
          <a:p>
            <a:r>
              <a:rPr lang="en-US" dirty="0"/>
              <a:t>Some key take-aways:</a:t>
            </a:r>
          </a:p>
          <a:p>
            <a:pPr lvl="1"/>
            <a:r>
              <a:rPr lang="en-US" dirty="0"/>
              <a:t>Effects on different markets (e.g., labor markets, land)</a:t>
            </a:r>
          </a:p>
          <a:p>
            <a:pPr lvl="1"/>
            <a:r>
              <a:rPr lang="en-US" dirty="0"/>
              <a:t>Short-run vs. long-run effects</a:t>
            </a:r>
          </a:p>
          <a:p>
            <a:pPr lvl="1"/>
            <a:endParaRPr lang="en-US" dirty="0"/>
          </a:p>
          <a:p>
            <a:pPr lvl="1"/>
            <a:endParaRPr lang="en-US" dirty="0"/>
          </a:p>
        </p:txBody>
      </p:sp>
    </p:spTree>
    <p:extLst>
      <p:ext uri="{BB962C8B-B14F-4D97-AF65-F5344CB8AC3E}">
        <p14:creationId xmlns:p14="http://schemas.microsoft.com/office/powerpoint/2010/main" val="3592925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684-E1EC-4A5D-B1C1-78BDACF8210E}"/>
              </a:ext>
            </a:extLst>
          </p:cNvPr>
          <p:cNvSpPr>
            <a:spLocks noGrp="1"/>
          </p:cNvSpPr>
          <p:nvPr>
            <p:ph type="title"/>
          </p:nvPr>
        </p:nvSpPr>
        <p:spPr/>
        <p:txBody>
          <a:bodyPr/>
          <a:lstStyle/>
          <a:p>
            <a:r>
              <a:rPr lang="en-US" dirty="0"/>
              <a:t>Short-run effects (labor market)</a:t>
            </a:r>
          </a:p>
        </p:txBody>
      </p:sp>
      <p:sp>
        <p:nvSpPr>
          <p:cNvPr id="3" name="Content Placeholder 2">
            <a:extLst>
              <a:ext uri="{FF2B5EF4-FFF2-40B4-BE49-F238E27FC236}">
                <a16:creationId xmlns:a16="http://schemas.microsoft.com/office/drawing/2014/main" id="{FCC7E4B9-2BCA-44A6-A378-D90D659E0BA6}"/>
              </a:ext>
            </a:extLst>
          </p:cNvPr>
          <p:cNvSpPr>
            <a:spLocks noGrp="1"/>
          </p:cNvSpPr>
          <p:nvPr>
            <p:ph idx="1"/>
          </p:nvPr>
        </p:nvSpPr>
        <p:spPr>
          <a:xfrm>
            <a:off x="321733" y="1329782"/>
            <a:ext cx="6003105" cy="4198435"/>
          </a:xfrm>
        </p:spPr>
        <p:txBody>
          <a:bodyPr/>
          <a:lstStyle/>
          <a:p>
            <a:r>
              <a:rPr lang="en-US" dirty="0"/>
              <a:t>Suppose the state adopts a tax incentive (that works) and leads to an increase in business activity </a:t>
            </a:r>
            <a:r>
              <a:rPr lang="en-US" sz="1800" dirty="0"/>
              <a:t>(existing firms want to expand employment and/or new businesses locate to the state).</a:t>
            </a:r>
          </a:p>
          <a:p>
            <a:r>
              <a:rPr lang="en-US" dirty="0"/>
              <a:t>This increases the demand for labor (demand shifts right), leading to an increase in the price of labor (the wage rate) and employment.</a:t>
            </a:r>
          </a:p>
          <a:p>
            <a:r>
              <a:rPr lang="en-US" dirty="0"/>
              <a:t>The incentive leads to both an increase in wages and employment.</a:t>
            </a:r>
          </a:p>
          <a:p>
            <a:r>
              <a:rPr lang="en-US" dirty="0"/>
              <a:t>However, this result could dissipate over time…</a:t>
            </a:r>
          </a:p>
        </p:txBody>
      </p:sp>
      <p:pic>
        <p:nvPicPr>
          <p:cNvPr id="5" name="Picture 4">
            <a:extLst>
              <a:ext uri="{FF2B5EF4-FFF2-40B4-BE49-F238E27FC236}">
                <a16:creationId xmlns:a16="http://schemas.microsoft.com/office/drawing/2014/main" id="{C29B6490-6652-4473-B204-31E25884DBEF}"/>
              </a:ext>
            </a:extLst>
          </p:cNvPr>
          <p:cNvPicPr>
            <a:picLocks noChangeAspect="1"/>
          </p:cNvPicPr>
          <p:nvPr/>
        </p:nvPicPr>
        <p:blipFill>
          <a:blip r:embed="rId2"/>
          <a:stretch>
            <a:fillRect/>
          </a:stretch>
        </p:blipFill>
        <p:spPr>
          <a:xfrm>
            <a:off x="6324838" y="1935696"/>
            <a:ext cx="5858693" cy="3953427"/>
          </a:xfrm>
          <a:prstGeom prst="rect">
            <a:avLst/>
          </a:prstGeom>
        </p:spPr>
      </p:pic>
    </p:spTree>
    <p:extLst>
      <p:ext uri="{BB962C8B-B14F-4D97-AF65-F5344CB8AC3E}">
        <p14:creationId xmlns:p14="http://schemas.microsoft.com/office/powerpoint/2010/main" val="450754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3684-E1EC-4A5D-B1C1-78BDACF8210E}"/>
              </a:ext>
            </a:extLst>
          </p:cNvPr>
          <p:cNvSpPr>
            <a:spLocks noGrp="1"/>
          </p:cNvSpPr>
          <p:nvPr>
            <p:ph type="title"/>
          </p:nvPr>
        </p:nvSpPr>
        <p:spPr>
          <a:xfrm>
            <a:off x="6096000" y="249227"/>
            <a:ext cx="6087531" cy="1325563"/>
          </a:xfrm>
        </p:spPr>
        <p:txBody>
          <a:bodyPr/>
          <a:lstStyle/>
          <a:p>
            <a:r>
              <a:rPr lang="en-US" dirty="0"/>
              <a:t>Short-run -&gt; Long-Run</a:t>
            </a:r>
          </a:p>
        </p:txBody>
      </p:sp>
      <p:sp>
        <p:nvSpPr>
          <p:cNvPr id="3" name="Content Placeholder 2">
            <a:extLst>
              <a:ext uri="{FF2B5EF4-FFF2-40B4-BE49-F238E27FC236}">
                <a16:creationId xmlns:a16="http://schemas.microsoft.com/office/drawing/2014/main" id="{FCC7E4B9-2BCA-44A6-A378-D90D659E0BA6}"/>
              </a:ext>
            </a:extLst>
          </p:cNvPr>
          <p:cNvSpPr>
            <a:spLocks noGrp="1"/>
          </p:cNvSpPr>
          <p:nvPr>
            <p:ph idx="1"/>
          </p:nvPr>
        </p:nvSpPr>
        <p:spPr>
          <a:xfrm>
            <a:off x="118534" y="300542"/>
            <a:ext cx="6138571" cy="4198435"/>
          </a:xfrm>
        </p:spPr>
        <p:txBody>
          <a:bodyPr/>
          <a:lstStyle/>
          <a:p>
            <a:r>
              <a:rPr lang="en-US" dirty="0"/>
              <a:t>Over time more workers will move to the state to take advantage of the higher wages.</a:t>
            </a:r>
          </a:p>
          <a:p>
            <a:r>
              <a:rPr lang="en-US" dirty="0"/>
              <a:t>This increases the supply of labor.</a:t>
            </a:r>
          </a:p>
          <a:p>
            <a:r>
              <a:rPr lang="en-US" dirty="0"/>
              <a:t>Eventually, supply shifts until the wage is back where it was before the incentive effect.</a:t>
            </a:r>
          </a:p>
          <a:p>
            <a:r>
              <a:rPr lang="en-US" sz="1600" dirty="0">
                <a:solidFill>
                  <a:srgbClr val="FF0000"/>
                </a:solidFill>
              </a:rPr>
              <a:t>(*PB to use annotation tools to add rightward shifting supply curves.)</a:t>
            </a:r>
          </a:p>
          <a:p>
            <a:r>
              <a:rPr lang="en-US" dirty="0"/>
              <a:t>Employment is higher, but these new jobs are taken by the migrants.</a:t>
            </a:r>
          </a:p>
          <a:p>
            <a:r>
              <a:rPr lang="en-US" dirty="0"/>
              <a:t>So, all the benefits to locals are gone in the long run.</a:t>
            </a:r>
          </a:p>
        </p:txBody>
      </p:sp>
      <p:pic>
        <p:nvPicPr>
          <p:cNvPr id="5" name="Picture 4">
            <a:extLst>
              <a:ext uri="{FF2B5EF4-FFF2-40B4-BE49-F238E27FC236}">
                <a16:creationId xmlns:a16="http://schemas.microsoft.com/office/drawing/2014/main" id="{C29B6490-6652-4473-B204-31E25884DBEF}"/>
              </a:ext>
            </a:extLst>
          </p:cNvPr>
          <p:cNvPicPr>
            <a:picLocks noChangeAspect="1"/>
          </p:cNvPicPr>
          <p:nvPr/>
        </p:nvPicPr>
        <p:blipFill>
          <a:blip r:embed="rId2"/>
          <a:stretch>
            <a:fillRect/>
          </a:stretch>
        </p:blipFill>
        <p:spPr>
          <a:xfrm>
            <a:off x="6324838" y="1935696"/>
            <a:ext cx="5858693" cy="3953427"/>
          </a:xfrm>
          <a:prstGeom prst="rect">
            <a:avLst/>
          </a:prstGeom>
        </p:spPr>
      </p:pic>
    </p:spTree>
    <p:extLst>
      <p:ext uri="{BB962C8B-B14F-4D97-AF65-F5344CB8AC3E}">
        <p14:creationId xmlns:p14="http://schemas.microsoft.com/office/powerpoint/2010/main" val="2981581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B88A-BE54-45BF-8550-398AF644C198}"/>
              </a:ext>
            </a:extLst>
          </p:cNvPr>
          <p:cNvSpPr>
            <a:spLocks noGrp="1"/>
          </p:cNvSpPr>
          <p:nvPr>
            <p:ph type="title"/>
          </p:nvPr>
        </p:nvSpPr>
        <p:spPr/>
        <p:txBody>
          <a:bodyPr/>
          <a:lstStyle/>
          <a:p>
            <a:r>
              <a:rPr lang="en-US" dirty="0"/>
              <a:t>Long-Run</a:t>
            </a:r>
          </a:p>
        </p:txBody>
      </p:sp>
      <p:sp>
        <p:nvSpPr>
          <p:cNvPr id="3" name="Content Placeholder 2">
            <a:extLst>
              <a:ext uri="{FF2B5EF4-FFF2-40B4-BE49-F238E27FC236}">
                <a16:creationId xmlns:a16="http://schemas.microsoft.com/office/drawing/2014/main" id="{1F290674-CDC3-4086-860A-240C2E509460}"/>
              </a:ext>
            </a:extLst>
          </p:cNvPr>
          <p:cNvSpPr>
            <a:spLocks noGrp="1"/>
          </p:cNvSpPr>
          <p:nvPr>
            <p:ph idx="1"/>
          </p:nvPr>
        </p:nvSpPr>
        <p:spPr/>
        <p:txBody>
          <a:bodyPr/>
          <a:lstStyle/>
          <a:p>
            <a:r>
              <a:rPr lang="en-US" dirty="0"/>
              <a:t>How long does it take for the “long run” to kick in?</a:t>
            </a:r>
          </a:p>
          <a:p>
            <a:r>
              <a:rPr lang="en-US" dirty="0"/>
              <a:t>It depends on how easy migration is.</a:t>
            </a:r>
          </a:p>
          <a:p>
            <a:r>
              <a:rPr lang="en-US" dirty="0"/>
              <a:t>Easy examples (transition to long run is fast):</a:t>
            </a:r>
          </a:p>
          <a:p>
            <a:r>
              <a:rPr lang="en-US" dirty="0"/>
              <a:t>E.g., if the incentive just affects, say, Kansas City, MO, and not Kansas City, KS, then it’s pretty easy for people/firms to “hop” the state border within the same metropolitan area.</a:t>
            </a:r>
          </a:p>
          <a:p>
            <a:r>
              <a:rPr lang="en-US" dirty="0"/>
              <a:t>E.g., the incentive targets a neighborhood (e.g., enterprise/empowerment zones).</a:t>
            </a:r>
          </a:p>
        </p:txBody>
      </p:sp>
    </p:spTree>
    <p:extLst>
      <p:ext uri="{BB962C8B-B14F-4D97-AF65-F5344CB8AC3E}">
        <p14:creationId xmlns:p14="http://schemas.microsoft.com/office/powerpoint/2010/main" val="3333326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B88A-BE54-45BF-8550-398AF644C198}"/>
              </a:ext>
            </a:extLst>
          </p:cNvPr>
          <p:cNvSpPr>
            <a:spLocks noGrp="1"/>
          </p:cNvSpPr>
          <p:nvPr>
            <p:ph type="title"/>
          </p:nvPr>
        </p:nvSpPr>
        <p:spPr/>
        <p:txBody>
          <a:bodyPr/>
          <a:lstStyle/>
          <a:p>
            <a:r>
              <a:rPr lang="en-US" dirty="0"/>
              <a:t>Long-Run</a:t>
            </a:r>
          </a:p>
        </p:txBody>
      </p:sp>
      <p:sp>
        <p:nvSpPr>
          <p:cNvPr id="3" name="Content Placeholder 2">
            <a:extLst>
              <a:ext uri="{FF2B5EF4-FFF2-40B4-BE49-F238E27FC236}">
                <a16:creationId xmlns:a16="http://schemas.microsoft.com/office/drawing/2014/main" id="{1F290674-CDC3-4086-860A-240C2E509460}"/>
              </a:ext>
            </a:extLst>
          </p:cNvPr>
          <p:cNvSpPr>
            <a:spLocks noGrp="1"/>
          </p:cNvSpPr>
          <p:nvPr>
            <p:ph idx="1"/>
          </p:nvPr>
        </p:nvSpPr>
        <p:spPr/>
        <p:txBody>
          <a:bodyPr/>
          <a:lstStyle/>
          <a:p>
            <a:r>
              <a:rPr lang="en-US" dirty="0"/>
              <a:t>How long does it take for the “long run” to kick in?</a:t>
            </a:r>
          </a:p>
          <a:p>
            <a:r>
              <a:rPr lang="en-US" dirty="0"/>
              <a:t>It depends on how easy migration is.</a:t>
            </a:r>
          </a:p>
          <a:p>
            <a:r>
              <a:rPr lang="en-US" dirty="0"/>
              <a:t>Hard examples (transition to long run is slow):</a:t>
            </a:r>
          </a:p>
          <a:p>
            <a:r>
              <a:rPr lang="en-US" dirty="0"/>
              <a:t>E.g., if the incentive affects an entire country – it can be </a:t>
            </a:r>
            <a:r>
              <a:rPr lang="en-US"/>
              <a:t>tricky for </a:t>
            </a:r>
            <a:r>
              <a:rPr lang="en-US" dirty="0"/>
              <a:t>individuals to hop </a:t>
            </a:r>
            <a:r>
              <a:rPr lang="en-US"/>
              <a:t>borders.</a:t>
            </a:r>
            <a:endParaRPr lang="en-US" dirty="0"/>
          </a:p>
        </p:txBody>
      </p:sp>
    </p:spTree>
    <p:extLst>
      <p:ext uri="{BB962C8B-B14F-4D97-AF65-F5344CB8AC3E}">
        <p14:creationId xmlns:p14="http://schemas.microsoft.com/office/powerpoint/2010/main" val="225629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A07E-6FA6-4ECD-AEAA-C32BA14C2EE6}"/>
              </a:ext>
            </a:extLst>
          </p:cNvPr>
          <p:cNvSpPr>
            <a:spLocks noGrp="1"/>
          </p:cNvSpPr>
          <p:nvPr>
            <p:ph type="title"/>
          </p:nvPr>
        </p:nvSpPr>
        <p:spPr/>
        <p:txBody>
          <a:bodyPr/>
          <a:lstStyle/>
          <a:p>
            <a:r>
              <a:rPr lang="en-US" dirty="0"/>
              <a:t>Why incentives?</a:t>
            </a:r>
          </a:p>
        </p:txBody>
      </p:sp>
      <p:sp>
        <p:nvSpPr>
          <p:cNvPr id="3" name="Content Placeholder 2">
            <a:extLst>
              <a:ext uri="{FF2B5EF4-FFF2-40B4-BE49-F238E27FC236}">
                <a16:creationId xmlns:a16="http://schemas.microsoft.com/office/drawing/2014/main" id="{C6494A8E-CEFB-4C23-A056-D14BB1C4DEC9}"/>
              </a:ext>
            </a:extLst>
          </p:cNvPr>
          <p:cNvSpPr>
            <a:spLocks noGrp="1"/>
          </p:cNvSpPr>
          <p:nvPr>
            <p:ph idx="1"/>
          </p:nvPr>
        </p:nvSpPr>
        <p:spPr/>
        <p:txBody>
          <a:bodyPr/>
          <a:lstStyle/>
          <a:p>
            <a:r>
              <a:rPr lang="en-US" dirty="0"/>
              <a:t>Economic development is important as it can lead to job creation, wage increases, and increases in job quality. </a:t>
            </a:r>
          </a:p>
          <a:p>
            <a:r>
              <a:rPr lang="en-US" dirty="0"/>
              <a:t>Better economic conditions is associated with many societal benefits (e.g., reduction in poverty and crime, improved standard of living, more tax revenue – see O’Flaherty reading for summary)</a:t>
            </a:r>
          </a:p>
          <a:p>
            <a:r>
              <a:rPr lang="en-US" dirty="0"/>
              <a:t>Policymakers often consider incentives so they can try to increase this economic activity, or a least appear to be doing so.</a:t>
            </a:r>
          </a:p>
        </p:txBody>
      </p:sp>
    </p:spTree>
    <p:extLst>
      <p:ext uri="{BB962C8B-B14F-4D97-AF65-F5344CB8AC3E}">
        <p14:creationId xmlns:p14="http://schemas.microsoft.com/office/powerpoint/2010/main" val="117121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Examples of common incentives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pPr marL="457200" indent="-457200">
              <a:buFont typeface="+mj-lt"/>
              <a:buAutoNum type="arabicPeriod"/>
            </a:pPr>
            <a:r>
              <a:rPr lang="en-US" dirty="0"/>
              <a:t>Job creation tax/hiring credits</a:t>
            </a:r>
          </a:p>
          <a:p>
            <a:pPr marL="457200" indent="-457200">
              <a:buFont typeface="+mj-lt"/>
              <a:buAutoNum type="arabicPeriod"/>
            </a:pPr>
            <a:r>
              <a:rPr lang="en-US" dirty="0"/>
              <a:t>Job training subsidies</a:t>
            </a:r>
          </a:p>
          <a:p>
            <a:pPr marL="457200" indent="-457200">
              <a:buFont typeface="+mj-lt"/>
              <a:buAutoNum type="arabicPeriod"/>
            </a:pPr>
            <a:r>
              <a:rPr lang="en-US" dirty="0"/>
              <a:t>Property tax abatements</a:t>
            </a:r>
          </a:p>
          <a:p>
            <a:pPr marL="457200" indent="-457200">
              <a:buFont typeface="+mj-lt"/>
              <a:buAutoNum type="arabicPeriod"/>
            </a:pPr>
            <a:r>
              <a:rPr lang="en-US" dirty="0"/>
              <a:t>Investment tax credits</a:t>
            </a:r>
          </a:p>
          <a:p>
            <a:pPr marL="457200" indent="-457200">
              <a:buFont typeface="+mj-lt"/>
              <a:buAutoNum type="arabicPeriod"/>
            </a:pPr>
            <a:r>
              <a:rPr lang="en-US" dirty="0"/>
              <a:t>R&amp;D tax credits</a:t>
            </a:r>
          </a:p>
          <a:p>
            <a:pPr marL="457200" indent="-457200">
              <a:buFont typeface="+mj-lt"/>
              <a:buAutoNum type="arabicPeriod"/>
            </a:pPr>
            <a:r>
              <a:rPr lang="en-US" dirty="0"/>
              <a:t>Enterprise zone</a:t>
            </a:r>
          </a:p>
          <a:p>
            <a:pPr marL="457200" indent="-457200">
              <a:buFont typeface="+mj-lt"/>
              <a:buAutoNum type="arabicPeriod"/>
            </a:pPr>
            <a:r>
              <a:rPr lang="en-US" dirty="0"/>
              <a:t>Empowerment zone</a:t>
            </a:r>
          </a:p>
        </p:txBody>
      </p:sp>
    </p:spTree>
    <p:extLst>
      <p:ext uri="{BB962C8B-B14F-4D97-AF65-F5344CB8AC3E}">
        <p14:creationId xmlns:p14="http://schemas.microsoft.com/office/powerpoint/2010/main" val="263894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Job creation tax/hiring credits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These tax credits are awarded to companies when they either (1) hire workers or (2) create a net new job (more jobs appear on payroll).</a:t>
            </a:r>
          </a:p>
          <a:p>
            <a:pPr lvl="1"/>
            <a:r>
              <a:rPr lang="en-US" dirty="0"/>
              <a:t>It depends on how the program is structured, which could influence its effectiveness.</a:t>
            </a:r>
          </a:p>
          <a:p>
            <a:r>
              <a:rPr lang="en-US" dirty="0"/>
              <a:t>These programs try to be more intentional than general tax credits by tying the incentive to job creation.</a:t>
            </a:r>
          </a:p>
        </p:txBody>
      </p:sp>
    </p:spTree>
    <p:extLst>
      <p:ext uri="{BB962C8B-B14F-4D97-AF65-F5344CB8AC3E}">
        <p14:creationId xmlns:p14="http://schemas.microsoft.com/office/powerpoint/2010/main" val="151893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Examples: Job creation tax/hiring credits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b="0" i="0" dirty="0">
                <a:solidFill>
                  <a:srgbClr val="555555"/>
                </a:solidFill>
                <a:effectLst/>
                <a:latin typeface="Montserrat"/>
              </a:rPr>
              <a:t>The </a:t>
            </a:r>
            <a:r>
              <a:rPr lang="en-US" b="1" i="0" dirty="0">
                <a:solidFill>
                  <a:srgbClr val="555555"/>
                </a:solidFill>
                <a:effectLst/>
                <a:latin typeface="Montserrat"/>
              </a:rPr>
              <a:t>Work Opportunity Tax Credit</a:t>
            </a:r>
            <a:r>
              <a:rPr lang="en-US" b="0" i="0" dirty="0">
                <a:solidFill>
                  <a:srgbClr val="555555"/>
                </a:solidFill>
                <a:effectLst/>
                <a:latin typeface="Montserrat"/>
              </a:rPr>
              <a:t>, or WOTC, is a federal income tax credit designed for the benefit of employers that hire individuals from specific target groups of the American population that have historically faced higher rates of unemployment. Individuals within these target groups include veterans, ex-felons, the long-term unemployed, summer youth and individuals who are recipients of certain federal assistance programs</a:t>
            </a:r>
          </a:p>
          <a:p>
            <a:r>
              <a:rPr lang="en-US" dirty="0">
                <a:solidFill>
                  <a:srgbClr val="555555"/>
                </a:solidFill>
                <a:latin typeface="Montserrat"/>
              </a:rPr>
              <a:t>Source: https://www.alliantgroup.com/services/hiring-credits-incentives/</a:t>
            </a:r>
            <a:endParaRPr lang="en-US" dirty="0"/>
          </a:p>
        </p:txBody>
      </p:sp>
    </p:spTree>
    <p:extLst>
      <p:ext uri="{BB962C8B-B14F-4D97-AF65-F5344CB8AC3E}">
        <p14:creationId xmlns:p14="http://schemas.microsoft.com/office/powerpoint/2010/main" val="2499736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a:xfrm>
            <a:off x="59267" y="111967"/>
            <a:ext cx="12132734" cy="6064996"/>
          </a:xfrm>
        </p:spPr>
        <p:txBody>
          <a:bodyPr/>
          <a:lstStyle/>
          <a:p>
            <a:pPr marL="0" indent="0" algn="l">
              <a:buNone/>
            </a:pPr>
            <a:r>
              <a:rPr lang="en-US" b="0" i="0" dirty="0">
                <a:solidFill>
                  <a:srgbClr val="555555"/>
                </a:solidFill>
                <a:effectLst/>
                <a:latin typeface="Montserrat"/>
              </a:rPr>
              <a:t>The tax credit amounts and the type of tax the credits offset vary by state, but here are a few examples from around the country:</a:t>
            </a:r>
          </a:p>
          <a:p>
            <a:pPr algn="l"/>
            <a:r>
              <a:rPr lang="en-US" b="1" i="1" u="sng" dirty="0">
                <a:solidFill>
                  <a:srgbClr val="555555"/>
                </a:solidFill>
                <a:effectLst/>
                <a:latin typeface="Montserrat"/>
              </a:rPr>
              <a:t>California</a:t>
            </a:r>
            <a:r>
              <a:rPr lang="en-US" u="sng" dirty="0">
                <a:solidFill>
                  <a:srgbClr val="555555"/>
                </a:solidFill>
                <a:latin typeface="Montserrat"/>
              </a:rPr>
              <a:t> </a:t>
            </a:r>
            <a:r>
              <a:rPr lang="en-US" b="0" i="0" dirty="0">
                <a:solidFill>
                  <a:srgbClr val="555555"/>
                </a:solidFill>
                <a:effectLst/>
                <a:latin typeface="Montserrat"/>
              </a:rPr>
              <a:t>Businesses in certain designated geographic areas can claim up to $73,500 in tax credits per eligible employee over a five-year period to offset income tax liability.</a:t>
            </a:r>
          </a:p>
          <a:p>
            <a:pPr algn="l"/>
            <a:r>
              <a:rPr lang="en-US" b="1" i="1" u="sng" dirty="0">
                <a:solidFill>
                  <a:srgbClr val="555555"/>
                </a:solidFill>
                <a:effectLst/>
                <a:latin typeface="Montserrat"/>
              </a:rPr>
              <a:t>New York</a:t>
            </a:r>
            <a:r>
              <a:rPr lang="en-US" u="sng" dirty="0">
                <a:solidFill>
                  <a:srgbClr val="555555"/>
                </a:solidFill>
                <a:latin typeface="Montserrat"/>
              </a:rPr>
              <a:t> </a:t>
            </a:r>
            <a:r>
              <a:rPr lang="en-US" b="0" i="0" dirty="0">
                <a:solidFill>
                  <a:srgbClr val="555555"/>
                </a:solidFill>
                <a:effectLst/>
                <a:latin typeface="Montserrat"/>
              </a:rPr>
              <a:t>Companies located in the state, or planning to move to the state, that will create or retain jobs in specific industries can claim a tax credit of 6.85% of wages per net new job for up to a 10-year period.</a:t>
            </a:r>
          </a:p>
          <a:p>
            <a:pPr algn="l"/>
            <a:r>
              <a:rPr lang="en-US" b="1" i="1" u="sng" dirty="0">
                <a:solidFill>
                  <a:srgbClr val="555555"/>
                </a:solidFill>
                <a:effectLst/>
                <a:latin typeface="Montserrat"/>
              </a:rPr>
              <a:t>Georgia</a:t>
            </a:r>
            <a:r>
              <a:rPr lang="en-US" u="sng" dirty="0">
                <a:solidFill>
                  <a:srgbClr val="555555"/>
                </a:solidFill>
                <a:latin typeface="Montserrat"/>
              </a:rPr>
              <a:t> </a:t>
            </a:r>
            <a:r>
              <a:rPr lang="en-US" b="0" i="0" dirty="0">
                <a:solidFill>
                  <a:srgbClr val="555555"/>
                </a:solidFill>
                <a:effectLst/>
                <a:latin typeface="Montserrat"/>
              </a:rPr>
              <a:t>Businesses in the state of George can take advantage of multiple job creation tax credits that provide as much as $5,000 in annual tax savings per job for up to five years. After offsetting corporate income tax liability, excess tax credits can also offset a company’s payroll withholding as well.</a:t>
            </a:r>
          </a:p>
          <a:p>
            <a:pPr algn="l"/>
            <a:r>
              <a:rPr lang="en-US" b="1" i="1" u="sng" dirty="0">
                <a:solidFill>
                  <a:srgbClr val="555555"/>
                </a:solidFill>
                <a:effectLst/>
                <a:latin typeface="Montserrat"/>
              </a:rPr>
              <a:t>Alaska</a:t>
            </a:r>
            <a:r>
              <a:rPr lang="en-US" u="sng" dirty="0">
                <a:solidFill>
                  <a:srgbClr val="555555"/>
                </a:solidFill>
                <a:latin typeface="Montserrat"/>
              </a:rPr>
              <a:t> </a:t>
            </a:r>
            <a:r>
              <a:rPr lang="en-US" b="0" i="0" dirty="0">
                <a:solidFill>
                  <a:srgbClr val="555555"/>
                </a:solidFill>
                <a:effectLst/>
                <a:latin typeface="Montserrat"/>
              </a:rPr>
              <a:t>Businesses employing qualified veterans can claim a tax credit up to $3,000 per individual against the state’s corporate income tax.</a:t>
            </a:r>
          </a:p>
          <a:p>
            <a:r>
              <a:rPr lang="en-US" dirty="0">
                <a:solidFill>
                  <a:srgbClr val="555555"/>
                </a:solidFill>
                <a:latin typeface="Montserrat"/>
              </a:rPr>
              <a:t>Source: https://www.alliantgroup.com/services/hiring-credits-incentives/</a:t>
            </a:r>
            <a:endParaRPr lang="en-US" dirty="0"/>
          </a:p>
        </p:txBody>
      </p:sp>
    </p:spTree>
    <p:extLst>
      <p:ext uri="{BB962C8B-B14F-4D97-AF65-F5344CB8AC3E}">
        <p14:creationId xmlns:p14="http://schemas.microsoft.com/office/powerpoint/2010/main" val="295387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50604-6102-4E60-8B62-4316D71C9A75}"/>
              </a:ext>
            </a:extLst>
          </p:cNvPr>
          <p:cNvSpPr>
            <a:spLocks noGrp="1"/>
          </p:cNvSpPr>
          <p:nvPr>
            <p:ph type="title"/>
          </p:nvPr>
        </p:nvSpPr>
        <p:spPr/>
        <p:txBody>
          <a:bodyPr/>
          <a:lstStyle/>
          <a:p>
            <a:r>
              <a:rPr lang="en-US" dirty="0"/>
              <a:t>Job training subsidies</a:t>
            </a:r>
          </a:p>
        </p:txBody>
      </p:sp>
      <p:sp>
        <p:nvSpPr>
          <p:cNvPr id="3" name="Content Placeholder 2">
            <a:extLst>
              <a:ext uri="{FF2B5EF4-FFF2-40B4-BE49-F238E27FC236}">
                <a16:creationId xmlns:a16="http://schemas.microsoft.com/office/drawing/2014/main" id="{EC54F7D8-ECB9-4C2B-A4E9-DA68569C5E0B}"/>
              </a:ext>
            </a:extLst>
          </p:cNvPr>
          <p:cNvSpPr>
            <a:spLocks noGrp="1"/>
          </p:cNvSpPr>
          <p:nvPr>
            <p:ph idx="1"/>
          </p:nvPr>
        </p:nvSpPr>
        <p:spPr/>
        <p:txBody>
          <a:bodyPr/>
          <a:lstStyle/>
          <a:p>
            <a:r>
              <a:rPr lang="en-US" dirty="0"/>
              <a:t>These are subsidies that reduce the costs for businesses to train employees.</a:t>
            </a:r>
          </a:p>
          <a:p>
            <a:r>
              <a:rPr lang="en-US" dirty="0"/>
              <a:t>The focus is often on making U.S. workers more competitive or to help businesses fill shortfalls in skilled labor (e.g., healthcare workers in rural areas, apprenticeship programs).</a:t>
            </a:r>
          </a:p>
          <a:p>
            <a:r>
              <a:rPr lang="en-US" dirty="0"/>
              <a:t>In these sense, these incentives are very targeted and are more-so used to try to solve rather specific problems rather than to encourage business expansion/relocation more generally.</a:t>
            </a:r>
          </a:p>
        </p:txBody>
      </p:sp>
    </p:spTree>
    <p:extLst>
      <p:ext uri="{BB962C8B-B14F-4D97-AF65-F5344CB8AC3E}">
        <p14:creationId xmlns:p14="http://schemas.microsoft.com/office/powerpoint/2010/main" val="66621122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2210</TotalTime>
  <Words>3188</Words>
  <Application>Microsoft Office PowerPoint</Application>
  <PresentationFormat>Widescreen</PresentationFormat>
  <Paragraphs>180</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Century Gothic</vt:lpstr>
      <vt:lpstr>ff-scala</vt:lpstr>
      <vt:lpstr>Montserrat</vt:lpstr>
      <vt:lpstr>Office Theme</vt:lpstr>
      <vt:lpstr>PowerPoint Presentation</vt:lpstr>
      <vt:lpstr>Outline</vt:lpstr>
      <vt:lpstr>What are economic development incentives?</vt:lpstr>
      <vt:lpstr>Why incentives?</vt:lpstr>
      <vt:lpstr>Examples of common incentives</vt:lpstr>
      <vt:lpstr>Job creation tax/hiring credits</vt:lpstr>
      <vt:lpstr>Examples: Job creation tax/hiring credits</vt:lpstr>
      <vt:lpstr>PowerPoint Presentation</vt:lpstr>
      <vt:lpstr>Job training subsidies</vt:lpstr>
      <vt:lpstr>Examples: Job training subsidies</vt:lpstr>
      <vt:lpstr>Property tax abatements</vt:lpstr>
      <vt:lpstr>Examples: property tax abatements</vt:lpstr>
      <vt:lpstr>Investment tax credits</vt:lpstr>
      <vt:lpstr>Examples: investment tax credits</vt:lpstr>
      <vt:lpstr>R&amp;D tax credits</vt:lpstr>
      <vt:lpstr>Examples: R&amp;D tax credits</vt:lpstr>
      <vt:lpstr>Enterprise zones</vt:lpstr>
      <vt:lpstr>Examples: enterprise zones</vt:lpstr>
      <vt:lpstr>Eligibility requirements</vt:lpstr>
      <vt:lpstr>Examples: enterprise zones</vt:lpstr>
      <vt:lpstr>Empowerment zones</vt:lpstr>
      <vt:lpstr>PowerPoint Presentation</vt:lpstr>
      <vt:lpstr>Some terminology</vt:lpstr>
      <vt:lpstr>PowerPoint Presentation</vt:lpstr>
      <vt:lpstr>Stylized facts about incentives  (via bartik,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O’Flaherty chapter (up to p. 525)</vt:lpstr>
      <vt:lpstr>Short-run effects (labor market)</vt:lpstr>
      <vt:lpstr>Short-run -&gt; Long-Run</vt:lpstr>
      <vt:lpstr>Long-Run</vt:lpstr>
      <vt:lpstr>Long-Run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143</cp:revision>
  <cp:lastPrinted>2017-03-15T17:14:36Z</cp:lastPrinted>
  <dcterms:created xsi:type="dcterms:W3CDTF">2017-02-22T17:33:23Z</dcterms:created>
  <dcterms:modified xsi:type="dcterms:W3CDTF">2021-09-27T01:19:08Z</dcterms:modified>
</cp:coreProperties>
</file>