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5" r:id="rId9"/>
    <p:sldId id="264" r:id="rId10"/>
    <p:sldId id="266" r:id="rId11"/>
    <p:sldId id="267" r:id="rId12"/>
    <p:sldId id="269" r:id="rId13"/>
    <p:sldId id="268" r:id="rId14"/>
    <p:sldId id="270" r:id="rId15"/>
    <p:sldId id="285" r:id="rId16"/>
    <p:sldId id="271" r:id="rId17"/>
    <p:sldId id="272" r:id="rId18"/>
    <p:sldId id="273" r:id="rId19"/>
    <p:sldId id="274" r:id="rId20"/>
    <p:sldId id="275" r:id="rId21"/>
    <p:sldId id="276" r:id="rId22"/>
    <p:sldId id="277" r:id="rId23"/>
    <p:sldId id="278" r:id="rId24"/>
    <p:sldId id="279" r:id="rId25"/>
    <p:sldId id="280" r:id="rId26"/>
    <p:sldId id="283" r:id="rId27"/>
    <p:sldId id="284" r:id="rId28"/>
    <p:sldId id="287" r:id="rId29"/>
    <p:sldId id="288" r:id="rId30"/>
    <p:sldId id="289" r:id="rId31"/>
    <p:sldId id="290" r:id="rId32"/>
    <p:sldId id="291" r:id="rId33"/>
    <p:sldId id="292" r:id="rId34"/>
    <p:sldId id="293" r:id="rId35"/>
    <p:sldId id="296" r:id="rId36"/>
    <p:sldId id="29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5"/>
    <p:restoredTop sz="94643"/>
  </p:normalViewPr>
  <p:slideViewPr>
    <p:cSldViewPr snapToGrid="0" snapToObjects="1">
      <p:cViewPr varScale="1">
        <p:scale>
          <a:sx n="103" d="100"/>
          <a:sy n="103" d="100"/>
        </p:scale>
        <p:origin x="88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11/16/2020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11/16/2020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11/16/2020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law.cornell.edu/uscode/42/1437f.html" TargetMode="External"/><Relationship Id="rId2" Type="http://schemas.openxmlformats.org/officeDocument/2006/relationships/hyperlink" Target="https://en.wikipedia.org/wiki/Title_42_of_the_United_States_Cod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Housing Subsidy Programs</a:t>
            </a:r>
          </a:p>
        </p:txBody>
      </p:sp>
      <p:sp>
        <p:nvSpPr>
          <p:cNvPr id="3" name="Subtitle 2"/>
          <p:cNvSpPr>
            <a:spLocks noGrp="1"/>
          </p:cNvSpPr>
          <p:nvPr>
            <p:ph type="subTitle" idx="1"/>
          </p:nvPr>
        </p:nvSpPr>
        <p:spPr/>
        <p:txBody>
          <a:bodyPr/>
          <a:lstStyle/>
          <a:p>
            <a:r>
              <a:rPr lang="en-US" dirty="0"/>
              <a:t>ECON 3320 – Urban economics</a:t>
            </a:r>
          </a:p>
          <a:p>
            <a:r>
              <a:rPr lang="en-US" dirty="0"/>
              <a:t>Professor </a:t>
            </a:r>
            <a:r>
              <a:rPr lang="en-US" dirty="0" err="1"/>
              <a:t>patrick</a:t>
            </a:r>
            <a:r>
              <a:rPr lang="en-US" dirty="0"/>
              <a:t> button</a:t>
            </a:r>
          </a:p>
        </p:txBody>
      </p:sp>
    </p:spTree>
    <p:extLst>
      <p:ext uri="{BB962C8B-B14F-4D97-AF65-F5344CB8AC3E}">
        <p14:creationId xmlns:p14="http://schemas.microsoft.com/office/powerpoint/2010/main" val="42086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Plotting the budget line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5164" r="15311"/>
          <a:stretch/>
        </p:blipFill>
        <p:spPr>
          <a:xfrm rot="5400000">
            <a:off x="6354114" y="1555446"/>
            <a:ext cx="4619652" cy="4983481"/>
          </a:xfrm>
        </p:spPr>
      </p:pic>
      <p:sp>
        <p:nvSpPr>
          <p:cNvPr id="5" name="TextBox 4"/>
          <p:cNvSpPr txBox="1"/>
          <p:nvPr/>
        </p:nvSpPr>
        <p:spPr>
          <a:xfrm>
            <a:off x="1257300" y="1971675"/>
            <a:ext cx="4729163" cy="3139321"/>
          </a:xfrm>
          <a:prstGeom prst="rect">
            <a:avLst/>
          </a:prstGeom>
          <a:noFill/>
        </p:spPr>
        <p:txBody>
          <a:bodyPr wrap="square" rtlCol="0">
            <a:spAutoFit/>
          </a:bodyPr>
          <a:lstStyle/>
          <a:p>
            <a:r>
              <a:rPr lang="en-US" dirty="0"/>
              <a:t>To plot the budget line, you just need two points.</a:t>
            </a:r>
          </a:p>
          <a:p>
            <a:endParaRPr lang="en-US" dirty="0"/>
          </a:p>
          <a:p>
            <a:r>
              <a:rPr lang="en-US" dirty="0"/>
              <a:t>X-axis intercept occurs where q = 0. Solving for c:</a:t>
            </a:r>
          </a:p>
          <a:p>
            <a:endParaRPr lang="en-US" dirty="0"/>
          </a:p>
          <a:p>
            <a:r>
              <a:rPr lang="en-US" dirty="0"/>
              <a:t>q = y/p – c/p</a:t>
            </a:r>
          </a:p>
          <a:p>
            <a:r>
              <a:rPr lang="en-US" dirty="0"/>
              <a:t>0 = y/p – c/p</a:t>
            </a:r>
          </a:p>
          <a:p>
            <a:r>
              <a:rPr lang="en-US" dirty="0"/>
              <a:t>c/p = y/p</a:t>
            </a:r>
          </a:p>
          <a:p>
            <a:r>
              <a:rPr lang="en-US" dirty="0"/>
              <a:t>c = y</a:t>
            </a:r>
          </a:p>
          <a:p>
            <a:endParaRPr lang="en-US" dirty="0"/>
          </a:p>
          <a:p>
            <a:r>
              <a:rPr lang="en-US" dirty="0"/>
              <a:t>This gives the point (y, 0)</a:t>
            </a:r>
          </a:p>
        </p:txBody>
      </p:sp>
    </p:spTree>
    <p:extLst>
      <p:ext uri="{BB962C8B-B14F-4D97-AF65-F5344CB8AC3E}">
        <p14:creationId xmlns:p14="http://schemas.microsoft.com/office/powerpoint/2010/main" val="2025119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Plotting the budget line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5164" r="15311"/>
          <a:stretch/>
        </p:blipFill>
        <p:spPr>
          <a:xfrm rot="5400000">
            <a:off x="6354114" y="1555446"/>
            <a:ext cx="4619652" cy="4983481"/>
          </a:xfrm>
        </p:spPr>
      </p:pic>
      <p:sp>
        <p:nvSpPr>
          <p:cNvPr id="5" name="TextBox 4"/>
          <p:cNvSpPr txBox="1"/>
          <p:nvPr/>
        </p:nvSpPr>
        <p:spPr>
          <a:xfrm>
            <a:off x="1257300" y="1971675"/>
            <a:ext cx="4729163" cy="2862322"/>
          </a:xfrm>
          <a:prstGeom prst="rect">
            <a:avLst/>
          </a:prstGeom>
          <a:noFill/>
        </p:spPr>
        <p:txBody>
          <a:bodyPr wrap="square" rtlCol="0">
            <a:spAutoFit/>
          </a:bodyPr>
          <a:lstStyle/>
          <a:p>
            <a:r>
              <a:rPr lang="en-US" dirty="0"/>
              <a:t>To plot the budget line, you just need two points.</a:t>
            </a:r>
          </a:p>
          <a:p>
            <a:endParaRPr lang="en-US" dirty="0"/>
          </a:p>
          <a:p>
            <a:r>
              <a:rPr lang="en-US" dirty="0"/>
              <a:t>Y-axis intercept occurs where c = 0. Solving for q:</a:t>
            </a:r>
          </a:p>
          <a:p>
            <a:endParaRPr lang="en-US" dirty="0"/>
          </a:p>
          <a:p>
            <a:r>
              <a:rPr lang="en-US" dirty="0"/>
              <a:t>q = y/p – c/p</a:t>
            </a:r>
          </a:p>
          <a:p>
            <a:r>
              <a:rPr lang="en-US" dirty="0"/>
              <a:t>q = y/p – 0/p</a:t>
            </a:r>
          </a:p>
          <a:p>
            <a:r>
              <a:rPr lang="en-US" dirty="0"/>
              <a:t>q = y/p</a:t>
            </a:r>
          </a:p>
          <a:p>
            <a:endParaRPr lang="en-US" dirty="0"/>
          </a:p>
          <a:p>
            <a:r>
              <a:rPr lang="en-US" dirty="0"/>
              <a:t>This gives the point (0, y/p)</a:t>
            </a:r>
          </a:p>
        </p:txBody>
      </p:sp>
    </p:spTree>
    <p:extLst>
      <p:ext uri="{BB962C8B-B14F-4D97-AF65-F5344CB8AC3E}">
        <p14:creationId xmlns:p14="http://schemas.microsoft.com/office/powerpoint/2010/main" val="555247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between c and q</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5164" r="15311"/>
          <a:stretch/>
        </p:blipFill>
        <p:spPr>
          <a:xfrm rot="5400000">
            <a:off x="6354114" y="1555446"/>
            <a:ext cx="4619652" cy="4983481"/>
          </a:xfrm>
        </p:spPr>
      </p:pic>
      <p:sp>
        <p:nvSpPr>
          <p:cNvPr id="5" name="TextBox 4"/>
          <p:cNvSpPr txBox="1"/>
          <p:nvPr/>
        </p:nvSpPr>
        <p:spPr>
          <a:xfrm>
            <a:off x="1257300" y="1971675"/>
            <a:ext cx="4729163" cy="1754326"/>
          </a:xfrm>
          <a:prstGeom prst="rect">
            <a:avLst/>
          </a:prstGeom>
          <a:noFill/>
        </p:spPr>
        <p:txBody>
          <a:bodyPr wrap="square" rtlCol="0">
            <a:spAutoFit/>
          </a:bodyPr>
          <a:lstStyle/>
          <a:p>
            <a:r>
              <a:rPr lang="en-US" dirty="0"/>
              <a:t>The optimal choice between c and q, given the income, y, and the price of housing p, occurs at the tangency between the budget line and the indifference curve.</a:t>
            </a:r>
          </a:p>
          <a:p>
            <a:endParaRPr lang="en-US" dirty="0"/>
          </a:p>
          <a:p>
            <a:r>
              <a:rPr lang="en-US" dirty="0"/>
              <a:t>This point is (c*, q*).</a:t>
            </a:r>
          </a:p>
        </p:txBody>
      </p:sp>
    </p:spTree>
    <p:extLst>
      <p:ext uri="{BB962C8B-B14F-4D97-AF65-F5344CB8AC3E}">
        <p14:creationId xmlns:p14="http://schemas.microsoft.com/office/powerpoint/2010/main" val="409689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Proportional Rent Subsidy (PRS)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4477" y="1884867"/>
            <a:ext cx="6161203" cy="4415919"/>
          </a:xfrm>
        </p:spPr>
      </p:pic>
      <p:sp>
        <p:nvSpPr>
          <p:cNvPr id="5" name="TextBox 4"/>
          <p:cNvSpPr txBox="1"/>
          <p:nvPr/>
        </p:nvSpPr>
        <p:spPr>
          <a:xfrm>
            <a:off x="385763" y="1884867"/>
            <a:ext cx="4471987" cy="3139321"/>
          </a:xfrm>
          <a:prstGeom prst="rect">
            <a:avLst/>
          </a:prstGeom>
          <a:noFill/>
        </p:spPr>
        <p:txBody>
          <a:bodyPr wrap="square" rtlCol="0">
            <a:spAutoFit/>
          </a:bodyPr>
          <a:lstStyle/>
          <a:p>
            <a:r>
              <a:rPr lang="en-US" dirty="0"/>
              <a:t>The PRS changes the price of housing from p to (1 – β)p.</a:t>
            </a:r>
          </a:p>
          <a:p>
            <a:endParaRPr lang="en-US" dirty="0"/>
          </a:p>
          <a:p>
            <a:r>
              <a:rPr lang="en-US" dirty="0"/>
              <a:t>The budget line rotates outward.</a:t>
            </a:r>
          </a:p>
          <a:p>
            <a:endParaRPr lang="en-US" dirty="0"/>
          </a:p>
          <a:p>
            <a:r>
              <a:rPr lang="en-US" dirty="0"/>
              <a:t>The x-axis intercept stays the same (0, y).</a:t>
            </a:r>
          </a:p>
          <a:p>
            <a:endParaRPr lang="en-US" dirty="0"/>
          </a:p>
          <a:p>
            <a:r>
              <a:rPr lang="en-US" dirty="0"/>
              <a:t>The y-axis intercept increases, since that point is y/p which changes to y/ (1 – β)p.</a:t>
            </a:r>
          </a:p>
          <a:p>
            <a:endParaRPr lang="en-US" dirty="0"/>
          </a:p>
          <a:p>
            <a:r>
              <a:rPr lang="en-US" dirty="0"/>
              <a:t>The slope is now -1/(1 – β)p instead of -1/p</a:t>
            </a:r>
          </a:p>
        </p:txBody>
      </p:sp>
    </p:spTree>
    <p:extLst>
      <p:ext uri="{BB962C8B-B14F-4D97-AF65-F5344CB8AC3E}">
        <p14:creationId xmlns:p14="http://schemas.microsoft.com/office/powerpoint/2010/main" val="1023943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Proportional Rent Subsidy (PRS)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4477" y="1884867"/>
            <a:ext cx="6161203" cy="4415919"/>
          </a:xfrm>
        </p:spPr>
      </p:pic>
      <p:sp>
        <p:nvSpPr>
          <p:cNvPr id="5" name="TextBox 4"/>
          <p:cNvSpPr txBox="1"/>
          <p:nvPr/>
        </p:nvSpPr>
        <p:spPr>
          <a:xfrm>
            <a:off x="385763" y="1884867"/>
            <a:ext cx="4471987" cy="4247317"/>
          </a:xfrm>
          <a:prstGeom prst="rect">
            <a:avLst/>
          </a:prstGeom>
          <a:noFill/>
        </p:spPr>
        <p:txBody>
          <a:bodyPr wrap="square" rtlCol="0">
            <a:spAutoFit/>
          </a:bodyPr>
          <a:lstStyle/>
          <a:p>
            <a:r>
              <a:rPr lang="en-US" dirty="0"/>
              <a:t>Both c and q increase, but q increases a lot more.</a:t>
            </a:r>
          </a:p>
          <a:p>
            <a:endParaRPr lang="en-US" dirty="0"/>
          </a:p>
          <a:p>
            <a:r>
              <a:rPr lang="en-US" dirty="0"/>
              <a:t>Two factors are at play when the price decreases:</a:t>
            </a:r>
          </a:p>
          <a:p>
            <a:endParaRPr lang="en-US" dirty="0"/>
          </a:p>
          <a:p>
            <a:pPr marL="342900" indent="-342900">
              <a:buAutoNum type="arabicParenR"/>
            </a:pPr>
            <a:r>
              <a:rPr lang="en-US" dirty="0"/>
              <a:t>Substitution effect: q becomes cheaper, so consume more q and less c</a:t>
            </a:r>
          </a:p>
          <a:p>
            <a:pPr marL="342900" indent="-342900">
              <a:buAutoNum type="arabicParenR"/>
            </a:pPr>
            <a:endParaRPr lang="en-US" dirty="0"/>
          </a:p>
          <a:p>
            <a:pPr marL="342900" indent="-342900">
              <a:buAutoNum type="arabicParenR"/>
            </a:pPr>
            <a:r>
              <a:rPr lang="en-US" dirty="0"/>
              <a:t>Income effect: when prices decrease, this leads to an increase in purchasing power in a similar manner to if income had increased. This increases both c and q.</a:t>
            </a:r>
          </a:p>
          <a:p>
            <a:r>
              <a:rPr lang="en-US" dirty="0"/>
              <a:t>(You’ll cover income vs substitution effect in more detail in intermediate microeconomics)</a:t>
            </a:r>
          </a:p>
        </p:txBody>
      </p:sp>
    </p:spTree>
    <p:extLst>
      <p:ext uri="{BB962C8B-B14F-4D97-AF65-F5344CB8AC3E}">
        <p14:creationId xmlns:p14="http://schemas.microsoft.com/office/powerpoint/2010/main" val="1298581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Proportional Rent Subsidy (PRS)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4477" y="1884867"/>
            <a:ext cx="6161203" cy="4415919"/>
          </a:xfrm>
        </p:spPr>
      </p:pic>
      <p:sp>
        <p:nvSpPr>
          <p:cNvPr id="5" name="TextBox 4"/>
          <p:cNvSpPr txBox="1"/>
          <p:nvPr/>
        </p:nvSpPr>
        <p:spPr>
          <a:xfrm>
            <a:off x="385763" y="1884867"/>
            <a:ext cx="4471987" cy="4801314"/>
          </a:xfrm>
          <a:prstGeom prst="rect">
            <a:avLst/>
          </a:prstGeom>
          <a:noFill/>
        </p:spPr>
        <p:txBody>
          <a:bodyPr wrap="square" rtlCol="0">
            <a:spAutoFit/>
          </a:bodyPr>
          <a:lstStyle/>
          <a:p>
            <a:endParaRPr lang="en-US" dirty="0"/>
          </a:p>
          <a:p>
            <a:pPr marL="342900" indent="-342900">
              <a:buAutoNum type="arabicParenR"/>
            </a:pPr>
            <a:r>
              <a:rPr lang="en-US" dirty="0"/>
              <a:t>Substitution effect: q becomes cheaper, so consume more q and less c</a:t>
            </a:r>
          </a:p>
          <a:p>
            <a:pPr marL="342900" indent="-342900">
              <a:buAutoNum type="arabicParenR"/>
            </a:pPr>
            <a:endParaRPr lang="en-US" dirty="0"/>
          </a:p>
          <a:p>
            <a:pPr marL="342900" indent="-342900">
              <a:buAutoNum type="arabicParenR"/>
            </a:pPr>
            <a:r>
              <a:rPr lang="en-US" dirty="0"/>
              <a:t>Income effect: when prices decrease, this leads to an increase in purchasing power in a similar manner to if income had increased. This increases both c and q.</a:t>
            </a:r>
          </a:p>
          <a:p>
            <a:endParaRPr lang="en-US" dirty="0"/>
          </a:p>
          <a:p>
            <a:r>
              <a:rPr lang="en-US" dirty="0"/>
              <a:t>The substitution effect decreases c, while the income effect increases c. Which effect dominates? It depends on which effect, income or substitution, is larger. In the figure, the income effect is slightly larger, showing a slight net increase in c.</a:t>
            </a:r>
          </a:p>
          <a:p>
            <a:endParaRPr lang="en-US" dirty="0"/>
          </a:p>
          <a:p>
            <a:endParaRPr lang="en-US" dirty="0"/>
          </a:p>
        </p:txBody>
      </p:sp>
    </p:spTree>
    <p:extLst>
      <p:ext uri="{BB962C8B-B14F-4D97-AF65-F5344CB8AC3E}">
        <p14:creationId xmlns:p14="http://schemas.microsoft.com/office/powerpoint/2010/main" val="488426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Income Grant (IG)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government gives households a lump sum of money. This lump sum does not depend on housing consumption. </a:t>
                </a:r>
              </a:p>
              <a:p>
                <a:r>
                  <a:rPr lang="en-US" dirty="0"/>
                  <a:t>This is simply an income boost (increase in y) from y to y + G</a:t>
                </a:r>
              </a:p>
              <a:p>
                <a:r>
                  <a:rPr lang="en-US" dirty="0"/>
                  <a:t>Suppose the government sets the amount they spend on the IG to be the same that they would pay under PRS.</a:t>
                </a:r>
              </a:p>
              <a:p>
                <a:r>
                  <a:rPr lang="en-US" dirty="0"/>
                  <a:t>Under PRS, government pays </a:t>
                </a:r>
                <a14:m>
                  <m:oMath xmlns:m="http://schemas.openxmlformats.org/officeDocument/2006/math">
                    <m:r>
                      <a:rPr lang="en-US" i="1" smtClean="0">
                        <a:latin typeface="Cambria Math" charset="0"/>
                        <a:ea typeface="Cambria Math" charset="0"/>
                        <a:cs typeface="Cambria Math" charset="0"/>
                      </a:rPr>
                      <m:t>𝛽</m:t>
                    </m:r>
                    <m:r>
                      <a:rPr lang="en-US" b="0" i="1" smtClean="0">
                        <a:latin typeface="Cambria Math" charset="0"/>
                        <a:ea typeface="Cambria Math" charset="0"/>
                        <a:cs typeface="Cambria Math" charset="0"/>
                      </a:rPr>
                      <m:t>𝑝</m:t>
                    </m:r>
                    <m:sSub>
                      <m:sSubPr>
                        <m:ctrlPr>
                          <a:rPr lang="en-US" b="0" i="1" smtClean="0">
                            <a:latin typeface="Cambria Math" panose="02040503050406030204" pitchFamily="18" charset="0"/>
                            <a:ea typeface="Cambria Math" charset="0"/>
                            <a:cs typeface="Cambria Math" charset="0"/>
                          </a:rPr>
                        </m:ctrlPr>
                      </m:sSubPr>
                      <m:e>
                        <m:r>
                          <a:rPr lang="en-US" b="0" i="1" smtClean="0">
                            <a:latin typeface="Cambria Math" charset="0"/>
                            <a:ea typeface="Cambria Math" charset="0"/>
                            <a:cs typeface="Cambria Math" charset="0"/>
                          </a:rPr>
                          <m:t>𝑞</m:t>
                        </m:r>
                      </m:e>
                      <m:sub>
                        <m:r>
                          <a:rPr lang="en-US" b="0" i="1" smtClean="0">
                            <a:latin typeface="Cambria Math" charset="0"/>
                            <a:ea typeface="Cambria Math" charset="0"/>
                            <a:cs typeface="Cambria Math" charset="0"/>
                          </a:rPr>
                          <m:t>𝑃𝑅𝑆</m:t>
                        </m:r>
                      </m:sub>
                    </m:sSub>
                  </m:oMath>
                </a14:m>
                <a:r>
                  <a:rPr lang="en-US" dirty="0"/>
                  <a:t> (they pay the portion, β, of the household’s rent bill).</a:t>
                </a:r>
              </a:p>
              <a:p>
                <a:r>
                  <a:rPr lang="en-US" dirty="0"/>
                  <a:t>Thus set the income grant under IG (calling this G) equal to this.</a:t>
                </a:r>
              </a:p>
              <a:p>
                <a:r>
                  <a:rPr lang="en-US" dirty="0"/>
                  <a:t>G = </a:t>
                </a:r>
                <a14:m>
                  <m:oMath xmlns:m="http://schemas.openxmlformats.org/officeDocument/2006/math">
                    <m:r>
                      <a:rPr lang="en-US" i="1">
                        <a:latin typeface="Cambria Math" charset="0"/>
                        <a:ea typeface="Cambria Math" charset="0"/>
                        <a:cs typeface="Cambria Math" charset="0"/>
                      </a:rPr>
                      <m:t>𝛽</m:t>
                    </m:r>
                    <m:r>
                      <a:rPr lang="en-US" i="1">
                        <a:latin typeface="Cambria Math" charset="0"/>
                        <a:ea typeface="Cambria Math" charset="0"/>
                        <a:cs typeface="Cambria Math" charset="0"/>
                      </a:rPr>
                      <m:t>𝑝</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𝑞</m:t>
                        </m:r>
                      </m:e>
                      <m:sub>
                        <m:r>
                          <a:rPr lang="en-US" i="1">
                            <a:latin typeface="Cambria Math" charset="0"/>
                            <a:ea typeface="Cambria Math" charset="0"/>
                            <a:cs typeface="Cambria Math" charset="0"/>
                          </a:rPr>
                          <m:t>𝑃𝑅𝑆</m:t>
                        </m:r>
                      </m:sub>
                    </m:sSub>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667" r="-788"/>
                </a:stretch>
              </a:blipFill>
            </p:spPr>
            <p:txBody>
              <a:bodyPr/>
              <a:lstStyle/>
              <a:p>
                <a:r>
                  <a:rPr lang="en-US">
                    <a:noFill/>
                  </a:rPr>
                  <a:t> </a:t>
                </a:r>
              </a:p>
            </p:txBody>
          </p:sp>
        </mc:Fallback>
      </mc:AlternateContent>
    </p:spTree>
    <p:extLst>
      <p:ext uri="{BB962C8B-B14F-4D97-AF65-F5344CB8AC3E}">
        <p14:creationId xmlns:p14="http://schemas.microsoft.com/office/powerpoint/2010/main" val="105159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PRS vs IG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9681" y="1857374"/>
            <a:ext cx="6098743" cy="4429125"/>
          </a:xfrm>
        </p:spPr>
      </p:pic>
      <mc:AlternateContent xmlns:mc="http://schemas.openxmlformats.org/markup-compatibility/2006" xmlns:a14="http://schemas.microsoft.com/office/drawing/2010/main">
        <mc:Choice Requires="a14">
          <p:sp>
            <p:nvSpPr>
              <p:cNvPr id="5" name="TextBox 4"/>
              <p:cNvSpPr txBox="1"/>
              <p:nvPr/>
            </p:nvSpPr>
            <p:spPr>
              <a:xfrm>
                <a:off x="1243013" y="2071688"/>
                <a:ext cx="3771900" cy="3416320"/>
              </a:xfrm>
              <a:prstGeom prst="rect">
                <a:avLst/>
              </a:prstGeom>
              <a:noFill/>
            </p:spPr>
            <p:txBody>
              <a:bodyPr wrap="square" rtlCol="0">
                <a:spAutoFit/>
              </a:bodyPr>
              <a:lstStyle/>
              <a:p>
                <a:r>
                  <a:rPr lang="en-US" dirty="0"/>
                  <a:t>PRS causes the budget line to rotate clockwise (price drops from p to (1 – β)p)</a:t>
                </a:r>
              </a:p>
              <a:p>
                <a:endParaRPr lang="en-US" dirty="0"/>
              </a:p>
              <a:p>
                <a:r>
                  <a:rPr lang="en-US" dirty="0"/>
                  <a:t>IG causes the budget line to shift out parallel (y </a:t>
                </a:r>
                <a:r>
                  <a:rPr lang="en-US" dirty="0" err="1"/>
                  <a:t>indreases</a:t>
                </a:r>
                <a:r>
                  <a:rPr lang="en-US" dirty="0"/>
                  <a:t> to y + G)</a:t>
                </a:r>
              </a:p>
              <a:p>
                <a:endParaRPr lang="en-US" dirty="0"/>
              </a:p>
              <a:p>
                <a:r>
                  <a:rPr lang="en-US" dirty="0"/>
                  <a:t>Both the PRS and IG budget lines go through the point PRS. Since G = </a:t>
                </a:r>
                <a14:m>
                  <m:oMath xmlns:m="http://schemas.openxmlformats.org/officeDocument/2006/math">
                    <m:r>
                      <a:rPr lang="en-US" i="1">
                        <a:latin typeface="Cambria Math" charset="0"/>
                        <a:ea typeface="Cambria Math" charset="0"/>
                        <a:cs typeface="Cambria Math" charset="0"/>
                      </a:rPr>
                      <m:t>𝛽</m:t>
                    </m:r>
                    <m:r>
                      <a:rPr lang="en-US" i="1">
                        <a:latin typeface="Cambria Math" charset="0"/>
                        <a:ea typeface="Cambria Math" charset="0"/>
                        <a:cs typeface="Cambria Math" charset="0"/>
                      </a:rPr>
                      <m:t>𝑝</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𝑞</m:t>
                        </m:r>
                      </m:e>
                      <m:sub>
                        <m:r>
                          <a:rPr lang="en-US" i="1">
                            <a:latin typeface="Cambria Math" charset="0"/>
                            <a:ea typeface="Cambria Math" charset="0"/>
                            <a:cs typeface="Cambria Math" charset="0"/>
                          </a:rPr>
                          <m:t>𝑃𝑅𝑆</m:t>
                        </m:r>
                      </m:sub>
                    </m:sSub>
                  </m:oMath>
                </a14:m>
                <a:r>
                  <a:rPr lang="en-US" dirty="0"/>
                  <a:t> (the household can still just barely buy the PRS consumption bundle)</a:t>
                </a:r>
              </a:p>
            </p:txBody>
          </p:sp>
        </mc:Choice>
        <mc:Fallback xmlns="">
          <p:sp>
            <p:nvSpPr>
              <p:cNvPr id="5" name="TextBox 4"/>
              <p:cNvSpPr txBox="1">
                <a:spLocks noRot="1" noChangeAspect="1" noMove="1" noResize="1" noEditPoints="1" noAdjustHandles="1" noChangeArrowheads="1" noChangeShapeType="1" noTextEdit="1"/>
              </p:cNvSpPr>
              <p:nvPr/>
            </p:nvSpPr>
            <p:spPr>
              <a:xfrm>
                <a:off x="1243013" y="2071688"/>
                <a:ext cx="3771900" cy="3416320"/>
              </a:xfrm>
              <a:prstGeom prst="rect">
                <a:avLst/>
              </a:prstGeom>
              <a:blipFill rotWithShape="0">
                <a:blip r:embed="rId3"/>
                <a:stretch>
                  <a:fillRect l="-1454" t="-1071" b="-1964"/>
                </a:stretch>
              </a:blipFill>
            </p:spPr>
            <p:txBody>
              <a:bodyPr/>
              <a:lstStyle/>
              <a:p>
                <a:r>
                  <a:rPr lang="en-US">
                    <a:noFill/>
                  </a:rPr>
                  <a:t> </a:t>
                </a:r>
              </a:p>
            </p:txBody>
          </p:sp>
        </mc:Fallback>
      </mc:AlternateContent>
    </p:spTree>
    <p:extLst>
      <p:ext uri="{BB962C8B-B14F-4D97-AF65-F5344CB8AC3E}">
        <p14:creationId xmlns:p14="http://schemas.microsoft.com/office/powerpoint/2010/main" val="1813640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 Under IG is Higher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9681" y="1857374"/>
            <a:ext cx="6098743" cy="4429125"/>
          </a:xfrm>
        </p:spPr>
      </p:pic>
      <p:sp>
        <p:nvSpPr>
          <p:cNvPr id="5" name="TextBox 4"/>
          <p:cNvSpPr txBox="1"/>
          <p:nvPr/>
        </p:nvSpPr>
        <p:spPr>
          <a:xfrm>
            <a:off x="1243013" y="2071688"/>
            <a:ext cx="3771900" cy="3170099"/>
          </a:xfrm>
          <a:prstGeom prst="rect">
            <a:avLst/>
          </a:prstGeom>
          <a:noFill/>
        </p:spPr>
        <p:txBody>
          <a:bodyPr wrap="square" rtlCol="0">
            <a:spAutoFit/>
          </a:bodyPr>
          <a:lstStyle/>
          <a:p>
            <a:r>
              <a:rPr lang="en-US" sz="2000" dirty="0"/>
              <a:t>Utility is higher under the IG than the PRS. This is because IG comes with no strings attached, so the household can spend it however they like to increase utility. </a:t>
            </a:r>
          </a:p>
          <a:p>
            <a:endParaRPr lang="en-US" sz="2000" dirty="0"/>
          </a:p>
          <a:p>
            <a:r>
              <a:rPr lang="en-US" sz="2000" dirty="0"/>
              <a:t>The PRS costs the same for government but it constraints households to only get benefits via a price reduction.</a:t>
            </a:r>
          </a:p>
        </p:txBody>
      </p:sp>
    </p:spTree>
    <p:extLst>
      <p:ext uri="{BB962C8B-B14F-4D97-AF65-F5344CB8AC3E}">
        <p14:creationId xmlns:p14="http://schemas.microsoft.com/office/powerpoint/2010/main" val="51455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Slum Reduction under PRS is stronger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9681" y="1857374"/>
            <a:ext cx="6098743" cy="4429125"/>
          </a:xfrm>
        </p:spPr>
      </p:pic>
      <p:sp>
        <p:nvSpPr>
          <p:cNvPr id="5" name="TextBox 4"/>
          <p:cNvSpPr txBox="1"/>
          <p:nvPr/>
        </p:nvSpPr>
        <p:spPr>
          <a:xfrm>
            <a:off x="1257300" y="2071688"/>
            <a:ext cx="3771900" cy="2308324"/>
          </a:xfrm>
          <a:prstGeom prst="rect">
            <a:avLst/>
          </a:prstGeom>
          <a:noFill/>
        </p:spPr>
        <p:txBody>
          <a:bodyPr wrap="square" rtlCol="0">
            <a:spAutoFit/>
          </a:bodyPr>
          <a:lstStyle/>
          <a:p>
            <a:r>
              <a:rPr lang="en-US" sz="2400" dirty="0"/>
              <a:t>Under PRS, housing consumption is higher. This means that slum-reduction effect is greater because families demand better housing.</a:t>
            </a:r>
          </a:p>
        </p:txBody>
      </p:sp>
    </p:spTree>
    <p:extLst>
      <p:ext uri="{BB962C8B-B14F-4D97-AF65-F5344CB8AC3E}">
        <p14:creationId xmlns:p14="http://schemas.microsoft.com/office/powerpoint/2010/main" val="1768714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this chapter (</a:t>
            </a:r>
            <a:r>
              <a:rPr lang="en-US" dirty="0" err="1"/>
              <a:t>Ch</a:t>
            </a:r>
            <a:r>
              <a:rPr lang="en-US" dirty="0"/>
              <a:t> 7)</a:t>
            </a:r>
          </a:p>
        </p:txBody>
      </p:sp>
      <p:sp>
        <p:nvSpPr>
          <p:cNvPr id="3" name="Content Placeholder 2"/>
          <p:cNvSpPr>
            <a:spLocks noGrp="1"/>
          </p:cNvSpPr>
          <p:nvPr>
            <p:ph idx="1"/>
          </p:nvPr>
        </p:nvSpPr>
        <p:spPr/>
        <p:txBody>
          <a:bodyPr>
            <a:normAutofit/>
          </a:bodyPr>
          <a:lstStyle/>
          <a:p>
            <a:r>
              <a:rPr lang="en-US" sz="3200" dirty="0"/>
              <a:t>In this chapter we will examine a few policies that seek to make housing more affordable and accessible. We will look at:</a:t>
            </a:r>
          </a:p>
          <a:p>
            <a:r>
              <a:rPr lang="en-US" sz="3200" dirty="0"/>
              <a:t>1) housing subsidies</a:t>
            </a:r>
          </a:p>
          <a:p>
            <a:r>
              <a:rPr lang="en-US" sz="3200" dirty="0"/>
              <a:t>2) rent control</a:t>
            </a:r>
          </a:p>
          <a:p>
            <a:r>
              <a:rPr lang="en-US" sz="3200" dirty="0"/>
              <a:t>3) homelessness</a:t>
            </a:r>
          </a:p>
          <a:p>
            <a:endParaRPr lang="en-US" sz="3200" dirty="0"/>
          </a:p>
        </p:txBody>
      </p:sp>
    </p:spTree>
    <p:extLst>
      <p:ext uri="{BB962C8B-B14F-4D97-AF65-F5344CB8AC3E}">
        <p14:creationId xmlns:p14="http://schemas.microsoft.com/office/powerpoint/2010/main" val="104887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Housing Voucher (HV)</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The government gives households vouchers that function like “food stamps” except they can only be spend on housing. </a:t>
                </a:r>
              </a:p>
              <a:p>
                <a:r>
                  <a:rPr lang="en-US" sz="2400" dirty="0"/>
                  <a:t>It’s like a gift certificate for housing.</a:t>
                </a:r>
              </a:p>
              <a:p>
                <a:r>
                  <a:rPr lang="en-US" sz="2400" dirty="0"/>
                  <a:t>The gift certificate pays for $G of housing.</a:t>
                </a:r>
              </a:p>
              <a:p>
                <a:r>
                  <a:rPr lang="en-US" sz="2400" dirty="0"/>
                  <a:t>Same as the IG, except the voucher has the constraint that </a:t>
                </a:r>
                <a14:m>
                  <m:oMath xmlns:m="http://schemas.openxmlformats.org/officeDocument/2006/math">
                    <m:r>
                      <a:rPr lang="en-US" sz="2400" b="0" i="1" smtClean="0">
                        <a:latin typeface="Cambria Math" charset="0"/>
                      </a:rPr>
                      <m:t>𝑐</m:t>
                    </m:r>
                    <m:r>
                      <a:rPr lang="en-US" sz="2400" b="0" i="1" smtClean="0">
                        <a:latin typeface="Cambria Math" charset="0"/>
                      </a:rPr>
                      <m:t> ≤</m:t>
                    </m:r>
                    <m:r>
                      <a:rPr lang="en-US" sz="2400" b="0" i="1" smtClean="0">
                        <a:latin typeface="Cambria Math" charset="0"/>
                        <a:ea typeface="Cambria Math" charset="0"/>
                        <a:cs typeface="Cambria Math" charset="0"/>
                      </a:rPr>
                      <m:t>𝑦</m:t>
                    </m:r>
                  </m:oMath>
                </a14:m>
                <a:r>
                  <a:rPr lang="en-US" sz="2400" dirty="0"/>
                  <a:t>, because the voucher can only be spent on housing.</a:t>
                </a:r>
              </a:p>
              <a:p>
                <a:endParaRPr lang="en-US" sz="24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9" t="-2121"/>
                </a:stretch>
              </a:blipFill>
            </p:spPr>
            <p:txBody>
              <a:bodyPr/>
              <a:lstStyle/>
              <a:p>
                <a:r>
                  <a:rPr lang="en-US">
                    <a:noFill/>
                  </a:rPr>
                  <a:t> </a:t>
                </a:r>
              </a:p>
            </p:txBody>
          </p:sp>
        </mc:Fallback>
      </mc:AlternateContent>
    </p:spTree>
    <p:extLst>
      <p:ext uri="{BB962C8B-B14F-4D97-AF65-F5344CB8AC3E}">
        <p14:creationId xmlns:p14="http://schemas.microsoft.com/office/powerpoint/2010/main" val="851456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HV vs IG, two cases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HV is the same as IG but adds the constraint that </a:t>
                </a:r>
                <a14:m>
                  <m:oMath xmlns:m="http://schemas.openxmlformats.org/officeDocument/2006/math">
                    <m:r>
                      <a:rPr lang="en-US" sz="2400" i="1">
                        <a:latin typeface="Cambria Math" charset="0"/>
                      </a:rPr>
                      <m:t>𝑐</m:t>
                    </m:r>
                    <m:r>
                      <a:rPr lang="en-US" sz="2400" i="1">
                        <a:latin typeface="Cambria Math" charset="0"/>
                      </a:rPr>
                      <m:t> ≤</m:t>
                    </m:r>
                    <m:r>
                      <a:rPr lang="en-US" sz="2400" i="1">
                        <a:latin typeface="Cambria Math" charset="0"/>
                        <a:ea typeface="Cambria Math" charset="0"/>
                        <a:cs typeface="Cambria Math" charset="0"/>
                      </a:rPr>
                      <m:t>𝑦</m:t>
                    </m:r>
                  </m:oMath>
                </a14:m>
                <a:endParaRPr lang="en-US" sz="2400" dirty="0"/>
              </a:p>
              <a:p>
                <a:r>
                  <a:rPr lang="en-US" sz="2400" dirty="0"/>
                  <a:t>1) BINDING: This constraint matters because under the IG, where income is y + G, consumption of c is between y and y + G.</a:t>
                </a:r>
              </a:p>
              <a:p>
                <a:r>
                  <a:rPr lang="en-US" sz="2400" dirty="0"/>
                  <a:t>2) NON-BINDING: This constraint doesn’t matter because under IG, the household chooses c such that </a:t>
                </a:r>
                <a14:m>
                  <m:oMath xmlns:m="http://schemas.openxmlformats.org/officeDocument/2006/math">
                    <m:r>
                      <a:rPr lang="en-US" sz="2400" i="1">
                        <a:latin typeface="Cambria Math" charset="0"/>
                      </a:rPr>
                      <m:t>𝑐</m:t>
                    </m:r>
                    <m:r>
                      <a:rPr lang="en-US" sz="2400" i="1">
                        <a:latin typeface="Cambria Math" charset="0"/>
                      </a:rPr>
                      <m:t> ≤</m:t>
                    </m:r>
                    <m:r>
                      <a:rPr lang="en-US" sz="2400" i="1">
                        <a:latin typeface="Cambria Math" charset="0"/>
                        <a:ea typeface="Cambria Math" charset="0"/>
                        <a:cs typeface="Cambria Math" charset="0"/>
                      </a:rPr>
                      <m:t>𝑦</m:t>
                    </m:r>
                  </m:oMath>
                </a14:m>
                <a:r>
                  <a:rPr lang="en-US" sz="2400" dirty="0"/>
                  <a:t> anyways.</a:t>
                </a:r>
              </a:p>
              <a:p>
                <a:pPr marL="0" indent="0">
                  <a:buNone/>
                </a:pPr>
                <a:r>
                  <a:rPr lang="en-US" sz="2400" dirty="0"/>
                  <a:t>Which occurs? It depends on the shape of the indifference curves and the income </a:t>
                </a:r>
                <a:r>
                  <a:rPr lang="en-US" sz="2400" dirty="0" err="1"/>
                  <a:t>elasticities</a:t>
                </a:r>
                <a:r>
                  <a:rPr lang="en-US" sz="2400"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818" t="-12879"/>
                </a:stretch>
              </a:blipFill>
            </p:spPr>
            <p:txBody>
              <a:bodyPr/>
              <a:lstStyle/>
              <a:p>
                <a:r>
                  <a:rPr lang="en-US">
                    <a:noFill/>
                  </a:rPr>
                  <a:t> </a:t>
                </a:r>
              </a:p>
            </p:txBody>
          </p:sp>
        </mc:Fallback>
      </mc:AlternateContent>
    </p:spTree>
    <p:extLst>
      <p:ext uri="{BB962C8B-B14F-4D97-AF65-F5344CB8AC3E}">
        <p14:creationId xmlns:p14="http://schemas.microsoft.com/office/powerpoint/2010/main" val="1070087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case: HV vs IG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3756" y="1865566"/>
            <a:ext cx="5991924" cy="4206621"/>
          </a:xfrm>
        </p:spPr>
      </p:pic>
      <mc:AlternateContent xmlns:mc="http://schemas.openxmlformats.org/markup-compatibility/2006" xmlns:a14="http://schemas.microsoft.com/office/drawing/2010/main">
        <mc:Choice Requires="a14">
          <p:sp>
            <p:nvSpPr>
              <p:cNvPr id="5" name="TextBox 4"/>
              <p:cNvSpPr txBox="1"/>
              <p:nvPr/>
            </p:nvSpPr>
            <p:spPr>
              <a:xfrm>
                <a:off x="1285875" y="1865566"/>
                <a:ext cx="3877881" cy="3139321"/>
              </a:xfrm>
              <a:prstGeom prst="rect">
                <a:avLst/>
              </a:prstGeom>
              <a:noFill/>
            </p:spPr>
            <p:txBody>
              <a:bodyPr wrap="square" rtlCol="0">
                <a:spAutoFit/>
              </a:bodyPr>
              <a:lstStyle/>
              <a:p>
                <a:r>
                  <a:rPr lang="en-US" dirty="0"/>
                  <a:t>(Ignoring PH for now)</a:t>
                </a:r>
              </a:p>
              <a:p>
                <a:endParaRPr lang="en-US" dirty="0"/>
              </a:p>
              <a:p>
                <a:r>
                  <a:rPr lang="en-US" dirty="0"/>
                  <a:t>Under the binding case, the household would like to consume at the IG point but faces the constraint </a:t>
                </a:r>
                <a14:m>
                  <m:oMath xmlns:m="http://schemas.openxmlformats.org/officeDocument/2006/math">
                    <m:r>
                      <a:rPr lang="en-US" i="1">
                        <a:latin typeface="Cambria Math" charset="0"/>
                      </a:rPr>
                      <m:t>𝑐</m:t>
                    </m:r>
                    <m:r>
                      <a:rPr lang="en-US" i="1">
                        <a:latin typeface="Cambria Math" charset="0"/>
                      </a:rPr>
                      <m:t> ≤</m:t>
                    </m:r>
                    <m:r>
                      <a:rPr lang="en-US" i="1">
                        <a:latin typeface="Cambria Math" charset="0"/>
                        <a:ea typeface="Cambria Math" charset="0"/>
                        <a:cs typeface="Cambria Math" charset="0"/>
                      </a:rPr>
                      <m:t>𝑦</m:t>
                    </m:r>
                  </m:oMath>
                </a14:m>
                <a:r>
                  <a:rPr lang="en-US" dirty="0"/>
                  <a:t>. Thus the best the household can go is set c = y.</a:t>
                </a:r>
              </a:p>
              <a:p>
                <a:endParaRPr lang="en-US" dirty="0"/>
              </a:p>
              <a:p>
                <a:r>
                  <a:rPr lang="en-US" dirty="0"/>
                  <a:t>Utility is lower, but housing consumption is higher (increased slum reduction).</a:t>
                </a:r>
              </a:p>
            </p:txBody>
          </p:sp>
        </mc:Choice>
        <mc:Fallback xmlns="">
          <p:sp>
            <p:nvSpPr>
              <p:cNvPr id="5" name="TextBox 4"/>
              <p:cNvSpPr txBox="1">
                <a:spLocks noRot="1" noChangeAspect="1" noMove="1" noResize="1" noEditPoints="1" noAdjustHandles="1" noChangeArrowheads="1" noChangeShapeType="1" noTextEdit="1"/>
              </p:cNvSpPr>
              <p:nvPr/>
            </p:nvSpPr>
            <p:spPr>
              <a:xfrm>
                <a:off x="1285875" y="1865566"/>
                <a:ext cx="3877881" cy="3139321"/>
              </a:xfrm>
              <a:prstGeom prst="rect">
                <a:avLst/>
              </a:prstGeom>
              <a:blipFill rotWithShape="0">
                <a:blip r:embed="rId3"/>
                <a:stretch>
                  <a:fillRect l="-1415" t="-971" r="-1572" b="-2136"/>
                </a:stretch>
              </a:blipFill>
            </p:spPr>
            <p:txBody>
              <a:bodyPr/>
              <a:lstStyle/>
              <a:p>
                <a:r>
                  <a:rPr lang="en-US">
                    <a:noFill/>
                  </a:rPr>
                  <a:t> </a:t>
                </a:r>
              </a:p>
            </p:txBody>
          </p:sp>
        </mc:Fallback>
      </mc:AlternateContent>
    </p:spTree>
    <p:extLst>
      <p:ext uri="{BB962C8B-B14F-4D97-AF65-F5344CB8AC3E}">
        <p14:creationId xmlns:p14="http://schemas.microsoft.com/office/powerpoint/2010/main" val="1068541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Non-Binding Case: HV = IG</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6107" r="31560"/>
          <a:stretch/>
        </p:blipFill>
        <p:spPr>
          <a:xfrm rot="5400000">
            <a:off x="6122150" y="1273060"/>
            <a:ext cx="4569230" cy="5497830"/>
          </a:xfrm>
        </p:spPr>
      </p:pic>
      <p:sp>
        <p:nvSpPr>
          <p:cNvPr id="5" name="TextBox 4"/>
          <p:cNvSpPr txBox="1"/>
          <p:nvPr/>
        </p:nvSpPr>
        <p:spPr>
          <a:xfrm>
            <a:off x="971551" y="2028825"/>
            <a:ext cx="4400550" cy="3477875"/>
          </a:xfrm>
          <a:prstGeom prst="rect">
            <a:avLst/>
          </a:prstGeom>
          <a:noFill/>
        </p:spPr>
        <p:txBody>
          <a:bodyPr wrap="square" rtlCol="0">
            <a:spAutoFit/>
          </a:bodyPr>
          <a:lstStyle/>
          <a:p>
            <a:r>
              <a:rPr lang="en-US" sz="2000" dirty="0"/>
              <a:t>In the non-binding case, the household doesn’t consume/spend more than y on c even after the IG increases their income from y to y + G.</a:t>
            </a:r>
          </a:p>
          <a:p>
            <a:endParaRPr lang="en-US" sz="2000" dirty="0"/>
          </a:p>
          <a:p>
            <a:r>
              <a:rPr lang="en-US" sz="2000" dirty="0"/>
              <a:t>The IG and HV programs lead to the same outcome.</a:t>
            </a:r>
          </a:p>
          <a:p>
            <a:endParaRPr lang="en-US" sz="2000" dirty="0"/>
          </a:p>
          <a:p>
            <a:r>
              <a:rPr lang="en-US" sz="2000" dirty="0"/>
              <a:t>Note that since households have difference preferences, the constraint may bind for some and not others.</a:t>
            </a:r>
          </a:p>
        </p:txBody>
      </p:sp>
    </p:spTree>
    <p:extLst>
      <p:ext uri="{BB962C8B-B14F-4D97-AF65-F5344CB8AC3E}">
        <p14:creationId xmlns:p14="http://schemas.microsoft.com/office/powerpoint/2010/main" val="1194343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Housing (PH)</a:t>
            </a:r>
          </a:p>
        </p:txBody>
      </p:sp>
      <p:sp>
        <p:nvSpPr>
          <p:cNvPr id="3" name="Content Placeholder 2"/>
          <p:cNvSpPr>
            <a:spLocks noGrp="1"/>
          </p:cNvSpPr>
          <p:nvPr>
            <p:ph idx="1"/>
          </p:nvPr>
        </p:nvSpPr>
        <p:spPr/>
        <p:txBody>
          <a:bodyPr/>
          <a:lstStyle/>
          <a:p>
            <a:r>
              <a:rPr lang="en-US" sz="2400" dirty="0"/>
              <a:t>Families rent housing units for the government. </a:t>
            </a:r>
          </a:p>
          <a:p>
            <a:r>
              <a:rPr lang="en-US" sz="2400" dirty="0"/>
              <a:t>The government charges rent for these housing units at a rate below the market rent.</a:t>
            </a:r>
          </a:p>
          <a:p>
            <a:r>
              <a:rPr lang="en-US" sz="2400" dirty="0"/>
              <a:t>To allow an easier comparison between PH and PRS, IG, and HV, suppose that the household pays the same total rent bill in the original case (no programs) and under PH. </a:t>
            </a:r>
          </a:p>
          <a:p>
            <a:r>
              <a:rPr lang="en-US" sz="2400" dirty="0"/>
              <a:t>The government simply gives families a larger dwelling (higher q) for the same price.</a:t>
            </a:r>
          </a:p>
          <a:p>
            <a:r>
              <a:rPr lang="en-US" sz="2400" dirty="0"/>
              <a:t>This leads to an increase in q but no change in c.</a:t>
            </a:r>
          </a:p>
          <a:p>
            <a:endParaRPr lang="en-US" dirty="0"/>
          </a:p>
        </p:txBody>
      </p:sp>
    </p:spTree>
    <p:extLst>
      <p:ext uri="{BB962C8B-B14F-4D97-AF65-F5344CB8AC3E}">
        <p14:creationId xmlns:p14="http://schemas.microsoft.com/office/powerpoint/2010/main" val="1120565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Housing (PH)</a:t>
            </a:r>
          </a:p>
        </p:txBody>
      </p:sp>
      <p:sp>
        <p:nvSpPr>
          <p:cNvPr id="3" name="Content Placeholder 2"/>
          <p:cNvSpPr>
            <a:spLocks noGrp="1"/>
          </p:cNvSpPr>
          <p:nvPr>
            <p:ph idx="1"/>
          </p:nvPr>
        </p:nvSpPr>
        <p:spPr/>
        <p:txBody>
          <a:bodyPr/>
          <a:lstStyle/>
          <a:p>
            <a:r>
              <a:rPr lang="en-US" sz="2400" dirty="0"/>
              <a:t>To keep the expenditure on all programs the same, the government spends G to make the dwellings larger.</a:t>
            </a:r>
          </a:p>
          <a:p>
            <a:r>
              <a:rPr lang="en-US" sz="2400" dirty="0"/>
              <a:t>Assuming that government can build housing at cost p per ft2 (the market price), the increase in q is the the same budget line as the budget line with IG (which income is y + G instead of just y). The figure assumes this case.</a:t>
            </a:r>
          </a:p>
          <a:p>
            <a:r>
              <a:rPr lang="en-US" sz="2400" dirty="0"/>
              <a:t>If government can only build housing at a higher cost than p (perhaps the government is inefficient) then the increase in q isn’t quite as high.</a:t>
            </a:r>
            <a:endParaRPr lang="en-US" dirty="0"/>
          </a:p>
        </p:txBody>
      </p:sp>
    </p:spTree>
    <p:extLst>
      <p:ext uri="{BB962C8B-B14F-4D97-AF65-F5344CB8AC3E}">
        <p14:creationId xmlns:p14="http://schemas.microsoft.com/office/powerpoint/2010/main" val="209145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Housing (PH) in the Figure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3756" y="1865566"/>
            <a:ext cx="5991924" cy="4206621"/>
          </a:xfrm>
        </p:spPr>
      </p:pic>
      <p:sp>
        <p:nvSpPr>
          <p:cNvPr id="3" name="TextBox 2"/>
          <p:cNvSpPr txBox="1"/>
          <p:nvPr/>
        </p:nvSpPr>
        <p:spPr>
          <a:xfrm>
            <a:off x="714376" y="1865566"/>
            <a:ext cx="4286250" cy="3693319"/>
          </a:xfrm>
          <a:prstGeom prst="rect">
            <a:avLst/>
          </a:prstGeom>
          <a:noFill/>
        </p:spPr>
        <p:txBody>
          <a:bodyPr wrap="square" rtlCol="0">
            <a:spAutoFit/>
          </a:bodyPr>
          <a:lstStyle/>
          <a:p>
            <a:r>
              <a:rPr lang="en-US" dirty="0"/>
              <a:t>The consumer’s budget set is a bit weird in this case. Either they reject the public housing and consume on the original budget line (the low one), or they pick the point PH.</a:t>
            </a:r>
          </a:p>
          <a:p>
            <a:endParaRPr lang="en-US" dirty="0"/>
          </a:p>
          <a:p>
            <a:r>
              <a:rPr lang="en-US" dirty="0"/>
              <a:t>They will pick PH since the utility is much higher there.</a:t>
            </a:r>
          </a:p>
          <a:p>
            <a:endParaRPr lang="en-US" dirty="0"/>
          </a:p>
          <a:p>
            <a:r>
              <a:rPr lang="en-US" dirty="0"/>
              <a:t>Under PH, q increases from q0 to </a:t>
            </a:r>
            <a:r>
              <a:rPr lang="en-US" dirty="0" err="1"/>
              <a:t>qPH</a:t>
            </a:r>
            <a:r>
              <a:rPr lang="en-US" dirty="0"/>
              <a:t>.</a:t>
            </a:r>
          </a:p>
          <a:p>
            <a:r>
              <a:rPr lang="en-US" dirty="0"/>
              <a:t>No change in c.</a:t>
            </a:r>
          </a:p>
          <a:p>
            <a:endParaRPr lang="en-US" dirty="0"/>
          </a:p>
          <a:p>
            <a:r>
              <a:rPr lang="en-US" dirty="0"/>
              <a:t>Families are essentially just given more q.</a:t>
            </a:r>
          </a:p>
        </p:txBody>
      </p:sp>
    </p:spTree>
    <p:extLst>
      <p:ext uri="{BB962C8B-B14F-4D97-AF65-F5344CB8AC3E}">
        <p14:creationId xmlns:p14="http://schemas.microsoft.com/office/powerpoint/2010/main" val="1791563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Housing (PH) in the Figure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6930" y="1865566"/>
            <a:ext cx="4648749" cy="3263647"/>
          </a:xfrm>
        </p:spPr>
      </p:pic>
      <p:sp>
        <p:nvSpPr>
          <p:cNvPr id="3" name="TextBox 2"/>
          <p:cNvSpPr txBox="1"/>
          <p:nvPr/>
        </p:nvSpPr>
        <p:spPr>
          <a:xfrm>
            <a:off x="714376" y="1865566"/>
            <a:ext cx="5629274" cy="3693319"/>
          </a:xfrm>
          <a:prstGeom prst="rect">
            <a:avLst/>
          </a:prstGeom>
          <a:noFill/>
        </p:spPr>
        <p:txBody>
          <a:bodyPr wrap="square" rtlCol="0">
            <a:spAutoFit/>
          </a:bodyPr>
          <a:lstStyle/>
          <a:p>
            <a:r>
              <a:rPr lang="en-US" dirty="0"/>
              <a:t>Suppose we drew the budget line for IG (where income is y + G). This goes through the point PH.</a:t>
            </a:r>
          </a:p>
          <a:p>
            <a:endParaRPr lang="en-US" dirty="0"/>
          </a:p>
          <a:p>
            <a:r>
              <a:rPr lang="en-US" dirty="0"/>
              <a:t>The point PH lies on an indifference curve that is NOT tangent to this budget line. The tangency actually occurs at IG.</a:t>
            </a:r>
          </a:p>
          <a:p>
            <a:endParaRPr lang="en-US" dirty="0"/>
          </a:p>
          <a:p>
            <a:r>
              <a:rPr lang="en-US" dirty="0"/>
              <a:t>What this means is that if the household were given a grant G instead of getting $G worth of housing, they would chose to increase both q and c, not just c.</a:t>
            </a:r>
          </a:p>
          <a:p>
            <a:endParaRPr lang="en-US" dirty="0"/>
          </a:p>
          <a:p>
            <a:r>
              <a:rPr lang="en-US" dirty="0"/>
              <a:t>So PH imposes the largest constraint on consumption choice.</a:t>
            </a:r>
          </a:p>
        </p:txBody>
      </p:sp>
    </p:spTree>
    <p:extLst>
      <p:ext uri="{BB962C8B-B14F-4D97-AF65-F5344CB8AC3E}">
        <p14:creationId xmlns:p14="http://schemas.microsoft.com/office/powerpoint/2010/main" val="1328890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all Four - Utility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6930" y="1865566"/>
            <a:ext cx="4648749" cy="3263647"/>
          </a:xfrm>
        </p:spPr>
      </p:pic>
      <p:sp>
        <p:nvSpPr>
          <p:cNvPr id="3" name="TextBox 2"/>
          <p:cNvSpPr txBox="1"/>
          <p:nvPr/>
        </p:nvSpPr>
        <p:spPr>
          <a:xfrm>
            <a:off x="714376" y="1865566"/>
            <a:ext cx="5629274" cy="4247317"/>
          </a:xfrm>
          <a:prstGeom prst="rect">
            <a:avLst/>
          </a:prstGeom>
          <a:noFill/>
        </p:spPr>
        <p:txBody>
          <a:bodyPr wrap="square" rtlCol="0">
            <a:spAutoFit/>
          </a:bodyPr>
          <a:lstStyle/>
          <a:p>
            <a:r>
              <a:rPr lang="en-US" dirty="0"/>
              <a:t>IG has the highest utility because it places no restriction of consumer choice.</a:t>
            </a:r>
          </a:p>
          <a:p>
            <a:endParaRPr lang="en-US" dirty="0"/>
          </a:p>
          <a:p>
            <a:r>
              <a:rPr lang="en-US" dirty="0"/>
              <a:t>HV is next best. It is either the same as IG (non-binding case) or leads to less utility since c must equal y.</a:t>
            </a:r>
          </a:p>
          <a:p>
            <a:endParaRPr lang="en-US" dirty="0"/>
          </a:p>
          <a:p>
            <a:r>
              <a:rPr lang="en-US" dirty="0"/>
              <a:t>PRS is third. A price decrease instead of a voucher is more restrictive, so utility is lower.</a:t>
            </a:r>
          </a:p>
          <a:p>
            <a:endParaRPr lang="en-US" dirty="0"/>
          </a:p>
          <a:p>
            <a:r>
              <a:rPr lang="en-US" dirty="0"/>
              <a:t>PH has the smallest increase in utility. This is because the same amount of money (G) is spent to only increase housing. Relative to the other three policies, this is extremely restrictive to consumer choice.</a:t>
            </a:r>
          </a:p>
          <a:p>
            <a:endParaRPr lang="en-US" dirty="0"/>
          </a:p>
          <a:p>
            <a:endParaRPr lang="en-US" dirty="0"/>
          </a:p>
        </p:txBody>
      </p:sp>
    </p:spTree>
    <p:extLst>
      <p:ext uri="{BB962C8B-B14F-4D97-AF65-F5344CB8AC3E}">
        <p14:creationId xmlns:p14="http://schemas.microsoft.com/office/powerpoint/2010/main" val="1952941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all Four – Slum Reduction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6930" y="1865566"/>
            <a:ext cx="4648749" cy="3263647"/>
          </a:xfrm>
        </p:spPr>
      </p:pic>
      <p:sp>
        <p:nvSpPr>
          <p:cNvPr id="3" name="TextBox 2"/>
          <p:cNvSpPr txBox="1"/>
          <p:nvPr/>
        </p:nvSpPr>
        <p:spPr>
          <a:xfrm>
            <a:off x="714376" y="1865566"/>
            <a:ext cx="5629274" cy="3970318"/>
          </a:xfrm>
          <a:prstGeom prst="rect">
            <a:avLst/>
          </a:prstGeom>
          <a:noFill/>
        </p:spPr>
        <p:txBody>
          <a:bodyPr wrap="square" rtlCol="0">
            <a:spAutoFit/>
          </a:bodyPr>
          <a:lstStyle/>
          <a:p>
            <a:r>
              <a:rPr lang="en-US" dirty="0"/>
              <a:t>Exact opposite order!</a:t>
            </a:r>
          </a:p>
          <a:p>
            <a:endParaRPr lang="en-US" dirty="0"/>
          </a:p>
          <a:p>
            <a:r>
              <a:rPr lang="en-US" dirty="0"/>
              <a:t>IG poses no restrictions, so the increase in q is the lowest. </a:t>
            </a:r>
          </a:p>
          <a:p>
            <a:endParaRPr lang="en-US" dirty="0"/>
          </a:p>
          <a:p>
            <a:r>
              <a:rPr lang="en-US" dirty="0"/>
              <a:t>HV increases q a bit more than IG does in the binding case.</a:t>
            </a:r>
          </a:p>
          <a:p>
            <a:endParaRPr lang="en-US" dirty="0"/>
          </a:p>
          <a:p>
            <a:r>
              <a:rPr lang="en-US" dirty="0"/>
              <a:t>PRS increases q quite a bit more by making it cheaper through a subsidy.</a:t>
            </a:r>
          </a:p>
          <a:p>
            <a:endParaRPr lang="en-US" dirty="0"/>
          </a:p>
          <a:p>
            <a:r>
              <a:rPr lang="en-US" dirty="0"/>
              <a:t>PH increases q very directly, by building better housing. Avoids a market-based approach to increasing q as in the other three policies.</a:t>
            </a:r>
          </a:p>
          <a:p>
            <a:endParaRPr lang="en-US" dirty="0"/>
          </a:p>
        </p:txBody>
      </p:sp>
    </p:spTree>
    <p:extLst>
      <p:ext uri="{BB962C8B-B14F-4D97-AF65-F5344CB8AC3E}">
        <p14:creationId xmlns:p14="http://schemas.microsoft.com/office/powerpoint/2010/main" val="417668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Housing Subsidies</a:t>
            </a:r>
          </a:p>
        </p:txBody>
      </p:sp>
      <p:sp>
        <p:nvSpPr>
          <p:cNvPr id="3" name="Content Placeholder 2"/>
          <p:cNvSpPr>
            <a:spLocks noGrp="1"/>
          </p:cNvSpPr>
          <p:nvPr>
            <p:ph idx="1"/>
          </p:nvPr>
        </p:nvSpPr>
        <p:spPr/>
        <p:txBody>
          <a:bodyPr/>
          <a:lstStyle/>
          <a:p>
            <a:r>
              <a:rPr lang="en-US" sz="3600" dirty="0"/>
              <a:t>An alternative to rent control is using government funds to explicitly subsidize housing consumption.</a:t>
            </a:r>
          </a:p>
          <a:p>
            <a:r>
              <a:rPr lang="en-US" sz="3600" dirty="0"/>
              <a:t>Housing subsidies can be </a:t>
            </a:r>
            <a:r>
              <a:rPr lang="en-US" sz="3600" dirty="0" err="1"/>
              <a:t>targetted</a:t>
            </a:r>
            <a:r>
              <a:rPr lang="en-US" sz="3600" dirty="0"/>
              <a:t> towards low-income groups (unlike rent control which does not explicitly target low income groups).</a:t>
            </a:r>
          </a:p>
          <a:p>
            <a:endParaRPr lang="en-US" dirty="0"/>
          </a:p>
        </p:txBody>
      </p:sp>
    </p:spTree>
    <p:extLst>
      <p:ext uri="{BB962C8B-B14F-4D97-AF65-F5344CB8AC3E}">
        <p14:creationId xmlns:p14="http://schemas.microsoft.com/office/powerpoint/2010/main" val="1962082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Housing in Practice</a:t>
            </a:r>
          </a:p>
        </p:txBody>
      </p:sp>
      <p:sp>
        <p:nvSpPr>
          <p:cNvPr id="3" name="Content Placeholder 2"/>
          <p:cNvSpPr>
            <a:spLocks noGrp="1"/>
          </p:cNvSpPr>
          <p:nvPr>
            <p:ph idx="1"/>
          </p:nvPr>
        </p:nvSpPr>
        <p:spPr/>
        <p:txBody>
          <a:bodyPr>
            <a:noAutofit/>
          </a:bodyPr>
          <a:lstStyle/>
          <a:p>
            <a:r>
              <a:rPr lang="en-US" sz="2800" dirty="0"/>
              <a:t>Public Housing continues to be popular. However, while public housing does lead to the largest increase in q, critics don’t like PH because it concentrates poor people together, leading to neighborhoods with more crime and social issues.</a:t>
            </a:r>
          </a:p>
          <a:p>
            <a:r>
              <a:rPr lang="en-US" sz="2800" dirty="0"/>
              <a:t>More recent practice has PH units more spread out, or PH units are mixed income. “Mixed income” means that the government intentionally rents out some proportion of units to those of high income, usually with only a very mild subsidy (while the low-income results get the full subsidy). </a:t>
            </a:r>
          </a:p>
        </p:txBody>
      </p:sp>
    </p:spTree>
    <p:extLst>
      <p:ext uri="{BB962C8B-B14F-4D97-AF65-F5344CB8AC3E}">
        <p14:creationId xmlns:p14="http://schemas.microsoft.com/office/powerpoint/2010/main" val="1063105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Housing Authority of New Orleans</a:t>
            </a:r>
          </a:p>
        </p:txBody>
      </p:sp>
      <p:sp>
        <p:nvSpPr>
          <p:cNvPr id="3" name="Content Placeholder 2"/>
          <p:cNvSpPr>
            <a:spLocks noGrp="1"/>
          </p:cNvSpPr>
          <p:nvPr>
            <p:ph idx="1"/>
          </p:nvPr>
        </p:nvSpPr>
        <p:spPr/>
        <p:txBody>
          <a:bodyPr/>
          <a:lstStyle/>
          <a:p>
            <a:r>
              <a:rPr lang="en-US" dirty="0"/>
              <a:t>See the website: http://</a:t>
            </a:r>
            <a:r>
              <a:rPr lang="en-US" dirty="0" err="1"/>
              <a:t>www.hano.org</a:t>
            </a:r>
            <a:r>
              <a:rPr lang="en-US" dirty="0"/>
              <a:t>/</a:t>
            </a:r>
            <a:r>
              <a:rPr lang="en-US" dirty="0" err="1"/>
              <a:t>communities.aspx</a:t>
            </a:r>
            <a:endParaRPr lang="en-US" dirty="0"/>
          </a:p>
        </p:txBody>
      </p:sp>
    </p:spTree>
    <p:extLst>
      <p:ext uri="{BB962C8B-B14F-4D97-AF65-F5344CB8AC3E}">
        <p14:creationId xmlns:p14="http://schemas.microsoft.com/office/powerpoint/2010/main" val="1674947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Low-Income Housing Tax Credit (LIHTC)</a:t>
            </a:r>
          </a:p>
        </p:txBody>
      </p:sp>
      <p:sp>
        <p:nvSpPr>
          <p:cNvPr id="3" name="Content Placeholder 2"/>
          <p:cNvSpPr>
            <a:spLocks noGrp="1"/>
          </p:cNvSpPr>
          <p:nvPr>
            <p:ph idx="1"/>
          </p:nvPr>
        </p:nvSpPr>
        <p:spPr/>
        <p:txBody>
          <a:bodyPr>
            <a:normAutofit lnSpcReduction="10000"/>
          </a:bodyPr>
          <a:lstStyle/>
          <a:p>
            <a:pPr marL="0" indent="0">
              <a:buNone/>
            </a:pPr>
            <a:r>
              <a:rPr lang="en-US" dirty="0"/>
              <a:t> While not exactly a PRS, the Low-Income Housing Tax Credit (LIHTC, pronounced “lie-tech”) has similar effects.</a:t>
            </a:r>
          </a:p>
          <a:p>
            <a:r>
              <a:rPr lang="en-US" dirty="0"/>
              <a:t>LIHTC was created under the Tax Reform Act of 1986.</a:t>
            </a:r>
          </a:p>
          <a:p>
            <a:r>
              <a:rPr lang="en-US" dirty="0"/>
              <a:t>LIHTC accounts for about 90% of all affordable rental housing created in the United States today.</a:t>
            </a:r>
          </a:p>
          <a:p>
            <a:r>
              <a:rPr lang="en-US" dirty="0"/>
              <a:t>LIHTC provides a subsidy for building developers when they build low-income housing. The subsidy is given on the condition that the developers build a certain number of units that are occupied by low income households at reduced rents.</a:t>
            </a:r>
          </a:p>
          <a:p>
            <a:r>
              <a:rPr lang="en-US" dirty="0"/>
              <a:t>This the LIHTC subsidies housing developers who make low-income housing, rather than subsidizing the price of housing for low-income individuals.</a:t>
            </a:r>
          </a:p>
          <a:p>
            <a:endParaRPr lang="en-US" dirty="0"/>
          </a:p>
          <a:p>
            <a:r>
              <a:rPr lang="en-US" dirty="0"/>
              <a:t>Source: https://</a:t>
            </a:r>
            <a:r>
              <a:rPr lang="en-US" dirty="0" err="1"/>
              <a:t>en.wikipedia.org</a:t>
            </a:r>
            <a:r>
              <a:rPr lang="en-US" dirty="0"/>
              <a:t>/wiki/Low-</a:t>
            </a:r>
            <a:r>
              <a:rPr lang="en-US" dirty="0" err="1"/>
              <a:t>Income_Housing_Tax_Credit</a:t>
            </a:r>
            <a:endParaRPr lang="en-US" dirty="0"/>
          </a:p>
        </p:txBody>
      </p:sp>
    </p:spTree>
    <p:extLst>
      <p:ext uri="{BB962C8B-B14F-4D97-AF65-F5344CB8AC3E}">
        <p14:creationId xmlns:p14="http://schemas.microsoft.com/office/powerpoint/2010/main" val="1330319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8</a:t>
            </a:r>
          </a:p>
        </p:txBody>
      </p:sp>
      <p:sp>
        <p:nvSpPr>
          <p:cNvPr id="3" name="Content Placeholder 2"/>
          <p:cNvSpPr>
            <a:spLocks noGrp="1"/>
          </p:cNvSpPr>
          <p:nvPr>
            <p:ph idx="1"/>
          </p:nvPr>
        </p:nvSpPr>
        <p:spPr/>
        <p:txBody>
          <a:bodyPr>
            <a:normAutofit/>
          </a:bodyPr>
          <a:lstStyle/>
          <a:p>
            <a:r>
              <a:rPr lang="en-US" sz="3200" dirty="0">
                <a:solidFill>
                  <a:schemeClr val="tx1"/>
                </a:solidFill>
              </a:rPr>
              <a:t>Refers to Section 8 of the Housing Act of 1937 (</a:t>
            </a:r>
            <a:r>
              <a:rPr lang="pl-PL" sz="3200" dirty="0">
                <a:solidFill>
                  <a:schemeClr val="tx1"/>
                </a:solidFill>
                <a:hlinkClick r:id="rId2"/>
              </a:rPr>
              <a:t>42 U.S.C. </a:t>
            </a:r>
            <a:r>
              <a:rPr lang="pl-PL" sz="3200" dirty="0">
                <a:solidFill>
                  <a:schemeClr val="tx1"/>
                </a:solidFill>
                <a:hlinkClick r:id="rId3"/>
              </a:rPr>
              <a:t>§ 1437f</a:t>
            </a:r>
            <a:r>
              <a:rPr lang="pl-PL" sz="3200" dirty="0">
                <a:solidFill>
                  <a:schemeClr val="tx1"/>
                </a:solidFill>
              </a:rPr>
              <a:t>)</a:t>
            </a:r>
          </a:p>
          <a:p>
            <a:r>
              <a:rPr lang="pl-PL" sz="3200" dirty="0" err="1">
                <a:solidFill>
                  <a:schemeClr val="tx1"/>
                </a:solidFill>
              </a:rPr>
              <a:t>Primary</a:t>
            </a:r>
            <a:r>
              <a:rPr lang="pl-PL" sz="3200" dirty="0">
                <a:solidFill>
                  <a:schemeClr val="tx1"/>
                </a:solidFill>
              </a:rPr>
              <a:t> part of </a:t>
            </a:r>
            <a:r>
              <a:rPr lang="pl-PL" sz="3200" dirty="0" err="1">
                <a:solidFill>
                  <a:schemeClr val="tx1"/>
                </a:solidFill>
              </a:rPr>
              <a:t>Section</a:t>
            </a:r>
            <a:r>
              <a:rPr lang="pl-PL" sz="3200" dirty="0">
                <a:solidFill>
                  <a:schemeClr val="tx1"/>
                </a:solidFill>
              </a:rPr>
              <a:t> 8 </a:t>
            </a:r>
            <a:r>
              <a:rPr lang="pl-PL" sz="3200" dirty="0" err="1">
                <a:solidFill>
                  <a:schemeClr val="tx1"/>
                </a:solidFill>
              </a:rPr>
              <a:t>is</a:t>
            </a:r>
            <a:r>
              <a:rPr lang="pl-PL" sz="3200" dirty="0">
                <a:solidFill>
                  <a:schemeClr val="tx1"/>
                </a:solidFill>
              </a:rPr>
              <a:t> the </a:t>
            </a:r>
            <a:r>
              <a:rPr lang="pl-PL" sz="3200" dirty="0" err="1">
                <a:solidFill>
                  <a:schemeClr val="tx1"/>
                </a:solidFill>
              </a:rPr>
              <a:t>Housing</a:t>
            </a:r>
            <a:r>
              <a:rPr lang="pl-PL" sz="3200" dirty="0">
                <a:solidFill>
                  <a:schemeClr val="tx1"/>
                </a:solidFill>
              </a:rPr>
              <a:t> Choice Voucher </a:t>
            </a:r>
            <a:r>
              <a:rPr lang="pl-PL" sz="3200" dirty="0" err="1">
                <a:solidFill>
                  <a:schemeClr val="tx1"/>
                </a:solidFill>
              </a:rPr>
              <a:t>which</a:t>
            </a:r>
            <a:r>
              <a:rPr lang="pl-PL" sz="3200" dirty="0">
                <a:solidFill>
                  <a:schemeClr val="tx1"/>
                </a:solidFill>
              </a:rPr>
              <a:t> </a:t>
            </a:r>
            <a:r>
              <a:rPr lang="pl-PL" sz="3200" dirty="0" err="1">
                <a:solidFill>
                  <a:schemeClr val="tx1"/>
                </a:solidFill>
              </a:rPr>
              <a:t>pays</a:t>
            </a:r>
            <a:r>
              <a:rPr lang="pl-PL" sz="3200" dirty="0">
                <a:solidFill>
                  <a:schemeClr val="tx1"/>
                </a:solidFill>
              </a:rPr>
              <a:t> a </a:t>
            </a:r>
            <a:r>
              <a:rPr lang="pl-PL" sz="3200" dirty="0" err="1">
                <a:solidFill>
                  <a:schemeClr val="tx1"/>
                </a:solidFill>
              </a:rPr>
              <a:t>large</a:t>
            </a:r>
            <a:r>
              <a:rPr lang="pl-PL" sz="3200" dirty="0">
                <a:solidFill>
                  <a:schemeClr val="tx1"/>
                </a:solidFill>
              </a:rPr>
              <a:t> </a:t>
            </a:r>
            <a:r>
              <a:rPr lang="pl-PL" sz="3200" dirty="0" err="1">
                <a:solidFill>
                  <a:schemeClr val="tx1"/>
                </a:solidFill>
              </a:rPr>
              <a:t>portion</a:t>
            </a:r>
            <a:r>
              <a:rPr lang="pl-PL" sz="3200" dirty="0">
                <a:solidFill>
                  <a:schemeClr val="tx1"/>
                </a:solidFill>
              </a:rPr>
              <a:t> of the </a:t>
            </a:r>
            <a:r>
              <a:rPr lang="pl-PL" sz="3200" dirty="0" err="1">
                <a:solidFill>
                  <a:schemeClr val="tx1"/>
                </a:solidFill>
              </a:rPr>
              <a:t>rents</a:t>
            </a:r>
            <a:r>
              <a:rPr lang="pl-PL" sz="3200" dirty="0">
                <a:solidFill>
                  <a:schemeClr val="tx1"/>
                </a:solidFill>
              </a:rPr>
              <a:t> and utilities of </a:t>
            </a:r>
            <a:r>
              <a:rPr lang="pl-PL" sz="3200" dirty="0" err="1">
                <a:solidFill>
                  <a:schemeClr val="tx1"/>
                </a:solidFill>
              </a:rPr>
              <a:t>about</a:t>
            </a:r>
            <a:r>
              <a:rPr lang="pl-PL" sz="3200" dirty="0">
                <a:solidFill>
                  <a:schemeClr val="tx1"/>
                </a:solidFill>
              </a:rPr>
              <a:t> 2.1 </a:t>
            </a:r>
            <a:r>
              <a:rPr lang="pl-PL" sz="3200" dirty="0" err="1">
                <a:solidFill>
                  <a:schemeClr val="tx1"/>
                </a:solidFill>
              </a:rPr>
              <a:t>million</a:t>
            </a:r>
            <a:r>
              <a:rPr lang="pl-PL" sz="3200" dirty="0">
                <a:solidFill>
                  <a:schemeClr val="tx1"/>
                </a:solidFill>
              </a:rPr>
              <a:t> </a:t>
            </a:r>
            <a:r>
              <a:rPr lang="pl-PL" sz="3200" dirty="0" err="1">
                <a:solidFill>
                  <a:schemeClr val="tx1"/>
                </a:solidFill>
              </a:rPr>
              <a:t>households</a:t>
            </a:r>
            <a:r>
              <a:rPr lang="pl-PL" sz="3200" dirty="0">
                <a:solidFill>
                  <a:schemeClr val="tx1"/>
                </a:solidFill>
              </a:rPr>
              <a:t>. </a:t>
            </a:r>
            <a:r>
              <a:rPr lang="pl-PL" sz="1600" dirty="0">
                <a:solidFill>
                  <a:schemeClr val="tx1"/>
                </a:solidFill>
              </a:rPr>
              <a:t>(</a:t>
            </a:r>
            <a:r>
              <a:rPr lang="pl-PL" sz="1600" dirty="0" err="1">
                <a:solidFill>
                  <a:schemeClr val="tx1"/>
                </a:solidFill>
              </a:rPr>
              <a:t>source</a:t>
            </a:r>
            <a:r>
              <a:rPr lang="pl-PL" sz="1600" dirty="0">
                <a:solidFill>
                  <a:schemeClr val="tx1"/>
                </a:solidFill>
              </a:rPr>
              <a:t>: </a:t>
            </a:r>
            <a:r>
              <a:rPr lang="pl-PL" sz="1600" dirty="0" err="1">
                <a:solidFill>
                  <a:schemeClr val="tx1"/>
                </a:solidFill>
              </a:rPr>
              <a:t>https</a:t>
            </a:r>
            <a:r>
              <a:rPr lang="pl-PL" sz="1600" dirty="0">
                <a:solidFill>
                  <a:schemeClr val="tx1"/>
                </a:solidFill>
              </a:rPr>
              <a:t>://</a:t>
            </a:r>
            <a:r>
              <a:rPr lang="pl-PL" sz="1600" dirty="0" err="1">
                <a:solidFill>
                  <a:schemeClr val="tx1"/>
                </a:solidFill>
              </a:rPr>
              <a:t>en.wikipedia.org</a:t>
            </a:r>
            <a:r>
              <a:rPr lang="pl-PL" sz="1600" dirty="0">
                <a:solidFill>
                  <a:schemeClr val="tx1"/>
                </a:solidFill>
              </a:rPr>
              <a:t>/</a:t>
            </a:r>
            <a:r>
              <a:rPr lang="pl-PL" sz="1600" dirty="0" err="1">
                <a:solidFill>
                  <a:schemeClr val="tx1"/>
                </a:solidFill>
              </a:rPr>
              <a:t>wiki</a:t>
            </a:r>
            <a:r>
              <a:rPr lang="pl-PL" sz="1600" dirty="0">
                <a:solidFill>
                  <a:schemeClr val="tx1"/>
                </a:solidFill>
              </a:rPr>
              <a:t>/Section_8_(</a:t>
            </a:r>
            <a:r>
              <a:rPr lang="pl-PL" sz="1600" dirty="0" err="1">
                <a:solidFill>
                  <a:schemeClr val="tx1"/>
                </a:solidFill>
              </a:rPr>
              <a:t>housing</a:t>
            </a:r>
            <a:r>
              <a:rPr lang="pl-PL" sz="1600" dirty="0">
                <a:solidFill>
                  <a:schemeClr val="tx1"/>
                </a:solidFill>
              </a:rPr>
              <a:t>))</a:t>
            </a:r>
          </a:p>
          <a:p>
            <a:r>
              <a:rPr lang="pl-PL" sz="3200" dirty="0" err="1">
                <a:solidFill>
                  <a:schemeClr val="tx1"/>
                </a:solidFill>
              </a:rPr>
              <a:t>Vouchers</a:t>
            </a:r>
            <a:r>
              <a:rPr lang="pl-PL" sz="3200" dirty="0">
                <a:solidFill>
                  <a:schemeClr val="tx1"/>
                </a:solidFill>
              </a:rPr>
              <a:t> </a:t>
            </a:r>
            <a:r>
              <a:rPr lang="pl-PL" sz="3200" dirty="0" err="1">
                <a:solidFill>
                  <a:schemeClr val="tx1"/>
                </a:solidFill>
              </a:rPr>
              <a:t>can</a:t>
            </a:r>
            <a:r>
              <a:rPr lang="pl-PL" sz="3200" dirty="0">
                <a:solidFill>
                  <a:schemeClr val="tx1"/>
                </a:solidFill>
              </a:rPr>
              <a:t> be applied to </a:t>
            </a:r>
            <a:r>
              <a:rPr lang="pl-PL" sz="3200" dirty="0" err="1">
                <a:solidFill>
                  <a:schemeClr val="tx1"/>
                </a:solidFill>
              </a:rPr>
              <a:t>housing</a:t>
            </a:r>
            <a:r>
              <a:rPr lang="pl-PL" sz="3200" dirty="0">
                <a:solidFill>
                  <a:schemeClr val="tx1"/>
                </a:solidFill>
              </a:rPr>
              <a:t> </a:t>
            </a:r>
            <a:r>
              <a:rPr lang="pl-PL" sz="3200" dirty="0" err="1">
                <a:solidFill>
                  <a:schemeClr val="tx1"/>
                </a:solidFill>
              </a:rPr>
              <a:t>units</a:t>
            </a:r>
            <a:r>
              <a:rPr lang="pl-PL" sz="3200" dirty="0">
                <a:solidFill>
                  <a:schemeClr val="tx1"/>
                </a:solidFill>
              </a:rPr>
              <a:t> </a:t>
            </a:r>
            <a:r>
              <a:rPr lang="pl-PL" sz="3200" dirty="0" err="1">
                <a:solidFill>
                  <a:schemeClr val="tx1"/>
                </a:solidFill>
              </a:rPr>
              <a:t>that</a:t>
            </a:r>
            <a:r>
              <a:rPr lang="pl-PL" sz="3200" dirty="0">
                <a:solidFill>
                  <a:schemeClr val="tx1"/>
                </a:solidFill>
              </a:rPr>
              <a:t> </a:t>
            </a:r>
            <a:r>
              <a:rPr lang="pl-PL" sz="3200" dirty="0" err="1">
                <a:solidFill>
                  <a:schemeClr val="tx1"/>
                </a:solidFill>
              </a:rPr>
              <a:t>meet</a:t>
            </a:r>
            <a:r>
              <a:rPr lang="pl-PL" sz="3200" dirty="0">
                <a:solidFill>
                  <a:schemeClr val="tx1"/>
                </a:solidFill>
              </a:rPr>
              <a:t> a </a:t>
            </a:r>
            <a:r>
              <a:rPr lang="pl-PL" sz="3200" dirty="0" err="1">
                <a:solidFill>
                  <a:schemeClr val="tx1"/>
                </a:solidFill>
              </a:rPr>
              <a:t>minmum</a:t>
            </a:r>
            <a:r>
              <a:rPr lang="pl-PL" sz="3200" dirty="0">
                <a:solidFill>
                  <a:schemeClr val="tx1"/>
                </a:solidFill>
              </a:rPr>
              <a:t> </a:t>
            </a:r>
            <a:r>
              <a:rPr lang="pl-PL" sz="3200" dirty="0" err="1">
                <a:solidFill>
                  <a:schemeClr val="tx1"/>
                </a:solidFill>
              </a:rPr>
              <a:t>housing</a:t>
            </a:r>
            <a:r>
              <a:rPr lang="pl-PL" sz="3200" dirty="0">
                <a:solidFill>
                  <a:schemeClr val="tx1"/>
                </a:solidFill>
              </a:rPr>
              <a:t> </a:t>
            </a:r>
            <a:r>
              <a:rPr lang="pl-PL" sz="3200" dirty="0" err="1">
                <a:solidFill>
                  <a:schemeClr val="tx1"/>
                </a:solidFill>
              </a:rPr>
              <a:t>quality</a:t>
            </a:r>
            <a:r>
              <a:rPr lang="pl-PL" sz="3200" dirty="0">
                <a:solidFill>
                  <a:schemeClr val="tx1"/>
                </a:solidFill>
              </a:rPr>
              <a:t> standard.</a:t>
            </a:r>
            <a:endParaRPr lang="en-US" sz="3200" dirty="0">
              <a:solidFill>
                <a:schemeClr val="tx1"/>
              </a:solidFill>
            </a:endParaRPr>
          </a:p>
        </p:txBody>
      </p:sp>
    </p:spTree>
    <p:extLst>
      <p:ext uri="{BB962C8B-B14F-4D97-AF65-F5344CB8AC3E}">
        <p14:creationId xmlns:p14="http://schemas.microsoft.com/office/powerpoint/2010/main" val="1850339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Eligibility for Section 8</a:t>
            </a:r>
          </a:p>
        </p:txBody>
      </p:sp>
      <p:sp>
        <p:nvSpPr>
          <p:cNvPr id="3" name="Content Placeholder 2"/>
          <p:cNvSpPr>
            <a:spLocks noGrp="1"/>
          </p:cNvSpPr>
          <p:nvPr>
            <p:ph idx="1"/>
          </p:nvPr>
        </p:nvSpPr>
        <p:spPr/>
        <p:txBody>
          <a:bodyPr/>
          <a:lstStyle/>
          <a:p>
            <a:r>
              <a:rPr lang="en-US" dirty="0"/>
              <a:t>“Eligibility for a housing voucher is determined by the PHA based on the total annual gross income and family size and is limited to US citizens and specified categories of non-citizens who have eligible immigration status. In general, the family's income may not exceed 50% of the median income for the county or metropolitan area in which the family chooses to live. By law, a PHA must provide 75 percent of its voucher to applicants whose incomes do not exceed 30 percent of the area median income. Median income levels are published by HUD and vary by location. The PHA serving your community can provide you with the income limits for your area and family size.”</a:t>
            </a:r>
          </a:p>
          <a:p>
            <a:r>
              <a:rPr lang="en-US" dirty="0"/>
              <a:t>Source: U.S. Department of Housing and Urban Development, “Housing Choice Vouchers Fact Sheet”: http://</a:t>
            </a:r>
            <a:r>
              <a:rPr lang="en-US" dirty="0" err="1"/>
              <a:t>portal.hud.gov</a:t>
            </a:r>
            <a:r>
              <a:rPr lang="en-US" dirty="0"/>
              <a:t>/</a:t>
            </a:r>
            <a:r>
              <a:rPr lang="en-US" dirty="0" err="1"/>
              <a:t>hudportal</a:t>
            </a:r>
            <a:r>
              <a:rPr lang="en-US" dirty="0"/>
              <a:t>/</a:t>
            </a:r>
            <a:r>
              <a:rPr lang="en-US" dirty="0" err="1"/>
              <a:t>HUD?src</a:t>
            </a:r>
            <a:r>
              <a:rPr lang="en-US" dirty="0"/>
              <a:t>=/topics/housing_choice_voucher_program_section_8</a:t>
            </a:r>
          </a:p>
        </p:txBody>
      </p:sp>
    </p:spTree>
    <p:extLst>
      <p:ext uri="{BB962C8B-B14F-4D97-AF65-F5344CB8AC3E}">
        <p14:creationId xmlns:p14="http://schemas.microsoft.com/office/powerpoint/2010/main" val="755143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8 In Practice</a:t>
            </a:r>
          </a:p>
        </p:txBody>
      </p:sp>
      <p:sp>
        <p:nvSpPr>
          <p:cNvPr id="3" name="Content Placeholder 2"/>
          <p:cNvSpPr>
            <a:spLocks noGrp="1"/>
          </p:cNvSpPr>
          <p:nvPr>
            <p:ph idx="1"/>
          </p:nvPr>
        </p:nvSpPr>
        <p:spPr/>
        <p:txBody>
          <a:bodyPr/>
          <a:lstStyle/>
          <a:p>
            <a:r>
              <a:rPr lang="en-US" dirty="0"/>
              <a:t>Section 8’s Housing Choice Voucher isn’t a housing voucher program like the one we discussed.</a:t>
            </a:r>
          </a:p>
          <a:p>
            <a:r>
              <a:rPr lang="en-US" dirty="0"/>
              <a:t>The Housing Choice Voucher pays a portion of the rent directly to the landlord and the families that get the voucher only pay 30% of their income in rent.</a:t>
            </a:r>
          </a:p>
          <a:p>
            <a:r>
              <a:rPr lang="en-US" dirty="0"/>
              <a:t>The payment to the landlord is based on a computation of the “fair market rent” for a housing unit that is large enough for the family.</a:t>
            </a:r>
          </a:p>
          <a:p>
            <a:r>
              <a:rPr lang="en-US" dirty="0"/>
              <a:t>“Fair market rent” is based on local market conditions.</a:t>
            </a:r>
          </a:p>
          <a:p>
            <a:r>
              <a:rPr lang="en-US" dirty="0"/>
              <a:t>The subsidy equals “fair market rent” minus 30% of the household’s income. This is a positive number since these low-income families have low household income, so 30% of that is a small number.</a:t>
            </a:r>
          </a:p>
          <a:p>
            <a:r>
              <a:rPr lang="en-US" dirty="0"/>
              <a:t>So Section 8’s Housing Choice Voucher is similar to a PRS.</a:t>
            </a:r>
          </a:p>
        </p:txBody>
      </p:sp>
    </p:spTree>
    <p:extLst>
      <p:ext uri="{BB962C8B-B14F-4D97-AF65-F5344CB8AC3E}">
        <p14:creationId xmlns:p14="http://schemas.microsoft.com/office/powerpoint/2010/main" val="483252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8 in New Orleans</a:t>
            </a:r>
          </a:p>
        </p:txBody>
      </p:sp>
      <p:sp>
        <p:nvSpPr>
          <p:cNvPr id="3" name="Content Placeholder 2"/>
          <p:cNvSpPr>
            <a:spLocks noGrp="1"/>
          </p:cNvSpPr>
          <p:nvPr>
            <p:ph idx="1"/>
          </p:nvPr>
        </p:nvSpPr>
        <p:spPr/>
        <p:txBody>
          <a:bodyPr/>
          <a:lstStyle/>
          <a:p>
            <a:r>
              <a:rPr lang="en-US" dirty="0"/>
              <a:t>See http://</a:t>
            </a:r>
            <a:r>
              <a:rPr lang="en-US" dirty="0" err="1"/>
              <a:t>www.hano.org</a:t>
            </a:r>
            <a:r>
              <a:rPr lang="en-US" dirty="0"/>
              <a:t>/</a:t>
            </a:r>
            <a:r>
              <a:rPr lang="en-US" dirty="0" err="1"/>
              <a:t>housing.aspx</a:t>
            </a:r>
            <a:endParaRPr lang="en-US" dirty="0"/>
          </a:p>
        </p:txBody>
      </p:sp>
    </p:spTree>
    <p:extLst>
      <p:ext uri="{BB962C8B-B14F-4D97-AF65-F5344CB8AC3E}">
        <p14:creationId xmlns:p14="http://schemas.microsoft.com/office/powerpoint/2010/main" val="2111571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Possible Goals of Housing Subsidies</a:t>
            </a:r>
          </a:p>
        </p:txBody>
      </p:sp>
      <p:sp>
        <p:nvSpPr>
          <p:cNvPr id="3" name="Content Placeholder 2"/>
          <p:cNvSpPr>
            <a:spLocks noGrp="1"/>
          </p:cNvSpPr>
          <p:nvPr>
            <p:ph idx="1"/>
          </p:nvPr>
        </p:nvSpPr>
        <p:spPr/>
        <p:txBody>
          <a:bodyPr>
            <a:normAutofit/>
          </a:bodyPr>
          <a:lstStyle/>
          <a:p>
            <a:r>
              <a:rPr lang="en-US" sz="3200" dirty="0"/>
              <a:t>1) Increase standard of living for low-income families (likely the primary goal)</a:t>
            </a:r>
          </a:p>
          <a:p>
            <a:r>
              <a:rPr lang="en-US" sz="3200" dirty="0"/>
              <a:t>2) Provide incentives to improve housing, </a:t>
            </a:r>
            <a:r>
              <a:rPr lang="en-US" sz="3200" dirty="0" err="1"/>
              <a:t>particularily</a:t>
            </a:r>
            <a:r>
              <a:rPr lang="en-US" sz="3200" dirty="0"/>
              <a:t> in low-income areas (“slums”).</a:t>
            </a:r>
          </a:p>
        </p:txBody>
      </p:sp>
    </p:spTree>
    <p:extLst>
      <p:ext uri="{BB962C8B-B14F-4D97-AF65-F5344CB8AC3E}">
        <p14:creationId xmlns:p14="http://schemas.microsoft.com/office/powerpoint/2010/main" val="800494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Subsidies</a:t>
            </a:r>
          </a:p>
        </p:txBody>
      </p:sp>
      <p:sp>
        <p:nvSpPr>
          <p:cNvPr id="3" name="Content Placeholder 2"/>
          <p:cNvSpPr>
            <a:spLocks noGrp="1"/>
          </p:cNvSpPr>
          <p:nvPr>
            <p:ph idx="1"/>
          </p:nvPr>
        </p:nvSpPr>
        <p:spPr>
          <a:xfrm>
            <a:off x="635000" y="1845734"/>
            <a:ext cx="10795000" cy="4023360"/>
          </a:xfrm>
        </p:spPr>
        <p:txBody>
          <a:bodyPr>
            <a:noAutofit/>
          </a:bodyPr>
          <a:lstStyle/>
          <a:p>
            <a:r>
              <a:rPr lang="en-US" sz="2400" dirty="0"/>
              <a:t>1) Proportion rent subsidy (PRS) – The government pays a fraction of the rent bill. This fraction is β. So the household pays (1- β) times the rent. E.g., β could be 0.3 (30%).</a:t>
            </a:r>
          </a:p>
          <a:p>
            <a:r>
              <a:rPr lang="en-US" sz="2400" dirty="0"/>
              <a:t>2) Income Grant (IG) – The government gives households a lump sum of money. This lump sum does not depend on housing consumption. This is simply an income boost (increase in y).</a:t>
            </a:r>
          </a:p>
          <a:p>
            <a:r>
              <a:rPr lang="en-US" sz="2400" dirty="0"/>
              <a:t>3) Housing Voucher (HV) – The government gives households vouchers that function like “food stamps” except they can only be spend on housing. It’s like a gift certificate for housing.</a:t>
            </a:r>
          </a:p>
          <a:p>
            <a:r>
              <a:rPr lang="en-US" sz="2400" dirty="0"/>
              <a:t>4) Public Housing (PH) – Families rent housing units for the government. The housing units are typically priced below market rent and are often higher quality. </a:t>
            </a:r>
          </a:p>
        </p:txBody>
      </p:sp>
    </p:spTree>
    <p:extLst>
      <p:ext uri="{BB962C8B-B14F-4D97-AF65-F5344CB8AC3E}">
        <p14:creationId xmlns:p14="http://schemas.microsoft.com/office/powerpoint/2010/main" val="143210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Proportion Rent Subsidy</a:t>
            </a:r>
          </a:p>
        </p:txBody>
      </p:sp>
      <p:sp>
        <p:nvSpPr>
          <p:cNvPr id="3" name="Content Placeholder 2"/>
          <p:cNvSpPr>
            <a:spLocks noGrp="1"/>
          </p:cNvSpPr>
          <p:nvPr>
            <p:ph idx="1"/>
          </p:nvPr>
        </p:nvSpPr>
        <p:spPr>
          <a:xfrm>
            <a:off x="635000" y="1845734"/>
            <a:ext cx="11049000" cy="4023360"/>
          </a:xfrm>
        </p:spPr>
        <p:txBody>
          <a:bodyPr>
            <a:noAutofit/>
          </a:bodyPr>
          <a:lstStyle/>
          <a:p>
            <a:r>
              <a:rPr lang="en-US" sz="2800" dirty="0"/>
              <a:t>The government pays a fraction of the rent bill. </a:t>
            </a:r>
          </a:p>
          <a:p>
            <a:r>
              <a:rPr lang="en-US" sz="2800" dirty="0"/>
              <a:t>This fraction is β. β is between 0 and 1.</a:t>
            </a:r>
          </a:p>
          <a:p>
            <a:r>
              <a:rPr lang="en-US" sz="2800" dirty="0"/>
              <a:t> So the household pays (1- β) times the rent. E.g., β could be 0.4 (40%).</a:t>
            </a:r>
          </a:p>
          <a:p>
            <a:r>
              <a:rPr lang="en-US" sz="2800" dirty="0"/>
              <a:t>As before, families choose between housing (q) and “bread” (c).</a:t>
            </a:r>
          </a:p>
          <a:p>
            <a:r>
              <a:rPr lang="en-US" sz="2800" dirty="0"/>
              <a:t>The price of housing is p, and the price of bread is 1.</a:t>
            </a:r>
          </a:p>
          <a:p>
            <a:r>
              <a:rPr lang="en-US" sz="2800" dirty="0"/>
              <a:t>With a proportion rent subsidy, the price of housing goes from p to (1- β)p. </a:t>
            </a:r>
          </a:p>
        </p:txBody>
      </p:sp>
    </p:spTree>
    <p:extLst>
      <p:ext uri="{BB962C8B-B14F-4D97-AF65-F5344CB8AC3E}">
        <p14:creationId xmlns:p14="http://schemas.microsoft.com/office/powerpoint/2010/main" val="104017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 Constraint</a:t>
            </a:r>
          </a:p>
        </p:txBody>
      </p:sp>
      <p:sp>
        <p:nvSpPr>
          <p:cNvPr id="3" name="Content Placeholder 2"/>
          <p:cNvSpPr>
            <a:spLocks noGrp="1"/>
          </p:cNvSpPr>
          <p:nvPr>
            <p:ph idx="1"/>
          </p:nvPr>
        </p:nvSpPr>
        <p:spPr/>
        <p:txBody>
          <a:bodyPr/>
          <a:lstStyle/>
          <a:p>
            <a:r>
              <a:rPr lang="en-US" sz="3200" dirty="0"/>
              <a:t>Total Expenditure = Disposable Income</a:t>
            </a:r>
          </a:p>
          <a:p>
            <a:r>
              <a:rPr lang="en-US" sz="3200" dirty="0"/>
              <a:t>Price of Bread x Quantity of Bread + Price of Housing x Quantity of Housing = y</a:t>
            </a:r>
          </a:p>
          <a:p>
            <a:r>
              <a:rPr lang="en-US" sz="3200" dirty="0"/>
              <a:t>c + </a:t>
            </a:r>
            <a:r>
              <a:rPr lang="en-US" sz="3200" dirty="0" err="1"/>
              <a:t>pq</a:t>
            </a:r>
            <a:r>
              <a:rPr lang="en-US" sz="3200" dirty="0"/>
              <a:t> = y</a:t>
            </a:r>
          </a:p>
          <a:p>
            <a:pPr marL="0" indent="0">
              <a:buNone/>
            </a:pPr>
            <a:endParaRPr lang="en-US" dirty="0"/>
          </a:p>
        </p:txBody>
      </p:sp>
    </p:spTree>
    <p:extLst>
      <p:ext uri="{BB962C8B-B14F-4D97-AF65-F5344CB8AC3E}">
        <p14:creationId xmlns:p14="http://schemas.microsoft.com/office/powerpoint/2010/main" val="1927361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 Constraint</a:t>
            </a:r>
          </a:p>
        </p:txBody>
      </p:sp>
      <p:sp>
        <p:nvSpPr>
          <p:cNvPr id="3" name="Content Placeholder 2"/>
          <p:cNvSpPr>
            <a:spLocks noGrp="1"/>
          </p:cNvSpPr>
          <p:nvPr>
            <p:ph idx="1"/>
          </p:nvPr>
        </p:nvSpPr>
        <p:spPr/>
        <p:txBody>
          <a:bodyPr>
            <a:normAutofit/>
          </a:bodyPr>
          <a:lstStyle/>
          <a:p>
            <a:r>
              <a:rPr lang="en-US" sz="2800" dirty="0"/>
              <a:t>c + </a:t>
            </a:r>
            <a:r>
              <a:rPr lang="en-US" sz="2800" dirty="0" err="1"/>
              <a:t>pq</a:t>
            </a:r>
            <a:r>
              <a:rPr lang="en-US" sz="2800" dirty="0"/>
              <a:t> = y</a:t>
            </a:r>
          </a:p>
          <a:p>
            <a:r>
              <a:rPr lang="en-US" sz="2800" dirty="0"/>
              <a:t>Let’s use this to plot the budget line.</a:t>
            </a:r>
          </a:p>
          <a:p>
            <a:r>
              <a:rPr lang="en-US" sz="2800" dirty="0"/>
              <a:t>On the x-axis we will put c, and on the y-axis we will put q</a:t>
            </a:r>
          </a:p>
          <a:p>
            <a:r>
              <a:rPr lang="en-US" sz="2800" dirty="0"/>
              <a:t>(Note that earlier we had the axis reversed)</a:t>
            </a:r>
          </a:p>
          <a:p>
            <a:pPr marL="0" indent="0">
              <a:buNone/>
            </a:pPr>
            <a:endParaRPr lang="en-US" dirty="0"/>
          </a:p>
        </p:txBody>
      </p:sp>
    </p:spTree>
    <p:extLst>
      <p:ext uri="{BB962C8B-B14F-4D97-AF65-F5344CB8AC3E}">
        <p14:creationId xmlns:p14="http://schemas.microsoft.com/office/powerpoint/2010/main" val="1504623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 Constraint</a:t>
            </a:r>
          </a:p>
        </p:txBody>
      </p:sp>
      <p:sp>
        <p:nvSpPr>
          <p:cNvPr id="3" name="Content Placeholder 2"/>
          <p:cNvSpPr>
            <a:spLocks noGrp="1"/>
          </p:cNvSpPr>
          <p:nvPr>
            <p:ph idx="1"/>
          </p:nvPr>
        </p:nvSpPr>
        <p:spPr/>
        <p:txBody>
          <a:bodyPr>
            <a:normAutofit/>
          </a:bodyPr>
          <a:lstStyle/>
          <a:p>
            <a:r>
              <a:rPr lang="en-US" sz="2800" dirty="0"/>
              <a:t>c + </a:t>
            </a:r>
            <a:r>
              <a:rPr lang="en-US" sz="2800" dirty="0" err="1"/>
              <a:t>pq</a:t>
            </a:r>
            <a:r>
              <a:rPr lang="en-US" sz="2800" dirty="0"/>
              <a:t> = y</a:t>
            </a:r>
          </a:p>
          <a:p>
            <a:r>
              <a:rPr lang="en-US" sz="2800" dirty="0"/>
              <a:t>Rearranging to solve for q as a function of c, y, and p:</a:t>
            </a:r>
          </a:p>
          <a:p>
            <a:r>
              <a:rPr lang="en-US" sz="2800" dirty="0" err="1"/>
              <a:t>pq</a:t>
            </a:r>
            <a:r>
              <a:rPr lang="en-US" sz="2800" dirty="0"/>
              <a:t> = y – c</a:t>
            </a:r>
          </a:p>
          <a:p>
            <a:r>
              <a:rPr lang="en-US" sz="2800" dirty="0"/>
              <a:t>q = y/p – c/p</a:t>
            </a:r>
          </a:p>
          <a:p>
            <a:r>
              <a:rPr lang="en-US" sz="2800" dirty="0"/>
              <a:t>This gives us an equation for a budget line that we can plot.</a:t>
            </a:r>
          </a:p>
          <a:p>
            <a:pPr marL="0" indent="0">
              <a:buNone/>
            </a:pPr>
            <a:endParaRPr lang="en-US" dirty="0"/>
          </a:p>
        </p:txBody>
      </p:sp>
    </p:spTree>
    <p:extLst>
      <p:ext uri="{BB962C8B-B14F-4D97-AF65-F5344CB8AC3E}">
        <p14:creationId xmlns:p14="http://schemas.microsoft.com/office/powerpoint/2010/main" val="209505664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1638</TotalTime>
  <Words>2757</Words>
  <Application>Microsoft Office PowerPoint</Application>
  <PresentationFormat>Widescreen</PresentationFormat>
  <Paragraphs>207</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Calibri</vt:lpstr>
      <vt:lpstr>Calibri Light</vt:lpstr>
      <vt:lpstr>Cambria Math</vt:lpstr>
      <vt:lpstr>Retrospect</vt:lpstr>
      <vt:lpstr>Housing Subsidy Programs</vt:lpstr>
      <vt:lpstr>In this chapter (Ch 7)</vt:lpstr>
      <vt:lpstr>Housing Subsidies</vt:lpstr>
      <vt:lpstr>Two Possible Goals of Housing Subsidies</vt:lpstr>
      <vt:lpstr>Types of Subsidies</vt:lpstr>
      <vt:lpstr>Proportion Rent Subsidy</vt:lpstr>
      <vt:lpstr>Budget Constraint</vt:lpstr>
      <vt:lpstr>Budget Constraint</vt:lpstr>
      <vt:lpstr>Budget Constraint</vt:lpstr>
      <vt:lpstr>Plotting the budget line</vt:lpstr>
      <vt:lpstr>Plotting the budget line</vt:lpstr>
      <vt:lpstr>Choice between c and q</vt:lpstr>
      <vt:lpstr>Adding a Proportional Rent Subsidy (PRS)</vt:lpstr>
      <vt:lpstr>Adding a Proportional Rent Subsidy (PRS)</vt:lpstr>
      <vt:lpstr>Adding a Proportional Rent Subsidy (PRS)</vt:lpstr>
      <vt:lpstr>Income Grant (IG)</vt:lpstr>
      <vt:lpstr>PRS vs IG</vt:lpstr>
      <vt:lpstr>Utility Under IG is Higher</vt:lpstr>
      <vt:lpstr>Slum Reduction under PRS is stronger</vt:lpstr>
      <vt:lpstr>Housing Voucher (HV)</vt:lpstr>
      <vt:lpstr>HV vs IG, two cases</vt:lpstr>
      <vt:lpstr>Binding case: HV vs IG</vt:lpstr>
      <vt:lpstr>Non-Binding Case: HV = IG</vt:lpstr>
      <vt:lpstr>Public Housing (PH)</vt:lpstr>
      <vt:lpstr>Public Housing (PH)</vt:lpstr>
      <vt:lpstr>Public Housing (PH) in the Figure</vt:lpstr>
      <vt:lpstr>Public Housing (PH) in the Figure</vt:lpstr>
      <vt:lpstr>Comparing all Four - Utility</vt:lpstr>
      <vt:lpstr>Comparing all Four – Slum Reduction</vt:lpstr>
      <vt:lpstr>Public Housing in Practice</vt:lpstr>
      <vt:lpstr>Example: Housing Authority of New Orleans</vt:lpstr>
      <vt:lpstr>Low-Income Housing Tax Credit (LIHTC)</vt:lpstr>
      <vt:lpstr>Section 8</vt:lpstr>
      <vt:lpstr>Eligibility for Section 8</vt:lpstr>
      <vt:lpstr>Section 8 In Practice</vt:lpstr>
      <vt:lpstr>Section 8 in New Orleans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Subsidy Programs</dc:title>
  <dc:creator>Button, Patrick J</dc:creator>
  <cp:lastModifiedBy>Button, Patrick J</cp:lastModifiedBy>
  <cp:revision>78</cp:revision>
  <dcterms:created xsi:type="dcterms:W3CDTF">2015-10-30T00:41:36Z</dcterms:created>
  <dcterms:modified xsi:type="dcterms:W3CDTF">2020-11-16T16:28:41Z</dcterms:modified>
</cp:coreProperties>
</file>