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4"/>
  </p:notesMasterIdLst>
  <p:handoutMasterIdLst>
    <p:handoutMasterId r:id="rId55"/>
  </p:handout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7" r:id="rId18"/>
    <p:sldId id="272" r:id="rId19"/>
    <p:sldId id="273" r:id="rId20"/>
    <p:sldId id="275" r:id="rId21"/>
    <p:sldId id="274"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charset="0"/>
        <a:ea typeface="+mn-ea"/>
        <a:cs typeface="+mn-cs"/>
      </a:defRPr>
    </a:lvl1pPr>
    <a:lvl2pPr marL="457200" algn="l" rtl="0" fontAlgn="base">
      <a:spcBef>
        <a:spcPct val="0"/>
      </a:spcBef>
      <a:spcAft>
        <a:spcPct val="0"/>
      </a:spcAft>
      <a:defRPr sz="2400" kern="1200">
        <a:solidFill>
          <a:schemeClr val="tx1"/>
        </a:solidFill>
        <a:latin typeface="Times" charset="0"/>
        <a:ea typeface="+mn-ea"/>
        <a:cs typeface="+mn-cs"/>
      </a:defRPr>
    </a:lvl2pPr>
    <a:lvl3pPr marL="914400" algn="l" rtl="0" fontAlgn="base">
      <a:spcBef>
        <a:spcPct val="0"/>
      </a:spcBef>
      <a:spcAft>
        <a:spcPct val="0"/>
      </a:spcAft>
      <a:defRPr sz="2400" kern="1200">
        <a:solidFill>
          <a:schemeClr val="tx1"/>
        </a:solidFill>
        <a:latin typeface="Times" charset="0"/>
        <a:ea typeface="+mn-ea"/>
        <a:cs typeface="+mn-cs"/>
      </a:defRPr>
    </a:lvl3pPr>
    <a:lvl4pPr marL="1371600" algn="l" rtl="0" fontAlgn="base">
      <a:spcBef>
        <a:spcPct val="0"/>
      </a:spcBef>
      <a:spcAft>
        <a:spcPct val="0"/>
      </a:spcAft>
      <a:defRPr sz="2400" kern="1200">
        <a:solidFill>
          <a:schemeClr val="tx1"/>
        </a:solidFill>
        <a:latin typeface="Times" charset="0"/>
        <a:ea typeface="+mn-ea"/>
        <a:cs typeface="+mn-cs"/>
      </a:defRPr>
    </a:lvl4pPr>
    <a:lvl5pPr marL="1828800" algn="l" rtl="0" fontAlgn="base">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BE55"/>
    <a:srgbClr val="ECBE0A"/>
    <a:srgbClr val="F0F0F0"/>
    <a:srgbClr val="F4F4F4"/>
    <a:srgbClr val="DEEDD7"/>
    <a:srgbClr val="004762"/>
    <a:srgbClr val="004072"/>
    <a:srgbClr val="1C47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5" autoAdjust="0"/>
    <p:restoredTop sz="90893"/>
  </p:normalViewPr>
  <p:slideViewPr>
    <p:cSldViewPr>
      <p:cViewPr varScale="1">
        <p:scale>
          <a:sx n="99" d="100"/>
          <a:sy n="99" d="100"/>
        </p:scale>
        <p:origin x="174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a:defRPr>
            </a:lvl1pPr>
          </a:lstStyle>
          <a:p>
            <a:pPr>
              <a:defRPr/>
            </a:pPr>
            <a:endParaRPr lang="en-US"/>
          </a:p>
        </p:txBody>
      </p:sp>
      <p:sp>
        <p:nvSpPr>
          <p:cNvPr id="122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a:defRPr>
            </a:lvl1pPr>
          </a:lstStyle>
          <a:p>
            <a:pPr>
              <a:defRPr/>
            </a:pPr>
            <a:endParaRPr lang="en-US"/>
          </a:p>
        </p:txBody>
      </p:sp>
      <p:sp>
        <p:nvSpPr>
          <p:cNvPr id="122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a:defRPr>
            </a:lvl1pPr>
          </a:lstStyle>
          <a:p>
            <a:pPr>
              <a:defRPr/>
            </a:pPr>
            <a:endParaRPr lang="en-US"/>
          </a:p>
        </p:txBody>
      </p:sp>
      <p:sp>
        <p:nvSpPr>
          <p:cNvPr id="122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AC2B60BA-DB9D-1F40-BD0B-41A8EBA33268}" type="slidenum">
              <a:rPr lang="en-US" altLang="en-US"/>
              <a:pPr/>
              <a:t>‹#›</a:t>
            </a:fld>
            <a:endParaRPr lang="en-US" altLang="en-US"/>
          </a:p>
        </p:txBody>
      </p:sp>
    </p:spTree>
    <p:extLst>
      <p:ext uri="{BB962C8B-B14F-4D97-AF65-F5344CB8AC3E}">
        <p14:creationId xmlns:p14="http://schemas.microsoft.com/office/powerpoint/2010/main" val="132746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Time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smtClean="0">
                <a:latin typeface="Times"/>
              </a:defRPr>
            </a:lvl1pPr>
          </a:lstStyle>
          <a:p>
            <a:pPr>
              <a:defRPr/>
            </a:pPr>
            <a:fld id="{EB48701A-4482-B84A-9FE3-BED1156E0CE8}" type="datetimeFigureOut">
              <a:rPr lang="en-US"/>
              <a:pPr>
                <a:defRPr/>
              </a:pPr>
              <a:t>11/16/2020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Time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2C627D6D-2A3D-3541-9691-1B61F255C320}" type="slidenum">
              <a:rPr lang="en-US" altLang="en-US"/>
              <a:pPr/>
              <a:t>‹#›</a:t>
            </a:fld>
            <a:endParaRPr lang="en-US" altLang="en-US"/>
          </a:p>
        </p:txBody>
      </p:sp>
    </p:spTree>
    <p:extLst>
      <p:ext uri="{BB962C8B-B14F-4D97-AF65-F5344CB8AC3E}">
        <p14:creationId xmlns:p14="http://schemas.microsoft.com/office/powerpoint/2010/main" val="3617337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tLang="en-US"/>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charset="0"/>
              </a:defRPr>
            </a:lvl1pPr>
            <a:lvl2pPr marL="742950" indent="-285750" eaLnBrk="0" hangingPunct="0">
              <a:defRPr sz="2400">
                <a:solidFill>
                  <a:schemeClr val="tx1"/>
                </a:solidFill>
                <a:latin typeface="Times" charset="0"/>
              </a:defRPr>
            </a:lvl2pPr>
            <a:lvl3pPr marL="1143000" indent="-228600" eaLnBrk="0" hangingPunct="0">
              <a:defRPr sz="2400">
                <a:solidFill>
                  <a:schemeClr val="tx1"/>
                </a:solidFill>
                <a:latin typeface="Times" charset="0"/>
              </a:defRPr>
            </a:lvl3pPr>
            <a:lvl4pPr marL="1600200" indent="-228600" eaLnBrk="0" hangingPunct="0">
              <a:defRPr sz="2400">
                <a:solidFill>
                  <a:schemeClr val="tx1"/>
                </a:solidFill>
                <a:latin typeface="Times" charset="0"/>
              </a:defRPr>
            </a:lvl4pPr>
            <a:lvl5pPr marL="2057400" indent="-228600" eaLnBrk="0" hangingPunct="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80571B91-52F1-514B-B579-5FC5447E1F85}" type="slidenum">
              <a:rPr lang="en-US" altLang="en-US" sz="1200"/>
              <a:pPr/>
              <a:t>1</a:t>
            </a:fld>
            <a:endParaRPr lang="en-US" altLang="en-US" sz="1200"/>
          </a:p>
        </p:txBody>
      </p:sp>
    </p:spTree>
    <p:extLst>
      <p:ext uri="{BB962C8B-B14F-4D97-AF65-F5344CB8AC3E}">
        <p14:creationId xmlns:p14="http://schemas.microsoft.com/office/powerpoint/2010/main" val="1986030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title_strip_full_logo.bmp                                      0068AAA3Macintosh HD                   C2DA67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5486400"/>
            <a:ext cx="91487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22"/>
          <p:cNvSpPr>
            <a:spLocks noChangeShapeType="1"/>
          </p:cNvSpPr>
          <p:nvPr/>
        </p:nvSpPr>
        <p:spPr bwMode="auto">
          <a:xfrm>
            <a:off x="0" y="5486400"/>
            <a:ext cx="9144000" cy="0"/>
          </a:xfrm>
          <a:prstGeom prst="line">
            <a:avLst/>
          </a:prstGeom>
          <a:noFill/>
          <a:ln w="25400">
            <a:solidFill>
              <a:schemeClr val="accent1"/>
            </a:solidFill>
            <a:round/>
            <a:headEnd/>
            <a:tailEnd/>
          </a:ln>
          <a:effectLst/>
        </p:spPr>
        <p:txBody>
          <a:bodyPr wrap="none" anchor="ctr"/>
          <a:lstStyle/>
          <a:p>
            <a:pPr eaLnBrk="0" hangingPunct="0">
              <a:defRPr/>
            </a:pPr>
            <a:endParaRPr lang="en-US">
              <a:latin typeface="Times"/>
            </a:endParaRPr>
          </a:p>
        </p:txBody>
      </p:sp>
      <p:sp>
        <p:nvSpPr>
          <p:cNvPr id="10242" name="Rectangle 2"/>
          <p:cNvSpPr>
            <a:spLocks noGrp="1" noChangeArrowheads="1"/>
          </p:cNvSpPr>
          <p:nvPr>
            <p:ph type="ctrTitle"/>
          </p:nvPr>
        </p:nvSpPr>
        <p:spPr>
          <a:xfrm>
            <a:off x="381000" y="1676400"/>
            <a:ext cx="8458200" cy="1143000"/>
          </a:xfrm>
        </p:spPr>
        <p:txBody>
          <a:bodyPr/>
          <a:lstStyle>
            <a:lvl1pPr>
              <a:defRPr sz="4500"/>
            </a:lvl1pPr>
          </a:lstStyle>
          <a:p>
            <a:r>
              <a:rPr lang="en-US"/>
              <a:t>Click to edit Master title style</a:t>
            </a:r>
          </a:p>
        </p:txBody>
      </p:sp>
      <p:sp>
        <p:nvSpPr>
          <p:cNvPr id="10243" name="Rectangle 3"/>
          <p:cNvSpPr>
            <a:spLocks noGrp="1" noChangeArrowheads="1"/>
          </p:cNvSpPr>
          <p:nvPr>
            <p:ph type="subTitle" idx="1"/>
          </p:nvPr>
        </p:nvSpPr>
        <p:spPr>
          <a:xfrm>
            <a:off x="1371600" y="3048000"/>
            <a:ext cx="6400800" cy="1752600"/>
          </a:xfrm>
        </p:spPr>
        <p:txBody>
          <a:bodyPr/>
          <a:lstStyle>
            <a:lvl1pPr marL="0" indent="0" algn="ctr">
              <a:buFontTx/>
              <a:buNone/>
              <a:defRPr/>
            </a:lvl1pPr>
          </a:lstStyle>
          <a:p>
            <a:r>
              <a:rPr lang="en-US"/>
              <a:t>Click to edit Master subtitle style</a:t>
            </a:r>
          </a:p>
        </p:txBody>
      </p:sp>
      <p:sp>
        <p:nvSpPr>
          <p:cNvPr id="6"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a:latin typeface="Times"/>
              </a:defRPr>
            </a:lvl1pPr>
          </a:lstStyle>
          <a:p>
            <a:pPr>
              <a:defRPr/>
            </a:pPr>
            <a:endParaRPr lang="en-US"/>
          </a:p>
        </p:txBody>
      </p:sp>
      <p:sp>
        <p:nvSpPr>
          <p:cNvPr id="7"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atin typeface="Times"/>
              </a:defRPr>
            </a:lvl1pPr>
          </a:lstStyle>
          <a:p>
            <a:pPr>
              <a:defRPr/>
            </a:pPr>
            <a:endParaRPr lang="en-US" dirty="0"/>
          </a:p>
        </p:txBody>
      </p:sp>
      <p:sp>
        <p:nvSpPr>
          <p:cNvPr id="8" name="Rectangle 6"/>
          <p:cNvSpPr>
            <a:spLocks noGrp="1" noChangeArrowheads="1"/>
          </p:cNvSpPr>
          <p:nvPr>
            <p:ph type="sldNum" sz="quarter" idx="12"/>
          </p:nvPr>
        </p:nvSpPr>
        <p:spPr>
          <a:xfrm>
            <a:off x="6553200" y="6248400"/>
            <a:ext cx="1905000" cy="457200"/>
          </a:xfrm>
        </p:spPr>
        <p:txBody>
          <a:bodyPr/>
          <a:lstStyle>
            <a:lvl1pPr>
              <a:defRPr/>
            </a:lvl1pPr>
          </a:lstStyle>
          <a:p>
            <a:fld id="{9CF0B812-898B-3D47-B8CA-25B1B8A69F29}" type="slidenum">
              <a:rPr lang="en-US" altLang="en-US"/>
              <a:pPr/>
              <a:t>‹#›</a:t>
            </a:fld>
            <a:endParaRPr lang="en-US" altLang="en-US"/>
          </a:p>
        </p:txBody>
      </p:sp>
      <p:sp>
        <p:nvSpPr>
          <p:cNvPr id="9" name="Rectangle 8"/>
          <p:cNvSpPr/>
          <p:nvPr userDrawn="1"/>
        </p:nvSpPr>
        <p:spPr bwMode="auto">
          <a:xfrm>
            <a:off x="0" y="6172200"/>
            <a:ext cx="9144000" cy="685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sp>
        <p:nvSpPr>
          <p:cNvPr id="10" name="Rectangle 9"/>
          <p:cNvSpPr/>
          <p:nvPr userDrawn="1"/>
        </p:nvSpPr>
        <p:spPr bwMode="auto">
          <a:xfrm>
            <a:off x="6927" y="5590310"/>
            <a:ext cx="9144000" cy="685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pic>
        <p:nvPicPr>
          <p:cNvPr id="11" name="Picture 10"/>
          <p:cNvPicPr>
            <a:picLocks noChangeAspect="1"/>
          </p:cNvPicPr>
          <p:nvPr userDrawn="1"/>
        </p:nvPicPr>
        <p:blipFill>
          <a:blip r:embed="rId3"/>
          <a:stretch>
            <a:fillRect/>
          </a:stretch>
        </p:blipFill>
        <p:spPr>
          <a:xfrm>
            <a:off x="0" y="5562600"/>
            <a:ext cx="3022598" cy="1295400"/>
          </a:xfrm>
          <a:prstGeom prst="rect">
            <a:avLst/>
          </a:prstGeom>
        </p:spPr>
      </p:pic>
    </p:spTree>
    <p:extLst>
      <p:ext uri="{BB962C8B-B14F-4D97-AF65-F5344CB8AC3E}">
        <p14:creationId xmlns:p14="http://schemas.microsoft.com/office/powerpoint/2010/main" val="135002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fld id="{891D1E2F-89DC-EA49-9211-FA305B6586B2}" type="slidenum">
              <a:rPr lang="en-US" altLang="en-US"/>
              <a:pPr/>
              <a:t>‹#›</a:t>
            </a:fld>
            <a:endParaRPr lang="en-US" altLang="en-US"/>
          </a:p>
        </p:txBody>
      </p:sp>
    </p:spTree>
    <p:extLst>
      <p:ext uri="{BB962C8B-B14F-4D97-AF65-F5344CB8AC3E}">
        <p14:creationId xmlns:p14="http://schemas.microsoft.com/office/powerpoint/2010/main" val="86903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fld id="{B43B1002-F26E-EC47-8387-AC216116E257}" type="slidenum">
              <a:rPr lang="en-US" altLang="en-US"/>
              <a:pPr/>
              <a:t>‹#›</a:t>
            </a:fld>
            <a:endParaRPr lang="en-US" altLang="en-US"/>
          </a:p>
        </p:txBody>
      </p:sp>
    </p:spTree>
    <p:extLst>
      <p:ext uri="{BB962C8B-B14F-4D97-AF65-F5344CB8AC3E}">
        <p14:creationId xmlns:p14="http://schemas.microsoft.com/office/powerpoint/2010/main" val="78588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fld id="{E6E6426A-AFB8-4246-83EE-AA6DFAA8DF39}" type="slidenum">
              <a:rPr lang="en-US" altLang="en-US"/>
              <a:pPr/>
              <a:t>‹#›</a:t>
            </a:fld>
            <a:endParaRPr lang="en-US" altLang="en-US"/>
          </a:p>
        </p:txBody>
      </p:sp>
    </p:spTree>
    <p:extLst>
      <p:ext uri="{BB962C8B-B14F-4D97-AF65-F5344CB8AC3E}">
        <p14:creationId xmlns:p14="http://schemas.microsoft.com/office/powerpoint/2010/main" val="87168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7968C2DF-0078-954D-B291-5863F6AB540F}" type="slidenum">
              <a:rPr lang="en-US" altLang="en-US"/>
              <a:pPr/>
              <a:t>‹#›</a:t>
            </a:fld>
            <a:endParaRPr lang="en-US" altLang="en-US"/>
          </a:p>
        </p:txBody>
      </p:sp>
    </p:spTree>
    <p:extLst>
      <p:ext uri="{BB962C8B-B14F-4D97-AF65-F5344CB8AC3E}">
        <p14:creationId xmlns:p14="http://schemas.microsoft.com/office/powerpoint/2010/main" val="24376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sldNum" sz="quarter" idx="10"/>
          </p:nvPr>
        </p:nvSpPr>
        <p:spPr>
          <a:ln/>
        </p:spPr>
        <p:txBody>
          <a:bodyPr/>
          <a:lstStyle>
            <a:lvl1pPr>
              <a:defRPr/>
            </a:lvl1pPr>
          </a:lstStyle>
          <a:p>
            <a:fld id="{32256659-11D5-2B49-BA70-60ECD4CA4500}" type="slidenum">
              <a:rPr lang="en-US" altLang="en-US"/>
              <a:pPr/>
              <a:t>‹#›</a:t>
            </a:fld>
            <a:endParaRPr lang="en-US" altLang="en-US"/>
          </a:p>
        </p:txBody>
      </p:sp>
    </p:spTree>
    <p:extLst>
      <p:ext uri="{BB962C8B-B14F-4D97-AF65-F5344CB8AC3E}">
        <p14:creationId xmlns:p14="http://schemas.microsoft.com/office/powerpoint/2010/main" val="173045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sldNum" sz="quarter" idx="10"/>
          </p:nvPr>
        </p:nvSpPr>
        <p:spPr>
          <a:ln/>
        </p:spPr>
        <p:txBody>
          <a:bodyPr/>
          <a:lstStyle>
            <a:lvl1pPr>
              <a:defRPr/>
            </a:lvl1pPr>
          </a:lstStyle>
          <a:p>
            <a:fld id="{A51AEF56-D01B-F24A-B606-23F984363DC5}" type="slidenum">
              <a:rPr lang="en-US" altLang="en-US"/>
              <a:pPr/>
              <a:t>‹#›</a:t>
            </a:fld>
            <a:endParaRPr lang="en-US" altLang="en-US"/>
          </a:p>
        </p:txBody>
      </p:sp>
    </p:spTree>
    <p:extLst>
      <p:ext uri="{BB962C8B-B14F-4D97-AF65-F5344CB8AC3E}">
        <p14:creationId xmlns:p14="http://schemas.microsoft.com/office/powerpoint/2010/main" val="34114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sldNum" sz="quarter" idx="10"/>
          </p:nvPr>
        </p:nvSpPr>
        <p:spPr>
          <a:ln/>
        </p:spPr>
        <p:txBody>
          <a:bodyPr/>
          <a:lstStyle>
            <a:lvl1pPr>
              <a:defRPr/>
            </a:lvl1pPr>
          </a:lstStyle>
          <a:p>
            <a:fld id="{0FE5C447-2A6B-2846-8C14-5A846EBA3E9F}" type="slidenum">
              <a:rPr lang="en-US" altLang="en-US"/>
              <a:pPr/>
              <a:t>‹#›</a:t>
            </a:fld>
            <a:endParaRPr lang="en-US" altLang="en-US"/>
          </a:p>
        </p:txBody>
      </p:sp>
    </p:spTree>
    <p:extLst>
      <p:ext uri="{BB962C8B-B14F-4D97-AF65-F5344CB8AC3E}">
        <p14:creationId xmlns:p14="http://schemas.microsoft.com/office/powerpoint/2010/main" val="198231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10B7B5B3-353B-C14C-AA00-8691743412DC}" type="slidenum">
              <a:rPr lang="en-US" altLang="en-US"/>
              <a:pPr/>
              <a:t>‹#›</a:t>
            </a:fld>
            <a:endParaRPr lang="en-US" altLang="en-US"/>
          </a:p>
        </p:txBody>
      </p:sp>
    </p:spTree>
    <p:extLst>
      <p:ext uri="{BB962C8B-B14F-4D97-AF65-F5344CB8AC3E}">
        <p14:creationId xmlns:p14="http://schemas.microsoft.com/office/powerpoint/2010/main" val="661324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2AFD1B12-354B-A646-B77C-5B45C844BFD3}" type="slidenum">
              <a:rPr lang="en-US" altLang="en-US"/>
              <a:pPr/>
              <a:t>‹#›</a:t>
            </a:fld>
            <a:endParaRPr lang="en-US" altLang="en-US"/>
          </a:p>
        </p:txBody>
      </p:sp>
    </p:spTree>
    <p:extLst>
      <p:ext uri="{BB962C8B-B14F-4D97-AF65-F5344CB8AC3E}">
        <p14:creationId xmlns:p14="http://schemas.microsoft.com/office/powerpoint/2010/main" val="165901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74EF5319-94D7-0D45-8295-FF4A76F6E06A}" type="slidenum">
              <a:rPr lang="en-US" altLang="en-US"/>
              <a:pPr/>
              <a:t>‹#›</a:t>
            </a:fld>
            <a:endParaRPr lang="en-US" altLang="en-US"/>
          </a:p>
        </p:txBody>
      </p:sp>
    </p:spTree>
    <p:extLst>
      <p:ext uri="{BB962C8B-B14F-4D97-AF65-F5344CB8AC3E}">
        <p14:creationId xmlns:p14="http://schemas.microsoft.com/office/powerpoint/2010/main" val="14047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5127" name="Rectangle 7"/>
          <p:cNvSpPr>
            <a:spLocks noGrp="1" noChangeArrowheads="1"/>
          </p:cNvSpPr>
          <p:nvPr>
            <p:ph type="sldNum" sz="quarter" idx="4"/>
          </p:nvPr>
        </p:nvSpPr>
        <p:spPr bwMode="auto">
          <a:xfrm>
            <a:off x="7010400" y="5638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fld id="{BDDCA2B2-8504-9B42-822C-B09B6CCBF6AE}" type="slidenum">
              <a:rPr lang="en-US" altLang="en-US"/>
              <a:pPr/>
              <a:t>‹#›</a:t>
            </a:fld>
            <a:endParaRPr lang="en-US" altLang="en-US"/>
          </a:p>
        </p:txBody>
      </p:sp>
      <p:sp>
        <p:nvSpPr>
          <p:cNvPr id="5134" name="Line 14"/>
          <p:cNvSpPr>
            <a:spLocks noChangeShapeType="1"/>
          </p:cNvSpPr>
          <p:nvPr/>
        </p:nvSpPr>
        <p:spPr bwMode="auto">
          <a:xfrm>
            <a:off x="0" y="6172200"/>
            <a:ext cx="9144000" cy="0"/>
          </a:xfrm>
          <a:prstGeom prst="line">
            <a:avLst/>
          </a:prstGeom>
          <a:noFill/>
          <a:ln w="19050">
            <a:solidFill>
              <a:schemeClr val="accent1"/>
            </a:solidFill>
            <a:round/>
            <a:headEnd/>
            <a:tailEnd/>
          </a:ln>
          <a:effectLst/>
        </p:spPr>
        <p:txBody>
          <a:bodyPr wrap="none" anchor="ctr"/>
          <a:lstStyle/>
          <a:p>
            <a:pPr eaLnBrk="0" hangingPunct="0">
              <a:defRPr/>
            </a:pPr>
            <a:endParaRPr lang="en-US">
              <a:latin typeface="Times"/>
            </a:endParaRPr>
          </a:p>
        </p:txBody>
      </p:sp>
      <p:sp>
        <p:nvSpPr>
          <p:cNvPr id="2" name="Rectangle 1"/>
          <p:cNvSpPr/>
          <p:nvPr userDrawn="1"/>
        </p:nvSpPr>
        <p:spPr bwMode="auto">
          <a:xfrm>
            <a:off x="0" y="6172200"/>
            <a:ext cx="9144000" cy="685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pic>
        <p:nvPicPr>
          <p:cNvPr id="3" name="Picture 2"/>
          <p:cNvPicPr>
            <a:picLocks noChangeAspect="1"/>
          </p:cNvPicPr>
          <p:nvPr userDrawn="1"/>
        </p:nvPicPr>
        <p:blipFill>
          <a:blip r:embed="rId13"/>
          <a:stretch>
            <a:fillRect/>
          </a:stretch>
        </p:blipFill>
        <p:spPr>
          <a:xfrm>
            <a:off x="0" y="6172200"/>
            <a:ext cx="1905000" cy="816429"/>
          </a:xfrm>
          <a:prstGeom prst="rect">
            <a:avLst/>
          </a:prstGeom>
        </p:spPr>
      </p:pic>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000" b="1">
          <a:solidFill>
            <a:schemeClr val="accent2"/>
          </a:solidFill>
          <a:latin typeface="+mj-lt"/>
          <a:ea typeface="+mj-ea"/>
          <a:cs typeface="+mj-cs"/>
        </a:defRPr>
      </a:lvl1pPr>
      <a:lvl2pPr algn="ctr" rtl="0" eaLnBrk="1" fontAlgn="base" hangingPunct="1">
        <a:spcBef>
          <a:spcPct val="0"/>
        </a:spcBef>
        <a:spcAft>
          <a:spcPct val="0"/>
        </a:spcAft>
        <a:defRPr sz="4000" b="1">
          <a:solidFill>
            <a:schemeClr val="accent2"/>
          </a:solidFill>
          <a:latin typeface="Helvetica Neue" charset="0"/>
        </a:defRPr>
      </a:lvl2pPr>
      <a:lvl3pPr algn="ctr" rtl="0" eaLnBrk="1" fontAlgn="base" hangingPunct="1">
        <a:spcBef>
          <a:spcPct val="0"/>
        </a:spcBef>
        <a:spcAft>
          <a:spcPct val="0"/>
        </a:spcAft>
        <a:defRPr sz="4000" b="1">
          <a:solidFill>
            <a:schemeClr val="accent2"/>
          </a:solidFill>
          <a:latin typeface="Helvetica Neue" charset="0"/>
        </a:defRPr>
      </a:lvl3pPr>
      <a:lvl4pPr algn="ctr" rtl="0" eaLnBrk="1" fontAlgn="base" hangingPunct="1">
        <a:spcBef>
          <a:spcPct val="0"/>
        </a:spcBef>
        <a:spcAft>
          <a:spcPct val="0"/>
        </a:spcAft>
        <a:defRPr sz="4000" b="1">
          <a:solidFill>
            <a:schemeClr val="accent2"/>
          </a:solidFill>
          <a:latin typeface="Helvetica Neue" charset="0"/>
        </a:defRPr>
      </a:lvl4pPr>
      <a:lvl5pPr algn="ctr" rtl="0" eaLnBrk="1" fontAlgn="base" hangingPunct="1">
        <a:spcBef>
          <a:spcPct val="0"/>
        </a:spcBef>
        <a:spcAft>
          <a:spcPct val="0"/>
        </a:spcAft>
        <a:defRPr sz="4000" b="1">
          <a:solidFill>
            <a:schemeClr val="accent2"/>
          </a:solidFill>
          <a:latin typeface="Helvetica Neue" charset="0"/>
        </a:defRPr>
      </a:lvl5pPr>
      <a:lvl6pPr marL="457200" algn="ctr" rtl="0" eaLnBrk="1" fontAlgn="base" hangingPunct="1">
        <a:spcBef>
          <a:spcPct val="0"/>
        </a:spcBef>
        <a:spcAft>
          <a:spcPct val="0"/>
        </a:spcAft>
        <a:defRPr sz="4000" b="1">
          <a:solidFill>
            <a:schemeClr val="accent2"/>
          </a:solidFill>
          <a:latin typeface="Helvetica Neue" charset="0"/>
        </a:defRPr>
      </a:lvl6pPr>
      <a:lvl7pPr marL="914400" algn="ctr" rtl="0" eaLnBrk="1" fontAlgn="base" hangingPunct="1">
        <a:spcBef>
          <a:spcPct val="0"/>
        </a:spcBef>
        <a:spcAft>
          <a:spcPct val="0"/>
        </a:spcAft>
        <a:defRPr sz="4000" b="1">
          <a:solidFill>
            <a:schemeClr val="accent2"/>
          </a:solidFill>
          <a:latin typeface="Helvetica Neue" charset="0"/>
        </a:defRPr>
      </a:lvl7pPr>
      <a:lvl8pPr marL="1371600" algn="ctr" rtl="0" eaLnBrk="1" fontAlgn="base" hangingPunct="1">
        <a:spcBef>
          <a:spcPct val="0"/>
        </a:spcBef>
        <a:spcAft>
          <a:spcPct val="0"/>
        </a:spcAft>
        <a:defRPr sz="4000" b="1">
          <a:solidFill>
            <a:schemeClr val="accent2"/>
          </a:solidFill>
          <a:latin typeface="Helvetica Neue" charset="0"/>
        </a:defRPr>
      </a:lvl8pPr>
      <a:lvl9pPr marL="1828800" algn="ctr" rtl="0" eaLnBrk="1" fontAlgn="base" hangingPunct="1">
        <a:spcBef>
          <a:spcPct val="0"/>
        </a:spcBef>
        <a:spcAft>
          <a:spcPct val="0"/>
        </a:spcAft>
        <a:defRPr sz="4000" b="1">
          <a:solidFill>
            <a:schemeClr val="accent2"/>
          </a:solidFill>
          <a:latin typeface="Helvetica Neue" charset="0"/>
        </a:defRPr>
      </a:lvl9pPr>
    </p:titleStyle>
    <p:bodyStyle>
      <a:lvl1pPr marL="342900" indent="-342900" algn="l" rtl="0" eaLnBrk="1" fontAlgn="base" hangingPunct="1">
        <a:spcBef>
          <a:spcPct val="20000"/>
        </a:spcBef>
        <a:spcAft>
          <a:spcPct val="0"/>
        </a:spcAft>
        <a:buClr>
          <a:schemeClr val="accent1"/>
        </a:buClr>
        <a:buChar char="•"/>
        <a:defRPr sz="3200">
          <a:solidFill>
            <a:schemeClr val="folHlink"/>
          </a:solidFill>
          <a:latin typeface="+mn-lt"/>
          <a:ea typeface="+mn-ea"/>
          <a:cs typeface="+mn-cs"/>
        </a:defRPr>
      </a:lvl1pPr>
      <a:lvl2pPr marL="742950" indent="-285750" algn="l" rtl="0" eaLnBrk="1" fontAlgn="base" hangingPunct="1">
        <a:spcBef>
          <a:spcPct val="20000"/>
        </a:spcBef>
        <a:spcAft>
          <a:spcPct val="0"/>
        </a:spcAft>
        <a:buClr>
          <a:schemeClr val="bg1"/>
        </a:buClr>
        <a:defRPr sz="2800">
          <a:solidFill>
            <a:schemeClr val="folHlink"/>
          </a:solidFill>
          <a:latin typeface="+mn-lt"/>
        </a:defRPr>
      </a:lvl2pPr>
      <a:lvl3pPr marL="1143000" indent="-228600" algn="l" rtl="0" eaLnBrk="1" fontAlgn="base" hangingPunct="1">
        <a:spcBef>
          <a:spcPct val="20000"/>
        </a:spcBef>
        <a:spcAft>
          <a:spcPct val="0"/>
        </a:spcAft>
        <a:buClr>
          <a:schemeClr val="accent1"/>
        </a:buClr>
        <a:defRPr sz="2400">
          <a:solidFill>
            <a:schemeClr val="folHlink"/>
          </a:solidFill>
          <a:latin typeface="+mn-lt"/>
        </a:defRPr>
      </a:lvl3pPr>
      <a:lvl4pPr marL="1600200" indent="-228600" algn="l" rtl="0" eaLnBrk="1" fontAlgn="base" hangingPunct="1">
        <a:spcBef>
          <a:spcPct val="20000"/>
        </a:spcBef>
        <a:spcAft>
          <a:spcPct val="0"/>
        </a:spcAft>
        <a:buClr>
          <a:schemeClr val="bg1"/>
        </a:buClr>
        <a:defRPr sz="2000">
          <a:solidFill>
            <a:schemeClr val="folHlink"/>
          </a:solidFill>
          <a:latin typeface="+mn-lt"/>
        </a:defRPr>
      </a:lvl4pPr>
      <a:lvl5pPr marL="2057400" indent="-228600" algn="l" rtl="0" eaLnBrk="1" fontAlgn="base" hangingPunct="1">
        <a:spcBef>
          <a:spcPct val="20000"/>
        </a:spcBef>
        <a:spcAft>
          <a:spcPct val="0"/>
        </a:spcAft>
        <a:buClr>
          <a:schemeClr val="bg1"/>
        </a:buClr>
        <a:defRPr sz="2000">
          <a:solidFill>
            <a:schemeClr val="folHlink"/>
          </a:solidFill>
          <a:latin typeface="+mn-lt"/>
        </a:defRPr>
      </a:lvl5pPr>
      <a:lvl6pPr marL="2514600" indent="-228600" algn="l" rtl="0" eaLnBrk="1" fontAlgn="base" hangingPunct="1">
        <a:spcBef>
          <a:spcPct val="20000"/>
        </a:spcBef>
        <a:spcAft>
          <a:spcPct val="0"/>
        </a:spcAft>
        <a:buClr>
          <a:schemeClr val="bg1"/>
        </a:buClr>
        <a:defRPr sz="2000">
          <a:solidFill>
            <a:schemeClr val="folHlink"/>
          </a:solidFill>
          <a:latin typeface="+mn-lt"/>
        </a:defRPr>
      </a:lvl6pPr>
      <a:lvl7pPr marL="2971800" indent="-228600" algn="l" rtl="0" eaLnBrk="1" fontAlgn="base" hangingPunct="1">
        <a:spcBef>
          <a:spcPct val="20000"/>
        </a:spcBef>
        <a:spcAft>
          <a:spcPct val="0"/>
        </a:spcAft>
        <a:buClr>
          <a:schemeClr val="bg1"/>
        </a:buClr>
        <a:defRPr sz="2000">
          <a:solidFill>
            <a:schemeClr val="folHlink"/>
          </a:solidFill>
          <a:latin typeface="+mn-lt"/>
        </a:defRPr>
      </a:lvl7pPr>
      <a:lvl8pPr marL="3429000" indent="-228600" algn="l" rtl="0" eaLnBrk="1" fontAlgn="base" hangingPunct="1">
        <a:spcBef>
          <a:spcPct val="20000"/>
        </a:spcBef>
        <a:spcAft>
          <a:spcPct val="0"/>
        </a:spcAft>
        <a:buClr>
          <a:schemeClr val="bg1"/>
        </a:buClr>
        <a:defRPr sz="2000">
          <a:solidFill>
            <a:schemeClr val="folHlink"/>
          </a:solidFill>
          <a:latin typeface="+mn-lt"/>
        </a:defRPr>
      </a:lvl8pPr>
      <a:lvl9pPr marL="3886200" indent="-228600" algn="l" rtl="0" eaLnBrk="1" fontAlgn="base" hangingPunct="1">
        <a:spcBef>
          <a:spcPct val="20000"/>
        </a:spcBef>
        <a:spcAft>
          <a:spcPct val="0"/>
        </a:spcAft>
        <a:buClr>
          <a:schemeClr val="bg1"/>
        </a:buClr>
        <a:defRPr sz="2000">
          <a:solidFill>
            <a:schemeClr val="folHlink"/>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n-US" sz="4000" dirty="0">
                <a:solidFill>
                  <a:schemeClr val="tx2"/>
                </a:solidFill>
              </a:rPr>
              <a:t>Housing Policies in Practice: A Summary of Metcalf (2018) “Sand Castles Before the Tide? Affordable Housing in Expensive Cities”</a:t>
            </a:r>
          </a:p>
        </p:txBody>
      </p:sp>
      <p:sp>
        <p:nvSpPr>
          <p:cNvPr id="3075" name="Rectangle 3"/>
          <p:cNvSpPr>
            <a:spLocks noGrp="1" noChangeArrowheads="1"/>
          </p:cNvSpPr>
          <p:nvPr>
            <p:ph type="subTitle" idx="1"/>
          </p:nvPr>
        </p:nvSpPr>
        <p:spPr>
          <a:xfrm>
            <a:off x="1409700" y="4114800"/>
            <a:ext cx="6400800" cy="1752600"/>
          </a:xfrm>
        </p:spPr>
        <p:txBody>
          <a:bodyPr/>
          <a:lstStyle/>
          <a:p>
            <a:r>
              <a:rPr lang="en-US" altLang="en-US" dirty="0"/>
              <a:t>Patrick Button</a:t>
            </a:r>
          </a:p>
          <a:p>
            <a:r>
              <a:rPr lang="en-US" altLang="en-US" dirty="0"/>
              <a:t>Tulane University</a:t>
            </a:r>
          </a:p>
        </p:txBody>
      </p:sp>
      <p:sp>
        <p:nvSpPr>
          <p:cNvPr id="3076" name="Rectangle 5"/>
          <p:cNvSpPr>
            <a:spLocks noChangeArrowheads="1"/>
          </p:cNvSpPr>
          <p:nvPr/>
        </p:nvSpPr>
        <p:spPr bwMode="auto">
          <a:xfrm>
            <a:off x="4733925" y="10223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charset="0"/>
              </a:defRPr>
            </a:lvl1pPr>
            <a:lvl2pPr marL="742950" indent="-285750" eaLnBrk="0" hangingPunct="0">
              <a:defRPr sz="2400">
                <a:solidFill>
                  <a:schemeClr val="tx1"/>
                </a:solidFill>
                <a:latin typeface="Times" charset="0"/>
              </a:defRPr>
            </a:lvl2pPr>
            <a:lvl3pPr marL="1143000" indent="-228600" eaLnBrk="0" hangingPunct="0">
              <a:defRPr sz="2400">
                <a:solidFill>
                  <a:schemeClr val="tx1"/>
                </a:solidFill>
                <a:latin typeface="Times" charset="0"/>
              </a:defRPr>
            </a:lvl3pPr>
            <a:lvl4pPr marL="1600200" indent="-228600" eaLnBrk="0" hangingPunct="0">
              <a:defRPr sz="2400">
                <a:solidFill>
                  <a:schemeClr val="tx1"/>
                </a:solidFill>
                <a:latin typeface="Times" charset="0"/>
              </a:defRPr>
            </a:lvl4pPr>
            <a:lvl5pPr marL="2057400" indent="-228600" eaLnBrk="0" hangingPunct="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3D97F-3D07-4934-A20E-795304562552}"/>
              </a:ext>
            </a:extLst>
          </p:cNvPr>
          <p:cNvSpPr>
            <a:spLocks noGrp="1"/>
          </p:cNvSpPr>
          <p:nvPr>
            <p:ph type="title"/>
          </p:nvPr>
        </p:nvSpPr>
        <p:spPr/>
        <p:txBody>
          <a:bodyPr/>
          <a:lstStyle/>
          <a:p>
            <a:r>
              <a:rPr lang="en-US" dirty="0"/>
              <a:t>Social Housing in US History</a:t>
            </a:r>
          </a:p>
        </p:txBody>
      </p:sp>
      <p:sp>
        <p:nvSpPr>
          <p:cNvPr id="3" name="Content Placeholder 2">
            <a:extLst>
              <a:ext uri="{FF2B5EF4-FFF2-40B4-BE49-F238E27FC236}">
                <a16:creationId xmlns:a16="http://schemas.microsoft.com/office/drawing/2014/main" id="{3A7E42D7-28C8-4FA3-BEBB-34F2A82AD05B}"/>
              </a:ext>
            </a:extLst>
          </p:cNvPr>
          <p:cNvSpPr>
            <a:spLocks noGrp="1"/>
          </p:cNvSpPr>
          <p:nvPr>
            <p:ph idx="1"/>
          </p:nvPr>
        </p:nvSpPr>
        <p:spPr>
          <a:xfrm>
            <a:off x="457200" y="1752600"/>
            <a:ext cx="8001000" cy="4114800"/>
          </a:xfrm>
        </p:spPr>
        <p:txBody>
          <a:bodyPr/>
          <a:lstStyle/>
          <a:p>
            <a:r>
              <a:rPr lang="en-US" dirty="0"/>
              <a:t>Some experiments with social housing during WWI</a:t>
            </a:r>
          </a:p>
          <a:p>
            <a:r>
              <a:rPr lang="en-US" dirty="0"/>
              <a:t>Large-scale construction of public housing began in earnest with the 1937 Wagner Housing Act.</a:t>
            </a:r>
          </a:p>
          <a:p>
            <a:r>
              <a:rPr lang="en-US" dirty="0"/>
              <a:t>Tried to tear to “slum” housing to build “modern” housing.</a:t>
            </a:r>
          </a:p>
          <a:p>
            <a:r>
              <a:rPr lang="en-US" dirty="0"/>
              <a:t>Social housing fell out of favor in the 60s</a:t>
            </a:r>
          </a:p>
        </p:txBody>
      </p:sp>
    </p:spTree>
    <p:extLst>
      <p:ext uri="{BB962C8B-B14F-4D97-AF65-F5344CB8AC3E}">
        <p14:creationId xmlns:p14="http://schemas.microsoft.com/office/powerpoint/2010/main" val="120807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D16B-60F8-4F91-BA59-9E7C3634A495}"/>
              </a:ext>
            </a:extLst>
          </p:cNvPr>
          <p:cNvSpPr>
            <a:spLocks noGrp="1"/>
          </p:cNvSpPr>
          <p:nvPr>
            <p:ph type="title"/>
          </p:nvPr>
        </p:nvSpPr>
        <p:spPr/>
        <p:txBody>
          <a:bodyPr/>
          <a:lstStyle/>
          <a:p>
            <a:r>
              <a:rPr lang="en-US" dirty="0"/>
              <a:t>Social Housing in US History</a:t>
            </a:r>
          </a:p>
        </p:txBody>
      </p:sp>
      <p:sp>
        <p:nvSpPr>
          <p:cNvPr id="3" name="Content Placeholder 2">
            <a:extLst>
              <a:ext uri="{FF2B5EF4-FFF2-40B4-BE49-F238E27FC236}">
                <a16:creationId xmlns:a16="http://schemas.microsoft.com/office/drawing/2014/main" id="{9DCBA2BD-AB3B-4F29-9AF6-96A56FBFBE12}"/>
              </a:ext>
            </a:extLst>
          </p:cNvPr>
          <p:cNvSpPr>
            <a:spLocks noGrp="1"/>
          </p:cNvSpPr>
          <p:nvPr>
            <p:ph idx="1"/>
          </p:nvPr>
        </p:nvSpPr>
        <p:spPr/>
        <p:txBody>
          <a:bodyPr/>
          <a:lstStyle/>
          <a:p>
            <a:r>
              <a:rPr lang="en-US" dirty="0"/>
              <a:t>Many reforms to public housing launched since the Wagner Housing Act boom, with the most extensive being the HOPE VI program of 1993-1999.</a:t>
            </a:r>
          </a:p>
          <a:p>
            <a:r>
              <a:rPr lang="en-US" dirty="0"/>
              <a:t>Gave cities block grants to replace old public housing towers with low-rise, more traditional buildings like row houses.</a:t>
            </a:r>
          </a:p>
        </p:txBody>
      </p:sp>
    </p:spTree>
    <p:extLst>
      <p:ext uri="{BB962C8B-B14F-4D97-AF65-F5344CB8AC3E}">
        <p14:creationId xmlns:p14="http://schemas.microsoft.com/office/powerpoint/2010/main" val="111450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B854-1D3C-4764-9161-EB54CE46EFFE}"/>
              </a:ext>
            </a:extLst>
          </p:cNvPr>
          <p:cNvSpPr>
            <a:spLocks noGrp="1"/>
          </p:cNvSpPr>
          <p:nvPr>
            <p:ph type="title"/>
          </p:nvPr>
        </p:nvSpPr>
        <p:spPr/>
        <p:txBody>
          <a:bodyPr/>
          <a:lstStyle/>
          <a:p>
            <a:r>
              <a:rPr lang="en-US" dirty="0"/>
              <a:t>Row Houses in Baltimore</a:t>
            </a:r>
          </a:p>
        </p:txBody>
      </p:sp>
      <p:pic>
        <p:nvPicPr>
          <p:cNvPr id="5" name="Content Placeholder 4" descr="A small house in the background&#10;&#10;Description automatically generated">
            <a:extLst>
              <a:ext uri="{FF2B5EF4-FFF2-40B4-BE49-F238E27FC236}">
                <a16:creationId xmlns:a16="http://schemas.microsoft.com/office/drawing/2014/main" id="{60393B21-2F21-4A80-9657-A37FFA098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934" y="1447800"/>
            <a:ext cx="6998131" cy="4626695"/>
          </a:xfrm>
        </p:spPr>
      </p:pic>
      <p:sp>
        <p:nvSpPr>
          <p:cNvPr id="6" name="TextBox 5">
            <a:extLst>
              <a:ext uri="{FF2B5EF4-FFF2-40B4-BE49-F238E27FC236}">
                <a16:creationId xmlns:a16="http://schemas.microsoft.com/office/drawing/2014/main" id="{60B39214-678B-47FC-8F18-A346921CE361}"/>
              </a:ext>
            </a:extLst>
          </p:cNvPr>
          <p:cNvSpPr txBox="1"/>
          <p:nvPr/>
        </p:nvSpPr>
        <p:spPr>
          <a:xfrm>
            <a:off x="2362200" y="6248400"/>
            <a:ext cx="6631944" cy="461665"/>
          </a:xfrm>
          <a:prstGeom prst="rect">
            <a:avLst/>
          </a:prstGeom>
          <a:noFill/>
        </p:spPr>
        <p:txBody>
          <a:bodyPr wrap="none" rtlCol="0">
            <a:spAutoFit/>
          </a:bodyPr>
          <a:lstStyle/>
          <a:p>
            <a:r>
              <a:rPr lang="en-US" dirty="0">
                <a:solidFill>
                  <a:schemeClr val="bg1"/>
                </a:solidFill>
              </a:rPr>
              <a:t>Source: Baltimore </a:t>
            </a:r>
            <a:r>
              <a:rPr lang="en-US" dirty="0" err="1">
                <a:solidFill>
                  <a:schemeClr val="bg1"/>
                </a:solidFill>
              </a:rPr>
              <a:t>FishBowl</a:t>
            </a:r>
            <a:r>
              <a:rPr lang="en-US" dirty="0">
                <a:solidFill>
                  <a:schemeClr val="bg1"/>
                </a:solidFill>
              </a:rPr>
              <a:t> </a:t>
            </a:r>
            <a:r>
              <a:rPr lang="en-US" sz="800" dirty="0">
                <a:solidFill>
                  <a:schemeClr val="bg1"/>
                </a:solidFill>
              </a:rPr>
              <a:t>https://baltimorefishbowl.com/stories/16-kinds-rowhouses-baltimore/</a:t>
            </a:r>
          </a:p>
        </p:txBody>
      </p:sp>
    </p:spTree>
    <p:extLst>
      <p:ext uri="{BB962C8B-B14F-4D97-AF65-F5344CB8AC3E}">
        <p14:creationId xmlns:p14="http://schemas.microsoft.com/office/powerpoint/2010/main" val="943940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4987D-82CF-4F1D-B723-29F80EDB3525}"/>
              </a:ext>
            </a:extLst>
          </p:cNvPr>
          <p:cNvSpPr>
            <a:spLocks noGrp="1"/>
          </p:cNvSpPr>
          <p:nvPr>
            <p:ph type="title"/>
          </p:nvPr>
        </p:nvSpPr>
        <p:spPr/>
        <p:txBody>
          <a:bodyPr/>
          <a:lstStyle/>
          <a:p>
            <a:r>
              <a:rPr lang="en-US" dirty="0"/>
              <a:t>Inclusionary Housing</a:t>
            </a:r>
          </a:p>
        </p:txBody>
      </p:sp>
      <p:sp>
        <p:nvSpPr>
          <p:cNvPr id="3" name="Content Placeholder 2">
            <a:extLst>
              <a:ext uri="{FF2B5EF4-FFF2-40B4-BE49-F238E27FC236}">
                <a16:creationId xmlns:a16="http://schemas.microsoft.com/office/drawing/2014/main" id="{86332995-4E8B-4205-B1C7-FBE13766B548}"/>
              </a:ext>
            </a:extLst>
          </p:cNvPr>
          <p:cNvSpPr>
            <a:spLocks noGrp="1"/>
          </p:cNvSpPr>
          <p:nvPr>
            <p:ph idx="1"/>
          </p:nvPr>
        </p:nvSpPr>
        <p:spPr/>
        <p:txBody>
          <a:bodyPr/>
          <a:lstStyle/>
          <a:p>
            <a:r>
              <a:rPr lang="en-US" dirty="0"/>
              <a:t>In more recent years, some cities (e.g., NYC, DC, Boston, Portland, LA, SF) require “inclusionary housing,” which requires the market-rate housing developers to set aside a portion of their units (usually 5-25%) to be provided at below-market rents.</a:t>
            </a:r>
          </a:p>
          <a:p>
            <a:endParaRPr lang="en-US" dirty="0"/>
          </a:p>
        </p:txBody>
      </p:sp>
    </p:spTree>
    <p:extLst>
      <p:ext uri="{BB962C8B-B14F-4D97-AF65-F5344CB8AC3E}">
        <p14:creationId xmlns:p14="http://schemas.microsoft.com/office/powerpoint/2010/main" val="62365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4987D-82CF-4F1D-B723-29F80EDB3525}"/>
              </a:ext>
            </a:extLst>
          </p:cNvPr>
          <p:cNvSpPr>
            <a:spLocks noGrp="1"/>
          </p:cNvSpPr>
          <p:nvPr>
            <p:ph type="title"/>
          </p:nvPr>
        </p:nvSpPr>
        <p:spPr/>
        <p:txBody>
          <a:bodyPr/>
          <a:lstStyle/>
          <a:p>
            <a:r>
              <a:rPr lang="en-US" dirty="0"/>
              <a:t>Inclusionary Housing</a:t>
            </a:r>
          </a:p>
        </p:txBody>
      </p:sp>
      <p:sp>
        <p:nvSpPr>
          <p:cNvPr id="3" name="Content Placeholder 2">
            <a:extLst>
              <a:ext uri="{FF2B5EF4-FFF2-40B4-BE49-F238E27FC236}">
                <a16:creationId xmlns:a16="http://schemas.microsoft.com/office/drawing/2014/main" id="{86332995-4E8B-4205-B1C7-FBE13766B548}"/>
              </a:ext>
            </a:extLst>
          </p:cNvPr>
          <p:cNvSpPr>
            <a:spLocks noGrp="1"/>
          </p:cNvSpPr>
          <p:nvPr>
            <p:ph idx="1"/>
          </p:nvPr>
        </p:nvSpPr>
        <p:spPr/>
        <p:txBody>
          <a:bodyPr/>
          <a:lstStyle/>
          <a:p>
            <a:r>
              <a:rPr lang="en-US" sz="2800" dirty="0"/>
              <a:t>Costly for businesses to provide inclusionary housing: $250k to $700k in foregone sales.</a:t>
            </a:r>
          </a:p>
          <a:p>
            <a:r>
              <a:rPr lang="en-US" sz="2800" dirty="0"/>
              <a:t>Developers can sometimes pay a fee instead of build these units on site, but the fees are costly: $336k for a two-bedroom inclusionary unit built off-site in SF in 2016.</a:t>
            </a:r>
          </a:p>
          <a:p>
            <a:r>
              <a:rPr lang="en-US" sz="2800" dirty="0"/>
              <a:t>These costs/fees are rising.</a:t>
            </a:r>
          </a:p>
        </p:txBody>
      </p:sp>
    </p:spTree>
    <p:extLst>
      <p:ext uri="{BB962C8B-B14F-4D97-AF65-F5344CB8AC3E}">
        <p14:creationId xmlns:p14="http://schemas.microsoft.com/office/powerpoint/2010/main" val="2732720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1E2E-F894-46BB-82B9-4EB08EC29F33}"/>
              </a:ext>
            </a:extLst>
          </p:cNvPr>
          <p:cNvSpPr>
            <a:spLocks noGrp="1"/>
          </p:cNvSpPr>
          <p:nvPr>
            <p:ph type="title"/>
          </p:nvPr>
        </p:nvSpPr>
        <p:spPr/>
        <p:txBody>
          <a:bodyPr/>
          <a:lstStyle/>
          <a:p>
            <a:r>
              <a:rPr lang="en-US" dirty="0"/>
              <a:t>Inclusionary Housing</a:t>
            </a:r>
          </a:p>
        </p:txBody>
      </p:sp>
      <p:sp>
        <p:nvSpPr>
          <p:cNvPr id="3" name="Content Placeholder 2">
            <a:extLst>
              <a:ext uri="{FF2B5EF4-FFF2-40B4-BE49-F238E27FC236}">
                <a16:creationId xmlns:a16="http://schemas.microsoft.com/office/drawing/2014/main" id="{D71EA030-4489-48CF-A1D4-8E21F52F7154}"/>
              </a:ext>
            </a:extLst>
          </p:cNvPr>
          <p:cNvSpPr>
            <a:spLocks noGrp="1"/>
          </p:cNvSpPr>
          <p:nvPr>
            <p:ph idx="1"/>
          </p:nvPr>
        </p:nvSpPr>
        <p:spPr/>
        <p:txBody>
          <a:bodyPr/>
          <a:lstStyle/>
          <a:p>
            <a:r>
              <a:rPr lang="en-US" sz="2800" dirty="0"/>
              <a:t>Inclusionary units are allocated by a lottery, where 100s or 1000s of people apply for each one.</a:t>
            </a:r>
          </a:p>
          <a:p>
            <a:r>
              <a:rPr lang="en-US" sz="2800" dirty="0"/>
              <a:t>But the supply of these units is low because:</a:t>
            </a:r>
          </a:p>
          <a:p>
            <a:r>
              <a:rPr lang="en-US" sz="2800" dirty="0"/>
              <a:t>1) Only a few units are made for each project due to the cost imposed</a:t>
            </a:r>
          </a:p>
          <a:p>
            <a:r>
              <a:rPr lang="en-US" sz="2800" dirty="0"/>
              <a:t>2) The number of market-rate projects each year isn’t that large</a:t>
            </a:r>
          </a:p>
        </p:txBody>
      </p:sp>
    </p:spTree>
    <p:extLst>
      <p:ext uri="{BB962C8B-B14F-4D97-AF65-F5344CB8AC3E}">
        <p14:creationId xmlns:p14="http://schemas.microsoft.com/office/powerpoint/2010/main" val="3026653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5600A-9F72-441A-839F-66F9B5938A3A}"/>
              </a:ext>
            </a:extLst>
          </p:cNvPr>
          <p:cNvSpPr>
            <a:spLocks noGrp="1"/>
          </p:cNvSpPr>
          <p:nvPr>
            <p:ph type="title"/>
          </p:nvPr>
        </p:nvSpPr>
        <p:spPr>
          <a:xfrm>
            <a:off x="685800" y="304800"/>
            <a:ext cx="7772400" cy="1143000"/>
          </a:xfrm>
        </p:spPr>
        <p:txBody>
          <a:bodyPr/>
          <a:lstStyle/>
          <a:p>
            <a:r>
              <a:rPr lang="en-US" dirty="0"/>
              <a:t>Vouchers</a:t>
            </a:r>
          </a:p>
        </p:txBody>
      </p:sp>
      <p:sp>
        <p:nvSpPr>
          <p:cNvPr id="3" name="Content Placeholder 2">
            <a:extLst>
              <a:ext uri="{FF2B5EF4-FFF2-40B4-BE49-F238E27FC236}">
                <a16:creationId xmlns:a16="http://schemas.microsoft.com/office/drawing/2014/main" id="{FECF3769-D576-477A-9E62-FA84A9BE94D1}"/>
              </a:ext>
            </a:extLst>
          </p:cNvPr>
          <p:cNvSpPr>
            <a:spLocks noGrp="1"/>
          </p:cNvSpPr>
          <p:nvPr>
            <p:ph idx="1"/>
          </p:nvPr>
        </p:nvSpPr>
        <p:spPr>
          <a:xfrm>
            <a:off x="685800" y="1447800"/>
            <a:ext cx="7772400" cy="4114800"/>
          </a:xfrm>
        </p:spPr>
        <p:txBody>
          <a:bodyPr/>
          <a:lstStyle/>
          <a:p>
            <a:r>
              <a:rPr lang="en-US" dirty="0"/>
              <a:t>Fully or partially subsidize housing purchased in the private market.</a:t>
            </a:r>
          </a:p>
          <a:p>
            <a:r>
              <a:rPr lang="en-US" dirty="0"/>
              <a:t>Different than “housing voucher” (HV) in the textbook.</a:t>
            </a:r>
          </a:p>
          <a:p>
            <a:r>
              <a:rPr lang="en-US" dirty="0"/>
              <a:t>Most common program is Section 8, created in 1974.</a:t>
            </a:r>
          </a:p>
          <a:p>
            <a:r>
              <a:rPr lang="en-US" dirty="0"/>
              <a:t>Local governments usually don’t do vouchers, but could, opting more for social housing.</a:t>
            </a:r>
          </a:p>
          <a:p>
            <a:pPr marL="0" indent="0">
              <a:buNone/>
            </a:pPr>
            <a:endParaRPr lang="en-US" dirty="0"/>
          </a:p>
        </p:txBody>
      </p:sp>
    </p:spTree>
    <p:extLst>
      <p:ext uri="{BB962C8B-B14F-4D97-AF65-F5344CB8AC3E}">
        <p14:creationId xmlns:p14="http://schemas.microsoft.com/office/powerpoint/2010/main" val="1963871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5600A-9F72-441A-839F-66F9B5938A3A}"/>
              </a:ext>
            </a:extLst>
          </p:cNvPr>
          <p:cNvSpPr>
            <a:spLocks noGrp="1"/>
          </p:cNvSpPr>
          <p:nvPr>
            <p:ph type="title"/>
          </p:nvPr>
        </p:nvSpPr>
        <p:spPr/>
        <p:txBody>
          <a:bodyPr/>
          <a:lstStyle/>
          <a:p>
            <a:r>
              <a:rPr lang="en-US" dirty="0"/>
              <a:t>Vouchers</a:t>
            </a:r>
          </a:p>
        </p:txBody>
      </p:sp>
      <p:sp>
        <p:nvSpPr>
          <p:cNvPr id="3" name="Content Placeholder 2">
            <a:extLst>
              <a:ext uri="{FF2B5EF4-FFF2-40B4-BE49-F238E27FC236}">
                <a16:creationId xmlns:a16="http://schemas.microsoft.com/office/drawing/2014/main" id="{FECF3769-D576-477A-9E62-FA84A9BE94D1}"/>
              </a:ext>
            </a:extLst>
          </p:cNvPr>
          <p:cNvSpPr>
            <a:spLocks noGrp="1"/>
          </p:cNvSpPr>
          <p:nvPr>
            <p:ph idx="1"/>
          </p:nvPr>
        </p:nvSpPr>
        <p:spPr/>
        <p:txBody>
          <a:bodyPr/>
          <a:lstStyle/>
          <a:p>
            <a:r>
              <a:rPr lang="en-US" dirty="0"/>
              <a:t>Under Section 8, households pay approximately 30% of their income in rent, and the local Housing Authority covers the rest of the rent</a:t>
            </a:r>
          </a:p>
          <a:p>
            <a:r>
              <a:rPr lang="en-US" dirty="0"/>
              <a:t>But the “fair market rent”, as calculated by the US Department of Housing and Urban Development (HUD), set a limit on the subsidy provided in each city.</a:t>
            </a:r>
          </a:p>
          <a:p>
            <a:pPr marL="0" indent="0">
              <a:buNone/>
            </a:pPr>
            <a:endParaRPr lang="en-US" dirty="0"/>
          </a:p>
        </p:txBody>
      </p:sp>
    </p:spTree>
    <p:extLst>
      <p:ext uri="{BB962C8B-B14F-4D97-AF65-F5344CB8AC3E}">
        <p14:creationId xmlns:p14="http://schemas.microsoft.com/office/powerpoint/2010/main" val="1834122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5600A-9F72-441A-839F-66F9B5938A3A}"/>
              </a:ext>
            </a:extLst>
          </p:cNvPr>
          <p:cNvSpPr>
            <a:spLocks noGrp="1"/>
          </p:cNvSpPr>
          <p:nvPr>
            <p:ph type="title"/>
          </p:nvPr>
        </p:nvSpPr>
        <p:spPr/>
        <p:txBody>
          <a:bodyPr/>
          <a:lstStyle/>
          <a:p>
            <a:r>
              <a:rPr lang="en-US" dirty="0"/>
              <a:t>Section 8</a:t>
            </a:r>
          </a:p>
        </p:txBody>
      </p:sp>
      <p:sp>
        <p:nvSpPr>
          <p:cNvPr id="3" name="Content Placeholder 2">
            <a:extLst>
              <a:ext uri="{FF2B5EF4-FFF2-40B4-BE49-F238E27FC236}">
                <a16:creationId xmlns:a16="http://schemas.microsoft.com/office/drawing/2014/main" id="{FECF3769-D576-477A-9E62-FA84A9BE94D1}"/>
              </a:ext>
            </a:extLst>
          </p:cNvPr>
          <p:cNvSpPr>
            <a:spLocks noGrp="1"/>
          </p:cNvSpPr>
          <p:nvPr>
            <p:ph idx="1"/>
          </p:nvPr>
        </p:nvSpPr>
        <p:spPr/>
        <p:txBody>
          <a:bodyPr/>
          <a:lstStyle/>
          <a:p>
            <a:r>
              <a:rPr lang="en-US" dirty="0"/>
              <a:t>E.g., in 2017, the HUD fair market rent for a two-bedroom in SF was $3,319 per month.</a:t>
            </a:r>
          </a:p>
          <a:p>
            <a:pPr marL="0" indent="0">
              <a:buNone/>
            </a:pPr>
            <a:endParaRPr lang="en-US" dirty="0"/>
          </a:p>
        </p:txBody>
      </p:sp>
    </p:spTree>
    <p:extLst>
      <p:ext uri="{BB962C8B-B14F-4D97-AF65-F5344CB8AC3E}">
        <p14:creationId xmlns:p14="http://schemas.microsoft.com/office/powerpoint/2010/main" val="3572949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D49D-22A8-4B8A-B4AD-C45D43EC10A1}"/>
              </a:ext>
            </a:extLst>
          </p:cNvPr>
          <p:cNvSpPr>
            <a:spLocks noGrp="1"/>
          </p:cNvSpPr>
          <p:nvPr>
            <p:ph type="title"/>
          </p:nvPr>
        </p:nvSpPr>
        <p:spPr/>
        <p:txBody>
          <a:bodyPr/>
          <a:lstStyle/>
          <a:p>
            <a:r>
              <a:rPr lang="en-US" dirty="0"/>
              <a:t>Section 8</a:t>
            </a:r>
          </a:p>
        </p:txBody>
      </p:sp>
      <p:sp>
        <p:nvSpPr>
          <p:cNvPr id="3" name="Content Placeholder 2">
            <a:extLst>
              <a:ext uri="{FF2B5EF4-FFF2-40B4-BE49-F238E27FC236}">
                <a16:creationId xmlns:a16="http://schemas.microsoft.com/office/drawing/2014/main" id="{9ACE1134-4FF6-4917-AC2C-1D2F6B31BC1B}"/>
              </a:ext>
            </a:extLst>
          </p:cNvPr>
          <p:cNvSpPr>
            <a:spLocks noGrp="1"/>
          </p:cNvSpPr>
          <p:nvPr>
            <p:ph idx="1"/>
          </p:nvPr>
        </p:nvSpPr>
        <p:spPr/>
        <p:txBody>
          <a:bodyPr/>
          <a:lstStyle/>
          <a:p>
            <a:r>
              <a:rPr lang="en-US" b="1" dirty="0"/>
              <a:t>Eligibility criteria: </a:t>
            </a:r>
            <a:r>
              <a:rPr lang="en-US" dirty="0"/>
              <a:t>In general, the applicant must be 18 years old and a U.S. citizen or </a:t>
            </a:r>
            <a:r>
              <a:rPr lang="en-US" b="1" dirty="0"/>
              <a:t>eligible</a:t>
            </a:r>
            <a:r>
              <a:rPr lang="en-US" dirty="0"/>
              <a:t> noncitizen with a household </a:t>
            </a:r>
            <a:r>
              <a:rPr lang="en-US" b="1" dirty="0"/>
              <a:t>income</a:t>
            </a:r>
            <a:r>
              <a:rPr lang="en-US" dirty="0"/>
              <a:t> of less than 50 percent of area median </a:t>
            </a:r>
            <a:r>
              <a:rPr lang="en-US" b="1" dirty="0"/>
              <a:t>income</a:t>
            </a:r>
            <a:r>
              <a:rPr lang="en-US" dirty="0"/>
              <a:t>. </a:t>
            </a:r>
            <a:r>
              <a:rPr lang="en-US" b="1" dirty="0"/>
              <a:t>Eligibility</a:t>
            </a:r>
            <a:r>
              <a:rPr lang="en-US" dirty="0"/>
              <a:t> is also based on family size. </a:t>
            </a:r>
          </a:p>
        </p:txBody>
      </p:sp>
    </p:spTree>
    <p:extLst>
      <p:ext uri="{BB962C8B-B14F-4D97-AF65-F5344CB8AC3E}">
        <p14:creationId xmlns:p14="http://schemas.microsoft.com/office/powerpoint/2010/main" val="2923012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Article</a:t>
            </a:r>
          </a:p>
        </p:txBody>
      </p:sp>
      <p:sp>
        <p:nvSpPr>
          <p:cNvPr id="3" name="Content Placeholder 2"/>
          <p:cNvSpPr>
            <a:spLocks noGrp="1"/>
          </p:cNvSpPr>
          <p:nvPr>
            <p:ph idx="1"/>
          </p:nvPr>
        </p:nvSpPr>
        <p:spPr/>
        <p:txBody>
          <a:bodyPr/>
          <a:lstStyle/>
          <a:p>
            <a:r>
              <a:rPr lang="en-US" sz="2400" dirty="0"/>
              <a:t>This is a discussion piece published in the </a:t>
            </a:r>
            <a:r>
              <a:rPr lang="en-US" sz="2400" i="1" dirty="0"/>
              <a:t>Journal of Economic Perspectives</a:t>
            </a:r>
          </a:p>
          <a:p>
            <a:r>
              <a:rPr lang="en-US" sz="2400" dirty="0"/>
              <a:t>This journal publishes articles that are useful, non-technical, summaries of issues.</a:t>
            </a:r>
          </a:p>
          <a:p>
            <a:r>
              <a:rPr lang="en-US" sz="2400" dirty="0"/>
              <a:t>This paper summarizes the housing affordability crisis, policies typically used to address it, and then provides some recommendations on better approaches.</a:t>
            </a:r>
          </a:p>
          <a:p>
            <a:r>
              <a:rPr lang="en-US" sz="2400" dirty="0"/>
              <a:t>Not an empirical study that provides </a:t>
            </a:r>
            <a:r>
              <a:rPr lang="en-US" sz="2400" i="1" dirty="0"/>
              <a:t>new</a:t>
            </a:r>
            <a:r>
              <a:rPr lang="en-US" sz="2400" dirty="0"/>
              <a:t> evidence (so this differs from most papers we’ve read)</a:t>
            </a:r>
          </a:p>
        </p:txBody>
      </p:sp>
    </p:spTree>
    <p:extLst>
      <p:ext uri="{BB962C8B-B14F-4D97-AF65-F5344CB8AC3E}">
        <p14:creationId xmlns:p14="http://schemas.microsoft.com/office/powerpoint/2010/main" val="783373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D49D-22A8-4B8A-B4AD-C45D43EC10A1}"/>
              </a:ext>
            </a:extLst>
          </p:cNvPr>
          <p:cNvSpPr>
            <a:spLocks noGrp="1"/>
          </p:cNvSpPr>
          <p:nvPr>
            <p:ph type="title"/>
          </p:nvPr>
        </p:nvSpPr>
        <p:spPr/>
        <p:txBody>
          <a:bodyPr/>
          <a:lstStyle/>
          <a:p>
            <a:r>
              <a:rPr lang="en-US" dirty="0"/>
              <a:t>Section 8</a:t>
            </a:r>
          </a:p>
        </p:txBody>
      </p:sp>
      <p:sp>
        <p:nvSpPr>
          <p:cNvPr id="3" name="Content Placeholder 2">
            <a:extLst>
              <a:ext uri="{FF2B5EF4-FFF2-40B4-BE49-F238E27FC236}">
                <a16:creationId xmlns:a16="http://schemas.microsoft.com/office/drawing/2014/main" id="{9ACE1134-4FF6-4917-AC2C-1D2F6B31BC1B}"/>
              </a:ext>
            </a:extLst>
          </p:cNvPr>
          <p:cNvSpPr>
            <a:spLocks noGrp="1"/>
          </p:cNvSpPr>
          <p:nvPr>
            <p:ph idx="1"/>
          </p:nvPr>
        </p:nvSpPr>
        <p:spPr/>
        <p:txBody>
          <a:bodyPr/>
          <a:lstStyle/>
          <a:p>
            <a:r>
              <a:rPr lang="en-US" dirty="0"/>
              <a:t>One study estimates that only 25% of those eligible get Section 8.</a:t>
            </a:r>
          </a:p>
          <a:p>
            <a:r>
              <a:rPr lang="en-US" dirty="0"/>
              <a:t>Thus, must cities have long waiting lists.</a:t>
            </a:r>
          </a:p>
          <a:p>
            <a:r>
              <a:rPr lang="en-US" dirty="0"/>
              <a:t>Very bad in LA – 600,000 residents applying for 2,400 vouchers (Smith 2017)</a:t>
            </a:r>
          </a:p>
          <a:p>
            <a:endParaRPr lang="en-US" dirty="0"/>
          </a:p>
        </p:txBody>
      </p:sp>
    </p:spTree>
    <p:extLst>
      <p:ext uri="{BB962C8B-B14F-4D97-AF65-F5344CB8AC3E}">
        <p14:creationId xmlns:p14="http://schemas.microsoft.com/office/powerpoint/2010/main" val="3744604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B02F-8130-49F9-9AAD-1C34EB06B1EF}"/>
              </a:ext>
            </a:extLst>
          </p:cNvPr>
          <p:cNvSpPr>
            <a:spLocks noGrp="1"/>
          </p:cNvSpPr>
          <p:nvPr>
            <p:ph type="title"/>
          </p:nvPr>
        </p:nvSpPr>
        <p:spPr/>
        <p:txBody>
          <a:bodyPr/>
          <a:lstStyle/>
          <a:p>
            <a:r>
              <a:rPr lang="en-US" dirty="0"/>
              <a:t>Vouchers - Pros</a:t>
            </a:r>
          </a:p>
        </p:txBody>
      </p:sp>
      <p:sp>
        <p:nvSpPr>
          <p:cNvPr id="3" name="Content Placeholder 2">
            <a:extLst>
              <a:ext uri="{FF2B5EF4-FFF2-40B4-BE49-F238E27FC236}">
                <a16:creationId xmlns:a16="http://schemas.microsoft.com/office/drawing/2014/main" id="{D8EFD7F5-F85F-42AF-BDC4-5D17474257E1}"/>
              </a:ext>
            </a:extLst>
          </p:cNvPr>
          <p:cNvSpPr>
            <a:spLocks noGrp="1"/>
          </p:cNvSpPr>
          <p:nvPr>
            <p:ph idx="1"/>
          </p:nvPr>
        </p:nvSpPr>
        <p:spPr/>
        <p:txBody>
          <a:bodyPr/>
          <a:lstStyle/>
          <a:p>
            <a:r>
              <a:rPr lang="en-US" sz="2800" dirty="0"/>
              <a:t>Directly target impoverished households</a:t>
            </a:r>
          </a:p>
          <a:p>
            <a:r>
              <a:rPr lang="en-US" sz="2800" dirty="0"/>
              <a:t>Can be used in a variety of areas</a:t>
            </a:r>
          </a:p>
          <a:p>
            <a:r>
              <a:rPr lang="en-US" sz="2800" dirty="0"/>
              <a:t>Flexible (can easily increase the number of vouchers quickly)</a:t>
            </a:r>
          </a:p>
          <a:p>
            <a:r>
              <a:rPr lang="en-US" sz="2800" dirty="0"/>
              <a:t>Flexible (can adapt the subsidy based on household income)</a:t>
            </a:r>
          </a:p>
          <a:p>
            <a:r>
              <a:rPr lang="en-US" sz="2800" dirty="0"/>
              <a:t>More directly affect housing or neighborhood choice (compared to IG)</a:t>
            </a:r>
          </a:p>
        </p:txBody>
      </p:sp>
    </p:spTree>
    <p:extLst>
      <p:ext uri="{BB962C8B-B14F-4D97-AF65-F5344CB8AC3E}">
        <p14:creationId xmlns:p14="http://schemas.microsoft.com/office/powerpoint/2010/main" val="3031938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E21C-F9FE-4516-B23A-A370E33BA2A9}"/>
              </a:ext>
            </a:extLst>
          </p:cNvPr>
          <p:cNvSpPr>
            <a:spLocks noGrp="1"/>
          </p:cNvSpPr>
          <p:nvPr>
            <p:ph type="title"/>
          </p:nvPr>
        </p:nvSpPr>
        <p:spPr/>
        <p:txBody>
          <a:bodyPr/>
          <a:lstStyle/>
          <a:p>
            <a:r>
              <a:rPr lang="en-US" dirty="0"/>
              <a:t>Vouchers – Cons - Discrimination</a:t>
            </a:r>
          </a:p>
        </p:txBody>
      </p:sp>
      <p:sp>
        <p:nvSpPr>
          <p:cNvPr id="3" name="Content Placeholder 2">
            <a:extLst>
              <a:ext uri="{FF2B5EF4-FFF2-40B4-BE49-F238E27FC236}">
                <a16:creationId xmlns:a16="http://schemas.microsoft.com/office/drawing/2014/main" id="{CBBE0C74-B8E2-4089-8E3A-EDD9185DB418}"/>
              </a:ext>
            </a:extLst>
          </p:cNvPr>
          <p:cNvSpPr>
            <a:spLocks noGrp="1"/>
          </p:cNvSpPr>
          <p:nvPr>
            <p:ph idx="1"/>
          </p:nvPr>
        </p:nvSpPr>
        <p:spPr>
          <a:xfrm>
            <a:off x="685800" y="1981200"/>
            <a:ext cx="8001000" cy="4114800"/>
          </a:xfrm>
        </p:spPr>
        <p:txBody>
          <a:bodyPr/>
          <a:lstStyle/>
          <a:p>
            <a:r>
              <a:rPr lang="en-US" sz="2800" dirty="0"/>
              <a:t>In some cities, the Section 8 voucher amount is not sufficient, so landlords are less willing to rent to voucher holders.</a:t>
            </a:r>
          </a:p>
          <a:p>
            <a:r>
              <a:rPr lang="en-US" sz="2800" dirty="0"/>
              <a:t>Phillips (2017) documented in an audit field experiment that those mentioning paying with Section 8 were only half as likely to get a positive response to a landlord when sending a rental inquiry email.</a:t>
            </a:r>
          </a:p>
          <a:p>
            <a:r>
              <a:rPr lang="en-US" sz="2800" dirty="0"/>
              <a:t>Leads to landlords that specialize in Section 8.</a:t>
            </a:r>
          </a:p>
        </p:txBody>
      </p:sp>
    </p:spTree>
    <p:extLst>
      <p:ext uri="{BB962C8B-B14F-4D97-AF65-F5344CB8AC3E}">
        <p14:creationId xmlns:p14="http://schemas.microsoft.com/office/powerpoint/2010/main" val="75365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8F97-5D22-46A6-8C6F-12DE71A4769E}"/>
              </a:ext>
            </a:extLst>
          </p:cNvPr>
          <p:cNvSpPr>
            <a:spLocks noGrp="1"/>
          </p:cNvSpPr>
          <p:nvPr>
            <p:ph type="title"/>
          </p:nvPr>
        </p:nvSpPr>
        <p:spPr/>
        <p:txBody>
          <a:bodyPr/>
          <a:lstStyle/>
          <a:p>
            <a:r>
              <a:rPr lang="en-US" dirty="0"/>
              <a:t>Vouchers - Cons</a:t>
            </a:r>
          </a:p>
        </p:txBody>
      </p:sp>
      <p:sp>
        <p:nvSpPr>
          <p:cNvPr id="3" name="Content Placeholder 2">
            <a:extLst>
              <a:ext uri="{FF2B5EF4-FFF2-40B4-BE49-F238E27FC236}">
                <a16:creationId xmlns:a16="http://schemas.microsoft.com/office/drawing/2014/main" id="{22EA4270-D15D-4167-8F5B-524E614BC906}"/>
              </a:ext>
            </a:extLst>
          </p:cNvPr>
          <p:cNvSpPr>
            <a:spLocks noGrp="1"/>
          </p:cNvSpPr>
          <p:nvPr>
            <p:ph idx="1"/>
          </p:nvPr>
        </p:nvSpPr>
        <p:spPr/>
        <p:txBody>
          <a:bodyPr/>
          <a:lstStyle/>
          <a:p>
            <a:r>
              <a:rPr lang="en-US" sz="2800" dirty="0"/>
              <a:t>In low-elasticity housing markets, vouchers can end up increasing the cost of housing, compared to social housing which directly increases the supply.</a:t>
            </a:r>
          </a:p>
          <a:p>
            <a:r>
              <a:rPr lang="en-US" sz="2800" dirty="0"/>
              <a:t>Low-elasticity meaning that housing supply is not sensitive to prices – perhaps because it’s hard to build or there are barriers to build.</a:t>
            </a:r>
          </a:p>
        </p:txBody>
      </p:sp>
    </p:spTree>
    <p:extLst>
      <p:ext uri="{BB962C8B-B14F-4D97-AF65-F5344CB8AC3E}">
        <p14:creationId xmlns:p14="http://schemas.microsoft.com/office/powerpoint/2010/main" val="3074585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25FC5-A1EB-4DEA-8DFD-62511FC3D5DC}"/>
              </a:ext>
            </a:extLst>
          </p:cNvPr>
          <p:cNvSpPr>
            <a:spLocks noGrp="1"/>
          </p:cNvSpPr>
          <p:nvPr>
            <p:ph type="title"/>
          </p:nvPr>
        </p:nvSpPr>
        <p:spPr/>
        <p:txBody>
          <a:bodyPr/>
          <a:lstStyle/>
          <a:p>
            <a:r>
              <a:rPr lang="en-US" dirty="0"/>
              <a:t>Demonstration on Board/Handout</a:t>
            </a:r>
          </a:p>
        </p:txBody>
      </p:sp>
      <p:sp>
        <p:nvSpPr>
          <p:cNvPr id="3" name="Content Placeholder 2">
            <a:extLst>
              <a:ext uri="{FF2B5EF4-FFF2-40B4-BE49-F238E27FC236}">
                <a16:creationId xmlns:a16="http://schemas.microsoft.com/office/drawing/2014/main" id="{A8BD8B5F-9CCE-4851-AAC5-5168A2BB0865}"/>
              </a:ext>
            </a:extLst>
          </p:cNvPr>
          <p:cNvSpPr>
            <a:spLocks noGrp="1"/>
          </p:cNvSpPr>
          <p:nvPr>
            <p:ph idx="1"/>
          </p:nvPr>
        </p:nvSpPr>
        <p:spPr/>
        <p:txBody>
          <a:bodyPr/>
          <a:lstStyle/>
          <a:p>
            <a:r>
              <a:rPr lang="en-US" dirty="0"/>
              <a:t>Effects of vouchers under different elasticities of supply.</a:t>
            </a:r>
          </a:p>
        </p:txBody>
      </p:sp>
    </p:spTree>
    <p:extLst>
      <p:ext uri="{BB962C8B-B14F-4D97-AF65-F5344CB8AC3E}">
        <p14:creationId xmlns:p14="http://schemas.microsoft.com/office/powerpoint/2010/main" val="3930074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D401-C6AB-4C6A-A1B2-A3857713C475}"/>
              </a:ext>
            </a:extLst>
          </p:cNvPr>
          <p:cNvSpPr>
            <a:spLocks noGrp="1"/>
          </p:cNvSpPr>
          <p:nvPr>
            <p:ph type="title"/>
          </p:nvPr>
        </p:nvSpPr>
        <p:spPr/>
        <p:txBody>
          <a:bodyPr/>
          <a:lstStyle/>
          <a:p>
            <a:r>
              <a:rPr lang="en-US" dirty="0"/>
              <a:t>Rent Control</a:t>
            </a:r>
          </a:p>
        </p:txBody>
      </p:sp>
      <p:sp>
        <p:nvSpPr>
          <p:cNvPr id="3" name="Content Placeholder 2">
            <a:extLst>
              <a:ext uri="{FF2B5EF4-FFF2-40B4-BE49-F238E27FC236}">
                <a16:creationId xmlns:a16="http://schemas.microsoft.com/office/drawing/2014/main" id="{5ABDB5CE-72B3-49E7-ACBA-C1E5E37DB302}"/>
              </a:ext>
            </a:extLst>
          </p:cNvPr>
          <p:cNvSpPr>
            <a:spLocks noGrp="1"/>
          </p:cNvSpPr>
          <p:nvPr>
            <p:ph idx="1"/>
          </p:nvPr>
        </p:nvSpPr>
        <p:spPr/>
        <p:txBody>
          <a:bodyPr/>
          <a:lstStyle/>
          <a:p>
            <a:r>
              <a:rPr lang="en-US" sz="2800" dirty="0"/>
              <a:t>Rent control is relatively rare in American cities, occurring mainly in NY, NJ, and CA, especially NYC, LA, and SF.</a:t>
            </a:r>
          </a:p>
          <a:p>
            <a:r>
              <a:rPr lang="en-US" sz="2800" dirty="0"/>
              <a:t>More traditional rent control = maximum rent that can be charged (price ceiling) (economists generally hate this!)</a:t>
            </a:r>
          </a:p>
          <a:p>
            <a:r>
              <a:rPr lang="en-US" sz="2800" dirty="0"/>
              <a:t>More modern rent control is less damaging.</a:t>
            </a:r>
          </a:p>
          <a:p>
            <a:r>
              <a:rPr lang="en-US" sz="2800" dirty="0"/>
              <a:t>What is more “modern” rent control?</a:t>
            </a:r>
          </a:p>
          <a:p>
            <a:endParaRPr lang="en-US" sz="2800" dirty="0"/>
          </a:p>
        </p:txBody>
      </p:sp>
    </p:spTree>
    <p:extLst>
      <p:ext uri="{BB962C8B-B14F-4D97-AF65-F5344CB8AC3E}">
        <p14:creationId xmlns:p14="http://schemas.microsoft.com/office/powerpoint/2010/main" val="739110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D401-C6AB-4C6A-A1B2-A3857713C475}"/>
              </a:ext>
            </a:extLst>
          </p:cNvPr>
          <p:cNvSpPr>
            <a:spLocks noGrp="1"/>
          </p:cNvSpPr>
          <p:nvPr>
            <p:ph type="title"/>
          </p:nvPr>
        </p:nvSpPr>
        <p:spPr/>
        <p:txBody>
          <a:bodyPr/>
          <a:lstStyle/>
          <a:p>
            <a:r>
              <a:rPr lang="en-US" dirty="0"/>
              <a:t>Traditional Rent Control – Demonstration on the Board/Handout</a:t>
            </a:r>
          </a:p>
        </p:txBody>
      </p:sp>
      <p:sp>
        <p:nvSpPr>
          <p:cNvPr id="3" name="Content Placeholder 2">
            <a:extLst>
              <a:ext uri="{FF2B5EF4-FFF2-40B4-BE49-F238E27FC236}">
                <a16:creationId xmlns:a16="http://schemas.microsoft.com/office/drawing/2014/main" id="{5ABDB5CE-72B3-49E7-ACBA-C1E5E37DB302}"/>
              </a:ext>
            </a:extLst>
          </p:cNvPr>
          <p:cNvSpPr>
            <a:spLocks noGrp="1"/>
          </p:cNvSpPr>
          <p:nvPr>
            <p:ph idx="1"/>
          </p:nvPr>
        </p:nvSpPr>
        <p:spPr/>
        <p:txBody>
          <a:bodyPr/>
          <a:lstStyle/>
          <a:p>
            <a:pPr marL="0" indent="0">
              <a:buNone/>
            </a:pPr>
            <a:r>
              <a:rPr lang="en-US" sz="2800" dirty="0"/>
              <a:t>I will cover rent control in more depth, but wanted to give you the quick figure on the board/in a handout to jog your memory</a:t>
            </a:r>
          </a:p>
        </p:txBody>
      </p:sp>
    </p:spTree>
    <p:extLst>
      <p:ext uri="{BB962C8B-B14F-4D97-AF65-F5344CB8AC3E}">
        <p14:creationId xmlns:p14="http://schemas.microsoft.com/office/powerpoint/2010/main" val="3462736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D401-C6AB-4C6A-A1B2-A3857713C475}"/>
              </a:ext>
            </a:extLst>
          </p:cNvPr>
          <p:cNvSpPr>
            <a:spLocks noGrp="1"/>
          </p:cNvSpPr>
          <p:nvPr>
            <p:ph type="title"/>
          </p:nvPr>
        </p:nvSpPr>
        <p:spPr/>
        <p:txBody>
          <a:bodyPr/>
          <a:lstStyle/>
          <a:p>
            <a:r>
              <a:rPr lang="en-US" dirty="0"/>
              <a:t>Modern Rent Control</a:t>
            </a:r>
          </a:p>
        </p:txBody>
      </p:sp>
      <p:sp>
        <p:nvSpPr>
          <p:cNvPr id="3" name="Content Placeholder 2">
            <a:extLst>
              <a:ext uri="{FF2B5EF4-FFF2-40B4-BE49-F238E27FC236}">
                <a16:creationId xmlns:a16="http://schemas.microsoft.com/office/drawing/2014/main" id="{5ABDB5CE-72B3-49E7-ACBA-C1E5E37DB302}"/>
              </a:ext>
            </a:extLst>
          </p:cNvPr>
          <p:cNvSpPr>
            <a:spLocks noGrp="1"/>
          </p:cNvSpPr>
          <p:nvPr>
            <p:ph idx="1"/>
          </p:nvPr>
        </p:nvSpPr>
        <p:spPr/>
        <p:txBody>
          <a:bodyPr/>
          <a:lstStyle/>
          <a:p>
            <a:r>
              <a:rPr lang="en-US" sz="2400" dirty="0"/>
              <a:t>In the more “modern” and common form of rent control, landlords can only increase their rent by a maximum percentage each for existing tenants.</a:t>
            </a:r>
          </a:p>
          <a:p>
            <a:r>
              <a:rPr lang="en-US" sz="2400" dirty="0"/>
              <a:t>This does create an incentive to kick tenants out when the market surges and rents could be increased dramatically, as rents can be changed when tenants move out.</a:t>
            </a:r>
          </a:p>
          <a:p>
            <a:r>
              <a:rPr lang="en-US" sz="2400" dirty="0"/>
              <a:t>The laws create rules to try to prevent landlords from evicting tenants without “just cause”</a:t>
            </a:r>
          </a:p>
        </p:txBody>
      </p:sp>
    </p:spTree>
    <p:extLst>
      <p:ext uri="{BB962C8B-B14F-4D97-AF65-F5344CB8AC3E}">
        <p14:creationId xmlns:p14="http://schemas.microsoft.com/office/powerpoint/2010/main" val="1460234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2470-A3B7-4ED9-9320-77E522AFDD83}"/>
              </a:ext>
            </a:extLst>
          </p:cNvPr>
          <p:cNvSpPr>
            <a:spLocks noGrp="1"/>
          </p:cNvSpPr>
          <p:nvPr>
            <p:ph type="title"/>
          </p:nvPr>
        </p:nvSpPr>
        <p:spPr/>
        <p:txBody>
          <a:bodyPr/>
          <a:lstStyle/>
          <a:p>
            <a:r>
              <a:rPr lang="en-US" dirty="0"/>
              <a:t>Modern Rent Control</a:t>
            </a:r>
          </a:p>
        </p:txBody>
      </p:sp>
      <p:sp>
        <p:nvSpPr>
          <p:cNvPr id="3" name="Content Placeholder 2">
            <a:extLst>
              <a:ext uri="{FF2B5EF4-FFF2-40B4-BE49-F238E27FC236}">
                <a16:creationId xmlns:a16="http://schemas.microsoft.com/office/drawing/2014/main" id="{F7D17532-8170-4789-8023-2D9E60C9F26E}"/>
              </a:ext>
            </a:extLst>
          </p:cNvPr>
          <p:cNvSpPr>
            <a:spLocks noGrp="1"/>
          </p:cNvSpPr>
          <p:nvPr>
            <p:ph idx="1"/>
          </p:nvPr>
        </p:nvSpPr>
        <p:spPr/>
        <p:txBody>
          <a:bodyPr/>
          <a:lstStyle/>
          <a:p>
            <a:r>
              <a:rPr lang="en-US" dirty="0"/>
              <a:t>Nowhere in the US does rent control apply to new construction.</a:t>
            </a:r>
          </a:p>
          <a:p>
            <a:pPr lvl="1"/>
            <a:r>
              <a:rPr lang="en-US" dirty="0"/>
              <a:t>Trying to avoid the negative incentives that rent control would have on housing supply</a:t>
            </a:r>
          </a:p>
          <a:p>
            <a:r>
              <a:rPr lang="en-US" dirty="0"/>
              <a:t>In a sense, modern rent control works as a delay mechanism to slow the rate of rent increases for incumbent tenants for part of the housing stock.</a:t>
            </a:r>
          </a:p>
        </p:txBody>
      </p:sp>
    </p:spTree>
    <p:extLst>
      <p:ext uri="{BB962C8B-B14F-4D97-AF65-F5344CB8AC3E}">
        <p14:creationId xmlns:p14="http://schemas.microsoft.com/office/powerpoint/2010/main" val="3453907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2F1C-6ECC-421A-B97D-424C9A3A4BEF}"/>
              </a:ext>
            </a:extLst>
          </p:cNvPr>
          <p:cNvSpPr>
            <a:spLocks noGrp="1"/>
          </p:cNvSpPr>
          <p:nvPr>
            <p:ph type="title"/>
          </p:nvPr>
        </p:nvSpPr>
        <p:spPr/>
        <p:txBody>
          <a:bodyPr/>
          <a:lstStyle/>
          <a:p>
            <a:r>
              <a:rPr lang="en-US" dirty="0"/>
              <a:t>Cons: Modern Rent Control</a:t>
            </a:r>
          </a:p>
        </p:txBody>
      </p:sp>
      <p:sp>
        <p:nvSpPr>
          <p:cNvPr id="3" name="Content Placeholder 2">
            <a:extLst>
              <a:ext uri="{FF2B5EF4-FFF2-40B4-BE49-F238E27FC236}">
                <a16:creationId xmlns:a16="http://schemas.microsoft.com/office/drawing/2014/main" id="{60104C0C-79C8-439A-AF56-DA0CF7756F40}"/>
              </a:ext>
            </a:extLst>
          </p:cNvPr>
          <p:cNvSpPr>
            <a:spLocks noGrp="1"/>
          </p:cNvSpPr>
          <p:nvPr>
            <p:ph idx="1"/>
          </p:nvPr>
        </p:nvSpPr>
        <p:spPr>
          <a:xfrm>
            <a:off x="685800" y="1828800"/>
            <a:ext cx="7772400" cy="4267200"/>
          </a:xfrm>
        </p:spPr>
        <p:txBody>
          <a:bodyPr/>
          <a:lstStyle/>
          <a:p>
            <a:r>
              <a:rPr lang="en-US" dirty="0"/>
              <a:t>Limits unit turnover and increases mis-allocation of units</a:t>
            </a:r>
          </a:p>
          <a:p>
            <a:r>
              <a:rPr lang="en-US" dirty="0"/>
              <a:t>Families stay in housing with rent control too long</a:t>
            </a:r>
          </a:p>
          <a:p>
            <a:pPr lvl="1"/>
            <a:r>
              <a:rPr lang="en-US" dirty="0"/>
              <a:t>e.g., Getting a new job may mean you should move closer to the new job. Or you should move during family changes (e.g., relationships), but you don’t since you’d face an increase in rents.</a:t>
            </a:r>
          </a:p>
        </p:txBody>
      </p:sp>
    </p:spTree>
    <p:extLst>
      <p:ext uri="{BB962C8B-B14F-4D97-AF65-F5344CB8AC3E}">
        <p14:creationId xmlns:p14="http://schemas.microsoft.com/office/powerpoint/2010/main" val="108189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64A5-89C9-4F97-838B-0C95F32F18B1}"/>
              </a:ext>
            </a:extLst>
          </p:cNvPr>
          <p:cNvSpPr>
            <a:spLocks noGrp="1"/>
          </p:cNvSpPr>
          <p:nvPr>
            <p:ph type="title"/>
          </p:nvPr>
        </p:nvSpPr>
        <p:spPr/>
        <p:txBody>
          <a:bodyPr/>
          <a:lstStyle/>
          <a:p>
            <a:r>
              <a:rPr lang="en-US" dirty="0"/>
              <a:t>Three Types of Cities</a:t>
            </a:r>
          </a:p>
        </p:txBody>
      </p:sp>
      <p:sp>
        <p:nvSpPr>
          <p:cNvPr id="3" name="Content Placeholder 2">
            <a:extLst>
              <a:ext uri="{FF2B5EF4-FFF2-40B4-BE49-F238E27FC236}">
                <a16:creationId xmlns:a16="http://schemas.microsoft.com/office/drawing/2014/main" id="{CF6A5B8F-37F4-4C75-8415-7201C3A11D6B}"/>
              </a:ext>
            </a:extLst>
          </p:cNvPr>
          <p:cNvSpPr>
            <a:spLocks noGrp="1"/>
          </p:cNvSpPr>
          <p:nvPr>
            <p:ph idx="1"/>
          </p:nvPr>
        </p:nvSpPr>
        <p:spPr/>
        <p:txBody>
          <a:bodyPr/>
          <a:lstStyle/>
          <a:p>
            <a:pPr marL="457200" indent="-457200">
              <a:buFont typeface="+mj-lt"/>
              <a:buAutoNum type="arabicPeriod"/>
            </a:pPr>
            <a:r>
              <a:rPr lang="en-US" sz="2000" b="1" dirty="0"/>
              <a:t>Declining populations </a:t>
            </a:r>
            <a:r>
              <a:rPr lang="en-US" sz="2000" dirty="0"/>
              <a:t>– Decreasing job opportunities leads to out-migration but housing more affordable. Often “Rust Belt” cities like Detroit, Rochester, and St. Louis</a:t>
            </a:r>
          </a:p>
          <a:p>
            <a:pPr marL="457200" indent="-457200">
              <a:buFont typeface="+mj-lt"/>
              <a:buAutoNum type="arabicPeriod"/>
            </a:pPr>
            <a:r>
              <a:rPr lang="en-US" sz="2000" b="1" dirty="0"/>
              <a:t>Growing population and growing housing </a:t>
            </a:r>
            <a:r>
              <a:rPr lang="en-US" sz="2000" dirty="0"/>
              <a:t>– These cities are growing but housing supply is also able to grow. Typically “Sun Belt” cities like Atlanta, Houston, and Tucson.</a:t>
            </a:r>
          </a:p>
          <a:p>
            <a:pPr marL="457200" indent="-457200">
              <a:buFont typeface="+mj-lt"/>
              <a:buAutoNum type="arabicPeriod"/>
            </a:pPr>
            <a:r>
              <a:rPr lang="en-US" sz="2000" b="1" dirty="0"/>
              <a:t>“Superstar” cities </a:t>
            </a:r>
            <a:r>
              <a:rPr lang="en-US" sz="2000" dirty="0"/>
              <a:t>– Growing much faster than can housing supply due to both in-migration and an inability for housing supply to keep up. Includes New York City, Boston, DC, SF, LA, Seattle, and Denver.</a:t>
            </a:r>
          </a:p>
        </p:txBody>
      </p:sp>
    </p:spTree>
    <p:extLst>
      <p:ext uri="{BB962C8B-B14F-4D97-AF65-F5344CB8AC3E}">
        <p14:creationId xmlns:p14="http://schemas.microsoft.com/office/powerpoint/2010/main" val="2622795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9803-5451-4272-873E-F3308FC56220}"/>
              </a:ext>
            </a:extLst>
          </p:cNvPr>
          <p:cNvSpPr>
            <a:spLocks noGrp="1"/>
          </p:cNvSpPr>
          <p:nvPr>
            <p:ph type="title"/>
          </p:nvPr>
        </p:nvSpPr>
        <p:spPr/>
        <p:txBody>
          <a:bodyPr/>
          <a:lstStyle/>
          <a:p>
            <a:r>
              <a:rPr lang="en-US" dirty="0"/>
              <a:t>Cons: Modern Rent Control</a:t>
            </a:r>
          </a:p>
        </p:txBody>
      </p:sp>
      <p:sp>
        <p:nvSpPr>
          <p:cNvPr id="3" name="Content Placeholder 2">
            <a:extLst>
              <a:ext uri="{FF2B5EF4-FFF2-40B4-BE49-F238E27FC236}">
                <a16:creationId xmlns:a16="http://schemas.microsoft.com/office/drawing/2014/main" id="{AD9BD7F0-447B-4220-AC29-71620C2A3617}"/>
              </a:ext>
            </a:extLst>
          </p:cNvPr>
          <p:cNvSpPr>
            <a:spLocks noGrp="1"/>
          </p:cNvSpPr>
          <p:nvPr>
            <p:ph idx="1"/>
          </p:nvPr>
        </p:nvSpPr>
        <p:spPr/>
        <p:txBody>
          <a:bodyPr/>
          <a:lstStyle/>
          <a:p>
            <a:r>
              <a:rPr lang="en-US" dirty="0"/>
              <a:t>Poor targeting efficiency – Those who benefit from rent control may not be those that really need it.</a:t>
            </a:r>
          </a:p>
          <a:p>
            <a:r>
              <a:rPr lang="en-US" dirty="0"/>
              <a:t>If there is excess demand for rent controlled apartments, perhaps the better resourced tenant applicants, who are already better off, may be more likely to get the unit.</a:t>
            </a:r>
          </a:p>
        </p:txBody>
      </p:sp>
    </p:spTree>
    <p:extLst>
      <p:ext uri="{BB962C8B-B14F-4D97-AF65-F5344CB8AC3E}">
        <p14:creationId xmlns:p14="http://schemas.microsoft.com/office/powerpoint/2010/main" val="2524994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CC05-BA91-4E70-8EAA-76B1EC3A1C82}"/>
              </a:ext>
            </a:extLst>
          </p:cNvPr>
          <p:cNvSpPr>
            <a:spLocks noGrp="1"/>
          </p:cNvSpPr>
          <p:nvPr>
            <p:ph type="title"/>
          </p:nvPr>
        </p:nvSpPr>
        <p:spPr/>
        <p:txBody>
          <a:bodyPr/>
          <a:lstStyle/>
          <a:p>
            <a:r>
              <a:rPr lang="en-US" dirty="0"/>
              <a:t>Cons: Modern Rent Control</a:t>
            </a:r>
          </a:p>
        </p:txBody>
      </p:sp>
      <p:sp>
        <p:nvSpPr>
          <p:cNvPr id="3" name="Content Placeholder 2">
            <a:extLst>
              <a:ext uri="{FF2B5EF4-FFF2-40B4-BE49-F238E27FC236}">
                <a16:creationId xmlns:a16="http://schemas.microsoft.com/office/drawing/2014/main" id="{266635F6-7AE1-470F-8096-BC25903405A0}"/>
              </a:ext>
            </a:extLst>
          </p:cNvPr>
          <p:cNvSpPr>
            <a:spLocks noGrp="1"/>
          </p:cNvSpPr>
          <p:nvPr>
            <p:ph idx="1"/>
          </p:nvPr>
        </p:nvSpPr>
        <p:spPr/>
        <p:txBody>
          <a:bodyPr/>
          <a:lstStyle/>
          <a:p>
            <a:r>
              <a:rPr lang="en-US" dirty="0"/>
              <a:t>Increases business risk, possibly decreases return on investment in new housing.</a:t>
            </a:r>
          </a:p>
          <a:p>
            <a:pPr lvl="1"/>
            <a:r>
              <a:rPr lang="en-US" dirty="0"/>
              <a:t>Could rent control eventually apply to the properties I want to build?</a:t>
            </a:r>
          </a:p>
          <a:p>
            <a:r>
              <a:rPr lang="en-US" dirty="0"/>
              <a:t>Rent control benefits current residents but does not support new migrants (they face market rates)</a:t>
            </a:r>
          </a:p>
        </p:txBody>
      </p:sp>
    </p:spTree>
    <p:extLst>
      <p:ext uri="{BB962C8B-B14F-4D97-AF65-F5344CB8AC3E}">
        <p14:creationId xmlns:p14="http://schemas.microsoft.com/office/powerpoint/2010/main" val="3835259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735D-C53E-4038-8C74-78B90F3D17F4}"/>
              </a:ext>
            </a:extLst>
          </p:cNvPr>
          <p:cNvSpPr>
            <a:spLocks noGrp="1"/>
          </p:cNvSpPr>
          <p:nvPr>
            <p:ph type="title"/>
          </p:nvPr>
        </p:nvSpPr>
        <p:spPr/>
        <p:txBody>
          <a:bodyPr/>
          <a:lstStyle/>
          <a:p>
            <a:r>
              <a:rPr lang="en-US" dirty="0"/>
              <a:t>Pros: Modern Rent Control</a:t>
            </a:r>
          </a:p>
        </p:txBody>
      </p:sp>
      <p:sp>
        <p:nvSpPr>
          <p:cNvPr id="3" name="Content Placeholder 2">
            <a:extLst>
              <a:ext uri="{FF2B5EF4-FFF2-40B4-BE49-F238E27FC236}">
                <a16:creationId xmlns:a16="http://schemas.microsoft.com/office/drawing/2014/main" id="{86DED744-67E0-42C1-87E4-58802C27A559}"/>
              </a:ext>
            </a:extLst>
          </p:cNvPr>
          <p:cNvSpPr>
            <a:spLocks noGrp="1"/>
          </p:cNvSpPr>
          <p:nvPr>
            <p:ph idx="1"/>
          </p:nvPr>
        </p:nvSpPr>
        <p:spPr/>
        <p:txBody>
          <a:bodyPr/>
          <a:lstStyle/>
          <a:p>
            <a:r>
              <a:rPr lang="en-US" dirty="0"/>
              <a:t>Makes rent cheaper</a:t>
            </a:r>
          </a:p>
          <a:p>
            <a:r>
              <a:rPr lang="en-US" dirty="0"/>
              <a:t>Rent increases are predictable – insulates renters from risk.</a:t>
            </a:r>
          </a:p>
          <a:p>
            <a:r>
              <a:rPr lang="en-US" dirty="0"/>
              <a:t>Modern rent control is “Not typically a major cause of supply suppression.” (p. 66)</a:t>
            </a:r>
          </a:p>
          <a:p>
            <a:r>
              <a:rPr lang="en-US" dirty="0"/>
              <a:t>Greater community stability (since tenants stay for longer)</a:t>
            </a:r>
          </a:p>
        </p:txBody>
      </p:sp>
    </p:spTree>
    <p:extLst>
      <p:ext uri="{BB962C8B-B14F-4D97-AF65-F5344CB8AC3E}">
        <p14:creationId xmlns:p14="http://schemas.microsoft.com/office/powerpoint/2010/main" val="4217520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6BF7-AE4C-415D-B8E5-FACE2E5CD838}"/>
              </a:ext>
            </a:extLst>
          </p:cNvPr>
          <p:cNvSpPr>
            <a:spLocks noGrp="1"/>
          </p:cNvSpPr>
          <p:nvPr>
            <p:ph type="title"/>
          </p:nvPr>
        </p:nvSpPr>
        <p:spPr/>
        <p:txBody>
          <a:bodyPr/>
          <a:lstStyle/>
          <a:p>
            <a:r>
              <a:rPr lang="en-US" dirty="0"/>
              <a:t>Regulation of the Housing Market</a:t>
            </a:r>
          </a:p>
        </p:txBody>
      </p:sp>
      <p:sp>
        <p:nvSpPr>
          <p:cNvPr id="3" name="Content Placeholder 2">
            <a:extLst>
              <a:ext uri="{FF2B5EF4-FFF2-40B4-BE49-F238E27FC236}">
                <a16:creationId xmlns:a16="http://schemas.microsoft.com/office/drawing/2014/main" id="{46EF8788-DD3D-47C3-8D03-592F3320FA41}"/>
              </a:ext>
            </a:extLst>
          </p:cNvPr>
          <p:cNvSpPr>
            <a:spLocks noGrp="1"/>
          </p:cNvSpPr>
          <p:nvPr>
            <p:ph idx="1"/>
          </p:nvPr>
        </p:nvSpPr>
        <p:spPr/>
        <p:txBody>
          <a:bodyPr/>
          <a:lstStyle/>
          <a:p>
            <a:r>
              <a:rPr lang="en-US" dirty="0"/>
              <a:t>Falls into four categories:</a:t>
            </a:r>
          </a:p>
          <a:p>
            <a:pPr marL="514350" indent="-514350">
              <a:buFont typeface="+mj-lt"/>
              <a:buAutoNum type="arabicPeriod"/>
            </a:pPr>
            <a:r>
              <a:rPr lang="en-US" dirty="0"/>
              <a:t>Zoning code</a:t>
            </a:r>
          </a:p>
          <a:p>
            <a:pPr marL="514350" indent="-514350">
              <a:buFont typeface="+mj-lt"/>
              <a:buAutoNum type="arabicPeriod"/>
            </a:pPr>
            <a:r>
              <a:rPr lang="en-US" dirty="0"/>
              <a:t>Building code</a:t>
            </a:r>
          </a:p>
          <a:p>
            <a:pPr marL="514350" indent="-514350">
              <a:buFont typeface="+mj-lt"/>
              <a:buAutoNum type="arabicPeriod"/>
            </a:pPr>
            <a:r>
              <a:rPr lang="en-US" dirty="0"/>
              <a:t>Permits to add supply</a:t>
            </a:r>
          </a:p>
          <a:p>
            <a:pPr marL="514350" indent="-514350">
              <a:buFont typeface="+mj-lt"/>
              <a:buAutoNum type="arabicPeriod"/>
            </a:pPr>
            <a:r>
              <a:rPr lang="en-US" dirty="0"/>
              <a:t>Fees</a:t>
            </a:r>
          </a:p>
        </p:txBody>
      </p:sp>
    </p:spTree>
    <p:extLst>
      <p:ext uri="{BB962C8B-B14F-4D97-AF65-F5344CB8AC3E}">
        <p14:creationId xmlns:p14="http://schemas.microsoft.com/office/powerpoint/2010/main" val="1969485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D0A8-A11C-446F-9D28-061C504CD365}"/>
              </a:ext>
            </a:extLst>
          </p:cNvPr>
          <p:cNvSpPr>
            <a:spLocks noGrp="1"/>
          </p:cNvSpPr>
          <p:nvPr>
            <p:ph type="title"/>
          </p:nvPr>
        </p:nvSpPr>
        <p:spPr/>
        <p:txBody>
          <a:bodyPr/>
          <a:lstStyle/>
          <a:p>
            <a:r>
              <a:rPr lang="en-US" dirty="0"/>
              <a:t>Zoning Code</a:t>
            </a:r>
          </a:p>
        </p:txBody>
      </p:sp>
      <p:sp>
        <p:nvSpPr>
          <p:cNvPr id="3" name="Content Placeholder 2">
            <a:extLst>
              <a:ext uri="{FF2B5EF4-FFF2-40B4-BE49-F238E27FC236}">
                <a16:creationId xmlns:a16="http://schemas.microsoft.com/office/drawing/2014/main" id="{F6D625ED-EFA5-4FD3-BAEB-D3CC1B1D26A1}"/>
              </a:ext>
            </a:extLst>
          </p:cNvPr>
          <p:cNvSpPr>
            <a:spLocks noGrp="1"/>
          </p:cNvSpPr>
          <p:nvPr>
            <p:ph idx="1"/>
          </p:nvPr>
        </p:nvSpPr>
        <p:spPr>
          <a:xfrm>
            <a:off x="685800" y="1981200"/>
            <a:ext cx="8001000" cy="4114800"/>
          </a:xfrm>
        </p:spPr>
        <p:txBody>
          <a:bodyPr/>
          <a:lstStyle/>
          <a:p>
            <a:r>
              <a:rPr lang="en-US" dirty="0"/>
              <a:t>Zoning codes regulate what land uses are allowed on a site – housing, office, retail, industrial, etc.</a:t>
            </a:r>
          </a:p>
          <a:p>
            <a:r>
              <a:rPr lang="en-US" dirty="0"/>
              <a:t>Zoning codes also control building heights, densities, set-backs </a:t>
            </a:r>
            <a:r>
              <a:rPr lang="en-US" sz="2400" dirty="0"/>
              <a:t>(min. distance between building and street), </a:t>
            </a:r>
            <a:r>
              <a:rPr lang="en-US" dirty="0"/>
              <a:t>rear-yard requirements, tower separation requirements, parking requirements, etc.</a:t>
            </a:r>
          </a:p>
        </p:txBody>
      </p:sp>
    </p:spTree>
    <p:extLst>
      <p:ext uri="{BB962C8B-B14F-4D97-AF65-F5344CB8AC3E}">
        <p14:creationId xmlns:p14="http://schemas.microsoft.com/office/powerpoint/2010/main" val="1919762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A892-0894-49B9-9667-C0291634A820}"/>
              </a:ext>
            </a:extLst>
          </p:cNvPr>
          <p:cNvSpPr>
            <a:spLocks noGrp="1"/>
          </p:cNvSpPr>
          <p:nvPr>
            <p:ph type="title"/>
          </p:nvPr>
        </p:nvSpPr>
        <p:spPr/>
        <p:txBody>
          <a:bodyPr/>
          <a:lstStyle/>
          <a:p>
            <a:r>
              <a:rPr lang="en-US" dirty="0"/>
              <a:t>Zoning Code</a:t>
            </a:r>
          </a:p>
        </p:txBody>
      </p:sp>
      <p:sp>
        <p:nvSpPr>
          <p:cNvPr id="3" name="Content Placeholder 2">
            <a:extLst>
              <a:ext uri="{FF2B5EF4-FFF2-40B4-BE49-F238E27FC236}">
                <a16:creationId xmlns:a16="http://schemas.microsoft.com/office/drawing/2014/main" id="{DDD1DF52-51BA-4B5C-92A9-B1A14CAAEE63}"/>
              </a:ext>
            </a:extLst>
          </p:cNvPr>
          <p:cNvSpPr>
            <a:spLocks noGrp="1"/>
          </p:cNvSpPr>
          <p:nvPr>
            <p:ph idx="1"/>
          </p:nvPr>
        </p:nvSpPr>
        <p:spPr/>
        <p:txBody>
          <a:bodyPr/>
          <a:lstStyle/>
          <a:p>
            <a:r>
              <a:rPr lang="en-US" dirty="0"/>
              <a:t>Zoning codes can sometimes be even more restrictive (e.g., historic districts).</a:t>
            </a:r>
          </a:p>
          <a:p>
            <a:r>
              <a:rPr lang="en-US" dirty="0"/>
              <a:t>Zoning regulated by city councils or other city bodies.</a:t>
            </a:r>
          </a:p>
          <a:p>
            <a:r>
              <a:rPr lang="en-US" dirty="0"/>
              <a:t>In some places (e.g., California), zoning ordinances can be enacted by ballot initiatives.</a:t>
            </a:r>
          </a:p>
        </p:txBody>
      </p:sp>
    </p:spTree>
    <p:extLst>
      <p:ext uri="{BB962C8B-B14F-4D97-AF65-F5344CB8AC3E}">
        <p14:creationId xmlns:p14="http://schemas.microsoft.com/office/powerpoint/2010/main" val="1208891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1904-892B-4E8E-AF95-DFC854FDB668}"/>
              </a:ext>
            </a:extLst>
          </p:cNvPr>
          <p:cNvSpPr>
            <a:spLocks noGrp="1"/>
          </p:cNvSpPr>
          <p:nvPr>
            <p:ph type="title"/>
          </p:nvPr>
        </p:nvSpPr>
        <p:spPr/>
        <p:txBody>
          <a:bodyPr/>
          <a:lstStyle/>
          <a:p>
            <a:r>
              <a:rPr lang="en-US" dirty="0"/>
              <a:t>Building Code</a:t>
            </a:r>
          </a:p>
        </p:txBody>
      </p:sp>
      <p:sp>
        <p:nvSpPr>
          <p:cNvPr id="3" name="Content Placeholder 2">
            <a:extLst>
              <a:ext uri="{FF2B5EF4-FFF2-40B4-BE49-F238E27FC236}">
                <a16:creationId xmlns:a16="http://schemas.microsoft.com/office/drawing/2014/main" id="{052F13AE-704B-477F-8276-31339247DC07}"/>
              </a:ext>
            </a:extLst>
          </p:cNvPr>
          <p:cNvSpPr>
            <a:spLocks noGrp="1"/>
          </p:cNvSpPr>
          <p:nvPr>
            <p:ph idx="1"/>
          </p:nvPr>
        </p:nvSpPr>
        <p:spPr/>
        <p:txBody>
          <a:bodyPr/>
          <a:lstStyle/>
          <a:p>
            <a:r>
              <a:rPr lang="en-US" dirty="0"/>
              <a:t>Zoning regulations WHAT can be built, the building code (and related codes) regulate HOW it can be built.</a:t>
            </a:r>
          </a:p>
          <a:p>
            <a:r>
              <a:rPr lang="en-US" dirty="0"/>
              <a:t>Regulates what materials are allowed, how big the windows must be, how large rooms must be, how much heat can be lost through a wall, earthquake proofing, etc.</a:t>
            </a:r>
          </a:p>
        </p:txBody>
      </p:sp>
    </p:spTree>
    <p:extLst>
      <p:ext uri="{BB962C8B-B14F-4D97-AF65-F5344CB8AC3E}">
        <p14:creationId xmlns:p14="http://schemas.microsoft.com/office/powerpoint/2010/main" val="3981744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BFDB-D63E-420F-896E-FB7AE7A9EF9B}"/>
              </a:ext>
            </a:extLst>
          </p:cNvPr>
          <p:cNvSpPr>
            <a:spLocks noGrp="1"/>
          </p:cNvSpPr>
          <p:nvPr>
            <p:ph type="title"/>
          </p:nvPr>
        </p:nvSpPr>
        <p:spPr/>
        <p:txBody>
          <a:bodyPr/>
          <a:lstStyle/>
          <a:p>
            <a:r>
              <a:rPr lang="en-US" dirty="0"/>
              <a:t>Building Code</a:t>
            </a:r>
          </a:p>
        </p:txBody>
      </p:sp>
      <p:sp>
        <p:nvSpPr>
          <p:cNvPr id="3" name="Content Placeholder 2">
            <a:extLst>
              <a:ext uri="{FF2B5EF4-FFF2-40B4-BE49-F238E27FC236}">
                <a16:creationId xmlns:a16="http://schemas.microsoft.com/office/drawing/2014/main" id="{A5E0BE4B-A9D5-4076-AA22-A53DE62AFB40}"/>
              </a:ext>
            </a:extLst>
          </p:cNvPr>
          <p:cNvSpPr>
            <a:spLocks noGrp="1"/>
          </p:cNvSpPr>
          <p:nvPr>
            <p:ph idx="1"/>
          </p:nvPr>
        </p:nvSpPr>
        <p:spPr>
          <a:xfrm>
            <a:off x="381000" y="1981200"/>
            <a:ext cx="8077200" cy="4114800"/>
          </a:xfrm>
        </p:spPr>
        <p:txBody>
          <a:bodyPr/>
          <a:lstStyle/>
          <a:p>
            <a:r>
              <a:rPr lang="en-US" sz="2400" dirty="0"/>
              <a:t>The general goal of zoning and building codes is to enforce what is considered “decent” housing.</a:t>
            </a:r>
          </a:p>
          <a:p>
            <a:r>
              <a:rPr lang="en-US" sz="2400" dirty="0"/>
              <a:t>Attempts to create minimum standards for housing (e.g., all housing must have heating, industrial plans cannot be in residential areas).</a:t>
            </a:r>
          </a:p>
          <a:p>
            <a:r>
              <a:rPr lang="en-US" sz="2400" dirty="0"/>
              <a:t>Building codes can be justified on the basis that they reduce information asymmetry between sellers and buyers, assuring housing purchases of the safety of housing.</a:t>
            </a:r>
          </a:p>
          <a:p>
            <a:endParaRPr lang="en-US" sz="3600" dirty="0"/>
          </a:p>
          <a:p>
            <a:endParaRPr lang="en-US" dirty="0"/>
          </a:p>
        </p:txBody>
      </p:sp>
    </p:spTree>
    <p:extLst>
      <p:ext uri="{BB962C8B-B14F-4D97-AF65-F5344CB8AC3E}">
        <p14:creationId xmlns:p14="http://schemas.microsoft.com/office/powerpoint/2010/main" val="3786483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0767C-EFBE-44D0-9DE9-1AA3C093B541}"/>
              </a:ext>
            </a:extLst>
          </p:cNvPr>
          <p:cNvSpPr>
            <a:spLocks noGrp="1"/>
          </p:cNvSpPr>
          <p:nvPr>
            <p:ph type="title"/>
          </p:nvPr>
        </p:nvSpPr>
        <p:spPr/>
        <p:txBody>
          <a:bodyPr/>
          <a:lstStyle/>
          <a:p>
            <a:r>
              <a:rPr lang="en-US" dirty="0"/>
              <a:t>Building Code</a:t>
            </a:r>
          </a:p>
        </p:txBody>
      </p:sp>
      <p:sp>
        <p:nvSpPr>
          <p:cNvPr id="3" name="Content Placeholder 2">
            <a:extLst>
              <a:ext uri="{FF2B5EF4-FFF2-40B4-BE49-F238E27FC236}">
                <a16:creationId xmlns:a16="http://schemas.microsoft.com/office/drawing/2014/main" id="{659BA1EB-B6EF-4313-9476-059258E9BDD7}"/>
              </a:ext>
            </a:extLst>
          </p:cNvPr>
          <p:cNvSpPr>
            <a:spLocks noGrp="1"/>
          </p:cNvSpPr>
          <p:nvPr>
            <p:ph idx="1"/>
          </p:nvPr>
        </p:nvSpPr>
        <p:spPr>
          <a:xfrm>
            <a:off x="304800" y="1981200"/>
            <a:ext cx="8153400" cy="4114800"/>
          </a:xfrm>
        </p:spPr>
        <p:txBody>
          <a:bodyPr/>
          <a:lstStyle/>
          <a:p>
            <a:r>
              <a:rPr lang="en-US" dirty="0"/>
              <a:t>E.g., many cities ban or restrict single room occupant apartments, rooming houses, or other shared housing models.</a:t>
            </a:r>
          </a:p>
          <a:p>
            <a:r>
              <a:rPr lang="en-US" dirty="0"/>
              <a:t>Shared housing models may provide low-cost housing, but may not provide good quality housing.</a:t>
            </a:r>
          </a:p>
          <a:p>
            <a:r>
              <a:rPr lang="en-US" dirty="0"/>
              <a:t>Are the building codes set appropriately?</a:t>
            </a:r>
          </a:p>
          <a:p>
            <a:endParaRPr lang="en-US" dirty="0"/>
          </a:p>
        </p:txBody>
      </p:sp>
    </p:spTree>
    <p:extLst>
      <p:ext uri="{BB962C8B-B14F-4D97-AF65-F5344CB8AC3E}">
        <p14:creationId xmlns:p14="http://schemas.microsoft.com/office/powerpoint/2010/main" val="2917348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41080-62DB-435A-9396-E06D0D681F29}"/>
              </a:ext>
            </a:extLst>
          </p:cNvPr>
          <p:cNvSpPr>
            <a:spLocks noGrp="1"/>
          </p:cNvSpPr>
          <p:nvPr>
            <p:ph type="title"/>
          </p:nvPr>
        </p:nvSpPr>
        <p:spPr/>
        <p:txBody>
          <a:bodyPr/>
          <a:lstStyle/>
          <a:p>
            <a:r>
              <a:rPr lang="en-US" dirty="0"/>
              <a:t>Permits</a:t>
            </a:r>
          </a:p>
        </p:txBody>
      </p:sp>
      <p:sp>
        <p:nvSpPr>
          <p:cNvPr id="3" name="Content Placeholder 2">
            <a:extLst>
              <a:ext uri="{FF2B5EF4-FFF2-40B4-BE49-F238E27FC236}">
                <a16:creationId xmlns:a16="http://schemas.microsoft.com/office/drawing/2014/main" id="{8EA79868-24B6-4769-9564-8263B10F9843}"/>
              </a:ext>
            </a:extLst>
          </p:cNvPr>
          <p:cNvSpPr>
            <a:spLocks noGrp="1"/>
          </p:cNvSpPr>
          <p:nvPr>
            <p:ph idx="1"/>
          </p:nvPr>
        </p:nvSpPr>
        <p:spPr/>
        <p:txBody>
          <a:bodyPr/>
          <a:lstStyle/>
          <a:p>
            <a:r>
              <a:rPr lang="en-US" sz="2800" dirty="0"/>
              <a:t>If a developer wants to build housing that meets the zoning and building code requirements, then they need to get a permit.</a:t>
            </a:r>
          </a:p>
          <a:p>
            <a:r>
              <a:rPr lang="en-US" sz="2800" dirty="0"/>
              <a:t>The process for getting a permit varied wildly by city.</a:t>
            </a:r>
          </a:p>
          <a:p>
            <a:r>
              <a:rPr lang="en-US" sz="2800" dirty="0"/>
              <a:t>Some jurisdictions provide permits automatically if the projects meets all code requirements.</a:t>
            </a:r>
          </a:p>
        </p:txBody>
      </p:sp>
    </p:spTree>
    <p:extLst>
      <p:ext uri="{BB962C8B-B14F-4D97-AF65-F5344CB8AC3E}">
        <p14:creationId xmlns:p14="http://schemas.microsoft.com/office/powerpoint/2010/main" val="2806682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60F30-5692-4437-B0DB-85C41327CA7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3DCCCD2-B06C-482D-B26E-CF95BBE83FC1}"/>
              </a:ext>
            </a:extLst>
          </p:cNvPr>
          <p:cNvPicPr>
            <a:picLocks noChangeAspect="1"/>
          </p:cNvPicPr>
          <p:nvPr/>
        </p:nvPicPr>
        <p:blipFill>
          <a:blip r:embed="rId2"/>
          <a:stretch>
            <a:fillRect/>
          </a:stretch>
        </p:blipFill>
        <p:spPr>
          <a:xfrm>
            <a:off x="381000" y="111028"/>
            <a:ext cx="8534400" cy="5970025"/>
          </a:xfrm>
          <a:prstGeom prst="rect">
            <a:avLst/>
          </a:prstGeom>
        </p:spPr>
      </p:pic>
    </p:spTree>
    <p:extLst>
      <p:ext uri="{BB962C8B-B14F-4D97-AF65-F5344CB8AC3E}">
        <p14:creationId xmlns:p14="http://schemas.microsoft.com/office/powerpoint/2010/main" val="889055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B98D-B100-4ED5-9C83-BA3E2D288183}"/>
              </a:ext>
            </a:extLst>
          </p:cNvPr>
          <p:cNvSpPr>
            <a:spLocks noGrp="1"/>
          </p:cNvSpPr>
          <p:nvPr>
            <p:ph type="title"/>
          </p:nvPr>
        </p:nvSpPr>
        <p:spPr/>
        <p:txBody>
          <a:bodyPr/>
          <a:lstStyle/>
          <a:p>
            <a:r>
              <a:rPr lang="en-US" dirty="0"/>
              <a:t>Permits</a:t>
            </a:r>
          </a:p>
        </p:txBody>
      </p:sp>
      <p:sp>
        <p:nvSpPr>
          <p:cNvPr id="3" name="Content Placeholder 2">
            <a:extLst>
              <a:ext uri="{FF2B5EF4-FFF2-40B4-BE49-F238E27FC236}">
                <a16:creationId xmlns:a16="http://schemas.microsoft.com/office/drawing/2014/main" id="{9456086B-B0D6-4402-AF3A-30CACAD5C6CC}"/>
              </a:ext>
            </a:extLst>
          </p:cNvPr>
          <p:cNvSpPr>
            <a:spLocks noGrp="1"/>
          </p:cNvSpPr>
          <p:nvPr>
            <p:ph idx="1"/>
          </p:nvPr>
        </p:nvSpPr>
        <p:spPr/>
        <p:txBody>
          <a:bodyPr/>
          <a:lstStyle/>
          <a:p>
            <a:r>
              <a:rPr lang="en-US" sz="2400" dirty="0"/>
              <a:t>In other places (e.g., much of CA), developers proposing a large project will need to pay for years of environmental impact studies, hold dozens of public hearings, hire lobbyists, make campaign contributions, and donate money to community groups to try to convince elected officials to allow the project.</a:t>
            </a:r>
          </a:p>
          <a:p>
            <a:r>
              <a:rPr lang="en-US" sz="2400" dirty="0"/>
              <a:t>Developer ultimately faces a council vote.</a:t>
            </a:r>
          </a:p>
          <a:p>
            <a:r>
              <a:rPr lang="en-US" sz="2400" dirty="0"/>
              <a:t>In some jurisdictions, the project may still end up on the ballot – need to convince the electorate to vote for it.</a:t>
            </a:r>
          </a:p>
          <a:p>
            <a:endParaRPr lang="en-US" dirty="0"/>
          </a:p>
        </p:txBody>
      </p:sp>
    </p:spTree>
    <p:extLst>
      <p:ext uri="{BB962C8B-B14F-4D97-AF65-F5344CB8AC3E}">
        <p14:creationId xmlns:p14="http://schemas.microsoft.com/office/powerpoint/2010/main" val="3097456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3D3A-219F-4032-946C-84DF1A09D394}"/>
              </a:ext>
            </a:extLst>
          </p:cNvPr>
          <p:cNvSpPr>
            <a:spLocks noGrp="1"/>
          </p:cNvSpPr>
          <p:nvPr>
            <p:ph type="title"/>
          </p:nvPr>
        </p:nvSpPr>
        <p:spPr/>
        <p:txBody>
          <a:bodyPr/>
          <a:lstStyle/>
          <a:p>
            <a:r>
              <a:rPr lang="en-US" dirty="0"/>
              <a:t>Permits</a:t>
            </a:r>
          </a:p>
        </p:txBody>
      </p:sp>
      <p:sp>
        <p:nvSpPr>
          <p:cNvPr id="3" name="Content Placeholder 2">
            <a:extLst>
              <a:ext uri="{FF2B5EF4-FFF2-40B4-BE49-F238E27FC236}">
                <a16:creationId xmlns:a16="http://schemas.microsoft.com/office/drawing/2014/main" id="{0285F8A1-7B47-49FA-A295-10E2EBCD5FE8}"/>
              </a:ext>
            </a:extLst>
          </p:cNvPr>
          <p:cNvSpPr>
            <a:spLocks noGrp="1"/>
          </p:cNvSpPr>
          <p:nvPr>
            <p:ph idx="1"/>
          </p:nvPr>
        </p:nvSpPr>
        <p:spPr/>
        <p:txBody>
          <a:bodyPr/>
          <a:lstStyle/>
          <a:p>
            <a:r>
              <a:rPr lang="en-US" sz="2800" dirty="0"/>
              <a:t>Difficult permit requirements may help ensure that only developments with benefits to the community are approved, but it also reduces new development, namely by making it costlier and riskier.</a:t>
            </a:r>
          </a:p>
          <a:p>
            <a:r>
              <a:rPr lang="en-US" sz="2800" dirty="0"/>
              <a:t>Strong regulations may serve as a barrier to entry, keeping new firms from entering building construction.</a:t>
            </a:r>
          </a:p>
          <a:p>
            <a:r>
              <a:rPr lang="en-US" sz="2800" dirty="0"/>
              <a:t>This leads to market power and higher rents.</a:t>
            </a:r>
          </a:p>
        </p:txBody>
      </p:sp>
    </p:spTree>
    <p:extLst>
      <p:ext uri="{BB962C8B-B14F-4D97-AF65-F5344CB8AC3E}">
        <p14:creationId xmlns:p14="http://schemas.microsoft.com/office/powerpoint/2010/main" val="3288892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F110-8558-4800-A669-7CBD13B608B9}"/>
              </a:ext>
            </a:extLst>
          </p:cNvPr>
          <p:cNvSpPr>
            <a:spLocks noGrp="1"/>
          </p:cNvSpPr>
          <p:nvPr>
            <p:ph type="title"/>
          </p:nvPr>
        </p:nvSpPr>
        <p:spPr/>
        <p:txBody>
          <a:bodyPr/>
          <a:lstStyle/>
          <a:p>
            <a:r>
              <a:rPr lang="en-US" dirty="0"/>
              <a:t>Fees</a:t>
            </a:r>
          </a:p>
        </p:txBody>
      </p:sp>
      <p:sp>
        <p:nvSpPr>
          <p:cNvPr id="3" name="Content Placeholder 2">
            <a:extLst>
              <a:ext uri="{FF2B5EF4-FFF2-40B4-BE49-F238E27FC236}">
                <a16:creationId xmlns:a16="http://schemas.microsoft.com/office/drawing/2014/main" id="{BC399937-B80D-4F3B-9EFD-C77D8061D597}"/>
              </a:ext>
            </a:extLst>
          </p:cNvPr>
          <p:cNvSpPr>
            <a:spLocks noGrp="1"/>
          </p:cNvSpPr>
          <p:nvPr>
            <p:ph idx="1"/>
          </p:nvPr>
        </p:nvSpPr>
        <p:spPr>
          <a:xfrm>
            <a:off x="304800" y="1981200"/>
            <a:ext cx="8153400" cy="4114800"/>
          </a:xfrm>
        </p:spPr>
        <p:txBody>
          <a:bodyPr/>
          <a:lstStyle/>
          <a:p>
            <a:r>
              <a:rPr lang="en-US" dirty="0"/>
              <a:t>Fees and exactions must be made in exchange for permission to build housing.</a:t>
            </a:r>
          </a:p>
          <a:p>
            <a:r>
              <a:rPr lang="en-US" dirty="0"/>
              <a:t>Cities collect these to support affordable housing production, transit expansion, parks, and other municipal projects.</a:t>
            </a:r>
          </a:p>
          <a:p>
            <a:r>
              <a:rPr lang="en-US" dirty="0"/>
              <a:t>Total fees and exactions in a city like SF is between $60k and $150k for each market-rate unit.</a:t>
            </a:r>
          </a:p>
        </p:txBody>
      </p:sp>
    </p:spTree>
    <p:extLst>
      <p:ext uri="{BB962C8B-B14F-4D97-AF65-F5344CB8AC3E}">
        <p14:creationId xmlns:p14="http://schemas.microsoft.com/office/powerpoint/2010/main" val="2240172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BA4C5-53FE-4344-8AD0-548A4A28FA25}"/>
              </a:ext>
            </a:extLst>
          </p:cNvPr>
          <p:cNvSpPr>
            <a:spLocks noGrp="1"/>
          </p:cNvSpPr>
          <p:nvPr>
            <p:ph type="title"/>
          </p:nvPr>
        </p:nvSpPr>
        <p:spPr/>
        <p:txBody>
          <a:bodyPr/>
          <a:lstStyle/>
          <a:p>
            <a:r>
              <a:rPr lang="en-US" dirty="0"/>
              <a:t>Fees</a:t>
            </a:r>
          </a:p>
        </p:txBody>
      </p:sp>
      <p:sp>
        <p:nvSpPr>
          <p:cNvPr id="3" name="Content Placeholder 2">
            <a:extLst>
              <a:ext uri="{FF2B5EF4-FFF2-40B4-BE49-F238E27FC236}">
                <a16:creationId xmlns:a16="http://schemas.microsoft.com/office/drawing/2014/main" id="{0BA86373-0224-4814-8AD5-32EC12477D04}"/>
              </a:ext>
            </a:extLst>
          </p:cNvPr>
          <p:cNvSpPr>
            <a:spLocks noGrp="1"/>
          </p:cNvSpPr>
          <p:nvPr>
            <p:ph idx="1"/>
          </p:nvPr>
        </p:nvSpPr>
        <p:spPr/>
        <p:txBody>
          <a:bodyPr/>
          <a:lstStyle/>
          <a:p>
            <a:r>
              <a:rPr lang="en-US" dirty="0"/>
              <a:t>In some places, these fees are not set but are instead negotiated.</a:t>
            </a:r>
          </a:p>
          <a:p>
            <a:r>
              <a:rPr lang="en-US" dirty="0"/>
              <a:t>Developers must negotiate a distinct set of payments for each project.</a:t>
            </a:r>
          </a:p>
          <a:p>
            <a:r>
              <a:rPr lang="en-US" dirty="0"/>
              <a:t>Certain constituencies in the community will appose a project unless they receive sufficient payment or concessions.</a:t>
            </a:r>
          </a:p>
        </p:txBody>
      </p:sp>
    </p:spTree>
    <p:extLst>
      <p:ext uri="{BB962C8B-B14F-4D97-AF65-F5344CB8AC3E}">
        <p14:creationId xmlns:p14="http://schemas.microsoft.com/office/powerpoint/2010/main" val="2952220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383-E20B-4FF6-960A-F1C71A9A61EA}"/>
              </a:ext>
            </a:extLst>
          </p:cNvPr>
          <p:cNvSpPr>
            <a:spLocks noGrp="1"/>
          </p:cNvSpPr>
          <p:nvPr>
            <p:ph type="title"/>
          </p:nvPr>
        </p:nvSpPr>
        <p:spPr/>
        <p:txBody>
          <a:bodyPr/>
          <a:lstStyle/>
          <a:p>
            <a:r>
              <a:rPr lang="en-US" dirty="0"/>
              <a:t>Fees</a:t>
            </a:r>
          </a:p>
        </p:txBody>
      </p:sp>
      <p:sp>
        <p:nvSpPr>
          <p:cNvPr id="3" name="Content Placeholder 2">
            <a:extLst>
              <a:ext uri="{FF2B5EF4-FFF2-40B4-BE49-F238E27FC236}">
                <a16:creationId xmlns:a16="http://schemas.microsoft.com/office/drawing/2014/main" id="{C55FF161-AC8A-4065-87DB-01404B843756}"/>
              </a:ext>
            </a:extLst>
          </p:cNvPr>
          <p:cNvSpPr>
            <a:spLocks noGrp="1"/>
          </p:cNvSpPr>
          <p:nvPr>
            <p:ph idx="1"/>
          </p:nvPr>
        </p:nvSpPr>
        <p:spPr/>
        <p:txBody>
          <a:bodyPr/>
          <a:lstStyle/>
          <a:p>
            <a:r>
              <a:rPr lang="en-US" sz="2400" dirty="0"/>
              <a:t>Concessions might be:</a:t>
            </a:r>
          </a:p>
          <a:p>
            <a:r>
              <a:rPr lang="en-US" sz="2400" dirty="0"/>
              <a:t>Increased fees, labor union contracts, local hire preferences, private legal settlements.</a:t>
            </a:r>
          </a:p>
          <a:p>
            <a:r>
              <a:rPr lang="en-US" sz="2400" dirty="0"/>
              <a:t>Activists and politicians try to extract as many concessions as possible – want to maximize benefits to their community.</a:t>
            </a:r>
          </a:p>
          <a:p>
            <a:r>
              <a:rPr lang="en-US" sz="2400" dirty="0"/>
              <a:t>However, this increases costs and uncertainty for developers.</a:t>
            </a:r>
          </a:p>
          <a:p>
            <a:r>
              <a:rPr lang="en-US" sz="2400" dirty="0"/>
              <a:t>Makes it less lucrative to convert land from non-housing to housing.</a:t>
            </a:r>
          </a:p>
        </p:txBody>
      </p:sp>
    </p:spTree>
    <p:extLst>
      <p:ext uri="{BB962C8B-B14F-4D97-AF65-F5344CB8AC3E}">
        <p14:creationId xmlns:p14="http://schemas.microsoft.com/office/powerpoint/2010/main" val="40350347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7897-F938-47D1-98C6-023BA245060F}"/>
              </a:ext>
            </a:extLst>
          </p:cNvPr>
          <p:cNvSpPr>
            <a:spLocks noGrp="1"/>
          </p:cNvSpPr>
          <p:nvPr>
            <p:ph type="title"/>
          </p:nvPr>
        </p:nvSpPr>
        <p:spPr/>
        <p:txBody>
          <a:bodyPr/>
          <a:lstStyle/>
          <a:p>
            <a:r>
              <a:rPr lang="en-US" dirty="0"/>
              <a:t>Towards a Better Housing Policy</a:t>
            </a:r>
          </a:p>
        </p:txBody>
      </p:sp>
      <p:sp>
        <p:nvSpPr>
          <p:cNvPr id="3" name="Content Placeholder 2">
            <a:extLst>
              <a:ext uri="{FF2B5EF4-FFF2-40B4-BE49-F238E27FC236}">
                <a16:creationId xmlns:a16="http://schemas.microsoft.com/office/drawing/2014/main" id="{0062BEDE-D9DE-474C-8210-7515C93A303F}"/>
              </a:ext>
            </a:extLst>
          </p:cNvPr>
          <p:cNvSpPr>
            <a:spLocks noGrp="1"/>
          </p:cNvSpPr>
          <p:nvPr>
            <p:ph idx="1"/>
          </p:nvPr>
        </p:nvSpPr>
        <p:spPr/>
        <p:txBody>
          <a:bodyPr/>
          <a:lstStyle/>
          <a:p>
            <a:r>
              <a:rPr lang="en-US" dirty="0"/>
              <a:t>Metcalf (2018) proposes seven ideas:</a:t>
            </a:r>
          </a:p>
          <a:p>
            <a:pPr marL="514350" indent="-514350">
              <a:buFont typeface="+mj-lt"/>
              <a:buAutoNum type="arabicPeriod"/>
            </a:pPr>
            <a:r>
              <a:rPr lang="en-US" sz="2400" dirty="0" err="1"/>
              <a:t>Upzone</a:t>
            </a:r>
            <a:endParaRPr lang="en-US" sz="2400" dirty="0"/>
          </a:p>
          <a:p>
            <a:pPr marL="514350" indent="-514350">
              <a:buFont typeface="+mj-lt"/>
              <a:buAutoNum type="arabicPeriod"/>
            </a:pPr>
            <a:r>
              <a:rPr lang="en-US" sz="2400" dirty="0"/>
              <a:t>Rethink minimal standards</a:t>
            </a:r>
          </a:p>
          <a:p>
            <a:pPr marL="514350" indent="-514350">
              <a:buFont typeface="+mj-lt"/>
              <a:buAutoNum type="arabicPeriod"/>
            </a:pPr>
            <a:r>
              <a:rPr lang="en-US" sz="2400" dirty="0"/>
              <a:t>Connect superstar cities to less-expensive places</a:t>
            </a:r>
          </a:p>
          <a:p>
            <a:pPr marL="514350" indent="-514350">
              <a:buFont typeface="+mj-lt"/>
              <a:buAutoNum type="arabicPeriod"/>
            </a:pPr>
            <a:r>
              <a:rPr lang="en-US" sz="2400" dirty="0"/>
              <a:t>Build more cities</a:t>
            </a:r>
          </a:p>
          <a:p>
            <a:pPr marL="514350" indent="-514350">
              <a:buFont typeface="+mj-lt"/>
              <a:buAutoNum type="arabicPeriod"/>
            </a:pPr>
            <a:r>
              <a:rPr lang="en-US" sz="2400" dirty="0"/>
              <a:t>Pool taxes regionally</a:t>
            </a:r>
          </a:p>
          <a:p>
            <a:pPr marL="514350" indent="-514350">
              <a:buFont typeface="+mj-lt"/>
              <a:buAutoNum type="arabicPeriod"/>
            </a:pPr>
            <a:r>
              <a:rPr lang="en-US" sz="2400" dirty="0"/>
              <a:t>Move responsibility for housing to a higher level of government</a:t>
            </a:r>
          </a:p>
          <a:p>
            <a:pPr marL="514350" indent="-514350">
              <a:buFont typeface="+mj-lt"/>
              <a:buAutoNum type="arabicPeriod"/>
            </a:pPr>
            <a:r>
              <a:rPr lang="en-US" sz="2400" dirty="0"/>
              <a:t>Spend more on social housing</a:t>
            </a:r>
          </a:p>
        </p:txBody>
      </p:sp>
    </p:spTree>
    <p:extLst>
      <p:ext uri="{BB962C8B-B14F-4D97-AF65-F5344CB8AC3E}">
        <p14:creationId xmlns:p14="http://schemas.microsoft.com/office/powerpoint/2010/main" val="824952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2FAA-5430-4E8C-A605-A55B9D6F75F3}"/>
              </a:ext>
            </a:extLst>
          </p:cNvPr>
          <p:cNvSpPr>
            <a:spLocks noGrp="1"/>
          </p:cNvSpPr>
          <p:nvPr>
            <p:ph type="title"/>
          </p:nvPr>
        </p:nvSpPr>
        <p:spPr/>
        <p:txBody>
          <a:bodyPr/>
          <a:lstStyle/>
          <a:p>
            <a:r>
              <a:rPr lang="en-US" dirty="0" err="1"/>
              <a:t>Upzone</a:t>
            </a:r>
            <a:endParaRPr lang="en-US" dirty="0"/>
          </a:p>
        </p:txBody>
      </p:sp>
      <p:sp>
        <p:nvSpPr>
          <p:cNvPr id="3" name="Content Placeholder 2">
            <a:extLst>
              <a:ext uri="{FF2B5EF4-FFF2-40B4-BE49-F238E27FC236}">
                <a16:creationId xmlns:a16="http://schemas.microsoft.com/office/drawing/2014/main" id="{C18D418B-5B43-4494-8614-4316D3A72DE1}"/>
              </a:ext>
            </a:extLst>
          </p:cNvPr>
          <p:cNvSpPr>
            <a:spLocks noGrp="1"/>
          </p:cNvSpPr>
          <p:nvPr>
            <p:ph idx="1"/>
          </p:nvPr>
        </p:nvSpPr>
        <p:spPr/>
        <p:txBody>
          <a:bodyPr/>
          <a:lstStyle/>
          <a:p>
            <a:r>
              <a:rPr lang="en-US" dirty="0"/>
              <a:t>Change zoning to allow more housing to be built (“</a:t>
            </a:r>
            <a:r>
              <a:rPr lang="en-US" dirty="0" err="1"/>
              <a:t>upzoning</a:t>
            </a:r>
            <a:r>
              <a:rPr lang="en-US" dirty="0"/>
              <a:t>”)</a:t>
            </a:r>
          </a:p>
          <a:p>
            <a:r>
              <a:rPr lang="en-US" dirty="0"/>
              <a:t>Needs to be done in a careful way to ensure good design and ensure that neighborhoods to built to be complete.</a:t>
            </a:r>
          </a:p>
          <a:p>
            <a:r>
              <a:rPr lang="en-US" dirty="0"/>
              <a:t>Planning process would normally include investments in infrastructure.</a:t>
            </a:r>
          </a:p>
          <a:p>
            <a:endParaRPr lang="en-US" dirty="0"/>
          </a:p>
        </p:txBody>
      </p:sp>
    </p:spTree>
    <p:extLst>
      <p:ext uri="{BB962C8B-B14F-4D97-AF65-F5344CB8AC3E}">
        <p14:creationId xmlns:p14="http://schemas.microsoft.com/office/powerpoint/2010/main" val="3308985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43F8-1519-41CB-81FB-919DA7E0DA77}"/>
              </a:ext>
            </a:extLst>
          </p:cNvPr>
          <p:cNvSpPr>
            <a:spLocks noGrp="1"/>
          </p:cNvSpPr>
          <p:nvPr>
            <p:ph type="title"/>
          </p:nvPr>
        </p:nvSpPr>
        <p:spPr/>
        <p:txBody>
          <a:bodyPr/>
          <a:lstStyle/>
          <a:p>
            <a:r>
              <a:rPr lang="en-US" dirty="0"/>
              <a:t>Rethink Minimal Standards</a:t>
            </a:r>
          </a:p>
        </p:txBody>
      </p:sp>
      <p:sp>
        <p:nvSpPr>
          <p:cNvPr id="3" name="Content Placeholder 2">
            <a:extLst>
              <a:ext uri="{FF2B5EF4-FFF2-40B4-BE49-F238E27FC236}">
                <a16:creationId xmlns:a16="http://schemas.microsoft.com/office/drawing/2014/main" id="{EA7EAF2E-8D2F-4728-BF22-E4C451FD43D9}"/>
              </a:ext>
            </a:extLst>
          </p:cNvPr>
          <p:cNvSpPr>
            <a:spLocks noGrp="1"/>
          </p:cNvSpPr>
          <p:nvPr>
            <p:ph idx="1"/>
          </p:nvPr>
        </p:nvSpPr>
        <p:spPr/>
        <p:txBody>
          <a:bodyPr/>
          <a:lstStyle/>
          <a:p>
            <a:r>
              <a:rPr lang="en-US" sz="2800" dirty="0"/>
              <a:t>Reduce “red tape” – regulations that are less essential but are burdensome.</a:t>
            </a:r>
          </a:p>
          <a:p>
            <a:r>
              <a:rPr lang="en-US" sz="2800" dirty="0"/>
              <a:t>E.g., legalizing smaller unites created from accessory dwelling units (small dwelling attached to an existing structure), allowing single-room occupancy apartments, reducing parking requirements, allowing construction innovations like prefabricated housing.</a:t>
            </a:r>
          </a:p>
        </p:txBody>
      </p:sp>
    </p:spTree>
    <p:extLst>
      <p:ext uri="{BB962C8B-B14F-4D97-AF65-F5344CB8AC3E}">
        <p14:creationId xmlns:p14="http://schemas.microsoft.com/office/powerpoint/2010/main" val="1081594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09B6-AE68-40AB-A91D-14613DFFA9E0}"/>
              </a:ext>
            </a:extLst>
          </p:cNvPr>
          <p:cNvSpPr>
            <a:spLocks noGrp="1"/>
          </p:cNvSpPr>
          <p:nvPr>
            <p:ph type="title"/>
          </p:nvPr>
        </p:nvSpPr>
        <p:spPr/>
        <p:txBody>
          <a:bodyPr/>
          <a:lstStyle/>
          <a:p>
            <a:r>
              <a:rPr lang="en-US" dirty="0"/>
              <a:t>Connect Superstar Cities to Less Expensive Places</a:t>
            </a:r>
          </a:p>
        </p:txBody>
      </p:sp>
      <p:sp>
        <p:nvSpPr>
          <p:cNvPr id="3" name="Content Placeholder 2">
            <a:extLst>
              <a:ext uri="{FF2B5EF4-FFF2-40B4-BE49-F238E27FC236}">
                <a16:creationId xmlns:a16="http://schemas.microsoft.com/office/drawing/2014/main" id="{91E07C6D-1812-4F37-B21E-082C5AA1D8DC}"/>
              </a:ext>
            </a:extLst>
          </p:cNvPr>
          <p:cNvSpPr>
            <a:spLocks noGrp="1"/>
          </p:cNvSpPr>
          <p:nvPr>
            <p:ph idx="1"/>
          </p:nvPr>
        </p:nvSpPr>
        <p:spPr/>
        <p:txBody>
          <a:bodyPr/>
          <a:lstStyle/>
          <a:p>
            <a:r>
              <a:rPr lang="en-US" dirty="0"/>
              <a:t>Better public transit, especially longer commute transit like commuter rail, can connect major economic centers with more communities.</a:t>
            </a:r>
          </a:p>
          <a:p>
            <a:r>
              <a:rPr lang="en-US" dirty="0"/>
              <a:t>Allows individuals to reasonably live further away, increasing housing options.</a:t>
            </a:r>
          </a:p>
        </p:txBody>
      </p:sp>
    </p:spTree>
    <p:extLst>
      <p:ext uri="{BB962C8B-B14F-4D97-AF65-F5344CB8AC3E}">
        <p14:creationId xmlns:p14="http://schemas.microsoft.com/office/powerpoint/2010/main" val="2197878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7291-8E2A-4CD6-992D-CC4587FAD79F}"/>
              </a:ext>
            </a:extLst>
          </p:cNvPr>
          <p:cNvSpPr>
            <a:spLocks noGrp="1"/>
          </p:cNvSpPr>
          <p:nvPr>
            <p:ph type="title"/>
          </p:nvPr>
        </p:nvSpPr>
        <p:spPr/>
        <p:txBody>
          <a:bodyPr/>
          <a:lstStyle/>
          <a:p>
            <a:r>
              <a:rPr lang="en-US" dirty="0"/>
              <a:t>Build More Cities</a:t>
            </a:r>
          </a:p>
        </p:txBody>
      </p:sp>
      <p:sp>
        <p:nvSpPr>
          <p:cNvPr id="3" name="Content Placeholder 2">
            <a:extLst>
              <a:ext uri="{FF2B5EF4-FFF2-40B4-BE49-F238E27FC236}">
                <a16:creationId xmlns:a16="http://schemas.microsoft.com/office/drawing/2014/main" id="{1DB4EA8C-33B9-4900-A327-6EE7F4709B99}"/>
              </a:ext>
            </a:extLst>
          </p:cNvPr>
          <p:cNvSpPr>
            <a:spLocks noGrp="1"/>
          </p:cNvSpPr>
          <p:nvPr>
            <p:ph idx="1"/>
          </p:nvPr>
        </p:nvSpPr>
        <p:spPr/>
        <p:txBody>
          <a:bodyPr/>
          <a:lstStyle/>
          <a:p>
            <a:r>
              <a:rPr lang="en-US" dirty="0"/>
              <a:t>Most controversial of Metcalf’s (2018) suggestions.</a:t>
            </a:r>
          </a:p>
          <a:p>
            <a:r>
              <a:rPr lang="en-US" dirty="0"/>
              <a:t>Some new/planned cities had issues (inefficient land use, not connected to transit)</a:t>
            </a:r>
          </a:p>
          <a:p>
            <a:r>
              <a:rPr lang="en-US" dirty="0"/>
              <a:t>If sites can be found that are within a reasonable commuting distance, then this idea may have potential.</a:t>
            </a:r>
          </a:p>
        </p:txBody>
      </p:sp>
    </p:spTree>
    <p:extLst>
      <p:ext uri="{BB962C8B-B14F-4D97-AF65-F5344CB8AC3E}">
        <p14:creationId xmlns:p14="http://schemas.microsoft.com/office/powerpoint/2010/main" val="1258766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711C-A24D-471A-8CAE-CD673D608330}"/>
              </a:ext>
            </a:extLst>
          </p:cNvPr>
          <p:cNvSpPr>
            <a:spLocks noGrp="1"/>
          </p:cNvSpPr>
          <p:nvPr>
            <p:ph type="title"/>
          </p:nvPr>
        </p:nvSpPr>
        <p:spPr/>
        <p:txBody>
          <a:bodyPr/>
          <a:lstStyle/>
          <a:p>
            <a:r>
              <a:rPr lang="en-US" dirty="0"/>
              <a:t>Why Focus on Superstar Cities?</a:t>
            </a:r>
          </a:p>
        </p:txBody>
      </p:sp>
      <p:sp>
        <p:nvSpPr>
          <p:cNvPr id="3" name="Content Placeholder 2">
            <a:extLst>
              <a:ext uri="{FF2B5EF4-FFF2-40B4-BE49-F238E27FC236}">
                <a16:creationId xmlns:a16="http://schemas.microsoft.com/office/drawing/2014/main" id="{41C022AF-8257-461C-8D1E-1B82E2F0872C}"/>
              </a:ext>
            </a:extLst>
          </p:cNvPr>
          <p:cNvSpPr>
            <a:spLocks noGrp="1"/>
          </p:cNvSpPr>
          <p:nvPr>
            <p:ph idx="1"/>
          </p:nvPr>
        </p:nvSpPr>
        <p:spPr/>
        <p:txBody>
          <a:bodyPr/>
          <a:lstStyle/>
          <a:p>
            <a:r>
              <a:rPr lang="en-US" sz="2800" dirty="0"/>
              <a:t>Superstar cities are the ones where we see the affordable housing crisis being the most relevant.</a:t>
            </a:r>
          </a:p>
          <a:p>
            <a:r>
              <a:rPr lang="en-US" sz="2800" dirty="0"/>
              <a:t>These are cities were there are often agglomeration economies that increase wages and productivity, meaning that many workers should move there.</a:t>
            </a:r>
          </a:p>
          <a:p>
            <a:r>
              <a:rPr lang="en-US" sz="2800" dirty="0"/>
              <a:t>But high housing prices are a barrier to this.</a:t>
            </a:r>
          </a:p>
        </p:txBody>
      </p:sp>
    </p:spTree>
    <p:extLst>
      <p:ext uri="{BB962C8B-B14F-4D97-AF65-F5344CB8AC3E}">
        <p14:creationId xmlns:p14="http://schemas.microsoft.com/office/powerpoint/2010/main" val="1926524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395A-F94D-4F36-B42F-5F9E0463EE2B}"/>
              </a:ext>
            </a:extLst>
          </p:cNvPr>
          <p:cNvSpPr>
            <a:spLocks noGrp="1"/>
          </p:cNvSpPr>
          <p:nvPr>
            <p:ph type="title"/>
          </p:nvPr>
        </p:nvSpPr>
        <p:spPr/>
        <p:txBody>
          <a:bodyPr/>
          <a:lstStyle/>
          <a:p>
            <a:r>
              <a:rPr lang="en-US" dirty="0"/>
              <a:t>Pool Taxes Regionally</a:t>
            </a:r>
          </a:p>
        </p:txBody>
      </p:sp>
      <p:sp>
        <p:nvSpPr>
          <p:cNvPr id="3" name="Content Placeholder 2">
            <a:extLst>
              <a:ext uri="{FF2B5EF4-FFF2-40B4-BE49-F238E27FC236}">
                <a16:creationId xmlns:a16="http://schemas.microsoft.com/office/drawing/2014/main" id="{884BD8F1-9A28-45AD-90C2-15EF00A6D05C}"/>
              </a:ext>
            </a:extLst>
          </p:cNvPr>
          <p:cNvSpPr>
            <a:spLocks noGrp="1"/>
          </p:cNvSpPr>
          <p:nvPr>
            <p:ph idx="1"/>
          </p:nvPr>
        </p:nvSpPr>
        <p:spPr/>
        <p:txBody>
          <a:bodyPr/>
          <a:lstStyle/>
          <a:p>
            <a:r>
              <a:rPr lang="en-US" dirty="0"/>
              <a:t>One reason for housing undersupply is fiscal competition between cities for sales and business tax revenues. If taxes are pooled regionally, it reduces inefficiencies and improves collaboration.</a:t>
            </a:r>
          </a:p>
          <a:p>
            <a:r>
              <a:rPr lang="en-US" dirty="0"/>
              <a:t>Minneapolis is an example of this.</a:t>
            </a:r>
          </a:p>
        </p:txBody>
      </p:sp>
    </p:spTree>
    <p:extLst>
      <p:ext uri="{BB962C8B-B14F-4D97-AF65-F5344CB8AC3E}">
        <p14:creationId xmlns:p14="http://schemas.microsoft.com/office/powerpoint/2010/main" val="433095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9A17-8E02-4F61-AF33-6ED6CB73F948}"/>
              </a:ext>
            </a:extLst>
          </p:cNvPr>
          <p:cNvSpPr>
            <a:spLocks noGrp="1"/>
          </p:cNvSpPr>
          <p:nvPr>
            <p:ph type="title"/>
          </p:nvPr>
        </p:nvSpPr>
        <p:spPr/>
        <p:txBody>
          <a:bodyPr/>
          <a:lstStyle/>
          <a:p>
            <a:r>
              <a:rPr lang="en-US" dirty="0"/>
              <a:t>Move Responsibility for Housing to a Higher Level of Government</a:t>
            </a:r>
          </a:p>
        </p:txBody>
      </p:sp>
      <p:sp>
        <p:nvSpPr>
          <p:cNvPr id="3" name="Content Placeholder 2">
            <a:extLst>
              <a:ext uri="{FF2B5EF4-FFF2-40B4-BE49-F238E27FC236}">
                <a16:creationId xmlns:a16="http://schemas.microsoft.com/office/drawing/2014/main" id="{689090B4-E76E-40A5-B8D7-398EE9AF75FD}"/>
              </a:ext>
            </a:extLst>
          </p:cNvPr>
          <p:cNvSpPr>
            <a:spLocks noGrp="1"/>
          </p:cNvSpPr>
          <p:nvPr>
            <p:ph idx="1"/>
          </p:nvPr>
        </p:nvSpPr>
        <p:spPr/>
        <p:txBody>
          <a:bodyPr/>
          <a:lstStyle/>
          <a:p>
            <a:r>
              <a:rPr lang="en-US" sz="2800" dirty="0"/>
              <a:t>With several cities in a metro area each working independently to improve housing, coordination is difficult.</a:t>
            </a:r>
          </a:p>
          <a:p>
            <a:r>
              <a:rPr lang="en-US" sz="2800" dirty="0"/>
              <a:t>Too many incentives for each city to “shirk” its responsibility to improve housing for the metro area.</a:t>
            </a:r>
          </a:p>
          <a:p>
            <a:r>
              <a:rPr lang="en-US" sz="2800" dirty="0"/>
              <a:t>If housing policy is conducted at a higher level, it may reduce these free rider problems.</a:t>
            </a:r>
          </a:p>
        </p:txBody>
      </p:sp>
    </p:spTree>
    <p:extLst>
      <p:ext uri="{BB962C8B-B14F-4D97-AF65-F5344CB8AC3E}">
        <p14:creationId xmlns:p14="http://schemas.microsoft.com/office/powerpoint/2010/main" val="207519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9115-6A4B-46AA-9CED-59E93544DD91}"/>
              </a:ext>
            </a:extLst>
          </p:cNvPr>
          <p:cNvSpPr>
            <a:spLocks noGrp="1"/>
          </p:cNvSpPr>
          <p:nvPr>
            <p:ph type="title"/>
          </p:nvPr>
        </p:nvSpPr>
        <p:spPr/>
        <p:txBody>
          <a:bodyPr/>
          <a:lstStyle/>
          <a:p>
            <a:r>
              <a:rPr lang="en-US" dirty="0"/>
              <a:t>Spend More on Social Housing</a:t>
            </a:r>
          </a:p>
        </p:txBody>
      </p:sp>
      <p:sp>
        <p:nvSpPr>
          <p:cNvPr id="3" name="Content Placeholder 2">
            <a:extLst>
              <a:ext uri="{FF2B5EF4-FFF2-40B4-BE49-F238E27FC236}">
                <a16:creationId xmlns:a16="http://schemas.microsoft.com/office/drawing/2014/main" id="{ACFDE168-01CD-466A-A102-17003B320E5B}"/>
              </a:ext>
            </a:extLst>
          </p:cNvPr>
          <p:cNvSpPr>
            <a:spLocks noGrp="1"/>
          </p:cNvSpPr>
          <p:nvPr>
            <p:ph idx="1"/>
          </p:nvPr>
        </p:nvSpPr>
        <p:spPr/>
        <p:txBody>
          <a:bodyPr/>
          <a:lstStyle/>
          <a:p>
            <a:r>
              <a:rPr lang="en-US" dirty="0"/>
              <a:t>As you may recall, this is not done much in North America but is common in Europe.</a:t>
            </a:r>
          </a:p>
          <a:p>
            <a:r>
              <a:rPr lang="en-US" dirty="0"/>
              <a:t>More directly increases the housing supply.</a:t>
            </a:r>
          </a:p>
          <a:p>
            <a:r>
              <a:rPr lang="en-US" dirty="0"/>
              <a:t>Could be a good long-term investment.</a:t>
            </a:r>
          </a:p>
          <a:p>
            <a:r>
              <a:rPr lang="en-US" dirty="0"/>
              <a:t>Fund social housing more from general taxes, rather than from </a:t>
            </a:r>
            <a:r>
              <a:rPr lang="en-US"/>
              <a:t>developer fees.</a:t>
            </a:r>
          </a:p>
        </p:txBody>
      </p:sp>
    </p:spTree>
    <p:extLst>
      <p:ext uri="{BB962C8B-B14F-4D97-AF65-F5344CB8AC3E}">
        <p14:creationId xmlns:p14="http://schemas.microsoft.com/office/powerpoint/2010/main" val="226802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711C-A24D-471A-8CAE-CD673D608330}"/>
              </a:ext>
            </a:extLst>
          </p:cNvPr>
          <p:cNvSpPr>
            <a:spLocks noGrp="1"/>
          </p:cNvSpPr>
          <p:nvPr>
            <p:ph type="title"/>
          </p:nvPr>
        </p:nvSpPr>
        <p:spPr/>
        <p:txBody>
          <a:bodyPr/>
          <a:lstStyle/>
          <a:p>
            <a:r>
              <a:rPr lang="en-US" dirty="0"/>
              <a:t>Why Focus on Superstar Cities?</a:t>
            </a:r>
          </a:p>
        </p:txBody>
      </p:sp>
      <p:sp>
        <p:nvSpPr>
          <p:cNvPr id="3" name="Content Placeholder 2">
            <a:extLst>
              <a:ext uri="{FF2B5EF4-FFF2-40B4-BE49-F238E27FC236}">
                <a16:creationId xmlns:a16="http://schemas.microsoft.com/office/drawing/2014/main" id="{41C022AF-8257-461C-8D1E-1B82E2F0872C}"/>
              </a:ext>
            </a:extLst>
          </p:cNvPr>
          <p:cNvSpPr>
            <a:spLocks noGrp="1"/>
          </p:cNvSpPr>
          <p:nvPr>
            <p:ph idx="1"/>
          </p:nvPr>
        </p:nvSpPr>
        <p:spPr/>
        <p:txBody>
          <a:bodyPr/>
          <a:lstStyle/>
          <a:p>
            <a:r>
              <a:rPr lang="en-US" sz="2800" dirty="0"/>
              <a:t>Housing unaffordability also pushes long-term residents out, causing many people to relocate when they would not like to.</a:t>
            </a:r>
          </a:p>
          <a:p>
            <a:r>
              <a:rPr lang="en-US" sz="2800" dirty="0"/>
              <a:t>Increased gentrification, changes in neighborhood demographics or culture </a:t>
            </a:r>
          </a:p>
          <a:p>
            <a:r>
              <a:rPr lang="en-US" sz="2800" dirty="0"/>
              <a:t>Also leads to an increase in poverty and homelessness.</a:t>
            </a:r>
          </a:p>
          <a:p>
            <a:r>
              <a:rPr lang="en-US" sz="2800" dirty="0"/>
              <a:t>(More could obviously be said on this topic…)</a:t>
            </a:r>
          </a:p>
          <a:p>
            <a:endParaRPr lang="en-US" sz="2800" dirty="0"/>
          </a:p>
        </p:txBody>
      </p:sp>
    </p:spTree>
    <p:extLst>
      <p:ext uri="{BB962C8B-B14F-4D97-AF65-F5344CB8AC3E}">
        <p14:creationId xmlns:p14="http://schemas.microsoft.com/office/powerpoint/2010/main" val="346888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3B34-B2C0-4C5B-A86A-6F3C8DB25EB8}"/>
              </a:ext>
            </a:extLst>
          </p:cNvPr>
          <p:cNvSpPr>
            <a:spLocks noGrp="1"/>
          </p:cNvSpPr>
          <p:nvPr>
            <p:ph type="title"/>
          </p:nvPr>
        </p:nvSpPr>
        <p:spPr/>
        <p:txBody>
          <a:bodyPr/>
          <a:lstStyle/>
          <a:p>
            <a:r>
              <a:rPr lang="en-US" dirty="0"/>
              <a:t>Housing Policies in Practice</a:t>
            </a:r>
          </a:p>
        </p:txBody>
      </p:sp>
      <p:sp>
        <p:nvSpPr>
          <p:cNvPr id="3" name="Content Placeholder 2">
            <a:extLst>
              <a:ext uri="{FF2B5EF4-FFF2-40B4-BE49-F238E27FC236}">
                <a16:creationId xmlns:a16="http://schemas.microsoft.com/office/drawing/2014/main" id="{29102020-51D9-4A72-9400-DC79AD99A0B1}"/>
              </a:ext>
            </a:extLst>
          </p:cNvPr>
          <p:cNvSpPr>
            <a:spLocks noGrp="1"/>
          </p:cNvSpPr>
          <p:nvPr>
            <p:ph idx="1"/>
          </p:nvPr>
        </p:nvSpPr>
        <p:spPr/>
        <p:txBody>
          <a:bodyPr/>
          <a:lstStyle/>
          <a:p>
            <a:r>
              <a:rPr lang="en-US" dirty="0"/>
              <a:t>Gabriel Metcalf summarizes housing policy today by grouping policies into four categories:</a:t>
            </a:r>
          </a:p>
          <a:p>
            <a:pPr marL="514350" indent="-514350">
              <a:buFont typeface="+mj-lt"/>
              <a:buAutoNum type="arabicPeriod"/>
            </a:pPr>
            <a:r>
              <a:rPr lang="en-US" dirty="0"/>
              <a:t>Social Housing</a:t>
            </a:r>
          </a:p>
          <a:p>
            <a:pPr marL="514350" indent="-514350">
              <a:buFont typeface="+mj-lt"/>
              <a:buAutoNum type="arabicPeriod"/>
            </a:pPr>
            <a:r>
              <a:rPr lang="en-US" dirty="0"/>
              <a:t>Vouchers</a:t>
            </a:r>
          </a:p>
          <a:p>
            <a:pPr marL="514350" indent="-514350">
              <a:buFont typeface="+mj-lt"/>
              <a:buAutoNum type="arabicPeriod"/>
            </a:pPr>
            <a:r>
              <a:rPr lang="en-US" dirty="0"/>
              <a:t>Rent Control</a:t>
            </a:r>
          </a:p>
          <a:p>
            <a:pPr marL="514350" indent="-514350">
              <a:buFont typeface="+mj-lt"/>
              <a:buAutoNum type="arabicPeriod"/>
            </a:pPr>
            <a:r>
              <a:rPr lang="en-US" dirty="0"/>
              <a:t>Regulation of the Housing Market</a:t>
            </a:r>
          </a:p>
        </p:txBody>
      </p:sp>
    </p:spTree>
    <p:extLst>
      <p:ext uri="{BB962C8B-B14F-4D97-AF65-F5344CB8AC3E}">
        <p14:creationId xmlns:p14="http://schemas.microsoft.com/office/powerpoint/2010/main" val="2858929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3B91-9D10-42CE-A68F-31C371E22F03}"/>
              </a:ext>
            </a:extLst>
          </p:cNvPr>
          <p:cNvSpPr>
            <a:spLocks noGrp="1"/>
          </p:cNvSpPr>
          <p:nvPr>
            <p:ph type="title"/>
          </p:nvPr>
        </p:nvSpPr>
        <p:spPr/>
        <p:txBody>
          <a:bodyPr/>
          <a:lstStyle/>
          <a:p>
            <a:r>
              <a:rPr lang="en-US" dirty="0"/>
              <a:t>Social Housing</a:t>
            </a:r>
          </a:p>
        </p:txBody>
      </p:sp>
      <p:sp>
        <p:nvSpPr>
          <p:cNvPr id="3" name="Content Placeholder 2">
            <a:extLst>
              <a:ext uri="{FF2B5EF4-FFF2-40B4-BE49-F238E27FC236}">
                <a16:creationId xmlns:a16="http://schemas.microsoft.com/office/drawing/2014/main" id="{BDA2FE9A-C628-43C7-BE8B-08F4A0D7A5B5}"/>
              </a:ext>
            </a:extLst>
          </p:cNvPr>
          <p:cNvSpPr>
            <a:spLocks noGrp="1"/>
          </p:cNvSpPr>
          <p:nvPr>
            <p:ph idx="1"/>
          </p:nvPr>
        </p:nvSpPr>
        <p:spPr/>
        <p:txBody>
          <a:bodyPr/>
          <a:lstStyle/>
          <a:p>
            <a:r>
              <a:rPr lang="en-US" dirty="0"/>
              <a:t>Provide housing outside of the normal market. Like public housing in the textbook.</a:t>
            </a:r>
          </a:p>
          <a:p>
            <a:r>
              <a:rPr lang="en-US" dirty="0"/>
              <a:t>i.e. government makes and manages housing.</a:t>
            </a:r>
          </a:p>
          <a:p>
            <a:r>
              <a:rPr lang="en-US" dirty="0"/>
              <a:t>High levels of social housing in Europe (e.g., Netherlands – 33%, Denmark – 20%, UK – 18%)</a:t>
            </a:r>
          </a:p>
        </p:txBody>
      </p:sp>
    </p:spTree>
    <p:extLst>
      <p:ext uri="{BB962C8B-B14F-4D97-AF65-F5344CB8AC3E}">
        <p14:creationId xmlns:p14="http://schemas.microsoft.com/office/powerpoint/2010/main" val="383218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BC3F-5ACB-4846-877A-EF2E9F81272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9D8B513-5417-4012-A66B-6F25C92FC2A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A724674-5794-474A-9A51-0B8DC15E6128}"/>
              </a:ext>
            </a:extLst>
          </p:cNvPr>
          <p:cNvPicPr>
            <a:picLocks noChangeAspect="1"/>
          </p:cNvPicPr>
          <p:nvPr/>
        </p:nvPicPr>
        <p:blipFill>
          <a:blip r:embed="rId2"/>
          <a:stretch>
            <a:fillRect/>
          </a:stretch>
        </p:blipFill>
        <p:spPr>
          <a:xfrm>
            <a:off x="381000" y="190419"/>
            <a:ext cx="8458200" cy="5902745"/>
          </a:xfrm>
          <a:prstGeom prst="rect">
            <a:avLst/>
          </a:prstGeom>
        </p:spPr>
      </p:pic>
    </p:spTree>
    <p:extLst>
      <p:ext uri="{BB962C8B-B14F-4D97-AF65-F5344CB8AC3E}">
        <p14:creationId xmlns:p14="http://schemas.microsoft.com/office/powerpoint/2010/main" val="2069683613"/>
      </p:ext>
    </p:extLst>
  </p:cSld>
  <p:clrMapOvr>
    <a:masterClrMapping/>
  </p:clrMapOvr>
</p:sld>
</file>

<file path=ppt/theme/theme1.xml><?xml version="1.0" encoding="utf-8"?>
<a:theme xmlns:a="http://schemas.openxmlformats.org/drawingml/2006/main" name="green_template_full_logo">
  <a:themeElements>
    <a:clrScheme name="">
      <a:dk1>
        <a:srgbClr val="808080"/>
      </a:dk1>
      <a:lt1>
        <a:srgbClr val="A6C8B2"/>
      </a:lt1>
      <a:dk2>
        <a:srgbClr val="005934"/>
      </a:dk2>
      <a:lt2>
        <a:srgbClr val="FFFFFF"/>
      </a:lt2>
      <a:accent1>
        <a:srgbClr val="CA5E0A"/>
      </a:accent1>
      <a:accent2>
        <a:srgbClr val="FFFFFF"/>
      </a:accent2>
      <a:accent3>
        <a:srgbClr val="AAB5AE"/>
      </a:accent3>
      <a:accent4>
        <a:srgbClr val="8DAA97"/>
      </a:accent4>
      <a:accent5>
        <a:srgbClr val="E1B6AA"/>
      </a:accent5>
      <a:accent6>
        <a:srgbClr val="E7E7E7"/>
      </a:accent6>
      <a:hlink>
        <a:srgbClr val="A6C8B2"/>
      </a:hlink>
      <a:folHlink>
        <a:srgbClr val="ECBE55"/>
      </a:folHlink>
    </a:clrScheme>
    <a:fontScheme name="Office Theme">
      <a:majorFont>
        <a:latin typeface="Helvetica Neue"/>
        <a:ea typeface=""/>
        <a:cs typeface=""/>
      </a:majorFont>
      <a:minorFont>
        <a:latin typeface="Helvetica Ne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00003E"/>
        </a:dk1>
        <a:lt1>
          <a:srgbClr val="FFFFFF"/>
        </a:lt1>
        <a:dk2>
          <a:srgbClr val="00003E"/>
        </a:dk2>
        <a:lt2>
          <a:srgbClr val="808080"/>
        </a:lt2>
        <a:accent1>
          <a:srgbClr val="7DC3A4"/>
        </a:accent1>
        <a:accent2>
          <a:srgbClr val="004762"/>
        </a:accent2>
        <a:accent3>
          <a:srgbClr val="FFFFFF"/>
        </a:accent3>
        <a:accent4>
          <a:srgbClr val="000034"/>
        </a:accent4>
        <a:accent5>
          <a:srgbClr val="BFDECF"/>
        </a:accent5>
        <a:accent6>
          <a:srgbClr val="003F58"/>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14">
        <a:dk1>
          <a:srgbClr val="808080"/>
        </a:dk1>
        <a:lt1>
          <a:srgbClr val="FFFFFF"/>
        </a:lt1>
        <a:dk2>
          <a:srgbClr val="004762"/>
        </a:dk2>
        <a:lt2>
          <a:srgbClr val="ECBE55"/>
        </a:lt2>
        <a:accent1>
          <a:srgbClr val="CA5E0A"/>
        </a:accent1>
        <a:accent2>
          <a:srgbClr val="ECBE55"/>
        </a:accent2>
        <a:accent3>
          <a:srgbClr val="AAB1B7"/>
        </a:accent3>
        <a:accent4>
          <a:srgbClr val="DADADA"/>
        </a:accent4>
        <a:accent5>
          <a:srgbClr val="E1B6AA"/>
        </a:accent5>
        <a:accent6>
          <a:srgbClr val="D6AC4C"/>
        </a:accent6>
        <a:hlink>
          <a:srgbClr val="883A0B"/>
        </a:hlink>
        <a:folHlink>
          <a:srgbClr val="7DC3A4"/>
        </a:folHlink>
      </a:clrScheme>
      <a:clrMap bg1="dk2" tx1="lt1" bg2="dk1" tx2="lt2" accent1="accent1" accent2="accent2" accent3="accent3" accent4="accent4" accent5="accent5" accent6="accent6" hlink="hlink" folHlink="folHlink"/>
    </a:extraClrScheme>
    <a:extraClrScheme>
      <a:clrScheme name="Office Theme 15">
        <a:dk1>
          <a:srgbClr val="808080"/>
        </a:dk1>
        <a:lt1>
          <a:srgbClr val="7C3C14"/>
        </a:lt1>
        <a:dk2>
          <a:srgbClr val="17304B"/>
        </a:dk2>
        <a:lt2>
          <a:srgbClr val="FFFFFF"/>
        </a:lt2>
        <a:accent1>
          <a:srgbClr val="CA5E0A"/>
        </a:accent1>
        <a:accent2>
          <a:srgbClr val="2E475F"/>
        </a:accent2>
        <a:accent3>
          <a:srgbClr val="ABADB1"/>
        </a:accent3>
        <a:accent4>
          <a:srgbClr val="69320F"/>
        </a:accent4>
        <a:accent5>
          <a:srgbClr val="E1B6AA"/>
        </a:accent5>
        <a:accent6>
          <a:srgbClr val="293F55"/>
        </a:accent6>
        <a:hlink>
          <a:srgbClr val="883A0B"/>
        </a:hlink>
        <a:folHlink>
          <a:srgbClr val="ECBE55"/>
        </a:folHlink>
      </a:clrScheme>
      <a:clrMap bg1="dk2" tx1="lt1" bg2="dk1" tx2="lt2" accent1="accent1" accent2="accent2" accent3="accent3" accent4="accent4" accent5="accent5" accent6="accent6" hlink="hlink" folHlink="folHlink"/>
    </a:extraClrScheme>
    <a:extraClrScheme>
      <a:clrScheme name="Office Theme 16">
        <a:dk1>
          <a:srgbClr val="808080"/>
        </a:dk1>
        <a:lt1>
          <a:srgbClr val="A6C8B2"/>
        </a:lt1>
        <a:dk2>
          <a:srgbClr val="09304F"/>
        </a:dk2>
        <a:lt2>
          <a:srgbClr val="FFFFFF"/>
        </a:lt2>
        <a:accent1>
          <a:srgbClr val="CA5E0A"/>
        </a:accent1>
        <a:accent2>
          <a:srgbClr val="2E475F"/>
        </a:accent2>
        <a:accent3>
          <a:srgbClr val="AAADB2"/>
        </a:accent3>
        <a:accent4>
          <a:srgbClr val="8DAA97"/>
        </a:accent4>
        <a:accent5>
          <a:srgbClr val="E1B6AA"/>
        </a:accent5>
        <a:accent6>
          <a:srgbClr val="293F55"/>
        </a:accent6>
        <a:hlink>
          <a:srgbClr val="883A0B"/>
        </a:hlink>
        <a:folHlink>
          <a:srgbClr val="ECBE5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ulanePowerpointTemplate" id="{8EF535A3-8D9E-CD42-AC63-27B20DB6A863}" vid="{0FA5CD41-8B33-7B46-8456-A35E305A88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TulanePowerpointTemplate</Template>
  <TotalTime>579</TotalTime>
  <Words>2617</Words>
  <Application>Microsoft Office PowerPoint</Application>
  <PresentationFormat>On-screen Show (4:3)</PresentationFormat>
  <Paragraphs>200</Paragraphs>
  <Slides>52</Slides>
  <Notes>1</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Calibri</vt:lpstr>
      <vt:lpstr>Helvetica Neue</vt:lpstr>
      <vt:lpstr>Times</vt:lpstr>
      <vt:lpstr>green_template_full_logo</vt:lpstr>
      <vt:lpstr>Housing Policies in Practice: A Summary of Metcalf (2018) “Sand Castles Before the Tide? Affordable Housing in Expensive Cities”</vt:lpstr>
      <vt:lpstr>Overview of the Article</vt:lpstr>
      <vt:lpstr>Three Types of Cities</vt:lpstr>
      <vt:lpstr>PowerPoint Presentation</vt:lpstr>
      <vt:lpstr>Why Focus on Superstar Cities?</vt:lpstr>
      <vt:lpstr>Why Focus on Superstar Cities?</vt:lpstr>
      <vt:lpstr>Housing Policies in Practice</vt:lpstr>
      <vt:lpstr>Social Housing</vt:lpstr>
      <vt:lpstr>PowerPoint Presentation</vt:lpstr>
      <vt:lpstr>Social Housing in US History</vt:lpstr>
      <vt:lpstr>Social Housing in US History</vt:lpstr>
      <vt:lpstr>Row Houses in Baltimore</vt:lpstr>
      <vt:lpstr>Inclusionary Housing</vt:lpstr>
      <vt:lpstr>Inclusionary Housing</vt:lpstr>
      <vt:lpstr>Inclusionary Housing</vt:lpstr>
      <vt:lpstr>Vouchers</vt:lpstr>
      <vt:lpstr>Vouchers</vt:lpstr>
      <vt:lpstr>Section 8</vt:lpstr>
      <vt:lpstr>Section 8</vt:lpstr>
      <vt:lpstr>Section 8</vt:lpstr>
      <vt:lpstr>Vouchers - Pros</vt:lpstr>
      <vt:lpstr>Vouchers – Cons - Discrimination</vt:lpstr>
      <vt:lpstr>Vouchers - Cons</vt:lpstr>
      <vt:lpstr>Demonstration on Board/Handout</vt:lpstr>
      <vt:lpstr>Rent Control</vt:lpstr>
      <vt:lpstr>Traditional Rent Control – Demonstration on the Board/Handout</vt:lpstr>
      <vt:lpstr>Modern Rent Control</vt:lpstr>
      <vt:lpstr>Modern Rent Control</vt:lpstr>
      <vt:lpstr>Cons: Modern Rent Control</vt:lpstr>
      <vt:lpstr>Cons: Modern Rent Control</vt:lpstr>
      <vt:lpstr>Cons: Modern Rent Control</vt:lpstr>
      <vt:lpstr>Pros: Modern Rent Control</vt:lpstr>
      <vt:lpstr>Regulation of the Housing Market</vt:lpstr>
      <vt:lpstr>Zoning Code</vt:lpstr>
      <vt:lpstr>Zoning Code</vt:lpstr>
      <vt:lpstr>Building Code</vt:lpstr>
      <vt:lpstr>Building Code</vt:lpstr>
      <vt:lpstr>Building Code</vt:lpstr>
      <vt:lpstr>Permits</vt:lpstr>
      <vt:lpstr>Permits</vt:lpstr>
      <vt:lpstr>Permits</vt:lpstr>
      <vt:lpstr>Fees</vt:lpstr>
      <vt:lpstr>Fees</vt:lpstr>
      <vt:lpstr>Fees</vt:lpstr>
      <vt:lpstr>Towards a Better Housing Policy</vt:lpstr>
      <vt:lpstr>Upzone</vt:lpstr>
      <vt:lpstr>Rethink Minimal Standards</vt:lpstr>
      <vt:lpstr>Connect Superstar Cities to Less Expensive Places</vt:lpstr>
      <vt:lpstr>Build More Cities</vt:lpstr>
      <vt:lpstr>Pool Taxes Regionally</vt:lpstr>
      <vt:lpstr>Move Responsibility for Housing to a Higher Level of Government</vt:lpstr>
      <vt:lpstr>Spend More on Social Housing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Seniors for Hire? Age Discrimination, ”Sex-Plus-Age” Discrimination, and the Effectiveness of Age Discrimination Laws</dc:title>
  <dc:creator>Button, Patrick J</dc:creator>
  <cp:lastModifiedBy>Button, Patrick J</cp:lastModifiedBy>
  <cp:revision>73</cp:revision>
  <dcterms:created xsi:type="dcterms:W3CDTF">2017-10-09T14:45:27Z</dcterms:created>
  <dcterms:modified xsi:type="dcterms:W3CDTF">2020-11-17T03:56:43Z</dcterms:modified>
</cp:coreProperties>
</file>