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57" r:id="rId3"/>
    <p:sldId id="267" r:id="rId4"/>
    <p:sldId id="268" r:id="rId5"/>
    <p:sldId id="258" r:id="rId6"/>
    <p:sldId id="259" r:id="rId7"/>
    <p:sldId id="260" r:id="rId8"/>
    <p:sldId id="263" r:id="rId9"/>
    <p:sldId id="264" r:id="rId10"/>
    <p:sldId id="262" r:id="rId11"/>
    <p:sldId id="261" r:id="rId12"/>
    <p:sldId id="269" r:id="rId13"/>
    <p:sldId id="265" r:id="rId14"/>
    <p:sldId id="270" r:id="rId15"/>
    <p:sldId id="272" r:id="rId16"/>
    <p:sldId id="275" r:id="rId17"/>
    <p:sldId id="273" r:id="rId18"/>
    <p:sldId id="313" r:id="rId19"/>
    <p:sldId id="271" r:id="rId20"/>
    <p:sldId id="276" r:id="rId21"/>
    <p:sldId id="295" r:id="rId22"/>
    <p:sldId id="296" r:id="rId23"/>
    <p:sldId id="297" r:id="rId24"/>
    <p:sldId id="298" r:id="rId25"/>
    <p:sldId id="300" r:id="rId26"/>
    <p:sldId id="301" r:id="rId27"/>
    <p:sldId id="302" r:id="rId28"/>
    <p:sldId id="315" r:id="rId29"/>
    <p:sldId id="316" r:id="rId30"/>
    <p:sldId id="317" r:id="rId31"/>
    <p:sldId id="318" r:id="rId32"/>
    <p:sldId id="278" r:id="rId33"/>
    <p:sldId id="279" r:id="rId34"/>
    <p:sldId id="280" r:id="rId35"/>
    <p:sldId id="281" r:id="rId36"/>
    <p:sldId id="307" r:id="rId37"/>
    <p:sldId id="288" r:id="rId38"/>
    <p:sldId id="282" r:id="rId39"/>
    <p:sldId id="283" r:id="rId40"/>
    <p:sldId id="308" r:id="rId41"/>
    <p:sldId id="309" r:id="rId42"/>
    <p:sldId id="310" r:id="rId43"/>
    <p:sldId id="311" r:id="rId44"/>
    <p:sldId id="312" r:id="rId45"/>
    <p:sldId id="289" r:id="rId46"/>
    <p:sldId id="284" r:id="rId47"/>
    <p:sldId id="285" r:id="rId48"/>
    <p:sldId id="286" r:id="rId49"/>
    <p:sldId id="287" r:id="rId50"/>
    <p:sldId id="314" r:id="rId51"/>
    <p:sldId id="291" r:id="rId52"/>
    <p:sldId id="294" r:id="rId53"/>
    <p:sldId id="292" r:id="rId54"/>
    <p:sldId id="293" r:id="rId55"/>
    <p:sldId id="277" r:id="rId56"/>
    <p:sldId id="290" r:id="rId5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p:restoredTop sz="94643"/>
  </p:normalViewPr>
  <p:slideViewPr>
    <p:cSldViewPr snapToGrid="0" snapToObjects="1">
      <p:cViewPr varScale="1">
        <p:scale>
          <a:sx n="103" d="100"/>
          <a:sy n="103"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F057E7-8E34-1F49-87CE-1B1F908045D4}" type="datetimeFigureOut">
              <a:rPr lang="en-US" smtClean="0"/>
              <a:t>11/25/2021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757CE40-1368-CE48-87F6-C91A549565DF}" type="slidenum">
              <a:rPr lang="en-US" smtClean="0"/>
              <a:t>‹#›</a:t>
            </a:fld>
            <a:endParaRPr lang="en-US"/>
          </a:p>
        </p:txBody>
      </p:sp>
    </p:spTree>
    <p:extLst>
      <p:ext uri="{BB962C8B-B14F-4D97-AF65-F5344CB8AC3E}">
        <p14:creationId xmlns:p14="http://schemas.microsoft.com/office/powerpoint/2010/main" val="1381040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7CE40-1368-CE48-87F6-C91A549565DF}" type="slidenum">
              <a:rPr lang="en-US" smtClean="0"/>
              <a:t>17</a:t>
            </a:fld>
            <a:endParaRPr lang="en-US"/>
          </a:p>
        </p:txBody>
      </p:sp>
    </p:spTree>
    <p:extLst>
      <p:ext uri="{BB962C8B-B14F-4D97-AF65-F5344CB8AC3E}">
        <p14:creationId xmlns:p14="http://schemas.microsoft.com/office/powerpoint/2010/main" val="113728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people.bu.edu/lang/itt-tot.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What’s in a Neighborhood? Measuring Neighborhood Effects</a:t>
            </a:r>
          </a:p>
        </p:txBody>
      </p:sp>
      <p:sp>
        <p:nvSpPr>
          <p:cNvPr id="3" name="Subtitle 2"/>
          <p:cNvSpPr>
            <a:spLocks noGrp="1"/>
          </p:cNvSpPr>
          <p:nvPr>
            <p:ph type="subTitle" idx="1"/>
          </p:nvPr>
        </p:nvSpPr>
        <p:spPr/>
        <p:txBody>
          <a:bodyPr>
            <a:normAutofit fontScale="85000" lnSpcReduction="20000"/>
          </a:bodyPr>
          <a:lstStyle/>
          <a:p>
            <a:r>
              <a:rPr lang="en-US" dirty="0"/>
              <a:t>ECON 3320 – Urban Economics</a:t>
            </a:r>
          </a:p>
          <a:p>
            <a:r>
              <a:rPr lang="en-US" dirty="0"/>
              <a:t>Tulane university</a:t>
            </a:r>
          </a:p>
          <a:p>
            <a:r>
              <a:rPr lang="en-US" dirty="0"/>
              <a:t>Professor Patrick button</a:t>
            </a:r>
          </a:p>
        </p:txBody>
      </p:sp>
    </p:spTree>
    <p:extLst>
      <p:ext uri="{BB962C8B-B14F-4D97-AF65-F5344CB8AC3E}">
        <p14:creationId xmlns:p14="http://schemas.microsoft.com/office/powerpoint/2010/main" val="695958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 don’t solve the problem</a:t>
            </a:r>
          </a:p>
        </p:txBody>
      </p:sp>
      <p:sp>
        <p:nvSpPr>
          <p:cNvPr id="3" name="Content Placeholder 2"/>
          <p:cNvSpPr>
            <a:spLocks noGrp="1"/>
          </p:cNvSpPr>
          <p:nvPr>
            <p:ph idx="1"/>
          </p:nvPr>
        </p:nvSpPr>
        <p:spPr/>
        <p:txBody>
          <a:bodyPr>
            <a:normAutofit lnSpcReduction="10000"/>
          </a:bodyPr>
          <a:lstStyle/>
          <a:p>
            <a:r>
              <a:rPr lang="en-US" sz="2800" dirty="0"/>
              <a:t>To help make the comparison more apples to apples, we can control for individual or family characteristics that may affect criminal behavior and also effect neighborhood choice.</a:t>
            </a:r>
          </a:p>
          <a:p>
            <a:r>
              <a:rPr lang="en-US" sz="2800" dirty="0"/>
              <a:t>These control variables would be income, education, gender, race, ethnicity, family type, employment status, </a:t>
            </a:r>
            <a:r>
              <a:rPr lang="en-US" sz="2800" dirty="0" err="1"/>
              <a:t>etc</a:t>
            </a:r>
            <a:r>
              <a:rPr lang="is-IS" sz="2800" dirty="0"/>
              <a:t>…</a:t>
            </a:r>
            <a:endParaRPr lang="en-US" sz="2800" dirty="0"/>
          </a:p>
          <a:p>
            <a:r>
              <a:rPr lang="en-US" sz="2800" dirty="0"/>
              <a:t>But even with lots of data, we can’t control for everything that affects neighborhood choice or criminal behavior. </a:t>
            </a:r>
          </a:p>
          <a:p>
            <a:r>
              <a:rPr lang="en-US" sz="2800" dirty="0"/>
              <a:t>Controls might be able to reduce selection bias, but it cannot eliminate it.</a:t>
            </a:r>
          </a:p>
        </p:txBody>
      </p:sp>
    </p:spTree>
    <p:extLst>
      <p:ext uri="{BB962C8B-B14F-4D97-AF65-F5344CB8AC3E}">
        <p14:creationId xmlns:p14="http://schemas.microsoft.com/office/powerpoint/2010/main" val="166711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Eliminating Selection Bias with Randomization</a:t>
            </a:r>
          </a:p>
        </p:txBody>
      </p:sp>
      <p:sp>
        <p:nvSpPr>
          <p:cNvPr id="3" name="Content Placeholder 2"/>
          <p:cNvSpPr>
            <a:spLocks noGrp="1"/>
          </p:cNvSpPr>
          <p:nvPr>
            <p:ph idx="1"/>
          </p:nvPr>
        </p:nvSpPr>
        <p:spPr/>
        <p:txBody>
          <a:bodyPr>
            <a:normAutofit/>
          </a:bodyPr>
          <a:lstStyle/>
          <a:p>
            <a:r>
              <a:rPr lang="en-US" sz="2800" dirty="0"/>
              <a:t>Suppose individuals were assigned to neighborhoods randomly.</a:t>
            </a:r>
          </a:p>
          <a:p>
            <a:r>
              <a:rPr lang="en-US" sz="2800" dirty="0"/>
              <a:t>Then we have no selection bias, since individuals don’t choose neighborhoods based on factors that may also affect their criminal behavior.</a:t>
            </a:r>
          </a:p>
          <a:p>
            <a:r>
              <a:rPr lang="en-US" sz="2800" dirty="0"/>
              <a:t>The neighborhood is independent of all individual/family characteristics (e.g., income, education). </a:t>
            </a:r>
          </a:p>
        </p:txBody>
      </p:sp>
    </p:spTree>
    <p:extLst>
      <p:ext uri="{BB962C8B-B14F-4D97-AF65-F5344CB8AC3E}">
        <p14:creationId xmlns:p14="http://schemas.microsoft.com/office/powerpoint/2010/main" val="132659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Eliminating Selection Bias with Randomization</a:t>
            </a:r>
          </a:p>
        </p:txBody>
      </p:sp>
      <p:sp>
        <p:nvSpPr>
          <p:cNvPr id="3" name="Content Placeholder 2"/>
          <p:cNvSpPr>
            <a:spLocks noGrp="1"/>
          </p:cNvSpPr>
          <p:nvPr>
            <p:ph idx="1"/>
          </p:nvPr>
        </p:nvSpPr>
        <p:spPr/>
        <p:txBody>
          <a:bodyPr>
            <a:normAutofit/>
          </a:bodyPr>
          <a:lstStyle/>
          <a:p>
            <a:r>
              <a:rPr lang="en-US" sz="2800" dirty="0"/>
              <a:t>In one neighborhood, individuals may randomly get high-crime neighbors, and other individuals may randomly get low-crime neighbors.</a:t>
            </a:r>
          </a:p>
          <a:p>
            <a:r>
              <a:rPr lang="en-US" sz="2800" dirty="0"/>
              <a:t>Comparing individuals in one neighborhood to another captures only the casual effect of neighborhoods on crime.</a:t>
            </a:r>
          </a:p>
          <a:p>
            <a:r>
              <a:rPr lang="en-US" sz="2800" dirty="0"/>
              <a:t>Estimated effect = causal effect + selection bias = causal effect + 0 = causal effect</a:t>
            </a:r>
          </a:p>
        </p:txBody>
      </p:sp>
    </p:spTree>
    <p:extLst>
      <p:ext uri="{BB962C8B-B14F-4D97-AF65-F5344CB8AC3E}">
        <p14:creationId xmlns:p14="http://schemas.microsoft.com/office/powerpoint/2010/main" val="28846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73" y="286603"/>
            <a:ext cx="11385755" cy="1450757"/>
          </a:xfrm>
        </p:spPr>
        <p:txBody>
          <a:bodyPr/>
          <a:lstStyle/>
          <a:p>
            <a:r>
              <a:rPr lang="en-US" dirty="0"/>
              <a:t>But we can’t </a:t>
            </a:r>
            <a:r>
              <a:rPr lang="en-US"/>
              <a:t>randomly assign </a:t>
            </a:r>
            <a:r>
              <a:rPr lang="en-US" dirty="0"/>
              <a:t>neighborhoods</a:t>
            </a:r>
            <a:r>
              <a:rPr lang="is-IS" dirty="0"/>
              <a:t>…</a:t>
            </a:r>
            <a:endParaRPr lang="en-US" dirty="0"/>
          </a:p>
        </p:txBody>
      </p:sp>
      <p:sp>
        <p:nvSpPr>
          <p:cNvPr id="3" name="Content Placeholder 2"/>
          <p:cNvSpPr>
            <a:spLocks noGrp="1"/>
          </p:cNvSpPr>
          <p:nvPr>
            <p:ph idx="1"/>
          </p:nvPr>
        </p:nvSpPr>
        <p:spPr/>
        <p:txBody>
          <a:bodyPr/>
          <a:lstStyle/>
          <a:p>
            <a:pPr marL="0" indent="0">
              <a:buNone/>
            </a:pPr>
            <a:r>
              <a:rPr lang="en-US" sz="2800" dirty="0"/>
              <a:t> It’s unethical to force people to move.</a:t>
            </a:r>
          </a:p>
          <a:p>
            <a:pPr marL="0" indent="0">
              <a:buNone/>
            </a:pPr>
            <a:r>
              <a:rPr lang="en-US" sz="2800" dirty="0"/>
              <a:t>Is there a way we can still randomly assign neighborhoods so we can measure neighborhood effects?</a:t>
            </a:r>
          </a:p>
          <a:p>
            <a:pPr marL="0" indent="0">
              <a:buNone/>
            </a:pPr>
            <a:r>
              <a:rPr lang="en-US" sz="2800" dirty="0"/>
              <a:t>The Moving to Opportunity (MTO) program did this in an ethical and welfare-enhancing way.</a:t>
            </a:r>
          </a:p>
          <a:p>
            <a:endParaRPr lang="en-US" dirty="0"/>
          </a:p>
        </p:txBody>
      </p:sp>
    </p:spTree>
    <p:extLst>
      <p:ext uri="{BB962C8B-B14F-4D97-AF65-F5344CB8AC3E}">
        <p14:creationId xmlns:p14="http://schemas.microsoft.com/office/powerpoint/2010/main" val="1415283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to Opportunity</a:t>
            </a:r>
          </a:p>
        </p:txBody>
      </p:sp>
      <p:sp>
        <p:nvSpPr>
          <p:cNvPr id="3" name="Content Placeholder 2"/>
          <p:cNvSpPr>
            <a:spLocks noGrp="1"/>
          </p:cNvSpPr>
          <p:nvPr>
            <p:ph idx="1"/>
          </p:nvPr>
        </p:nvSpPr>
        <p:spPr/>
        <p:txBody>
          <a:bodyPr>
            <a:normAutofit/>
          </a:bodyPr>
          <a:lstStyle/>
          <a:p>
            <a:r>
              <a:rPr lang="en-US" sz="2800" dirty="0"/>
              <a:t>Moving to Opportunity (MTO) was a housing mobility experiment.</a:t>
            </a:r>
          </a:p>
          <a:p>
            <a:r>
              <a:rPr lang="en-US" sz="2800" dirty="0"/>
              <a:t>Conducted from 1994 to 1998.</a:t>
            </a:r>
          </a:p>
          <a:p>
            <a:r>
              <a:rPr lang="en-US" sz="2800" dirty="0"/>
              <a:t>Conducted in Baltimore, Boston, Chicago, Los Angeles, and New York.</a:t>
            </a:r>
          </a:p>
          <a:p>
            <a:r>
              <a:rPr lang="en-US" sz="2800" dirty="0"/>
              <a:t>Enrolled 4,604 low-income public housing families living in high poverty (poverty rate &gt; 40%).</a:t>
            </a:r>
          </a:p>
        </p:txBody>
      </p:sp>
    </p:spTree>
    <p:extLst>
      <p:ext uri="{BB962C8B-B14F-4D97-AF65-F5344CB8AC3E}">
        <p14:creationId xmlns:p14="http://schemas.microsoft.com/office/powerpoint/2010/main" val="46430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MTO “Treatment” and “Control” Groups</a:t>
            </a:r>
          </a:p>
        </p:txBody>
      </p:sp>
      <p:sp>
        <p:nvSpPr>
          <p:cNvPr id="3" name="Content Placeholder 2"/>
          <p:cNvSpPr>
            <a:spLocks noGrp="1"/>
          </p:cNvSpPr>
          <p:nvPr>
            <p:ph idx="1"/>
          </p:nvPr>
        </p:nvSpPr>
        <p:spPr/>
        <p:txBody>
          <a:bodyPr>
            <a:normAutofit/>
          </a:bodyPr>
          <a:lstStyle/>
          <a:p>
            <a:r>
              <a:rPr lang="en-US" sz="2800" dirty="0"/>
              <a:t>Families were randomized into one of three groups:</a:t>
            </a:r>
          </a:p>
          <a:p>
            <a:r>
              <a:rPr lang="en-US" sz="2800" dirty="0"/>
              <a:t>1) </a:t>
            </a:r>
            <a:r>
              <a:rPr lang="en-US" sz="2800" b="1" dirty="0"/>
              <a:t>Low-Poverty Voucher (LPV) group</a:t>
            </a:r>
            <a:r>
              <a:rPr lang="en-US" sz="2800" dirty="0"/>
              <a:t>: received housing vouchers to subsidize private-market rents but could only be used in census tracts with 1990 poverty rates below 10%</a:t>
            </a:r>
          </a:p>
          <a:p>
            <a:r>
              <a:rPr lang="en-US" sz="2800" dirty="0"/>
              <a:t>2) </a:t>
            </a:r>
            <a:r>
              <a:rPr lang="en-US" sz="2800" b="1" dirty="0"/>
              <a:t>Traditional Voucher (TRV) group: </a:t>
            </a:r>
            <a:r>
              <a:rPr lang="en-US" sz="2800" dirty="0"/>
              <a:t>received a housing voucher without the LPV constraint</a:t>
            </a:r>
          </a:p>
          <a:p>
            <a:r>
              <a:rPr lang="en-US" sz="2800" dirty="0"/>
              <a:t>3) </a:t>
            </a:r>
            <a:r>
              <a:rPr lang="en-US" sz="2800" b="1" dirty="0"/>
              <a:t>Control group: </a:t>
            </a:r>
            <a:r>
              <a:rPr lang="en-US" sz="2800" dirty="0"/>
              <a:t>Received no assistance.</a:t>
            </a:r>
          </a:p>
        </p:txBody>
      </p:sp>
    </p:spTree>
    <p:extLst>
      <p:ext uri="{BB962C8B-B14F-4D97-AF65-F5344CB8AC3E}">
        <p14:creationId xmlns:p14="http://schemas.microsoft.com/office/powerpoint/2010/main" val="198766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 Variables</a:t>
            </a:r>
          </a:p>
        </p:txBody>
      </p:sp>
      <p:sp>
        <p:nvSpPr>
          <p:cNvPr id="3" name="Content Placeholder 2"/>
          <p:cNvSpPr>
            <a:spLocks noGrp="1"/>
          </p:cNvSpPr>
          <p:nvPr>
            <p:ph idx="1"/>
          </p:nvPr>
        </p:nvSpPr>
        <p:spPr/>
        <p:txBody>
          <a:bodyPr/>
          <a:lstStyle/>
          <a:p>
            <a:r>
              <a:rPr lang="en-US" dirty="0"/>
              <a:t>The MTO research team was interested in the following outcomes:</a:t>
            </a:r>
          </a:p>
          <a:p>
            <a:r>
              <a:rPr lang="en-US" dirty="0"/>
              <a:t>-Economic self-sufficiency</a:t>
            </a:r>
          </a:p>
          <a:p>
            <a:r>
              <a:rPr lang="en-US" dirty="0"/>
              <a:t>-Physical health</a:t>
            </a:r>
          </a:p>
          <a:p>
            <a:r>
              <a:rPr lang="en-US" dirty="0"/>
              <a:t>-Mental health</a:t>
            </a:r>
          </a:p>
          <a:p>
            <a:r>
              <a:rPr lang="en-US" dirty="0"/>
              <a:t>-Subjective well-being</a:t>
            </a:r>
          </a:p>
          <a:p>
            <a:r>
              <a:rPr lang="en-US" dirty="0"/>
              <a:t>(more specific outcomes, e.g., impact of obesity, where looked at in other studies about MTO. The paper you had to read was a summary paper.)</a:t>
            </a:r>
          </a:p>
          <a:p>
            <a:r>
              <a:rPr lang="en-US" dirty="0"/>
              <a:t>This paper measures long term outcomes. Outcome data measured 10 to 15 years later.</a:t>
            </a:r>
          </a:p>
        </p:txBody>
      </p:sp>
    </p:spTree>
    <p:extLst>
      <p:ext uri="{BB962C8B-B14F-4D97-AF65-F5344CB8AC3E}">
        <p14:creationId xmlns:p14="http://schemas.microsoft.com/office/powerpoint/2010/main" val="1491467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Groups</a:t>
            </a:r>
          </a:p>
        </p:txBody>
      </p:sp>
      <p:sp>
        <p:nvSpPr>
          <p:cNvPr id="3" name="Content Placeholder 2"/>
          <p:cNvSpPr>
            <a:spLocks noGrp="1"/>
          </p:cNvSpPr>
          <p:nvPr>
            <p:ph idx="1"/>
          </p:nvPr>
        </p:nvSpPr>
        <p:spPr/>
        <p:txBody>
          <a:bodyPr>
            <a:normAutofit lnSpcReduction="10000"/>
          </a:bodyPr>
          <a:lstStyle/>
          <a:p>
            <a:r>
              <a:rPr lang="en-US" sz="2800" b="1" dirty="0"/>
              <a:t>Comparing Traditional Voucher (TRV) to the Control Group </a:t>
            </a:r>
            <a:r>
              <a:rPr lang="en-US" sz="2800" dirty="0"/>
              <a:t>allows us to estimate the causal effect of receiving a housing voucher on the outcome variables (economic self-sufficiency, physical health, mental health, subjective well-being)</a:t>
            </a:r>
          </a:p>
          <a:p>
            <a:endParaRPr lang="en-US" sz="2800" dirty="0"/>
          </a:p>
          <a:p>
            <a:r>
              <a:rPr lang="en-US" sz="2800" b="1" dirty="0"/>
              <a:t>Comparing Low-Poverty Voucher (LPV) to Traditional Voucher (TRV) </a:t>
            </a:r>
            <a:r>
              <a:rPr lang="en-US" sz="2800" dirty="0"/>
              <a:t>allows us to estimate the causal effect of the low-poverty neighborhood constraint. Since this constraint forces families to move to better neighborhoods, this difference captures if better neighborhoods have different effects on the outcome variables.</a:t>
            </a:r>
          </a:p>
          <a:p>
            <a:endParaRPr lang="en-US" sz="2800" dirty="0"/>
          </a:p>
        </p:txBody>
      </p:sp>
    </p:spTree>
    <p:extLst>
      <p:ext uri="{BB962C8B-B14F-4D97-AF65-F5344CB8AC3E}">
        <p14:creationId xmlns:p14="http://schemas.microsoft.com/office/powerpoint/2010/main" val="118650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Groups</a:t>
            </a:r>
          </a:p>
        </p:txBody>
      </p:sp>
      <p:sp>
        <p:nvSpPr>
          <p:cNvPr id="3" name="Content Placeholder 2"/>
          <p:cNvSpPr>
            <a:spLocks noGrp="1"/>
          </p:cNvSpPr>
          <p:nvPr>
            <p:ph idx="1"/>
          </p:nvPr>
        </p:nvSpPr>
        <p:spPr/>
        <p:txBody>
          <a:bodyPr>
            <a:normAutofit/>
          </a:bodyPr>
          <a:lstStyle/>
          <a:p>
            <a:r>
              <a:rPr lang="en-US" sz="2800" dirty="0"/>
              <a:t>The paper you read</a:t>
            </a:r>
            <a:r>
              <a:rPr lang="en-US" sz="2800"/>
              <a:t>/will read </a:t>
            </a:r>
            <a:r>
              <a:rPr lang="en-US" sz="2800" dirty="0"/>
              <a:t>is a summary paper of the long-term effects, so they don’t present all the results. They only present the average difference between the control group and both treatment groups (so added or pooling the LPV and TRV groups together).</a:t>
            </a:r>
          </a:p>
        </p:txBody>
      </p:sp>
    </p:spTree>
    <p:extLst>
      <p:ext uri="{BB962C8B-B14F-4D97-AF65-F5344CB8AC3E}">
        <p14:creationId xmlns:p14="http://schemas.microsoft.com/office/powerpoint/2010/main" val="147222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Results Section</a:t>
            </a:r>
          </a:p>
        </p:txBody>
      </p:sp>
      <p:sp>
        <p:nvSpPr>
          <p:cNvPr id="3" name="Content Placeholder 2"/>
          <p:cNvSpPr>
            <a:spLocks noGrp="1"/>
          </p:cNvSpPr>
          <p:nvPr>
            <p:ph idx="1"/>
          </p:nvPr>
        </p:nvSpPr>
        <p:spPr>
          <a:xfrm>
            <a:off x="762000" y="1845734"/>
            <a:ext cx="10393680" cy="4023360"/>
          </a:xfrm>
        </p:spPr>
        <p:txBody>
          <a:bodyPr>
            <a:noAutofit/>
          </a:bodyPr>
          <a:lstStyle/>
          <a:p>
            <a:r>
              <a:rPr lang="en-US" sz="2200" dirty="0"/>
              <a:t>1) Did the randomization work? i.e., are the treatment and control groups on average identical?</a:t>
            </a:r>
          </a:p>
          <a:p>
            <a:r>
              <a:rPr lang="en-US" sz="2200" i="1" dirty="0"/>
              <a:t>Evidence of this in Table 1 – Baseline characteristics</a:t>
            </a:r>
          </a:p>
          <a:p>
            <a:endParaRPr lang="en-US" sz="800" dirty="0"/>
          </a:p>
          <a:p>
            <a:r>
              <a:rPr lang="en-US" sz="2200" dirty="0"/>
              <a:t>2) Assuming that 1) holds, did MTO affect the neighborhood you live in? i.e., did families actually move to better neighborhoods?</a:t>
            </a:r>
          </a:p>
          <a:p>
            <a:r>
              <a:rPr lang="en-US" sz="2200" i="1" dirty="0"/>
              <a:t>Evidence of this in Table 2</a:t>
            </a:r>
          </a:p>
          <a:p>
            <a:endParaRPr lang="en-US" sz="800" dirty="0"/>
          </a:p>
          <a:p>
            <a:r>
              <a:rPr lang="en-US" sz="2200" dirty="0"/>
              <a:t>3) Assuming that there is an effect in 2), then do we see an effect on long-term outcomes? (physical health, mental health, subjective well-being, economic self-sufficiency)</a:t>
            </a:r>
          </a:p>
          <a:p>
            <a:r>
              <a:rPr lang="en-US" sz="2200" i="1" dirty="0"/>
              <a:t>Evidence in Figure 1</a:t>
            </a:r>
          </a:p>
        </p:txBody>
      </p:sp>
    </p:spTree>
    <p:extLst>
      <p:ext uri="{BB962C8B-B14F-4D97-AF65-F5344CB8AC3E}">
        <p14:creationId xmlns:p14="http://schemas.microsoft.com/office/powerpoint/2010/main" val="132860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Neighborhoods Matter</a:t>
            </a:r>
          </a:p>
        </p:txBody>
      </p:sp>
      <p:sp>
        <p:nvSpPr>
          <p:cNvPr id="3" name="Content Placeholder 2"/>
          <p:cNvSpPr>
            <a:spLocks noGrp="1"/>
          </p:cNvSpPr>
          <p:nvPr>
            <p:ph idx="1"/>
          </p:nvPr>
        </p:nvSpPr>
        <p:spPr/>
        <p:txBody>
          <a:bodyPr/>
          <a:lstStyle/>
          <a:p>
            <a:r>
              <a:rPr lang="en-US" dirty="0"/>
              <a:t>Where you live has an effect on a lot of outcomes.</a:t>
            </a:r>
          </a:p>
          <a:p>
            <a:r>
              <a:rPr lang="en-US" dirty="0"/>
              <a:t>-Victimization from crime</a:t>
            </a:r>
          </a:p>
          <a:p>
            <a:r>
              <a:rPr lang="en-US" dirty="0"/>
              <a:t>-Education (especially if there are school zone boundaries, whereby you need to go to a school in your zone)</a:t>
            </a:r>
          </a:p>
          <a:p>
            <a:r>
              <a:rPr lang="en-US" dirty="0"/>
              <a:t>-Health</a:t>
            </a:r>
          </a:p>
          <a:p>
            <a:r>
              <a:rPr lang="en-US" dirty="0"/>
              <a:t>-Employment</a:t>
            </a:r>
          </a:p>
          <a:p>
            <a:r>
              <a:rPr lang="en-US" dirty="0"/>
              <a:t>To name a few</a:t>
            </a:r>
            <a:r>
              <a:rPr lang="is-IS" dirty="0"/>
              <a:t>…</a:t>
            </a:r>
            <a:endParaRPr lang="en-US" dirty="0"/>
          </a:p>
        </p:txBody>
      </p:sp>
    </p:spTree>
    <p:extLst>
      <p:ext uri="{BB962C8B-B14F-4D97-AF65-F5344CB8AC3E}">
        <p14:creationId xmlns:p14="http://schemas.microsoft.com/office/powerpoint/2010/main" val="1387601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a:t>
            </a:r>
            <a:r>
              <a:rPr lang="en-US"/>
              <a:t>the Results Section</a:t>
            </a:r>
            <a:endParaRPr lang="en-US" dirty="0"/>
          </a:p>
        </p:txBody>
      </p:sp>
      <p:sp>
        <p:nvSpPr>
          <p:cNvPr id="3" name="Content Placeholder 2"/>
          <p:cNvSpPr>
            <a:spLocks noGrp="1"/>
          </p:cNvSpPr>
          <p:nvPr>
            <p:ph idx="1"/>
          </p:nvPr>
        </p:nvSpPr>
        <p:spPr>
          <a:xfrm>
            <a:off x="507999" y="1845734"/>
            <a:ext cx="11192933" cy="4023360"/>
          </a:xfrm>
        </p:spPr>
        <p:txBody>
          <a:bodyPr>
            <a:noAutofit/>
          </a:bodyPr>
          <a:lstStyle/>
          <a:p>
            <a:r>
              <a:rPr lang="en-US" sz="2200" dirty="0"/>
              <a:t>1) Did the randomization work? i.e., are the treatment and control groups on average identical?</a:t>
            </a:r>
          </a:p>
          <a:p>
            <a:r>
              <a:rPr lang="en-US" sz="2200" dirty="0"/>
              <a:t>Evidence of this in Table 1 – </a:t>
            </a:r>
            <a:r>
              <a:rPr lang="en-US" sz="2200" b="1" dirty="0"/>
              <a:t>Yes, the groups are on average identical in baselines characteristics.</a:t>
            </a:r>
          </a:p>
          <a:p>
            <a:endParaRPr lang="en-US" sz="800" dirty="0"/>
          </a:p>
          <a:p>
            <a:r>
              <a:rPr lang="en-US" sz="2200" dirty="0"/>
              <a:t>2) Assuming that 1) holds, did MTO affect the neighborhood you live in? i.e., did families actually move to better neighborhoods?</a:t>
            </a:r>
          </a:p>
          <a:p>
            <a:r>
              <a:rPr lang="en-US" sz="2200" dirty="0"/>
              <a:t>Evidence of this in Table 2 – </a:t>
            </a:r>
            <a:r>
              <a:rPr lang="en-US" sz="2200" b="1" dirty="0"/>
              <a:t>Yes, they did. Strong evidence of this.</a:t>
            </a:r>
          </a:p>
          <a:p>
            <a:endParaRPr lang="en-US" sz="800" dirty="0"/>
          </a:p>
          <a:p>
            <a:r>
              <a:rPr lang="en-US" sz="2200" dirty="0"/>
              <a:t>3) Assuming that there is an effect in 2), then do we see an effect on long-term outcomes? </a:t>
            </a:r>
          </a:p>
          <a:p>
            <a:r>
              <a:rPr lang="en-US" sz="2200" dirty="0"/>
              <a:t>Evidence in Figure 1 – </a:t>
            </a:r>
            <a:r>
              <a:rPr lang="en-US" sz="2200" b="1" dirty="0"/>
              <a:t>No statistically significant effect on economic self-sufficiency, physical health, and mental health. Statistically significant positive effect on subjective well-being.</a:t>
            </a:r>
          </a:p>
        </p:txBody>
      </p:sp>
    </p:spTree>
    <p:extLst>
      <p:ext uri="{BB962C8B-B14F-4D97-AF65-F5344CB8AC3E}">
        <p14:creationId xmlns:p14="http://schemas.microsoft.com/office/powerpoint/2010/main" val="293492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the Randomization Work?</a:t>
            </a:r>
          </a:p>
        </p:txBody>
      </p:sp>
      <p:sp>
        <p:nvSpPr>
          <p:cNvPr id="3" name="Content Placeholder 2"/>
          <p:cNvSpPr>
            <a:spLocks noGrp="1"/>
          </p:cNvSpPr>
          <p:nvPr>
            <p:ph idx="1"/>
          </p:nvPr>
        </p:nvSpPr>
        <p:spPr/>
        <p:txBody>
          <a:bodyPr/>
          <a:lstStyle/>
          <a:p>
            <a:r>
              <a:rPr lang="en-US" sz="2400" dirty="0"/>
              <a:t>The researchers gave out a survey of baseline characteristics. </a:t>
            </a:r>
          </a:p>
          <a:p>
            <a:r>
              <a:rPr lang="en-US" sz="2400" dirty="0"/>
              <a:t>Baseline means BEFORE they randomized everyone into treatment (voucher offered) and control (no voucher offered) groups.</a:t>
            </a:r>
          </a:p>
          <a:p>
            <a:r>
              <a:rPr lang="en-US" sz="2400" dirty="0"/>
              <a:t>Asked them questions about social-economic background (gender, race, </a:t>
            </a:r>
            <a:r>
              <a:rPr lang="en-US" sz="2400" dirty="0" err="1"/>
              <a:t>ethinicity</a:t>
            </a:r>
            <a:r>
              <a:rPr lang="en-US" sz="2400" dirty="0"/>
              <a:t>, education, household income, marital status, current neighborhood characteristics, reasons they want to move)</a:t>
            </a:r>
          </a:p>
          <a:p>
            <a:r>
              <a:rPr lang="en-US" sz="2400" dirty="0"/>
              <a:t>If the randomization was successful, there should be few differences between the treatment and control groups.</a:t>
            </a:r>
          </a:p>
          <a:p>
            <a:endParaRPr lang="en-US" dirty="0"/>
          </a:p>
        </p:txBody>
      </p:sp>
    </p:spTree>
    <p:extLst>
      <p:ext uri="{BB962C8B-B14F-4D97-AF65-F5344CB8AC3E}">
        <p14:creationId xmlns:p14="http://schemas.microsoft.com/office/powerpoint/2010/main" val="991202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98" y="146644"/>
            <a:ext cx="7399176" cy="1450757"/>
          </a:xfrm>
        </p:spPr>
        <p:txBody>
          <a:bodyPr/>
          <a:lstStyle/>
          <a:p>
            <a:r>
              <a:rPr lang="en-US" dirty="0"/>
              <a:t>Did the Randomization Work?</a:t>
            </a:r>
          </a:p>
        </p:txBody>
      </p:sp>
      <p:sp>
        <p:nvSpPr>
          <p:cNvPr id="3" name="Content Placeholder 2"/>
          <p:cNvSpPr>
            <a:spLocks noGrp="1"/>
          </p:cNvSpPr>
          <p:nvPr>
            <p:ph idx="1"/>
          </p:nvPr>
        </p:nvSpPr>
        <p:spPr>
          <a:xfrm>
            <a:off x="195944" y="1844007"/>
            <a:ext cx="6923314" cy="4377784"/>
          </a:xfrm>
        </p:spPr>
        <p:txBody>
          <a:bodyPr>
            <a:normAutofit fontScale="92500" lnSpcReduction="20000"/>
          </a:bodyPr>
          <a:lstStyle/>
          <a:p>
            <a:r>
              <a:rPr lang="en-US" sz="2800" dirty="0"/>
              <a:t>See Table 1.</a:t>
            </a:r>
          </a:p>
          <a:p>
            <a:r>
              <a:rPr lang="en-US" sz="2800" dirty="0"/>
              <a:t>The means for each variable are similar for the control group and the treatment group.</a:t>
            </a:r>
          </a:p>
          <a:p>
            <a:r>
              <a:rPr lang="en-US" sz="2800" dirty="0"/>
              <a:t>Only twos estimates are weakly statistically significant.</a:t>
            </a:r>
          </a:p>
          <a:p>
            <a:r>
              <a:rPr lang="en-US" sz="1900" dirty="0"/>
              <a:t>For “Primary or secondary reasons for wanting to move”, 48.1% of the control group said “better schools for children” and 51.6% of the treatment group said this.</a:t>
            </a:r>
          </a:p>
          <a:p>
            <a:r>
              <a:rPr lang="en-US" sz="1900" dirty="0"/>
              <a:t>The difference between the two is statistically significant at the 90% level. The researchers are 90% sure that the proportion that mentioned better schools was different between treatment and control.</a:t>
            </a:r>
          </a:p>
          <a:p>
            <a:r>
              <a:rPr lang="en-US" sz="1900" dirty="0"/>
              <a:t>Similar slight difference, statistically significant at the 90% level, between the proportion of the treatment group with a GED (16.9%) and the control group with a GED (19.9%).</a:t>
            </a:r>
          </a:p>
        </p:txBody>
      </p:sp>
      <p:pic>
        <p:nvPicPr>
          <p:cNvPr id="5" name="Picture 4">
            <a:extLst>
              <a:ext uri="{FF2B5EF4-FFF2-40B4-BE49-F238E27FC236}">
                <a16:creationId xmlns:a16="http://schemas.microsoft.com/office/drawing/2014/main" id="{6306BF06-2E15-42D0-8BF7-372975490666}"/>
              </a:ext>
            </a:extLst>
          </p:cNvPr>
          <p:cNvPicPr>
            <a:picLocks noChangeAspect="1"/>
          </p:cNvPicPr>
          <p:nvPr/>
        </p:nvPicPr>
        <p:blipFill>
          <a:blip r:embed="rId2"/>
          <a:stretch>
            <a:fillRect/>
          </a:stretch>
        </p:blipFill>
        <p:spPr>
          <a:xfrm>
            <a:off x="7324512" y="0"/>
            <a:ext cx="4867488" cy="6858000"/>
          </a:xfrm>
          <a:prstGeom prst="rect">
            <a:avLst/>
          </a:prstGeom>
        </p:spPr>
      </p:pic>
    </p:spTree>
    <p:extLst>
      <p:ext uri="{BB962C8B-B14F-4D97-AF65-F5344CB8AC3E}">
        <p14:creationId xmlns:p14="http://schemas.microsoft.com/office/powerpoint/2010/main" val="1742094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a:t>Reminder: Determining Statistical Significance</a:t>
            </a:r>
          </a:p>
        </p:txBody>
      </p:sp>
      <p:sp>
        <p:nvSpPr>
          <p:cNvPr id="3" name="Content Placeholder 2"/>
          <p:cNvSpPr>
            <a:spLocks noGrp="1"/>
          </p:cNvSpPr>
          <p:nvPr>
            <p:ph idx="1"/>
          </p:nvPr>
        </p:nvSpPr>
        <p:spPr/>
        <p:txBody>
          <a:bodyPr>
            <a:normAutofit/>
          </a:bodyPr>
          <a:lstStyle/>
          <a:p>
            <a:pPr marL="0" indent="0">
              <a:buNone/>
            </a:pPr>
            <a:r>
              <a:rPr lang="en-US" dirty="0"/>
              <a:t>Good researchers will make it easy for you by allowing you to determine statistical significance by checking for *’s. The convention is shown below. The vast major of studies follow this convention.</a:t>
            </a:r>
          </a:p>
          <a:p>
            <a:r>
              <a:rPr lang="en-US" dirty="0"/>
              <a:t>* = weakly statistically significant at 10% level (“We are 90% sure that there is a difference between the control and treatment groups”)</a:t>
            </a:r>
          </a:p>
          <a:p>
            <a:r>
              <a:rPr lang="en-US" dirty="0"/>
              <a:t>** = statistically significant at 5% level</a:t>
            </a:r>
          </a:p>
          <a:p>
            <a:r>
              <a:rPr lang="en-US" dirty="0"/>
              <a:t>*** = strongly significant at 1% level</a:t>
            </a:r>
          </a:p>
          <a:p>
            <a:r>
              <a:rPr lang="en-US" dirty="0"/>
              <a:t>More *s means you are more sure that there is an effect. You are more sure that it’s not just random noise giving you that result.</a:t>
            </a:r>
          </a:p>
          <a:p>
            <a:r>
              <a:rPr lang="en-US" dirty="0"/>
              <a:t>So you can see that in Column 2 (MTO treatment), the mean of 0.516* has a * beside it, meaning that it’s statistically significantly different from the mean for the control group (0.481) at the 10% level.</a:t>
            </a:r>
          </a:p>
        </p:txBody>
      </p:sp>
    </p:spTree>
    <p:extLst>
      <p:ext uri="{BB962C8B-B14F-4D97-AF65-F5344CB8AC3E}">
        <p14:creationId xmlns:p14="http://schemas.microsoft.com/office/powerpoint/2010/main" val="82128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can randomization NOT work?</a:t>
            </a:r>
          </a:p>
        </p:txBody>
      </p:sp>
      <p:sp>
        <p:nvSpPr>
          <p:cNvPr id="3" name="Content Placeholder 2"/>
          <p:cNvSpPr>
            <a:spLocks noGrp="1"/>
          </p:cNvSpPr>
          <p:nvPr>
            <p:ph idx="1"/>
          </p:nvPr>
        </p:nvSpPr>
        <p:spPr/>
        <p:txBody>
          <a:bodyPr/>
          <a:lstStyle/>
          <a:p>
            <a:r>
              <a:rPr lang="en-US" dirty="0"/>
              <a:t>In this case it looks like the randomization worked, and that is tested by comparing the means of the baseline characteristics. They are extremely similar.</a:t>
            </a:r>
          </a:p>
          <a:p>
            <a:r>
              <a:rPr lang="en-US" dirty="0"/>
              <a:t>The randomization could fail if individuals who didn’t randomly get assigned a voucher could get one anyways (e.g., pleading for one, bribing study officials).</a:t>
            </a:r>
          </a:p>
          <a:p>
            <a:r>
              <a:rPr lang="en-US" dirty="0"/>
              <a:t>Similarly, study officials who do the randomization may not do it correctly. They may decide to give out vouchers non-randomly. They may give a voucher to a family that seems to really need it, even if they weren’t randomly supposed to get one.</a:t>
            </a:r>
          </a:p>
          <a:p>
            <a:r>
              <a:rPr lang="en-US" dirty="0"/>
              <a:t>These non-random assignments could be reflected in differences in baseline characteristics.</a:t>
            </a:r>
          </a:p>
        </p:txBody>
      </p:sp>
    </p:spTree>
    <p:extLst>
      <p:ext uri="{BB962C8B-B14F-4D97-AF65-F5344CB8AC3E}">
        <p14:creationId xmlns:p14="http://schemas.microsoft.com/office/powerpoint/2010/main" val="1897867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can randomization NOT work?</a:t>
            </a:r>
          </a:p>
        </p:txBody>
      </p:sp>
      <p:sp>
        <p:nvSpPr>
          <p:cNvPr id="3" name="Content Placeholder 2"/>
          <p:cNvSpPr>
            <a:spLocks noGrp="1"/>
          </p:cNvSpPr>
          <p:nvPr>
            <p:ph idx="1"/>
          </p:nvPr>
        </p:nvSpPr>
        <p:spPr/>
        <p:txBody>
          <a:bodyPr>
            <a:normAutofit/>
          </a:bodyPr>
          <a:lstStyle/>
          <a:p>
            <a:r>
              <a:rPr lang="en-US" sz="2400" dirty="0"/>
              <a:t>Imagine an extreme scenario: Housing vouchers are supposed to be randomized. But the officials who give out the vouchers are corrupt, and will accept small bribes to exchange for vouchers.</a:t>
            </a:r>
          </a:p>
          <a:p>
            <a:r>
              <a:rPr lang="en-US" sz="2400" dirty="0"/>
              <a:t>Families with higher incomes may be more likely to pay the bribe.</a:t>
            </a:r>
          </a:p>
          <a:p>
            <a:r>
              <a:rPr lang="en-US" sz="2400" dirty="0"/>
              <a:t>So household income would be higher in baseline for the treatment group.</a:t>
            </a:r>
          </a:p>
        </p:txBody>
      </p:sp>
    </p:spTree>
    <p:extLst>
      <p:ext uri="{BB962C8B-B14F-4D97-AF65-F5344CB8AC3E}">
        <p14:creationId xmlns:p14="http://schemas.microsoft.com/office/powerpoint/2010/main" val="254940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can randomization NOT work?</a:t>
            </a:r>
          </a:p>
        </p:txBody>
      </p:sp>
      <p:sp>
        <p:nvSpPr>
          <p:cNvPr id="3" name="Content Placeholder 2"/>
          <p:cNvSpPr>
            <a:spLocks noGrp="1"/>
          </p:cNvSpPr>
          <p:nvPr>
            <p:ph idx="1"/>
          </p:nvPr>
        </p:nvSpPr>
        <p:spPr/>
        <p:txBody>
          <a:bodyPr>
            <a:normAutofit/>
          </a:bodyPr>
          <a:lstStyle/>
          <a:p>
            <a:r>
              <a:rPr lang="en-US" sz="2400" dirty="0"/>
              <a:t>Implication of this: selection bias! </a:t>
            </a:r>
          </a:p>
          <a:p>
            <a:r>
              <a:rPr lang="en-US" sz="2400" dirty="0"/>
              <a:t>The treatment and control groups are not on average identical.</a:t>
            </a:r>
          </a:p>
          <a:p>
            <a:r>
              <a:rPr lang="en-US" sz="2400" dirty="0"/>
              <a:t>Choice of neighborhood (through getting a voucher or not) becomes a function of family characteristics because individuals can select into getting vouchers.</a:t>
            </a:r>
          </a:p>
          <a:p>
            <a:r>
              <a:rPr lang="en-US" sz="2400" dirty="0"/>
              <a:t>Thus the experiment provides biased estimates of how neighborhoods affect outcomes.</a:t>
            </a:r>
          </a:p>
        </p:txBody>
      </p:sp>
    </p:spTree>
    <p:extLst>
      <p:ext uri="{BB962C8B-B14F-4D97-AF65-F5344CB8AC3E}">
        <p14:creationId xmlns:p14="http://schemas.microsoft.com/office/powerpoint/2010/main" val="447611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527455" cy="1450757"/>
          </a:xfrm>
        </p:spPr>
        <p:txBody>
          <a:bodyPr/>
          <a:lstStyle/>
          <a:p>
            <a:r>
              <a:rPr lang="en-US" dirty="0"/>
              <a:t>Did MTO affect your neighborhood?</a:t>
            </a:r>
          </a:p>
        </p:txBody>
      </p:sp>
      <p:sp>
        <p:nvSpPr>
          <p:cNvPr id="3" name="Content Placeholder 2"/>
          <p:cNvSpPr>
            <a:spLocks noGrp="1"/>
          </p:cNvSpPr>
          <p:nvPr>
            <p:ph idx="1"/>
          </p:nvPr>
        </p:nvSpPr>
        <p:spPr>
          <a:xfrm>
            <a:off x="145557" y="1881329"/>
            <a:ext cx="6479178" cy="4388842"/>
          </a:xfrm>
        </p:spPr>
        <p:txBody>
          <a:bodyPr/>
          <a:lstStyle/>
          <a:p>
            <a:r>
              <a:rPr lang="en-US" sz="2400" dirty="0"/>
              <a:t>Since the baseline characteristics are similar (the randomization worked), the next step is to see if MTO actually caused individuals to move into better neighborhoods.</a:t>
            </a:r>
          </a:p>
          <a:p>
            <a:r>
              <a:rPr lang="en-US" sz="2400" dirty="0"/>
              <a:t>This is shown in Table 2.</a:t>
            </a:r>
          </a:p>
          <a:p>
            <a:r>
              <a:rPr lang="en-US" sz="2400" dirty="0"/>
              <a:t>The authors determined neighborhood characteristics using census tract level data from the American Community Survey.</a:t>
            </a:r>
          </a:p>
          <a:p>
            <a:endParaRPr lang="en-US" dirty="0"/>
          </a:p>
        </p:txBody>
      </p:sp>
      <p:pic>
        <p:nvPicPr>
          <p:cNvPr id="5" name="Picture 4">
            <a:extLst>
              <a:ext uri="{FF2B5EF4-FFF2-40B4-BE49-F238E27FC236}">
                <a16:creationId xmlns:a16="http://schemas.microsoft.com/office/drawing/2014/main" id="{D34F6631-ADC2-418A-BC02-D57A265EBE05}"/>
              </a:ext>
            </a:extLst>
          </p:cNvPr>
          <p:cNvPicPr>
            <a:picLocks noChangeAspect="1"/>
          </p:cNvPicPr>
          <p:nvPr/>
        </p:nvPicPr>
        <p:blipFill>
          <a:blip r:embed="rId2"/>
          <a:stretch>
            <a:fillRect/>
          </a:stretch>
        </p:blipFill>
        <p:spPr>
          <a:xfrm>
            <a:off x="6769810" y="0"/>
            <a:ext cx="5422190" cy="6858000"/>
          </a:xfrm>
          <a:prstGeom prst="rect">
            <a:avLst/>
          </a:prstGeom>
        </p:spPr>
      </p:pic>
    </p:spTree>
    <p:extLst>
      <p:ext uri="{BB962C8B-B14F-4D97-AF65-F5344CB8AC3E}">
        <p14:creationId xmlns:p14="http://schemas.microsoft.com/office/powerpoint/2010/main" val="933502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527455" cy="1450757"/>
          </a:xfrm>
        </p:spPr>
        <p:txBody>
          <a:bodyPr/>
          <a:lstStyle/>
          <a:p>
            <a:r>
              <a:rPr lang="en-US" dirty="0"/>
              <a:t>Did MTO affect your neighborhood?</a:t>
            </a:r>
          </a:p>
        </p:txBody>
      </p:sp>
      <p:sp>
        <p:nvSpPr>
          <p:cNvPr id="3" name="Content Placeholder 2"/>
          <p:cNvSpPr>
            <a:spLocks noGrp="1"/>
          </p:cNvSpPr>
          <p:nvPr>
            <p:ph idx="1"/>
          </p:nvPr>
        </p:nvSpPr>
        <p:spPr>
          <a:xfrm>
            <a:off x="145557" y="1881329"/>
            <a:ext cx="6479178" cy="4388842"/>
          </a:xfrm>
        </p:spPr>
        <p:txBody>
          <a:bodyPr/>
          <a:lstStyle/>
          <a:p>
            <a:r>
              <a:rPr lang="en-US" sz="2400" dirty="0"/>
              <a:t>They present how the control and treatment groups’ neighborhoods differed on average based on:</a:t>
            </a:r>
          </a:p>
          <a:p>
            <a:pPr marL="457200" indent="-457200">
              <a:buFont typeface="+mj-lt"/>
              <a:buAutoNum type="arabicPeriod"/>
            </a:pPr>
            <a:r>
              <a:rPr lang="en-US" sz="2400" dirty="0"/>
              <a:t>Share poor (1 year, 5 years, and 10-15 years after assignment)</a:t>
            </a:r>
          </a:p>
          <a:p>
            <a:pPr marL="457200" indent="-457200">
              <a:buFont typeface="+mj-lt"/>
              <a:buAutoNum type="arabicPeriod"/>
            </a:pPr>
            <a:r>
              <a:rPr lang="en-US" sz="2400" dirty="0"/>
              <a:t>Poverty rates</a:t>
            </a:r>
          </a:p>
          <a:p>
            <a:pPr marL="457200" indent="-457200">
              <a:buFont typeface="+mj-lt"/>
              <a:buAutoNum type="arabicPeriod"/>
            </a:pPr>
            <a:r>
              <a:rPr lang="en-US" sz="2400" dirty="0"/>
              <a:t>Share of the minority population</a:t>
            </a:r>
          </a:p>
          <a:p>
            <a:endParaRPr lang="en-US" dirty="0"/>
          </a:p>
        </p:txBody>
      </p:sp>
      <p:pic>
        <p:nvPicPr>
          <p:cNvPr id="5" name="Picture 4">
            <a:extLst>
              <a:ext uri="{FF2B5EF4-FFF2-40B4-BE49-F238E27FC236}">
                <a16:creationId xmlns:a16="http://schemas.microsoft.com/office/drawing/2014/main" id="{D34F6631-ADC2-418A-BC02-D57A265EBE05}"/>
              </a:ext>
            </a:extLst>
          </p:cNvPr>
          <p:cNvPicPr>
            <a:picLocks noChangeAspect="1"/>
          </p:cNvPicPr>
          <p:nvPr/>
        </p:nvPicPr>
        <p:blipFill>
          <a:blip r:embed="rId2"/>
          <a:stretch>
            <a:fillRect/>
          </a:stretch>
        </p:blipFill>
        <p:spPr>
          <a:xfrm>
            <a:off x="6769810" y="0"/>
            <a:ext cx="5422190" cy="6858000"/>
          </a:xfrm>
          <a:prstGeom prst="rect">
            <a:avLst/>
          </a:prstGeom>
        </p:spPr>
      </p:pic>
    </p:spTree>
    <p:extLst>
      <p:ext uri="{BB962C8B-B14F-4D97-AF65-F5344CB8AC3E}">
        <p14:creationId xmlns:p14="http://schemas.microsoft.com/office/powerpoint/2010/main" val="2738985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527455" cy="1450757"/>
          </a:xfrm>
        </p:spPr>
        <p:txBody>
          <a:bodyPr/>
          <a:lstStyle/>
          <a:p>
            <a:r>
              <a:rPr lang="en-US" dirty="0"/>
              <a:t>Did MTO affect your neighborhood?</a:t>
            </a:r>
          </a:p>
        </p:txBody>
      </p:sp>
      <p:sp>
        <p:nvSpPr>
          <p:cNvPr id="3" name="Content Placeholder 2"/>
          <p:cNvSpPr>
            <a:spLocks noGrp="1"/>
          </p:cNvSpPr>
          <p:nvPr>
            <p:ph idx="1"/>
          </p:nvPr>
        </p:nvSpPr>
        <p:spPr>
          <a:xfrm>
            <a:off x="145557" y="1881329"/>
            <a:ext cx="6479178" cy="4388842"/>
          </a:xfrm>
        </p:spPr>
        <p:txBody>
          <a:bodyPr/>
          <a:lstStyle/>
          <a:p>
            <a:r>
              <a:rPr lang="en-US" sz="2400" dirty="0"/>
              <a:t>They also present some self-reports on long-term (10-15 years) housing conditions. This was from a survey since this data wasn’t in the American Community Survey</a:t>
            </a:r>
          </a:p>
          <a:p>
            <a:r>
              <a:rPr lang="en-US" sz="2400" dirty="0"/>
              <a:t>-”Felt unsafe during day”</a:t>
            </a:r>
          </a:p>
          <a:p>
            <a:r>
              <a:rPr lang="en-US" sz="2400" dirty="0"/>
              <a:t>-”Number of housing problems (0 to 7)”</a:t>
            </a:r>
          </a:p>
          <a:p>
            <a:r>
              <a:rPr lang="en-US" sz="2400" dirty="0"/>
              <a:t>-”Likely or very likely to report kids spraying graffiti”</a:t>
            </a:r>
          </a:p>
          <a:p>
            <a:r>
              <a:rPr lang="en-US" sz="2400" dirty="0"/>
              <a:t>-”One or more friends with college degree”</a:t>
            </a:r>
          </a:p>
          <a:p>
            <a:endParaRPr lang="en-US" dirty="0"/>
          </a:p>
        </p:txBody>
      </p:sp>
      <p:pic>
        <p:nvPicPr>
          <p:cNvPr id="5" name="Picture 4">
            <a:extLst>
              <a:ext uri="{FF2B5EF4-FFF2-40B4-BE49-F238E27FC236}">
                <a16:creationId xmlns:a16="http://schemas.microsoft.com/office/drawing/2014/main" id="{D34F6631-ADC2-418A-BC02-D57A265EBE05}"/>
              </a:ext>
            </a:extLst>
          </p:cNvPr>
          <p:cNvPicPr>
            <a:picLocks noChangeAspect="1"/>
          </p:cNvPicPr>
          <p:nvPr/>
        </p:nvPicPr>
        <p:blipFill>
          <a:blip r:embed="rId2"/>
          <a:stretch>
            <a:fillRect/>
          </a:stretch>
        </p:blipFill>
        <p:spPr>
          <a:xfrm>
            <a:off x="6769810" y="0"/>
            <a:ext cx="5422190" cy="6858000"/>
          </a:xfrm>
          <a:prstGeom prst="rect">
            <a:avLst/>
          </a:prstGeom>
        </p:spPr>
      </p:pic>
    </p:spTree>
    <p:extLst>
      <p:ext uri="{BB962C8B-B14F-4D97-AF65-F5344CB8AC3E}">
        <p14:creationId xmlns:p14="http://schemas.microsoft.com/office/powerpoint/2010/main" val="129322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to know if they matter</a:t>
            </a:r>
          </a:p>
        </p:txBody>
      </p:sp>
      <p:sp>
        <p:nvSpPr>
          <p:cNvPr id="3" name="Content Placeholder 2"/>
          <p:cNvSpPr>
            <a:spLocks noGrp="1"/>
          </p:cNvSpPr>
          <p:nvPr>
            <p:ph idx="1"/>
          </p:nvPr>
        </p:nvSpPr>
        <p:spPr/>
        <p:txBody>
          <a:bodyPr>
            <a:normAutofit/>
          </a:bodyPr>
          <a:lstStyle/>
          <a:p>
            <a:r>
              <a:rPr lang="en-US" sz="2800" dirty="0"/>
              <a:t>It is important to know what the effects of neighborhoods are, as this may indicate how public policy should be conducted.</a:t>
            </a:r>
          </a:p>
          <a:p>
            <a:r>
              <a:rPr lang="en-US" sz="2800" dirty="0"/>
              <a:t>For example, your peers in your neighborhood could affect you or your family, such as by affecting the educational outcomes for children. Going to schools with children from low-income families may have a negative effect on your educational outcomes. On the other hand, children from high-income families may have a positive effect. </a:t>
            </a:r>
          </a:p>
        </p:txBody>
      </p:sp>
    </p:spTree>
    <p:extLst>
      <p:ext uri="{BB962C8B-B14F-4D97-AF65-F5344CB8AC3E}">
        <p14:creationId xmlns:p14="http://schemas.microsoft.com/office/powerpoint/2010/main" val="1924675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527455" cy="1450757"/>
          </a:xfrm>
        </p:spPr>
        <p:txBody>
          <a:bodyPr/>
          <a:lstStyle/>
          <a:p>
            <a:r>
              <a:rPr lang="en-US" dirty="0"/>
              <a:t>Did MTO affect your neighborhood?</a:t>
            </a:r>
          </a:p>
        </p:txBody>
      </p:sp>
      <p:sp>
        <p:nvSpPr>
          <p:cNvPr id="3" name="Content Placeholder 2"/>
          <p:cNvSpPr>
            <a:spLocks noGrp="1"/>
          </p:cNvSpPr>
          <p:nvPr>
            <p:ph idx="1"/>
          </p:nvPr>
        </p:nvSpPr>
        <p:spPr>
          <a:xfrm>
            <a:off x="145557" y="1881329"/>
            <a:ext cx="6479178" cy="4388842"/>
          </a:xfrm>
        </p:spPr>
        <p:txBody>
          <a:bodyPr/>
          <a:lstStyle/>
          <a:p>
            <a:r>
              <a:rPr lang="en-US" sz="2400" dirty="0"/>
              <a:t>Results: everything is statistically significant at either the 1% (***, strong) level or the 5% level (**)</a:t>
            </a:r>
          </a:p>
          <a:p>
            <a:r>
              <a:rPr lang="en-US" sz="2400" dirty="0"/>
              <a:t>So, those in the treatment group that got a voucher were more likely to be in neighborhoods that were less poor, less likely to be in poverty, and have less minority families.</a:t>
            </a:r>
          </a:p>
          <a:p>
            <a:r>
              <a:rPr lang="en-US" sz="2400" dirty="0"/>
              <a:t>Treatment group also reports feeling more safe during the day, reports fewer housing problems, more likely to report kids spraying graffiti, and more likely to report friends with a college degree.</a:t>
            </a:r>
          </a:p>
          <a:p>
            <a:endParaRPr lang="en-US" dirty="0"/>
          </a:p>
        </p:txBody>
      </p:sp>
      <p:pic>
        <p:nvPicPr>
          <p:cNvPr id="5" name="Picture 4">
            <a:extLst>
              <a:ext uri="{FF2B5EF4-FFF2-40B4-BE49-F238E27FC236}">
                <a16:creationId xmlns:a16="http://schemas.microsoft.com/office/drawing/2014/main" id="{D34F6631-ADC2-418A-BC02-D57A265EBE05}"/>
              </a:ext>
            </a:extLst>
          </p:cNvPr>
          <p:cNvPicPr>
            <a:picLocks noChangeAspect="1"/>
          </p:cNvPicPr>
          <p:nvPr/>
        </p:nvPicPr>
        <p:blipFill>
          <a:blip r:embed="rId2"/>
          <a:stretch>
            <a:fillRect/>
          </a:stretch>
        </p:blipFill>
        <p:spPr>
          <a:xfrm>
            <a:off x="6769810" y="0"/>
            <a:ext cx="5422190" cy="6858000"/>
          </a:xfrm>
          <a:prstGeom prst="rect">
            <a:avLst/>
          </a:prstGeom>
        </p:spPr>
      </p:pic>
    </p:spTree>
    <p:extLst>
      <p:ext uri="{BB962C8B-B14F-4D97-AF65-F5344CB8AC3E}">
        <p14:creationId xmlns:p14="http://schemas.microsoft.com/office/powerpoint/2010/main" val="1219823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5527455" cy="1450757"/>
          </a:xfrm>
        </p:spPr>
        <p:txBody>
          <a:bodyPr/>
          <a:lstStyle/>
          <a:p>
            <a:r>
              <a:rPr lang="en-US" dirty="0"/>
              <a:t>Interpreting Estimates</a:t>
            </a:r>
          </a:p>
        </p:txBody>
      </p:sp>
      <p:sp>
        <p:nvSpPr>
          <p:cNvPr id="3" name="Content Placeholder 2"/>
          <p:cNvSpPr>
            <a:spLocks noGrp="1"/>
          </p:cNvSpPr>
          <p:nvPr>
            <p:ph idx="1"/>
          </p:nvPr>
        </p:nvSpPr>
        <p:spPr>
          <a:xfrm>
            <a:off x="145557" y="1881329"/>
            <a:ext cx="6479178" cy="4388842"/>
          </a:xfrm>
        </p:spPr>
        <p:txBody>
          <a:bodyPr/>
          <a:lstStyle/>
          <a:p>
            <a:pPr marL="0" indent="0">
              <a:buNone/>
            </a:pPr>
            <a:r>
              <a:rPr lang="en-US" sz="2400" dirty="0"/>
              <a:t>Let’s look at the first result: share poor 1 year after random assignment (row 1)</a:t>
            </a:r>
          </a:p>
          <a:p>
            <a:pPr marL="0" indent="0">
              <a:buNone/>
            </a:pPr>
            <a:r>
              <a:rPr lang="en-US" sz="2400" dirty="0"/>
              <a:t>For the control group it is 0.499 (Column 1), or 49.9% of control group families report being in a poor neighborhood one year after random assignment.</a:t>
            </a:r>
          </a:p>
          <a:p>
            <a:pPr marL="0" indent="0">
              <a:buNone/>
            </a:pPr>
            <a:r>
              <a:rPr lang="en-US" sz="2400" dirty="0"/>
              <a:t>The treatment group column (Column 2) has an estimate of -0.160, meaning that the treatment group has a 16 percentage point lower probability of being in a poor neighborhood one year after random assignment. So a 33.9% probability.</a:t>
            </a:r>
          </a:p>
          <a:p>
            <a:endParaRPr lang="en-US" dirty="0"/>
          </a:p>
        </p:txBody>
      </p:sp>
      <p:pic>
        <p:nvPicPr>
          <p:cNvPr id="5" name="Picture 4">
            <a:extLst>
              <a:ext uri="{FF2B5EF4-FFF2-40B4-BE49-F238E27FC236}">
                <a16:creationId xmlns:a16="http://schemas.microsoft.com/office/drawing/2014/main" id="{D34F6631-ADC2-418A-BC02-D57A265EBE05}"/>
              </a:ext>
            </a:extLst>
          </p:cNvPr>
          <p:cNvPicPr>
            <a:picLocks noChangeAspect="1"/>
          </p:cNvPicPr>
          <p:nvPr/>
        </p:nvPicPr>
        <p:blipFill>
          <a:blip r:embed="rId2"/>
          <a:stretch>
            <a:fillRect/>
          </a:stretch>
        </p:blipFill>
        <p:spPr>
          <a:xfrm>
            <a:off x="6769810" y="0"/>
            <a:ext cx="5422190" cy="6858000"/>
          </a:xfrm>
          <a:prstGeom prst="rect">
            <a:avLst/>
          </a:prstGeom>
        </p:spPr>
      </p:pic>
    </p:spTree>
    <p:extLst>
      <p:ext uri="{BB962C8B-B14F-4D97-AF65-F5344CB8AC3E}">
        <p14:creationId xmlns:p14="http://schemas.microsoft.com/office/powerpoint/2010/main" val="2477509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Accepting or Rejecting “Treatment”</a:t>
            </a:r>
          </a:p>
        </p:txBody>
      </p:sp>
      <p:sp>
        <p:nvSpPr>
          <p:cNvPr id="3" name="Content Placeholder 2"/>
          <p:cNvSpPr>
            <a:spLocks noGrp="1"/>
          </p:cNvSpPr>
          <p:nvPr>
            <p:ph idx="1"/>
          </p:nvPr>
        </p:nvSpPr>
        <p:spPr/>
        <p:txBody>
          <a:bodyPr/>
          <a:lstStyle/>
          <a:p>
            <a:r>
              <a:rPr lang="en-US" sz="2400" dirty="0"/>
              <a:t>Many families that were offered a voucher still chose not to move.</a:t>
            </a:r>
          </a:p>
          <a:p>
            <a:r>
              <a:rPr lang="en-US" sz="2400" dirty="0"/>
              <a:t>Thus, they didn’t accept the “treatment”, where the treatment is moving and using the voucher.</a:t>
            </a:r>
          </a:p>
          <a:p>
            <a:pPr marL="0" indent="0">
              <a:buNone/>
            </a:pPr>
            <a:r>
              <a:rPr lang="en-US" sz="2400" dirty="0"/>
              <a:t> Those who moved and use the voucher “complied” with the treatment and are called “compliers”.</a:t>
            </a:r>
          </a:p>
          <a:p>
            <a:pPr marL="0" indent="0">
              <a:buNone/>
            </a:pPr>
            <a:r>
              <a:rPr lang="en-US" sz="2400" dirty="0"/>
              <a:t>Complier = You were randomly given a voucher and you used it. </a:t>
            </a:r>
          </a:p>
          <a:p>
            <a:endParaRPr lang="en-US" dirty="0"/>
          </a:p>
        </p:txBody>
      </p:sp>
    </p:spTree>
    <p:extLst>
      <p:ext uri="{BB962C8B-B14F-4D97-AF65-F5344CB8AC3E}">
        <p14:creationId xmlns:p14="http://schemas.microsoft.com/office/powerpoint/2010/main" val="21575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Rates</a:t>
            </a:r>
          </a:p>
        </p:txBody>
      </p:sp>
      <p:sp>
        <p:nvSpPr>
          <p:cNvPr id="3" name="Content Placeholder 2"/>
          <p:cNvSpPr>
            <a:spLocks noGrp="1"/>
          </p:cNvSpPr>
          <p:nvPr>
            <p:ph idx="1"/>
          </p:nvPr>
        </p:nvSpPr>
        <p:spPr/>
        <p:txBody>
          <a:bodyPr>
            <a:normAutofit/>
          </a:bodyPr>
          <a:lstStyle/>
          <a:p>
            <a:r>
              <a:rPr lang="en-US" sz="2800" dirty="0"/>
              <a:t>48% of families in the Low-Poverty Voucher (LPV) group managed to relocate using the MTO voucher.</a:t>
            </a:r>
          </a:p>
          <a:p>
            <a:r>
              <a:rPr lang="en-US" sz="2800" dirty="0"/>
              <a:t>63% for the Traditional Voucher (TRV) group.</a:t>
            </a:r>
          </a:p>
          <a:p>
            <a:r>
              <a:rPr lang="en-US" sz="2800" dirty="0"/>
              <a:t>The compliance rate is likely higher for the TRV group because the LPV had the restriction that they had to move to a low-poverty neighborhood.</a:t>
            </a:r>
          </a:p>
        </p:txBody>
      </p:sp>
    </p:spTree>
    <p:extLst>
      <p:ext uri="{BB962C8B-B14F-4D97-AF65-F5344CB8AC3E}">
        <p14:creationId xmlns:p14="http://schemas.microsoft.com/office/powerpoint/2010/main" val="1811376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of Compliance</a:t>
            </a:r>
          </a:p>
        </p:txBody>
      </p:sp>
      <p:sp>
        <p:nvSpPr>
          <p:cNvPr id="3" name="Content Placeholder 2"/>
          <p:cNvSpPr>
            <a:spLocks noGrp="1"/>
          </p:cNvSpPr>
          <p:nvPr>
            <p:ph idx="1"/>
          </p:nvPr>
        </p:nvSpPr>
        <p:spPr/>
        <p:txBody>
          <a:bodyPr>
            <a:noAutofit/>
          </a:bodyPr>
          <a:lstStyle/>
          <a:p>
            <a:r>
              <a:rPr lang="en-US" sz="2200" dirty="0"/>
              <a:t>So, families who got vouchers “selected” into if they wanted to take the voucher and move.</a:t>
            </a:r>
          </a:p>
          <a:p>
            <a:r>
              <a:rPr lang="en-US" sz="2200" dirty="0"/>
              <a:t>Several factors may affect the decision to take the voucher or not. For example:</a:t>
            </a:r>
          </a:p>
          <a:p>
            <a:r>
              <a:rPr lang="en-US" sz="2200" dirty="0"/>
              <a:t>-Family structure</a:t>
            </a:r>
          </a:p>
          <a:p>
            <a:r>
              <a:rPr lang="en-US" sz="2200" dirty="0"/>
              <a:t>-Income</a:t>
            </a:r>
          </a:p>
          <a:p>
            <a:r>
              <a:rPr lang="en-US" sz="2200" dirty="0"/>
              <a:t>-Employment (especially work location)</a:t>
            </a:r>
          </a:p>
          <a:p>
            <a:r>
              <a:rPr lang="en-US" sz="2200" dirty="0"/>
              <a:t>-Race/Ethnicity</a:t>
            </a:r>
          </a:p>
          <a:p>
            <a:r>
              <a:rPr lang="en-US" sz="2200" dirty="0"/>
              <a:t>-Schools</a:t>
            </a:r>
          </a:p>
          <a:p>
            <a:r>
              <a:rPr lang="en-US" sz="2200" dirty="0"/>
              <a:t>Is there still selection bias?</a:t>
            </a:r>
          </a:p>
        </p:txBody>
      </p:sp>
    </p:spTree>
    <p:extLst>
      <p:ext uri="{BB962C8B-B14F-4D97-AF65-F5344CB8AC3E}">
        <p14:creationId xmlns:p14="http://schemas.microsoft.com/office/powerpoint/2010/main" val="1076013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of Compliance</a:t>
            </a:r>
          </a:p>
        </p:txBody>
      </p:sp>
      <p:sp>
        <p:nvSpPr>
          <p:cNvPr id="3" name="Content Placeholder 2"/>
          <p:cNvSpPr>
            <a:spLocks noGrp="1"/>
          </p:cNvSpPr>
          <p:nvPr>
            <p:ph idx="1"/>
          </p:nvPr>
        </p:nvSpPr>
        <p:spPr/>
        <p:txBody>
          <a:bodyPr>
            <a:normAutofit/>
          </a:bodyPr>
          <a:lstStyle/>
          <a:p>
            <a:r>
              <a:rPr lang="en-US" sz="2200" dirty="0"/>
              <a:t>There is selection bias if you’re not careful.</a:t>
            </a:r>
          </a:p>
          <a:p>
            <a:r>
              <a:rPr lang="en-US" sz="2200" dirty="0"/>
              <a:t>Suppose you compared the compliers (those who got the voucher and CHOSE to use it) to the control group. </a:t>
            </a:r>
          </a:p>
          <a:p>
            <a:r>
              <a:rPr lang="en-US" sz="2200" dirty="0"/>
              <a:t>The average characteristics of compliers may be different from the average characteristics of the control group.</a:t>
            </a:r>
          </a:p>
          <a:p>
            <a:r>
              <a:rPr lang="en-US" sz="2200" dirty="0"/>
              <a:t>The control group includes those who would be compliers (would have used the voucher if they got it) and non-compliers (wouldn’t have used the voucher, even if they got it).</a:t>
            </a:r>
          </a:p>
          <a:p>
            <a:r>
              <a:rPr lang="en-US" sz="2200" dirty="0"/>
              <a:t>Thus, this comparison doesn’t separate the causal effect from this selection bias. </a:t>
            </a:r>
          </a:p>
        </p:txBody>
      </p:sp>
    </p:spTree>
    <p:extLst>
      <p:ext uri="{BB962C8B-B14F-4D97-AF65-F5344CB8AC3E}">
        <p14:creationId xmlns:p14="http://schemas.microsoft.com/office/powerpoint/2010/main" val="445923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Compliance</a:t>
            </a:r>
          </a:p>
        </p:txBody>
      </p:sp>
      <p:sp>
        <p:nvSpPr>
          <p:cNvPr id="3" name="Content Placeholder 2"/>
          <p:cNvSpPr>
            <a:spLocks noGrp="1"/>
          </p:cNvSpPr>
          <p:nvPr>
            <p:ph idx="1"/>
          </p:nvPr>
        </p:nvSpPr>
        <p:spPr/>
        <p:txBody>
          <a:bodyPr/>
          <a:lstStyle/>
          <a:p>
            <a:r>
              <a:rPr lang="en-US" sz="2400" dirty="0"/>
              <a:t>Ignoring the fact that families “select” into using the voucher leads to selection bias.</a:t>
            </a:r>
          </a:p>
          <a:p>
            <a:r>
              <a:rPr lang="en-US" sz="2400" dirty="0"/>
              <a:t>How do the authors deal with this?</a:t>
            </a:r>
          </a:p>
          <a:p>
            <a:r>
              <a:rPr lang="en-US" sz="2400" dirty="0"/>
              <a:t>The authors calculate and present two types of estimates: intent to treat (ITT) and the treatment-on-the-treated (TOT) (to be explained in the next several slides)</a:t>
            </a:r>
          </a:p>
          <a:p>
            <a:endParaRPr lang="en-US" dirty="0"/>
          </a:p>
        </p:txBody>
      </p:sp>
    </p:spTree>
    <p:extLst>
      <p:ext uri="{BB962C8B-B14F-4D97-AF65-F5344CB8AC3E}">
        <p14:creationId xmlns:p14="http://schemas.microsoft.com/office/powerpoint/2010/main" val="94576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to Treat (ITT)</a:t>
            </a:r>
          </a:p>
        </p:txBody>
      </p:sp>
      <p:sp>
        <p:nvSpPr>
          <p:cNvPr id="3" name="Content Placeholder 2"/>
          <p:cNvSpPr>
            <a:spLocks noGrp="1"/>
          </p:cNvSpPr>
          <p:nvPr>
            <p:ph idx="1"/>
          </p:nvPr>
        </p:nvSpPr>
        <p:spPr/>
        <p:txBody>
          <a:bodyPr>
            <a:normAutofit/>
          </a:bodyPr>
          <a:lstStyle/>
          <a:p>
            <a:r>
              <a:rPr lang="en-US" sz="2400" dirty="0"/>
              <a:t>First, they present what are called the “Intent to Treat” (ITT) estimates. These are presented in Table 2, Column 2.</a:t>
            </a:r>
          </a:p>
          <a:p>
            <a:r>
              <a:rPr lang="en-US" sz="2400" dirty="0"/>
              <a:t>The ITT comparison is compares those in the treatment groups, who were given the voucher, to those in the control group (no voucher).</a:t>
            </a:r>
          </a:p>
          <a:p>
            <a:r>
              <a:rPr lang="en-US" sz="2400" dirty="0"/>
              <a:t>ITT estimate = average outcome for groups offered vouchers (treatment groups) </a:t>
            </a:r>
          </a:p>
          <a:p>
            <a:r>
              <a:rPr lang="en-US" sz="2400" dirty="0"/>
              <a:t>                                                                        MINUS </a:t>
            </a:r>
          </a:p>
          <a:p>
            <a:r>
              <a:rPr lang="en-US" sz="2400" dirty="0"/>
              <a:t>                                        average outcome for control group</a:t>
            </a:r>
          </a:p>
        </p:txBody>
      </p:sp>
    </p:spTree>
    <p:extLst>
      <p:ext uri="{BB962C8B-B14F-4D97-AF65-F5344CB8AC3E}">
        <p14:creationId xmlns:p14="http://schemas.microsoft.com/office/powerpoint/2010/main" val="183550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to Treat (ITT)</a:t>
            </a:r>
          </a:p>
        </p:txBody>
      </p:sp>
      <p:sp>
        <p:nvSpPr>
          <p:cNvPr id="3" name="Content Placeholder 2"/>
          <p:cNvSpPr>
            <a:spLocks noGrp="1"/>
          </p:cNvSpPr>
          <p:nvPr>
            <p:ph idx="1"/>
          </p:nvPr>
        </p:nvSpPr>
        <p:spPr/>
        <p:txBody>
          <a:bodyPr>
            <a:normAutofit/>
          </a:bodyPr>
          <a:lstStyle/>
          <a:p>
            <a:r>
              <a:rPr lang="en-US" sz="2800" dirty="0"/>
              <a:t>But the treatment group includes both compliers (used the voucher) and non-compliers (didn’t use the voucher).</a:t>
            </a:r>
          </a:p>
          <a:p>
            <a:r>
              <a:rPr lang="en-US" sz="2800" dirty="0"/>
              <a:t>Thus, not all individuals in the treatment group are “treated”.</a:t>
            </a:r>
          </a:p>
          <a:p>
            <a:r>
              <a:rPr lang="en-US" sz="2800" dirty="0"/>
              <a:t>So, what do the ITT estimates mean?</a:t>
            </a:r>
          </a:p>
        </p:txBody>
      </p:sp>
    </p:spTree>
    <p:extLst>
      <p:ext uri="{BB962C8B-B14F-4D97-AF65-F5344CB8AC3E}">
        <p14:creationId xmlns:p14="http://schemas.microsoft.com/office/powerpoint/2010/main" val="2117229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to Treat (ITT)</a:t>
            </a:r>
          </a:p>
        </p:txBody>
      </p:sp>
      <p:sp>
        <p:nvSpPr>
          <p:cNvPr id="3" name="Content Placeholder 2"/>
          <p:cNvSpPr>
            <a:spLocks noGrp="1"/>
          </p:cNvSpPr>
          <p:nvPr>
            <p:ph idx="1"/>
          </p:nvPr>
        </p:nvSpPr>
        <p:spPr/>
        <p:txBody>
          <a:bodyPr>
            <a:normAutofit/>
          </a:bodyPr>
          <a:lstStyle/>
          <a:p>
            <a:r>
              <a:rPr lang="en-US" sz="2400" dirty="0"/>
              <a:t>ITT estimate means “What is the effect of getting a voucher?”</a:t>
            </a:r>
          </a:p>
          <a:p>
            <a:r>
              <a:rPr lang="en-US" sz="2400" dirty="0"/>
              <a:t>Note the same is “What is the effect of getting a voucher AND moving?” (this effect estimate is called the Treatment-on-the-Treated or TOT)</a:t>
            </a:r>
          </a:p>
          <a:p>
            <a:r>
              <a:rPr lang="en-US" sz="2400" dirty="0"/>
              <a:t>Under the ITT, some people move and some don’t.</a:t>
            </a:r>
          </a:p>
          <a:p>
            <a:r>
              <a:rPr lang="en-US" sz="2400" dirty="0"/>
              <a:t>Under TOT, you are estimating the effect just for the group that moved (more on how to get this later).</a:t>
            </a:r>
          </a:p>
          <a:p>
            <a:r>
              <a:rPr lang="en-US" sz="2400" dirty="0"/>
              <a:t>So TOT doesn’t include some non-movers (non-compliers), like the ITT does.</a:t>
            </a:r>
          </a:p>
          <a:p>
            <a:r>
              <a:rPr lang="en-US" sz="2400" dirty="0"/>
              <a:t>TOT will be greater than the ITT for this reason.</a:t>
            </a:r>
          </a:p>
        </p:txBody>
      </p:sp>
    </p:spTree>
    <p:extLst>
      <p:ext uri="{BB962C8B-B14F-4D97-AF65-F5344CB8AC3E}">
        <p14:creationId xmlns:p14="http://schemas.microsoft.com/office/powerpoint/2010/main" val="148648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to know if they matter</a:t>
            </a:r>
          </a:p>
        </p:txBody>
      </p:sp>
      <p:sp>
        <p:nvSpPr>
          <p:cNvPr id="3" name="Content Placeholder 2"/>
          <p:cNvSpPr>
            <a:spLocks noGrp="1"/>
          </p:cNvSpPr>
          <p:nvPr>
            <p:ph idx="1"/>
          </p:nvPr>
        </p:nvSpPr>
        <p:spPr/>
        <p:txBody>
          <a:bodyPr>
            <a:normAutofit/>
          </a:bodyPr>
          <a:lstStyle/>
          <a:p>
            <a:r>
              <a:rPr lang="en-US" sz="2800" dirty="0"/>
              <a:t>Or perhaps the ability for you to get a job depends on your neighbors and if they have jobs (e.g., they can let you know about job leads).</a:t>
            </a:r>
          </a:p>
          <a:p>
            <a:pPr marL="0" indent="0">
              <a:buNone/>
            </a:pPr>
            <a:r>
              <a:rPr lang="en-US" sz="2800" dirty="0"/>
              <a:t>If there are any effects like this then neighborhoods can be used as a policy tool to improve incomes.</a:t>
            </a:r>
          </a:p>
          <a:p>
            <a:pPr marL="0" indent="0">
              <a:buNone/>
            </a:pPr>
            <a:r>
              <a:rPr lang="en-US" sz="2800" dirty="0"/>
              <a:t>E.g., strong neighborhood effects may suggest that it is important to have mixed-income schools/neighborhoods/public housing.</a:t>
            </a:r>
          </a:p>
        </p:txBody>
      </p:sp>
    </p:spTree>
    <p:extLst>
      <p:ext uri="{BB962C8B-B14F-4D97-AF65-F5344CB8AC3E}">
        <p14:creationId xmlns:p14="http://schemas.microsoft.com/office/powerpoint/2010/main" val="1898174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Silly but Helpful Example</a:t>
            </a:r>
          </a:p>
        </p:txBody>
      </p:sp>
      <p:sp>
        <p:nvSpPr>
          <p:cNvPr id="3" name="Content Placeholder 2"/>
          <p:cNvSpPr>
            <a:spLocks noGrp="1"/>
          </p:cNvSpPr>
          <p:nvPr>
            <p:ph idx="1"/>
          </p:nvPr>
        </p:nvSpPr>
        <p:spPr/>
        <p:txBody>
          <a:bodyPr/>
          <a:lstStyle/>
          <a:p>
            <a:r>
              <a:rPr lang="en-US" dirty="0"/>
              <a:t>(Based on </a:t>
            </a:r>
            <a:r>
              <a:rPr lang="en-US" dirty="0">
                <a:hlinkClick r:id="rId2"/>
              </a:rPr>
              <a:t>http://people.bu.edu/lang/itt-tot.pdf</a:t>
            </a:r>
            <a:r>
              <a:rPr lang="en-US" dirty="0"/>
              <a:t> from Kevin Lang, Boston University)</a:t>
            </a:r>
          </a:p>
          <a:p>
            <a:r>
              <a:rPr lang="en-US" dirty="0"/>
              <a:t>Suppose I am a researcher trying to determine the effect of giving you a chocolate bar on how many chocolate bars you have.</a:t>
            </a:r>
          </a:p>
          <a:p>
            <a:r>
              <a:rPr lang="en-US" dirty="0"/>
              <a:t>Suppose I were to randomly give out chocolate bars</a:t>
            </a:r>
            <a:endParaRPr lang="is-IS" dirty="0"/>
          </a:p>
          <a:p>
            <a:r>
              <a:rPr lang="is-IS" dirty="0"/>
              <a:t>Flip a coin... </a:t>
            </a:r>
          </a:p>
          <a:p>
            <a:r>
              <a:rPr lang="is-IS" dirty="0"/>
              <a:t>HEADS = Evens get a chocolate bar</a:t>
            </a:r>
          </a:p>
          <a:p>
            <a:r>
              <a:rPr lang="is-IS" dirty="0"/>
              <a:t>TAILS = Odds do not get a chocolate bar</a:t>
            </a:r>
            <a:endParaRPr lang="en-US" dirty="0"/>
          </a:p>
        </p:txBody>
      </p:sp>
    </p:spTree>
    <p:extLst>
      <p:ext uri="{BB962C8B-B14F-4D97-AF65-F5344CB8AC3E}">
        <p14:creationId xmlns:p14="http://schemas.microsoft.com/office/powerpoint/2010/main" val="1989894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Chocolate bar survey</a:t>
            </a:r>
          </a:p>
        </p:txBody>
      </p:sp>
      <p:sp>
        <p:nvSpPr>
          <p:cNvPr id="3" name="Content Placeholder 2"/>
          <p:cNvSpPr>
            <a:spLocks noGrp="1"/>
          </p:cNvSpPr>
          <p:nvPr>
            <p:ph idx="1"/>
          </p:nvPr>
        </p:nvSpPr>
        <p:spPr/>
        <p:txBody>
          <a:bodyPr/>
          <a:lstStyle/>
          <a:p>
            <a:r>
              <a:rPr lang="en-US" dirty="0"/>
              <a:t>After assigning chocolate bars randomly, I survey the class.</a:t>
            </a:r>
          </a:p>
          <a:p>
            <a:r>
              <a:rPr lang="en-US" dirty="0"/>
              <a:t>“How many chocolate bars do you have?”</a:t>
            </a:r>
          </a:p>
          <a:p>
            <a:r>
              <a:rPr lang="en-US" dirty="0"/>
              <a:t>The answer is that everyone in the treatment group (got a chocolate bar) has one more chocolate bar than everyone in the control group.</a:t>
            </a:r>
          </a:p>
          <a:p>
            <a:r>
              <a:rPr lang="en-US" dirty="0"/>
              <a:t>In this case, the intent to treat (ITT) is one chocolate bar.</a:t>
            </a:r>
          </a:p>
          <a:p>
            <a:r>
              <a:rPr lang="en-US" dirty="0"/>
              <a:t>Since everyone who was randomly assigned a chocolate bar got a chocolate bar (100% compliance, because chocolate), the ITT is the same as the treatment-on-the-treated (TOT)</a:t>
            </a:r>
          </a:p>
          <a:p>
            <a:r>
              <a:rPr lang="en-US" dirty="0"/>
              <a:t>ITT = TOT when compliance is 100%.</a:t>
            </a:r>
          </a:p>
        </p:txBody>
      </p:sp>
    </p:spTree>
    <p:extLst>
      <p:ext uri="{BB962C8B-B14F-4D97-AF65-F5344CB8AC3E}">
        <p14:creationId xmlns:p14="http://schemas.microsoft.com/office/powerpoint/2010/main" val="1519447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Chocolate, with restrictions</a:t>
            </a:r>
          </a:p>
        </p:txBody>
      </p:sp>
      <p:sp>
        <p:nvSpPr>
          <p:cNvPr id="3" name="Content Placeholder 2"/>
          <p:cNvSpPr>
            <a:spLocks noGrp="1"/>
          </p:cNvSpPr>
          <p:nvPr>
            <p:ph idx="1"/>
          </p:nvPr>
        </p:nvSpPr>
        <p:spPr/>
        <p:txBody>
          <a:bodyPr/>
          <a:lstStyle/>
          <a:p>
            <a:r>
              <a:rPr lang="en-US" dirty="0"/>
              <a:t>Now suppose I do the same study, but instead of giving everyone a chocolate bar and getting 100% compliance (assuming no one rejects it), I instead email the treatment group telling them that they can stop by my office during office hours for a free chocolate bar.</a:t>
            </a:r>
          </a:p>
          <a:p>
            <a:r>
              <a:rPr lang="en-US" dirty="0"/>
              <a:t>I don’t send any email to the control group.</a:t>
            </a:r>
          </a:p>
          <a:p>
            <a:r>
              <a:rPr lang="en-US" dirty="0"/>
              <a:t>Not everyone in the treatment group will come to my office hours to get a chocolate bar. Likely decision to do so depends on:</a:t>
            </a:r>
          </a:p>
          <a:p>
            <a:r>
              <a:rPr lang="en-US" dirty="0"/>
              <a:t>-Preference for chocolate</a:t>
            </a:r>
          </a:p>
          <a:p>
            <a:r>
              <a:rPr lang="en-US" dirty="0"/>
              <a:t>-Range of like/dislike for Professor Button</a:t>
            </a:r>
          </a:p>
          <a:p>
            <a:r>
              <a:rPr lang="en-US" dirty="0"/>
              <a:t>-Time constraints</a:t>
            </a:r>
          </a:p>
          <a:p>
            <a:r>
              <a:rPr lang="en-US" dirty="0"/>
              <a:t>-Dietary restrictions</a:t>
            </a:r>
          </a:p>
        </p:txBody>
      </p:sp>
    </p:spTree>
    <p:extLst>
      <p:ext uri="{BB962C8B-B14F-4D97-AF65-F5344CB8AC3E}">
        <p14:creationId xmlns:p14="http://schemas.microsoft.com/office/powerpoint/2010/main" val="1498631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Chocolate, with restrictions</a:t>
            </a:r>
          </a:p>
        </p:txBody>
      </p:sp>
      <p:sp>
        <p:nvSpPr>
          <p:cNvPr id="3" name="Content Placeholder 2"/>
          <p:cNvSpPr>
            <a:spLocks noGrp="1"/>
          </p:cNvSpPr>
          <p:nvPr>
            <p:ph idx="1"/>
          </p:nvPr>
        </p:nvSpPr>
        <p:spPr/>
        <p:txBody>
          <a:bodyPr/>
          <a:lstStyle/>
          <a:p>
            <a:r>
              <a:rPr lang="en-US" dirty="0"/>
              <a:t>Suppose that 40% of the treatment group shows up to get chocolate.</a:t>
            </a:r>
          </a:p>
          <a:p>
            <a:r>
              <a:rPr lang="en-US" dirty="0"/>
              <a:t>Treatment group is 40% got chocolate (compliers), 60% didn’t get chocolate (non-compliers)</a:t>
            </a:r>
          </a:p>
          <a:p>
            <a:r>
              <a:rPr lang="en-US" dirty="0"/>
              <a:t>Control group is 100% didn’t get chocolate.</a:t>
            </a:r>
          </a:p>
          <a:p>
            <a:r>
              <a:rPr lang="en-US" dirty="0"/>
              <a:t>Intent to Treat (ITT) is the average difference in chocolate between treatment and control groups.</a:t>
            </a:r>
          </a:p>
          <a:p>
            <a:r>
              <a:rPr lang="en-US" dirty="0"/>
              <a:t>ITT = 0.4 bars (since only 40% got a bar)</a:t>
            </a:r>
          </a:p>
          <a:p>
            <a:r>
              <a:rPr lang="en-US" dirty="0"/>
              <a:t>But of course anyone was in the treatment group and got a bar got a whole bar. </a:t>
            </a:r>
          </a:p>
          <a:p>
            <a:r>
              <a:rPr lang="en-US" dirty="0"/>
              <a:t>So the TOT is 1 bar.</a:t>
            </a:r>
          </a:p>
        </p:txBody>
      </p:sp>
    </p:spTree>
    <p:extLst>
      <p:ext uri="{BB962C8B-B14F-4D97-AF65-F5344CB8AC3E}">
        <p14:creationId xmlns:p14="http://schemas.microsoft.com/office/powerpoint/2010/main" val="1903338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Inflating ITT to get TOT</a:t>
            </a:r>
          </a:p>
        </p:txBody>
      </p:sp>
      <p:sp>
        <p:nvSpPr>
          <p:cNvPr id="3" name="Content Placeholder 2"/>
          <p:cNvSpPr>
            <a:spLocks noGrp="1"/>
          </p:cNvSpPr>
          <p:nvPr>
            <p:ph idx="1"/>
          </p:nvPr>
        </p:nvSpPr>
        <p:spPr/>
        <p:txBody>
          <a:bodyPr/>
          <a:lstStyle/>
          <a:p>
            <a:r>
              <a:rPr lang="en-US" dirty="0"/>
              <a:t>If you know the ITT effect and the compliance rate, you can get the TOT.</a:t>
            </a:r>
          </a:p>
          <a:p>
            <a:r>
              <a:rPr lang="en-US" dirty="0"/>
              <a:t>ITT = 0.4 bars</a:t>
            </a:r>
          </a:p>
          <a:p>
            <a:r>
              <a:rPr lang="en-US" dirty="0"/>
              <a:t>Compliance rate = 40% or 0.4</a:t>
            </a:r>
          </a:p>
          <a:p>
            <a:r>
              <a:rPr lang="en-US" dirty="0"/>
              <a:t>TOT = ITT / (difference in percentage treated)</a:t>
            </a:r>
          </a:p>
          <a:p>
            <a:r>
              <a:rPr lang="en-US" dirty="0"/>
              <a:t>Which is the same as</a:t>
            </a:r>
            <a:r>
              <a:rPr lang="is-IS" dirty="0"/>
              <a:t>…</a:t>
            </a:r>
          </a:p>
          <a:p>
            <a:r>
              <a:rPr lang="is-IS" dirty="0"/>
              <a:t>TOT = ITT / (compliance rate) = 0.4/0.4 = 1</a:t>
            </a:r>
          </a:p>
          <a:p>
            <a:r>
              <a:rPr lang="is-IS" dirty="0"/>
              <a:t>Essentially I multiply the ITT by 2.5 times (0.4 x 2.5 = 1) to get what the effect would be if everyone had picked up a chocolate bar.</a:t>
            </a:r>
            <a:endParaRPr lang="en-US" dirty="0"/>
          </a:p>
        </p:txBody>
      </p:sp>
    </p:spTree>
    <p:extLst>
      <p:ext uri="{BB962C8B-B14F-4D97-AF65-F5344CB8AC3E}">
        <p14:creationId xmlns:p14="http://schemas.microsoft.com/office/powerpoint/2010/main" val="746284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to Treat (ITT)</a:t>
            </a:r>
          </a:p>
        </p:txBody>
      </p:sp>
      <p:sp>
        <p:nvSpPr>
          <p:cNvPr id="3" name="Content Placeholder 2"/>
          <p:cNvSpPr>
            <a:spLocks noGrp="1"/>
          </p:cNvSpPr>
          <p:nvPr>
            <p:ph idx="1"/>
          </p:nvPr>
        </p:nvSpPr>
        <p:spPr/>
        <p:txBody>
          <a:bodyPr>
            <a:normAutofit/>
          </a:bodyPr>
          <a:lstStyle/>
          <a:p>
            <a:r>
              <a:rPr lang="en-US" sz="2400" dirty="0"/>
              <a:t>Example from Table 2. In the control group, 19.6% of families (0.196, Column 1) indicated that they “felt unsafe during day”. The ITT point estimate is -0.039 (Column 2). </a:t>
            </a:r>
          </a:p>
          <a:p>
            <a:r>
              <a:rPr lang="en-US" sz="2400" dirty="0"/>
              <a:t>What this means is that the treatment group had a 3.9 percentage point lower probability (so a 15.7% probability) of saying that they “felt unsafe during the day”.</a:t>
            </a:r>
          </a:p>
          <a:p>
            <a:r>
              <a:rPr lang="en-US" sz="2400" dirty="0"/>
              <a:t>But this 3.9 percentage point decrease comes from both those that moved (compliers) and those that did not (non-compliers). If everyone had moved, the effect would have been larger than 3.9 percentage points! </a:t>
            </a:r>
          </a:p>
        </p:txBody>
      </p:sp>
    </p:spTree>
    <p:extLst>
      <p:ext uri="{BB962C8B-B14F-4D97-AF65-F5344CB8AC3E}">
        <p14:creationId xmlns:p14="http://schemas.microsoft.com/office/powerpoint/2010/main" val="848470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1094720" cy="1450757"/>
          </a:xfrm>
        </p:spPr>
        <p:txBody>
          <a:bodyPr>
            <a:normAutofit/>
          </a:bodyPr>
          <a:lstStyle/>
          <a:p>
            <a:r>
              <a:rPr lang="en-US" sz="4000" dirty="0"/>
              <a:t>Intent to Treat (ITT) to Treatment-on-the-Treated (TOT)</a:t>
            </a:r>
          </a:p>
        </p:txBody>
      </p:sp>
      <p:sp>
        <p:nvSpPr>
          <p:cNvPr id="3" name="Content Placeholder 2"/>
          <p:cNvSpPr>
            <a:spLocks noGrp="1"/>
          </p:cNvSpPr>
          <p:nvPr>
            <p:ph idx="1"/>
          </p:nvPr>
        </p:nvSpPr>
        <p:spPr/>
        <p:txBody>
          <a:bodyPr/>
          <a:lstStyle/>
          <a:p>
            <a:r>
              <a:rPr lang="en-US" sz="2400" dirty="0"/>
              <a:t>So how do we get from ITT: “What is the effect of getting a voucher (and maybe moving)?”</a:t>
            </a:r>
          </a:p>
          <a:p>
            <a:r>
              <a:rPr lang="en-US" sz="2400" dirty="0"/>
              <a:t>To the TOT estimate: “What is the effect of getting a voucher AND moving, for those that choose to move (the compliers)?”</a:t>
            </a:r>
          </a:p>
          <a:p>
            <a:r>
              <a:rPr lang="en-US" sz="2400" dirty="0"/>
              <a:t>i.e. how do we remove the non-compliers (non-movers)?</a:t>
            </a:r>
          </a:p>
          <a:p>
            <a:r>
              <a:rPr lang="en-US" sz="2400" dirty="0"/>
              <a:t>One simple way is to “inflate” up the ITT point estimate to get the estimate for the Treatment-on-the-Treated (TOT).</a:t>
            </a:r>
          </a:p>
          <a:p>
            <a:endParaRPr lang="en-US" dirty="0"/>
          </a:p>
          <a:p>
            <a:endParaRPr lang="en-US" dirty="0"/>
          </a:p>
        </p:txBody>
      </p:sp>
    </p:spTree>
    <p:extLst>
      <p:ext uri="{BB962C8B-B14F-4D97-AF65-F5344CB8AC3E}">
        <p14:creationId xmlns:p14="http://schemas.microsoft.com/office/powerpoint/2010/main" val="410760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1094720" cy="1450757"/>
          </a:xfrm>
        </p:spPr>
        <p:txBody>
          <a:bodyPr>
            <a:normAutofit/>
          </a:bodyPr>
          <a:lstStyle/>
          <a:p>
            <a:r>
              <a:rPr lang="en-US" sz="4000" dirty="0"/>
              <a:t>Intent to Treat (ITT) to Treatment-on-the-Treated (TOT)</a:t>
            </a:r>
          </a:p>
        </p:txBody>
      </p:sp>
      <p:sp>
        <p:nvSpPr>
          <p:cNvPr id="3" name="Content Placeholder 2"/>
          <p:cNvSpPr>
            <a:spLocks noGrp="1"/>
          </p:cNvSpPr>
          <p:nvPr>
            <p:ph idx="1"/>
          </p:nvPr>
        </p:nvSpPr>
        <p:spPr/>
        <p:txBody>
          <a:bodyPr/>
          <a:lstStyle/>
          <a:p>
            <a:r>
              <a:rPr lang="en-US" sz="3200" dirty="0"/>
              <a:t>From earlier, the ITT was a 3.9 percentage point decrease in “feel unsafe during day”.</a:t>
            </a:r>
          </a:p>
          <a:p>
            <a:r>
              <a:rPr lang="en-US" sz="3200" dirty="0"/>
              <a:t>48% in LPV group moved (48% compliance rate).</a:t>
            </a:r>
          </a:p>
          <a:p>
            <a:r>
              <a:rPr lang="en-US" sz="3200" dirty="0"/>
              <a:t>63% in TRV group moved (63% compliance rate).</a:t>
            </a:r>
          </a:p>
          <a:p>
            <a:r>
              <a:rPr lang="en-US" sz="3200" dirty="0"/>
              <a:t>Roughly an equal number in LPV (low-poverty voucher) and TRV (traditional voucher) groups. This suggests an average compliance rate of 0.5*0.48 + 0.5*0.63 = 0.555 = 55.5%</a:t>
            </a:r>
          </a:p>
          <a:p>
            <a:pPr marL="0" indent="0">
              <a:buNone/>
            </a:pPr>
            <a:endParaRPr lang="en-US" dirty="0"/>
          </a:p>
          <a:p>
            <a:endParaRPr lang="en-US" dirty="0"/>
          </a:p>
        </p:txBody>
      </p:sp>
    </p:spTree>
    <p:extLst>
      <p:ext uri="{BB962C8B-B14F-4D97-AF65-F5344CB8AC3E}">
        <p14:creationId xmlns:p14="http://schemas.microsoft.com/office/powerpoint/2010/main" val="1275629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966901" cy="1450757"/>
          </a:xfrm>
        </p:spPr>
        <p:txBody>
          <a:bodyPr>
            <a:normAutofit/>
          </a:bodyPr>
          <a:lstStyle/>
          <a:p>
            <a:r>
              <a:rPr lang="en-US" sz="4000" dirty="0"/>
              <a:t>Intent to Treat (ITT) to Treatment-on-the-Treated (TOT)</a:t>
            </a:r>
          </a:p>
        </p:txBody>
      </p:sp>
      <p:sp>
        <p:nvSpPr>
          <p:cNvPr id="3" name="Content Placeholder 2"/>
          <p:cNvSpPr>
            <a:spLocks noGrp="1"/>
          </p:cNvSpPr>
          <p:nvPr>
            <p:ph idx="1"/>
          </p:nvPr>
        </p:nvSpPr>
        <p:spPr/>
        <p:txBody>
          <a:bodyPr>
            <a:normAutofit fontScale="92500"/>
          </a:bodyPr>
          <a:lstStyle/>
          <a:p>
            <a:r>
              <a:rPr lang="en-US" sz="2400" dirty="0"/>
              <a:t>From earlier, the ITT was a 3.9 percentage point decrease in “feel unsafe during day”.</a:t>
            </a:r>
          </a:p>
          <a:p>
            <a:r>
              <a:rPr lang="en-US" sz="2400" dirty="0"/>
              <a:t>Average compliance rate of 55.5% (55.5% moved, 44.5% did not)</a:t>
            </a:r>
          </a:p>
          <a:p>
            <a:r>
              <a:rPr lang="en-US" sz="2400" dirty="0"/>
              <a:t>This suggests that if everyone had been treated (100% moved), that the effect would be larger.</a:t>
            </a:r>
          </a:p>
          <a:p>
            <a:r>
              <a:rPr lang="en-US" sz="2400" dirty="0"/>
              <a:t>We can “inflate” up the ITT estimate to get the TOT.</a:t>
            </a:r>
          </a:p>
          <a:p>
            <a:r>
              <a:rPr lang="en-US" sz="2400" dirty="0"/>
              <a:t>TOT = ITT / (difference in percentage treated) = ITT / (compliance rate)</a:t>
            </a:r>
          </a:p>
          <a:p>
            <a:r>
              <a:rPr lang="en-US" sz="2400" dirty="0"/>
              <a:t> = 3.9 / (0.555) =  7.0 percentage point decrease.</a:t>
            </a:r>
          </a:p>
          <a:p>
            <a:r>
              <a:rPr lang="en-US" sz="2400" dirty="0"/>
              <a:t>The ITT estimate, 3.9, gets inflated 1.8 times (1/0.555 = 1.8) to get the TOT estimate.</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801516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formal way to get the TOT</a:t>
            </a:r>
          </a:p>
        </p:txBody>
      </p:sp>
      <p:sp>
        <p:nvSpPr>
          <p:cNvPr id="3" name="Content Placeholder 2"/>
          <p:cNvSpPr>
            <a:spLocks noGrp="1"/>
          </p:cNvSpPr>
          <p:nvPr>
            <p:ph idx="1"/>
          </p:nvPr>
        </p:nvSpPr>
        <p:spPr/>
        <p:txBody>
          <a:bodyPr>
            <a:normAutofit fontScale="92500" lnSpcReduction="10000"/>
          </a:bodyPr>
          <a:lstStyle/>
          <a:p>
            <a:r>
              <a:rPr lang="en-US" dirty="0"/>
              <a:t>“Inflating” the ITT allows us to go from the ITT estimate, which means “What is the effect of getting a voucher (and maybe moving)?”</a:t>
            </a:r>
          </a:p>
          <a:p>
            <a:r>
              <a:rPr lang="en-US" dirty="0"/>
              <a:t>To the TOT estimate of “What is the effect of getting a voucher AND moving for those that choose to move (the compliers)?”</a:t>
            </a:r>
          </a:p>
          <a:p>
            <a:r>
              <a:rPr lang="en-US" dirty="0"/>
              <a:t>The more formal way this is done is through a regression analysis strategy called “instrumental variables” (IV)</a:t>
            </a:r>
          </a:p>
          <a:p>
            <a:r>
              <a:rPr lang="en-US" dirty="0"/>
              <a:t>We saw IV previously in the </a:t>
            </a:r>
            <a:r>
              <a:rPr lang="en-US" dirty="0" err="1"/>
              <a:t>Bhuller</a:t>
            </a:r>
            <a:r>
              <a:rPr lang="en-US" dirty="0"/>
              <a:t> et al. (2016) paper, which looked at how incarceration affects criminality after release.</a:t>
            </a:r>
          </a:p>
          <a:p>
            <a:r>
              <a:rPr lang="en-US" dirty="0"/>
              <a:t>In </a:t>
            </a:r>
            <a:r>
              <a:rPr lang="en-US" dirty="0" err="1"/>
              <a:t>Bhuller</a:t>
            </a:r>
            <a:r>
              <a:rPr lang="en-US" dirty="0"/>
              <a:t> et al. (2016) they don’t just compare those that were incarcerated vs. not, since there is selection bias. They use IV to just compare those randomly incarcerated due to randomly getting a pickier judge, to those randomly not incarcerated due to randomly getting a less picky judge.</a:t>
            </a:r>
          </a:p>
          <a:p>
            <a:pPr marL="0" indent="0">
              <a:buNone/>
            </a:pPr>
            <a:r>
              <a:rPr lang="en-US" dirty="0"/>
              <a:t>IV allows researchers to ignore the variation in incarceration that is due to selection bias, and just use the random variation in incarceration induced by the random assignment of judges. </a:t>
            </a:r>
          </a:p>
        </p:txBody>
      </p:sp>
    </p:spTree>
    <p:extLst>
      <p:ext uri="{BB962C8B-B14F-4D97-AF65-F5344CB8AC3E}">
        <p14:creationId xmlns:p14="http://schemas.microsoft.com/office/powerpoint/2010/main" val="203921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measuring Neighborhood Effects</a:t>
            </a:r>
          </a:p>
        </p:txBody>
      </p:sp>
      <p:sp>
        <p:nvSpPr>
          <p:cNvPr id="3" name="Content Placeholder 2"/>
          <p:cNvSpPr>
            <a:spLocks noGrp="1"/>
          </p:cNvSpPr>
          <p:nvPr>
            <p:ph idx="1"/>
          </p:nvPr>
        </p:nvSpPr>
        <p:spPr/>
        <p:txBody>
          <a:bodyPr>
            <a:normAutofit/>
          </a:bodyPr>
          <a:lstStyle/>
          <a:p>
            <a:r>
              <a:rPr lang="en-US" sz="2800" dirty="0"/>
              <a:t>“Neighborhood Effects” = The causal effect that living in a neighborhood has on you or your family.</a:t>
            </a:r>
          </a:p>
          <a:p>
            <a:r>
              <a:rPr lang="en-US" sz="2800" dirty="0"/>
              <a:t>A fundamental problem with measuring neighborhood effects is </a:t>
            </a:r>
            <a:r>
              <a:rPr lang="en-US" sz="2800" b="1" dirty="0"/>
              <a:t>selection bias</a:t>
            </a:r>
            <a:r>
              <a:rPr lang="en-US" sz="2800" dirty="0"/>
              <a:t>.</a:t>
            </a:r>
          </a:p>
        </p:txBody>
      </p:sp>
    </p:spTree>
    <p:extLst>
      <p:ext uri="{BB962C8B-B14F-4D97-AF65-F5344CB8AC3E}">
        <p14:creationId xmlns:p14="http://schemas.microsoft.com/office/powerpoint/2010/main" val="362488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8467-D7A2-414A-862B-C14F9516CCAB}"/>
              </a:ext>
            </a:extLst>
          </p:cNvPr>
          <p:cNvSpPr>
            <a:spLocks noGrp="1"/>
          </p:cNvSpPr>
          <p:nvPr>
            <p:ph type="title"/>
          </p:nvPr>
        </p:nvSpPr>
        <p:spPr/>
        <p:txBody>
          <a:bodyPr/>
          <a:lstStyle/>
          <a:p>
            <a:r>
              <a:rPr lang="en-US" dirty="0"/>
              <a:t>IV in this MTO Paper</a:t>
            </a:r>
          </a:p>
        </p:txBody>
      </p:sp>
      <p:sp>
        <p:nvSpPr>
          <p:cNvPr id="3" name="Content Placeholder 2">
            <a:extLst>
              <a:ext uri="{FF2B5EF4-FFF2-40B4-BE49-F238E27FC236}">
                <a16:creationId xmlns:a16="http://schemas.microsoft.com/office/drawing/2014/main" id="{1DD956CA-9091-4062-9F01-8614FC0A035E}"/>
              </a:ext>
            </a:extLst>
          </p:cNvPr>
          <p:cNvSpPr>
            <a:spLocks noGrp="1"/>
          </p:cNvSpPr>
          <p:nvPr>
            <p:ph idx="1"/>
          </p:nvPr>
        </p:nvSpPr>
        <p:spPr/>
        <p:txBody>
          <a:bodyPr/>
          <a:lstStyle/>
          <a:p>
            <a:pPr marL="0" indent="0">
              <a:buNone/>
            </a:pPr>
            <a:r>
              <a:rPr lang="en-US" dirty="0"/>
              <a:t>The IV approach here is similar. </a:t>
            </a:r>
          </a:p>
          <a:p>
            <a:pPr marL="0" indent="0">
              <a:buNone/>
            </a:pPr>
            <a:r>
              <a:rPr lang="en-US" dirty="0"/>
              <a:t>They do not compare those that moved to those that did not, and they also do not compare those that USED the voucher to those that did not. In both cases there is selection bias.</a:t>
            </a:r>
          </a:p>
          <a:p>
            <a:pPr marL="0" indent="0">
              <a:buNone/>
            </a:pPr>
            <a:r>
              <a:rPr lang="en-US" dirty="0"/>
              <a:t>They instead use IV to only use the variation in where you live that is induced by the random voucher offer.</a:t>
            </a:r>
          </a:p>
          <a:p>
            <a:pPr marL="0" indent="0">
              <a:buNone/>
            </a:pPr>
            <a:r>
              <a:rPr lang="en-US" dirty="0"/>
              <a:t>This allows them to estimate the effect of neighborhoods on outcomes, using just this random variation, and not other variation in neighborhoods that would have selection bias.</a:t>
            </a:r>
          </a:p>
          <a:p>
            <a:pPr marL="0" indent="0">
              <a:buNone/>
            </a:pPr>
            <a:r>
              <a:rPr lang="en-US" dirty="0"/>
              <a:t>This is as much detail as I need you to know about IV. You don’t need to know the equations or technical aspects.</a:t>
            </a:r>
          </a:p>
        </p:txBody>
      </p:sp>
    </p:spTree>
    <p:extLst>
      <p:ext uri="{BB962C8B-B14F-4D97-AF65-F5344CB8AC3E}">
        <p14:creationId xmlns:p14="http://schemas.microsoft.com/office/powerpoint/2010/main" val="2844661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Moving to Opportunity (MTO) on Final Outcomes</a:t>
            </a:r>
          </a:p>
        </p:txBody>
      </p:sp>
      <p:sp>
        <p:nvSpPr>
          <p:cNvPr id="3" name="Content Placeholder 2"/>
          <p:cNvSpPr>
            <a:spLocks noGrp="1"/>
          </p:cNvSpPr>
          <p:nvPr>
            <p:ph idx="1"/>
          </p:nvPr>
        </p:nvSpPr>
        <p:spPr>
          <a:xfrm>
            <a:off x="391886" y="1845734"/>
            <a:ext cx="6018245" cy="4583058"/>
          </a:xfrm>
        </p:spPr>
        <p:txBody>
          <a:bodyPr>
            <a:normAutofit/>
          </a:bodyPr>
          <a:lstStyle/>
          <a:p>
            <a:r>
              <a:rPr lang="en-US" sz="2800" dirty="0"/>
              <a:t>The effects are presented in Figure 1.</a:t>
            </a:r>
          </a:p>
          <a:p>
            <a:r>
              <a:rPr lang="en-US" sz="2800" dirty="0"/>
              <a:t>This figure presents point estimate of the ITT: the average outcome for those offered vouchers (treatment group) and the average outcome for those not offered vouchers (control group).</a:t>
            </a:r>
          </a:p>
          <a:p>
            <a:r>
              <a:rPr lang="en-US" sz="2800" dirty="0"/>
              <a:t>The point estimates are the box (black square) and the whiskers (end points) represent the 95% confidence interval.</a:t>
            </a:r>
          </a:p>
        </p:txBody>
      </p:sp>
      <p:pic>
        <p:nvPicPr>
          <p:cNvPr id="5" name="Picture 4">
            <a:extLst>
              <a:ext uri="{FF2B5EF4-FFF2-40B4-BE49-F238E27FC236}">
                <a16:creationId xmlns:a16="http://schemas.microsoft.com/office/drawing/2014/main" id="{96BCD287-280E-4305-8FA9-3E7A6D9D1333}"/>
              </a:ext>
            </a:extLst>
          </p:cNvPr>
          <p:cNvPicPr>
            <a:picLocks noChangeAspect="1"/>
          </p:cNvPicPr>
          <p:nvPr/>
        </p:nvPicPr>
        <p:blipFill>
          <a:blip r:embed="rId2"/>
          <a:stretch>
            <a:fillRect/>
          </a:stretch>
        </p:blipFill>
        <p:spPr>
          <a:xfrm>
            <a:off x="6485729" y="1923361"/>
            <a:ext cx="5706271" cy="4934639"/>
          </a:xfrm>
          <a:prstGeom prst="rect">
            <a:avLst/>
          </a:prstGeom>
        </p:spPr>
      </p:pic>
    </p:spTree>
    <p:extLst>
      <p:ext uri="{BB962C8B-B14F-4D97-AF65-F5344CB8AC3E}">
        <p14:creationId xmlns:p14="http://schemas.microsoft.com/office/powerpoint/2010/main" val="1568546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z-scores</a:t>
            </a:r>
          </a:p>
        </p:txBody>
      </p:sp>
      <p:sp>
        <p:nvSpPr>
          <p:cNvPr id="3" name="Content Placeholder 2"/>
          <p:cNvSpPr>
            <a:spLocks noGrp="1"/>
          </p:cNvSpPr>
          <p:nvPr>
            <p:ph idx="1"/>
          </p:nvPr>
        </p:nvSpPr>
        <p:spPr/>
        <p:txBody>
          <a:bodyPr>
            <a:normAutofit fontScale="92500" lnSpcReduction="20000"/>
          </a:bodyPr>
          <a:lstStyle/>
          <a:p>
            <a:r>
              <a:rPr lang="en-US" sz="2800" dirty="0"/>
              <a:t>The y axis is measured as z-scores. How is this interpreted?</a:t>
            </a:r>
          </a:p>
          <a:p>
            <a:r>
              <a:rPr lang="en-US" sz="2800" dirty="0"/>
              <a:t>E.g.: A value of 0.1 for subjective well-being means that the treatment group had a 0.1 standard deviation higher value for subjective well-being than the control group.</a:t>
            </a:r>
          </a:p>
          <a:p>
            <a:r>
              <a:rPr lang="en-US" sz="2800" dirty="0"/>
              <a:t>0.1 standard deviation means that the control group had the median value (50</a:t>
            </a:r>
            <a:r>
              <a:rPr lang="en-US" sz="2800" baseline="30000" dirty="0"/>
              <a:t>th</a:t>
            </a:r>
            <a:r>
              <a:rPr lang="en-US" sz="2800" dirty="0"/>
              <a:t> percentile) of subjective well-being, but the subjective well-being for the treatment group was at the 54</a:t>
            </a:r>
            <a:r>
              <a:rPr lang="en-US" sz="2800" baseline="30000" dirty="0"/>
              <a:t>th</a:t>
            </a:r>
            <a:r>
              <a:rPr lang="en-US" sz="2800" dirty="0"/>
              <a:t> percentile (54% had lower well-bring, 46% had higher).</a:t>
            </a:r>
          </a:p>
          <a:p>
            <a:r>
              <a:rPr lang="en-US" sz="2800" dirty="0"/>
              <a:t>Since the units for subjective well-being and other variables don’t have independent meaning (kind of like how “100 units of utility” doesn’t have meaning), conversion to a z-score gives a relative increase that’s easier to understand.</a:t>
            </a:r>
          </a:p>
        </p:txBody>
      </p:sp>
    </p:spTree>
    <p:extLst>
      <p:ext uri="{BB962C8B-B14F-4D97-AF65-F5344CB8AC3E}">
        <p14:creationId xmlns:p14="http://schemas.microsoft.com/office/powerpoint/2010/main" val="8072365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Moving to Opportunity (MTO) on Final Outcomes</a:t>
            </a:r>
          </a:p>
        </p:txBody>
      </p:sp>
      <p:sp>
        <p:nvSpPr>
          <p:cNvPr id="3" name="Content Placeholder 2"/>
          <p:cNvSpPr>
            <a:spLocks noGrp="1"/>
          </p:cNvSpPr>
          <p:nvPr>
            <p:ph idx="1"/>
          </p:nvPr>
        </p:nvSpPr>
        <p:spPr>
          <a:xfrm>
            <a:off x="139960" y="1845734"/>
            <a:ext cx="6214188" cy="4293809"/>
          </a:xfrm>
        </p:spPr>
        <p:txBody>
          <a:bodyPr>
            <a:normAutofit fontScale="92500" lnSpcReduction="10000"/>
          </a:bodyPr>
          <a:lstStyle/>
          <a:p>
            <a:r>
              <a:rPr lang="en-US" sz="2800" dirty="0"/>
              <a:t>Example: for economic self-sufficiency the point estimate (where the black square is) is about -0.06. The 95% confidence interval is about -0.13 to 0.02.</a:t>
            </a:r>
          </a:p>
          <a:p>
            <a:r>
              <a:rPr lang="en-US" sz="2800" dirty="0"/>
              <a:t>Meaning is “We are 95% confident that the ITT estimate for economic self-sufficiency is between -0.13 to 0.02.”</a:t>
            </a:r>
          </a:p>
          <a:p>
            <a:r>
              <a:rPr lang="en-US" sz="2800" dirty="0"/>
              <a:t>The point estimate is negative, suggesting negative effects of MTO on self-sufficiency, but because the estimate is not statistically significant (the confidence interval contains zero, so can’t rule out no effect).</a:t>
            </a:r>
          </a:p>
        </p:txBody>
      </p:sp>
      <p:pic>
        <p:nvPicPr>
          <p:cNvPr id="5" name="Picture 4">
            <a:extLst>
              <a:ext uri="{FF2B5EF4-FFF2-40B4-BE49-F238E27FC236}">
                <a16:creationId xmlns:a16="http://schemas.microsoft.com/office/drawing/2014/main" id="{36C46E93-FB4C-43EC-A140-F4F787D46ED9}"/>
              </a:ext>
            </a:extLst>
          </p:cNvPr>
          <p:cNvPicPr>
            <a:picLocks noChangeAspect="1"/>
          </p:cNvPicPr>
          <p:nvPr/>
        </p:nvPicPr>
        <p:blipFill>
          <a:blip r:embed="rId2"/>
          <a:stretch>
            <a:fillRect/>
          </a:stretch>
        </p:blipFill>
        <p:spPr>
          <a:xfrm>
            <a:off x="6485729" y="1997378"/>
            <a:ext cx="5706271" cy="4934639"/>
          </a:xfrm>
          <a:prstGeom prst="rect">
            <a:avLst/>
          </a:prstGeom>
        </p:spPr>
      </p:pic>
    </p:spTree>
    <p:extLst>
      <p:ext uri="{BB962C8B-B14F-4D97-AF65-F5344CB8AC3E}">
        <p14:creationId xmlns:p14="http://schemas.microsoft.com/office/powerpoint/2010/main" val="11983067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Moving to Opportunity (MTO) on Final Outcomes</a:t>
            </a:r>
          </a:p>
        </p:txBody>
      </p:sp>
      <p:sp>
        <p:nvSpPr>
          <p:cNvPr id="3" name="Content Placeholder 2"/>
          <p:cNvSpPr>
            <a:spLocks noGrp="1"/>
          </p:cNvSpPr>
          <p:nvPr>
            <p:ph idx="1"/>
          </p:nvPr>
        </p:nvSpPr>
        <p:spPr>
          <a:xfrm>
            <a:off x="89574" y="1845733"/>
            <a:ext cx="6396155" cy="4725663"/>
          </a:xfrm>
        </p:spPr>
        <p:txBody>
          <a:bodyPr>
            <a:normAutofit/>
          </a:bodyPr>
          <a:lstStyle/>
          <a:p>
            <a:r>
              <a:rPr lang="en-US" sz="2800" dirty="0"/>
              <a:t>Physical health: point estimate is about 0.06, confidence interval is about -0.02 to 0.14 </a:t>
            </a:r>
          </a:p>
          <a:p>
            <a:r>
              <a:rPr lang="en-US" sz="2800" dirty="0"/>
              <a:t>Mental health: 0.07, -0.01 to 0.15</a:t>
            </a:r>
          </a:p>
          <a:p>
            <a:r>
              <a:rPr lang="en-US" sz="2800" dirty="0"/>
              <a:t>(both not statistically significant, but effects lean positive)</a:t>
            </a:r>
          </a:p>
          <a:p>
            <a:r>
              <a:rPr lang="en-US" sz="2800" dirty="0"/>
              <a:t>Subjective well-being: 0.10, 0.02 to 0.017</a:t>
            </a:r>
          </a:p>
          <a:p>
            <a:r>
              <a:rPr lang="en-US" sz="2800" dirty="0"/>
              <a:t>Statistically significant! We are at least 95% confident that there is a positive effect!</a:t>
            </a:r>
          </a:p>
        </p:txBody>
      </p:sp>
      <p:pic>
        <p:nvPicPr>
          <p:cNvPr id="5" name="Picture 4">
            <a:extLst>
              <a:ext uri="{FF2B5EF4-FFF2-40B4-BE49-F238E27FC236}">
                <a16:creationId xmlns:a16="http://schemas.microsoft.com/office/drawing/2014/main" id="{782FCFB0-737C-4F4F-A620-49D4A05DFC2F}"/>
              </a:ext>
            </a:extLst>
          </p:cNvPr>
          <p:cNvPicPr>
            <a:picLocks noChangeAspect="1"/>
          </p:cNvPicPr>
          <p:nvPr/>
        </p:nvPicPr>
        <p:blipFill>
          <a:blip r:embed="rId2"/>
          <a:stretch>
            <a:fillRect/>
          </a:stretch>
        </p:blipFill>
        <p:spPr>
          <a:xfrm>
            <a:off x="6485729" y="1923361"/>
            <a:ext cx="5706271" cy="4934639"/>
          </a:xfrm>
          <a:prstGeom prst="rect">
            <a:avLst/>
          </a:prstGeom>
        </p:spPr>
      </p:pic>
    </p:spTree>
    <p:extLst>
      <p:ext uri="{BB962C8B-B14F-4D97-AF65-F5344CB8AC3E}">
        <p14:creationId xmlns:p14="http://schemas.microsoft.com/office/powerpoint/2010/main" val="1260774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a:t>
            </a:r>
            <a:r>
              <a:rPr lang="en-US"/>
              <a:t>the Results Section</a:t>
            </a:r>
            <a:endParaRPr lang="en-US" dirty="0"/>
          </a:p>
        </p:txBody>
      </p:sp>
      <p:sp>
        <p:nvSpPr>
          <p:cNvPr id="3" name="Content Placeholder 2"/>
          <p:cNvSpPr>
            <a:spLocks noGrp="1"/>
          </p:cNvSpPr>
          <p:nvPr>
            <p:ph idx="1"/>
          </p:nvPr>
        </p:nvSpPr>
        <p:spPr/>
        <p:txBody>
          <a:bodyPr>
            <a:normAutofit/>
          </a:bodyPr>
          <a:lstStyle/>
          <a:p>
            <a:r>
              <a:rPr lang="en-US" dirty="0"/>
              <a:t>1) Did the randomization work? i.e. are the treatment and control groups on average identical?</a:t>
            </a:r>
          </a:p>
          <a:p>
            <a:r>
              <a:rPr lang="en-US" dirty="0"/>
              <a:t>Evidence of this in Table 1 – </a:t>
            </a:r>
            <a:r>
              <a:rPr lang="en-US" b="1" dirty="0"/>
              <a:t>Yes, the groups are on average identical in baseline characteristics.</a:t>
            </a:r>
            <a:endParaRPr lang="en-US" dirty="0"/>
          </a:p>
          <a:p>
            <a:r>
              <a:rPr lang="en-US" dirty="0"/>
              <a:t>2) Assuming that 1) holds, did MTO affect the neighborhood you live in? i.e. did families actually move to better neighborhoods?</a:t>
            </a:r>
          </a:p>
          <a:p>
            <a:r>
              <a:rPr lang="en-US" dirty="0"/>
              <a:t>Evidence of this in Table 2 – </a:t>
            </a:r>
            <a:r>
              <a:rPr lang="en-US" b="1" dirty="0"/>
              <a:t>Yes, they did. Strong evidence of this. But only over half used the voucher to move.</a:t>
            </a:r>
            <a:endParaRPr lang="en-US" dirty="0"/>
          </a:p>
          <a:p>
            <a:r>
              <a:rPr lang="en-US" dirty="0"/>
              <a:t>3) Assuming that there is an effect in 2), then do we see an effect on long-term outcomes? </a:t>
            </a:r>
          </a:p>
          <a:p>
            <a:r>
              <a:rPr lang="en-US" dirty="0"/>
              <a:t>Evidence in Figure 1 – </a:t>
            </a:r>
            <a:r>
              <a:rPr lang="en-US" b="1" dirty="0"/>
              <a:t>No statistically significant effect on economic self-sufficiency, physical health, and mental health. Statistically significant positive effect on subjective well-being.</a:t>
            </a:r>
          </a:p>
        </p:txBody>
      </p:sp>
    </p:spTree>
    <p:extLst>
      <p:ext uri="{BB962C8B-B14F-4D97-AF65-F5344CB8AC3E}">
        <p14:creationId xmlns:p14="http://schemas.microsoft.com/office/powerpoint/2010/main" val="500131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Implications of the Results</a:t>
            </a:r>
          </a:p>
        </p:txBody>
      </p:sp>
      <p:sp>
        <p:nvSpPr>
          <p:cNvPr id="3" name="Content Placeholder 2"/>
          <p:cNvSpPr>
            <a:spLocks noGrp="1"/>
          </p:cNvSpPr>
          <p:nvPr>
            <p:ph idx="1"/>
          </p:nvPr>
        </p:nvSpPr>
        <p:spPr/>
        <p:txBody>
          <a:bodyPr>
            <a:normAutofit/>
          </a:bodyPr>
          <a:lstStyle/>
          <a:p>
            <a:r>
              <a:rPr lang="en-US" sz="2800" dirty="0"/>
              <a:t>Moving to Opportunity had a positive and statistically significant effect on subjective well-being, but no statistically significant effects on physical or mental health, or economic self-sufficiency.</a:t>
            </a:r>
          </a:p>
          <a:p>
            <a:r>
              <a:rPr lang="en-US" sz="2800" dirty="0"/>
              <a:t>Suggests the housing vouchers can’t be used to affect certain policy outcomes in the long run (e.g., improve health, increase income) but it does increase well-being.</a:t>
            </a:r>
          </a:p>
        </p:txBody>
      </p:sp>
    </p:spTree>
    <p:extLst>
      <p:ext uri="{BB962C8B-B14F-4D97-AF65-F5344CB8AC3E}">
        <p14:creationId xmlns:p14="http://schemas.microsoft.com/office/powerpoint/2010/main" val="193829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Bias</a:t>
            </a:r>
          </a:p>
        </p:txBody>
      </p:sp>
      <p:sp>
        <p:nvSpPr>
          <p:cNvPr id="3" name="Content Placeholder 2"/>
          <p:cNvSpPr>
            <a:spLocks noGrp="1"/>
          </p:cNvSpPr>
          <p:nvPr>
            <p:ph idx="1"/>
          </p:nvPr>
        </p:nvSpPr>
        <p:spPr/>
        <p:txBody>
          <a:bodyPr/>
          <a:lstStyle/>
          <a:p>
            <a:r>
              <a:rPr lang="en-US" dirty="0"/>
              <a:t>Individuals and families select their neighborhood.</a:t>
            </a:r>
          </a:p>
          <a:p>
            <a:r>
              <a:rPr lang="en-US" dirty="0"/>
              <a:t>The choice of neighborhood is endogenous. It is a function of many factors:</a:t>
            </a:r>
          </a:p>
          <a:p>
            <a:r>
              <a:rPr lang="en-US" dirty="0"/>
              <a:t>-Income</a:t>
            </a:r>
          </a:p>
          <a:p>
            <a:r>
              <a:rPr lang="en-US" dirty="0"/>
              <a:t>-Preferences</a:t>
            </a:r>
          </a:p>
          <a:p>
            <a:r>
              <a:rPr lang="en-US" dirty="0"/>
              <a:t>-Race</a:t>
            </a:r>
          </a:p>
          <a:p>
            <a:r>
              <a:rPr lang="en-US" dirty="0"/>
              <a:t>-Employment (namely where you work)</a:t>
            </a:r>
          </a:p>
          <a:p>
            <a:r>
              <a:rPr lang="en-US" dirty="0"/>
              <a:t>-Local schools</a:t>
            </a:r>
          </a:p>
          <a:p>
            <a:r>
              <a:rPr lang="en-US" dirty="0" err="1"/>
              <a:t>Etc</a:t>
            </a:r>
            <a:r>
              <a:rPr lang="is-IS" dirty="0"/>
              <a:t>…</a:t>
            </a:r>
          </a:p>
          <a:p>
            <a:r>
              <a:rPr lang="is-IS" dirty="0"/>
              <a:t>But these factors also influence outcomes.</a:t>
            </a:r>
            <a:endParaRPr lang="en-US" dirty="0"/>
          </a:p>
        </p:txBody>
      </p:sp>
    </p:spTree>
    <p:extLst>
      <p:ext uri="{BB962C8B-B14F-4D97-AF65-F5344CB8AC3E}">
        <p14:creationId xmlns:p14="http://schemas.microsoft.com/office/powerpoint/2010/main" val="119575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Crime</a:t>
            </a:r>
          </a:p>
        </p:txBody>
      </p:sp>
      <p:sp>
        <p:nvSpPr>
          <p:cNvPr id="3" name="Content Placeholder 2"/>
          <p:cNvSpPr>
            <a:spLocks noGrp="1"/>
          </p:cNvSpPr>
          <p:nvPr>
            <p:ph idx="1"/>
          </p:nvPr>
        </p:nvSpPr>
        <p:spPr/>
        <p:txBody>
          <a:bodyPr>
            <a:normAutofit fontScale="92500" lnSpcReduction="10000"/>
          </a:bodyPr>
          <a:lstStyle/>
          <a:p>
            <a:r>
              <a:rPr lang="en-US" sz="2800" dirty="0"/>
              <a:t>The extent that your neighbors are involved in criminal activity may affect the likelihood that you engage in criminal activity.</a:t>
            </a:r>
          </a:p>
          <a:p>
            <a:r>
              <a:rPr lang="en-US" sz="2800" dirty="0"/>
              <a:t>Suppose we want to determine the effect that neighbors have on criminal behavior. </a:t>
            </a:r>
          </a:p>
          <a:p>
            <a:r>
              <a:rPr lang="en-US" sz="2800" dirty="0"/>
              <a:t>i.e., does moving to a high crime neighborhood increase the likelihood that you engage in criminal activity?</a:t>
            </a:r>
          </a:p>
          <a:p>
            <a:r>
              <a:rPr lang="en-US" sz="2800" dirty="0"/>
              <a:t>We could measure if criminal activity changes when individuals move from a low crime to a high crime neighborhood (or vice-versa).</a:t>
            </a:r>
          </a:p>
          <a:p>
            <a:r>
              <a:rPr lang="en-US" sz="2800" dirty="0"/>
              <a:t>The individual stays the same, but the neighborhood changes. So could this help us determine the effect of neighborhoods on crime?</a:t>
            </a:r>
          </a:p>
        </p:txBody>
      </p:sp>
    </p:spTree>
    <p:extLst>
      <p:ext uri="{BB962C8B-B14F-4D97-AF65-F5344CB8AC3E}">
        <p14:creationId xmlns:p14="http://schemas.microsoft.com/office/powerpoint/2010/main" val="77954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there is Selection Bias</a:t>
            </a:r>
          </a:p>
        </p:txBody>
      </p:sp>
      <p:sp>
        <p:nvSpPr>
          <p:cNvPr id="3" name="Content Placeholder 2"/>
          <p:cNvSpPr>
            <a:spLocks noGrp="1"/>
          </p:cNvSpPr>
          <p:nvPr>
            <p:ph idx="1"/>
          </p:nvPr>
        </p:nvSpPr>
        <p:spPr/>
        <p:txBody>
          <a:bodyPr>
            <a:normAutofit/>
          </a:bodyPr>
          <a:lstStyle/>
          <a:p>
            <a:r>
              <a:rPr lang="en-US" sz="2800" dirty="0"/>
              <a:t>Individuals who choose to move into a higher crime neighborhood may be more likely to engage in criminal activity INDEPENDENTLY of the effect of their neighbors on them.</a:t>
            </a:r>
          </a:p>
          <a:p>
            <a:r>
              <a:rPr lang="en-US" sz="2800" dirty="0"/>
              <a:t>So we get an upward biased estimate of the effect of neighborhoods on crime.</a:t>
            </a:r>
          </a:p>
          <a:p>
            <a:r>
              <a:rPr lang="en-US" sz="2800" dirty="0"/>
              <a:t>Estimated effect = causal effect + selection bias</a:t>
            </a:r>
          </a:p>
        </p:txBody>
      </p:sp>
    </p:spTree>
    <p:extLst>
      <p:ext uri="{BB962C8B-B14F-4D97-AF65-F5344CB8AC3E}">
        <p14:creationId xmlns:p14="http://schemas.microsoft.com/office/powerpoint/2010/main" val="167810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there is Selection Bias</a:t>
            </a:r>
          </a:p>
        </p:txBody>
      </p:sp>
      <p:sp>
        <p:nvSpPr>
          <p:cNvPr id="3" name="Content Placeholder 2"/>
          <p:cNvSpPr>
            <a:spLocks noGrp="1"/>
          </p:cNvSpPr>
          <p:nvPr>
            <p:ph idx="1"/>
          </p:nvPr>
        </p:nvSpPr>
        <p:spPr/>
        <p:txBody>
          <a:bodyPr>
            <a:normAutofit/>
          </a:bodyPr>
          <a:lstStyle/>
          <a:p>
            <a:r>
              <a:rPr lang="en-US" sz="2800" dirty="0"/>
              <a:t>Estimated effect = causal effect + selection bias</a:t>
            </a:r>
          </a:p>
          <a:p>
            <a:r>
              <a:rPr lang="en-US" sz="2800" dirty="0"/>
              <a:t>So, if we see that moving to a high crime neighborhood increases the likelihood of criminal activity, </a:t>
            </a:r>
          </a:p>
          <a:p>
            <a:r>
              <a:rPr lang="en-US" sz="2800" dirty="0"/>
              <a:t>is it because the neighbors changed (causal effect)?</a:t>
            </a:r>
          </a:p>
          <a:p>
            <a:r>
              <a:rPr lang="en-US" sz="2800" dirty="0"/>
              <a:t>or is it because this individual already had a high propensity to engage in criminal activity (selection bias)?</a:t>
            </a:r>
          </a:p>
        </p:txBody>
      </p:sp>
    </p:spTree>
    <p:extLst>
      <p:ext uri="{BB962C8B-B14F-4D97-AF65-F5344CB8AC3E}">
        <p14:creationId xmlns:p14="http://schemas.microsoft.com/office/powerpoint/2010/main" val="365437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8023</TotalTime>
  <Words>4831</Words>
  <Application>Microsoft Office PowerPoint</Application>
  <PresentationFormat>Widescreen</PresentationFormat>
  <Paragraphs>310</Paragraphs>
  <Slides>56</Slides>
  <Notes>1</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Calibri</vt:lpstr>
      <vt:lpstr>Calibri Light</vt:lpstr>
      <vt:lpstr>Retrospect</vt:lpstr>
      <vt:lpstr>What’s in a Neighborhood? Measuring Neighborhood Effects</vt:lpstr>
      <vt:lpstr>Why Neighborhoods Matter</vt:lpstr>
      <vt:lpstr>Why we need to know if they matter</vt:lpstr>
      <vt:lpstr>Why we need to know if they matter</vt:lpstr>
      <vt:lpstr>Issues with measuring Neighborhood Effects</vt:lpstr>
      <vt:lpstr>Selection Bias</vt:lpstr>
      <vt:lpstr>Example: Crime</vt:lpstr>
      <vt:lpstr>But there is Selection Bias</vt:lpstr>
      <vt:lpstr>But there is Selection Bias</vt:lpstr>
      <vt:lpstr>Controls don’t solve the problem</vt:lpstr>
      <vt:lpstr>Eliminating Selection Bias with Randomization</vt:lpstr>
      <vt:lpstr>Eliminating Selection Bias with Randomization</vt:lpstr>
      <vt:lpstr>But we can’t randomly assign neighborhoods…</vt:lpstr>
      <vt:lpstr>Moving to Opportunity</vt:lpstr>
      <vt:lpstr>MTO “Treatment” and “Control” Groups</vt:lpstr>
      <vt:lpstr>Outcome Variables</vt:lpstr>
      <vt:lpstr>Comparing Groups</vt:lpstr>
      <vt:lpstr>Comparing Groups</vt:lpstr>
      <vt:lpstr>Summary of the Results Section</vt:lpstr>
      <vt:lpstr>Summary of the Results Section</vt:lpstr>
      <vt:lpstr>Did the Randomization Work?</vt:lpstr>
      <vt:lpstr>Did the Randomization Work?</vt:lpstr>
      <vt:lpstr>Reminder: Determining Statistical Significance</vt:lpstr>
      <vt:lpstr>When can randomization NOT work?</vt:lpstr>
      <vt:lpstr>When can randomization NOT work?</vt:lpstr>
      <vt:lpstr>When can randomization NOT work?</vt:lpstr>
      <vt:lpstr>Did MTO affect your neighborhood?</vt:lpstr>
      <vt:lpstr>Did MTO affect your neighborhood?</vt:lpstr>
      <vt:lpstr>Did MTO affect your neighborhood?</vt:lpstr>
      <vt:lpstr>Did MTO affect your neighborhood?</vt:lpstr>
      <vt:lpstr>Interpreting Estimates</vt:lpstr>
      <vt:lpstr>Accepting or Rejecting “Treatment”</vt:lpstr>
      <vt:lpstr>Compliance Rates</vt:lpstr>
      <vt:lpstr>Implications of Compliance</vt:lpstr>
      <vt:lpstr>Implications of Compliance</vt:lpstr>
      <vt:lpstr>Dealing with Compliance</vt:lpstr>
      <vt:lpstr>Intent to Treat (ITT)</vt:lpstr>
      <vt:lpstr>Intent to Treat (ITT)</vt:lpstr>
      <vt:lpstr>Intent to Treat (ITT)</vt:lpstr>
      <vt:lpstr>A Silly but Helpful Example</vt:lpstr>
      <vt:lpstr>Chocolate bar survey</vt:lpstr>
      <vt:lpstr>Chocolate, with restrictions</vt:lpstr>
      <vt:lpstr>Chocolate, with restrictions</vt:lpstr>
      <vt:lpstr>Inflating ITT to get TOT</vt:lpstr>
      <vt:lpstr>Intent to Treat (ITT)</vt:lpstr>
      <vt:lpstr>Intent to Treat (ITT) to Treatment-on-the-Treated (TOT)</vt:lpstr>
      <vt:lpstr>Intent to Treat (ITT) to Treatment-on-the-Treated (TOT)</vt:lpstr>
      <vt:lpstr>Intent to Treat (ITT) to Treatment-on-the-Treated (TOT)</vt:lpstr>
      <vt:lpstr>A more formal way to get the TOT</vt:lpstr>
      <vt:lpstr>IV in this MTO Paper</vt:lpstr>
      <vt:lpstr>Effects of Moving to Opportunity (MTO) on Final Outcomes</vt:lpstr>
      <vt:lpstr>A note on z-scores</vt:lpstr>
      <vt:lpstr>Effects of Moving to Opportunity (MTO) on Final Outcomes</vt:lpstr>
      <vt:lpstr>Effects of Moving to Opportunity (MTO) on Final Outcomes</vt:lpstr>
      <vt:lpstr>Summary of the Results Section</vt:lpstr>
      <vt:lpstr>Policy Implications of 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in a Neighborhood? Measuring Neighborhood Effects</dc:title>
  <dc:creator>Button, Patrick J</dc:creator>
  <cp:lastModifiedBy>Button, Patrick J</cp:lastModifiedBy>
  <cp:revision>128</cp:revision>
  <cp:lastPrinted>2019-12-02T18:06:21Z</cp:lastPrinted>
  <dcterms:created xsi:type="dcterms:W3CDTF">2015-11-08T00:43:08Z</dcterms:created>
  <dcterms:modified xsi:type="dcterms:W3CDTF">2021-11-27T20:48:23Z</dcterms:modified>
</cp:coreProperties>
</file>