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sldIdLst>
    <p:sldId id="259" r:id="rId2"/>
    <p:sldId id="273" r:id="rId3"/>
    <p:sldId id="274" r:id="rId4"/>
    <p:sldId id="275" r:id="rId5"/>
    <p:sldId id="284" r:id="rId6"/>
    <p:sldId id="298" r:id="rId7"/>
    <p:sldId id="299" r:id="rId8"/>
    <p:sldId id="300" r:id="rId9"/>
    <p:sldId id="301" r:id="rId10"/>
    <p:sldId id="276" r:id="rId11"/>
    <p:sldId id="277" r:id="rId12"/>
    <p:sldId id="278" r:id="rId13"/>
    <p:sldId id="279" r:id="rId14"/>
    <p:sldId id="285" r:id="rId15"/>
    <p:sldId id="287" r:id="rId16"/>
    <p:sldId id="288" r:id="rId17"/>
    <p:sldId id="286" r:id="rId18"/>
    <p:sldId id="289" r:id="rId19"/>
    <p:sldId id="290" r:id="rId20"/>
    <p:sldId id="291" r:id="rId21"/>
    <p:sldId id="292" r:id="rId22"/>
    <p:sldId id="293" r:id="rId23"/>
    <p:sldId id="294" r:id="rId24"/>
    <p:sldId id="280" r:id="rId25"/>
    <p:sldId id="295" r:id="rId26"/>
    <p:sldId id="281" r:id="rId27"/>
    <p:sldId id="282" r:id="rId28"/>
    <p:sldId id="296" r:id="rId29"/>
    <p:sldId id="297"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ton, Patrick J" initials="BPJ" lastIdx="1" clrIdx="0">
    <p:extLst>
      <p:ext uri="{19B8F6BF-5375-455C-9EA6-DF929625EA0E}">
        <p15:presenceInfo xmlns:p15="http://schemas.microsoft.com/office/powerpoint/2012/main" userId="S::pbutton@tulane.edu::5d7a8fa4-2342-41a7-9336-f2b9e83f45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p:restoredTop sz="94541"/>
  </p:normalViewPr>
  <p:slideViewPr>
    <p:cSldViewPr snapToGrid="0" snapToObjects="1">
      <p:cViewPr varScale="1">
        <p:scale>
          <a:sx n="103" d="100"/>
          <a:sy n="103" d="100"/>
        </p:scale>
        <p:origin x="258"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11/9/2020</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4" y="1768475"/>
            <a:ext cx="9444361"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Labor Economics</a:t>
            </a:r>
          </a:p>
          <a:p>
            <a:pPr eaLnBrk="1" fontAlgn="auto" hangingPunct="1">
              <a:spcAft>
                <a:spcPts val="0"/>
              </a:spcAft>
              <a:defRPr/>
            </a:pPr>
            <a:r>
              <a:rPr lang="en-US" sz="6000" b="1" cap="all" dirty="0">
                <a:solidFill>
                  <a:schemeClr val="bg1"/>
                </a:solidFill>
                <a:ea typeface="Century Gothic" charset="0"/>
                <a:cs typeface="Century Gothic" charset="0"/>
              </a:rPr>
              <a:t>Policing the police: “Pattern-or-practice”</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C47E-4639-4664-8337-917869EE82B7}"/>
              </a:ext>
            </a:extLst>
          </p:cNvPr>
          <p:cNvSpPr>
            <a:spLocks noGrp="1"/>
          </p:cNvSpPr>
          <p:nvPr>
            <p:ph type="title"/>
          </p:nvPr>
        </p:nvSpPr>
        <p:spPr/>
        <p:txBody>
          <a:bodyPr/>
          <a:lstStyle/>
          <a:p>
            <a:r>
              <a:rPr lang="en-US" dirty="0"/>
              <a:t>Event study, investigations both w/ and w/o viral incident of deadly force</a:t>
            </a:r>
          </a:p>
        </p:txBody>
      </p:sp>
      <p:pic>
        <p:nvPicPr>
          <p:cNvPr id="5" name="Picture 4">
            <a:extLst>
              <a:ext uri="{FF2B5EF4-FFF2-40B4-BE49-F238E27FC236}">
                <a16:creationId xmlns:a16="http://schemas.microsoft.com/office/drawing/2014/main" id="{5D1B87E7-7082-48F3-B3FB-6EF3DB2CEA0E}"/>
              </a:ext>
            </a:extLst>
          </p:cNvPr>
          <p:cNvPicPr>
            <a:picLocks noChangeAspect="1"/>
          </p:cNvPicPr>
          <p:nvPr/>
        </p:nvPicPr>
        <p:blipFill>
          <a:blip r:embed="rId2"/>
          <a:stretch>
            <a:fillRect/>
          </a:stretch>
        </p:blipFill>
        <p:spPr>
          <a:xfrm>
            <a:off x="838200" y="1690688"/>
            <a:ext cx="5191850" cy="4334480"/>
          </a:xfrm>
          <a:prstGeom prst="rect">
            <a:avLst/>
          </a:prstGeom>
        </p:spPr>
      </p:pic>
      <p:pic>
        <p:nvPicPr>
          <p:cNvPr id="7" name="Picture 6">
            <a:extLst>
              <a:ext uri="{FF2B5EF4-FFF2-40B4-BE49-F238E27FC236}">
                <a16:creationId xmlns:a16="http://schemas.microsoft.com/office/drawing/2014/main" id="{780068B4-0F28-4EF8-B586-C7651428FB4C}"/>
              </a:ext>
            </a:extLst>
          </p:cNvPr>
          <p:cNvPicPr>
            <a:picLocks noChangeAspect="1"/>
          </p:cNvPicPr>
          <p:nvPr/>
        </p:nvPicPr>
        <p:blipFill>
          <a:blip r:embed="rId3"/>
          <a:stretch>
            <a:fillRect/>
          </a:stretch>
        </p:blipFill>
        <p:spPr>
          <a:xfrm>
            <a:off x="7104940" y="2272140"/>
            <a:ext cx="5087060" cy="3620005"/>
          </a:xfrm>
          <a:prstGeom prst="rect">
            <a:avLst/>
          </a:prstGeom>
        </p:spPr>
      </p:pic>
    </p:spTree>
    <p:extLst>
      <p:ext uri="{BB962C8B-B14F-4D97-AF65-F5344CB8AC3E}">
        <p14:creationId xmlns:p14="http://schemas.microsoft.com/office/powerpoint/2010/main" val="303532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62AC-2786-48DB-BD94-3B3B4986D938}"/>
              </a:ext>
            </a:extLst>
          </p:cNvPr>
          <p:cNvSpPr>
            <a:spLocks noGrp="1"/>
          </p:cNvSpPr>
          <p:nvPr>
            <p:ph type="title"/>
          </p:nvPr>
        </p:nvSpPr>
        <p:spPr/>
        <p:txBody>
          <a:bodyPr/>
          <a:lstStyle/>
          <a:p>
            <a:r>
              <a:rPr lang="en-US" dirty="0"/>
              <a:t>Heterogeneous effects – each dot is a separate investigation</a:t>
            </a:r>
          </a:p>
        </p:txBody>
      </p:sp>
      <p:pic>
        <p:nvPicPr>
          <p:cNvPr id="5" name="Picture 4">
            <a:extLst>
              <a:ext uri="{FF2B5EF4-FFF2-40B4-BE49-F238E27FC236}">
                <a16:creationId xmlns:a16="http://schemas.microsoft.com/office/drawing/2014/main" id="{BB7DC17D-91C0-4A21-BE4C-E6B9A548909A}"/>
              </a:ext>
            </a:extLst>
          </p:cNvPr>
          <p:cNvPicPr>
            <a:picLocks noChangeAspect="1"/>
          </p:cNvPicPr>
          <p:nvPr/>
        </p:nvPicPr>
        <p:blipFill>
          <a:blip r:embed="rId2"/>
          <a:stretch>
            <a:fillRect/>
          </a:stretch>
        </p:blipFill>
        <p:spPr>
          <a:xfrm>
            <a:off x="838200" y="1690688"/>
            <a:ext cx="5087060" cy="4124901"/>
          </a:xfrm>
          <a:prstGeom prst="rect">
            <a:avLst/>
          </a:prstGeom>
        </p:spPr>
      </p:pic>
      <p:pic>
        <p:nvPicPr>
          <p:cNvPr id="7" name="Picture 6">
            <a:extLst>
              <a:ext uri="{FF2B5EF4-FFF2-40B4-BE49-F238E27FC236}">
                <a16:creationId xmlns:a16="http://schemas.microsoft.com/office/drawing/2014/main" id="{374BBD15-93B7-4F66-80F7-2A037E80B7A2}"/>
              </a:ext>
            </a:extLst>
          </p:cNvPr>
          <p:cNvPicPr>
            <a:picLocks noChangeAspect="1"/>
          </p:cNvPicPr>
          <p:nvPr/>
        </p:nvPicPr>
        <p:blipFill>
          <a:blip r:embed="rId3"/>
          <a:stretch>
            <a:fillRect/>
          </a:stretch>
        </p:blipFill>
        <p:spPr>
          <a:xfrm>
            <a:off x="7276414" y="2220332"/>
            <a:ext cx="4915586" cy="3667637"/>
          </a:xfrm>
          <a:prstGeom prst="rect">
            <a:avLst/>
          </a:prstGeom>
        </p:spPr>
      </p:pic>
    </p:spTree>
    <p:extLst>
      <p:ext uri="{BB962C8B-B14F-4D97-AF65-F5344CB8AC3E}">
        <p14:creationId xmlns:p14="http://schemas.microsoft.com/office/powerpoint/2010/main" val="299120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0121-0395-45F6-A07B-D7543A1E3ED6}"/>
              </a:ext>
            </a:extLst>
          </p:cNvPr>
          <p:cNvSpPr>
            <a:spLocks noGrp="1"/>
          </p:cNvSpPr>
          <p:nvPr>
            <p:ph type="title"/>
          </p:nvPr>
        </p:nvSpPr>
        <p:spPr/>
        <p:txBody>
          <a:bodyPr/>
          <a:lstStyle/>
          <a:p>
            <a:r>
              <a:rPr lang="en-US" dirty="0"/>
              <a:t>Why are there heterogeneous effects?</a:t>
            </a:r>
          </a:p>
        </p:txBody>
      </p:sp>
      <p:sp>
        <p:nvSpPr>
          <p:cNvPr id="3" name="Content Placeholder 2">
            <a:extLst>
              <a:ext uri="{FF2B5EF4-FFF2-40B4-BE49-F238E27FC236}">
                <a16:creationId xmlns:a16="http://schemas.microsoft.com/office/drawing/2014/main" id="{01BFE876-3F29-4F4B-A607-B292191913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364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1E2630-B801-4390-834F-FD57C1ABD622}"/>
              </a:ext>
            </a:extLst>
          </p:cNvPr>
          <p:cNvPicPr>
            <a:picLocks noChangeAspect="1"/>
          </p:cNvPicPr>
          <p:nvPr/>
        </p:nvPicPr>
        <p:blipFill>
          <a:blip r:embed="rId2"/>
          <a:stretch>
            <a:fillRect/>
          </a:stretch>
        </p:blipFill>
        <p:spPr>
          <a:xfrm>
            <a:off x="3291875" y="0"/>
            <a:ext cx="8900125" cy="6858000"/>
          </a:xfrm>
          <a:prstGeom prst="rect">
            <a:avLst/>
          </a:prstGeom>
        </p:spPr>
      </p:pic>
      <p:sp>
        <p:nvSpPr>
          <p:cNvPr id="6" name="TextBox 5">
            <a:extLst>
              <a:ext uri="{FF2B5EF4-FFF2-40B4-BE49-F238E27FC236}">
                <a16:creationId xmlns:a16="http://schemas.microsoft.com/office/drawing/2014/main" id="{4F79EC72-846A-4273-AE7F-B1C5A35FF796}"/>
              </a:ext>
            </a:extLst>
          </p:cNvPr>
          <p:cNvSpPr txBox="1"/>
          <p:nvPr/>
        </p:nvSpPr>
        <p:spPr>
          <a:xfrm>
            <a:off x="121298" y="839754"/>
            <a:ext cx="3536302" cy="4247317"/>
          </a:xfrm>
          <a:prstGeom prst="rect">
            <a:avLst/>
          </a:prstGeom>
          <a:noFill/>
        </p:spPr>
        <p:txBody>
          <a:bodyPr wrap="square" rtlCol="0">
            <a:spAutoFit/>
          </a:bodyPr>
          <a:lstStyle/>
          <a:p>
            <a:r>
              <a:rPr lang="en-US" dirty="0"/>
              <a:t>No clear statistically significant evidence of a level break (jump) or trend break (change in slope) on average after investigations </a:t>
            </a:r>
            <a:r>
              <a:rPr lang="en-US" b="1" dirty="0"/>
              <a:t>without viral </a:t>
            </a:r>
            <a:r>
              <a:rPr lang="en-US" dirty="0"/>
              <a:t>incidents of deadly force.</a:t>
            </a:r>
          </a:p>
          <a:p>
            <a:endParaRPr lang="en-US" dirty="0"/>
          </a:p>
          <a:p>
            <a:r>
              <a:rPr lang="en-US" dirty="0"/>
              <a:t>Strong statistically significant evidence of a level break (jump) for homicides and total crime after investigations </a:t>
            </a:r>
            <a:r>
              <a:rPr lang="en-US" b="1" dirty="0"/>
              <a:t>with viral </a:t>
            </a:r>
            <a:r>
              <a:rPr lang="en-US" dirty="0"/>
              <a:t>incidents.</a:t>
            </a:r>
          </a:p>
          <a:p>
            <a:endParaRPr lang="en-US" dirty="0"/>
          </a:p>
          <a:p>
            <a:r>
              <a:rPr lang="en-US" dirty="0"/>
              <a:t>Strong statistically significant evidence of an increase in the growth rate of total crime after investigations </a:t>
            </a:r>
            <a:r>
              <a:rPr lang="en-US" b="1" dirty="0"/>
              <a:t>with viral </a:t>
            </a:r>
            <a:r>
              <a:rPr lang="en-US" dirty="0"/>
              <a:t>incidents. </a:t>
            </a:r>
          </a:p>
        </p:txBody>
      </p:sp>
    </p:spTree>
    <p:extLst>
      <p:ext uri="{BB962C8B-B14F-4D97-AF65-F5344CB8AC3E}">
        <p14:creationId xmlns:p14="http://schemas.microsoft.com/office/powerpoint/2010/main" val="103210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FB11-F48A-4F79-9BE8-19949B45D3BD}"/>
              </a:ext>
            </a:extLst>
          </p:cNvPr>
          <p:cNvSpPr>
            <a:spLocks noGrp="1"/>
          </p:cNvSpPr>
          <p:nvPr>
            <p:ph type="title"/>
          </p:nvPr>
        </p:nvSpPr>
        <p:spPr/>
        <p:txBody>
          <a:bodyPr/>
          <a:lstStyle/>
          <a:p>
            <a:r>
              <a:rPr lang="en-US" dirty="0"/>
              <a:t>Alternative explanations</a:t>
            </a:r>
          </a:p>
        </p:txBody>
      </p:sp>
      <p:sp>
        <p:nvSpPr>
          <p:cNvPr id="3" name="Content Placeholder 2">
            <a:extLst>
              <a:ext uri="{FF2B5EF4-FFF2-40B4-BE49-F238E27FC236}">
                <a16:creationId xmlns:a16="http://schemas.microsoft.com/office/drawing/2014/main" id="{3A03C367-2B56-44AE-B6A2-B0EDE608AF27}"/>
              </a:ext>
            </a:extLst>
          </p:cNvPr>
          <p:cNvSpPr>
            <a:spLocks noGrp="1"/>
          </p:cNvSpPr>
          <p:nvPr>
            <p:ph idx="1"/>
          </p:nvPr>
        </p:nvSpPr>
        <p:spPr/>
        <p:txBody>
          <a:bodyPr/>
          <a:lstStyle/>
          <a:p>
            <a:r>
              <a:rPr lang="en-US" dirty="0"/>
              <a:t>There are two possible violations of their identification assumptions, i.e. two ways that they could be wrong in these results, which they discuss in their paper:</a:t>
            </a:r>
          </a:p>
          <a:p>
            <a:pPr marL="457200" indent="-457200">
              <a:buAutoNum type="arabicParenR"/>
            </a:pPr>
            <a:r>
              <a:rPr lang="en-US" dirty="0"/>
              <a:t>The controversial police use of force that kills a civilian causes crime to increase, and this is being confounded with the pattern or practice investigations.</a:t>
            </a:r>
          </a:p>
          <a:p>
            <a:pPr marL="0" indent="0">
              <a:buNone/>
            </a:pPr>
            <a:r>
              <a:rPr lang="en-US" dirty="0"/>
              <a:t>That is, the increase in crime is caused be the event of police brutality, and not the investigations.</a:t>
            </a:r>
          </a:p>
          <a:p>
            <a:pPr marL="0" indent="0">
              <a:buNone/>
            </a:pPr>
            <a:r>
              <a:rPr lang="en-US" dirty="0"/>
              <a:t>This represents and endogeneity concern as likely the event prompted the pattern or practice investigation, but also caused the crime increase.</a:t>
            </a:r>
          </a:p>
        </p:txBody>
      </p:sp>
    </p:spTree>
    <p:extLst>
      <p:ext uri="{BB962C8B-B14F-4D97-AF65-F5344CB8AC3E}">
        <p14:creationId xmlns:p14="http://schemas.microsoft.com/office/powerpoint/2010/main" val="280536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3E74-F4CA-48E4-8200-C1E5E1247061}"/>
              </a:ext>
            </a:extLst>
          </p:cNvPr>
          <p:cNvSpPr>
            <a:spLocks noGrp="1"/>
          </p:cNvSpPr>
          <p:nvPr>
            <p:ph type="title"/>
          </p:nvPr>
        </p:nvSpPr>
        <p:spPr/>
        <p:txBody>
          <a:bodyPr/>
          <a:lstStyle/>
          <a:p>
            <a:r>
              <a:rPr lang="en-US" dirty="0"/>
              <a:t>Testing 1): crime increase due to the event, not the investigation</a:t>
            </a:r>
          </a:p>
        </p:txBody>
      </p:sp>
      <p:sp>
        <p:nvSpPr>
          <p:cNvPr id="3" name="Content Placeholder 2">
            <a:extLst>
              <a:ext uri="{FF2B5EF4-FFF2-40B4-BE49-F238E27FC236}">
                <a16:creationId xmlns:a16="http://schemas.microsoft.com/office/drawing/2014/main" id="{5340A701-87C9-433F-8E11-582C9993E188}"/>
              </a:ext>
            </a:extLst>
          </p:cNvPr>
          <p:cNvSpPr>
            <a:spLocks noGrp="1"/>
          </p:cNvSpPr>
          <p:nvPr>
            <p:ph idx="1"/>
          </p:nvPr>
        </p:nvSpPr>
        <p:spPr>
          <a:xfrm>
            <a:off x="838200" y="1715505"/>
            <a:ext cx="10515600" cy="4351338"/>
          </a:xfrm>
        </p:spPr>
        <p:txBody>
          <a:bodyPr/>
          <a:lstStyle/>
          <a:p>
            <a:r>
              <a:rPr lang="en-US" dirty="0"/>
              <a:t>A partial test of this hypothesis is to investigate the impact of viral shootings that resulted in a fatality but for which the federal or state government did not launch an investigation.</a:t>
            </a:r>
          </a:p>
          <a:p>
            <a:r>
              <a:rPr lang="en-US" dirty="0"/>
              <a:t>Do we see the spike in crimes after these viral events, suggesting that it’s the viral events and not the pattern or practice investigations?</a:t>
            </a:r>
          </a:p>
          <a:p>
            <a:r>
              <a:rPr lang="en-US" dirty="0"/>
              <a:t>The authors construct a sample of 8 viral shootings that were not followed by pattern or practice investigations.</a:t>
            </a:r>
          </a:p>
          <a:p>
            <a:r>
              <a:rPr lang="en-US" dirty="0"/>
              <a:t>They compared these to the “treated” cities (one that had viral events and then a pattern or practice investigations.</a:t>
            </a:r>
          </a:p>
          <a:p>
            <a:r>
              <a:rPr lang="en-US" dirty="0"/>
              <a:t>They use a synthetic control approach, which is a style of DiD.</a:t>
            </a:r>
          </a:p>
          <a:p>
            <a:endParaRPr lang="en-US" dirty="0"/>
          </a:p>
        </p:txBody>
      </p:sp>
    </p:spTree>
    <p:extLst>
      <p:ext uri="{BB962C8B-B14F-4D97-AF65-F5344CB8AC3E}">
        <p14:creationId xmlns:p14="http://schemas.microsoft.com/office/powerpoint/2010/main" val="2438799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89227-7B41-40D2-BA71-98C672874D33}"/>
              </a:ext>
            </a:extLst>
          </p:cNvPr>
          <p:cNvSpPr>
            <a:spLocks noGrp="1"/>
          </p:cNvSpPr>
          <p:nvPr>
            <p:ph idx="1"/>
          </p:nvPr>
        </p:nvSpPr>
        <p:spPr>
          <a:xfrm>
            <a:off x="8092255" y="177282"/>
            <a:ext cx="4000217" cy="5999681"/>
          </a:xfrm>
        </p:spPr>
        <p:txBody>
          <a:bodyPr/>
          <a:lstStyle/>
          <a:p>
            <a:r>
              <a:rPr lang="en-US" dirty="0"/>
              <a:t>Thick black line = treated cities (viral event + </a:t>
            </a:r>
            <a:r>
              <a:rPr lang="en-US" dirty="0" err="1"/>
              <a:t>PoP</a:t>
            </a:r>
            <a:r>
              <a:rPr lang="en-US" dirty="0"/>
              <a:t> investigation)</a:t>
            </a:r>
          </a:p>
          <a:p>
            <a:r>
              <a:rPr lang="en-US" dirty="0"/>
              <a:t>Thin gray line = the synthetic control (a combination of other cities with viral event but no </a:t>
            </a:r>
            <a:r>
              <a:rPr lang="en-US" dirty="0" err="1"/>
              <a:t>PoP</a:t>
            </a:r>
            <a:r>
              <a:rPr lang="en-US" dirty="0"/>
              <a:t> investigations)</a:t>
            </a:r>
          </a:p>
          <a:p>
            <a:r>
              <a:rPr lang="en-US" dirty="0"/>
              <a:t>It appears that the increase in crime is related to the investigation and not the viral event of police brutality.</a:t>
            </a:r>
          </a:p>
        </p:txBody>
      </p:sp>
      <p:pic>
        <p:nvPicPr>
          <p:cNvPr id="5" name="Picture 4">
            <a:extLst>
              <a:ext uri="{FF2B5EF4-FFF2-40B4-BE49-F238E27FC236}">
                <a16:creationId xmlns:a16="http://schemas.microsoft.com/office/drawing/2014/main" id="{19B63B45-55FE-4D6B-8F32-B849A09BA5C3}"/>
              </a:ext>
            </a:extLst>
          </p:cNvPr>
          <p:cNvPicPr>
            <a:picLocks noChangeAspect="1"/>
          </p:cNvPicPr>
          <p:nvPr/>
        </p:nvPicPr>
        <p:blipFill>
          <a:blip r:embed="rId2"/>
          <a:stretch>
            <a:fillRect/>
          </a:stretch>
        </p:blipFill>
        <p:spPr>
          <a:xfrm>
            <a:off x="0" y="0"/>
            <a:ext cx="8092255" cy="6858000"/>
          </a:xfrm>
          <a:prstGeom prst="rect">
            <a:avLst/>
          </a:prstGeom>
        </p:spPr>
      </p:pic>
    </p:spTree>
    <p:extLst>
      <p:ext uri="{BB962C8B-B14F-4D97-AF65-F5344CB8AC3E}">
        <p14:creationId xmlns:p14="http://schemas.microsoft.com/office/powerpoint/2010/main" val="3091692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FB11-F48A-4F79-9BE8-19949B45D3BD}"/>
              </a:ext>
            </a:extLst>
          </p:cNvPr>
          <p:cNvSpPr>
            <a:spLocks noGrp="1"/>
          </p:cNvSpPr>
          <p:nvPr>
            <p:ph type="title"/>
          </p:nvPr>
        </p:nvSpPr>
        <p:spPr/>
        <p:txBody>
          <a:bodyPr/>
          <a:lstStyle/>
          <a:p>
            <a:r>
              <a:rPr lang="en-US" dirty="0"/>
              <a:t>Alternative explanations</a:t>
            </a:r>
          </a:p>
        </p:txBody>
      </p:sp>
      <p:sp>
        <p:nvSpPr>
          <p:cNvPr id="3" name="Content Placeholder 2">
            <a:extLst>
              <a:ext uri="{FF2B5EF4-FFF2-40B4-BE49-F238E27FC236}">
                <a16:creationId xmlns:a16="http://schemas.microsoft.com/office/drawing/2014/main" id="{3A03C367-2B56-44AE-B6A2-B0EDE608AF27}"/>
              </a:ext>
            </a:extLst>
          </p:cNvPr>
          <p:cNvSpPr>
            <a:spLocks noGrp="1"/>
          </p:cNvSpPr>
          <p:nvPr>
            <p:ph idx="1"/>
          </p:nvPr>
        </p:nvSpPr>
        <p:spPr/>
        <p:txBody>
          <a:bodyPr/>
          <a:lstStyle/>
          <a:p>
            <a:pPr marL="0" indent="0">
              <a:buNone/>
            </a:pPr>
            <a:r>
              <a:rPr lang="en-US" dirty="0"/>
              <a:t>2) There was something unique about the five cities studied in the paper where there was a viral event of force followed by a pattern or practice investigation (Baltimore, Chicago, Cincinnati, Riverside, St. Louis). Perhaps for any controversial use of deadly force in these cities in a sensitive time period leads to an increase in crime.</a:t>
            </a:r>
          </a:p>
          <a:p>
            <a:pPr marL="0" indent="0">
              <a:buNone/>
            </a:pPr>
            <a:r>
              <a:rPr lang="en-US" dirty="0"/>
              <a:t>i.e. there are heterogeneous treatment effects by city, and these cities just happen to be ones where events of police brutality lead to larger increases in crime, where this increase in crime wouldn’t happen to the same extent in other cities.</a:t>
            </a:r>
          </a:p>
        </p:txBody>
      </p:sp>
    </p:spTree>
    <p:extLst>
      <p:ext uri="{BB962C8B-B14F-4D97-AF65-F5344CB8AC3E}">
        <p14:creationId xmlns:p14="http://schemas.microsoft.com/office/powerpoint/2010/main" val="3376738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D3DE-3932-4719-82F0-C0CF48C116F4}"/>
              </a:ext>
            </a:extLst>
          </p:cNvPr>
          <p:cNvSpPr>
            <a:spLocks noGrp="1"/>
          </p:cNvSpPr>
          <p:nvPr>
            <p:ph type="title"/>
          </p:nvPr>
        </p:nvSpPr>
        <p:spPr/>
        <p:txBody>
          <a:bodyPr/>
          <a:lstStyle/>
          <a:p>
            <a:r>
              <a:rPr lang="en-US" dirty="0"/>
              <a:t>2) continued</a:t>
            </a:r>
          </a:p>
        </p:txBody>
      </p:sp>
      <p:sp>
        <p:nvSpPr>
          <p:cNvPr id="3" name="Content Placeholder 2">
            <a:extLst>
              <a:ext uri="{FF2B5EF4-FFF2-40B4-BE49-F238E27FC236}">
                <a16:creationId xmlns:a16="http://schemas.microsoft.com/office/drawing/2014/main" id="{3E8C887D-5583-4D9D-91F5-B60942360811}"/>
              </a:ext>
            </a:extLst>
          </p:cNvPr>
          <p:cNvSpPr>
            <a:spLocks noGrp="1"/>
          </p:cNvSpPr>
          <p:nvPr>
            <p:ph idx="1"/>
          </p:nvPr>
        </p:nvSpPr>
        <p:spPr/>
        <p:txBody>
          <a:bodyPr/>
          <a:lstStyle/>
          <a:p>
            <a:r>
              <a:rPr lang="en-US" dirty="0"/>
              <a:t>“</a:t>
            </a:r>
            <a:r>
              <a:rPr lang="en-US" u="sng" dirty="0"/>
              <a:t>Investigations are not randomly assigned</a:t>
            </a:r>
            <a:r>
              <a:rPr lang="en-US" dirty="0"/>
              <a:t>. Thus, one may suspect that there is something special about cities that the Department of Justice decides to investigate. This, coupled with the increased scrutiny on policing after a controversial incident of deadly use of force, may violate our exogeneity condition. If there is something special about Baltimore, Chicago, Cincinnati, Riverside and Ferguson, then comparing them to cities that have had viral shootings but no investigations is inadequate because there is a reason that those cities were not investigated.” (p. 23)</a:t>
            </a:r>
          </a:p>
        </p:txBody>
      </p:sp>
    </p:spTree>
    <p:extLst>
      <p:ext uri="{BB962C8B-B14F-4D97-AF65-F5344CB8AC3E}">
        <p14:creationId xmlns:p14="http://schemas.microsoft.com/office/powerpoint/2010/main" val="21389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D3DE-3932-4719-82F0-C0CF48C116F4}"/>
              </a:ext>
            </a:extLst>
          </p:cNvPr>
          <p:cNvSpPr>
            <a:spLocks noGrp="1"/>
          </p:cNvSpPr>
          <p:nvPr>
            <p:ph type="title"/>
          </p:nvPr>
        </p:nvSpPr>
        <p:spPr/>
        <p:txBody>
          <a:bodyPr/>
          <a:lstStyle/>
          <a:p>
            <a:r>
              <a:rPr lang="en-US" dirty="0"/>
              <a:t>2) continued</a:t>
            </a:r>
          </a:p>
        </p:txBody>
      </p:sp>
      <p:sp>
        <p:nvSpPr>
          <p:cNvPr id="3" name="Content Placeholder 2">
            <a:extLst>
              <a:ext uri="{FF2B5EF4-FFF2-40B4-BE49-F238E27FC236}">
                <a16:creationId xmlns:a16="http://schemas.microsoft.com/office/drawing/2014/main" id="{3E8C887D-5583-4D9D-91F5-B60942360811}"/>
              </a:ext>
            </a:extLst>
          </p:cNvPr>
          <p:cNvSpPr>
            <a:spLocks noGrp="1"/>
          </p:cNvSpPr>
          <p:nvPr>
            <p:ph idx="1"/>
          </p:nvPr>
        </p:nvSpPr>
        <p:spPr/>
        <p:txBody>
          <a:bodyPr/>
          <a:lstStyle/>
          <a:p>
            <a:r>
              <a:rPr lang="en-US" dirty="0"/>
              <a:t>“To make this more concrete, consider the following thought experiment. Imagine that what leads to an investigation is that the Civil Rights Division is sufficiently convinced that a police department is racist. In the case of Baltimore, Chicago, Cincinnati, Riverside and Ferguson there were enough signals of racism that the death of Freddie Gray and the shootings of Laquan McDonald, Timothy Thomas, Tyisha Miller and Michael Brown were enough to tip the scales in favor of an investigation…”</a:t>
            </a:r>
          </a:p>
        </p:txBody>
      </p:sp>
    </p:spTree>
    <p:extLst>
      <p:ext uri="{BB962C8B-B14F-4D97-AF65-F5344CB8AC3E}">
        <p14:creationId xmlns:p14="http://schemas.microsoft.com/office/powerpoint/2010/main" val="255733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Overview of:</a:t>
            </a:r>
          </a:p>
          <a:p>
            <a:r>
              <a:rPr lang="en-US" dirty="0">
                <a:effectLst/>
              </a:rPr>
              <a:t>Devi, </a:t>
            </a:r>
            <a:r>
              <a:rPr lang="en-US" dirty="0" err="1">
                <a:effectLst/>
              </a:rPr>
              <a:t>Tanaya</a:t>
            </a:r>
            <a:r>
              <a:rPr lang="en-US" dirty="0">
                <a:effectLst/>
              </a:rPr>
              <a:t>, and Roland G. Jr. Fryer. 2020. “Policing the Police: The Impact of ‘Pattern-or-Practice’ Investigations on Crime.” </a:t>
            </a:r>
            <a:r>
              <a:rPr lang="en-US" i="1" dirty="0">
                <a:effectLst/>
              </a:rPr>
              <a:t>NBER Working Paper 27324</a:t>
            </a:r>
            <a:r>
              <a:rPr lang="en-US" dirty="0">
                <a:effectLst/>
              </a:rPr>
              <a:t>.</a:t>
            </a: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D3DE-3932-4719-82F0-C0CF48C116F4}"/>
              </a:ext>
            </a:extLst>
          </p:cNvPr>
          <p:cNvSpPr>
            <a:spLocks noGrp="1"/>
          </p:cNvSpPr>
          <p:nvPr>
            <p:ph type="title"/>
          </p:nvPr>
        </p:nvSpPr>
        <p:spPr/>
        <p:txBody>
          <a:bodyPr/>
          <a:lstStyle/>
          <a:p>
            <a:r>
              <a:rPr lang="en-US" dirty="0"/>
              <a:t>2) continued</a:t>
            </a:r>
          </a:p>
        </p:txBody>
      </p:sp>
      <p:sp>
        <p:nvSpPr>
          <p:cNvPr id="3" name="Content Placeholder 2">
            <a:extLst>
              <a:ext uri="{FF2B5EF4-FFF2-40B4-BE49-F238E27FC236}">
                <a16:creationId xmlns:a16="http://schemas.microsoft.com/office/drawing/2014/main" id="{3E8C887D-5583-4D9D-91F5-B60942360811}"/>
              </a:ext>
            </a:extLst>
          </p:cNvPr>
          <p:cNvSpPr>
            <a:spLocks noGrp="1"/>
          </p:cNvSpPr>
          <p:nvPr>
            <p:ph idx="1"/>
          </p:nvPr>
        </p:nvSpPr>
        <p:spPr/>
        <p:txBody>
          <a:bodyPr/>
          <a:lstStyle/>
          <a:p>
            <a:r>
              <a:rPr lang="en-US" dirty="0"/>
              <a:t>“…Yet, for Baton Rouge, St. Paul, or North Charleston, there were not enough signals of racism that the shootings of Alton Sterling, Philando Castille, or Walter Scott were enough to lead to an investigation. In this case, our estimates are not simply the causal effect of investigations but are about a controversial shooting in a city with a racist police department in a sensitive time period.” (p. 24)</a:t>
            </a:r>
          </a:p>
        </p:txBody>
      </p:sp>
    </p:spTree>
    <p:extLst>
      <p:ext uri="{BB962C8B-B14F-4D97-AF65-F5344CB8AC3E}">
        <p14:creationId xmlns:p14="http://schemas.microsoft.com/office/powerpoint/2010/main" val="3817383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3E74-F4CA-48E4-8200-C1E5E1247061}"/>
              </a:ext>
            </a:extLst>
          </p:cNvPr>
          <p:cNvSpPr>
            <a:spLocks noGrp="1"/>
          </p:cNvSpPr>
          <p:nvPr>
            <p:ph type="title"/>
          </p:nvPr>
        </p:nvSpPr>
        <p:spPr/>
        <p:txBody>
          <a:bodyPr/>
          <a:lstStyle/>
          <a:p>
            <a:r>
              <a:rPr lang="en-US" dirty="0"/>
              <a:t>Testing 2): Something special about those five cities</a:t>
            </a:r>
          </a:p>
        </p:txBody>
      </p:sp>
      <p:sp>
        <p:nvSpPr>
          <p:cNvPr id="3" name="Content Placeholder 2">
            <a:extLst>
              <a:ext uri="{FF2B5EF4-FFF2-40B4-BE49-F238E27FC236}">
                <a16:creationId xmlns:a16="http://schemas.microsoft.com/office/drawing/2014/main" id="{5340A701-87C9-433F-8E11-582C9993E188}"/>
              </a:ext>
            </a:extLst>
          </p:cNvPr>
          <p:cNvSpPr>
            <a:spLocks noGrp="1"/>
          </p:cNvSpPr>
          <p:nvPr>
            <p:ph idx="1"/>
          </p:nvPr>
        </p:nvSpPr>
        <p:spPr>
          <a:xfrm>
            <a:off x="838200" y="1715505"/>
            <a:ext cx="10515600" cy="4351338"/>
          </a:xfrm>
        </p:spPr>
        <p:txBody>
          <a:bodyPr/>
          <a:lstStyle/>
          <a:p>
            <a:r>
              <a:rPr lang="en-US" dirty="0"/>
              <a:t>A partial test of this hypothesis is to examine police shootings of unarmed blacks in Baltimore, Chicago, and </a:t>
            </a:r>
            <a:r>
              <a:rPr lang="en-US" dirty="0" err="1"/>
              <a:t>Cincinatti</a:t>
            </a:r>
            <a:r>
              <a:rPr lang="en-US" dirty="0"/>
              <a:t> – three treated cities with a viral event and a </a:t>
            </a:r>
            <a:r>
              <a:rPr lang="en-US" dirty="0" err="1"/>
              <a:t>PoP</a:t>
            </a:r>
            <a:r>
              <a:rPr lang="en-US" dirty="0"/>
              <a:t> investigation – in the pre-investigation months but </a:t>
            </a:r>
            <a:r>
              <a:rPr lang="en-US" i="1" dirty="0"/>
              <a:t>before</a:t>
            </a:r>
            <a:r>
              <a:rPr lang="en-US" dirty="0"/>
              <a:t> the shootings that led to their investigation.</a:t>
            </a:r>
          </a:p>
          <a:p>
            <a:r>
              <a:rPr lang="en-US" dirty="0"/>
              <a:t>Is it that case that these shootings of unarmed blacks that were not followed by a </a:t>
            </a:r>
            <a:r>
              <a:rPr lang="en-US" dirty="0" err="1"/>
              <a:t>PoP</a:t>
            </a:r>
            <a:r>
              <a:rPr lang="en-US" dirty="0"/>
              <a:t> investigation also led to an increase in crime?</a:t>
            </a:r>
          </a:p>
          <a:p>
            <a:endParaRPr lang="en-US" dirty="0"/>
          </a:p>
          <a:p>
            <a:endParaRPr lang="en-US" dirty="0"/>
          </a:p>
        </p:txBody>
      </p:sp>
    </p:spTree>
    <p:extLst>
      <p:ext uri="{BB962C8B-B14F-4D97-AF65-F5344CB8AC3E}">
        <p14:creationId xmlns:p14="http://schemas.microsoft.com/office/powerpoint/2010/main" val="3808420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A4E0F-03AF-4D7B-8FEB-2EFA05BFCE41}"/>
              </a:ext>
            </a:extLst>
          </p:cNvPr>
          <p:cNvSpPr>
            <a:spLocks noGrp="1"/>
          </p:cNvSpPr>
          <p:nvPr>
            <p:ph idx="1"/>
          </p:nvPr>
        </p:nvSpPr>
        <p:spPr>
          <a:xfrm>
            <a:off x="9893944" y="737118"/>
            <a:ext cx="2298056" cy="6120881"/>
          </a:xfrm>
        </p:spPr>
        <p:txBody>
          <a:bodyPr/>
          <a:lstStyle/>
          <a:p>
            <a:pPr marL="0" indent="0">
              <a:buNone/>
            </a:pPr>
            <a:r>
              <a:rPr lang="en-US" sz="2000" dirty="0"/>
              <a:t>Vertical red lines represent police shootings of unarmed black men that happened before the viral shootings that were followed by </a:t>
            </a:r>
            <a:r>
              <a:rPr lang="en-US" sz="2000" dirty="0" err="1"/>
              <a:t>PoP</a:t>
            </a:r>
            <a:r>
              <a:rPr lang="en-US" sz="2000" dirty="0"/>
              <a:t> investigations.</a:t>
            </a:r>
          </a:p>
        </p:txBody>
      </p:sp>
      <p:pic>
        <p:nvPicPr>
          <p:cNvPr id="5" name="Picture 4">
            <a:extLst>
              <a:ext uri="{FF2B5EF4-FFF2-40B4-BE49-F238E27FC236}">
                <a16:creationId xmlns:a16="http://schemas.microsoft.com/office/drawing/2014/main" id="{44F74B20-6BEE-4241-9FAF-7D7C932939C5}"/>
              </a:ext>
            </a:extLst>
          </p:cNvPr>
          <p:cNvPicPr>
            <a:picLocks noChangeAspect="1"/>
          </p:cNvPicPr>
          <p:nvPr/>
        </p:nvPicPr>
        <p:blipFill>
          <a:blip r:embed="rId2"/>
          <a:stretch>
            <a:fillRect/>
          </a:stretch>
        </p:blipFill>
        <p:spPr>
          <a:xfrm>
            <a:off x="-1" y="100918"/>
            <a:ext cx="9893945" cy="6757082"/>
          </a:xfrm>
          <a:prstGeom prst="rect">
            <a:avLst/>
          </a:prstGeom>
        </p:spPr>
      </p:pic>
    </p:spTree>
    <p:extLst>
      <p:ext uri="{BB962C8B-B14F-4D97-AF65-F5344CB8AC3E}">
        <p14:creationId xmlns:p14="http://schemas.microsoft.com/office/powerpoint/2010/main" val="3697868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A4E0F-03AF-4D7B-8FEB-2EFA05BFCE41}"/>
              </a:ext>
            </a:extLst>
          </p:cNvPr>
          <p:cNvSpPr>
            <a:spLocks noGrp="1"/>
          </p:cNvSpPr>
          <p:nvPr>
            <p:ph idx="1"/>
          </p:nvPr>
        </p:nvSpPr>
        <p:spPr>
          <a:xfrm>
            <a:off x="9893944" y="368559"/>
            <a:ext cx="2298056" cy="6120881"/>
          </a:xfrm>
        </p:spPr>
        <p:txBody>
          <a:bodyPr/>
          <a:lstStyle/>
          <a:p>
            <a:pPr marL="0" indent="0">
              <a:buNone/>
            </a:pPr>
            <a:r>
              <a:rPr lang="en-US" sz="2000" dirty="0"/>
              <a:t>Mixed evidence on how crime changes in these DiD estimates looking at the effect of shootings of unarmed black men before the </a:t>
            </a:r>
            <a:r>
              <a:rPr lang="en-US" sz="2000" dirty="0" err="1"/>
              <a:t>PoP</a:t>
            </a:r>
            <a:r>
              <a:rPr lang="en-US" sz="2000" dirty="0"/>
              <a:t> investigation.</a:t>
            </a:r>
          </a:p>
          <a:p>
            <a:pPr marL="0" indent="0">
              <a:buNone/>
            </a:pPr>
            <a:endParaRPr lang="en-US" sz="2000" dirty="0"/>
          </a:p>
          <a:p>
            <a:pPr marL="0" indent="0">
              <a:buNone/>
            </a:pPr>
            <a:r>
              <a:rPr lang="en-US" sz="2000" dirty="0"/>
              <a:t>This suggests that the increase in crime that we see after </a:t>
            </a:r>
            <a:r>
              <a:rPr lang="en-US" sz="2000" dirty="0" err="1"/>
              <a:t>PoP</a:t>
            </a:r>
            <a:r>
              <a:rPr lang="en-US" sz="2000" dirty="0"/>
              <a:t> investigations is due to the investigations.</a:t>
            </a:r>
          </a:p>
        </p:txBody>
      </p:sp>
      <p:pic>
        <p:nvPicPr>
          <p:cNvPr id="5" name="Picture 4">
            <a:extLst>
              <a:ext uri="{FF2B5EF4-FFF2-40B4-BE49-F238E27FC236}">
                <a16:creationId xmlns:a16="http://schemas.microsoft.com/office/drawing/2014/main" id="{44F74B20-6BEE-4241-9FAF-7D7C932939C5}"/>
              </a:ext>
            </a:extLst>
          </p:cNvPr>
          <p:cNvPicPr>
            <a:picLocks noChangeAspect="1"/>
          </p:cNvPicPr>
          <p:nvPr/>
        </p:nvPicPr>
        <p:blipFill>
          <a:blip r:embed="rId2"/>
          <a:stretch>
            <a:fillRect/>
          </a:stretch>
        </p:blipFill>
        <p:spPr>
          <a:xfrm>
            <a:off x="-1" y="100918"/>
            <a:ext cx="9893945" cy="6757082"/>
          </a:xfrm>
          <a:prstGeom prst="rect">
            <a:avLst/>
          </a:prstGeom>
        </p:spPr>
      </p:pic>
    </p:spTree>
    <p:extLst>
      <p:ext uri="{BB962C8B-B14F-4D97-AF65-F5344CB8AC3E}">
        <p14:creationId xmlns:p14="http://schemas.microsoft.com/office/powerpoint/2010/main" val="2502883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3019-11A0-4412-A973-DD9019185043}"/>
              </a:ext>
            </a:extLst>
          </p:cNvPr>
          <p:cNvSpPr>
            <a:spLocks noGrp="1"/>
          </p:cNvSpPr>
          <p:nvPr>
            <p:ph type="title"/>
          </p:nvPr>
        </p:nvSpPr>
        <p:spPr/>
        <p:txBody>
          <a:bodyPr/>
          <a:lstStyle/>
          <a:p>
            <a:r>
              <a:rPr lang="en-US" dirty="0"/>
              <a:t>Recap of results</a:t>
            </a:r>
          </a:p>
        </p:txBody>
      </p:sp>
      <p:sp>
        <p:nvSpPr>
          <p:cNvPr id="3" name="Content Placeholder 2">
            <a:extLst>
              <a:ext uri="{FF2B5EF4-FFF2-40B4-BE49-F238E27FC236}">
                <a16:creationId xmlns:a16="http://schemas.microsoft.com/office/drawing/2014/main" id="{4C1AD5EE-52A4-45B7-9E2D-813C6E51B70C}"/>
              </a:ext>
            </a:extLst>
          </p:cNvPr>
          <p:cNvSpPr>
            <a:spLocks noGrp="1"/>
          </p:cNvSpPr>
          <p:nvPr>
            <p:ph idx="1"/>
          </p:nvPr>
        </p:nvSpPr>
        <p:spPr/>
        <p:txBody>
          <a:bodyPr/>
          <a:lstStyle/>
          <a:p>
            <a:r>
              <a:rPr lang="en-US" dirty="0"/>
              <a:t>We see that crime increases after a </a:t>
            </a:r>
            <a:r>
              <a:rPr lang="en-US" dirty="0" err="1"/>
              <a:t>PoP</a:t>
            </a:r>
            <a:r>
              <a:rPr lang="en-US" dirty="0"/>
              <a:t> investigation if the investigation was preceded by a viral event of police brutality.</a:t>
            </a:r>
          </a:p>
          <a:p>
            <a:pPr lvl="1"/>
            <a:r>
              <a:rPr lang="en-US" dirty="0"/>
              <a:t>This does not seem to have other explanations (the authors generally rule out explanations (1) and (2) from earlier).</a:t>
            </a:r>
          </a:p>
          <a:p>
            <a:r>
              <a:rPr lang="en-US" dirty="0"/>
              <a:t>However, </a:t>
            </a:r>
            <a:r>
              <a:rPr lang="en-US" dirty="0" err="1"/>
              <a:t>PoP</a:t>
            </a:r>
            <a:r>
              <a:rPr lang="en-US" dirty="0"/>
              <a:t> investigations that are not preceded by a viral event of police brutality there is some evidence of a smaller decrease in crime.</a:t>
            </a:r>
          </a:p>
        </p:txBody>
      </p:sp>
    </p:spTree>
    <p:extLst>
      <p:ext uri="{BB962C8B-B14F-4D97-AF65-F5344CB8AC3E}">
        <p14:creationId xmlns:p14="http://schemas.microsoft.com/office/powerpoint/2010/main" val="12568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3019-11A0-4412-A973-DD9019185043}"/>
              </a:ext>
            </a:extLst>
          </p:cNvPr>
          <p:cNvSpPr>
            <a:spLocks noGrp="1"/>
          </p:cNvSpPr>
          <p:nvPr>
            <p:ph type="title"/>
          </p:nvPr>
        </p:nvSpPr>
        <p:spPr/>
        <p:txBody>
          <a:bodyPr/>
          <a:lstStyle/>
          <a:p>
            <a:r>
              <a:rPr lang="en-US" dirty="0"/>
              <a:t>What explains these effects?</a:t>
            </a:r>
          </a:p>
        </p:txBody>
      </p:sp>
      <p:sp>
        <p:nvSpPr>
          <p:cNvPr id="3" name="Content Placeholder 2">
            <a:extLst>
              <a:ext uri="{FF2B5EF4-FFF2-40B4-BE49-F238E27FC236}">
                <a16:creationId xmlns:a16="http://schemas.microsoft.com/office/drawing/2014/main" id="{4C1AD5EE-52A4-45B7-9E2D-813C6E51B70C}"/>
              </a:ext>
            </a:extLst>
          </p:cNvPr>
          <p:cNvSpPr>
            <a:spLocks noGrp="1"/>
          </p:cNvSpPr>
          <p:nvPr>
            <p:ph idx="1"/>
          </p:nvPr>
        </p:nvSpPr>
        <p:spPr/>
        <p:txBody>
          <a:bodyPr/>
          <a:lstStyle/>
          <a:p>
            <a:r>
              <a:rPr lang="en-US" dirty="0"/>
              <a:t>It’s important to understand the mechanisms of what explains these effects.</a:t>
            </a:r>
          </a:p>
          <a:p>
            <a:r>
              <a:rPr lang="en-US" dirty="0"/>
              <a:t>Why do we see an increase in crime after investigations preceded by viral police use of force?</a:t>
            </a:r>
          </a:p>
          <a:p>
            <a:r>
              <a:rPr lang="en-US" dirty="0"/>
              <a:t>Why do we see generally no change in crime after investigations NOT preceded by viral police use of force?</a:t>
            </a:r>
          </a:p>
          <a:p>
            <a:r>
              <a:rPr lang="en-US" dirty="0"/>
              <a:t>What is the explanation of all this?</a:t>
            </a:r>
          </a:p>
        </p:txBody>
      </p:sp>
    </p:spTree>
    <p:extLst>
      <p:ext uri="{BB962C8B-B14F-4D97-AF65-F5344CB8AC3E}">
        <p14:creationId xmlns:p14="http://schemas.microsoft.com/office/powerpoint/2010/main" val="94665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F565-C64E-4413-A7AB-53BB72DD0E5C}"/>
              </a:ext>
            </a:extLst>
          </p:cNvPr>
          <p:cNvSpPr>
            <a:spLocks noGrp="1"/>
          </p:cNvSpPr>
          <p:nvPr>
            <p:ph type="title"/>
          </p:nvPr>
        </p:nvSpPr>
        <p:spPr/>
        <p:txBody>
          <a:bodyPr/>
          <a:lstStyle/>
          <a:p>
            <a:r>
              <a:rPr lang="en-US" dirty="0"/>
              <a:t>Likely Mechanism: Reduction in police-civilian contacts </a:t>
            </a:r>
          </a:p>
        </p:txBody>
      </p:sp>
      <p:pic>
        <p:nvPicPr>
          <p:cNvPr id="5" name="Picture 4">
            <a:extLst>
              <a:ext uri="{FF2B5EF4-FFF2-40B4-BE49-F238E27FC236}">
                <a16:creationId xmlns:a16="http://schemas.microsoft.com/office/drawing/2014/main" id="{6CF4FDF6-B764-40B6-8C10-E119CD01B549}"/>
              </a:ext>
            </a:extLst>
          </p:cNvPr>
          <p:cNvPicPr>
            <a:picLocks noChangeAspect="1"/>
          </p:cNvPicPr>
          <p:nvPr/>
        </p:nvPicPr>
        <p:blipFill>
          <a:blip r:embed="rId2"/>
          <a:stretch>
            <a:fillRect/>
          </a:stretch>
        </p:blipFill>
        <p:spPr>
          <a:xfrm>
            <a:off x="0" y="2688020"/>
            <a:ext cx="6186196" cy="4196909"/>
          </a:xfrm>
          <a:prstGeom prst="rect">
            <a:avLst/>
          </a:prstGeom>
        </p:spPr>
      </p:pic>
      <p:pic>
        <p:nvPicPr>
          <p:cNvPr id="7" name="Picture 6">
            <a:extLst>
              <a:ext uri="{FF2B5EF4-FFF2-40B4-BE49-F238E27FC236}">
                <a16:creationId xmlns:a16="http://schemas.microsoft.com/office/drawing/2014/main" id="{F2112C63-E5AC-4F74-93D5-C830D86C33B1}"/>
              </a:ext>
            </a:extLst>
          </p:cNvPr>
          <p:cNvPicPr>
            <a:picLocks noChangeAspect="1"/>
          </p:cNvPicPr>
          <p:nvPr/>
        </p:nvPicPr>
        <p:blipFill>
          <a:blip r:embed="rId3"/>
          <a:stretch>
            <a:fillRect/>
          </a:stretch>
        </p:blipFill>
        <p:spPr>
          <a:xfrm>
            <a:off x="2752445" y="1861511"/>
            <a:ext cx="7459116" cy="371527"/>
          </a:xfrm>
          <a:prstGeom prst="rect">
            <a:avLst/>
          </a:prstGeom>
        </p:spPr>
      </p:pic>
      <p:pic>
        <p:nvPicPr>
          <p:cNvPr id="9" name="Picture 8">
            <a:extLst>
              <a:ext uri="{FF2B5EF4-FFF2-40B4-BE49-F238E27FC236}">
                <a16:creationId xmlns:a16="http://schemas.microsoft.com/office/drawing/2014/main" id="{C4DCD5D7-816D-48FD-935E-8437DC2B854A}"/>
              </a:ext>
            </a:extLst>
          </p:cNvPr>
          <p:cNvPicPr>
            <a:picLocks noChangeAspect="1"/>
          </p:cNvPicPr>
          <p:nvPr/>
        </p:nvPicPr>
        <p:blipFill>
          <a:blip r:embed="rId4"/>
          <a:stretch>
            <a:fillRect/>
          </a:stretch>
        </p:blipFill>
        <p:spPr>
          <a:xfrm>
            <a:off x="2752445" y="2421589"/>
            <a:ext cx="1219370" cy="323895"/>
          </a:xfrm>
          <a:prstGeom prst="rect">
            <a:avLst/>
          </a:prstGeom>
        </p:spPr>
      </p:pic>
      <p:pic>
        <p:nvPicPr>
          <p:cNvPr id="11" name="Picture 10">
            <a:extLst>
              <a:ext uri="{FF2B5EF4-FFF2-40B4-BE49-F238E27FC236}">
                <a16:creationId xmlns:a16="http://schemas.microsoft.com/office/drawing/2014/main" id="{2765975C-AE38-4F58-B2E0-F6F67A634F0B}"/>
              </a:ext>
            </a:extLst>
          </p:cNvPr>
          <p:cNvPicPr>
            <a:picLocks noChangeAspect="1"/>
          </p:cNvPicPr>
          <p:nvPr/>
        </p:nvPicPr>
        <p:blipFill>
          <a:blip r:embed="rId5"/>
          <a:stretch>
            <a:fillRect/>
          </a:stretch>
        </p:blipFill>
        <p:spPr>
          <a:xfrm>
            <a:off x="6186196" y="2508541"/>
            <a:ext cx="6005804" cy="4376388"/>
          </a:xfrm>
          <a:prstGeom prst="rect">
            <a:avLst/>
          </a:prstGeom>
        </p:spPr>
      </p:pic>
    </p:spTree>
    <p:extLst>
      <p:ext uri="{BB962C8B-B14F-4D97-AF65-F5344CB8AC3E}">
        <p14:creationId xmlns:p14="http://schemas.microsoft.com/office/powerpoint/2010/main" val="4274869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98EDA-9065-4E32-8078-91CA8F513D52}"/>
              </a:ext>
            </a:extLst>
          </p:cNvPr>
          <p:cNvSpPr>
            <a:spLocks noGrp="1"/>
          </p:cNvSpPr>
          <p:nvPr>
            <p:ph idx="1"/>
          </p:nvPr>
        </p:nvSpPr>
        <p:spPr>
          <a:xfrm>
            <a:off x="8029473" y="121298"/>
            <a:ext cx="4025677" cy="6624735"/>
          </a:xfrm>
        </p:spPr>
        <p:txBody>
          <a:bodyPr/>
          <a:lstStyle/>
          <a:p>
            <a:r>
              <a:rPr lang="en-US" sz="2200" dirty="0"/>
              <a:t>X-axis = change in average # police-civilian contacts per month.</a:t>
            </a:r>
          </a:p>
          <a:p>
            <a:pPr marL="0" indent="0">
              <a:buNone/>
            </a:pPr>
            <a:r>
              <a:rPr lang="en-US" sz="2200" dirty="0"/>
              <a:t>(Moving left to right -&gt; smaller reduction in contacts)</a:t>
            </a:r>
          </a:p>
          <a:p>
            <a:r>
              <a:rPr lang="en-US" sz="2200" dirty="0"/>
              <a:t>Y-axis = change in average homicides (left) or person crimes (right) per month.</a:t>
            </a:r>
          </a:p>
          <a:p>
            <a:pPr marL="0" indent="0">
              <a:buNone/>
            </a:pPr>
            <a:r>
              <a:rPr lang="en-US" sz="2200" dirty="0"/>
              <a:t>(Moving up -&gt; more crime)</a:t>
            </a:r>
          </a:p>
          <a:p>
            <a:r>
              <a:rPr lang="en-US" sz="2200" dirty="0"/>
              <a:t>Strong evidence of a negative correlation, so reductions in contacts is associated with increased crime.</a:t>
            </a:r>
          </a:p>
          <a:p>
            <a:pPr marL="0" indent="0">
              <a:buNone/>
            </a:pPr>
            <a:endParaRPr lang="en-US" dirty="0"/>
          </a:p>
        </p:txBody>
      </p:sp>
      <p:pic>
        <p:nvPicPr>
          <p:cNvPr id="5" name="Picture 4">
            <a:extLst>
              <a:ext uri="{FF2B5EF4-FFF2-40B4-BE49-F238E27FC236}">
                <a16:creationId xmlns:a16="http://schemas.microsoft.com/office/drawing/2014/main" id="{93E5DCB6-6934-475E-B79A-9BA4B760EBA6}"/>
              </a:ext>
            </a:extLst>
          </p:cNvPr>
          <p:cNvPicPr>
            <a:picLocks noChangeAspect="1"/>
          </p:cNvPicPr>
          <p:nvPr/>
        </p:nvPicPr>
        <p:blipFill>
          <a:blip r:embed="rId2"/>
          <a:stretch>
            <a:fillRect/>
          </a:stretch>
        </p:blipFill>
        <p:spPr>
          <a:xfrm>
            <a:off x="0" y="0"/>
            <a:ext cx="8029473" cy="6858000"/>
          </a:xfrm>
          <a:prstGeom prst="rect">
            <a:avLst/>
          </a:prstGeom>
        </p:spPr>
      </p:pic>
    </p:spTree>
    <p:extLst>
      <p:ext uri="{BB962C8B-B14F-4D97-AF65-F5344CB8AC3E}">
        <p14:creationId xmlns:p14="http://schemas.microsoft.com/office/powerpoint/2010/main" val="1786611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2C87-9E91-4226-A32F-F3BE944D5B49}"/>
              </a:ext>
            </a:extLst>
          </p:cNvPr>
          <p:cNvSpPr>
            <a:spLocks noGrp="1"/>
          </p:cNvSpPr>
          <p:nvPr>
            <p:ph type="title"/>
          </p:nvPr>
        </p:nvSpPr>
        <p:spPr/>
        <p:txBody>
          <a:bodyPr/>
          <a:lstStyle/>
          <a:p>
            <a:r>
              <a:rPr lang="en-US" dirty="0"/>
              <a:t>Police contact decrease seems to explain the increase in crime</a:t>
            </a:r>
          </a:p>
        </p:txBody>
      </p:sp>
      <p:sp>
        <p:nvSpPr>
          <p:cNvPr id="3" name="Content Placeholder 2">
            <a:extLst>
              <a:ext uri="{FF2B5EF4-FFF2-40B4-BE49-F238E27FC236}">
                <a16:creationId xmlns:a16="http://schemas.microsoft.com/office/drawing/2014/main" id="{EF16A447-A8E0-491A-8A9A-D6B7BC0A8A64}"/>
              </a:ext>
            </a:extLst>
          </p:cNvPr>
          <p:cNvSpPr>
            <a:spLocks noGrp="1"/>
          </p:cNvSpPr>
          <p:nvPr>
            <p:ph idx="1"/>
          </p:nvPr>
        </p:nvSpPr>
        <p:spPr/>
        <p:txBody>
          <a:bodyPr/>
          <a:lstStyle/>
          <a:p>
            <a:r>
              <a:rPr lang="en-US" dirty="0"/>
              <a:t>It appears that after the pattern or practice investigation, there is a significant decrease in police-civilian contact.</a:t>
            </a:r>
          </a:p>
          <a:p>
            <a:r>
              <a:rPr lang="en-US" dirty="0"/>
              <a:t>This decrease in contact appears associated with an increase in crime.</a:t>
            </a:r>
          </a:p>
          <a:p>
            <a:r>
              <a:rPr lang="en-US" dirty="0"/>
              <a:t>This is suggestive that police-civilian contact reduces crime.</a:t>
            </a:r>
          </a:p>
        </p:txBody>
      </p:sp>
    </p:spTree>
    <p:extLst>
      <p:ext uri="{BB962C8B-B14F-4D97-AF65-F5344CB8AC3E}">
        <p14:creationId xmlns:p14="http://schemas.microsoft.com/office/powerpoint/2010/main" val="2648619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BCF8-EDB7-4917-8932-B46B2D31A5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EC19134-492A-46BE-8BB8-15C9DB8AAD56}"/>
              </a:ext>
            </a:extLst>
          </p:cNvPr>
          <p:cNvSpPr>
            <a:spLocks noGrp="1"/>
          </p:cNvSpPr>
          <p:nvPr>
            <p:ph idx="1"/>
          </p:nvPr>
        </p:nvSpPr>
        <p:spPr/>
        <p:txBody>
          <a:bodyPr/>
          <a:lstStyle/>
          <a:p>
            <a:r>
              <a:rPr lang="en-US" dirty="0"/>
              <a:t>The ideal goal of pattern or practice investigations is probably to eliminate racial bias in policing without causing police to retreat from activities that suppress crime, and save lives.</a:t>
            </a:r>
          </a:p>
          <a:p>
            <a:r>
              <a:rPr lang="en-US" dirty="0"/>
              <a:t>“A troubling possibility is that the types of police activities that keep crime low are inherently unconstitutional and hence we face a tradeoff between allowing uncomfortable amounts of police bias and reducing crime in the very communications which are most impacted by that bias.” (p. 34)</a:t>
            </a:r>
          </a:p>
        </p:txBody>
      </p:sp>
    </p:spTree>
    <p:extLst>
      <p:ext uri="{BB962C8B-B14F-4D97-AF65-F5344CB8AC3E}">
        <p14:creationId xmlns:p14="http://schemas.microsoft.com/office/powerpoint/2010/main" val="275245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CDE5-2BC0-4C2D-A422-F65E063542F7}"/>
              </a:ext>
            </a:extLst>
          </p:cNvPr>
          <p:cNvSpPr>
            <a:spLocks noGrp="1"/>
          </p:cNvSpPr>
          <p:nvPr>
            <p:ph type="title"/>
          </p:nvPr>
        </p:nvSpPr>
        <p:spPr/>
        <p:txBody>
          <a:bodyPr/>
          <a:lstStyle/>
          <a:p>
            <a:r>
              <a:rPr lang="en-US" dirty="0"/>
              <a:t>Devi and Fryer – Pattern or Practice</a:t>
            </a:r>
          </a:p>
        </p:txBody>
      </p:sp>
      <p:sp>
        <p:nvSpPr>
          <p:cNvPr id="3" name="Content Placeholder 2">
            <a:extLst>
              <a:ext uri="{FF2B5EF4-FFF2-40B4-BE49-F238E27FC236}">
                <a16:creationId xmlns:a16="http://schemas.microsoft.com/office/drawing/2014/main" id="{9A3D58C7-0694-4FA2-A295-8488202744CF}"/>
              </a:ext>
            </a:extLst>
          </p:cNvPr>
          <p:cNvSpPr>
            <a:spLocks noGrp="1"/>
          </p:cNvSpPr>
          <p:nvPr>
            <p:ph idx="1"/>
          </p:nvPr>
        </p:nvSpPr>
        <p:spPr/>
        <p:txBody>
          <a:bodyPr/>
          <a:lstStyle/>
          <a:p>
            <a:pPr algn="l"/>
            <a:r>
              <a:rPr lang="en-US" dirty="0"/>
              <a:t>Abstract: </a:t>
            </a:r>
            <a:r>
              <a:rPr lang="en-US" b="0" i="0" u="none" strike="noStrike" baseline="0" dirty="0">
                <a:latin typeface="Times New Roman" panose="02020603050405020304" pitchFamily="18" charset="0"/>
              </a:rPr>
              <a:t>This paper provides the first empirical examination of the impact of federal and state "Pattern-or-Practice" investigations on crime and policing. </a:t>
            </a:r>
          </a:p>
          <a:p>
            <a:pPr algn="l"/>
            <a:r>
              <a:rPr lang="en-US" b="0" i="0" u="none" strike="noStrike" baseline="0" dirty="0">
                <a:latin typeface="Times New Roman" panose="02020603050405020304" pitchFamily="18" charset="0"/>
              </a:rPr>
              <a:t>For investigations that were not preceded by "viral" incidents of deadly force, investigations, on average, led to a statistically significant reduction in homicides and total crime. </a:t>
            </a:r>
          </a:p>
          <a:p>
            <a:pPr algn="l"/>
            <a:r>
              <a:rPr lang="en-US" b="0" i="0" u="none" strike="noStrike" baseline="0" dirty="0">
                <a:latin typeface="Times New Roman" panose="02020603050405020304" pitchFamily="18" charset="0"/>
              </a:rPr>
              <a:t>In stark contrast, all investigations that were preceded by "viral" incidents of deadly force have led to a large and statistically significant increase in homicides and total crime. </a:t>
            </a:r>
          </a:p>
          <a:p>
            <a:pPr algn="l"/>
            <a:r>
              <a:rPr lang="en-US" b="0" i="0" u="none" strike="noStrike" baseline="0" dirty="0">
                <a:latin typeface="Times New Roman" panose="02020603050405020304" pitchFamily="18" charset="0"/>
              </a:rPr>
              <a:t>We estimate that these investigations caused almost 900 excess homicides and almost 34,000 excess felonies. </a:t>
            </a:r>
          </a:p>
        </p:txBody>
      </p:sp>
    </p:spTree>
    <p:extLst>
      <p:ext uri="{BB962C8B-B14F-4D97-AF65-F5344CB8AC3E}">
        <p14:creationId xmlns:p14="http://schemas.microsoft.com/office/powerpoint/2010/main" val="276844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CDE5-2BC0-4C2D-A422-F65E063542F7}"/>
              </a:ext>
            </a:extLst>
          </p:cNvPr>
          <p:cNvSpPr>
            <a:spLocks noGrp="1"/>
          </p:cNvSpPr>
          <p:nvPr>
            <p:ph type="title"/>
          </p:nvPr>
        </p:nvSpPr>
        <p:spPr/>
        <p:txBody>
          <a:bodyPr/>
          <a:lstStyle/>
          <a:p>
            <a:r>
              <a:rPr lang="en-US" dirty="0"/>
              <a:t>Devi and Fryer – Pattern or Practice</a:t>
            </a:r>
          </a:p>
        </p:txBody>
      </p:sp>
      <p:sp>
        <p:nvSpPr>
          <p:cNvPr id="3" name="Content Placeholder 2">
            <a:extLst>
              <a:ext uri="{FF2B5EF4-FFF2-40B4-BE49-F238E27FC236}">
                <a16:creationId xmlns:a16="http://schemas.microsoft.com/office/drawing/2014/main" id="{9A3D58C7-0694-4FA2-A295-8488202744CF}"/>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The leading hypothesis for why these investigations increase homicides and total crime is an abrupt change in the quantity of policing activity. </a:t>
            </a:r>
          </a:p>
          <a:p>
            <a:pPr algn="l"/>
            <a:r>
              <a:rPr lang="en-US" sz="1800" b="0" i="0" u="none" strike="noStrike" baseline="0" dirty="0">
                <a:latin typeface="Times New Roman" panose="02020603050405020304" pitchFamily="18" charset="0"/>
              </a:rPr>
              <a:t>In Chicago, the number of police-civilian interactions decreased by almost 90% in the month after the investigation was announced. </a:t>
            </a:r>
          </a:p>
          <a:p>
            <a:pPr algn="l"/>
            <a:r>
              <a:rPr lang="en-US" sz="1800" b="0" i="0" u="none" strike="noStrike" baseline="0" dirty="0">
                <a:latin typeface="Times New Roman" panose="02020603050405020304" pitchFamily="18" charset="0"/>
              </a:rPr>
              <a:t>In Riverside CA, interactions decreased 54%. In St. Louis, self-initiated police activities declined by 46%. </a:t>
            </a:r>
          </a:p>
          <a:p>
            <a:pPr algn="l"/>
            <a:r>
              <a:rPr lang="en-US" sz="1800" b="0" i="0" u="none" strike="noStrike" baseline="0" dirty="0">
                <a:latin typeface="Times New Roman" panose="02020603050405020304" pitchFamily="18" charset="0"/>
              </a:rPr>
              <a:t>Other theories we test such as changes in community trust or the aggressiveness of consent decrees associated with investigations – all contradict the data in important ways.</a:t>
            </a:r>
            <a:endParaRPr lang="en-US" dirty="0"/>
          </a:p>
        </p:txBody>
      </p:sp>
    </p:spTree>
    <p:extLst>
      <p:ext uri="{BB962C8B-B14F-4D97-AF65-F5344CB8AC3E}">
        <p14:creationId xmlns:p14="http://schemas.microsoft.com/office/powerpoint/2010/main" val="154313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p:txBody>
          <a:bodyPr/>
          <a:lstStyle/>
          <a:p>
            <a:pPr algn="l"/>
            <a:r>
              <a:rPr lang="en-US" sz="1800" b="0" i="0" u="none" strike="noStrike" baseline="0" dirty="0">
                <a:latin typeface="CMR10"/>
              </a:rPr>
              <a:t>(Summarized from pages 7 and 8 of Devi and Fryer, 2020)</a:t>
            </a:r>
          </a:p>
          <a:p>
            <a:pPr algn="l"/>
            <a:r>
              <a:rPr lang="en-US" sz="1800" b="0" i="0" u="none" strike="noStrike" baseline="0" dirty="0">
                <a:latin typeface="CMR10"/>
              </a:rPr>
              <a:t>On May 3, 1991, America witnessed - after a high speed chase i Rodney King being beaten by four Los Angeles police officers while a dozen others watched. The officers were charged with assault with a deadly weapon and use of excessive force - all were acquitted. </a:t>
            </a:r>
          </a:p>
          <a:p>
            <a:pPr algn="l"/>
            <a:r>
              <a:rPr lang="en-US" sz="1800" b="0" i="0" u="none" strike="noStrike" baseline="0" dirty="0">
                <a:latin typeface="CMR10"/>
              </a:rPr>
              <a:t>Within hours of the acquittal, the 1992 Los Angeles riots began. The rioting lasted six days - sixty three people were killed and thousands injured (Post, 1992).</a:t>
            </a:r>
          </a:p>
          <a:p>
            <a:pPr algn="l"/>
            <a:r>
              <a:rPr lang="en-US" sz="1800" b="0" i="0" u="none" strike="noStrike" baseline="0" dirty="0">
                <a:latin typeface="CMR10"/>
              </a:rPr>
              <a:t>An independent commission linked the beating of</a:t>
            </a:r>
            <a:r>
              <a:rPr lang="en-US" sz="1800" dirty="0">
                <a:latin typeface="CMR10"/>
              </a:rPr>
              <a:t> </a:t>
            </a:r>
            <a:r>
              <a:rPr lang="en-US" sz="1800" b="0" i="0" u="none" strike="noStrike" baseline="0" dirty="0">
                <a:latin typeface="CMR10"/>
              </a:rPr>
              <a:t>King to institutional failure within the Los Angeles Police Department (LAPD) and Congress held hearings on how the federal government could do more to address police misconduct (Christopher Commission Report, 1991).</a:t>
            </a:r>
            <a:endParaRPr lang="en-US" dirty="0"/>
          </a:p>
        </p:txBody>
      </p:sp>
    </p:spTree>
    <p:extLst>
      <p:ext uri="{BB962C8B-B14F-4D97-AF65-F5344CB8AC3E}">
        <p14:creationId xmlns:p14="http://schemas.microsoft.com/office/powerpoint/2010/main" val="154058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p:txBody>
          <a:bodyPr/>
          <a:lstStyle/>
          <a:p>
            <a:pPr algn="l"/>
            <a:r>
              <a:rPr lang="en-US" b="0" i="0" u="none" strike="noStrike" baseline="0" dirty="0">
                <a:latin typeface="CMR10"/>
              </a:rPr>
              <a:t>In 1994, Congress passed the Violent Crime Control and Law Enforcement Act which authorized the Attorney General to investigate and litigate cases involving a “pattern or practice of conduct by law enforcement officers" that violates the constitution or federal rights.</a:t>
            </a:r>
            <a:endParaRPr lang="en-US" dirty="0">
              <a:latin typeface="CMR8"/>
            </a:endParaRPr>
          </a:p>
          <a:p>
            <a:pPr algn="l"/>
            <a:r>
              <a:rPr lang="en-US" b="0" i="0" u="none" strike="noStrike" baseline="0" dirty="0">
                <a:latin typeface="CMR10"/>
              </a:rPr>
              <a:t>Under this authority, the Civil Rights Division of the Department of Justice may obtain a court order requiring state or local law enforcement agencies to address institutional failures that cause systemic police misconduct.</a:t>
            </a:r>
          </a:p>
          <a:p>
            <a:pPr algn="l"/>
            <a:r>
              <a:rPr lang="en-US" b="0" i="0" u="none" strike="noStrike" baseline="0" dirty="0">
                <a:latin typeface="CMR10"/>
              </a:rPr>
              <a:t>Pattern-or-practice cases are investigated, litigated, and resolved by the Special Litigation Section of the Civil Rights Division of the Department of Justice.</a:t>
            </a:r>
          </a:p>
        </p:txBody>
      </p:sp>
    </p:spTree>
    <p:extLst>
      <p:ext uri="{BB962C8B-B14F-4D97-AF65-F5344CB8AC3E}">
        <p14:creationId xmlns:p14="http://schemas.microsoft.com/office/powerpoint/2010/main" val="337222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p:txBody>
          <a:bodyPr/>
          <a:lstStyle/>
          <a:p>
            <a:pPr algn="l"/>
            <a:r>
              <a:rPr lang="en-US" b="0" i="0" u="none" strike="noStrike" baseline="0" dirty="0">
                <a:latin typeface="CMR10"/>
              </a:rPr>
              <a:t>A typical investigation has the following arc. The </a:t>
            </a:r>
            <a:r>
              <a:rPr lang="en-US" b="1" i="0" u="none" strike="noStrike" baseline="0" dirty="0">
                <a:latin typeface="CMR10"/>
              </a:rPr>
              <a:t>first step </a:t>
            </a:r>
            <a:r>
              <a:rPr lang="en-US" b="0" i="0" u="none" strike="noStrike" baseline="0" dirty="0">
                <a:latin typeface="CMR10"/>
              </a:rPr>
              <a:t>involves a process by which staff of the Civil Rights Division decide whether to open an investigation into a particular law enforcement agency.</a:t>
            </a:r>
          </a:p>
          <a:p>
            <a:pPr algn="l"/>
            <a:r>
              <a:rPr lang="en-US" b="0" i="0" u="none" strike="noStrike" baseline="0" dirty="0">
                <a:latin typeface="CMR10"/>
              </a:rPr>
              <a:t>(1) Would the allegations, if proven, establish a violation of the Constitution or federal laws?; and </a:t>
            </a:r>
          </a:p>
          <a:p>
            <a:pPr algn="l"/>
            <a:r>
              <a:rPr lang="en-US" b="0" i="0" u="none" strike="noStrike" baseline="0" dirty="0">
                <a:latin typeface="CMR10"/>
              </a:rPr>
              <a:t>(2) would the allegations, if proven, constitute a pattern or practice, as opposed to a sporadic or isolated, violation of the Constitution or federal laws.</a:t>
            </a:r>
          </a:p>
          <a:p>
            <a:pPr algn="l"/>
            <a:r>
              <a:rPr lang="en-US" b="0" i="0" u="none" strike="noStrike" baseline="0" dirty="0">
                <a:latin typeface="CMR10"/>
              </a:rPr>
              <a:t>The </a:t>
            </a:r>
            <a:r>
              <a:rPr lang="en-US" b="1" i="0" u="none" strike="noStrike" baseline="0" dirty="0">
                <a:latin typeface="CMR10"/>
              </a:rPr>
              <a:t>second step </a:t>
            </a:r>
            <a:r>
              <a:rPr lang="en-US" b="0" i="0" u="none" strike="noStrike" baseline="0" dirty="0">
                <a:latin typeface="CMR10"/>
              </a:rPr>
              <a:t>is to prioritize among the set of viable investigations.</a:t>
            </a:r>
            <a:endParaRPr lang="en-US" dirty="0"/>
          </a:p>
        </p:txBody>
      </p:sp>
    </p:spTree>
    <p:extLst>
      <p:ext uri="{BB962C8B-B14F-4D97-AF65-F5344CB8AC3E}">
        <p14:creationId xmlns:p14="http://schemas.microsoft.com/office/powerpoint/2010/main" val="157930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p:txBody>
          <a:bodyPr/>
          <a:lstStyle/>
          <a:p>
            <a:pPr algn="l"/>
            <a:r>
              <a:rPr lang="en-US" b="0" i="0" u="none" strike="noStrike" baseline="0" dirty="0">
                <a:latin typeface="CMR10"/>
              </a:rPr>
              <a:t>The </a:t>
            </a:r>
            <a:r>
              <a:rPr lang="en-US" b="1" i="0" u="none" strike="noStrike" baseline="0" dirty="0">
                <a:latin typeface="CMR10"/>
              </a:rPr>
              <a:t>second step </a:t>
            </a:r>
            <a:r>
              <a:rPr lang="en-US" b="0" i="0" u="none" strike="noStrike" baseline="0" dirty="0">
                <a:latin typeface="CMR10"/>
              </a:rPr>
              <a:t>is to prioritize among the set of viable investigations.</a:t>
            </a:r>
          </a:p>
          <a:p>
            <a:pPr algn="l"/>
            <a:r>
              <a:rPr lang="en-US" b="0" i="0" u="none" strike="noStrike" baseline="0" dirty="0">
                <a:latin typeface="CMR10"/>
              </a:rPr>
              <a:t>The Civil Rights Division reports that many more jurisdictions meet the basic criteria to be investigated but that they do not have the resources to investigate them all (Civil Rights Division, 2017). A range of metrics are reportedly used to choose which cities to investigate, including whether the issues a city is dealing with are common across other law enforcement agencies and thus an investigation can provide a model of reform for other jurisdictions - or whether other tools, such as civil rights lawsuits aimed at individual officers, are better suited to address the issues in a particular law enforcement agency.</a:t>
            </a:r>
          </a:p>
        </p:txBody>
      </p:sp>
    </p:spTree>
    <p:extLst>
      <p:ext uri="{BB962C8B-B14F-4D97-AF65-F5344CB8AC3E}">
        <p14:creationId xmlns:p14="http://schemas.microsoft.com/office/powerpoint/2010/main" val="269552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C4DF-426F-415E-8985-3E669758E407}"/>
              </a:ext>
            </a:extLst>
          </p:cNvPr>
          <p:cNvSpPr>
            <a:spLocks noGrp="1"/>
          </p:cNvSpPr>
          <p:nvPr>
            <p:ph type="title"/>
          </p:nvPr>
        </p:nvSpPr>
        <p:spPr/>
        <p:txBody>
          <a:bodyPr/>
          <a:lstStyle/>
          <a:p>
            <a:r>
              <a:rPr lang="en-US" dirty="0"/>
              <a:t>What is pattern or practice?</a:t>
            </a:r>
          </a:p>
        </p:txBody>
      </p:sp>
      <p:sp>
        <p:nvSpPr>
          <p:cNvPr id="3" name="Content Placeholder 2">
            <a:extLst>
              <a:ext uri="{FF2B5EF4-FFF2-40B4-BE49-F238E27FC236}">
                <a16:creationId xmlns:a16="http://schemas.microsoft.com/office/drawing/2014/main" id="{259EEBE4-DBC2-4122-A860-48C3A4D07665}"/>
              </a:ext>
            </a:extLst>
          </p:cNvPr>
          <p:cNvSpPr>
            <a:spLocks noGrp="1"/>
          </p:cNvSpPr>
          <p:nvPr>
            <p:ph idx="1"/>
          </p:nvPr>
        </p:nvSpPr>
        <p:spPr/>
        <p:txBody>
          <a:bodyPr/>
          <a:lstStyle/>
          <a:p>
            <a:r>
              <a:rPr lang="en-US" b="0" i="0" u="none" strike="noStrike" baseline="0" dirty="0">
                <a:latin typeface="CMR10"/>
              </a:rPr>
              <a:t>In brief, during an investigation, the Department of Justice examines complaints, scrutinizes past data and contemporary interactions between law enforcement officials and civilians to determine if police departments have engaged in a pattern or practice of civil rights violations.</a:t>
            </a:r>
          </a:p>
          <a:p>
            <a:pPr algn="l"/>
            <a:r>
              <a:rPr lang="en-US" b="0" i="0" u="none" strike="noStrike" baseline="0" dirty="0">
                <a:latin typeface="CMR10"/>
              </a:rPr>
              <a:t>Since the initial investigation in Torrance, CA (May 1995), there have been 69 federal pattern or practice investigations.</a:t>
            </a:r>
            <a:endParaRPr lang="en-US" dirty="0"/>
          </a:p>
        </p:txBody>
      </p:sp>
    </p:spTree>
    <p:extLst>
      <p:ext uri="{BB962C8B-B14F-4D97-AF65-F5344CB8AC3E}">
        <p14:creationId xmlns:p14="http://schemas.microsoft.com/office/powerpoint/2010/main" val="247181517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919</TotalTime>
  <Words>2106</Words>
  <Application>Microsoft Office PowerPoint</Application>
  <PresentationFormat>Widescreen</PresentationFormat>
  <Paragraphs>97</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CMR10</vt:lpstr>
      <vt:lpstr>CMR8</vt:lpstr>
      <vt:lpstr>Times New Roman</vt:lpstr>
      <vt:lpstr>Office Theme</vt:lpstr>
      <vt:lpstr>PowerPoint Presentation</vt:lpstr>
      <vt:lpstr>Plan for today</vt:lpstr>
      <vt:lpstr>Devi and Fryer – Pattern or Practice</vt:lpstr>
      <vt:lpstr>Devi and Fryer – Pattern or Practice</vt:lpstr>
      <vt:lpstr>What is pattern or practice?</vt:lpstr>
      <vt:lpstr>What is pattern or practice?</vt:lpstr>
      <vt:lpstr>What is pattern or practice?</vt:lpstr>
      <vt:lpstr>What is pattern or practice?</vt:lpstr>
      <vt:lpstr>What is pattern or practice?</vt:lpstr>
      <vt:lpstr>Event study, investigations both w/ and w/o viral incident of deadly force</vt:lpstr>
      <vt:lpstr>Heterogeneous effects – each dot is a separate investigation</vt:lpstr>
      <vt:lpstr>Why are there heterogeneous effects?</vt:lpstr>
      <vt:lpstr>PowerPoint Presentation</vt:lpstr>
      <vt:lpstr>Alternative explanations</vt:lpstr>
      <vt:lpstr>Testing 1): crime increase due to the event, not the investigation</vt:lpstr>
      <vt:lpstr>PowerPoint Presentation</vt:lpstr>
      <vt:lpstr>Alternative explanations</vt:lpstr>
      <vt:lpstr>2) continued</vt:lpstr>
      <vt:lpstr>2) continued</vt:lpstr>
      <vt:lpstr>2) continued</vt:lpstr>
      <vt:lpstr>Testing 2): Something special about those five cities</vt:lpstr>
      <vt:lpstr>PowerPoint Presentation</vt:lpstr>
      <vt:lpstr>PowerPoint Presentation</vt:lpstr>
      <vt:lpstr>Recap of results</vt:lpstr>
      <vt:lpstr>What explains these effects?</vt:lpstr>
      <vt:lpstr>Likely Mechanism: Reduction in police-civilian contacts </vt:lpstr>
      <vt:lpstr>PowerPoint Presentation</vt:lpstr>
      <vt:lpstr>Police contact decrease seems to explain the increase in crime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127</cp:revision>
  <cp:lastPrinted>2017-03-15T17:14:36Z</cp:lastPrinted>
  <dcterms:created xsi:type="dcterms:W3CDTF">2017-02-22T17:33:23Z</dcterms:created>
  <dcterms:modified xsi:type="dcterms:W3CDTF">2020-11-09T19:18:55Z</dcterms:modified>
</cp:coreProperties>
</file>