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9" r:id="rId2"/>
    <p:sldId id="273" r:id="rId3"/>
    <p:sldId id="274" r:id="rId4"/>
    <p:sldId id="275" r:id="rId5"/>
    <p:sldId id="284" r:id="rId6"/>
    <p:sldId id="298" r:id="rId7"/>
    <p:sldId id="299" r:id="rId8"/>
    <p:sldId id="300" r:id="rId9"/>
    <p:sldId id="301" r:id="rId10"/>
    <p:sldId id="276" r:id="rId11"/>
    <p:sldId id="277" r:id="rId12"/>
    <p:sldId id="279" r:id="rId13"/>
    <p:sldId id="285" r:id="rId14"/>
    <p:sldId id="287" r:id="rId15"/>
    <p:sldId id="288" r:id="rId16"/>
    <p:sldId id="286" r:id="rId17"/>
    <p:sldId id="289" r:id="rId18"/>
    <p:sldId id="290" r:id="rId19"/>
    <p:sldId id="291" r:id="rId20"/>
    <p:sldId id="292" r:id="rId21"/>
    <p:sldId id="293" r:id="rId22"/>
    <p:sldId id="294" r:id="rId23"/>
    <p:sldId id="280" r:id="rId24"/>
    <p:sldId id="295" r:id="rId25"/>
    <p:sldId id="281" r:id="rId26"/>
    <p:sldId id="282" r:id="rId27"/>
    <p:sldId id="296" r:id="rId28"/>
    <p:sldId id="297"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ton, Patrick J" initials="BPJ" lastIdx="1" clrIdx="0">
    <p:extLst>
      <p:ext uri="{19B8F6BF-5375-455C-9EA6-DF929625EA0E}">
        <p15:presenceInfo xmlns:p15="http://schemas.microsoft.com/office/powerpoint/2012/main" userId="S::pbutton@tulane.edu::5d7a8fa4-2342-41a7-9336-f2b9e83f45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11/3/2021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4" y="1768475"/>
            <a:ext cx="9901562"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Labor Economics</a:t>
            </a:r>
          </a:p>
          <a:p>
            <a:pPr eaLnBrk="1" fontAlgn="auto" hangingPunct="1">
              <a:spcAft>
                <a:spcPts val="0"/>
              </a:spcAft>
              <a:defRPr/>
            </a:pPr>
            <a:r>
              <a:rPr lang="en-US" sz="6000" b="1" cap="all" dirty="0">
                <a:solidFill>
                  <a:schemeClr val="bg1"/>
                </a:solidFill>
                <a:ea typeface="Century Gothic" charset="0"/>
                <a:cs typeface="Century Gothic" charset="0"/>
              </a:rPr>
              <a:t>Policing the police: “Pattern-or-practice”, BLM, and other policies</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C47E-4639-4664-8337-917869EE82B7}"/>
              </a:ext>
            </a:extLst>
          </p:cNvPr>
          <p:cNvSpPr>
            <a:spLocks noGrp="1"/>
          </p:cNvSpPr>
          <p:nvPr>
            <p:ph type="title"/>
          </p:nvPr>
        </p:nvSpPr>
        <p:spPr/>
        <p:txBody>
          <a:bodyPr/>
          <a:lstStyle/>
          <a:p>
            <a:r>
              <a:rPr lang="en-US" dirty="0"/>
              <a:t>Homicides (left) and Total crime (right) before and after P-or-p investigations</a:t>
            </a:r>
          </a:p>
        </p:txBody>
      </p:sp>
      <p:pic>
        <p:nvPicPr>
          <p:cNvPr id="5" name="Picture 4">
            <a:extLst>
              <a:ext uri="{FF2B5EF4-FFF2-40B4-BE49-F238E27FC236}">
                <a16:creationId xmlns:a16="http://schemas.microsoft.com/office/drawing/2014/main" id="{5D1B87E7-7082-48F3-B3FB-6EF3DB2CEA0E}"/>
              </a:ext>
            </a:extLst>
          </p:cNvPr>
          <p:cNvPicPr>
            <a:picLocks noChangeAspect="1"/>
          </p:cNvPicPr>
          <p:nvPr/>
        </p:nvPicPr>
        <p:blipFill>
          <a:blip r:embed="rId2"/>
          <a:stretch>
            <a:fillRect/>
          </a:stretch>
        </p:blipFill>
        <p:spPr>
          <a:xfrm>
            <a:off x="838200" y="1690688"/>
            <a:ext cx="5191850" cy="4334480"/>
          </a:xfrm>
          <a:prstGeom prst="rect">
            <a:avLst/>
          </a:prstGeom>
        </p:spPr>
      </p:pic>
      <p:pic>
        <p:nvPicPr>
          <p:cNvPr id="7" name="Picture 6">
            <a:extLst>
              <a:ext uri="{FF2B5EF4-FFF2-40B4-BE49-F238E27FC236}">
                <a16:creationId xmlns:a16="http://schemas.microsoft.com/office/drawing/2014/main" id="{780068B4-0F28-4EF8-B586-C7651428FB4C}"/>
              </a:ext>
            </a:extLst>
          </p:cNvPr>
          <p:cNvPicPr>
            <a:picLocks noChangeAspect="1"/>
          </p:cNvPicPr>
          <p:nvPr/>
        </p:nvPicPr>
        <p:blipFill>
          <a:blip r:embed="rId3"/>
          <a:stretch>
            <a:fillRect/>
          </a:stretch>
        </p:blipFill>
        <p:spPr>
          <a:xfrm>
            <a:off x="7104940" y="2272140"/>
            <a:ext cx="5087060" cy="3620005"/>
          </a:xfrm>
          <a:prstGeom prst="rect">
            <a:avLst/>
          </a:prstGeom>
        </p:spPr>
      </p:pic>
    </p:spTree>
    <p:extLst>
      <p:ext uri="{BB962C8B-B14F-4D97-AF65-F5344CB8AC3E}">
        <p14:creationId xmlns:p14="http://schemas.microsoft.com/office/powerpoint/2010/main" val="30353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62AC-2786-48DB-BD94-3B3B4986D938}"/>
              </a:ext>
            </a:extLst>
          </p:cNvPr>
          <p:cNvSpPr>
            <a:spLocks noGrp="1"/>
          </p:cNvSpPr>
          <p:nvPr>
            <p:ph type="title"/>
          </p:nvPr>
        </p:nvSpPr>
        <p:spPr/>
        <p:txBody>
          <a:bodyPr/>
          <a:lstStyle/>
          <a:p>
            <a:r>
              <a:rPr lang="en-US" dirty="0"/>
              <a:t>Heterogeneous effects – each dot is a separate investigation</a:t>
            </a:r>
          </a:p>
        </p:txBody>
      </p:sp>
      <p:pic>
        <p:nvPicPr>
          <p:cNvPr id="5" name="Picture 4">
            <a:extLst>
              <a:ext uri="{FF2B5EF4-FFF2-40B4-BE49-F238E27FC236}">
                <a16:creationId xmlns:a16="http://schemas.microsoft.com/office/drawing/2014/main" id="{BB7DC17D-91C0-4A21-BE4C-E6B9A548909A}"/>
              </a:ext>
            </a:extLst>
          </p:cNvPr>
          <p:cNvPicPr>
            <a:picLocks noChangeAspect="1"/>
          </p:cNvPicPr>
          <p:nvPr/>
        </p:nvPicPr>
        <p:blipFill>
          <a:blip r:embed="rId2"/>
          <a:stretch>
            <a:fillRect/>
          </a:stretch>
        </p:blipFill>
        <p:spPr>
          <a:xfrm>
            <a:off x="838200" y="1690688"/>
            <a:ext cx="5087060" cy="4124901"/>
          </a:xfrm>
          <a:prstGeom prst="rect">
            <a:avLst/>
          </a:prstGeom>
        </p:spPr>
      </p:pic>
      <p:pic>
        <p:nvPicPr>
          <p:cNvPr id="7" name="Picture 6">
            <a:extLst>
              <a:ext uri="{FF2B5EF4-FFF2-40B4-BE49-F238E27FC236}">
                <a16:creationId xmlns:a16="http://schemas.microsoft.com/office/drawing/2014/main" id="{374BBD15-93B7-4F66-80F7-2A037E80B7A2}"/>
              </a:ext>
            </a:extLst>
          </p:cNvPr>
          <p:cNvPicPr>
            <a:picLocks noChangeAspect="1"/>
          </p:cNvPicPr>
          <p:nvPr/>
        </p:nvPicPr>
        <p:blipFill>
          <a:blip r:embed="rId3"/>
          <a:stretch>
            <a:fillRect/>
          </a:stretch>
        </p:blipFill>
        <p:spPr>
          <a:xfrm>
            <a:off x="7276414" y="2220332"/>
            <a:ext cx="4915586" cy="3667637"/>
          </a:xfrm>
          <a:prstGeom prst="rect">
            <a:avLst/>
          </a:prstGeom>
        </p:spPr>
      </p:pic>
    </p:spTree>
    <p:extLst>
      <p:ext uri="{BB962C8B-B14F-4D97-AF65-F5344CB8AC3E}">
        <p14:creationId xmlns:p14="http://schemas.microsoft.com/office/powerpoint/2010/main" val="299120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E2630-B801-4390-834F-FD57C1ABD622}"/>
              </a:ext>
            </a:extLst>
          </p:cNvPr>
          <p:cNvPicPr>
            <a:picLocks noChangeAspect="1"/>
          </p:cNvPicPr>
          <p:nvPr/>
        </p:nvPicPr>
        <p:blipFill>
          <a:blip r:embed="rId2"/>
          <a:stretch>
            <a:fillRect/>
          </a:stretch>
        </p:blipFill>
        <p:spPr>
          <a:xfrm>
            <a:off x="3291875" y="0"/>
            <a:ext cx="8900125" cy="6858000"/>
          </a:xfrm>
          <a:prstGeom prst="rect">
            <a:avLst/>
          </a:prstGeom>
        </p:spPr>
      </p:pic>
      <p:sp>
        <p:nvSpPr>
          <p:cNvPr id="6" name="TextBox 5">
            <a:extLst>
              <a:ext uri="{FF2B5EF4-FFF2-40B4-BE49-F238E27FC236}">
                <a16:creationId xmlns:a16="http://schemas.microsoft.com/office/drawing/2014/main" id="{4F79EC72-846A-4273-AE7F-B1C5A35FF796}"/>
              </a:ext>
            </a:extLst>
          </p:cNvPr>
          <p:cNvSpPr txBox="1"/>
          <p:nvPr/>
        </p:nvSpPr>
        <p:spPr>
          <a:xfrm>
            <a:off x="771003" y="839754"/>
            <a:ext cx="3067071" cy="5078313"/>
          </a:xfrm>
          <a:prstGeom prst="rect">
            <a:avLst/>
          </a:prstGeom>
          <a:noFill/>
        </p:spPr>
        <p:txBody>
          <a:bodyPr wrap="square" rtlCol="0">
            <a:spAutoFit/>
          </a:bodyPr>
          <a:lstStyle/>
          <a:p>
            <a:r>
              <a:rPr lang="en-US" dirty="0"/>
              <a:t>No clear statistically significant evidence of a level break (jump) or trend break (change in slope) on average after investigations </a:t>
            </a:r>
            <a:r>
              <a:rPr lang="en-US" b="1" dirty="0"/>
              <a:t>without viral </a:t>
            </a:r>
            <a:r>
              <a:rPr lang="en-US" dirty="0"/>
              <a:t>incidents of deadly force.</a:t>
            </a:r>
          </a:p>
          <a:p>
            <a:endParaRPr lang="en-US" dirty="0"/>
          </a:p>
          <a:p>
            <a:r>
              <a:rPr lang="en-US" dirty="0"/>
              <a:t>Strong statistically significant evidence of a level break (jump) for homicides and total crime after investigations </a:t>
            </a:r>
            <a:r>
              <a:rPr lang="en-US" b="1" dirty="0"/>
              <a:t>with viral </a:t>
            </a:r>
            <a:r>
              <a:rPr lang="en-US" dirty="0"/>
              <a:t>incidents.</a:t>
            </a:r>
          </a:p>
          <a:p>
            <a:endParaRPr lang="en-US" dirty="0"/>
          </a:p>
          <a:p>
            <a:r>
              <a:rPr lang="en-US" dirty="0"/>
              <a:t>Strong statistically significant evidence of an increase in the growth rate of total crime after investigations </a:t>
            </a:r>
            <a:r>
              <a:rPr lang="en-US" b="1" dirty="0"/>
              <a:t>with viral </a:t>
            </a:r>
            <a:r>
              <a:rPr lang="en-US" dirty="0"/>
              <a:t>incidents. </a:t>
            </a:r>
          </a:p>
        </p:txBody>
      </p:sp>
    </p:spTree>
    <p:extLst>
      <p:ext uri="{BB962C8B-B14F-4D97-AF65-F5344CB8AC3E}">
        <p14:creationId xmlns:p14="http://schemas.microsoft.com/office/powerpoint/2010/main" val="103210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FB11-F48A-4F79-9BE8-19949B45D3BD}"/>
              </a:ext>
            </a:extLst>
          </p:cNvPr>
          <p:cNvSpPr>
            <a:spLocks noGrp="1"/>
          </p:cNvSpPr>
          <p:nvPr>
            <p:ph type="title"/>
          </p:nvPr>
        </p:nvSpPr>
        <p:spPr/>
        <p:txBody>
          <a:bodyPr/>
          <a:lstStyle/>
          <a:p>
            <a:r>
              <a:rPr lang="en-US" dirty="0"/>
              <a:t>Alternative explanations</a:t>
            </a:r>
          </a:p>
        </p:txBody>
      </p:sp>
      <p:sp>
        <p:nvSpPr>
          <p:cNvPr id="3" name="Content Placeholder 2">
            <a:extLst>
              <a:ext uri="{FF2B5EF4-FFF2-40B4-BE49-F238E27FC236}">
                <a16:creationId xmlns:a16="http://schemas.microsoft.com/office/drawing/2014/main" id="{3A03C367-2B56-44AE-B6A2-B0EDE608AF27}"/>
              </a:ext>
            </a:extLst>
          </p:cNvPr>
          <p:cNvSpPr>
            <a:spLocks noGrp="1"/>
          </p:cNvSpPr>
          <p:nvPr>
            <p:ph idx="1"/>
          </p:nvPr>
        </p:nvSpPr>
        <p:spPr/>
        <p:txBody>
          <a:bodyPr/>
          <a:lstStyle/>
          <a:p>
            <a:r>
              <a:rPr lang="en-US" dirty="0"/>
              <a:t>There are two possible violations of their identification assumptions, i.e., two ways that they could be wrong in these results, which they discuss in their paper:</a:t>
            </a:r>
          </a:p>
          <a:p>
            <a:pPr marL="457200" indent="-457200">
              <a:buAutoNum type="arabicParenR"/>
            </a:pPr>
            <a:r>
              <a:rPr lang="en-US" dirty="0"/>
              <a:t>The controversial police use of force that kills a civilian causes crime to increase, and this is being confounded with the pattern or practice investigations.</a:t>
            </a:r>
          </a:p>
          <a:p>
            <a:pPr marL="0" indent="0">
              <a:buNone/>
            </a:pPr>
            <a:r>
              <a:rPr lang="en-US" dirty="0"/>
              <a:t>That is, the increase in crime is caused by the event of police brutality, and not the investigations, which happen at around the same time.</a:t>
            </a:r>
          </a:p>
          <a:p>
            <a:pPr marL="0" indent="0">
              <a:buNone/>
            </a:pPr>
            <a:r>
              <a:rPr lang="en-US" dirty="0"/>
              <a:t>This represents and endogeneity concern as likely the event prompted the pattern or practice investigation, but also caused the crime increase.</a:t>
            </a:r>
          </a:p>
        </p:txBody>
      </p:sp>
    </p:spTree>
    <p:extLst>
      <p:ext uri="{BB962C8B-B14F-4D97-AF65-F5344CB8AC3E}">
        <p14:creationId xmlns:p14="http://schemas.microsoft.com/office/powerpoint/2010/main" val="28053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E74-F4CA-48E4-8200-C1E5E1247061}"/>
              </a:ext>
            </a:extLst>
          </p:cNvPr>
          <p:cNvSpPr>
            <a:spLocks noGrp="1"/>
          </p:cNvSpPr>
          <p:nvPr>
            <p:ph type="title"/>
          </p:nvPr>
        </p:nvSpPr>
        <p:spPr/>
        <p:txBody>
          <a:bodyPr/>
          <a:lstStyle/>
          <a:p>
            <a:r>
              <a:rPr lang="en-US" dirty="0"/>
              <a:t>Testing 1): crime increase due to the event, not the investigation</a:t>
            </a:r>
          </a:p>
        </p:txBody>
      </p:sp>
      <p:sp>
        <p:nvSpPr>
          <p:cNvPr id="3" name="Content Placeholder 2">
            <a:extLst>
              <a:ext uri="{FF2B5EF4-FFF2-40B4-BE49-F238E27FC236}">
                <a16:creationId xmlns:a16="http://schemas.microsoft.com/office/drawing/2014/main" id="{5340A701-87C9-433F-8E11-582C9993E188}"/>
              </a:ext>
            </a:extLst>
          </p:cNvPr>
          <p:cNvSpPr>
            <a:spLocks noGrp="1"/>
          </p:cNvSpPr>
          <p:nvPr>
            <p:ph idx="1"/>
          </p:nvPr>
        </p:nvSpPr>
        <p:spPr>
          <a:xfrm>
            <a:off x="838200" y="1715505"/>
            <a:ext cx="10515600" cy="4351338"/>
          </a:xfrm>
        </p:spPr>
        <p:txBody>
          <a:bodyPr/>
          <a:lstStyle/>
          <a:p>
            <a:r>
              <a:rPr lang="en-US" dirty="0"/>
              <a:t>A partial test of this hypothesis is to investigate the impact of viral shootings that resulted in a fatality but for which the federal or state government did not launch an investigation.</a:t>
            </a:r>
          </a:p>
          <a:p>
            <a:r>
              <a:rPr lang="en-US" dirty="0"/>
              <a:t>Do we see the spike in crimes after these viral events, suggesting that it’s the viral events and not the pattern or practice investigations?</a:t>
            </a:r>
          </a:p>
          <a:p>
            <a:r>
              <a:rPr lang="en-US" dirty="0"/>
              <a:t>The authors construct a sample of 8 viral shootings that were not followed by pattern or practice investigations.</a:t>
            </a:r>
          </a:p>
          <a:p>
            <a:r>
              <a:rPr lang="en-US" dirty="0"/>
              <a:t>They compared these to the “treated” cities (one that had viral events and then a pattern or practice investigations.</a:t>
            </a:r>
          </a:p>
          <a:p>
            <a:r>
              <a:rPr lang="en-US" dirty="0"/>
              <a:t>They use a synthetic control approach, which is a style of DiD.</a:t>
            </a:r>
          </a:p>
          <a:p>
            <a:endParaRPr lang="en-US" dirty="0"/>
          </a:p>
        </p:txBody>
      </p:sp>
    </p:spTree>
    <p:extLst>
      <p:ext uri="{BB962C8B-B14F-4D97-AF65-F5344CB8AC3E}">
        <p14:creationId xmlns:p14="http://schemas.microsoft.com/office/powerpoint/2010/main" val="243879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89227-7B41-40D2-BA71-98C672874D33}"/>
              </a:ext>
            </a:extLst>
          </p:cNvPr>
          <p:cNvSpPr>
            <a:spLocks noGrp="1"/>
          </p:cNvSpPr>
          <p:nvPr>
            <p:ph idx="1"/>
          </p:nvPr>
        </p:nvSpPr>
        <p:spPr>
          <a:xfrm>
            <a:off x="8092255" y="177282"/>
            <a:ext cx="4000217" cy="5999681"/>
          </a:xfrm>
        </p:spPr>
        <p:txBody>
          <a:bodyPr/>
          <a:lstStyle/>
          <a:p>
            <a:r>
              <a:rPr lang="en-US" b="1" dirty="0"/>
              <a:t>Thick black line </a:t>
            </a:r>
            <a:r>
              <a:rPr lang="en-US" dirty="0"/>
              <a:t>= treated cities (viral event + </a:t>
            </a:r>
            <a:r>
              <a:rPr lang="en-US" dirty="0" err="1"/>
              <a:t>PoP</a:t>
            </a:r>
            <a:r>
              <a:rPr lang="en-US" dirty="0"/>
              <a:t> investigation)</a:t>
            </a:r>
          </a:p>
          <a:p>
            <a:r>
              <a:rPr lang="en-US" sz="2600" dirty="0">
                <a:solidFill>
                  <a:schemeClr val="bg2">
                    <a:lumMod val="75000"/>
                  </a:schemeClr>
                </a:solidFill>
              </a:rPr>
              <a:t>Thin gray line </a:t>
            </a:r>
            <a:r>
              <a:rPr lang="en-US" dirty="0"/>
              <a:t>= the synthetic control (a combination of other cities with viral event but no </a:t>
            </a:r>
            <a:r>
              <a:rPr lang="en-US" dirty="0" err="1"/>
              <a:t>PoP</a:t>
            </a:r>
            <a:r>
              <a:rPr lang="en-US" dirty="0"/>
              <a:t> investigations)</a:t>
            </a:r>
          </a:p>
          <a:p>
            <a:r>
              <a:rPr lang="en-US" dirty="0"/>
              <a:t>It appears that the increase in crime is related to the investigation and not the viral event of police brutality.</a:t>
            </a:r>
          </a:p>
        </p:txBody>
      </p:sp>
      <p:pic>
        <p:nvPicPr>
          <p:cNvPr id="5" name="Picture 4">
            <a:extLst>
              <a:ext uri="{FF2B5EF4-FFF2-40B4-BE49-F238E27FC236}">
                <a16:creationId xmlns:a16="http://schemas.microsoft.com/office/drawing/2014/main" id="{19B63B45-55FE-4D6B-8F32-B849A09BA5C3}"/>
              </a:ext>
            </a:extLst>
          </p:cNvPr>
          <p:cNvPicPr>
            <a:picLocks noChangeAspect="1"/>
          </p:cNvPicPr>
          <p:nvPr/>
        </p:nvPicPr>
        <p:blipFill>
          <a:blip r:embed="rId2"/>
          <a:stretch>
            <a:fillRect/>
          </a:stretch>
        </p:blipFill>
        <p:spPr>
          <a:xfrm>
            <a:off x="0" y="0"/>
            <a:ext cx="8092255" cy="6858000"/>
          </a:xfrm>
          <a:prstGeom prst="rect">
            <a:avLst/>
          </a:prstGeom>
        </p:spPr>
      </p:pic>
    </p:spTree>
    <p:extLst>
      <p:ext uri="{BB962C8B-B14F-4D97-AF65-F5344CB8AC3E}">
        <p14:creationId xmlns:p14="http://schemas.microsoft.com/office/powerpoint/2010/main" val="309169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FB11-F48A-4F79-9BE8-19949B45D3BD}"/>
              </a:ext>
            </a:extLst>
          </p:cNvPr>
          <p:cNvSpPr>
            <a:spLocks noGrp="1"/>
          </p:cNvSpPr>
          <p:nvPr>
            <p:ph type="title"/>
          </p:nvPr>
        </p:nvSpPr>
        <p:spPr/>
        <p:txBody>
          <a:bodyPr/>
          <a:lstStyle/>
          <a:p>
            <a:r>
              <a:rPr lang="en-US" dirty="0"/>
              <a:t>Alternative explanations</a:t>
            </a:r>
          </a:p>
        </p:txBody>
      </p:sp>
      <p:sp>
        <p:nvSpPr>
          <p:cNvPr id="3" name="Content Placeholder 2">
            <a:extLst>
              <a:ext uri="{FF2B5EF4-FFF2-40B4-BE49-F238E27FC236}">
                <a16:creationId xmlns:a16="http://schemas.microsoft.com/office/drawing/2014/main" id="{3A03C367-2B56-44AE-B6A2-B0EDE608AF27}"/>
              </a:ext>
            </a:extLst>
          </p:cNvPr>
          <p:cNvSpPr>
            <a:spLocks noGrp="1"/>
          </p:cNvSpPr>
          <p:nvPr>
            <p:ph idx="1"/>
          </p:nvPr>
        </p:nvSpPr>
        <p:spPr/>
        <p:txBody>
          <a:bodyPr/>
          <a:lstStyle/>
          <a:p>
            <a:pPr marL="0" indent="0">
              <a:buNone/>
            </a:pPr>
            <a:r>
              <a:rPr lang="en-US" dirty="0"/>
              <a:t>2) There was something unique about the five cities studied in the paper where there was a viral event of use of deadly force followed by a pattern or practice investigation (Baltimore, Chicago, Cincinnati, Riverside, Ferguson). Perhaps for any controversial use of deadly force in these cities in a sensitive time period leads to an increase in crime.</a:t>
            </a:r>
          </a:p>
          <a:p>
            <a:pPr marL="0" indent="0">
              <a:buNone/>
            </a:pPr>
            <a:r>
              <a:rPr lang="en-US" dirty="0"/>
              <a:t>i.e., there are heterogeneous treatment effects by city, and these cities just happen to be ones where events of police brutality led to larger increases in crime, where this increase in crime wouldn’t happen to the same extent in other cities.</a:t>
            </a:r>
          </a:p>
          <a:p>
            <a:pPr marL="0" indent="0">
              <a:buNone/>
            </a:pPr>
            <a:r>
              <a:rPr lang="en-US" dirty="0"/>
              <a:t>i.e., the results could differ for other cities – there is something unique about these ones.</a:t>
            </a:r>
          </a:p>
        </p:txBody>
      </p:sp>
    </p:spTree>
    <p:extLst>
      <p:ext uri="{BB962C8B-B14F-4D97-AF65-F5344CB8AC3E}">
        <p14:creationId xmlns:p14="http://schemas.microsoft.com/office/powerpoint/2010/main" val="337673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3DE-3932-4719-82F0-C0CF48C116F4}"/>
              </a:ext>
            </a:extLst>
          </p:cNvPr>
          <p:cNvSpPr>
            <a:spLocks noGrp="1"/>
          </p:cNvSpPr>
          <p:nvPr>
            <p:ph type="title"/>
          </p:nvPr>
        </p:nvSpPr>
        <p:spPr/>
        <p:txBody>
          <a:bodyPr/>
          <a:lstStyle/>
          <a:p>
            <a:r>
              <a:rPr lang="en-US" dirty="0"/>
              <a:t>2) continued</a:t>
            </a:r>
          </a:p>
        </p:txBody>
      </p:sp>
      <p:sp>
        <p:nvSpPr>
          <p:cNvPr id="3" name="Content Placeholder 2">
            <a:extLst>
              <a:ext uri="{FF2B5EF4-FFF2-40B4-BE49-F238E27FC236}">
                <a16:creationId xmlns:a16="http://schemas.microsoft.com/office/drawing/2014/main" id="{3E8C887D-5583-4D9D-91F5-B60942360811}"/>
              </a:ext>
            </a:extLst>
          </p:cNvPr>
          <p:cNvSpPr>
            <a:spLocks noGrp="1"/>
          </p:cNvSpPr>
          <p:nvPr>
            <p:ph idx="1"/>
          </p:nvPr>
        </p:nvSpPr>
        <p:spPr/>
        <p:txBody>
          <a:bodyPr/>
          <a:lstStyle/>
          <a:p>
            <a:r>
              <a:rPr lang="en-US" dirty="0"/>
              <a:t>“</a:t>
            </a:r>
            <a:r>
              <a:rPr lang="en-US" u="sng" dirty="0"/>
              <a:t>Investigations are not randomly assigned</a:t>
            </a:r>
            <a:r>
              <a:rPr lang="en-US" dirty="0"/>
              <a:t>. Thus, one may suspect that there is something special about cities that the Department of Justice decides to investigate. This, coupled with the increased scrutiny on policing after a controversial incident of deadly use of force, may violate our exogeneity condition.</a:t>
            </a:r>
          </a:p>
          <a:p>
            <a:r>
              <a:rPr lang="en-US" dirty="0"/>
              <a:t> If there is something special about Baltimore, Chicago, Cincinnati, Riverside and Ferguson, then comparing them to cities that have had viral shootings but no investigations is inadequate because there is a reason that those cities were not investigated.” (p. 23)</a:t>
            </a:r>
          </a:p>
        </p:txBody>
      </p:sp>
    </p:spTree>
    <p:extLst>
      <p:ext uri="{BB962C8B-B14F-4D97-AF65-F5344CB8AC3E}">
        <p14:creationId xmlns:p14="http://schemas.microsoft.com/office/powerpoint/2010/main" val="213897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3DE-3932-4719-82F0-C0CF48C116F4}"/>
              </a:ext>
            </a:extLst>
          </p:cNvPr>
          <p:cNvSpPr>
            <a:spLocks noGrp="1"/>
          </p:cNvSpPr>
          <p:nvPr>
            <p:ph type="title"/>
          </p:nvPr>
        </p:nvSpPr>
        <p:spPr/>
        <p:txBody>
          <a:bodyPr/>
          <a:lstStyle/>
          <a:p>
            <a:r>
              <a:rPr lang="en-US" dirty="0"/>
              <a:t>2) continued</a:t>
            </a:r>
          </a:p>
        </p:txBody>
      </p:sp>
      <p:sp>
        <p:nvSpPr>
          <p:cNvPr id="3" name="Content Placeholder 2">
            <a:extLst>
              <a:ext uri="{FF2B5EF4-FFF2-40B4-BE49-F238E27FC236}">
                <a16:creationId xmlns:a16="http://schemas.microsoft.com/office/drawing/2014/main" id="{3E8C887D-5583-4D9D-91F5-B60942360811}"/>
              </a:ext>
            </a:extLst>
          </p:cNvPr>
          <p:cNvSpPr>
            <a:spLocks noGrp="1"/>
          </p:cNvSpPr>
          <p:nvPr>
            <p:ph idx="1"/>
          </p:nvPr>
        </p:nvSpPr>
        <p:spPr/>
        <p:txBody>
          <a:bodyPr/>
          <a:lstStyle/>
          <a:p>
            <a:r>
              <a:rPr lang="en-US" dirty="0"/>
              <a:t>“To make this more concrete, consider the following thought experiment. </a:t>
            </a:r>
          </a:p>
          <a:p>
            <a:r>
              <a:rPr lang="en-US" dirty="0"/>
              <a:t>Imagine that what leads to an investigation is that the Civil Rights Division is sufficiently convinced that a police department is racist. </a:t>
            </a:r>
          </a:p>
          <a:p>
            <a:r>
              <a:rPr lang="en-US" dirty="0"/>
              <a:t>In the case of Baltimore, Chicago, Cincinnati, Riverside and Ferguson there were enough signals of racism that the death of Freddie Gray and the shootings of Laquan McDonald, Timothy Thomas, Tyisha Miller and Michael Brown were enough to tip the scales in favor of an investigation…”</a:t>
            </a:r>
          </a:p>
        </p:txBody>
      </p:sp>
    </p:spTree>
    <p:extLst>
      <p:ext uri="{BB962C8B-B14F-4D97-AF65-F5344CB8AC3E}">
        <p14:creationId xmlns:p14="http://schemas.microsoft.com/office/powerpoint/2010/main" val="255733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3DE-3932-4719-82F0-C0CF48C116F4}"/>
              </a:ext>
            </a:extLst>
          </p:cNvPr>
          <p:cNvSpPr>
            <a:spLocks noGrp="1"/>
          </p:cNvSpPr>
          <p:nvPr>
            <p:ph type="title"/>
          </p:nvPr>
        </p:nvSpPr>
        <p:spPr/>
        <p:txBody>
          <a:bodyPr/>
          <a:lstStyle/>
          <a:p>
            <a:r>
              <a:rPr lang="en-US" dirty="0"/>
              <a:t>2) continued</a:t>
            </a:r>
          </a:p>
        </p:txBody>
      </p:sp>
      <p:sp>
        <p:nvSpPr>
          <p:cNvPr id="3" name="Content Placeholder 2">
            <a:extLst>
              <a:ext uri="{FF2B5EF4-FFF2-40B4-BE49-F238E27FC236}">
                <a16:creationId xmlns:a16="http://schemas.microsoft.com/office/drawing/2014/main" id="{3E8C887D-5583-4D9D-91F5-B60942360811}"/>
              </a:ext>
            </a:extLst>
          </p:cNvPr>
          <p:cNvSpPr>
            <a:spLocks noGrp="1"/>
          </p:cNvSpPr>
          <p:nvPr>
            <p:ph idx="1"/>
          </p:nvPr>
        </p:nvSpPr>
        <p:spPr/>
        <p:txBody>
          <a:bodyPr/>
          <a:lstStyle/>
          <a:p>
            <a:r>
              <a:rPr lang="en-US" dirty="0"/>
              <a:t>“…Yet, for Baton Rouge, St. Paul, or North Charleston, there were not enough signals of racism that the shootings of Alton Sterling, Philando Castille, or Walter Scott were enough to lead to an investigation. In this case, our estimates are not simply the causal effect of investigations but are about a controversial shooting in a city with a racist police department in a sensitive time period.” (p. 24)</a:t>
            </a:r>
          </a:p>
        </p:txBody>
      </p:sp>
    </p:spTree>
    <p:extLst>
      <p:ext uri="{BB962C8B-B14F-4D97-AF65-F5344CB8AC3E}">
        <p14:creationId xmlns:p14="http://schemas.microsoft.com/office/powerpoint/2010/main" val="381738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Overview of:</a:t>
            </a:r>
          </a:p>
          <a:p>
            <a:pPr algn="l">
              <a:buFont typeface="+mj-lt"/>
              <a:buAutoNum type="arabicPeriod"/>
            </a:pPr>
            <a:r>
              <a:rPr lang="en-US" b="0" i="0" dirty="0">
                <a:solidFill>
                  <a:srgbClr val="2D3B45"/>
                </a:solidFill>
                <a:effectLst/>
                <a:latin typeface="Lato Extended"/>
              </a:rPr>
              <a:t>Pattern-or-Practice investigations (Devi and Fryer, 2020) (larger focus).</a:t>
            </a:r>
          </a:p>
          <a:p>
            <a:pPr algn="l">
              <a:buFont typeface="+mj-lt"/>
              <a:buAutoNum type="arabicPeriod"/>
            </a:pPr>
            <a:r>
              <a:rPr lang="en-US" b="0" i="0" dirty="0">
                <a:solidFill>
                  <a:srgbClr val="2D3B45"/>
                </a:solidFill>
                <a:effectLst/>
                <a:latin typeface="Lato Extended"/>
              </a:rPr>
              <a:t>Body-worn cameras (</a:t>
            </a:r>
            <a:r>
              <a:rPr lang="en-US" b="0" i="0" dirty="0" err="1">
                <a:solidFill>
                  <a:srgbClr val="2D3B45"/>
                </a:solidFill>
                <a:effectLst/>
                <a:latin typeface="Lato Extended"/>
              </a:rPr>
              <a:t>Cubukcu</a:t>
            </a:r>
            <a:r>
              <a:rPr lang="en-US" b="0" i="0" dirty="0">
                <a:solidFill>
                  <a:srgbClr val="2D3B45"/>
                </a:solidFill>
                <a:effectLst/>
                <a:latin typeface="Lato Extended"/>
              </a:rPr>
              <a:t> et al., 2021).</a:t>
            </a:r>
          </a:p>
          <a:p>
            <a:pPr algn="l">
              <a:buFont typeface="+mj-lt"/>
              <a:buAutoNum type="arabicPeriod"/>
            </a:pPr>
            <a:r>
              <a:rPr lang="en-US" b="0" i="0" dirty="0">
                <a:solidFill>
                  <a:srgbClr val="2D3B45"/>
                </a:solidFill>
                <a:effectLst/>
                <a:latin typeface="Lato Extended"/>
              </a:rPr>
              <a:t>Effect of Black Lives Matter on police use of force (Campbell, 2021).</a:t>
            </a:r>
          </a:p>
          <a:p>
            <a:pPr algn="l">
              <a:buFont typeface="+mj-lt"/>
              <a:buAutoNum type="arabicPeriod"/>
            </a:pPr>
            <a:r>
              <a:rPr lang="en-US" b="0" i="0" dirty="0">
                <a:solidFill>
                  <a:srgbClr val="2D3B45"/>
                </a:solidFill>
                <a:effectLst/>
                <a:latin typeface="Lato Extended"/>
              </a:rPr>
              <a:t>What police policies reduce racial disparities in discounts on speeding tickets? (Goncalves and Mello, 2021) (brief).</a:t>
            </a: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E74-F4CA-48E4-8200-C1E5E1247061}"/>
              </a:ext>
            </a:extLst>
          </p:cNvPr>
          <p:cNvSpPr>
            <a:spLocks noGrp="1"/>
          </p:cNvSpPr>
          <p:nvPr>
            <p:ph type="title"/>
          </p:nvPr>
        </p:nvSpPr>
        <p:spPr/>
        <p:txBody>
          <a:bodyPr/>
          <a:lstStyle/>
          <a:p>
            <a:r>
              <a:rPr lang="en-US" dirty="0"/>
              <a:t>Testing 2): Something special about those five cities</a:t>
            </a:r>
          </a:p>
        </p:txBody>
      </p:sp>
      <p:sp>
        <p:nvSpPr>
          <p:cNvPr id="3" name="Content Placeholder 2">
            <a:extLst>
              <a:ext uri="{FF2B5EF4-FFF2-40B4-BE49-F238E27FC236}">
                <a16:creationId xmlns:a16="http://schemas.microsoft.com/office/drawing/2014/main" id="{5340A701-87C9-433F-8E11-582C9993E188}"/>
              </a:ext>
            </a:extLst>
          </p:cNvPr>
          <p:cNvSpPr>
            <a:spLocks noGrp="1"/>
          </p:cNvSpPr>
          <p:nvPr>
            <p:ph idx="1"/>
          </p:nvPr>
        </p:nvSpPr>
        <p:spPr>
          <a:xfrm>
            <a:off x="838200" y="1715505"/>
            <a:ext cx="10515600" cy="4351338"/>
          </a:xfrm>
        </p:spPr>
        <p:txBody>
          <a:bodyPr/>
          <a:lstStyle/>
          <a:p>
            <a:r>
              <a:rPr lang="en-US" dirty="0"/>
              <a:t>A partial test of this hypothesis is to examine police shootings of unarmed blacks in Baltimore, Chicago, and </a:t>
            </a:r>
            <a:r>
              <a:rPr lang="en-US" dirty="0" err="1"/>
              <a:t>Cincinatti</a:t>
            </a:r>
            <a:r>
              <a:rPr lang="en-US" dirty="0"/>
              <a:t> – three treated cities with a viral event and a </a:t>
            </a:r>
            <a:r>
              <a:rPr lang="en-US" dirty="0" err="1"/>
              <a:t>PoP</a:t>
            </a:r>
            <a:r>
              <a:rPr lang="en-US" dirty="0"/>
              <a:t> investigation – in the pre-investigation months but </a:t>
            </a:r>
            <a:r>
              <a:rPr lang="en-US" i="1" dirty="0"/>
              <a:t>before</a:t>
            </a:r>
            <a:r>
              <a:rPr lang="en-US" dirty="0"/>
              <a:t> the shootings that led to their investigation.</a:t>
            </a:r>
          </a:p>
          <a:p>
            <a:r>
              <a:rPr lang="en-US" dirty="0"/>
              <a:t>Is it the case that these shootings of unarmed blacks that were not followed by a </a:t>
            </a:r>
            <a:r>
              <a:rPr lang="en-US" dirty="0" err="1"/>
              <a:t>PoP</a:t>
            </a:r>
            <a:r>
              <a:rPr lang="en-US" dirty="0"/>
              <a:t> investigation also led to an increase in crime?</a:t>
            </a:r>
          </a:p>
          <a:p>
            <a:endParaRPr lang="en-US" dirty="0"/>
          </a:p>
          <a:p>
            <a:endParaRPr lang="en-US" dirty="0"/>
          </a:p>
        </p:txBody>
      </p:sp>
    </p:spTree>
    <p:extLst>
      <p:ext uri="{BB962C8B-B14F-4D97-AF65-F5344CB8AC3E}">
        <p14:creationId xmlns:p14="http://schemas.microsoft.com/office/powerpoint/2010/main" val="380842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A4E0F-03AF-4D7B-8FEB-2EFA05BFCE41}"/>
              </a:ext>
            </a:extLst>
          </p:cNvPr>
          <p:cNvSpPr>
            <a:spLocks noGrp="1"/>
          </p:cNvSpPr>
          <p:nvPr>
            <p:ph idx="1"/>
          </p:nvPr>
        </p:nvSpPr>
        <p:spPr>
          <a:xfrm>
            <a:off x="9893944" y="737118"/>
            <a:ext cx="2298056" cy="6120881"/>
          </a:xfrm>
        </p:spPr>
        <p:txBody>
          <a:bodyPr/>
          <a:lstStyle/>
          <a:p>
            <a:pPr marL="0" indent="0">
              <a:buNone/>
            </a:pPr>
            <a:r>
              <a:rPr lang="en-US" sz="2000" dirty="0"/>
              <a:t>Vertical red lines represent police shootings of unarmed black men that happened before the viral shootings that were followed by </a:t>
            </a:r>
            <a:r>
              <a:rPr lang="en-US" sz="2000" dirty="0" err="1"/>
              <a:t>PoP</a:t>
            </a:r>
            <a:r>
              <a:rPr lang="en-US" sz="2000" dirty="0"/>
              <a:t> investigations.</a:t>
            </a:r>
          </a:p>
        </p:txBody>
      </p:sp>
      <p:pic>
        <p:nvPicPr>
          <p:cNvPr id="5" name="Picture 4">
            <a:extLst>
              <a:ext uri="{FF2B5EF4-FFF2-40B4-BE49-F238E27FC236}">
                <a16:creationId xmlns:a16="http://schemas.microsoft.com/office/drawing/2014/main" id="{44F74B20-6BEE-4241-9FAF-7D7C932939C5}"/>
              </a:ext>
            </a:extLst>
          </p:cNvPr>
          <p:cNvPicPr>
            <a:picLocks noChangeAspect="1"/>
          </p:cNvPicPr>
          <p:nvPr/>
        </p:nvPicPr>
        <p:blipFill>
          <a:blip r:embed="rId2"/>
          <a:stretch>
            <a:fillRect/>
          </a:stretch>
        </p:blipFill>
        <p:spPr>
          <a:xfrm>
            <a:off x="-1" y="100918"/>
            <a:ext cx="9893945" cy="6757082"/>
          </a:xfrm>
          <a:prstGeom prst="rect">
            <a:avLst/>
          </a:prstGeom>
        </p:spPr>
      </p:pic>
    </p:spTree>
    <p:extLst>
      <p:ext uri="{BB962C8B-B14F-4D97-AF65-F5344CB8AC3E}">
        <p14:creationId xmlns:p14="http://schemas.microsoft.com/office/powerpoint/2010/main" val="369786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A4E0F-03AF-4D7B-8FEB-2EFA05BFCE41}"/>
              </a:ext>
            </a:extLst>
          </p:cNvPr>
          <p:cNvSpPr>
            <a:spLocks noGrp="1"/>
          </p:cNvSpPr>
          <p:nvPr>
            <p:ph idx="1"/>
          </p:nvPr>
        </p:nvSpPr>
        <p:spPr>
          <a:xfrm>
            <a:off x="8446168" y="368559"/>
            <a:ext cx="3645569" cy="6032241"/>
          </a:xfrm>
        </p:spPr>
        <p:txBody>
          <a:bodyPr/>
          <a:lstStyle/>
          <a:p>
            <a:pPr marL="0" indent="0">
              <a:buNone/>
            </a:pPr>
            <a:r>
              <a:rPr lang="en-US" dirty="0"/>
              <a:t>Mixed evidence on how crime changes in these estimates looking at the effect of shootings of unarmed black men before the </a:t>
            </a:r>
            <a:r>
              <a:rPr lang="en-US" dirty="0" err="1"/>
              <a:t>PoP</a:t>
            </a:r>
            <a:r>
              <a:rPr lang="en-US" dirty="0"/>
              <a:t> investigation.</a:t>
            </a:r>
          </a:p>
          <a:p>
            <a:pPr marL="0" indent="0">
              <a:buNone/>
            </a:pPr>
            <a:endParaRPr lang="en-US" dirty="0"/>
          </a:p>
          <a:p>
            <a:pPr marL="0" indent="0">
              <a:buNone/>
            </a:pPr>
            <a:r>
              <a:rPr lang="en-US" dirty="0"/>
              <a:t>This suggests that the increase in crime that we see after </a:t>
            </a:r>
            <a:r>
              <a:rPr lang="en-US" dirty="0" err="1"/>
              <a:t>PoP</a:t>
            </a:r>
            <a:r>
              <a:rPr lang="en-US" dirty="0"/>
              <a:t> investigations is due to the investigations.</a:t>
            </a:r>
          </a:p>
        </p:txBody>
      </p:sp>
      <p:pic>
        <p:nvPicPr>
          <p:cNvPr id="5" name="Picture 4">
            <a:extLst>
              <a:ext uri="{FF2B5EF4-FFF2-40B4-BE49-F238E27FC236}">
                <a16:creationId xmlns:a16="http://schemas.microsoft.com/office/drawing/2014/main" id="{44F74B20-6BEE-4241-9FAF-7D7C932939C5}"/>
              </a:ext>
            </a:extLst>
          </p:cNvPr>
          <p:cNvPicPr>
            <a:picLocks noChangeAspect="1"/>
          </p:cNvPicPr>
          <p:nvPr/>
        </p:nvPicPr>
        <p:blipFill>
          <a:blip r:embed="rId2"/>
          <a:stretch>
            <a:fillRect/>
          </a:stretch>
        </p:blipFill>
        <p:spPr>
          <a:xfrm>
            <a:off x="-1" y="100918"/>
            <a:ext cx="8446169" cy="5768322"/>
          </a:xfrm>
          <a:prstGeom prst="rect">
            <a:avLst/>
          </a:prstGeom>
        </p:spPr>
      </p:pic>
    </p:spTree>
    <p:extLst>
      <p:ext uri="{BB962C8B-B14F-4D97-AF65-F5344CB8AC3E}">
        <p14:creationId xmlns:p14="http://schemas.microsoft.com/office/powerpoint/2010/main" val="250288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19-11A0-4412-A973-DD9019185043}"/>
              </a:ext>
            </a:extLst>
          </p:cNvPr>
          <p:cNvSpPr>
            <a:spLocks noGrp="1"/>
          </p:cNvSpPr>
          <p:nvPr>
            <p:ph type="title"/>
          </p:nvPr>
        </p:nvSpPr>
        <p:spPr/>
        <p:txBody>
          <a:bodyPr/>
          <a:lstStyle/>
          <a:p>
            <a:r>
              <a:rPr lang="en-US" dirty="0"/>
              <a:t>Recap of results</a:t>
            </a:r>
          </a:p>
        </p:txBody>
      </p:sp>
      <p:sp>
        <p:nvSpPr>
          <p:cNvPr id="3" name="Content Placeholder 2">
            <a:extLst>
              <a:ext uri="{FF2B5EF4-FFF2-40B4-BE49-F238E27FC236}">
                <a16:creationId xmlns:a16="http://schemas.microsoft.com/office/drawing/2014/main" id="{4C1AD5EE-52A4-45B7-9E2D-813C6E51B70C}"/>
              </a:ext>
            </a:extLst>
          </p:cNvPr>
          <p:cNvSpPr>
            <a:spLocks noGrp="1"/>
          </p:cNvSpPr>
          <p:nvPr>
            <p:ph idx="1"/>
          </p:nvPr>
        </p:nvSpPr>
        <p:spPr/>
        <p:txBody>
          <a:bodyPr/>
          <a:lstStyle/>
          <a:p>
            <a:r>
              <a:rPr lang="en-US" dirty="0"/>
              <a:t>We see that crime increases after a </a:t>
            </a:r>
            <a:r>
              <a:rPr lang="en-US" dirty="0" err="1"/>
              <a:t>PoP</a:t>
            </a:r>
            <a:r>
              <a:rPr lang="en-US" dirty="0"/>
              <a:t> investigation if the investigation was preceded by a viral event of police brutality.</a:t>
            </a:r>
          </a:p>
          <a:p>
            <a:pPr lvl="1"/>
            <a:r>
              <a:rPr lang="en-US" dirty="0"/>
              <a:t>This does not seem to have other explanations (the authors generally rule out explanations (1) and (2) from earlier).</a:t>
            </a:r>
          </a:p>
          <a:p>
            <a:r>
              <a:rPr lang="en-US" dirty="0"/>
              <a:t>However, </a:t>
            </a:r>
            <a:r>
              <a:rPr lang="en-US" dirty="0" err="1"/>
              <a:t>PoP</a:t>
            </a:r>
            <a:r>
              <a:rPr lang="en-US" dirty="0"/>
              <a:t> investigations that are not preceded by a viral event of police brutality there is some evidence of a smaller decrease in crime.</a:t>
            </a:r>
          </a:p>
        </p:txBody>
      </p:sp>
    </p:spTree>
    <p:extLst>
      <p:ext uri="{BB962C8B-B14F-4D97-AF65-F5344CB8AC3E}">
        <p14:creationId xmlns:p14="http://schemas.microsoft.com/office/powerpoint/2010/main" val="12568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19-11A0-4412-A973-DD9019185043}"/>
              </a:ext>
            </a:extLst>
          </p:cNvPr>
          <p:cNvSpPr>
            <a:spLocks noGrp="1"/>
          </p:cNvSpPr>
          <p:nvPr>
            <p:ph type="title"/>
          </p:nvPr>
        </p:nvSpPr>
        <p:spPr/>
        <p:txBody>
          <a:bodyPr/>
          <a:lstStyle/>
          <a:p>
            <a:r>
              <a:rPr lang="en-US" dirty="0"/>
              <a:t>What explains these effects?</a:t>
            </a:r>
          </a:p>
        </p:txBody>
      </p:sp>
      <p:sp>
        <p:nvSpPr>
          <p:cNvPr id="3" name="Content Placeholder 2">
            <a:extLst>
              <a:ext uri="{FF2B5EF4-FFF2-40B4-BE49-F238E27FC236}">
                <a16:creationId xmlns:a16="http://schemas.microsoft.com/office/drawing/2014/main" id="{4C1AD5EE-52A4-45B7-9E2D-813C6E51B70C}"/>
              </a:ext>
            </a:extLst>
          </p:cNvPr>
          <p:cNvSpPr>
            <a:spLocks noGrp="1"/>
          </p:cNvSpPr>
          <p:nvPr>
            <p:ph idx="1"/>
          </p:nvPr>
        </p:nvSpPr>
        <p:spPr/>
        <p:txBody>
          <a:bodyPr/>
          <a:lstStyle/>
          <a:p>
            <a:r>
              <a:rPr lang="en-US" dirty="0"/>
              <a:t>It’s important to understand the mechanisms of what explains these effects.</a:t>
            </a:r>
          </a:p>
          <a:p>
            <a:r>
              <a:rPr lang="en-US" dirty="0"/>
              <a:t>Why do we see an increase in crime after investigations preceded by viral police use of force?</a:t>
            </a:r>
          </a:p>
          <a:p>
            <a:r>
              <a:rPr lang="en-US" dirty="0"/>
              <a:t>Why do we see generally no change in crime after investigations NOT preceded by viral police use of force?</a:t>
            </a:r>
          </a:p>
          <a:p>
            <a:r>
              <a:rPr lang="en-US" dirty="0"/>
              <a:t>What is the explanation of all this?</a:t>
            </a:r>
          </a:p>
        </p:txBody>
      </p:sp>
    </p:spTree>
    <p:extLst>
      <p:ext uri="{BB962C8B-B14F-4D97-AF65-F5344CB8AC3E}">
        <p14:creationId xmlns:p14="http://schemas.microsoft.com/office/powerpoint/2010/main" val="94665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F565-C64E-4413-A7AB-53BB72DD0E5C}"/>
              </a:ext>
            </a:extLst>
          </p:cNvPr>
          <p:cNvSpPr>
            <a:spLocks noGrp="1"/>
          </p:cNvSpPr>
          <p:nvPr>
            <p:ph type="title"/>
          </p:nvPr>
        </p:nvSpPr>
        <p:spPr/>
        <p:txBody>
          <a:bodyPr/>
          <a:lstStyle/>
          <a:p>
            <a:r>
              <a:rPr lang="en-US" dirty="0"/>
              <a:t>Likely Mechanism: Reduction in police-civilian contacts </a:t>
            </a:r>
          </a:p>
        </p:txBody>
      </p:sp>
      <p:pic>
        <p:nvPicPr>
          <p:cNvPr id="5" name="Picture 4">
            <a:extLst>
              <a:ext uri="{FF2B5EF4-FFF2-40B4-BE49-F238E27FC236}">
                <a16:creationId xmlns:a16="http://schemas.microsoft.com/office/drawing/2014/main" id="{6CF4FDF6-B764-40B6-8C10-E119CD01B549}"/>
              </a:ext>
            </a:extLst>
          </p:cNvPr>
          <p:cNvPicPr>
            <a:picLocks noChangeAspect="1"/>
          </p:cNvPicPr>
          <p:nvPr/>
        </p:nvPicPr>
        <p:blipFill>
          <a:blip r:embed="rId2"/>
          <a:stretch>
            <a:fillRect/>
          </a:stretch>
        </p:blipFill>
        <p:spPr>
          <a:xfrm>
            <a:off x="0" y="2688020"/>
            <a:ext cx="6186196" cy="4196909"/>
          </a:xfrm>
          <a:prstGeom prst="rect">
            <a:avLst/>
          </a:prstGeom>
        </p:spPr>
      </p:pic>
      <p:pic>
        <p:nvPicPr>
          <p:cNvPr id="7" name="Picture 6">
            <a:extLst>
              <a:ext uri="{FF2B5EF4-FFF2-40B4-BE49-F238E27FC236}">
                <a16:creationId xmlns:a16="http://schemas.microsoft.com/office/drawing/2014/main" id="{F2112C63-E5AC-4F74-93D5-C830D86C33B1}"/>
              </a:ext>
            </a:extLst>
          </p:cNvPr>
          <p:cNvPicPr>
            <a:picLocks noChangeAspect="1"/>
          </p:cNvPicPr>
          <p:nvPr/>
        </p:nvPicPr>
        <p:blipFill>
          <a:blip r:embed="rId3"/>
          <a:stretch>
            <a:fillRect/>
          </a:stretch>
        </p:blipFill>
        <p:spPr>
          <a:xfrm>
            <a:off x="2752445" y="1861511"/>
            <a:ext cx="7459116" cy="371527"/>
          </a:xfrm>
          <a:prstGeom prst="rect">
            <a:avLst/>
          </a:prstGeom>
        </p:spPr>
      </p:pic>
      <p:pic>
        <p:nvPicPr>
          <p:cNvPr id="9" name="Picture 8">
            <a:extLst>
              <a:ext uri="{FF2B5EF4-FFF2-40B4-BE49-F238E27FC236}">
                <a16:creationId xmlns:a16="http://schemas.microsoft.com/office/drawing/2014/main" id="{C4DCD5D7-816D-48FD-935E-8437DC2B854A}"/>
              </a:ext>
            </a:extLst>
          </p:cNvPr>
          <p:cNvPicPr>
            <a:picLocks noChangeAspect="1"/>
          </p:cNvPicPr>
          <p:nvPr/>
        </p:nvPicPr>
        <p:blipFill>
          <a:blip r:embed="rId4"/>
          <a:stretch>
            <a:fillRect/>
          </a:stretch>
        </p:blipFill>
        <p:spPr>
          <a:xfrm>
            <a:off x="2752445" y="2421589"/>
            <a:ext cx="1219370" cy="323895"/>
          </a:xfrm>
          <a:prstGeom prst="rect">
            <a:avLst/>
          </a:prstGeom>
        </p:spPr>
      </p:pic>
      <p:pic>
        <p:nvPicPr>
          <p:cNvPr id="11" name="Picture 10">
            <a:extLst>
              <a:ext uri="{FF2B5EF4-FFF2-40B4-BE49-F238E27FC236}">
                <a16:creationId xmlns:a16="http://schemas.microsoft.com/office/drawing/2014/main" id="{2765975C-AE38-4F58-B2E0-F6F67A634F0B}"/>
              </a:ext>
            </a:extLst>
          </p:cNvPr>
          <p:cNvPicPr>
            <a:picLocks noChangeAspect="1"/>
          </p:cNvPicPr>
          <p:nvPr/>
        </p:nvPicPr>
        <p:blipFill>
          <a:blip r:embed="rId5"/>
          <a:stretch>
            <a:fillRect/>
          </a:stretch>
        </p:blipFill>
        <p:spPr>
          <a:xfrm>
            <a:off x="6186196" y="2508541"/>
            <a:ext cx="6005804" cy="4376388"/>
          </a:xfrm>
          <a:prstGeom prst="rect">
            <a:avLst/>
          </a:prstGeom>
        </p:spPr>
      </p:pic>
    </p:spTree>
    <p:extLst>
      <p:ext uri="{BB962C8B-B14F-4D97-AF65-F5344CB8AC3E}">
        <p14:creationId xmlns:p14="http://schemas.microsoft.com/office/powerpoint/2010/main" val="4274869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98EDA-9065-4E32-8078-91CA8F513D52}"/>
              </a:ext>
            </a:extLst>
          </p:cNvPr>
          <p:cNvSpPr>
            <a:spLocks noGrp="1"/>
          </p:cNvSpPr>
          <p:nvPr>
            <p:ph idx="1"/>
          </p:nvPr>
        </p:nvSpPr>
        <p:spPr>
          <a:xfrm>
            <a:off x="8029473" y="121298"/>
            <a:ext cx="4025677" cy="6624735"/>
          </a:xfrm>
        </p:spPr>
        <p:txBody>
          <a:bodyPr/>
          <a:lstStyle/>
          <a:p>
            <a:r>
              <a:rPr lang="en-US" sz="2200" dirty="0"/>
              <a:t>X-axis = change in average # police-civilian contacts per month.</a:t>
            </a:r>
          </a:p>
          <a:p>
            <a:pPr marL="0" indent="0">
              <a:buNone/>
            </a:pPr>
            <a:r>
              <a:rPr lang="en-US" sz="2200" dirty="0"/>
              <a:t>(Moving left to right -&gt; smaller reduction in contacts)</a:t>
            </a:r>
          </a:p>
          <a:p>
            <a:r>
              <a:rPr lang="en-US" sz="2200" dirty="0"/>
              <a:t>Y-axis = change in average homicides (left) or person crimes (right) per month.</a:t>
            </a:r>
          </a:p>
          <a:p>
            <a:pPr marL="0" indent="0">
              <a:buNone/>
            </a:pPr>
            <a:r>
              <a:rPr lang="en-US" sz="2200" dirty="0"/>
              <a:t>(Moving up -&gt; more crime)</a:t>
            </a:r>
          </a:p>
          <a:p>
            <a:r>
              <a:rPr lang="en-US" sz="2200" dirty="0"/>
              <a:t>Strong evidence of a negative correlation, so reductions in contacts is associated with increased crime.</a:t>
            </a:r>
          </a:p>
          <a:p>
            <a:pPr marL="0" indent="0">
              <a:buNone/>
            </a:pPr>
            <a:endParaRPr lang="en-US" dirty="0"/>
          </a:p>
        </p:txBody>
      </p:sp>
      <p:pic>
        <p:nvPicPr>
          <p:cNvPr id="5" name="Picture 4">
            <a:extLst>
              <a:ext uri="{FF2B5EF4-FFF2-40B4-BE49-F238E27FC236}">
                <a16:creationId xmlns:a16="http://schemas.microsoft.com/office/drawing/2014/main" id="{93E5DCB6-6934-475E-B79A-9BA4B760EBA6}"/>
              </a:ext>
            </a:extLst>
          </p:cNvPr>
          <p:cNvPicPr>
            <a:picLocks noChangeAspect="1"/>
          </p:cNvPicPr>
          <p:nvPr/>
        </p:nvPicPr>
        <p:blipFill>
          <a:blip r:embed="rId2"/>
          <a:stretch>
            <a:fillRect/>
          </a:stretch>
        </p:blipFill>
        <p:spPr>
          <a:xfrm>
            <a:off x="0" y="0"/>
            <a:ext cx="8029473" cy="6858000"/>
          </a:xfrm>
          <a:prstGeom prst="rect">
            <a:avLst/>
          </a:prstGeom>
        </p:spPr>
      </p:pic>
    </p:spTree>
    <p:extLst>
      <p:ext uri="{BB962C8B-B14F-4D97-AF65-F5344CB8AC3E}">
        <p14:creationId xmlns:p14="http://schemas.microsoft.com/office/powerpoint/2010/main" val="1786611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2C87-9E91-4226-A32F-F3BE944D5B49}"/>
              </a:ext>
            </a:extLst>
          </p:cNvPr>
          <p:cNvSpPr>
            <a:spLocks noGrp="1"/>
          </p:cNvSpPr>
          <p:nvPr>
            <p:ph type="title"/>
          </p:nvPr>
        </p:nvSpPr>
        <p:spPr/>
        <p:txBody>
          <a:bodyPr/>
          <a:lstStyle/>
          <a:p>
            <a:r>
              <a:rPr lang="en-US" dirty="0"/>
              <a:t>Police contact decrease seems to explain the increase in crime</a:t>
            </a:r>
          </a:p>
        </p:txBody>
      </p:sp>
      <p:sp>
        <p:nvSpPr>
          <p:cNvPr id="3" name="Content Placeholder 2">
            <a:extLst>
              <a:ext uri="{FF2B5EF4-FFF2-40B4-BE49-F238E27FC236}">
                <a16:creationId xmlns:a16="http://schemas.microsoft.com/office/drawing/2014/main" id="{EF16A447-A8E0-491A-8A9A-D6B7BC0A8A64}"/>
              </a:ext>
            </a:extLst>
          </p:cNvPr>
          <p:cNvSpPr>
            <a:spLocks noGrp="1"/>
          </p:cNvSpPr>
          <p:nvPr>
            <p:ph idx="1"/>
          </p:nvPr>
        </p:nvSpPr>
        <p:spPr/>
        <p:txBody>
          <a:bodyPr/>
          <a:lstStyle/>
          <a:p>
            <a:r>
              <a:rPr lang="en-US" dirty="0"/>
              <a:t>It appears that after the pattern or practice investigation, there is a significant decrease in police-civilian contact.</a:t>
            </a:r>
          </a:p>
          <a:p>
            <a:r>
              <a:rPr lang="en-US" dirty="0"/>
              <a:t>This decrease in contact appears associated with an increase in crime.</a:t>
            </a:r>
          </a:p>
          <a:p>
            <a:r>
              <a:rPr lang="en-US" dirty="0"/>
              <a:t>This is suggestive that police-civilian contact reduces crime.</a:t>
            </a:r>
          </a:p>
        </p:txBody>
      </p:sp>
    </p:spTree>
    <p:extLst>
      <p:ext uri="{BB962C8B-B14F-4D97-AF65-F5344CB8AC3E}">
        <p14:creationId xmlns:p14="http://schemas.microsoft.com/office/powerpoint/2010/main" val="264861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BCF8-EDB7-4917-8932-B46B2D31A551}"/>
              </a:ext>
            </a:extLst>
          </p:cNvPr>
          <p:cNvSpPr>
            <a:spLocks noGrp="1"/>
          </p:cNvSpPr>
          <p:nvPr>
            <p:ph type="title"/>
          </p:nvPr>
        </p:nvSpPr>
        <p:spPr/>
        <p:txBody>
          <a:bodyPr/>
          <a:lstStyle/>
          <a:p>
            <a:r>
              <a:rPr lang="en-US" dirty="0"/>
              <a:t>Conclusion – Devi and Fryer (2020)</a:t>
            </a:r>
          </a:p>
        </p:txBody>
      </p:sp>
      <p:sp>
        <p:nvSpPr>
          <p:cNvPr id="3" name="Content Placeholder 2">
            <a:extLst>
              <a:ext uri="{FF2B5EF4-FFF2-40B4-BE49-F238E27FC236}">
                <a16:creationId xmlns:a16="http://schemas.microsoft.com/office/drawing/2014/main" id="{AEC19134-492A-46BE-8BB8-15C9DB8AAD56}"/>
              </a:ext>
            </a:extLst>
          </p:cNvPr>
          <p:cNvSpPr>
            <a:spLocks noGrp="1"/>
          </p:cNvSpPr>
          <p:nvPr>
            <p:ph idx="1"/>
          </p:nvPr>
        </p:nvSpPr>
        <p:spPr/>
        <p:txBody>
          <a:bodyPr/>
          <a:lstStyle/>
          <a:p>
            <a:r>
              <a:rPr lang="en-US" dirty="0"/>
              <a:t>The ideal goal of pattern or practice investigations is probably to eliminate racial bias in policing without causing police to retreat from activities that suppress crime and save lives.</a:t>
            </a:r>
          </a:p>
          <a:p>
            <a:r>
              <a:rPr lang="en-US" dirty="0"/>
              <a:t>“A troubling possibility is that the types of police activities that keep crime low are inherently unconstitutional and hence we face a tradeoff between allowing uncomfortable amounts of police bias and reducing crime in the very communications which are most impacted by that bias.” (p. 34)</a:t>
            </a:r>
          </a:p>
        </p:txBody>
      </p:sp>
    </p:spTree>
    <p:extLst>
      <p:ext uri="{BB962C8B-B14F-4D97-AF65-F5344CB8AC3E}">
        <p14:creationId xmlns:p14="http://schemas.microsoft.com/office/powerpoint/2010/main" val="275245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Body-Worn Cameras – </a:t>
            </a:r>
            <a:r>
              <a:rPr lang="en-US" sz="3400" dirty="0" err="1"/>
              <a:t>Cubukcu</a:t>
            </a:r>
            <a:r>
              <a:rPr lang="en-US" sz="3400" dirty="0"/>
              <a:t> et al.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sz="3200" dirty="0"/>
              <a:t>Abstract: Police body-worn cameras (BWCs) have been the subject of much research on how the technology’s enhanced documentation of police/citizen interactions impact police behavior. </a:t>
            </a:r>
          </a:p>
          <a:p>
            <a:r>
              <a:rPr lang="en-US" sz="3200" dirty="0"/>
              <a:t>Less attention has been paid to how BWC recordings affect the adjudication of citizen complaints against the police. </a:t>
            </a:r>
          </a:p>
        </p:txBody>
      </p:sp>
    </p:spTree>
    <p:extLst>
      <p:ext uri="{BB962C8B-B14F-4D97-AF65-F5344CB8AC3E}">
        <p14:creationId xmlns:p14="http://schemas.microsoft.com/office/powerpoint/2010/main" val="164316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CDE5-2BC0-4C2D-A422-F65E063542F7}"/>
              </a:ext>
            </a:extLst>
          </p:cNvPr>
          <p:cNvSpPr>
            <a:spLocks noGrp="1"/>
          </p:cNvSpPr>
          <p:nvPr>
            <p:ph type="title"/>
          </p:nvPr>
        </p:nvSpPr>
        <p:spPr/>
        <p:txBody>
          <a:bodyPr/>
          <a:lstStyle/>
          <a:p>
            <a:r>
              <a:rPr lang="en-US" dirty="0"/>
              <a:t>Devi and Fryer – Pattern or Practice</a:t>
            </a:r>
          </a:p>
        </p:txBody>
      </p:sp>
      <p:sp>
        <p:nvSpPr>
          <p:cNvPr id="3" name="Content Placeholder 2">
            <a:extLst>
              <a:ext uri="{FF2B5EF4-FFF2-40B4-BE49-F238E27FC236}">
                <a16:creationId xmlns:a16="http://schemas.microsoft.com/office/drawing/2014/main" id="{9A3D58C7-0694-4FA2-A295-8488202744CF}"/>
              </a:ext>
            </a:extLst>
          </p:cNvPr>
          <p:cNvSpPr>
            <a:spLocks noGrp="1"/>
          </p:cNvSpPr>
          <p:nvPr>
            <p:ph idx="1"/>
          </p:nvPr>
        </p:nvSpPr>
        <p:spPr/>
        <p:txBody>
          <a:bodyPr/>
          <a:lstStyle/>
          <a:p>
            <a:pPr algn="l"/>
            <a:r>
              <a:rPr lang="en-US" dirty="0"/>
              <a:t>Abstract: </a:t>
            </a:r>
            <a:r>
              <a:rPr lang="en-US" b="0" i="0" u="none" strike="noStrike" baseline="0" dirty="0">
                <a:latin typeface="Times New Roman" panose="02020603050405020304" pitchFamily="18" charset="0"/>
              </a:rPr>
              <a:t>This paper provides the first empirical examination of the impact of federal and state "Pattern-or-Practice" investigations on crime and policing. </a:t>
            </a:r>
          </a:p>
          <a:p>
            <a:pPr algn="l"/>
            <a:r>
              <a:rPr lang="en-US" b="0" i="0" u="none" strike="noStrike" baseline="0" dirty="0">
                <a:latin typeface="Times New Roman" panose="02020603050405020304" pitchFamily="18" charset="0"/>
              </a:rPr>
              <a:t>For investigations that were not preceded by "viral" incidents of deadly force, investigations, on average, led to a statistically significant reduction in homicides and total crime. </a:t>
            </a:r>
          </a:p>
          <a:p>
            <a:pPr algn="l"/>
            <a:r>
              <a:rPr lang="en-US" b="0" i="0" u="none" strike="noStrike" baseline="0" dirty="0">
                <a:latin typeface="Times New Roman" panose="02020603050405020304" pitchFamily="18" charset="0"/>
              </a:rPr>
              <a:t>In stark contrast, all investigations that were preceded by "viral" incidents of deadly force have led to a large and statistically significant increase in homicides and total crime. </a:t>
            </a:r>
          </a:p>
          <a:p>
            <a:pPr algn="l"/>
            <a:r>
              <a:rPr lang="en-US" b="0" i="0" u="none" strike="noStrike" baseline="0" dirty="0">
                <a:latin typeface="Times New Roman" panose="02020603050405020304" pitchFamily="18" charset="0"/>
              </a:rPr>
              <a:t>We estimate that these investigations caused almost 900 excess homicides and almost 34,000 excess felonies. </a:t>
            </a:r>
          </a:p>
        </p:txBody>
      </p:sp>
    </p:spTree>
    <p:extLst>
      <p:ext uri="{BB962C8B-B14F-4D97-AF65-F5344CB8AC3E}">
        <p14:creationId xmlns:p14="http://schemas.microsoft.com/office/powerpoint/2010/main" val="2768445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Body-Worn Cameras – </a:t>
            </a:r>
            <a:r>
              <a:rPr lang="en-US" sz="3400" dirty="0" err="1"/>
              <a:t>Cubukcu</a:t>
            </a:r>
            <a:r>
              <a:rPr lang="en-US" sz="3400" dirty="0"/>
              <a:t> et al.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…We employ citizen complaint data from the Chicago Police Department and Civilian Office of Police Accountability filed between 2012-2020 to </a:t>
            </a:r>
            <a:r>
              <a:rPr lang="en-US" u="sng" dirty="0"/>
              <a:t>determine the extent to which BWC footage enhances</a:t>
            </a:r>
            <a:r>
              <a:rPr lang="en-US" dirty="0"/>
              <a:t> </a:t>
            </a:r>
          </a:p>
          <a:p>
            <a:r>
              <a:rPr lang="en-US" b="1" dirty="0"/>
              <a:t>the efficacy of evidence used to formulate a conclusion of responsibility</a:t>
            </a:r>
            <a:r>
              <a:rPr lang="en-US" dirty="0"/>
              <a:t>, and </a:t>
            </a:r>
          </a:p>
          <a:p>
            <a:r>
              <a:rPr lang="en-US" b="1" dirty="0"/>
              <a:t>whether bias against complainants based on race would subsequently be reduced</a:t>
            </a:r>
            <a:r>
              <a:rPr lang="en-US" dirty="0"/>
              <a:t>. </a:t>
            </a:r>
          </a:p>
        </p:txBody>
      </p:sp>
    </p:spTree>
    <p:extLst>
      <p:ext uri="{BB962C8B-B14F-4D97-AF65-F5344CB8AC3E}">
        <p14:creationId xmlns:p14="http://schemas.microsoft.com/office/powerpoint/2010/main" val="723761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Body-Worn Cameras – </a:t>
            </a:r>
            <a:r>
              <a:rPr lang="en-US" sz="3400" dirty="0" err="1"/>
              <a:t>Cubukcu</a:t>
            </a:r>
            <a:r>
              <a:rPr lang="en-US" sz="3400" dirty="0"/>
              <a:t> et al.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…Accordingly, we exploit the staggered deployment of BWCs across 22 Chicago police districts over time to estimate the effect of BWCs on these outcomes. </a:t>
            </a:r>
            <a:r>
              <a:rPr lang="en-US" i="1" dirty="0"/>
              <a:t>[Think a difference-in-differences]</a:t>
            </a:r>
          </a:p>
          <a:p>
            <a:r>
              <a:rPr lang="en-US" dirty="0"/>
              <a:t>Our findings indicate that BWCs led to a significant decrease in the dismissal of investigations due to insufficient evidence ("not sustained") </a:t>
            </a:r>
          </a:p>
        </p:txBody>
      </p:sp>
    </p:spTree>
    <p:extLst>
      <p:ext uri="{BB962C8B-B14F-4D97-AF65-F5344CB8AC3E}">
        <p14:creationId xmlns:p14="http://schemas.microsoft.com/office/powerpoint/2010/main" val="374089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Body-Worn Cameras – </a:t>
            </a:r>
            <a:r>
              <a:rPr lang="en-US" sz="3400" dirty="0" err="1"/>
              <a:t>Cubukcu</a:t>
            </a:r>
            <a:r>
              <a:rPr lang="en-US" sz="3400" dirty="0"/>
              <a:t> et al.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 [Their findings also indicate]… a significant increase in disciplinary actions against police officers ("sustained" outcomes”) with sufficient evidence to sanction their misconduct. </a:t>
            </a:r>
          </a:p>
          <a:p>
            <a:r>
              <a:rPr lang="en-US" dirty="0"/>
              <a:t>We further find that disparities in complaints across racial groups for the “</a:t>
            </a:r>
            <a:r>
              <a:rPr lang="en-US" dirty="0" err="1"/>
              <a:t>unsustained</a:t>
            </a:r>
            <a:r>
              <a:rPr lang="en-US" dirty="0"/>
              <a:t>” category fade away with the implementation of BWCs.</a:t>
            </a:r>
          </a:p>
        </p:txBody>
      </p:sp>
    </p:spTree>
    <p:extLst>
      <p:ext uri="{BB962C8B-B14F-4D97-AF65-F5344CB8AC3E}">
        <p14:creationId xmlns:p14="http://schemas.microsoft.com/office/powerpoint/2010/main" val="4085969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D7792ABF-C590-451F-B38E-2F634610C66A}"/>
              </a:ext>
            </a:extLst>
          </p:cNvPr>
          <p:cNvPicPr>
            <a:picLocks noChangeAspect="1"/>
          </p:cNvPicPr>
          <p:nvPr/>
        </p:nvPicPr>
        <p:blipFill>
          <a:blip r:embed="rId2"/>
          <a:stretch>
            <a:fillRect/>
          </a:stretch>
        </p:blipFill>
        <p:spPr>
          <a:xfrm>
            <a:off x="0" y="284831"/>
            <a:ext cx="9734390" cy="6789737"/>
          </a:xfrm>
          <a:prstGeom prst="rect">
            <a:avLst/>
          </a:prstGeom>
          <a:noFill/>
        </p:spPr>
      </p:pic>
      <p:sp>
        <p:nvSpPr>
          <p:cNvPr id="4" name="TextBox 3">
            <a:extLst>
              <a:ext uri="{FF2B5EF4-FFF2-40B4-BE49-F238E27FC236}">
                <a16:creationId xmlns:a16="http://schemas.microsoft.com/office/drawing/2014/main" id="{3466A03E-B8B9-4444-9DF2-6E72F46E34F0}"/>
              </a:ext>
            </a:extLst>
          </p:cNvPr>
          <p:cNvSpPr txBox="1"/>
          <p:nvPr/>
        </p:nvSpPr>
        <p:spPr>
          <a:xfrm>
            <a:off x="8901395" y="601938"/>
            <a:ext cx="3290606" cy="467820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200" dirty="0"/>
              <a:t>Not Sustained = Dismissal of investigations due to insufficient evidence</a:t>
            </a:r>
          </a:p>
          <a:p>
            <a:endParaRPr lang="en-US" sz="2200" dirty="0"/>
          </a:p>
          <a:p>
            <a:r>
              <a:rPr lang="en-US" sz="2200" dirty="0"/>
              <a:t>Sustained = Disciplinary actions against police officers </a:t>
            </a:r>
          </a:p>
        </p:txBody>
      </p:sp>
    </p:spTree>
    <p:extLst>
      <p:ext uri="{BB962C8B-B14F-4D97-AF65-F5344CB8AC3E}">
        <p14:creationId xmlns:p14="http://schemas.microsoft.com/office/powerpoint/2010/main" val="1598149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D98E7-1F66-418C-A604-3AD7B76B1527}"/>
              </a:ext>
            </a:extLst>
          </p:cNvPr>
          <p:cNvPicPr>
            <a:picLocks noChangeAspect="1"/>
          </p:cNvPicPr>
          <p:nvPr/>
        </p:nvPicPr>
        <p:blipFill>
          <a:blip r:embed="rId2"/>
          <a:stretch>
            <a:fillRect/>
          </a:stretch>
        </p:blipFill>
        <p:spPr>
          <a:xfrm>
            <a:off x="0" y="614158"/>
            <a:ext cx="12192000" cy="6222473"/>
          </a:xfrm>
          <a:prstGeom prst="rect">
            <a:avLst/>
          </a:prstGeom>
        </p:spPr>
      </p:pic>
      <p:sp>
        <p:nvSpPr>
          <p:cNvPr id="4" name="TextBox 3">
            <a:extLst>
              <a:ext uri="{FF2B5EF4-FFF2-40B4-BE49-F238E27FC236}">
                <a16:creationId xmlns:a16="http://schemas.microsoft.com/office/drawing/2014/main" id="{64A552DC-7258-469D-A346-1E43D74EAA5B}"/>
              </a:ext>
            </a:extLst>
          </p:cNvPr>
          <p:cNvSpPr txBox="1"/>
          <p:nvPr/>
        </p:nvSpPr>
        <p:spPr>
          <a:xfrm>
            <a:off x="5868537" y="1992573"/>
            <a:ext cx="2074460" cy="3785652"/>
          </a:xfrm>
          <a:prstGeom prst="rect">
            <a:avLst/>
          </a:prstGeom>
          <a:noFill/>
        </p:spPr>
        <p:txBody>
          <a:bodyPr wrap="square" rtlCol="0">
            <a:spAutoFit/>
          </a:bodyPr>
          <a:lstStyle/>
          <a:p>
            <a:r>
              <a:rPr lang="en-US" sz="2400" dirty="0">
                <a:solidFill>
                  <a:srgbClr val="C00000"/>
                </a:solidFill>
                <a:sym typeface="Wingdings" panose="05000000000000000000" pitchFamily="2" charset="2"/>
              </a:rPr>
              <a:t></a:t>
            </a:r>
            <a:r>
              <a:rPr lang="en-US" sz="2400" dirty="0">
                <a:solidFill>
                  <a:srgbClr val="C00000"/>
                </a:solidFill>
              </a:rPr>
              <a:t>Black and Hispanics face higher “not sustained” rulings, and while the data is noisy, it appears that BWCs reduce this disparity.</a:t>
            </a:r>
          </a:p>
        </p:txBody>
      </p:sp>
      <p:sp>
        <p:nvSpPr>
          <p:cNvPr id="5" name="TextBox 4">
            <a:extLst>
              <a:ext uri="{FF2B5EF4-FFF2-40B4-BE49-F238E27FC236}">
                <a16:creationId xmlns:a16="http://schemas.microsoft.com/office/drawing/2014/main" id="{2AC46A6E-5BDF-46F6-9FF0-DE0437BBBA77}"/>
              </a:ext>
            </a:extLst>
          </p:cNvPr>
          <p:cNvSpPr txBox="1"/>
          <p:nvPr/>
        </p:nvSpPr>
        <p:spPr>
          <a:xfrm>
            <a:off x="9828662" y="1733175"/>
            <a:ext cx="2074460" cy="4524315"/>
          </a:xfrm>
          <a:prstGeom prst="rect">
            <a:avLst/>
          </a:prstGeom>
          <a:noFill/>
        </p:spPr>
        <p:txBody>
          <a:bodyPr wrap="square" rtlCol="0">
            <a:spAutoFit/>
          </a:bodyPr>
          <a:lstStyle/>
          <a:p>
            <a:r>
              <a:rPr lang="en-US" sz="2400" dirty="0">
                <a:solidFill>
                  <a:srgbClr val="C00000"/>
                </a:solidFill>
                <a:sym typeface="Wingdings" panose="05000000000000000000" pitchFamily="2" charset="2"/>
              </a:rPr>
              <a:t>Officers less likely to be charged for black and Hispanic complainants.</a:t>
            </a:r>
            <a:r>
              <a:rPr lang="en-US" sz="2400" dirty="0">
                <a:solidFill>
                  <a:srgbClr val="C00000"/>
                </a:solidFill>
              </a:rPr>
              <a:t> </a:t>
            </a:r>
          </a:p>
          <a:p>
            <a:r>
              <a:rPr lang="en-US" sz="2400" dirty="0">
                <a:solidFill>
                  <a:srgbClr val="C00000"/>
                </a:solidFill>
              </a:rPr>
              <a:t>BWCs seem to have no effect (but imprecise estimates – so more-so inconclusive)</a:t>
            </a:r>
          </a:p>
        </p:txBody>
      </p:sp>
    </p:spTree>
    <p:extLst>
      <p:ext uri="{BB962C8B-B14F-4D97-AF65-F5344CB8AC3E}">
        <p14:creationId xmlns:p14="http://schemas.microsoft.com/office/powerpoint/2010/main" val="1010083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Effect of BLM on Police violence – Campbell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“Has Black Lives Matter influenced police lethal use-of-force? </a:t>
            </a:r>
          </a:p>
          <a:p>
            <a:r>
              <a:rPr lang="en-US" dirty="0"/>
              <a:t>A difference-in-differences design finds census places with Black Lives Matter protests experience a 15% to 20% decrease in police homicides over the ensuing five years, around 300 fewer deaths. </a:t>
            </a:r>
          </a:p>
          <a:p>
            <a:r>
              <a:rPr lang="en-US" dirty="0"/>
              <a:t>The gap in lethal use-of-force between places with and without protests widens over these subsequent years and is most prominent when protests are large or frequent. </a:t>
            </a:r>
          </a:p>
        </p:txBody>
      </p:sp>
    </p:spTree>
    <p:extLst>
      <p:ext uri="{BB962C8B-B14F-4D97-AF65-F5344CB8AC3E}">
        <p14:creationId xmlns:p14="http://schemas.microsoft.com/office/powerpoint/2010/main" val="2522501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Effect of BLM on Police violence – Campbell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…This result holds for alternative specifications, estimators, police homicide datasets, and population screens; however, it does not hold if lethal use-of-force is normalized by violent crime or arrests… </a:t>
            </a:r>
          </a:p>
          <a:p>
            <a:r>
              <a:rPr lang="en-US" i="1" dirty="0"/>
              <a:t>[So, when using benchmark 1: deaths / pop, there are effects, but not for benchmark 2: deaths / violent crime arrests]</a:t>
            </a:r>
          </a:p>
        </p:txBody>
      </p:sp>
    </p:spTree>
    <p:extLst>
      <p:ext uri="{BB962C8B-B14F-4D97-AF65-F5344CB8AC3E}">
        <p14:creationId xmlns:p14="http://schemas.microsoft.com/office/powerpoint/2010/main" val="3456027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Effect of BLM on Police violence – Campbell (2021)</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…Protests also influence local police agencies, which may explain the reduction. </a:t>
            </a:r>
          </a:p>
          <a:p>
            <a:r>
              <a:rPr lang="en-US" dirty="0"/>
              <a:t>Agencies with local protests become more likely to:</a:t>
            </a:r>
          </a:p>
          <a:p>
            <a:pPr lvl="1"/>
            <a:r>
              <a:rPr lang="en-US" dirty="0"/>
              <a:t>obtain body-cameras, </a:t>
            </a:r>
          </a:p>
          <a:p>
            <a:pPr lvl="1"/>
            <a:r>
              <a:rPr lang="en-US" dirty="0"/>
              <a:t>expand community policing, </a:t>
            </a:r>
          </a:p>
          <a:p>
            <a:pPr lvl="1"/>
            <a:r>
              <a:rPr lang="en-US" dirty="0"/>
              <a:t>receive a larger operating budget, and </a:t>
            </a:r>
          </a:p>
          <a:p>
            <a:pPr lvl="1"/>
            <a:r>
              <a:rPr lang="en-US" dirty="0"/>
              <a:t>reduce the number of property crime-related arrests, </a:t>
            </a:r>
          </a:p>
          <a:p>
            <a:r>
              <a:rPr lang="en-US" dirty="0"/>
              <a:t>but forego some black officer employment and college education requirements.”</a:t>
            </a:r>
          </a:p>
        </p:txBody>
      </p:sp>
    </p:spTree>
    <p:extLst>
      <p:ext uri="{BB962C8B-B14F-4D97-AF65-F5344CB8AC3E}">
        <p14:creationId xmlns:p14="http://schemas.microsoft.com/office/powerpoint/2010/main" val="167325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3E84A-8283-4B2C-83D2-D28F5679BBC2}"/>
              </a:ext>
            </a:extLst>
          </p:cNvPr>
          <p:cNvPicPr>
            <a:picLocks noChangeAspect="1"/>
          </p:cNvPicPr>
          <p:nvPr/>
        </p:nvPicPr>
        <p:blipFill>
          <a:blip r:embed="rId2"/>
          <a:stretch>
            <a:fillRect/>
          </a:stretch>
        </p:blipFill>
        <p:spPr>
          <a:xfrm>
            <a:off x="0" y="70836"/>
            <a:ext cx="8449854" cy="5820587"/>
          </a:xfrm>
          <a:prstGeom prst="rect">
            <a:avLst/>
          </a:prstGeom>
        </p:spPr>
      </p:pic>
      <p:sp>
        <p:nvSpPr>
          <p:cNvPr id="4" name="TextBox 3">
            <a:extLst>
              <a:ext uri="{FF2B5EF4-FFF2-40B4-BE49-F238E27FC236}">
                <a16:creationId xmlns:a16="http://schemas.microsoft.com/office/drawing/2014/main" id="{A6E7DB8F-70DF-46AD-8AE0-AA6C849F22EE}"/>
              </a:ext>
            </a:extLst>
          </p:cNvPr>
          <p:cNvSpPr txBox="1"/>
          <p:nvPr/>
        </p:nvSpPr>
        <p:spPr>
          <a:xfrm>
            <a:off x="8518849" y="139959"/>
            <a:ext cx="3387012" cy="4524315"/>
          </a:xfrm>
          <a:prstGeom prst="rect">
            <a:avLst/>
          </a:prstGeom>
          <a:noFill/>
        </p:spPr>
        <p:txBody>
          <a:bodyPr wrap="square" rtlCol="0">
            <a:spAutoFit/>
          </a:bodyPr>
          <a:lstStyle/>
          <a:p>
            <a:pPr algn="ctr"/>
            <a:r>
              <a:rPr lang="en-US" dirty="0"/>
              <a:t>Methodology is a DiD:</a:t>
            </a:r>
          </a:p>
          <a:p>
            <a:pPr algn="ctr"/>
            <a:endParaRPr lang="en-US" dirty="0"/>
          </a:p>
          <a:p>
            <a:pPr algn="ctr"/>
            <a:r>
              <a:rPr lang="en-US" dirty="0"/>
              <a:t>Treatment group (census places with BLM protests)</a:t>
            </a:r>
          </a:p>
          <a:p>
            <a:pPr algn="ctr"/>
            <a:r>
              <a:rPr lang="en-US" dirty="0"/>
              <a:t>Vs. </a:t>
            </a:r>
          </a:p>
          <a:p>
            <a:pPr algn="ctr"/>
            <a:r>
              <a:rPr lang="en-US" dirty="0"/>
              <a:t>Control group (census places without BLM protests)</a:t>
            </a:r>
          </a:p>
          <a:p>
            <a:pPr algn="ctr"/>
            <a:endParaRPr lang="en-US" dirty="0"/>
          </a:p>
          <a:p>
            <a:pPr algn="ctr"/>
            <a:r>
              <a:rPr lang="en-US" dirty="0"/>
              <a:t>Before BLM protests</a:t>
            </a:r>
          </a:p>
          <a:p>
            <a:pPr algn="ctr"/>
            <a:r>
              <a:rPr lang="en-US" dirty="0"/>
              <a:t>Vs. </a:t>
            </a:r>
          </a:p>
          <a:p>
            <a:pPr algn="ctr"/>
            <a:r>
              <a:rPr lang="en-US" dirty="0"/>
              <a:t>After BLM protests</a:t>
            </a:r>
          </a:p>
          <a:p>
            <a:pPr algn="ctr"/>
            <a:endParaRPr lang="en-US" dirty="0"/>
          </a:p>
          <a:p>
            <a:pPr algn="ctr"/>
            <a:r>
              <a:rPr lang="en-US" dirty="0"/>
              <a:t>This figure shows that, compared to the control group, the treatment group had significantly more exposure to BLM protests.</a:t>
            </a:r>
          </a:p>
        </p:txBody>
      </p:sp>
    </p:spTree>
    <p:extLst>
      <p:ext uri="{BB962C8B-B14F-4D97-AF65-F5344CB8AC3E}">
        <p14:creationId xmlns:p14="http://schemas.microsoft.com/office/powerpoint/2010/main" val="3333908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258BB0-98FD-414E-A216-C9F9B98B6964}"/>
              </a:ext>
            </a:extLst>
          </p:cNvPr>
          <p:cNvPicPr>
            <a:picLocks noChangeAspect="1"/>
          </p:cNvPicPr>
          <p:nvPr/>
        </p:nvPicPr>
        <p:blipFill>
          <a:blip r:embed="rId2"/>
          <a:stretch>
            <a:fillRect/>
          </a:stretch>
        </p:blipFill>
        <p:spPr>
          <a:xfrm>
            <a:off x="84748" y="131647"/>
            <a:ext cx="8144852" cy="5665026"/>
          </a:xfrm>
          <a:prstGeom prst="rect">
            <a:avLst/>
          </a:prstGeom>
        </p:spPr>
      </p:pic>
      <p:sp>
        <p:nvSpPr>
          <p:cNvPr id="4" name="TextBox 3">
            <a:extLst>
              <a:ext uri="{FF2B5EF4-FFF2-40B4-BE49-F238E27FC236}">
                <a16:creationId xmlns:a16="http://schemas.microsoft.com/office/drawing/2014/main" id="{925579A5-D8AF-44D7-AAF4-F0C20391DCA1}"/>
              </a:ext>
            </a:extLst>
          </p:cNvPr>
          <p:cNvSpPr txBox="1"/>
          <p:nvPr/>
        </p:nvSpPr>
        <p:spPr>
          <a:xfrm>
            <a:off x="8397551" y="214604"/>
            <a:ext cx="3709701" cy="3693319"/>
          </a:xfrm>
          <a:prstGeom prst="rect">
            <a:avLst/>
          </a:prstGeom>
          <a:noFill/>
        </p:spPr>
        <p:txBody>
          <a:bodyPr wrap="square" rtlCol="0">
            <a:spAutoFit/>
          </a:bodyPr>
          <a:lstStyle/>
          <a:p>
            <a:r>
              <a:rPr lang="en-US" dirty="0"/>
              <a:t>There seems to be a decrease in police homicides for the treatment group after BLM protests start, but not change for the control group.</a:t>
            </a:r>
          </a:p>
          <a:p>
            <a:endParaRPr lang="en-US" dirty="0"/>
          </a:p>
          <a:p>
            <a:r>
              <a:rPr lang="en-US" dirty="0"/>
              <a:t>The author will dive deeper into this in subsequent analysis.</a:t>
            </a:r>
          </a:p>
          <a:p>
            <a:endParaRPr lang="en-US" dirty="0"/>
          </a:p>
          <a:p>
            <a:endParaRPr lang="en-US" dirty="0"/>
          </a:p>
          <a:p>
            <a:r>
              <a:rPr lang="en-US" i="1" dirty="0"/>
              <a:t>The next figures will present the data as the difference between the treatment and control group, so treatment – control. </a:t>
            </a:r>
          </a:p>
        </p:txBody>
      </p:sp>
    </p:spTree>
    <p:extLst>
      <p:ext uri="{BB962C8B-B14F-4D97-AF65-F5344CB8AC3E}">
        <p14:creationId xmlns:p14="http://schemas.microsoft.com/office/powerpoint/2010/main" val="1747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CDE5-2BC0-4C2D-A422-F65E063542F7}"/>
              </a:ext>
            </a:extLst>
          </p:cNvPr>
          <p:cNvSpPr>
            <a:spLocks noGrp="1"/>
          </p:cNvSpPr>
          <p:nvPr>
            <p:ph type="title"/>
          </p:nvPr>
        </p:nvSpPr>
        <p:spPr/>
        <p:txBody>
          <a:bodyPr/>
          <a:lstStyle/>
          <a:p>
            <a:r>
              <a:rPr lang="en-US" dirty="0"/>
              <a:t>Devi and Fryer – Pattern or Practice</a:t>
            </a:r>
          </a:p>
        </p:txBody>
      </p:sp>
      <p:sp>
        <p:nvSpPr>
          <p:cNvPr id="3" name="Content Placeholder 2">
            <a:extLst>
              <a:ext uri="{FF2B5EF4-FFF2-40B4-BE49-F238E27FC236}">
                <a16:creationId xmlns:a16="http://schemas.microsoft.com/office/drawing/2014/main" id="{9A3D58C7-0694-4FA2-A295-8488202744CF}"/>
              </a:ext>
            </a:extLst>
          </p:cNvPr>
          <p:cNvSpPr>
            <a:spLocks noGrp="1"/>
          </p:cNvSpPr>
          <p:nvPr>
            <p:ph idx="1"/>
          </p:nvPr>
        </p:nvSpPr>
        <p:spPr/>
        <p:txBody>
          <a:bodyPr/>
          <a:lstStyle/>
          <a:p>
            <a:pPr algn="l"/>
            <a:r>
              <a:rPr lang="en-US" b="0" i="0" u="none" strike="noStrike" baseline="0" dirty="0">
                <a:latin typeface="Times New Roman" panose="02020603050405020304" pitchFamily="18" charset="0"/>
              </a:rPr>
              <a:t>The leading hypothesis for why these investigations increase homicides and total crime is an abrupt change in the quantity of policing activity. </a:t>
            </a:r>
          </a:p>
          <a:p>
            <a:pPr algn="l"/>
            <a:r>
              <a:rPr lang="en-US" b="0" i="0" u="none" strike="noStrike" baseline="0" dirty="0">
                <a:latin typeface="Times New Roman" panose="02020603050405020304" pitchFamily="18" charset="0"/>
              </a:rPr>
              <a:t>In Chicago, the number of police-civilian interactions decreased by almost 90% in the month after the investigation was announced. </a:t>
            </a:r>
          </a:p>
          <a:p>
            <a:pPr algn="l"/>
            <a:r>
              <a:rPr lang="en-US" b="0" i="0" u="none" strike="noStrike" baseline="0" dirty="0">
                <a:latin typeface="Times New Roman" panose="02020603050405020304" pitchFamily="18" charset="0"/>
              </a:rPr>
              <a:t>In Riverside CA, interactions decreased 54%. In St. Louis, self-initiated police activities declined by 46%. </a:t>
            </a:r>
          </a:p>
          <a:p>
            <a:pPr algn="l"/>
            <a:r>
              <a:rPr lang="en-US" b="0" i="0" u="none" strike="noStrike" baseline="0" dirty="0">
                <a:latin typeface="Times New Roman" panose="02020603050405020304" pitchFamily="18" charset="0"/>
              </a:rPr>
              <a:t>Other theories we test such as changes in community trust or the aggressiveness of consent decrees associated with investigations – all contradict the data in important ways.</a:t>
            </a:r>
            <a:endParaRPr lang="en-US" dirty="0"/>
          </a:p>
        </p:txBody>
      </p:sp>
    </p:spTree>
    <p:extLst>
      <p:ext uri="{BB962C8B-B14F-4D97-AF65-F5344CB8AC3E}">
        <p14:creationId xmlns:p14="http://schemas.microsoft.com/office/powerpoint/2010/main" val="1543139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C9CEF-D1B9-4830-8131-8E065C09C698}"/>
              </a:ext>
            </a:extLst>
          </p:cNvPr>
          <p:cNvPicPr>
            <a:picLocks noChangeAspect="1"/>
          </p:cNvPicPr>
          <p:nvPr/>
        </p:nvPicPr>
        <p:blipFill>
          <a:blip r:embed="rId2"/>
          <a:stretch>
            <a:fillRect/>
          </a:stretch>
        </p:blipFill>
        <p:spPr>
          <a:xfrm>
            <a:off x="74367" y="475838"/>
            <a:ext cx="6927485" cy="5162308"/>
          </a:xfrm>
          <a:prstGeom prst="rect">
            <a:avLst/>
          </a:prstGeom>
        </p:spPr>
      </p:pic>
      <p:pic>
        <p:nvPicPr>
          <p:cNvPr id="5" name="Picture 4">
            <a:extLst>
              <a:ext uri="{FF2B5EF4-FFF2-40B4-BE49-F238E27FC236}">
                <a16:creationId xmlns:a16="http://schemas.microsoft.com/office/drawing/2014/main" id="{AE6FDB40-E68F-4185-B042-D5B05C40F497}"/>
              </a:ext>
            </a:extLst>
          </p:cNvPr>
          <p:cNvPicPr>
            <a:picLocks noChangeAspect="1"/>
          </p:cNvPicPr>
          <p:nvPr/>
        </p:nvPicPr>
        <p:blipFill>
          <a:blip r:embed="rId3"/>
          <a:stretch>
            <a:fillRect/>
          </a:stretch>
        </p:blipFill>
        <p:spPr>
          <a:xfrm>
            <a:off x="0" y="32657"/>
            <a:ext cx="7001852" cy="342948"/>
          </a:xfrm>
          <a:prstGeom prst="rect">
            <a:avLst/>
          </a:prstGeom>
        </p:spPr>
      </p:pic>
      <p:sp>
        <p:nvSpPr>
          <p:cNvPr id="6" name="TextBox 5">
            <a:extLst>
              <a:ext uri="{FF2B5EF4-FFF2-40B4-BE49-F238E27FC236}">
                <a16:creationId xmlns:a16="http://schemas.microsoft.com/office/drawing/2014/main" id="{3A56B041-7361-4C7C-9A8D-F483127432F8}"/>
              </a:ext>
            </a:extLst>
          </p:cNvPr>
          <p:cNvSpPr txBox="1"/>
          <p:nvPr/>
        </p:nvSpPr>
        <p:spPr>
          <a:xfrm>
            <a:off x="7249886" y="268303"/>
            <a:ext cx="4627983" cy="4339650"/>
          </a:xfrm>
          <a:prstGeom prst="rect">
            <a:avLst/>
          </a:prstGeom>
          <a:noFill/>
        </p:spPr>
        <p:txBody>
          <a:bodyPr wrap="square" rtlCol="0">
            <a:spAutoFit/>
          </a:bodyPr>
          <a:lstStyle/>
          <a:p>
            <a:r>
              <a:rPr lang="en-US" dirty="0"/>
              <a:t>Outcome variable (y-axis) = demeaned treatment – control difference in police homicides.</a:t>
            </a:r>
          </a:p>
          <a:p>
            <a:endParaRPr lang="en-US" dirty="0"/>
          </a:p>
          <a:p>
            <a:r>
              <a:rPr lang="en-US" sz="1400" i="1" dirty="0"/>
              <a:t>[This means taking treatment homicides – control homicides, and then centering this at zero by subtracting out the mean of treatment – controls for the pre-period.]</a:t>
            </a:r>
          </a:p>
          <a:p>
            <a:endParaRPr lang="en-US" dirty="0"/>
          </a:p>
          <a:p>
            <a:r>
              <a:rPr lang="en-US" dirty="0"/>
              <a:t>If the outcome variable decreases (increases), then that means that homicides decrease (increase) relatively more of the treatment group compared to the control group.</a:t>
            </a:r>
          </a:p>
          <a:p>
            <a:endParaRPr lang="en-US" dirty="0"/>
          </a:p>
          <a:p>
            <a:r>
              <a:rPr lang="en-US" dirty="0"/>
              <a:t>The figure shows that in the year of the first protest, and afterwards, areas with BLM protests experience fewer police homicides.</a:t>
            </a:r>
          </a:p>
        </p:txBody>
      </p:sp>
    </p:spTree>
    <p:extLst>
      <p:ext uri="{BB962C8B-B14F-4D97-AF65-F5344CB8AC3E}">
        <p14:creationId xmlns:p14="http://schemas.microsoft.com/office/powerpoint/2010/main" val="126056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AA14E-AA63-4B44-8285-B3D0A0CA90D5}"/>
              </a:ext>
            </a:extLst>
          </p:cNvPr>
          <p:cNvPicPr>
            <a:picLocks noChangeAspect="1"/>
          </p:cNvPicPr>
          <p:nvPr/>
        </p:nvPicPr>
        <p:blipFill>
          <a:blip r:embed="rId2"/>
          <a:stretch>
            <a:fillRect/>
          </a:stretch>
        </p:blipFill>
        <p:spPr>
          <a:xfrm>
            <a:off x="-106702" y="0"/>
            <a:ext cx="5108863" cy="6858000"/>
          </a:xfrm>
          <a:prstGeom prst="rect">
            <a:avLst/>
          </a:prstGeom>
        </p:spPr>
      </p:pic>
      <p:sp>
        <p:nvSpPr>
          <p:cNvPr id="4" name="TextBox 3">
            <a:extLst>
              <a:ext uri="{FF2B5EF4-FFF2-40B4-BE49-F238E27FC236}">
                <a16:creationId xmlns:a16="http://schemas.microsoft.com/office/drawing/2014/main" id="{020ED664-F8F6-48DE-959B-5EFC13C34280}"/>
              </a:ext>
            </a:extLst>
          </p:cNvPr>
          <p:cNvSpPr txBox="1"/>
          <p:nvPr/>
        </p:nvSpPr>
        <p:spPr>
          <a:xfrm>
            <a:off x="5253135" y="186612"/>
            <a:ext cx="6746032" cy="2585323"/>
          </a:xfrm>
          <a:prstGeom prst="rect">
            <a:avLst/>
          </a:prstGeom>
          <a:noFill/>
        </p:spPr>
        <p:txBody>
          <a:bodyPr wrap="square" rtlCol="0">
            <a:spAutoFit/>
          </a:bodyPr>
          <a:lstStyle/>
          <a:p>
            <a:r>
              <a:rPr lang="en-US" dirty="0"/>
              <a:t>Effects differ by city</a:t>
            </a:r>
          </a:p>
          <a:p>
            <a:endParaRPr lang="en-US" dirty="0"/>
          </a:p>
          <a:p>
            <a:pPr marL="285750" indent="-285750">
              <a:buFont typeface="Arial" panose="020B0604020202020204" pitchFamily="34" charset="0"/>
              <a:buChar char="•"/>
            </a:pPr>
            <a:r>
              <a:rPr lang="en-US" dirty="0"/>
              <a:t>Three cities experienced more homicides after BLM protests (compared to control group) (St. Louis, San Francisco, Portland).</a:t>
            </a:r>
          </a:p>
          <a:p>
            <a:pPr marL="285750" indent="-285750">
              <a:buFont typeface="Arial" panose="020B0604020202020204" pitchFamily="34" charset="0"/>
              <a:buChar char="•"/>
            </a:pPr>
            <a:r>
              <a:rPr lang="en-US" dirty="0"/>
              <a:t>Unclear effects for two cities: Minneapolis and Boston.</a:t>
            </a:r>
          </a:p>
          <a:p>
            <a:pPr marL="285750" indent="-285750">
              <a:buFont typeface="Arial" panose="020B0604020202020204" pitchFamily="34" charset="0"/>
              <a:buChar char="•"/>
            </a:pPr>
            <a:r>
              <a:rPr lang="en-US" dirty="0"/>
              <a:t>Negative effects for 13 cities: NY, Chicago, Sacramento, LA, Philadelphia (especially), DC, Seattle, Ferguson, Oakland, Milwaukee, Cincinnati, Baltimore (especially), and Cleveland.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52114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Policies to reduce racial bias in speeding ticket discounts – Goncalves and Mello</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“We estimate the degree to which individual police officers practice racial discrimination. </a:t>
            </a:r>
          </a:p>
          <a:p>
            <a:r>
              <a:rPr lang="en-US" dirty="0"/>
              <a:t>Using a bunching estimation design and data from the Florida Highway Patrol, we show that minorities are less likely to receive a discount on their speeding tickets than White drivers.</a:t>
            </a:r>
          </a:p>
          <a:p>
            <a:r>
              <a:rPr lang="en-US" dirty="0"/>
              <a:t>Disaggregating this difference to the individual police officer, we estimate that 42 percent of officers practice discrimination. </a:t>
            </a:r>
          </a:p>
          <a:p>
            <a:r>
              <a:rPr lang="en-US" dirty="0"/>
              <a:t>We then apply our officer-level discrimination measures to various policy-relevant questions in the literature. In particular, reassigning officers across locations based on their lenience can effectively reduce the aggregate disparity in treatment. (JEL H76, J15, K42)</a:t>
            </a:r>
          </a:p>
          <a:p>
            <a:r>
              <a:rPr lang="en-US" dirty="0"/>
              <a:t>The</a:t>
            </a:r>
          </a:p>
        </p:txBody>
      </p:sp>
    </p:spTree>
    <p:extLst>
      <p:ext uri="{BB962C8B-B14F-4D97-AF65-F5344CB8AC3E}">
        <p14:creationId xmlns:p14="http://schemas.microsoft.com/office/powerpoint/2010/main" val="1615315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Policies to reduce racial bias in speeding ticket discounts – Goncalves and Mello</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p:txBody>
          <a:bodyPr/>
          <a:lstStyle/>
          <a:p>
            <a:r>
              <a:rPr lang="en-US" dirty="0"/>
              <a:t>Abstract: …We then apply our officer-level discrimination measures to various policy-relevant questions in the literature. </a:t>
            </a:r>
          </a:p>
          <a:p>
            <a:r>
              <a:rPr lang="en-US" dirty="0"/>
              <a:t>In particular, reassigning officers across locations based on their lenience can effectively reduce the aggregate disparity in treatment.</a:t>
            </a:r>
          </a:p>
        </p:txBody>
      </p:sp>
    </p:spTree>
    <p:extLst>
      <p:ext uri="{BB962C8B-B14F-4D97-AF65-F5344CB8AC3E}">
        <p14:creationId xmlns:p14="http://schemas.microsoft.com/office/powerpoint/2010/main" val="1242999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a:xfrm>
            <a:off x="251927" y="195943"/>
            <a:ext cx="3116423" cy="5355771"/>
          </a:xfrm>
        </p:spPr>
        <p:txBody>
          <a:bodyPr/>
          <a:lstStyle/>
          <a:p>
            <a:r>
              <a:rPr lang="en-US" dirty="0"/>
              <a:t>You can see “bunching” of tickets written as being 9, 14, 19, 24, or 29 MPH over the speed limit.</a:t>
            </a:r>
          </a:p>
          <a:p>
            <a:r>
              <a:rPr lang="en-US" dirty="0"/>
              <a:t>Usually fines increase at 5 MPH increments.</a:t>
            </a:r>
          </a:p>
          <a:p>
            <a:r>
              <a:rPr lang="en-US" dirty="0"/>
              <a:t>This bunching happens more for white motorists. </a:t>
            </a:r>
          </a:p>
          <a:p>
            <a:r>
              <a:rPr lang="en-US" dirty="0"/>
              <a:t>Officers “round down” more for them.</a:t>
            </a:r>
          </a:p>
        </p:txBody>
      </p:sp>
      <p:pic>
        <p:nvPicPr>
          <p:cNvPr id="5" name="Picture 4">
            <a:extLst>
              <a:ext uri="{FF2B5EF4-FFF2-40B4-BE49-F238E27FC236}">
                <a16:creationId xmlns:a16="http://schemas.microsoft.com/office/drawing/2014/main" id="{A2A6896C-F1EB-41AE-8129-F58D7E7165BE}"/>
              </a:ext>
            </a:extLst>
          </p:cNvPr>
          <p:cNvPicPr>
            <a:picLocks noChangeAspect="1"/>
          </p:cNvPicPr>
          <p:nvPr/>
        </p:nvPicPr>
        <p:blipFill>
          <a:blip r:embed="rId2"/>
          <a:stretch>
            <a:fillRect/>
          </a:stretch>
        </p:blipFill>
        <p:spPr>
          <a:xfrm>
            <a:off x="3580198" y="365125"/>
            <a:ext cx="8611802" cy="6468378"/>
          </a:xfrm>
          <a:prstGeom prst="rect">
            <a:avLst/>
          </a:prstGeom>
        </p:spPr>
      </p:pic>
    </p:spTree>
    <p:extLst>
      <p:ext uri="{BB962C8B-B14F-4D97-AF65-F5344CB8AC3E}">
        <p14:creationId xmlns:p14="http://schemas.microsoft.com/office/powerpoint/2010/main" val="326347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5DD-7FCD-4A84-B788-7C2268A78495}"/>
              </a:ext>
            </a:extLst>
          </p:cNvPr>
          <p:cNvSpPr>
            <a:spLocks noGrp="1"/>
          </p:cNvSpPr>
          <p:nvPr>
            <p:ph type="title"/>
          </p:nvPr>
        </p:nvSpPr>
        <p:spPr/>
        <p:txBody>
          <a:bodyPr/>
          <a:lstStyle/>
          <a:p>
            <a:r>
              <a:rPr lang="en-US" sz="3400" dirty="0"/>
              <a:t>Policies to reduce racial bias in speeding ticket discounts – Goncalves and Mello</a:t>
            </a:r>
          </a:p>
        </p:txBody>
      </p:sp>
      <p:sp>
        <p:nvSpPr>
          <p:cNvPr id="3" name="Content Placeholder 2">
            <a:extLst>
              <a:ext uri="{FF2B5EF4-FFF2-40B4-BE49-F238E27FC236}">
                <a16:creationId xmlns:a16="http://schemas.microsoft.com/office/drawing/2014/main" id="{91A63CE1-9D0B-4A5A-A023-40A9F16EBA13}"/>
              </a:ext>
            </a:extLst>
          </p:cNvPr>
          <p:cNvSpPr>
            <a:spLocks noGrp="1"/>
          </p:cNvSpPr>
          <p:nvPr>
            <p:ph idx="1"/>
          </p:nvPr>
        </p:nvSpPr>
        <p:spPr>
          <a:xfrm>
            <a:off x="838200" y="1678182"/>
            <a:ext cx="10515600" cy="4351338"/>
          </a:xfrm>
        </p:spPr>
        <p:txBody>
          <a:bodyPr/>
          <a:lstStyle/>
          <a:p>
            <a:r>
              <a:rPr lang="en-US" dirty="0"/>
              <a:t>Focusing on policies to reduce this disparity, the authors investigate to what extent re-assigning officers across locations can reduce this disparity.</a:t>
            </a:r>
          </a:p>
          <a:p>
            <a:r>
              <a:rPr lang="en-US" dirty="0"/>
              <a:t>Option 1): Sort officers such that the </a:t>
            </a:r>
            <a:r>
              <a:rPr lang="en-US" u="sng" dirty="0"/>
              <a:t>least racially biased officers </a:t>
            </a:r>
            <a:r>
              <a:rPr lang="en-US" dirty="0"/>
              <a:t>are in counties with the most minorities. </a:t>
            </a:r>
            <a:r>
              <a:rPr lang="en-US" dirty="0">
                <a:solidFill>
                  <a:srgbClr val="FF0000"/>
                </a:solidFill>
              </a:rPr>
              <a:t>Reduces the gap by 11%.</a:t>
            </a:r>
          </a:p>
          <a:p>
            <a:r>
              <a:rPr lang="en-US" dirty="0"/>
              <a:t>Option 2): Sort officers such that the </a:t>
            </a:r>
            <a:r>
              <a:rPr lang="en-US" u="sng" dirty="0"/>
              <a:t>more lenient officers </a:t>
            </a:r>
            <a:r>
              <a:rPr lang="en-US" dirty="0"/>
              <a:t>are in counties with the most minorities. </a:t>
            </a:r>
            <a:r>
              <a:rPr lang="en-US" dirty="0">
                <a:solidFill>
                  <a:srgbClr val="FF0000"/>
                </a:solidFill>
              </a:rPr>
              <a:t>Reduces the gap by 91%.</a:t>
            </a:r>
          </a:p>
          <a:p>
            <a:r>
              <a:rPr lang="en-US" i="1" dirty="0">
                <a:solidFill>
                  <a:schemeClr val="tx1"/>
                </a:solidFill>
              </a:rPr>
              <a:t>“The policy aimed at exposing minorities to lenience is much more effective than removing overall bias through firing biased officers or hiring minority and female officers.”</a:t>
            </a:r>
          </a:p>
        </p:txBody>
      </p:sp>
    </p:spTree>
    <p:extLst>
      <p:ext uri="{BB962C8B-B14F-4D97-AF65-F5344CB8AC3E}">
        <p14:creationId xmlns:p14="http://schemas.microsoft.com/office/powerpoint/2010/main" val="201393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a:xfrm>
            <a:off x="732182" y="1428060"/>
            <a:ext cx="10515600" cy="4351338"/>
          </a:xfrm>
        </p:spPr>
        <p:txBody>
          <a:bodyPr/>
          <a:lstStyle/>
          <a:p>
            <a:pPr algn="l"/>
            <a:r>
              <a:rPr lang="en-US" b="0" i="0" u="none" strike="noStrike" baseline="0" dirty="0">
                <a:latin typeface="CMR10"/>
              </a:rPr>
              <a:t>(Summarized from pages 7 and 8 of Devi and Fryer, 2020)</a:t>
            </a:r>
          </a:p>
          <a:p>
            <a:pPr algn="l"/>
            <a:r>
              <a:rPr lang="en-US" b="0" i="0" u="none" strike="noStrike" baseline="0" dirty="0">
                <a:latin typeface="CMR10"/>
              </a:rPr>
              <a:t>On May 3, 1991, America witnessed - after a high-speed chase - Rodney King being beaten by four Los Angeles police officers while a dozen others watched. The officers were charged with assault with a deadly weapon and use of excessive force - all were acquitted. </a:t>
            </a:r>
          </a:p>
          <a:p>
            <a:pPr algn="l"/>
            <a:r>
              <a:rPr lang="en-US" b="0" i="0" u="none" strike="noStrike" baseline="0" dirty="0">
                <a:latin typeface="CMR10"/>
              </a:rPr>
              <a:t>Within hours of the acquittal, the 1992 Los Angeles riots began. The rioting lasted six days – 63 people were killed and thousands injured (Post, 1992).</a:t>
            </a:r>
          </a:p>
          <a:p>
            <a:pPr algn="l"/>
            <a:r>
              <a:rPr lang="en-US" b="0" i="0" u="none" strike="noStrike" baseline="0" dirty="0">
                <a:latin typeface="CMR10"/>
              </a:rPr>
              <a:t>An independent commission linked the beating of</a:t>
            </a:r>
            <a:r>
              <a:rPr lang="en-US" dirty="0">
                <a:latin typeface="CMR10"/>
              </a:rPr>
              <a:t> </a:t>
            </a:r>
            <a:r>
              <a:rPr lang="en-US" b="0" i="0" u="none" strike="noStrike" baseline="0" dirty="0">
                <a:latin typeface="CMR10"/>
              </a:rPr>
              <a:t>King to institutional failure within the Los Angeles Police Department (LAPD) and Congress held hearings on how the federal government could do more to address police misconduct (Christopher Commission Report, 1991).</a:t>
            </a:r>
            <a:endParaRPr lang="en-US" dirty="0"/>
          </a:p>
        </p:txBody>
      </p:sp>
    </p:spTree>
    <p:extLst>
      <p:ext uri="{BB962C8B-B14F-4D97-AF65-F5344CB8AC3E}">
        <p14:creationId xmlns:p14="http://schemas.microsoft.com/office/powerpoint/2010/main" val="154058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a:xfrm>
            <a:off x="569843" y="1375051"/>
            <a:ext cx="11224591" cy="4351338"/>
          </a:xfrm>
        </p:spPr>
        <p:txBody>
          <a:bodyPr/>
          <a:lstStyle/>
          <a:p>
            <a:pPr algn="l"/>
            <a:r>
              <a:rPr lang="en-US" sz="2800" b="0" i="0" u="none" strike="noStrike" baseline="0" dirty="0">
                <a:latin typeface="CMR10"/>
              </a:rPr>
              <a:t>In 1994, Congress passed the Violent Crime Control and Law Enforcement Act which authorized the Attorney General to investigate and litigate cases involving a “pattern or practice of conduct by law enforcement officers" that violates the constitution or federal rights.</a:t>
            </a:r>
            <a:endParaRPr lang="en-US" sz="2800" dirty="0">
              <a:latin typeface="CMR8"/>
            </a:endParaRPr>
          </a:p>
          <a:p>
            <a:pPr algn="l"/>
            <a:r>
              <a:rPr lang="en-US" sz="2800" b="0" i="0" u="none" strike="noStrike" baseline="0" dirty="0">
                <a:latin typeface="CMR10"/>
              </a:rPr>
              <a:t>Under this authority, the Civil Rights Division of the Department of Justice may obtain a court order requiring state or local law enforcement agencies to address institutional failures that cause systemic police misconduct.</a:t>
            </a:r>
          </a:p>
          <a:p>
            <a:pPr algn="l"/>
            <a:r>
              <a:rPr lang="en-US" sz="2800" b="0" i="0" u="none" strike="noStrike" baseline="0" dirty="0">
                <a:latin typeface="CMR10"/>
              </a:rPr>
              <a:t>Pattern-or-practice cases are investigated, litigated, and resolved by the Special Litigation Section of the Civil Rights Division of the Department of Justice.</a:t>
            </a:r>
          </a:p>
        </p:txBody>
      </p:sp>
    </p:spTree>
    <p:extLst>
      <p:ext uri="{BB962C8B-B14F-4D97-AF65-F5344CB8AC3E}">
        <p14:creationId xmlns:p14="http://schemas.microsoft.com/office/powerpoint/2010/main" val="337222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a:xfrm>
            <a:off x="838200" y="1507573"/>
            <a:ext cx="10515600" cy="4351338"/>
          </a:xfrm>
        </p:spPr>
        <p:txBody>
          <a:bodyPr/>
          <a:lstStyle/>
          <a:p>
            <a:pPr algn="l"/>
            <a:r>
              <a:rPr lang="en-US" sz="2800" b="0" i="0" u="none" strike="noStrike" baseline="0" dirty="0">
                <a:latin typeface="CMR10"/>
              </a:rPr>
              <a:t>A typical investigation has the following arc. The </a:t>
            </a:r>
            <a:r>
              <a:rPr lang="en-US" sz="2800" b="1" i="0" u="none" strike="noStrike" baseline="0" dirty="0">
                <a:latin typeface="CMR10"/>
              </a:rPr>
              <a:t>first step </a:t>
            </a:r>
            <a:r>
              <a:rPr lang="en-US" sz="2800" b="0" i="0" u="none" strike="noStrike" baseline="0" dirty="0">
                <a:latin typeface="CMR10"/>
              </a:rPr>
              <a:t>involves a process by which staff of the Civil Rights Division decide whether to open an investigation into a particular law enforcement agency.</a:t>
            </a:r>
          </a:p>
          <a:p>
            <a:pPr algn="l"/>
            <a:r>
              <a:rPr lang="en-US" sz="2800" b="0" i="0" u="none" strike="noStrike" baseline="0" dirty="0">
                <a:latin typeface="CMR10"/>
              </a:rPr>
              <a:t>(1) Would the allegations, if proven, establish a violation of the Constitution or federal laws?; and </a:t>
            </a:r>
          </a:p>
          <a:p>
            <a:pPr algn="l"/>
            <a:r>
              <a:rPr lang="en-US" sz="2800" b="0" i="0" u="none" strike="noStrike" baseline="0" dirty="0">
                <a:latin typeface="CMR10"/>
              </a:rPr>
              <a:t>(2) would the allegations, if proven, constitute a pattern or practice, as opposed to a sporadic or isolated, violation of the Constitution or federal laws.</a:t>
            </a:r>
          </a:p>
          <a:p>
            <a:pPr algn="l"/>
            <a:r>
              <a:rPr lang="en-US" sz="2800" b="0" i="0" u="none" strike="noStrike" baseline="0" dirty="0">
                <a:latin typeface="CMR10"/>
              </a:rPr>
              <a:t>The </a:t>
            </a:r>
            <a:r>
              <a:rPr lang="en-US" sz="2800" b="1" i="0" u="none" strike="noStrike" baseline="0" dirty="0">
                <a:latin typeface="CMR10"/>
              </a:rPr>
              <a:t>second step </a:t>
            </a:r>
            <a:r>
              <a:rPr lang="en-US" sz="2800" b="0" i="0" u="none" strike="noStrike" baseline="0" dirty="0">
                <a:latin typeface="CMR10"/>
              </a:rPr>
              <a:t>is to prioritize among the set of viable investigations.</a:t>
            </a:r>
            <a:endParaRPr lang="en-US" sz="2800" dirty="0"/>
          </a:p>
        </p:txBody>
      </p:sp>
    </p:spTree>
    <p:extLst>
      <p:ext uri="{BB962C8B-B14F-4D97-AF65-F5344CB8AC3E}">
        <p14:creationId xmlns:p14="http://schemas.microsoft.com/office/powerpoint/2010/main" val="157930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a:xfrm>
            <a:off x="838200" y="1534077"/>
            <a:ext cx="10515600" cy="4351338"/>
          </a:xfrm>
        </p:spPr>
        <p:txBody>
          <a:bodyPr/>
          <a:lstStyle/>
          <a:p>
            <a:pPr algn="l"/>
            <a:r>
              <a:rPr lang="en-US" sz="2600" b="0" i="0" u="none" strike="noStrike" baseline="0" dirty="0">
                <a:latin typeface="CMR10"/>
              </a:rPr>
              <a:t>The </a:t>
            </a:r>
            <a:r>
              <a:rPr lang="en-US" sz="2600" b="1" i="0" u="none" strike="noStrike" baseline="0" dirty="0">
                <a:latin typeface="CMR10"/>
              </a:rPr>
              <a:t>second step </a:t>
            </a:r>
            <a:r>
              <a:rPr lang="en-US" sz="2600" b="0" i="0" u="none" strike="noStrike" baseline="0" dirty="0">
                <a:latin typeface="CMR10"/>
              </a:rPr>
              <a:t>is to prioritize among the set of viable investigations.</a:t>
            </a:r>
          </a:p>
          <a:p>
            <a:pPr algn="l"/>
            <a:r>
              <a:rPr lang="en-US" sz="2600" b="0" i="0" u="none" strike="noStrike" baseline="0" dirty="0">
                <a:latin typeface="CMR10"/>
              </a:rPr>
              <a:t>The Civil Rights Division reports that many more jurisdictions meet the basic criteria to be investigated but that they do not have the resources to investigate them all (Civil Rights Division, 2017). </a:t>
            </a:r>
          </a:p>
          <a:p>
            <a:pPr algn="l"/>
            <a:r>
              <a:rPr lang="en-US" sz="2600" b="0" i="0" u="none" strike="noStrike" baseline="0" dirty="0">
                <a:latin typeface="CMR10"/>
              </a:rPr>
              <a:t>A range of metrics are reportedly used to choose which cities to investigate, including whether the issues a city is dealing with are common across other law enforcement agencies and thus an investigation can provide a model of reform for other jurisdictions - or whether other tools, such as civil rights lawsuits aimed at individual officers, are better suited to address the issues in a particular law enforcement agency.</a:t>
            </a:r>
          </a:p>
        </p:txBody>
      </p:sp>
    </p:spTree>
    <p:extLst>
      <p:ext uri="{BB962C8B-B14F-4D97-AF65-F5344CB8AC3E}">
        <p14:creationId xmlns:p14="http://schemas.microsoft.com/office/powerpoint/2010/main" val="269552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p:txBody>
          <a:bodyPr/>
          <a:lstStyle/>
          <a:p>
            <a:r>
              <a:rPr lang="en-US" b="0" i="0" u="none" strike="noStrike" baseline="0" dirty="0">
                <a:latin typeface="CMR10"/>
              </a:rPr>
              <a:t>In brief, during an investigation, the Department of Justice examines complaints, scrutinizes past data and contemporary interactions between law enforcement officials and civilians to determine if police departments have engaged in a pattern or practice of civil rights violations.</a:t>
            </a:r>
          </a:p>
          <a:p>
            <a:pPr algn="l"/>
            <a:r>
              <a:rPr lang="en-US" b="0" i="0" u="none" strike="noStrike" baseline="0" dirty="0">
                <a:latin typeface="CMR10"/>
              </a:rPr>
              <a:t>Since the initial investigation in Torrance, CA (May 1995), there have been 69 federal pattern or practice investigations (as of the writing of this working paper in 2020).</a:t>
            </a:r>
            <a:endParaRPr lang="en-US" dirty="0"/>
          </a:p>
        </p:txBody>
      </p:sp>
    </p:spTree>
    <p:extLst>
      <p:ext uri="{BB962C8B-B14F-4D97-AF65-F5344CB8AC3E}">
        <p14:creationId xmlns:p14="http://schemas.microsoft.com/office/powerpoint/2010/main" val="247181517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1617</TotalTime>
  <Words>3350</Words>
  <Application>Microsoft Office PowerPoint</Application>
  <PresentationFormat>Widescreen</PresentationFormat>
  <Paragraphs>193</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Century Gothic</vt:lpstr>
      <vt:lpstr>CMR10</vt:lpstr>
      <vt:lpstr>CMR8</vt:lpstr>
      <vt:lpstr>Lato Extended</vt:lpstr>
      <vt:lpstr>Times New Roman</vt:lpstr>
      <vt:lpstr>Office Theme</vt:lpstr>
      <vt:lpstr>PowerPoint Presentation</vt:lpstr>
      <vt:lpstr>Plan for today</vt:lpstr>
      <vt:lpstr>Devi and Fryer – Pattern or Practice</vt:lpstr>
      <vt:lpstr>Devi and Fryer – Pattern or Practice</vt:lpstr>
      <vt:lpstr>What is pattern or practice?</vt:lpstr>
      <vt:lpstr>What is pattern or practice?</vt:lpstr>
      <vt:lpstr>What is pattern or practice?</vt:lpstr>
      <vt:lpstr>What is pattern or practice?</vt:lpstr>
      <vt:lpstr>What is pattern or practice?</vt:lpstr>
      <vt:lpstr>Homicides (left) and Total crime (right) before and after P-or-p investigations</vt:lpstr>
      <vt:lpstr>Heterogeneous effects – each dot is a separate investigation</vt:lpstr>
      <vt:lpstr>PowerPoint Presentation</vt:lpstr>
      <vt:lpstr>Alternative explanations</vt:lpstr>
      <vt:lpstr>Testing 1): crime increase due to the event, not the investigation</vt:lpstr>
      <vt:lpstr>PowerPoint Presentation</vt:lpstr>
      <vt:lpstr>Alternative explanations</vt:lpstr>
      <vt:lpstr>2) continued</vt:lpstr>
      <vt:lpstr>2) continued</vt:lpstr>
      <vt:lpstr>2) continued</vt:lpstr>
      <vt:lpstr>Testing 2): Something special about those five cities</vt:lpstr>
      <vt:lpstr>PowerPoint Presentation</vt:lpstr>
      <vt:lpstr>PowerPoint Presentation</vt:lpstr>
      <vt:lpstr>Recap of results</vt:lpstr>
      <vt:lpstr>What explains these effects?</vt:lpstr>
      <vt:lpstr>Likely Mechanism: Reduction in police-civilian contacts </vt:lpstr>
      <vt:lpstr>PowerPoint Presentation</vt:lpstr>
      <vt:lpstr>Police contact decrease seems to explain the increase in crime</vt:lpstr>
      <vt:lpstr>Conclusion – Devi and Fryer (2020)</vt:lpstr>
      <vt:lpstr>Body-Worn Cameras – Cubukcu et al. 2021</vt:lpstr>
      <vt:lpstr>Body-Worn Cameras – Cubukcu et al. 2021</vt:lpstr>
      <vt:lpstr>Body-Worn Cameras – Cubukcu et al. 2021</vt:lpstr>
      <vt:lpstr>Body-Worn Cameras – Cubukcu et al. 2021</vt:lpstr>
      <vt:lpstr>PowerPoint Presentation</vt:lpstr>
      <vt:lpstr>PowerPoint Presentation</vt:lpstr>
      <vt:lpstr>Effect of BLM on Police violence – Campbell (2021)</vt:lpstr>
      <vt:lpstr>Effect of BLM on Police violence – Campbell (2021)</vt:lpstr>
      <vt:lpstr>Effect of BLM on Police violence – Campbell (2021)</vt:lpstr>
      <vt:lpstr>PowerPoint Presentation</vt:lpstr>
      <vt:lpstr>PowerPoint Presentation</vt:lpstr>
      <vt:lpstr>PowerPoint Presentation</vt:lpstr>
      <vt:lpstr>PowerPoint Presentation</vt:lpstr>
      <vt:lpstr>Policies to reduce racial bias in speeding ticket discounts – Goncalves and Mello</vt:lpstr>
      <vt:lpstr>Policies to reduce racial bias in speeding ticket discounts – Goncalves and Mello</vt:lpstr>
      <vt:lpstr>PowerPoint Presentation</vt:lpstr>
      <vt:lpstr>Policies to reduce racial bias in speeding ticket discounts – Goncalves and Mello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132</cp:revision>
  <cp:lastPrinted>2017-03-15T17:14:36Z</cp:lastPrinted>
  <dcterms:created xsi:type="dcterms:W3CDTF">2017-02-22T17:33:23Z</dcterms:created>
  <dcterms:modified xsi:type="dcterms:W3CDTF">2021-11-03T18:52:33Z</dcterms:modified>
</cp:coreProperties>
</file>