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tif" ContentType="image/tiff"/>
  <Override PartName="/ppt/media/image4.png" ContentType="image/png"/>
  <Override PartName="/ppt/media/image2.png" ContentType="image/png"/>
  <Override PartName="/ppt/media/image5.jpeg" ContentType="image/jpeg"/>
  <Override PartName="/ppt/media/image3.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_rels/slide5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50.xml.rels" ContentType="application/vnd.openxmlformats-package.relationships+xml"/>
  <Override PartName="/ppt/slides/_rels/slide1.xml.rels" ContentType="application/vnd.openxmlformats-package.relationships+xml"/>
  <Override PartName="/ppt/slides/_rels/slide37.xml.rels" ContentType="application/vnd.openxmlformats-package.relationships+xml"/>
  <Override PartName="/ppt/slides/_rels/slide40.xml.rels" ContentType="application/vnd.openxmlformats-package.relationships+xml"/>
  <Override PartName="/ppt/slides/_rels/slide5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49.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47.xml.rels" ContentType="application/vnd.openxmlformats-package.relationships+xml"/>
  <Override PartName="/ppt/slides/_rels/slide14.xml.rels" ContentType="application/vnd.openxmlformats-package.relationships+xml"/>
  <Override PartName="/ppt/slides/_rels/slide48.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46.xml.rels" ContentType="application/vnd.openxmlformats-package.relationships+xml"/>
  <Override PartName="/ppt/slides/_rels/slide38.xml.rels" ContentType="application/vnd.openxmlformats-package.relationships+xml"/>
  <Override PartName="/ppt/slides/_rels/slide42.xml.rels" ContentType="application/vnd.openxmlformats-package.relationships+xml"/>
  <Override PartName="/ppt/slides/_rels/slide11.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41.xml.rels" ContentType="application/vnd.openxmlformats-package.relationships+xml"/>
  <Override PartName="/ppt/slides/_rels/slide10.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39.xml.rels" ContentType="application/vnd.openxmlformats-package.relationships+xml"/>
  <Override PartName="/ppt/slides/slide38.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10.xml" ContentType="application/vnd.openxmlformats-officedocument.presentationml.slide+xml"/>
  <Override PartName="/ppt/slides/slide48.xml" ContentType="application/vnd.openxmlformats-officedocument.presentationml.slide+xml"/>
  <Override PartName="/ppt/slides/slide14.xml" ContentType="application/vnd.openxmlformats-officedocument.presentationml.slide+xml"/>
  <Override PartName="/ppt/slides/slide45.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15.xml" ContentType="application/vnd.openxmlformats-officedocument.presentationml.slide+xml"/>
  <Override PartName="/ppt/slides/slide46.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47.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26.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50.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51.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2.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2400" spc="-1" strike="noStrike">
                <a:solidFill>
                  <a:srgbClr val="a6c8b2"/>
                </a:solidFill>
                <a:latin typeface="Times New Roman"/>
              </a:rPr>
              <a:t>Click to move the slide</a:t>
            </a:r>
            <a:endParaRPr b="0" lang="en-US" sz="2400" spc="-1" strike="noStrike">
              <a:solidFill>
                <a:srgbClr val="a6c8b2"/>
              </a:solidFill>
              <a:latin typeface="Times New Roman"/>
            </a:endParaRPr>
          </a:p>
        </p:txBody>
      </p:sp>
      <p:sp>
        <p:nvSpPr>
          <p:cNvPr id="9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4"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5"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EDF54F8-D622-4004-8B2D-D5DCFEE0FBF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71640" cy="3428640"/>
          </a:xfrm>
          <a:prstGeom prst="rect">
            <a:avLst/>
          </a:prstGeom>
          <a:ln w="0">
            <a:noFill/>
          </a:ln>
        </p:spPr>
      </p:sp>
      <p:sp>
        <p:nvSpPr>
          <p:cNvPr id="205"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206" name="PlaceHolder 3"/>
          <p:cNvSpPr>
            <a:spLocks noGrp="1"/>
          </p:cNvSpPr>
          <p:nvPr>
            <p:ph type="sldNum" idx="8"/>
          </p:nvPr>
        </p:nvSpPr>
        <p:spPr>
          <a:xfrm>
            <a:off x="3884760" y="8685360"/>
            <a:ext cx="2971440" cy="45684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353CA0AF-F23E-4565-B013-567B6148CFB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66973B8-A956-4A7C-A8AF-9EB522DD450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35" name="PlaceHolder 2"/>
          <p:cNvSpPr>
            <a:spLocks noGrp="1"/>
          </p:cNvSpPr>
          <p:nvPr>
            <p:ph/>
          </p:nvPr>
        </p:nvSpPr>
        <p:spPr>
          <a:xfrm>
            <a:off x="685800" y="1981080"/>
            <a:ext cx="777204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36" name="PlaceHolder 3"/>
          <p:cNvSpPr>
            <a:spLocks noGrp="1"/>
          </p:cNvSpPr>
          <p:nvPr>
            <p:ph/>
          </p:nvPr>
        </p:nvSpPr>
        <p:spPr>
          <a:xfrm>
            <a:off x="685800" y="4130280"/>
            <a:ext cx="777204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00ED0A2-FFAF-4A6D-9AA2-C478B153A0E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38" name="PlaceHolder 2"/>
          <p:cNvSpPr>
            <a:spLocks noGrp="1"/>
          </p:cNvSpPr>
          <p:nvPr>
            <p:ph/>
          </p:nvPr>
        </p:nvSpPr>
        <p:spPr>
          <a:xfrm>
            <a:off x="68580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39" name="PlaceHolder 3"/>
          <p:cNvSpPr>
            <a:spLocks noGrp="1"/>
          </p:cNvSpPr>
          <p:nvPr>
            <p:ph/>
          </p:nvPr>
        </p:nvSpPr>
        <p:spPr>
          <a:xfrm>
            <a:off x="466848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40" name="PlaceHolder 4"/>
          <p:cNvSpPr>
            <a:spLocks noGrp="1"/>
          </p:cNvSpPr>
          <p:nvPr>
            <p:ph/>
          </p:nvPr>
        </p:nvSpPr>
        <p:spPr>
          <a:xfrm>
            <a:off x="685800" y="41302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41" name="PlaceHolder 5"/>
          <p:cNvSpPr>
            <a:spLocks noGrp="1"/>
          </p:cNvSpPr>
          <p:nvPr>
            <p:ph/>
          </p:nvPr>
        </p:nvSpPr>
        <p:spPr>
          <a:xfrm>
            <a:off x="4668480" y="41302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D92FBD1-0296-4F70-9C3B-93D4BBCA907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43" name="PlaceHolder 2"/>
          <p:cNvSpPr>
            <a:spLocks noGrp="1"/>
          </p:cNvSpPr>
          <p:nvPr>
            <p:ph/>
          </p:nvPr>
        </p:nvSpPr>
        <p:spPr>
          <a:xfrm>
            <a:off x="685800" y="19810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44" name="PlaceHolder 3"/>
          <p:cNvSpPr>
            <a:spLocks noGrp="1"/>
          </p:cNvSpPr>
          <p:nvPr>
            <p:ph/>
          </p:nvPr>
        </p:nvSpPr>
        <p:spPr>
          <a:xfrm>
            <a:off x="3313800" y="19810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45" name="PlaceHolder 4"/>
          <p:cNvSpPr>
            <a:spLocks noGrp="1"/>
          </p:cNvSpPr>
          <p:nvPr>
            <p:ph/>
          </p:nvPr>
        </p:nvSpPr>
        <p:spPr>
          <a:xfrm>
            <a:off x="5941440" y="19810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46" name="PlaceHolder 5"/>
          <p:cNvSpPr>
            <a:spLocks noGrp="1"/>
          </p:cNvSpPr>
          <p:nvPr>
            <p:ph/>
          </p:nvPr>
        </p:nvSpPr>
        <p:spPr>
          <a:xfrm>
            <a:off x="685800" y="41302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47" name="PlaceHolder 6"/>
          <p:cNvSpPr>
            <a:spLocks noGrp="1"/>
          </p:cNvSpPr>
          <p:nvPr>
            <p:ph/>
          </p:nvPr>
        </p:nvSpPr>
        <p:spPr>
          <a:xfrm>
            <a:off x="3313800" y="41302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48" name="PlaceHolder 7"/>
          <p:cNvSpPr>
            <a:spLocks noGrp="1"/>
          </p:cNvSpPr>
          <p:nvPr>
            <p:ph/>
          </p:nvPr>
        </p:nvSpPr>
        <p:spPr>
          <a:xfrm>
            <a:off x="5941440" y="41302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D56C796-797D-48FA-A17E-264EA03E8E6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263B6A68-DEF2-459C-9070-0B77B0319AE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56" name="PlaceHolder 2"/>
          <p:cNvSpPr>
            <a:spLocks noGrp="1"/>
          </p:cNvSpPr>
          <p:nvPr>
            <p:ph type="subTitle"/>
          </p:nvPr>
        </p:nvSpPr>
        <p:spPr>
          <a:xfrm>
            <a:off x="685800" y="1981080"/>
            <a:ext cx="7772040" cy="411444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sldNum" idx="4"/>
          </p:nvPr>
        </p:nvSpPr>
        <p:spPr/>
        <p:txBody>
          <a:bodyPr/>
          <a:p>
            <a:fld id="{C0D4299B-21E8-40A5-A095-4B295E4321E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58" name="PlaceHolder 2"/>
          <p:cNvSpPr>
            <a:spLocks noGrp="1"/>
          </p:cNvSpPr>
          <p:nvPr>
            <p:ph/>
          </p:nvPr>
        </p:nvSpPr>
        <p:spPr>
          <a:xfrm>
            <a:off x="685800" y="1981080"/>
            <a:ext cx="777204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4" name="PlaceHolder 3"/>
          <p:cNvSpPr>
            <a:spLocks noGrp="1"/>
          </p:cNvSpPr>
          <p:nvPr>
            <p:ph type="sldNum" idx="4"/>
          </p:nvPr>
        </p:nvSpPr>
        <p:spPr/>
        <p:txBody>
          <a:bodyPr/>
          <a:p>
            <a:fld id="{0A1BE064-9983-42C1-B1A0-DF76C57FD5C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60" name="PlaceHolder 2"/>
          <p:cNvSpPr>
            <a:spLocks noGrp="1"/>
          </p:cNvSpPr>
          <p:nvPr>
            <p:ph/>
          </p:nvPr>
        </p:nvSpPr>
        <p:spPr>
          <a:xfrm>
            <a:off x="685800" y="1981080"/>
            <a:ext cx="379260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61" name="PlaceHolder 3"/>
          <p:cNvSpPr>
            <a:spLocks noGrp="1"/>
          </p:cNvSpPr>
          <p:nvPr>
            <p:ph/>
          </p:nvPr>
        </p:nvSpPr>
        <p:spPr>
          <a:xfrm>
            <a:off x="4668480" y="1981080"/>
            <a:ext cx="379260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5" name="PlaceHolder 4"/>
          <p:cNvSpPr>
            <a:spLocks noGrp="1"/>
          </p:cNvSpPr>
          <p:nvPr>
            <p:ph type="sldNum" idx="4"/>
          </p:nvPr>
        </p:nvSpPr>
        <p:spPr/>
        <p:txBody>
          <a:bodyPr/>
          <a:p>
            <a:fld id="{46750D0A-6E34-4333-9620-76800785D69D}"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3" name="PlaceHolder 2"/>
          <p:cNvSpPr>
            <a:spLocks noGrp="1"/>
          </p:cNvSpPr>
          <p:nvPr>
            <p:ph type="sldNum" idx="4"/>
          </p:nvPr>
        </p:nvSpPr>
        <p:spPr/>
        <p:txBody>
          <a:bodyPr/>
          <a:p>
            <a:fld id="{125E9EA5-3943-4A19-AA9C-4E13B3FF081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85800" y="609480"/>
            <a:ext cx="7772040" cy="5297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sldNum" idx="4"/>
          </p:nvPr>
        </p:nvSpPr>
        <p:spPr/>
        <p:txBody>
          <a:bodyPr/>
          <a:p>
            <a:fld id="{1ACAA904-46F6-44F1-B7AF-CB365696A8FE}"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65" name="PlaceHolder 2"/>
          <p:cNvSpPr>
            <a:spLocks noGrp="1"/>
          </p:cNvSpPr>
          <p:nvPr>
            <p:ph/>
          </p:nvPr>
        </p:nvSpPr>
        <p:spPr>
          <a:xfrm>
            <a:off x="68580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66" name="PlaceHolder 3"/>
          <p:cNvSpPr>
            <a:spLocks noGrp="1"/>
          </p:cNvSpPr>
          <p:nvPr>
            <p:ph/>
          </p:nvPr>
        </p:nvSpPr>
        <p:spPr>
          <a:xfrm>
            <a:off x="4668480" y="1981080"/>
            <a:ext cx="379260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67" name="PlaceHolder 4"/>
          <p:cNvSpPr>
            <a:spLocks noGrp="1"/>
          </p:cNvSpPr>
          <p:nvPr>
            <p:ph/>
          </p:nvPr>
        </p:nvSpPr>
        <p:spPr>
          <a:xfrm>
            <a:off x="685800" y="41302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6" name="PlaceHolder 5"/>
          <p:cNvSpPr>
            <a:spLocks noGrp="1"/>
          </p:cNvSpPr>
          <p:nvPr>
            <p:ph type="sldNum" idx="4"/>
          </p:nvPr>
        </p:nvSpPr>
        <p:spPr/>
        <p:txBody>
          <a:bodyPr/>
          <a:p>
            <a:fld id="{9B24BAE5-F123-42B1-96C0-EAE44087883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14" name="PlaceHolder 2"/>
          <p:cNvSpPr>
            <a:spLocks noGrp="1"/>
          </p:cNvSpPr>
          <p:nvPr>
            <p:ph type="subTitle"/>
          </p:nvPr>
        </p:nvSpPr>
        <p:spPr>
          <a:xfrm>
            <a:off x="685800" y="1981080"/>
            <a:ext cx="7772040" cy="411444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5670132-8D85-4E0B-9434-A59BC61CE50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69" name="PlaceHolder 2"/>
          <p:cNvSpPr>
            <a:spLocks noGrp="1"/>
          </p:cNvSpPr>
          <p:nvPr>
            <p:ph/>
          </p:nvPr>
        </p:nvSpPr>
        <p:spPr>
          <a:xfrm>
            <a:off x="685800" y="1981080"/>
            <a:ext cx="379260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70" name="PlaceHolder 3"/>
          <p:cNvSpPr>
            <a:spLocks noGrp="1"/>
          </p:cNvSpPr>
          <p:nvPr>
            <p:ph/>
          </p:nvPr>
        </p:nvSpPr>
        <p:spPr>
          <a:xfrm>
            <a:off x="466848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71" name="PlaceHolder 4"/>
          <p:cNvSpPr>
            <a:spLocks noGrp="1"/>
          </p:cNvSpPr>
          <p:nvPr>
            <p:ph/>
          </p:nvPr>
        </p:nvSpPr>
        <p:spPr>
          <a:xfrm>
            <a:off x="4668480" y="41302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6" name="PlaceHolder 5"/>
          <p:cNvSpPr>
            <a:spLocks noGrp="1"/>
          </p:cNvSpPr>
          <p:nvPr>
            <p:ph type="sldNum" idx="4"/>
          </p:nvPr>
        </p:nvSpPr>
        <p:spPr/>
        <p:txBody>
          <a:bodyPr/>
          <a:p>
            <a:fld id="{5E6A4160-00AF-43D9-956D-67C9B38D3AF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73" name="PlaceHolder 2"/>
          <p:cNvSpPr>
            <a:spLocks noGrp="1"/>
          </p:cNvSpPr>
          <p:nvPr>
            <p:ph/>
          </p:nvPr>
        </p:nvSpPr>
        <p:spPr>
          <a:xfrm>
            <a:off x="68580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74" name="PlaceHolder 3"/>
          <p:cNvSpPr>
            <a:spLocks noGrp="1"/>
          </p:cNvSpPr>
          <p:nvPr>
            <p:ph/>
          </p:nvPr>
        </p:nvSpPr>
        <p:spPr>
          <a:xfrm>
            <a:off x="466848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75" name="PlaceHolder 4"/>
          <p:cNvSpPr>
            <a:spLocks noGrp="1"/>
          </p:cNvSpPr>
          <p:nvPr>
            <p:ph/>
          </p:nvPr>
        </p:nvSpPr>
        <p:spPr>
          <a:xfrm>
            <a:off x="685800" y="4130280"/>
            <a:ext cx="777204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6" name="PlaceHolder 5"/>
          <p:cNvSpPr>
            <a:spLocks noGrp="1"/>
          </p:cNvSpPr>
          <p:nvPr>
            <p:ph type="sldNum" idx="4"/>
          </p:nvPr>
        </p:nvSpPr>
        <p:spPr/>
        <p:txBody>
          <a:bodyPr/>
          <a:p>
            <a:fld id="{714388CE-5142-437C-855B-BC3C83DB7B2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77" name="PlaceHolder 2"/>
          <p:cNvSpPr>
            <a:spLocks noGrp="1"/>
          </p:cNvSpPr>
          <p:nvPr>
            <p:ph/>
          </p:nvPr>
        </p:nvSpPr>
        <p:spPr>
          <a:xfrm>
            <a:off x="685800" y="1981080"/>
            <a:ext cx="777204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78" name="PlaceHolder 3"/>
          <p:cNvSpPr>
            <a:spLocks noGrp="1"/>
          </p:cNvSpPr>
          <p:nvPr>
            <p:ph/>
          </p:nvPr>
        </p:nvSpPr>
        <p:spPr>
          <a:xfrm>
            <a:off x="685800" y="4130280"/>
            <a:ext cx="777204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5" name="PlaceHolder 4"/>
          <p:cNvSpPr>
            <a:spLocks noGrp="1"/>
          </p:cNvSpPr>
          <p:nvPr>
            <p:ph type="sldNum" idx="4"/>
          </p:nvPr>
        </p:nvSpPr>
        <p:spPr/>
        <p:txBody>
          <a:bodyPr/>
          <a:p>
            <a:fld id="{ED10450C-46B1-4A5E-A83C-9479913D3E5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80" name="PlaceHolder 2"/>
          <p:cNvSpPr>
            <a:spLocks noGrp="1"/>
          </p:cNvSpPr>
          <p:nvPr>
            <p:ph/>
          </p:nvPr>
        </p:nvSpPr>
        <p:spPr>
          <a:xfrm>
            <a:off x="68580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81" name="PlaceHolder 3"/>
          <p:cNvSpPr>
            <a:spLocks noGrp="1"/>
          </p:cNvSpPr>
          <p:nvPr>
            <p:ph/>
          </p:nvPr>
        </p:nvSpPr>
        <p:spPr>
          <a:xfrm>
            <a:off x="466848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82" name="PlaceHolder 4"/>
          <p:cNvSpPr>
            <a:spLocks noGrp="1"/>
          </p:cNvSpPr>
          <p:nvPr>
            <p:ph/>
          </p:nvPr>
        </p:nvSpPr>
        <p:spPr>
          <a:xfrm>
            <a:off x="685800" y="41302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83" name="PlaceHolder 5"/>
          <p:cNvSpPr>
            <a:spLocks noGrp="1"/>
          </p:cNvSpPr>
          <p:nvPr>
            <p:ph/>
          </p:nvPr>
        </p:nvSpPr>
        <p:spPr>
          <a:xfrm>
            <a:off x="4668480" y="41302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7" name="PlaceHolder 6"/>
          <p:cNvSpPr>
            <a:spLocks noGrp="1"/>
          </p:cNvSpPr>
          <p:nvPr>
            <p:ph type="sldNum" idx="4"/>
          </p:nvPr>
        </p:nvSpPr>
        <p:spPr/>
        <p:txBody>
          <a:bodyPr/>
          <a:p>
            <a:fld id="{9330578F-954C-4A3A-BA6B-2107ED987E8E}"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85" name="PlaceHolder 2"/>
          <p:cNvSpPr>
            <a:spLocks noGrp="1"/>
          </p:cNvSpPr>
          <p:nvPr>
            <p:ph/>
          </p:nvPr>
        </p:nvSpPr>
        <p:spPr>
          <a:xfrm>
            <a:off x="685800" y="19810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86" name="PlaceHolder 3"/>
          <p:cNvSpPr>
            <a:spLocks noGrp="1"/>
          </p:cNvSpPr>
          <p:nvPr>
            <p:ph/>
          </p:nvPr>
        </p:nvSpPr>
        <p:spPr>
          <a:xfrm>
            <a:off x="3313800" y="19810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87" name="PlaceHolder 4"/>
          <p:cNvSpPr>
            <a:spLocks noGrp="1"/>
          </p:cNvSpPr>
          <p:nvPr>
            <p:ph/>
          </p:nvPr>
        </p:nvSpPr>
        <p:spPr>
          <a:xfrm>
            <a:off x="5941440" y="19810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88" name="PlaceHolder 5"/>
          <p:cNvSpPr>
            <a:spLocks noGrp="1"/>
          </p:cNvSpPr>
          <p:nvPr>
            <p:ph/>
          </p:nvPr>
        </p:nvSpPr>
        <p:spPr>
          <a:xfrm>
            <a:off x="685800" y="41302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89" name="PlaceHolder 6"/>
          <p:cNvSpPr>
            <a:spLocks noGrp="1"/>
          </p:cNvSpPr>
          <p:nvPr>
            <p:ph/>
          </p:nvPr>
        </p:nvSpPr>
        <p:spPr>
          <a:xfrm>
            <a:off x="3313800" y="41302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90" name="PlaceHolder 7"/>
          <p:cNvSpPr>
            <a:spLocks noGrp="1"/>
          </p:cNvSpPr>
          <p:nvPr>
            <p:ph/>
          </p:nvPr>
        </p:nvSpPr>
        <p:spPr>
          <a:xfrm>
            <a:off x="5941440" y="4130280"/>
            <a:ext cx="250236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9" name="PlaceHolder 8"/>
          <p:cNvSpPr>
            <a:spLocks noGrp="1"/>
          </p:cNvSpPr>
          <p:nvPr>
            <p:ph type="sldNum" idx="4"/>
          </p:nvPr>
        </p:nvSpPr>
        <p:spPr/>
        <p:txBody>
          <a:bodyPr/>
          <a:p>
            <a:fld id="{D0BF1ACF-57D3-4E0B-817E-436B9092CA5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16" name="PlaceHolder 2"/>
          <p:cNvSpPr>
            <a:spLocks noGrp="1"/>
          </p:cNvSpPr>
          <p:nvPr>
            <p:ph/>
          </p:nvPr>
        </p:nvSpPr>
        <p:spPr>
          <a:xfrm>
            <a:off x="685800" y="1981080"/>
            <a:ext cx="777204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0936D5A-E614-444C-8462-D04ED980897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18" name="PlaceHolder 2"/>
          <p:cNvSpPr>
            <a:spLocks noGrp="1"/>
          </p:cNvSpPr>
          <p:nvPr>
            <p:ph/>
          </p:nvPr>
        </p:nvSpPr>
        <p:spPr>
          <a:xfrm>
            <a:off x="685800" y="1981080"/>
            <a:ext cx="379260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19" name="PlaceHolder 3"/>
          <p:cNvSpPr>
            <a:spLocks noGrp="1"/>
          </p:cNvSpPr>
          <p:nvPr>
            <p:ph/>
          </p:nvPr>
        </p:nvSpPr>
        <p:spPr>
          <a:xfrm>
            <a:off x="4668480" y="1981080"/>
            <a:ext cx="379260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AE36B09-AE4C-4F21-8314-3CE53E33478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134B09F-510D-455D-8D68-00E8A7E7C17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85800" y="609480"/>
            <a:ext cx="7772040" cy="529776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ADBC47C-DACB-4DA7-800B-488D392258E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23" name="PlaceHolder 2"/>
          <p:cNvSpPr>
            <a:spLocks noGrp="1"/>
          </p:cNvSpPr>
          <p:nvPr>
            <p:ph/>
          </p:nvPr>
        </p:nvSpPr>
        <p:spPr>
          <a:xfrm>
            <a:off x="68580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24" name="PlaceHolder 3"/>
          <p:cNvSpPr>
            <a:spLocks noGrp="1"/>
          </p:cNvSpPr>
          <p:nvPr>
            <p:ph/>
          </p:nvPr>
        </p:nvSpPr>
        <p:spPr>
          <a:xfrm>
            <a:off x="4668480" y="1981080"/>
            <a:ext cx="379260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25" name="PlaceHolder 4"/>
          <p:cNvSpPr>
            <a:spLocks noGrp="1"/>
          </p:cNvSpPr>
          <p:nvPr>
            <p:ph/>
          </p:nvPr>
        </p:nvSpPr>
        <p:spPr>
          <a:xfrm>
            <a:off x="685800" y="41302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CF0B783-1B13-49D5-B511-C01D711E4DE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27" name="PlaceHolder 2"/>
          <p:cNvSpPr>
            <a:spLocks noGrp="1"/>
          </p:cNvSpPr>
          <p:nvPr>
            <p:ph/>
          </p:nvPr>
        </p:nvSpPr>
        <p:spPr>
          <a:xfrm>
            <a:off x="685800" y="1981080"/>
            <a:ext cx="3792600" cy="4114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28" name="PlaceHolder 3"/>
          <p:cNvSpPr>
            <a:spLocks noGrp="1"/>
          </p:cNvSpPr>
          <p:nvPr>
            <p:ph/>
          </p:nvPr>
        </p:nvSpPr>
        <p:spPr>
          <a:xfrm>
            <a:off x="466848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29" name="PlaceHolder 4"/>
          <p:cNvSpPr>
            <a:spLocks noGrp="1"/>
          </p:cNvSpPr>
          <p:nvPr>
            <p:ph/>
          </p:nvPr>
        </p:nvSpPr>
        <p:spPr>
          <a:xfrm>
            <a:off x="4668480" y="41302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E91EAC-D30B-49ED-99F9-237B6CB61B1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7772040" cy="1142640"/>
          </a:xfrm>
          <a:prstGeom prst="rect">
            <a:avLst/>
          </a:prstGeom>
          <a:noFill/>
          <a:ln w="0">
            <a:noFill/>
          </a:ln>
        </p:spPr>
        <p:txBody>
          <a:bodyPr lIns="0" rIns="0" tIns="0" bIns="0" anchor="ctr">
            <a:noAutofit/>
          </a:bodyPr>
          <a:p>
            <a:pPr indent="0">
              <a:buNone/>
            </a:pPr>
            <a:endParaRPr b="0" lang="en-US" sz="2400" spc="-1" strike="noStrike">
              <a:solidFill>
                <a:srgbClr val="a6c8b2"/>
              </a:solidFill>
              <a:latin typeface="Times New Roman"/>
            </a:endParaRPr>
          </a:p>
        </p:txBody>
      </p:sp>
      <p:sp>
        <p:nvSpPr>
          <p:cNvPr id="31" name="PlaceHolder 2"/>
          <p:cNvSpPr>
            <a:spLocks noGrp="1"/>
          </p:cNvSpPr>
          <p:nvPr>
            <p:ph/>
          </p:nvPr>
        </p:nvSpPr>
        <p:spPr>
          <a:xfrm>
            <a:off x="68580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32" name="PlaceHolder 3"/>
          <p:cNvSpPr>
            <a:spLocks noGrp="1"/>
          </p:cNvSpPr>
          <p:nvPr>
            <p:ph/>
          </p:nvPr>
        </p:nvSpPr>
        <p:spPr>
          <a:xfrm>
            <a:off x="4668480" y="1981080"/>
            <a:ext cx="379260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33" name="PlaceHolder 4"/>
          <p:cNvSpPr>
            <a:spLocks noGrp="1"/>
          </p:cNvSpPr>
          <p:nvPr>
            <p:ph/>
          </p:nvPr>
        </p:nvSpPr>
        <p:spPr>
          <a:xfrm>
            <a:off x="685800" y="4130280"/>
            <a:ext cx="7772040" cy="19623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folHlink"/>
              </a:solidFill>
              <a:latin typeface="Helvetica Neue"/>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E22B9DC-BE8B-4635-9551-1519B2747BA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image" Target="../media/image2.png"/><Relationship Id="rId4" Type="http://schemas.openxmlformats.org/officeDocument/2006/relationships/image" Target="../media/image1.t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ti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934"/>
        </a:solidFill>
      </p:bgPr>
    </p:bg>
    <p:spTree>
      <p:nvGrpSpPr>
        <p:cNvPr id="1" name=""/>
        <p:cNvGrpSpPr/>
        <p:nvPr/>
      </p:nvGrpSpPr>
      <p:grpSpPr>
        <a:xfrm>
          <a:off x="0" y="0"/>
          <a:ext cx="0" cy="0"/>
          <a:chOff x="0" y="0"/>
          <a:chExt cx="0" cy="0"/>
        </a:xfrm>
      </p:grpSpPr>
      <p:sp>
        <p:nvSpPr>
          <p:cNvPr id="0" name="Line 14"/>
          <p:cNvSpPr/>
          <p:nvPr/>
        </p:nvSpPr>
        <p:spPr>
          <a:xfrm>
            <a:off x="0" y="6172200"/>
            <a:ext cx="9144000" cy="360"/>
          </a:xfrm>
          <a:prstGeom prst="line">
            <a:avLst/>
          </a:prstGeom>
          <a:ln w="19050">
            <a:solidFill>
              <a:srgbClr val="ca5e0a"/>
            </a:solidFill>
            <a:round/>
          </a:ln>
        </p:spPr>
        <p:style>
          <a:lnRef idx="0"/>
          <a:fillRef idx="0"/>
          <a:effectRef idx="0"/>
          <a:fontRef idx="minor"/>
        </p:style>
        <p:txBody>
          <a:bodyPr lIns="90000" rIns="90000" tIns="-44640" bIns="-44640" anchor="ctr">
            <a:noAutofit/>
          </a:bodyPr>
          <a:p>
            <a:endParaRPr b="0" lang="en-US" sz="2400" spc="-1" strike="noStrike">
              <a:solidFill>
                <a:srgbClr val="a6c8b2"/>
              </a:solidFill>
              <a:latin typeface="Times New Roman"/>
            </a:endParaRPr>
          </a:p>
        </p:txBody>
      </p:sp>
      <p:sp>
        <p:nvSpPr>
          <p:cNvPr id="1" name="Rectangle 1" hidden="1"/>
          <p:cNvSpPr/>
          <p:nvPr/>
        </p:nvSpPr>
        <p:spPr>
          <a:xfrm>
            <a:off x="0" y="6172200"/>
            <a:ext cx="9143640" cy="685440"/>
          </a:xfrm>
          <a:prstGeom prst="rect">
            <a:avLst/>
          </a:prstGeom>
          <a:solidFill>
            <a:schemeClr val="tx1"/>
          </a:solidFill>
          <a:ln w="9525">
            <a:solidFill>
              <a:srgbClr val="a6c8b2"/>
            </a:solidFill>
            <a:round/>
          </a:ln>
        </p:spPr>
        <p:style>
          <a:lnRef idx="0"/>
          <a:fillRef idx="0"/>
          <a:effectRef idx="0"/>
          <a:fontRef idx="minor"/>
        </p:style>
        <p:txBody>
          <a:bodyPr numCol="1" spcCol="0" anchor="t">
            <a:noAutofit/>
          </a:bodyPr>
          <a:p>
            <a:pPr>
              <a:lnSpc>
                <a:spcPct val="100000"/>
              </a:lnSpc>
              <a:tabLst>
                <a:tab algn="l" pos="0"/>
              </a:tabLst>
            </a:pPr>
            <a:endParaRPr b="0" lang="en-US" sz="2400" spc="-1" strike="noStrike">
              <a:solidFill>
                <a:srgbClr val="a6c8b2"/>
              </a:solidFill>
              <a:latin typeface="Times New Roman"/>
            </a:endParaRPr>
          </a:p>
        </p:txBody>
      </p:sp>
      <p:pic>
        <p:nvPicPr>
          <p:cNvPr id="2" name="Picture 2" descr=""/>
          <p:cNvPicPr/>
          <p:nvPr/>
        </p:nvPicPr>
        <p:blipFill>
          <a:blip r:embed="rId2"/>
          <a:stretch/>
        </p:blipFill>
        <p:spPr>
          <a:xfrm>
            <a:off x="0" y="6172200"/>
            <a:ext cx="1904760" cy="816120"/>
          </a:xfrm>
          <a:prstGeom prst="rect">
            <a:avLst/>
          </a:prstGeom>
          <a:ln w="0">
            <a:noFill/>
          </a:ln>
        </p:spPr>
      </p:pic>
      <p:pic>
        <p:nvPicPr>
          <p:cNvPr id="3" name="Picture 21" descr="title_strip_full_logo.bmp                                      0068AAA3Macintosh HD                   C2DA6778:"/>
          <p:cNvPicPr/>
          <p:nvPr/>
        </p:nvPicPr>
        <p:blipFill>
          <a:blip r:embed="rId3"/>
          <a:stretch/>
        </p:blipFill>
        <p:spPr>
          <a:xfrm>
            <a:off x="-4680" y="5486400"/>
            <a:ext cx="9148320" cy="1371240"/>
          </a:xfrm>
          <a:prstGeom prst="rect">
            <a:avLst/>
          </a:prstGeom>
          <a:ln w="0">
            <a:noFill/>
          </a:ln>
        </p:spPr>
      </p:pic>
      <p:sp>
        <p:nvSpPr>
          <p:cNvPr id="4" name="Line 22"/>
          <p:cNvSpPr/>
          <p:nvPr/>
        </p:nvSpPr>
        <p:spPr>
          <a:xfrm>
            <a:off x="0" y="5486400"/>
            <a:ext cx="9144000" cy="360"/>
          </a:xfrm>
          <a:prstGeom prst="line">
            <a:avLst/>
          </a:prstGeom>
          <a:ln w="25400">
            <a:solidFill>
              <a:srgbClr val="ca5e0a"/>
            </a:solidFill>
            <a:round/>
          </a:ln>
        </p:spPr>
        <p:style>
          <a:lnRef idx="0"/>
          <a:fillRef idx="0"/>
          <a:effectRef idx="0"/>
          <a:fontRef idx="minor"/>
        </p:style>
        <p:txBody>
          <a:bodyPr lIns="90000" rIns="90000" tIns="-44640" bIns="-44640" anchor="ctr">
            <a:noAutofit/>
          </a:bodyPr>
          <a:p>
            <a:endParaRPr b="0" lang="en-US" sz="2400" spc="-1" strike="noStrike">
              <a:solidFill>
                <a:srgbClr val="a6c8b2"/>
              </a:solidFill>
              <a:latin typeface="Times New Roman"/>
            </a:endParaRPr>
          </a:p>
        </p:txBody>
      </p:sp>
      <p:sp>
        <p:nvSpPr>
          <p:cNvPr id="5" name="PlaceHolder 1"/>
          <p:cNvSpPr>
            <a:spLocks noGrp="1"/>
          </p:cNvSpPr>
          <p:nvPr>
            <p:ph type="title"/>
          </p:nvPr>
        </p:nvSpPr>
        <p:spPr>
          <a:xfrm>
            <a:off x="380880" y="1676520"/>
            <a:ext cx="8457840" cy="1142640"/>
          </a:xfrm>
          <a:prstGeom prst="rect">
            <a:avLst/>
          </a:prstGeom>
          <a:noFill/>
          <a:ln w="0">
            <a:noFill/>
          </a:ln>
        </p:spPr>
        <p:txBody>
          <a:bodyPr numCol="1" spcCol="0" anchor="ctr">
            <a:noAutofit/>
          </a:bodyPr>
          <a:p>
            <a:pPr indent="0" algn="ctr">
              <a:lnSpc>
                <a:spcPct val="100000"/>
              </a:lnSpc>
              <a:buNone/>
            </a:pPr>
            <a:r>
              <a:rPr b="1" lang="en-US" sz="4500" spc="-1" strike="noStrike">
                <a:solidFill>
                  <a:schemeClr val="accent2"/>
                </a:solidFill>
                <a:latin typeface="Helvetica Neue"/>
              </a:rPr>
              <a:t>Click to edit Master title style</a:t>
            </a:r>
            <a:endParaRPr b="0" lang="en-US" sz="4500" spc="-1" strike="noStrike">
              <a:solidFill>
                <a:srgbClr val="a6c8b2"/>
              </a:solidFill>
              <a:latin typeface="Times New Roman"/>
            </a:endParaRPr>
          </a:p>
        </p:txBody>
      </p:sp>
      <p:sp>
        <p:nvSpPr>
          <p:cNvPr id="6" name="PlaceHolder 2"/>
          <p:cNvSpPr>
            <a:spLocks noGrp="1"/>
          </p:cNvSpPr>
          <p:nvPr>
            <p:ph type="dt" idx="1"/>
          </p:nvPr>
        </p:nvSpPr>
        <p:spPr>
          <a:xfrm>
            <a:off x="685800" y="6248520"/>
            <a:ext cx="1904760" cy="456840"/>
          </a:xfrm>
          <a:prstGeom prst="rect">
            <a:avLst/>
          </a:prstGeom>
          <a:noFill/>
          <a:ln w="0">
            <a:noFill/>
          </a:ln>
        </p:spPr>
        <p:txBody>
          <a:bodyPr numCol="1" spcCol="0" anchor="t">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7" name="PlaceHolder 3"/>
          <p:cNvSpPr>
            <a:spLocks noGrp="1"/>
          </p:cNvSpPr>
          <p:nvPr>
            <p:ph type="ftr" idx="2"/>
          </p:nvPr>
        </p:nvSpPr>
        <p:spPr>
          <a:xfrm>
            <a:off x="3124080" y="6248520"/>
            <a:ext cx="2895120" cy="456840"/>
          </a:xfrm>
          <a:prstGeom prst="rect">
            <a:avLst/>
          </a:prstGeom>
          <a:noFill/>
          <a:ln w="0">
            <a:noFill/>
          </a:ln>
        </p:spPr>
        <p:txBody>
          <a:bodyPr numCol="1" spcCol="0" anchor="t">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8" name="PlaceHolder 4"/>
          <p:cNvSpPr>
            <a:spLocks noGrp="1"/>
          </p:cNvSpPr>
          <p:nvPr>
            <p:ph type="sldNum" idx="3"/>
          </p:nvPr>
        </p:nvSpPr>
        <p:spPr>
          <a:xfrm>
            <a:off x="6553080" y="6248520"/>
            <a:ext cx="1904760" cy="456840"/>
          </a:xfrm>
          <a:prstGeom prst="rect">
            <a:avLst/>
          </a:prstGeom>
          <a:noFill/>
          <a:ln w="9360">
            <a:noFill/>
          </a:ln>
        </p:spPr>
        <p:txBody>
          <a:bodyPr numCol="1" spcCol="0" anchor="t">
            <a:noAutofit/>
          </a:bodyPr>
          <a:lstStyle>
            <a:lvl1pPr indent="0" algn="r">
              <a:lnSpc>
                <a:spcPct val="100000"/>
              </a:lnSpc>
              <a:buNone/>
              <a:defRPr b="0" lang="en-US" sz="1400" spc="-1" strike="noStrike">
                <a:solidFill>
                  <a:srgbClr val="a6c8b2"/>
                </a:solidFill>
                <a:latin typeface="Times New Roman"/>
              </a:defRPr>
            </a:lvl1pPr>
          </a:lstStyle>
          <a:p>
            <a:pPr indent="0" algn="r">
              <a:lnSpc>
                <a:spcPct val="100000"/>
              </a:lnSpc>
              <a:buNone/>
            </a:pPr>
            <a:fld id="{FD88B7E6-8DFC-4B01-B954-E0CA90A85780}" type="slidenum">
              <a:rPr b="0" lang="en-US" sz="1400" spc="-1" strike="noStrike">
                <a:solidFill>
                  <a:srgbClr val="a6c8b2"/>
                </a:solidFill>
                <a:latin typeface="Times New Roman"/>
              </a:rPr>
              <a:t>&lt;number&gt;</a:t>
            </a:fld>
            <a:endParaRPr b="0" lang="en-US" sz="1400" spc="-1" strike="noStrike">
              <a:solidFill>
                <a:srgbClr val="ffffff"/>
              </a:solidFill>
              <a:latin typeface="Times New Roman"/>
            </a:endParaRPr>
          </a:p>
        </p:txBody>
      </p:sp>
      <p:sp>
        <p:nvSpPr>
          <p:cNvPr id="9" name="Rectangle 8"/>
          <p:cNvSpPr/>
          <p:nvPr/>
        </p:nvSpPr>
        <p:spPr>
          <a:xfrm>
            <a:off x="0" y="6172200"/>
            <a:ext cx="9143640" cy="685440"/>
          </a:xfrm>
          <a:prstGeom prst="rect">
            <a:avLst/>
          </a:prstGeom>
          <a:solidFill>
            <a:schemeClr val="tx1"/>
          </a:solidFill>
          <a:ln w="9525">
            <a:solidFill>
              <a:srgbClr val="a6c8b2"/>
            </a:solidFill>
            <a:round/>
          </a:ln>
        </p:spPr>
        <p:style>
          <a:lnRef idx="0"/>
          <a:fillRef idx="0"/>
          <a:effectRef idx="0"/>
          <a:fontRef idx="minor"/>
        </p:style>
        <p:txBody>
          <a:bodyPr numCol="1" spcCol="0" anchor="t">
            <a:noAutofit/>
          </a:bodyPr>
          <a:p>
            <a:pPr>
              <a:lnSpc>
                <a:spcPct val="100000"/>
              </a:lnSpc>
              <a:tabLst>
                <a:tab algn="l" pos="0"/>
              </a:tabLst>
            </a:pPr>
            <a:endParaRPr b="0" lang="en-US" sz="2400" spc="-1" strike="noStrike">
              <a:solidFill>
                <a:srgbClr val="a6c8b2"/>
              </a:solidFill>
              <a:latin typeface="Times New Roman"/>
            </a:endParaRPr>
          </a:p>
        </p:txBody>
      </p:sp>
      <p:sp>
        <p:nvSpPr>
          <p:cNvPr id="10" name="Rectangle 9"/>
          <p:cNvSpPr/>
          <p:nvPr/>
        </p:nvSpPr>
        <p:spPr>
          <a:xfrm>
            <a:off x="6840" y="5590440"/>
            <a:ext cx="9143640" cy="685440"/>
          </a:xfrm>
          <a:prstGeom prst="rect">
            <a:avLst/>
          </a:prstGeom>
          <a:solidFill>
            <a:schemeClr val="tx1"/>
          </a:solidFill>
          <a:ln w="9525">
            <a:solidFill>
              <a:srgbClr val="a6c8b2"/>
            </a:solidFill>
            <a:round/>
          </a:ln>
        </p:spPr>
        <p:style>
          <a:lnRef idx="0"/>
          <a:fillRef idx="0"/>
          <a:effectRef idx="0"/>
          <a:fontRef idx="minor"/>
        </p:style>
        <p:txBody>
          <a:bodyPr numCol="1" spcCol="0" anchor="t">
            <a:noAutofit/>
          </a:bodyPr>
          <a:p>
            <a:pPr>
              <a:lnSpc>
                <a:spcPct val="100000"/>
              </a:lnSpc>
              <a:tabLst>
                <a:tab algn="l" pos="0"/>
              </a:tabLst>
            </a:pPr>
            <a:endParaRPr b="0" lang="en-US" sz="2400" spc="-1" strike="noStrike">
              <a:solidFill>
                <a:srgbClr val="a6c8b2"/>
              </a:solidFill>
              <a:latin typeface="Times New Roman"/>
            </a:endParaRPr>
          </a:p>
        </p:txBody>
      </p:sp>
      <p:pic>
        <p:nvPicPr>
          <p:cNvPr id="11" name="Picture 10" descr=""/>
          <p:cNvPicPr/>
          <p:nvPr/>
        </p:nvPicPr>
        <p:blipFill>
          <a:blip r:embed="rId4"/>
          <a:stretch/>
        </p:blipFill>
        <p:spPr>
          <a:xfrm>
            <a:off x="0" y="5562720"/>
            <a:ext cx="3022200" cy="1294920"/>
          </a:xfrm>
          <a:prstGeom prst="rect">
            <a:avLst/>
          </a:prstGeom>
          <a:ln w="0">
            <a:noFill/>
          </a:ln>
        </p:spPr>
      </p:pic>
      <p:sp>
        <p:nvSpPr>
          <p:cNvPr id="1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chemeClr val="folHlink"/>
                </a:solidFill>
                <a:latin typeface="Helvetica Neue"/>
              </a:rPr>
              <a:t>Click to edit the outline text format</a:t>
            </a:r>
            <a:endParaRPr b="0" lang="en-US" sz="3200" spc="-1" strike="noStrike">
              <a:solidFill>
                <a:schemeClr val="folHlink"/>
              </a:solidFill>
              <a:latin typeface="Helvetica Neue"/>
            </a:endParaRPr>
          </a:p>
          <a:p>
            <a:pPr lvl="1" marL="864000" indent="-324000">
              <a:spcBef>
                <a:spcPts val="1134"/>
              </a:spcBef>
              <a:buClr>
                <a:srgbClr val="ffffff"/>
              </a:buClr>
              <a:buSzPct val="75000"/>
              <a:buFont typeface="Symbol" charset="2"/>
              <a:buChar char=""/>
            </a:pPr>
            <a:r>
              <a:rPr b="0" lang="en-US" sz="2400" spc="-1" strike="noStrike">
                <a:solidFill>
                  <a:schemeClr val="folHlink"/>
                </a:solidFill>
                <a:latin typeface="Helvetica Neue"/>
              </a:rPr>
              <a:t>Second Outline Level</a:t>
            </a:r>
            <a:endParaRPr b="0" lang="en-US" sz="2400" spc="-1" strike="noStrike">
              <a:solidFill>
                <a:schemeClr val="folHlink"/>
              </a:solidFill>
              <a:latin typeface="Helvetica Neue"/>
            </a:endParaRPr>
          </a:p>
          <a:p>
            <a:pPr lvl="2" marL="1296000" indent="-288000">
              <a:spcBef>
                <a:spcPts val="850"/>
              </a:spcBef>
              <a:buClr>
                <a:srgbClr val="ffffff"/>
              </a:buClr>
              <a:buSzPct val="45000"/>
              <a:buFont typeface="Wingdings" charset="2"/>
              <a:buChar char=""/>
            </a:pPr>
            <a:r>
              <a:rPr b="0" lang="en-US" sz="2000" spc="-1" strike="noStrike">
                <a:solidFill>
                  <a:schemeClr val="folHlink"/>
                </a:solidFill>
                <a:latin typeface="Helvetica Neue"/>
              </a:rPr>
              <a:t>Third Outline Level</a:t>
            </a:r>
            <a:endParaRPr b="0" lang="en-US" sz="2000" spc="-1" strike="noStrike">
              <a:solidFill>
                <a:schemeClr val="folHlink"/>
              </a:solidFill>
              <a:latin typeface="Helvetica Neue"/>
            </a:endParaRPr>
          </a:p>
          <a:p>
            <a:pPr lvl="3" marL="1728000" indent="-216000">
              <a:spcBef>
                <a:spcPts val="567"/>
              </a:spcBef>
              <a:buClr>
                <a:srgbClr val="ffffff"/>
              </a:buClr>
              <a:buSzPct val="75000"/>
              <a:buFont typeface="Symbol" charset="2"/>
              <a:buChar char=""/>
            </a:pPr>
            <a:r>
              <a:rPr b="0" lang="en-US" sz="2000" spc="-1" strike="noStrike">
                <a:solidFill>
                  <a:schemeClr val="folHlink"/>
                </a:solidFill>
                <a:latin typeface="Helvetica Neue"/>
              </a:rPr>
              <a:t>Fourth Outline Level</a:t>
            </a:r>
            <a:endParaRPr b="0" lang="en-US" sz="2000" spc="-1" strike="noStrike">
              <a:solidFill>
                <a:schemeClr val="folHlink"/>
              </a:solidFill>
              <a:latin typeface="Helvetica Neue"/>
            </a:endParaRPr>
          </a:p>
          <a:p>
            <a:pPr lvl="4" marL="2160000" indent="-216000">
              <a:spcBef>
                <a:spcPts val="283"/>
              </a:spcBef>
              <a:buClr>
                <a:srgbClr val="ffffff"/>
              </a:buClr>
              <a:buSzPct val="45000"/>
              <a:buFont typeface="Wingdings" charset="2"/>
              <a:buChar char=""/>
            </a:pPr>
            <a:r>
              <a:rPr b="0" lang="en-US" sz="2000" spc="-1" strike="noStrike">
                <a:solidFill>
                  <a:schemeClr val="folHlink"/>
                </a:solidFill>
                <a:latin typeface="Helvetica Neue"/>
              </a:rPr>
              <a:t>Fifth Outline Level</a:t>
            </a:r>
            <a:endParaRPr b="0" lang="en-US" sz="2000" spc="-1" strike="noStrike">
              <a:solidFill>
                <a:schemeClr val="folHlink"/>
              </a:solidFill>
              <a:latin typeface="Helvetica Neue"/>
            </a:endParaRPr>
          </a:p>
          <a:p>
            <a:pPr lvl="5" marL="2592000" indent="-216000">
              <a:spcBef>
                <a:spcPts val="283"/>
              </a:spcBef>
              <a:buClr>
                <a:srgbClr val="ffffff"/>
              </a:buClr>
              <a:buSzPct val="45000"/>
              <a:buFont typeface="Wingdings" charset="2"/>
              <a:buChar char=""/>
            </a:pPr>
            <a:r>
              <a:rPr b="0" lang="en-US" sz="2000" spc="-1" strike="noStrike">
                <a:solidFill>
                  <a:schemeClr val="folHlink"/>
                </a:solidFill>
                <a:latin typeface="Helvetica Neue"/>
              </a:rPr>
              <a:t>Sixth Outline Level</a:t>
            </a:r>
            <a:endParaRPr b="0" lang="en-US" sz="2000" spc="-1" strike="noStrike">
              <a:solidFill>
                <a:schemeClr val="folHlink"/>
              </a:solidFill>
              <a:latin typeface="Helvetica Neue"/>
            </a:endParaRPr>
          </a:p>
          <a:p>
            <a:pPr lvl="6" marL="3024000" indent="-216000">
              <a:spcBef>
                <a:spcPts val="283"/>
              </a:spcBef>
              <a:buClr>
                <a:srgbClr val="ffffff"/>
              </a:buClr>
              <a:buSzPct val="45000"/>
              <a:buFont typeface="Wingdings" charset="2"/>
              <a:buChar char=""/>
            </a:pPr>
            <a:r>
              <a:rPr b="0" lang="en-US" sz="2000" spc="-1" strike="noStrike">
                <a:solidFill>
                  <a:schemeClr val="folHlink"/>
                </a:solidFill>
                <a:latin typeface="Helvetica Neue"/>
              </a:rPr>
              <a:t>Seventh Outline Level</a:t>
            </a:r>
            <a:endParaRPr b="0" lang="en-US" sz="2000" spc="-1" strike="noStrike">
              <a:solidFill>
                <a:schemeClr val="folHlink"/>
              </a:solidFill>
              <a:latin typeface="Helvetica Neue"/>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5934"/>
        </a:solidFill>
      </p:bgPr>
    </p:bg>
    <p:spTree>
      <p:nvGrpSpPr>
        <p:cNvPr id="1" name=""/>
        <p:cNvGrpSpPr/>
        <p:nvPr/>
      </p:nvGrpSpPr>
      <p:grpSpPr>
        <a:xfrm>
          <a:off x="0" y="0"/>
          <a:ext cx="0" cy="0"/>
          <a:chOff x="0" y="0"/>
          <a:chExt cx="0" cy="0"/>
        </a:xfrm>
      </p:grpSpPr>
      <p:sp>
        <p:nvSpPr>
          <p:cNvPr id="49" name="Line 14"/>
          <p:cNvSpPr/>
          <p:nvPr/>
        </p:nvSpPr>
        <p:spPr>
          <a:xfrm>
            <a:off x="0" y="6172200"/>
            <a:ext cx="9144000" cy="360"/>
          </a:xfrm>
          <a:prstGeom prst="line">
            <a:avLst/>
          </a:prstGeom>
          <a:ln w="19050">
            <a:solidFill>
              <a:srgbClr val="ca5e0a"/>
            </a:solidFill>
            <a:round/>
          </a:ln>
        </p:spPr>
        <p:style>
          <a:lnRef idx="0"/>
          <a:fillRef idx="0"/>
          <a:effectRef idx="0"/>
          <a:fontRef idx="minor"/>
        </p:style>
        <p:txBody>
          <a:bodyPr lIns="90000" rIns="90000" tIns="-44640" bIns="-44640" anchor="ctr">
            <a:noAutofit/>
          </a:bodyPr>
          <a:p>
            <a:endParaRPr b="0" lang="en-US" sz="2400" spc="-1" strike="noStrike">
              <a:solidFill>
                <a:srgbClr val="a6c8b2"/>
              </a:solidFill>
              <a:latin typeface="Times New Roman"/>
            </a:endParaRPr>
          </a:p>
        </p:txBody>
      </p:sp>
      <p:sp>
        <p:nvSpPr>
          <p:cNvPr id="50" name="Rectangle 1"/>
          <p:cNvSpPr/>
          <p:nvPr/>
        </p:nvSpPr>
        <p:spPr>
          <a:xfrm>
            <a:off x="0" y="6172200"/>
            <a:ext cx="9143640" cy="685440"/>
          </a:xfrm>
          <a:prstGeom prst="rect">
            <a:avLst/>
          </a:prstGeom>
          <a:solidFill>
            <a:schemeClr val="tx1"/>
          </a:solidFill>
          <a:ln w="9525">
            <a:solidFill>
              <a:srgbClr val="a6c8b2"/>
            </a:solidFill>
            <a:round/>
          </a:ln>
        </p:spPr>
        <p:style>
          <a:lnRef idx="0"/>
          <a:fillRef idx="0"/>
          <a:effectRef idx="0"/>
          <a:fontRef idx="minor"/>
        </p:style>
        <p:txBody>
          <a:bodyPr numCol="1" spcCol="0" anchor="t">
            <a:noAutofit/>
          </a:bodyPr>
          <a:p>
            <a:pPr>
              <a:lnSpc>
                <a:spcPct val="100000"/>
              </a:lnSpc>
              <a:tabLst>
                <a:tab algn="l" pos="0"/>
              </a:tabLst>
            </a:pPr>
            <a:endParaRPr b="0" lang="en-US" sz="2400" spc="-1" strike="noStrike">
              <a:solidFill>
                <a:srgbClr val="a6c8b2"/>
              </a:solidFill>
              <a:latin typeface="Times New Roman"/>
            </a:endParaRPr>
          </a:p>
        </p:txBody>
      </p:sp>
      <p:pic>
        <p:nvPicPr>
          <p:cNvPr id="51" name="Picture 2" descr=""/>
          <p:cNvPicPr/>
          <p:nvPr/>
        </p:nvPicPr>
        <p:blipFill>
          <a:blip r:embed="rId2"/>
          <a:stretch/>
        </p:blipFill>
        <p:spPr>
          <a:xfrm>
            <a:off x="0" y="6172200"/>
            <a:ext cx="1904760" cy="816120"/>
          </a:xfrm>
          <a:prstGeom prst="rect">
            <a:avLst/>
          </a:prstGeom>
          <a:ln w="0">
            <a:noFill/>
          </a:ln>
        </p:spPr>
      </p:pic>
      <p:sp>
        <p:nvSpPr>
          <p:cNvPr id="5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Click to edit Master title style</a:t>
            </a:r>
            <a:endParaRPr b="0" lang="en-US" sz="4000" spc="-1" strike="noStrike">
              <a:solidFill>
                <a:srgbClr val="a6c8b2"/>
              </a:solidFill>
              <a:latin typeface="Times New Roman"/>
            </a:endParaRPr>
          </a:p>
        </p:txBody>
      </p:sp>
      <p:sp>
        <p:nvSpPr>
          <p:cNvPr id="53" name="PlaceHolder 2"/>
          <p:cNvSpPr>
            <a:spLocks noGrp="1"/>
          </p:cNvSpPr>
          <p:nvPr>
            <p:ph type="body"/>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Click to edit Master text styles</a:t>
            </a:r>
            <a:endParaRPr b="0" lang="en-US" sz="3200" spc="-1" strike="noStrike">
              <a:solidFill>
                <a:schemeClr val="folHlink"/>
              </a:solidFill>
              <a:latin typeface="Helvetica Neue"/>
            </a:endParaRPr>
          </a:p>
          <a:p>
            <a:pPr marL="743040" indent="0">
              <a:lnSpc>
                <a:spcPct val="100000"/>
              </a:lnSpc>
              <a:spcBef>
                <a:spcPts val="561"/>
              </a:spcBef>
              <a:buNone/>
              <a:tabLst>
                <a:tab algn="l" pos="0"/>
              </a:tabLst>
            </a:pPr>
            <a:r>
              <a:rPr b="0" lang="en-US" sz="2800" spc="-1" strike="noStrike">
                <a:solidFill>
                  <a:schemeClr val="folHlink"/>
                </a:solidFill>
                <a:latin typeface="Helvetica Neue"/>
              </a:rPr>
              <a:t>Second level</a:t>
            </a:r>
            <a:endParaRPr b="0" lang="en-US" sz="2800" spc="-1" strike="noStrike">
              <a:solidFill>
                <a:schemeClr val="folHlink"/>
              </a:solidFill>
              <a:latin typeface="Helvetica Neue"/>
            </a:endParaRPr>
          </a:p>
          <a:p>
            <a:pPr marL="1143000" indent="0">
              <a:lnSpc>
                <a:spcPct val="100000"/>
              </a:lnSpc>
              <a:spcBef>
                <a:spcPts val="479"/>
              </a:spcBef>
              <a:buNone/>
              <a:tabLst>
                <a:tab algn="l" pos="0"/>
              </a:tabLst>
            </a:pPr>
            <a:r>
              <a:rPr b="0" lang="en-US" sz="2400" spc="-1" strike="noStrike">
                <a:solidFill>
                  <a:schemeClr val="folHlink"/>
                </a:solidFill>
                <a:latin typeface="Helvetica Neue"/>
              </a:rPr>
              <a:t>Third level</a:t>
            </a:r>
            <a:endParaRPr b="0" lang="en-US" sz="2400" spc="-1" strike="noStrike">
              <a:solidFill>
                <a:schemeClr val="folHlink"/>
              </a:solidFill>
              <a:latin typeface="Helvetica Neue"/>
            </a:endParaRPr>
          </a:p>
          <a:p>
            <a:pPr marL="1600200" indent="0">
              <a:lnSpc>
                <a:spcPct val="100000"/>
              </a:lnSpc>
              <a:spcBef>
                <a:spcPts val="400"/>
              </a:spcBef>
              <a:buNone/>
              <a:tabLst>
                <a:tab algn="l" pos="0"/>
              </a:tabLst>
            </a:pPr>
            <a:r>
              <a:rPr b="0" lang="en-US" sz="2000" spc="-1" strike="noStrike">
                <a:solidFill>
                  <a:schemeClr val="folHlink"/>
                </a:solidFill>
                <a:latin typeface="Helvetica Neue"/>
              </a:rPr>
              <a:t>Fourth level</a:t>
            </a:r>
            <a:endParaRPr b="0" lang="en-US" sz="2000" spc="-1" strike="noStrike">
              <a:solidFill>
                <a:schemeClr val="folHlink"/>
              </a:solidFill>
              <a:latin typeface="Helvetica Neue"/>
            </a:endParaRPr>
          </a:p>
          <a:p>
            <a:pPr marL="2057400" indent="0">
              <a:lnSpc>
                <a:spcPct val="100000"/>
              </a:lnSpc>
              <a:spcBef>
                <a:spcPts val="400"/>
              </a:spcBef>
              <a:buNone/>
              <a:tabLst>
                <a:tab algn="l" pos="0"/>
              </a:tabLst>
            </a:pPr>
            <a:r>
              <a:rPr b="0" lang="en-US" sz="2000" spc="-1" strike="noStrike">
                <a:solidFill>
                  <a:schemeClr val="folHlink"/>
                </a:solidFill>
                <a:latin typeface="Helvetica Neue"/>
              </a:rPr>
              <a:t>Fifth level</a:t>
            </a:r>
            <a:endParaRPr b="0" lang="en-US" sz="2000" spc="-1" strike="noStrike">
              <a:solidFill>
                <a:schemeClr val="folHlink"/>
              </a:solidFill>
              <a:latin typeface="Helvetica Neue"/>
            </a:endParaRPr>
          </a:p>
        </p:txBody>
      </p:sp>
      <p:sp>
        <p:nvSpPr>
          <p:cNvPr id="54" name="PlaceHolder 3"/>
          <p:cNvSpPr>
            <a:spLocks noGrp="1"/>
          </p:cNvSpPr>
          <p:nvPr>
            <p:ph type="sldNum" idx="4"/>
          </p:nvPr>
        </p:nvSpPr>
        <p:spPr>
          <a:xfrm>
            <a:off x="7010280" y="5638680"/>
            <a:ext cx="1904760" cy="456840"/>
          </a:xfrm>
          <a:prstGeom prst="rect">
            <a:avLst/>
          </a:prstGeom>
          <a:noFill/>
          <a:ln w="9360">
            <a:noFill/>
          </a:ln>
        </p:spPr>
        <p:txBody>
          <a:bodyPr numCol="1" spcCol="0" anchor="t">
            <a:noAutofit/>
          </a:bodyPr>
          <a:lstStyle>
            <a:lvl1pPr indent="0" algn="r">
              <a:lnSpc>
                <a:spcPct val="100000"/>
              </a:lnSpc>
              <a:buNone/>
              <a:defRPr b="0" lang="en-US" sz="1400" spc="-1" strike="noStrike">
                <a:solidFill>
                  <a:srgbClr val="a6c8b2"/>
                </a:solidFill>
                <a:latin typeface="Times New Roman"/>
              </a:defRPr>
            </a:lvl1pPr>
          </a:lstStyle>
          <a:p>
            <a:pPr indent="0" algn="r">
              <a:lnSpc>
                <a:spcPct val="100000"/>
              </a:lnSpc>
              <a:buNone/>
            </a:pPr>
            <a:fld id="{CFBF4C8C-D197-4F0C-AF40-E53C0DB3AF24}" type="slidenum">
              <a:rPr b="0" lang="en-US" sz="1400" spc="-1" strike="noStrike">
                <a:solidFill>
                  <a:srgbClr val="a6c8b2"/>
                </a:solidFill>
                <a:latin typeface="Times New Roman"/>
              </a:rPr>
              <a:t>&lt;number&gt;</a:t>
            </a:fld>
            <a:endParaRPr b="0" lang="en-US"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80880" y="1676520"/>
            <a:ext cx="8457840" cy="1142640"/>
          </a:xfrm>
          <a:prstGeom prst="rect">
            <a:avLst/>
          </a:prstGeom>
          <a:noFill/>
          <a:ln w="0">
            <a:noFill/>
          </a:ln>
        </p:spPr>
        <p:txBody>
          <a:bodyPr numCol="1" spcCol="0" anchor="ctr">
            <a:noAutofit/>
          </a:bodyPr>
          <a:p>
            <a:pPr indent="0" algn="ctr">
              <a:lnSpc>
                <a:spcPct val="100000"/>
              </a:lnSpc>
              <a:buNone/>
            </a:pPr>
            <a:r>
              <a:rPr b="1" lang="en-US" sz="4000" spc="-1" strike="noStrike">
                <a:solidFill>
                  <a:srgbClr val="ffffff"/>
                </a:solidFill>
                <a:latin typeface="Helvetica Neue"/>
              </a:rPr>
              <a:t>Housing Policies in Practice: A Summary of Metcalf (2018) “Sand Castles Before the Tide? Affordable Housing in Expensive Cities”</a:t>
            </a:r>
            <a:endParaRPr b="0" lang="en-US" sz="4000" spc="-1" strike="noStrike">
              <a:solidFill>
                <a:srgbClr val="a6c8b2"/>
              </a:solidFill>
              <a:latin typeface="Times New Roman"/>
            </a:endParaRPr>
          </a:p>
        </p:txBody>
      </p:sp>
      <p:sp>
        <p:nvSpPr>
          <p:cNvPr id="98" name="PlaceHolder 2"/>
          <p:cNvSpPr>
            <a:spLocks noGrp="1"/>
          </p:cNvSpPr>
          <p:nvPr>
            <p:ph type="subTitle"/>
          </p:nvPr>
        </p:nvSpPr>
        <p:spPr>
          <a:xfrm>
            <a:off x="1409760" y="4114800"/>
            <a:ext cx="6400440" cy="1752120"/>
          </a:xfrm>
          <a:prstGeom prst="rect">
            <a:avLst/>
          </a:prstGeom>
          <a:noFill/>
          <a:ln w="0">
            <a:noFill/>
          </a:ln>
        </p:spPr>
        <p:txBody>
          <a:bodyPr numCol="1" spcCol="0" anchor="t">
            <a:noAutofit/>
          </a:bodyPr>
          <a:p>
            <a:pPr indent="0" algn="ctr">
              <a:lnSpc>
                <a:spcPct val="100000"/>
              </a:lnSpc>
              <a:spcBef>
                <a:spcPts val="641"/>
              </a:spcBef>
              <a:buNone/>
              <a:tabLst>
                <a:tab algn="l" pos="0"/>
              </a:tabLst>
            </a:pPr>
            <a:r>
              <a:rPr b="0" lang="en-US" sz="3200" spc="-1" strike="noStrike">
                <a:solidFill>
                  <a:schemeClr val="folHlink"/>
                </a:solidFill>
                <a:latin typeface="Helvetica Neue"/>
              </a:rPr>
              <a:t>HUSSAIN HADAH</a:t>
            </a:r>
            <a:endParaRPr b="0" lang="en-US" sz="3200" spc="-1" strike="noStrike">
              <a:solidFill>
                <a:srgbClr val="ffffff"/>
              </a:solidFill>
              <a:latin typeface="Arial"/>
            </a:endParaRPr>
          </a:p>
          <a:p>
            <a:pPr indent="0" algn="ctr">
              <a:lnSpc>
                <a:spcPct val="100000"/>
              </a:lnSpc>
              <a:spcBef>
                <a:spcPts val="641"/>
              </a:spcBef>
              <a:buNone/>
              <a:tabLst>
                <a:tab algn="l" pos="0"/>
              </a:tabLst>
            </a:pPr>
            <a:r>
              <a:rPr b="0" lang="en-US" sz="3200" spc="-1" strike="noStrike">
                <a:solidFill>
                  <a:schemeClr val="folHlink"/>
                </a:solidFill>
                <a:latin typeface="Helvetica Neue"/>
              </a:rPr>
              <a:t>Tulane University</a:t>
            </a:r>
            <a:endParaRPr b="0" lang="en-US" sz="3200" spc="-1" strike="noStrike">
              <a:solidFill>
                <a:srgbClr val="ffffff"/>
              </a:solidFill>
              <a:latin typeface="Arial"/>
            </a:endParaRPr>
          </a:p>
        </p:txBody>
      </p:sp>
      <p:sp>
        <p:nvSpPr>
          <p:cNvPr id="99" name="Rectangle 5"/>
          <p:cNvSpPr/>
          <p:nvPr/>
        </p:nvSpPr>
        <p:spPr>
          <a:xfrm>
            <a:off x="4734000" y="1022400"/>
            <a:ext cx="183960" cy="4568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en-US" sz="2400" spc="-1" strike="noStrike">
              <a:solidFill>
                <a:srgbClr val="a6c8b2"/>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Social Housing in US History</a:t>
            </a:r>
            <a:endParaRPr b="0" lang="en-US" sz="4000" spc="-1" strike="noStrike">
              <a:solidFill>
                <a:srgbClr val="a6c8b2"/>
              </a:solidFill>
              <a:latin typeface="Times New Roman"/>
            </a:endParaRPr>
          </a:p>
        </p:txBody>
      </p:sp>
      <p:sp>
        <p:nvSpPr>
          <p:cNvPr id="118" name="PlaceHolder 2"/>
          <p:cNvSpPr>
            <a:spLocks noGrp="1"/>
          </p:cNvSpPr>
          <p:nvPr>
            <p:ph/>
          </p:nvPr>
        </p:nvSpPr>
        <p:spPr>
          <a:xfrm>
            <a:off x="457200" y="1752480"/>
            <a:ext cx="80006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Some experiments with social housing during WWI</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Large-scale construction of public housing began in earnest with the 1937 Wagner Housing Act.</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Tried to tear to “slum” housing to build “modern” housing.</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Social housing fell out of favor in the 60s</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Social Housing in US History</a:t>
            </a:r>
            <a:endParaRPr b="0" lang="en-US" sz="4000" spc="-1" strike="noStrike">
              <a:solidFill>
                <a:srgbClr val="a6c8b2"/>
              </a:solidFill>
              <a:latin typeface="Times New Roman"/>
            </a:endParaRPr>
          </a:p>
        </p:txBody>
      </p:sp>
      <p:sp>
        <p:nvSpPr>
          <p:cNvPr id="120"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Many reforms to public housing launched since the Wagner Housing Act boom, with the most extensive being the HOPE VI program of 1993-1999.</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Gave cities block grants to replace old public housing towers with low-rise, more traditional buildings like row houses.</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Row Houses in Baltimore</a:t>
            </a:r>
            <a:endParaRPr b="0" lang="en-US" sz="4000" spc="-1" strike="noStrike">
              <a:solidFill>
                <a:srgbClr val="a6c8b2"/>
              </a:solidFill>
              <a:latin typeface="Times New Roman"/>
            </a:endParaRPr>
          </a:p>
        </p:txBody>
      </p:sp>
      <p:pic>
        <p:nvPicPr>
          <p:cNvPr id="122" name="Content Placeholder 4" descr="A small house in the background&#10;&#10;Description automatically generated"/>
          <p:cNvPicPr/>
          <p:nvPr/>
        </p:nvPicPr>
        <p:blipFill>
          <a:blip r:embed="rId1"/>
          <a:stretch/>
        </p:blipFill>
        <p:spPr>
          <a:xfrm>
            <a:off x="1072800" y="1447920"/>
            <a:ext cx="6997680" cy="4626360"/>
          </a:xfrm>
          <a:prstGeom prst="rect">
            <a:avLst/>
          </a:prstGeom>
          <a:ln w="0">
            <a:noFill/>
          </a:ln>
        </p:spPr>
      </p:pic>
      <p:sp>
        <p:nvSpPr>
          <p:cNvPr id="123" name="TextBox 5"/>
          <p:cNvSpPr/>
          <p:nvPr/>
        </p:nvSpPr>
        <p:spPr>
          <a:xfrm>
            <a:off x="2372040" y="6248520"/>
            <a:ext cx="661212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pc="-1" strike="noStrike">
                <a:solidFill>
                  <a:srgbClr val="005934"/>
                </a:solidFill>
                <a:latin typeface="Times New Roman"/>
              </a:rPr>
              <a:t>Source: Baltimore FishBowl </a:t>
            </a:r>
            <a:r>
              <a:rPr b="0" lang="en-US" sz="800" spc="-1" strike="noStrike">
                <a:solidFill>
                  <a:srgbClr val="005934"/>
                </a:solidFill>
                <a:latin typeface="Times New Roman"/>
              </a:rPr>
              <a:t>https://baltimorefishbowl.com/stories/16-kinds-rowhouses-baltimore/</a:t>
            </a:r>
            <a:endParaRPr b="0" lang="en-US" sz="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Inclusionary Housing</a:t>
            </a:r>
            <a:endParaRPr b="0" lang="en-US" sz="4000" spc="-1" strike="noStrike">
              <a:solidFill>
                <a:srgbClr val="a6c8b2"/>
              </a:solidFill>
              <a:latin typeface="Times New Roman"/>
            </a:endParaRPr>
          </a:p>
        </p:txBody>
      </p:sp>
      <p:sp>
        <p:nvSpPr>
          <p:cNvPr id="125"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In more recent years, some cities (e.g., NYC, DC, Boston, Portland, LA, SF) require “inclusionary housing,” which requires the market-rate housing developers to set aside a portion of their units (usually 5-25%) to be provided at below-market rents.</a:t>
            </a:r>
            <a:endParaRPr b="0" lang="en-US" sz="3200" spc="-1" strike="noStrike">
              <a:solidFill>
                <a:schemeClr val="folHlink"/>
              </a:solidFill>
              <a:latin typeface="Helvetica Neue"/>
            </a:endParaRPr>
          </a:p>
          <a:p>
            <a:pPr indent="0">
              <a:lnSpc>
                <a:spcPct val="100000"/>
              </a:lnSpc>
              <a:spcBef>
                <a:spcPts val="641"/>
              </a:spcBef>
              <a:buNone/>
            </a:pP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Inclusionary Housing</a:t>
            </a:r>
            <a:endParaRPr b="0" lang="en-US" sz="4000" spc="-1" strike="noStrike">
              <a:solidFill>
                <a:srgbClr val="a6c8b2"/>
              </a:solidFill>
              <a:latin typeface="Times New Roman"/>
            </a:endParaRPr>
          </a:p>
        </p:txBody>
      </p:sp>
      <p:sp>
        <p:nvSpPr>
          <p:cNvPr id="127"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Costly for businesses to provide inclusionary housing: $250k to $700k in foregone sales.</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Developers can sometimes pay a fee instead of build these units on site, but the fees are costly: $336k for a two-bedroom inclusionary unit built off-site in SF in 2016.</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These costs/fees are rising.</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Inclusionary Housing</a:t>
            </a:r>
            <a:endParaRPr b="0" lang="en-US" sz="4000" spc="-1" strike="noStrike">
              <a:solidFill>
                <a:srgbClr val="a6c8b2"/>
              </a:solidFill>
              <a:latin typeface="Times New Roman"/>
            </a:endParaRPr>
          </a:p>
        </p:txBody>
      </p:sp>
      <p:sp>
        <p:nvSpPr>
          <p:cNvPr id="129"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Inclusionary units are allocated by a lottery, where 100s or 1000s of people apply for each one.</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But the supply of these units is low because:</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1) Only a few units are made for each project due to the cost imposed</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2) The number of market-rate projects each year isn’t that large</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685800" y="30492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Vouchers</a:t>
            </a:r>
            <a:endParaRPr b="0" lang="en-US" sz="4000" spc="-1" strike="noStrike">
              <a:solidFill>
                <a:srgbClr val="a6c8b2"/>
              </a:solidFill>
              <a:latin typeface="Times New Roman"/>
            </a:endParaRPr>
          </a:p>
        </p:txBody>
      </p:sp>
      <p:sp>
        <p:nvSpPr>
          <p:cNvPr id="131" name="PlaceHolder 2"/>
          <p:cNvSpPr>
            <a:spLocks noGrp="1"/>
          </p:cNvSpPr>
          <p:nvPr>
            <p:ph/>
          </p:nvPr>
        </p:nvSpPr>
        <p:spPr>
          <a:xfrm>
            <a:off x="685800" y="144792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Fully or partially subsidize housing purchased in the private market.</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Different than “housing voucher” (HV) in the textbook.</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Most common program is Section 8, created in 1974.</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Local governments usually don’t do vouchers, but could, opting more for social housing.</a:t>
            </a:r>
            <a:endParaRPr b="0" lang="en-US" sz="3200" spc="-1" strike="noStrike">
              <a:solidFill>
                <a:schemeClr val="folHlink"/>
              </a:solidFill>
              <a:latin typeface="Helvetica Neue"/>
            </a:endParaRPr>
          </a:p>
          <a:p>
            <a:pPr indent="0">
              <a:lnSpc>
                <a:spcPct val="100000"/>
              </a:lnSpc>
              <a:spcBef>
                <a:spcPts val="641"/>
              </a:spcBef>
              <a:buNone/>
              <a:tabLst>
                <a:tab algn="l" pos="0"/>
              </a:tabLst>
            </a:pP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Vouchers</a:t>
            </a:r>
            <a:endParaRPr b="0" lang="en-US" sz="4000" spc="-1" strike="noStrike">
              <a:solidFill>
                <a:srgbClr val="a6c8b2"/>
              </a:solidFill>
              <a:latin typeface="Times New Roman"/>
            </a:endParaRPr>
          </a:p>
        </p:txBody>
      </p:sp>
      <p:sp>
        <p:nvSpPr>
          <p:cNvPr id="133"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Under Section 8, households pay approximately 30% of their income in rent, and the local Housing Authority covers the rest of the rent</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But the “fair market rent”, as calculated by the US Department of Housing and Urban Development (HUD), set a limit on the subsidy provided in each city.</a:t>
            </a:r>
            <a:endParaRPr b="0" lang="en-US" sz="3200" spc="-1" strike="noStrike">
              <a:solidFill>
                <a:schemeClr val="folHlink"/>
              </a:solidFill>
              <a:latin typeface="Helvetica Neue"/>
            </a:endParaRPr>
          </a:p>
          <a:p>
            <a:pPr indent="0">
              <a:lnSpc>
                <a:spcPct val="100000"/>
              </a:lnSpc>
              <a:spcBef>
                <a:spcPts val="641"/>
              </a:spcBef>
              <a:buNone/>
              <a:tabLst>
                <a:tab algn="l" pos="0"/>
              </a:tabLst>
            </a:pP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Section 8</a:t>
            </a:r>
            <a:endParaRPr b="0" lang="en-US" sz="4000" spc="-1" strike="noStrike">
              <a:solidFill>
                <a:srgbClr val="a6c8b2"/>
              </a:solidFill>
              <a:latin typeface="Times New Roman"/>
            </a:endParaRPr>
          </a:p>
        </p:txBody>
      </p:sp>
      <p:sp>
        <p:nvSpPr>
          <p:cNvPr id="135"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E.g., in 2017, the HUD fair market rent for a two-bedroom in SF was $3,319 per month.</a:t>
            </a:r>
            <a:endParaRPr b="0" lang="en-US" sz="3200" spc="-1" strike="noStrike">
              <a:solidFill>
                <a:schemeClr val="folHlink"/>
              </a:solidFill>
              <a:latin typeface="Helvetica Neue"/>
            </a:endParaRPr>
          </a:p>
          <a:p>
            <a:pPr indent="0">
              <a:lnSpc>
                <a:spcPct val="100000"/>
              </a:lnSpc>
              <a:spcBef>
                <a:spcPts val="641"/>
              </a:spcBef>
              <a:buNone/>
              <a:tabLst>
                <a:tab algn="l" pos="0"/>
              </a:tabLst>
            </a:pP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Section 8</a:t>
            </a:r>
            <a:endParaRPr b="0" lang="en-US" sz="4000" spc="-1" strike="noStrike">
              <a:solidFill>
                <a:srgbClr val="a6c8b2"/>
              </a:solidFill>
              <a:latin typeface="Times New Roman"/>
            </a:endParaRPr>
          </a:p>
        </p:txBody>
      </p:sp>
      <p:sp>
        <p:nvSpPr>
          <p:cNvPr id="137"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1" lang="en-US" sz="3200" spc="-1" strike="noStrike">
                <a:solidFill>
                  <a:schemeClr val="folHlink"/>
                </a:solidFill>
                <a:latin typeface="Helvetica Neue"/>
              </a:rPr>
              <a:t>Eligibility criteria: </a:t>
            </a:r>
            <a:r>
              <a:rPr b="0" lang="en-US" sz="3200" spc="-1" strike="noStrike">
                <a:solidFill>
                  <a:schemeClr val="folHlink"/>
                </a:solidFill>
                <a:latin typeface="Helvetica Neue"/>
              </a:rPr>
              <a:t>In general, the applicant must be 18 years old and a U.S. citizen or </a:t>
            </a:r>
            <a:r>
              <a:rPr b="1" lang="en-US" sz="3200" spc="-1" strike="noStrike">
                <a:solidFill>
                  <a:schemeClr val="folHlink"/>
                </a:solidFill>
                <a:latin typeface="Helvetica Neue"/>
              </a:rPr>
              <a:t>eligible</a:t>
            </a:r>
            <a:r>
              <a:rPr b="0" lang="en-US" sz="3200" spc="-1" strike="noStrike">
                <a:solidFill>
                  <a:schemeClr val="folHlink"/>
                </a:solidFill>
                <a:latin typeface="Helvetica Neue"/>
              </a:rPr>
              <a:t> noncitizen with a household </a:t>
            </a:r>
            <a:r>
              <a:rPr b="1" lang="en-US" sz="3200" spc="-1" strike="noStrike">
                <a:solidFill>
                  <a:schemeClr val="folHlink"/>
                </a:solidFill>
                <a:latin typeface="Helvetica Neue"/>
              </a:rPr>
              <a:t>income</a:t>
            </a:r>
            <a:r>
              <a:rPr b="0" lang="en-US" sz="3200" spc="-1" strike="noStrike">
                <a:solidFill>
                  <a:schemeClr val="folHlink"/>
                </a:solidFill>
                <a:latin typeface="Helvetica Neue"/>
              </a:rPr>
              <a:t> of less than 50 percent of area median </a:t>
            </a:r>
            <a:r>
              <a:rPr b="1" lang="en-US" sz="3200" spc="-1" strike="noStrike">
                <a:solidFill>
                  <a:schemeClr val="folHlink"/>
                </a:solidFill>
                <a:latin typeface="Helvetica Neue"/>
              </a:rPr>
              <a:t>income</a:t>
            </a:r>
            <a:r>
              <a:rPr b="0" lang="en-US" sz="3200" spc="-1" strike="noStrike">
                <a:solidFill>
                  <a:schemeClr val="folHlink"/>
                </a:solidFill>
                <a:latin typeface="Helvetica Neue"/>
              </a:rPr>
              <a:t>. </a:t>
            </a:r>
            <a:r>
              <a:rPr b="1" lang="en-US" sz="3200" spc="-1" strike="noStrike">
                <a:solidFill>
                  <a:schemeClr val="folHlink"/>
                </a:solidFill>
                <a:latin typeface="Helvetica Neue"/>
              </a:rPr>
              <a:t>Eligibility</a:t>
            </a:r>
            <a:r>
              <a:rPr b="0" lang="en-US" sz="3200" spc="-1" strike="noStrike">
                <a:solidFill>
                  <a:schemeClr val="folHlink"/>
                </a:solidFill>
                <a:latin typeface="Helvetica Neue"/>
              </a:rPr>
              <a:t> is also based on family size. </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Overview of the Article</a:t>
            </a:r>
            <a:endParaRPr b="0" lang="en-US" sz="4000" spc="-1" strike="noStrike">
              <a:solidFill>
                <a:srgbClr val="a6c8b2"/>
              </a:solidFill>
              <a:latin typeface="Times New Roman"/>
            </a:endParaRPr>
          </a:p>
        </p:txBody>
      </p:sp>
      <p:sp>
        <p:nvSpPr>
          <p:cNvPr id="101"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This is a discussion piece published in the </a:t>
            </a:r>
            <a:r>
              <a:rPr b="0" i="1" lang="en-US" sz="2400" spc="-1" strike="noStrike">
                <a:solidFill>
                  <a:schemeClr val="folHlink"/>
                </a:solidFill>
                <a:latin typeface="Helvetica Neue"/>
              </a:rPr>
              <a:t>Journal of Economic Perspectives</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This journal publishes articles that are useful, non-technical, summaries of issues.</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This paper summarizes the housing affordability crisis, policies typically used to address it, and then provides some recommendations on better approaches.</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Not an empirical study that provides </a:t>
            </a:r>
            <a:r>
              <a:rPr b="0" i="1" lang="en-US" sz="2400" spc="-1" strike="noStrike">
                <a:solidFill>
                  <a:schemeClr val="folHlink"/>
                </a:solidFill>
                <a:latin typeface="Helvetica Neue"/>
              </a:rPr>
              <a:t>new</a:t>
            </a:r>
            <a:r>
              <a:rPr b="0" lang="en-US" sz="2400" spc="-1" strike="noStrike">
                <a:solidFill>
                  <a:schemeClr val="folHlink"/>
                </a:solidFill>
                <a:latin typeface="Helvetica Neue"/>
              </a:rPr>
              <a:t> evidence (so this differs from most papers we’ve read)</a:t>
            </a:r>
            <a:endParaRPr b="0" lang="en-US" sz="24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Section 8</a:t>
            </a:r>
            <a:endParaRPr b="0" lang="en-US" sz="4000" spc="-1" strike="noStrike">
              <a:solidFill>
                <a:srgbClr val="a6c8b2"/>
              </a:solidFill>
              <a:latin typeface="Times New Roman"/>
            </a:endParaRPr>
          </a:p>
        </p:txBody>
      </p:sp>
      <p:sp>
        <p:nvSpPr>
          <p:cNvPr id="139"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One study estimates that only 25% of those eligible get Section 8.</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Thus, must cities have long waiting lists.</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Very bad in LA – 600,000 residents applying for 2,400 vouchers (Smith 2017)</a:t>
            </a:r>
            <a:endParaRPr b="0" lang="en-US" sz="3200" spc="-1" strike="noStrike">
              <a:solidFill>
                <a:schemeClr val="folHlink"/>
              </a:solidFill>
              <a:latin typeface="Helvetica Neue"/>
            </a:endParaRPr>
          </a:p>
          <a:p>
            <a:pPr indent="0">
              <a:lnSpc>
                <a:spcPct val="100000"/>
              </a:lnSpc>
              <a:spcBef>
                <a:spcPts val="641"/>
              </a:spcBef>
              <a:buNone/>
            </a:pP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Vouchers - Pros</a:t>
            </a:r>
            <a:endParaRPr b="0" lang="en-US" sz="4000" spc="-1" strike="noStrike">
              <a:solidFill>
                <a:srgbClr val="a6c8b2"/>
              </a:solidFill>
              <a:latin typeface="Times New Roman"/>
            </a:endParaRPr>
          </a:p>
        </p:txBody>
      </p:sp>
      <p:sp>
        <p:nvSpPr>
          <p:cNvPr id="141"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Directly target impoverished households</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Can be used in a variety of areas</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Flexible (can easily increase the number of vouchers quickly)</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Flexible (can adapt the subsidy based on household income)</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More directly affect housing or neighborhood choice (compared to IG)</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Vouchers – Cons - Discrimination</a:t>
            </a:r>
            <a:endParaRPr b="0" lang="en-US" sz="4000" spc="-1" strike="noStrike">
              <a:solidFill>
                <a:srgbClr val="a6c8b2"/>
              </a:solidFill>
              <a:latin typeface="Times New Roman"/>
            </a:endParaRPr>
          </a:p>
        </p:txBody>
      </p:sp>
      <p:sp>
        <p:nvSpPr>
          <p:cNvPr id="143" name="PlaceHolder 2"/>
          <p:cNvSpPr>
            <a:spLocks noGrp="1"/>
          </p:cNvSpPr>
          <p:nvPr>
            <p:ph/>
          </p:nvPr>
        </p:nvSpPr>
        <p:spPr>
          <a:xfrm>
            <a:off x="685800" y="1981080"/>
            <a:ext cx="80006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In some cities, the Section 8 voucher amount is not sufficient, so landlords are less willing to rent to voucher holders.</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Phillips (2017) documented in an audit field experiment that those mentioning paying with Section 8 were only half as likely to get a positive response to a landlord when sending a rental inquiry email.</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Leads to landlords that specialize in Section 8.</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Vouchers - Cons</a:t>
            </a:r>
            <a:endParaRPr b="0" lang="en-US" sz="4000" spc="-1" strike="noStrike">
              <a:solidFill>
                <a:srgbClr val="a6c8b2"/>
              </a:solidFill>
              <a:latin typeface="Times New Roman"/>
            </a:endParaRPr>
          </a:p>
        </p:txBody>
      </p:sp>
      <p:sp>
        <p:nvSpPr>
          <p:cNvPr id="145"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In low-elasticity housing markets, vouchers can end up increasing the cost of housing, compared to social housing which directly increases the supply.</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Low-elasticity meaning that housing supply is not sensitive to prices – perhaps because it’s hard to build or there are barriers to build.</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Demonstration on Board/Handout</a:t>
            </a:r>
            <a:endParaRPr b="0" lang="en-US" sz="4000" spc="-1" strike="noStrike">
              <a:solidFill>
                <a:srgbClr val="a6c8b2"/>
              </a:solidFill>
              <a:latin typeface="Times New Roman"/>
            </a:endParaRPr>
          </a:p>
        </p:txBody>
      </p:sp>
      <p:sp>
        <p:nvSpPr>
          <p:cNvPr id="147"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Effects of vouchers under different elasticities of supply.</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Rent Control</a:t>
            </a:r>
            <a:endParaRPr b="0" lang="en-US" sz="4000" spc="-1" strike="noStrike">
              <a:solidFill>
                <a:srgbClr val="a6c8b2"/>
              </a:solidFill>
              <a:latin typeface="Times New Roman"/>
            </a:endParaRPr>
          </a:p>
        </p:txBody>
      </p:sp>
      <p:sp>
        <p:nvSpPr>
          <p:cNvPr id="149"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Rent control is relatively rare in American cities, occurring mainly in NY, NJ, and CA, especially NYC, LA, and SF.</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More traditional rent control = maximum rent that can be charged (price ceiling) (economists generally hate this!)</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More modern rent control is less damaging.</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What is more “modern” rent control?</a:t>
            </a:r>
            <a:endParaRPr b="0" lang="en-US" sz="2800" spc="-1" strike="noStrike">
              <a:solidFill>
                <a:schemeClr val="folHlink"/>
              </a:solidFill>
              <a:latin typeface="Helvetica Neue"/>
            </a:endParaRPr>
          </a:p>
          <a:p>
            <a:pPr indent="0">
              <a:lnSpc>
                <a:spcPct val="100000"/>
              </a:lnSpc>
              <a:spcBef>
                <a:spcPts val="561"/>
              </a:spcBef>
              <a:buNone/>
            </a:pP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Traditional Rent Control – Demonstration on the Board/Handout</a:t>
            </a:r>
            <a:endParaRPr b="0" lang="en-US" sz="4000" spc="-1" strike="noStrike">
              <a:solidFill>
                <a:srgbClr val="a6c8b2"/>
              </a:solidFill>
              <a:latin typeface="Times New Roman"/>
            </a:endParaRPr>
          </a:p>
        </p:txBody>
      </p:sp>
      <p:sp>
        <p:nvSpPr>
          <p:cNvPr id="151" name="PlaceHolder 2"/>
          <p:cNvSpPr>
            <a:spLocks noGrp="1"/>
          </p:cNvSpPr>
          <p:nvPr>
            <p:ph/>
          </p:nvPr>
        </p:nvSpPr>
        <p:spPr>
          <a:xfrm>
            <a:off x="685800" y="1981080"/>
            <a:ext cx="7772040" cy="4114440"/>
          </a:xfrm>
          <a:prstGeom prst="rect">
            <a:avLst/>
          </a:prstGeom>
          <a:noFill/>
          <a:ln w="0">
            <a:noFill/>
          </a:ln>
        </p:spPr>
        <p:txBody>
          <a:bodyPr numCol="1" spcCol="0" anchor="t">
            <a:noAutofit/>
          </a:bodyPr>
          <a:p>
            <a:pPr indent="0">
              <a:lnSpc>
                <a:spcPct val="100000"/>
              </a:lnSpc>
              <a:spcBef>
                <a:spcPts val="561"/>
              </a:spcBef>
              <a:buNone/>
              <a:tabLst>
                <a:tab algn="l" pos="0"/>
              </a:tabLst>
            </a:pPr>
            <a:r>
              <a:rPr b="0" lang="en-US" sz="2800" spc="-1" strike="noStrike">
                <a:solidFill>
                  <a:schemeClr val="folHlink"/>
                </a:solidFill>
                <a:latin typeface="Helvetica Neue"/>
              </a:rPr>
              <a:t>I will cover rent control in more depth, but wanted to give you the quick figure on the board/in a handout to jog your memory</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Modern Rent Control</a:t>
            </a:r>
            <a:endParaRPr b="0" lang="en-US" sz="4000" spc="-1" strike="noStrike">
              <a:solidFill>
                <a:srgbClr val="a6c8b2"/>
              </a:solidFill>
              <a:latin typeface="Times New Roman"/>
            </a:endParaRPr>
          </a:p>
        </p:txBody>
      </p:sp>
      <p:sp>
        <p:nvSpPr>
          <p:cNvPr id="153"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In the more “modern” and common form of rent control, landlords can only increase their rent by a maximum percentage each for existing tenants.</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This does create an incentive to kick tenants out when the market surges and rents could be increased dramatically, as rents can be changed when tenants move out.</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The laws create rules to try to prevent landlords from evicting tenants without “just cause”</a:t>
            </a:r>
            <a:endParaRPr b="0" lang="en-US" sz="24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Modern Rent Control</a:t>
            </a:r>
            <a:endParaRPr b="0" lang="en-US" sz="4000" spc="-1" strike="noStrike">
              <a:solidFill>
                <a:srgbClr val="a6c8b2"/>
              </a:solidFill>
              <a:latin typeface="Times New Roman"/>
            </a:endParaRPr>
          </a:p>
        </p:txBody>
      </p:sp>
      <p:sp>
        <p:nvSpPr>
          <p:cNvPr id="155"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Nowhere in the US does rent control apply to new construction.</a:t>
            </a:r>
            <a:endParaRPr b="0" lang="en-US" sz="3200" spc="-1" strike="noStrike">
              <a:solidFill>
                <a:schemeClr val="folHlink"/>
              </a:solidFill>
              <a:latin typeface="Helvetica Neue"/>
            </a:endParaRPr>
          </a:p>
          <a:p>
            <a:pPr marL="743040" indent="0">
              <a:lnSpc>
                <a:spcPct val="100000"/>
              </a:lnSpc>
              <a:spcBef>
                <a:spcPts val="561"/>
              </a:spcBef>
              <a:buNone/>
              <a:tabLst>
                <a:tab algn="l" pos="0"/>
              </a:tabLst>
            </a:pPr>
            <a:r>
              <a:rPr b="0" lang="en-US" sz="2800" spc="-1" strike="noStrike">
                <a:solidFill>
                  <a:schemeClr val="folHlink"/>
                </a:solidFill>
                <a:latin typeface="Helvetica Neue"/>
              </a:rPr>
              <a:t>Trying to avoid the negative incentives that rent control would have on housing supply</a:t>
            </a:r>
            <a:endParaRPr b="0" lang="en-US" sz="28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tabLst>
                <a:tab algn="l" pos="0"/>
              </a:tabLst>
            </a:pPr>
            <a:r>
              <a:rPr b="0" lang="en-US" sz="3200" spc="-1" strike="noStrike">
                <a:solidFill>
                  <a:schemeClr val="folHlink"/>
                </a:solidFill>
                <a:latin typeface="Helvetica Neue"/>
              </a:rPr>
              <a:t>In a sense, modern rent control works as a delay mechanism to slow the rate of rent increases for incumbent tenants for part of the housing stock.</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Cons: Modern Rent Control</a:t>
            </a:r>
            <a:endParaRPr b="0" lang="en-US" sz="4000" spc="-1" strike="noStrike">
              <a:solidFill>
                <a:srgbClr val="a6c8b2"/>
              </a:solidFill>
              <a:latin typeface="Times New Roman"/>
            </a:endParaRPr>
          </a:p>
        </p:txBody>
      </p:sp>
      <p:sp>
        <p:nvSpPr>
          <p:cNvPr id="157" name="PlaceHolder 2"/>
          <p:cNvSpPr>
            <a:spLocks noGrp="1"/>
          </p:cNvSpPr>
          <p:nvPr>
            <p:ph/>
          </p:nvPr>
        </p:nvSpPr>
        <p:spPr>
          <a:xfrm>
            <a:off x="685800" y="1828800"/>
            <a:ext cx="7772040" cy="426672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Limits unit turnover and increases mis-allocation of units</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Families stay in housing with rent control too long</a:t>
            </a:r>
            <a:endParaRPr b="0" lang="en-US" sz="3200" spc="-1" strike="noStrike">
              <a:solidFill>
                <a:schemeClr val="folHlink"/>
              </a:solidFill>
              <a:latin typeface="Helvetica Neue"/>
            </a:endParaRPr>
          </a:p>
          <a:p>
            <a:pPr marL="743040" indent="0">
              <a:lnSpc>
                <a:spcPct val="100000"/>
              </a:lnSpc>
              <a:spcBef>
                <a:spcPts val="561"/>
              </a:spcBef>
              <a:buNone/>
              <a:tabLst>
                <a:tab algn="l" pos="0"/>
              </a:tabLst>
            </a:pPr>
            <a:r>
              <a:rPr b="0" lang="en-US" sz="2800" spc="-1" strike="noStrike">
                <a:solidFill>
                  <a:schemeClr val="folHlink"/>
                </a:solidFill>
                <a:latin typeface="Helvetica Neue"/>
              </a:rPr>
              <a:t>e.g., Getting a new job may mean you should move closer to the new job. Or you should move during family changes (e.g., relationships), but you don’t since you’d face an increase in rents.</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Three Types of Cities</a:t>
            </a:r>
            <a:endParaRPr b="0" lang="en-US" sz="4000" spc="-1" strike="noStrike">
              <a:solidFill>
                <a:srgbClr val="a6c8b2"/>
              </a:solidFill>
              <a:latin typeface="Times New Roman"/>
            </a:endParaRPr>
          </a:p>
        </p:txBody>
      </p:sp>
      <p:sp>
        <p:nvSpPr>
          <p:cNvPr id="103"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457200" indent="-457200">
              <a:lnSpc>
                <a:spcPct val="100000"/>
              </a:lnSpc>
              <a:spcBef>
                <a:spcPts val="400"/>
              </a:spcBef>
              <a:buClr>
                <a:srgbClr val="ca5e0a"/>
              </a:buClr>
              <a:buFont typeface="Helvetica Neue"/>
              <a:buAutoNum type="arabicPeriod"/>
            </a:pPr>
            <a:r>
              <a:rPr b="1" lang="en-US" sz="2000" spc="-1" strike="noStrike">
                <a:solidFill>
                  <a:schemeClr val="folHlink"/>
                </a:solidFill>
                <a:latin typeface="Helvetica Neue"/>
              </a:rPr>
              <a:t>Declining populations </a:t>
            </a:r>
            <a:r>
              <a:rPr b="0" lang="en-US" sz="2000" spc="-1" strike="noStrike">
                <a:solidFill>
                  <a:schemeClr val="folHlink"/>
                </a:solidFill>
                <a:latin typeface="Helvetica Neue"/>
              </a:rPr>
              <a:t>– Decreasing job opportunities leads to out-migration but housing more affordable. Often “Rust Belt” cities like Detroit, Rochester, and St. Louis</a:t>
            </a:r>
            <a:endParaRPr b="0" lang="en-US" sz="2000" spc="-1" strike="noStrike">
              <a:solidFill>
                <a:schemeClr val="folHlink"/>
              </a:solidFill>
              <a:latin typeface="Helvetica Neue"/>
            </a:endParaRPr>
          </a:p>
          <a:p>
            <a:pPr marL="457200" indent="-457200">
              <a:lnSpc>
                <a:spcPct val="100000"/>
              </a:lnSpc>
              <a:spcBef>
                <a:spcPts val="400"/>
              </a:spcBef>
              <a:buClr>
                <a:srgbClr val="ca5e0a"/>
              </a:buClr>
              <a:buFont typeface="Helvetica Neue"/>
              <a:buAutoNum type="arabicPeriod"/>
            </a:pPr>
            <a:r>
              <a:rPr b="1" lang="en-US" sz="2000" spc="-1" strike="noStrike">
                <a:solidFill>
                  <a:schemeClr val="folHlink"/>
                </a:solidFill>
                <a:latin typeface="Helvetica Neue"/>
              </a:rPr>
              <a:t>Growing population and growing housing </a:t>
            </a:r>
            <a:r>
              <a:rPr b="0" lang="en-US" sz="2000" spc="-1" strike="noStrike">
                <a:solidFill>
                  <a:schemeClr val="folHlink"/>
                </a:solidFill>
                <a:latin typeface="Helvetica Neue"/>
              </a:rPr>
              <a:t>– These cities are growing but housing supply is also able to grow. Typically “Sun Belt” cities like Atlanta, Houston, and Tucson.</a:t>
            </a:r>
            <a:endParaRPr b="0" lang="en-US" sz="2000" spc="-1" strike="noStrike">
              <a:solidFill>
                <a:schemeClr val="folHlink"/>
              </a:solidFill>
              <a:latin typeface="Helvetica Neue"/>
            </a:endParaRPr>
          </a:p>
          <a:p>
            <a:pPr marL="457200" indent="-457200">
              <a:lnSpc>
                <a:spcPct val="100000"/>
              </a:lnSpc>
              <a:spcBef>
                <a:spcPts val="400"/>
              </a:spcBef>
              <a:buClr>
                <a:srgbClr val="ca5e0a"/>
              </a:buClr>
              <a:buFont typeface="Helvetica Neue"/>
              <a:buAutoNum type="arabicPeriod"/>
            </a:pPr>
            <a:r>
              <a:rPr b="1" lang="en-US" sz="2000" spc="-1" strike="noStrike">
                <a:solidFill>
                  <a:schemeClr val="folHlink"/>
                </a:solidFill>
                <a:latin typeface="Helvetica Neue"/>
              </a:rPr>
              <a:t>“</a:t>
            </a:r>
            <a:r>
              <a:rPr b="1" lang="en-US" sz="2000" spc="-1" strike="noStrike">
                <a:solidFill>
                  <a:schemeClr val="folHlink"/>
                </a:solidFill>
                <a:latin typeface="Helvetica Neue"/>
              </a:rPr>
              <a:t>Superstar” cities </a:t>
            </a:r>
            <a:r>
              <a:rPr b="0" lang="en-US" sz="2000" spc="-1" strike="noStrike">
                <a:solidFill>
                  <a:schemeClr val="folHlink"/>
                </a:solidFill>
                <a:latin typeface="Helvetica Neue"/>
              </a:rPr>
              <a:t>– Growing much faster than can housing supply due to both in-migration and an inability for housing supply to keep up. Includes New York City, Boston, DC, SF, LA, Seattle, and Denver.</a:t>
            </a:r>
            <a:endParaRPr b="0" lang="en-US" sz="20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Cons: Modern Rent Control</a:t>
            </a:r>
            <a:endParaRPr b="0" lang="en-US" sz="4000" spc="-1" strike="noStrike">
              <a:solidFill>
                <a:srgbClr val="a6c8b2"/>
              </a:solidFill>
              <a:latin typeface="Times New Roman"/>
            </a:endParaRPr>
          </a:p>
        </p:txBody>
      </p:sp>
      <p:sp>
        <p:nvSpPr>
          <p:cNvPr id="159"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Poor targeting efficiency – Those who benefit from rent control may not be those that really need it.</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If there is excess demand for rent controlled apartments, perhaps the better resourced tenant applicants, who are already better off, may be more likely to get the unit.</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Cons: Modern Rent Control</a:t>
            </a:r>
            <a:endParaRPr b="0" lang="en-US" sz="4000" spc="-1" strike="noStrike">
              <a:solidFill>
                <a:srgbClr val="a6c8b2"/>
              </a:solidFill>
              <a:latin typeface="Times New Roman"/>
            </a:endParaRPr>
          </a:p>
        </p:txBody>
      </p:sp>
      <p:sp>
        <p:nvSpPr>
          <p:cNvPr id="161"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Increases business risk, possibly decreases return on investment in new housing.</a:t>
            </a:r>
            <a:endParaRPr b="0" lang="en-US" sz="3200" spc="-1" strike="noStrike">
              <a:solidFill>
                <a:schemeClr val="folHlink"/>
              </a:solidFill>
              <a:latin typeface="Helvetica Neue"/>
            </a:endParaRPr>
          </a:p>
          <a:p>
            <a:pPr marL="743040" indent="0">
              <a:lnSpc>
                <a:spcPct val="100000"/>
              </a:lnSpc>
              <a:spcBef>
                <a:spcPts val="561"/>
              </a:spcBef>
              <a:buNone/>
              <a:tabLst>
                <a:tab algn="l" pos="0"/>
              </a:tabLst>
            </a:pPr>
            <a:r>
              <a:rPr b="0" lang="en-US" sz="2800" spc="-1" strike="noStrike">
                <a:solidFill>
                  <a:schemeClr val="folHlink"/>
                </a:solidFill>
                <a:latin typeface="Helvetica Neue"/>
              </a:rPr>
              <a:t>Could rent control eventually apply to the properties I want to build?</a:t>
            </a:r>
            <a:endParaRPr b="0" lang="en-US" sz="28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tabLst>
                <a:tab algn="l" pos="0"/>
              </a:tabLst>
            </a:pPr>
            <a:r>
              <a:rPr b="0" lang="en-US" sz="3200" spc="-1" strike="noStrike">
                <a:solidFill>
                  <a:schemeClr val="folHlink"/>
                </a:solidFill>
                <a:latin typeface="Helvetica Neue"/>
              </a:rPr>
              <a:t>Rent control benefits current residents but does not support new migrants (they face market rates)</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Pros: Modern Rent Control</a:t>
            </a:r>
            <a:endParaRPr b="0" lang="en-US" sz="4000" spc="-1" strike="noStrike">
              <a:solidFill>
                <a:srgbClr val="a6c8b2"/>
              </a:solidFill>
              <a:latin typeface="Times New Roman"/>
            </a:endParaRPr>
          </a:p>
        </p:txBody>
      </p:sp>
      <p:sp>
        <p:nvSpPr>
          <p:cNvPr id="163"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Makes rent cheaper</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Rent increases are predictable – insulates renters from risk.</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Modern rent control is “Not typically a major cause of supply suppression.” (p. 66)</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Greater community stability (since tenants stay for longer)</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Regulation of the Housing Market</a:t>
            </a:r>
            <a:endParaRPr b="0" lang="en-US" sz="4000" spc="-1" strike="noStrike">
              <a:solidFill>
                <a:srgbClr val="a6c8b2"/>
              </a:solidFill>
              <a:latin typeface="Times New Roman"/>
            </a:endParaRPr>
          </a:p>
        </p:txBody>
      </p:sp>
      <p:sp>
        <p:nvSpPr>
          <p:cNvPr id="165"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Falls into four categories:</a:t>
            </a:r>
            <a:endParaRPr b="0" lang="en-US" sz="3200" spc="-1" strike="noStrike">
              <a:solidFill>
                <a:schemeClr val="folHlink"/>
              </a:solidFill>
              <a:latin typeface="Helvetica Neue"/>
            </a:endParaRPr>
          </a:p>
          <a:p>
            <a:pPr marL="514440" indent="-514440">
              <a:lnSpc>
                <a:spcPct val="100000"/>
              </a:lnSpc>
              <a:spcBef>
                <a:spcPts val="641"/>
              </a:spcBef>
              <a:buClr>
                <a:srgbClr val="ca5e0a"/>
              </a:buClr>
              <a:buFont typeface="Helvetica Neue"/>
              <a:buAutoNum type="arabicPeriod"/>
            </a:pPr>
            <a:r>
              <a:rPr b="0" lang="en-US" sz="3200" spc="-1" strike="noStrike">
                <a:solidFill>
                  <a:schemeClr val="folHlink"/>
                </a:solidFill>
                <a:latin typeface="Helvetica Neue"/>
              </a:rPr>
              <a:t>Zoning code</a:t>
            </a:r>
            <a:endParaRPr b="0" lang="en-US" sz="3200" spc="-1" strike="noStrike">
              <a:solidFill>
                <a:schemeClr val="folHlink"/>
              </a:solidFill>
              <a:latin typeface="Helvetica Neue"/>
            </a:endParaRPr>
          </a:p>
          <a:p>
            <a:pPr marL="514440" indent="-514440">
              <a:lnSpc>
                <a:spcPct val="100000"/>
              </a:lnSpc>
              <a:spcBef>
                <a:spcPts val="641"/>
              </a:spcBef>
              <a:buClr>
                <a:srgbClr val="ca5e0a"/>
              </a:buClr>
              <a:buFont typeface="Helvetica Neue"/>
              <a:buAutoNum type="arabicPeriod"/>
            </a:pPr>
            <a:r>
              <a:rPr b="0" lang="en-US" sz="3200" spc="-1" strike="noStrike">
                <a:solidFill>
                  <a:schemeClr val="folHlink"/>
                </a:solidFill>
                <a:latin typeface="Helvetica Neue"/>
              </a:rPr>
              <a:t>Building code</a:t>
            </a:r>
            <a:endParaRPr b="0" lang="en-US" sz="3200" spc="-1" strike="noStrike">
              <a:solidFill>
                <a:schemeClr val="folHlink"/>
              </a:solidFill>
              <a:latin typeface="Helvetica Neue"/>
            </a:endParaRPr>
          </a:p>
          <a:p>
            <a:pPr marL="514440" indent="-514440">
              <a:lnSpc>
                <a:spcPct val="100000"/>
              </a:lnSpc>
              <a:spcBef>
                <a:spcPts val="641"/>
              </a:spcBef>
              <a:buClr>
                <a:srgbClr val="ca5e0a"/>
              </a:buClr>
              <a:buFont typeface="Helvetica Neue"/>
              <a:buAutoNum type="arabicPeriod"/>
            </a:pPr>
            <a:r>
              <a:rPr b="0" lang="en-US" sz="3200" spc="-1" strike="noStrike">
                <a:solidFill>
                  <a:schemeClr val="folHlink"/>
                </a:solidFill>
                <a:latin typeface="Helvetica Neue"/>
              </a:rPr>
              <a:t>Permits to add supply</a:t>
            </a:r>
            <a:endParaRPr b="0" lang="en-US" sz="3200" spc="-1" strike="noStrike">
              <a:solidFill>
                <a:schemeClr val="folHlink"/>
              </a:solidFill>
              <a:latin typeface="Helvetica Neue"/>
            </a:endParaRPr>
          </a:p>
          <a:p>
            <a:pPr marL="514440" indent="-514440">
              <a:lnSpc>
                <a:spcPct val="100000"/>
              </a:lnSpc>
              <a:spcBef>
                <a:spcPts val="641"/>
              </a:spcBef>
              <a:buClr>
                <a:srgbClr val="ca5e0a"/>
              </a:buClr>
              <a:buFont typeface="Helvetica Neue"/>
              <a:buAutoNum type="arabicPeriod"/>
            </a:pPr>
            <a:r>
              <a:rPr b="0" lang="en-US" sz="3200" spc="-1" strike="noStrike">
                <a:solidFill>
                  <a:schemeClr val="folHlink"/>
                </a:solidFill>
                <a:latin typeface="Helvetica Neue"/>
              </a:rPr>
              <a:t>Fees</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Zoning Code</a:t>
            </a:r>
            <a:endParaRPr b="0" lang="en-US" sz="4000" spc="-1" strike="noStrike">
              <a:solidFill>
                <a:srgbClr val="a6c8b2"/>
              </a:solidFill>
              <a:latin typeface="Times New Roman"/>
            </a:endParaRPr>
          </a:p>
        </p:txBody>
      </p:sp>
      <p:sp>
        <p:nvSpPr>
          <p:cNvPr id="167" name="PlaceHolder 2"/>
          <p:cNvSpPr>
            <a:spLocks noGrp="1"/>
          </p:cNvSpPr>
          <p:nvPr>
            <p:ph/>
          </p:nvPr>
        </p:nvSpPr>
        <p:spPr>
          <a:xfrm>
            <a:off x="685800" y="1981080"/>
            <a:ext cx="80006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Zoning codes regulate what land uses are allowed on a site – housing, office, retail, industrial, etc.</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Zoning codes also control building heights, densities, set-backs </a:t>
            </a:r>
            <a:r>
              <a:rPr b="0" lang="en-US" sz="2400" spc="-1" strike="noStrike">
                <a:solidFill>
                  <a:schemeClr val="folHlink"/>
                </a:solidFill>
                <a:latin typeface="Helvetica Neue"/>
              </a:rPr>
              <a:t>(min. distance between building and street), </a:t>
            </a:r>
            <a:r>
              <a:rPr b="0" lang="en-US" sz="3200" spc="-1" strike="noStrike">
                <a:solidFill>
                  <a:schemeClr val="folHlink"/>
                </a:solidFill>
                <a:latin typeface="Helvetica Neue"/>
              </a:rPr>
              <a:t>rear-yard requirements, tower separation requirements, parking requirements, etc.</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Zoning Code</a:t>
            </a:r>
            <a:endParaRPr b="0" lang="en-US" sz="4000" spc="-1" strike="noStrike">
              <a:solidFill>
                <a:srgbClr val="a6c8b2"/>
              </a:solidFill>
              <a:latin typeface="Times New Roman"/>
            </a:endParaRPr>
          </a:p>
        </p:txBody>
      </p:sp>
      <p:sp>
        <p:nvSpPr>
          <p:cNvPr id="169"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Zoning codes can sometimes be even more restrictive (e.g., historic districts).</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Zoning regulated by city councils or other city bodies.</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In some places (e.g., California), zoning ordinances can be enacted by ballot initiatives.</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Building Code</a:t>
            </a:r>
            <a:endParaRPr b="0" lang="en-US" sz="4000" spc="-1" strike="noStrike">
              <a:solidFill>
                <a:srgbClr val="a6c8b2"/>
              </a:solidFill>
              <a:latin typeface="Times New Roman"/>
            </a:endParaRPr>
          </a:p>
        </p:txBody>
      </p:sp>
      <p:sp>
        <p:nvSpPr>
          <p:cNvPr id="171"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Zoning regulations WHAT can be built, the building code (and related codes) regulate HOW it can be built.</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Regulates what materials are allowed, how big the windows must be, how large rooms must be, how much heat can be lost through a wall, earthquake proofing, etc.</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Building Code</a:t>
            </a:r>
            <a:endParaRPr b="0" lang="en-US" sz="4000" spc="-1" strike="noStrike">
              <a:solidFill>
                <a:srgbClr val="a6c8b2"/>
              </a:solidFill>
              <a:latin typeface="Times New Roman"/>
            </a:endParaRPr>
          </a:p>
        </p:txBody>
      </p:sp>
      <p:sp>
        <p:nvSpPr>
          <p:cNvPr id="173" name="PlaceHolder 2"/>
          <p:cNvSpPr>
            <a:spLocks noGrp="1"/>
          </p:cNvSpPr>
          <p:nvPr>
            <p:ph/>
          </p:nvPr>
        </p:nvSpPr>
        <p:spPr>
          <a:xfrm>
            <a:off x="380880" y="1981080"/>
            <a:ext cx="8076960" cy="4114440"/>
          </a:xfrm>
          <a:prstGeom prst="rect">
            <a:avLst/>
          </a:prstGeom>
          <a:noFill/>
          <a:ln w="0">
            <a:noFill/>
          </a:ln>
        </p:spPr>
        <p:txBody>
          <a:bodyPr numCol="1" spcCol="0" anchor="t">
            <a:noAutofit/>
          </a:bodyPr>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The general goal of zoning and building codes is to enforce what is considered “decent” housing.</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Attempts to create minimum standards for housing (e.g., all housing must have heating, industrial plans cannot be in residential areas).</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Building codes can be justified on the basis that they reduce information asymmetry between sellers and buyers, assuring housing purchases of the safety of housing.</a:t>
            </a:r>
            <a:endParaRPr b="0" lang="en-US" sz="2400" spc="-1" strike="noStrike">
              <a:solidFill>
                <a:schemeClr val="folHlink"/>
              </a:solidFill>
              <a:latin typeface="Helvetica Neue"/>
            </a:endParaRPr>
          </a:p>
          <a:p>
            <a:pPr indent="0">
              <a:lnSpc>
                <a:spcPct val="100000"/>
              </a:lnSpc>
              <a:spcBef>
                <a:spcPts val="720"/>
              </a:spcBef>
              <a:buNone/>
            </a:pPr>
            <a:endParaRPr b="0" lang="en-US" sz="3600" spc="-1" strike="noStrike">
              <a:solidFill>
                <a:schemeClr val="folHlink"/>
              </a:solidFill>
              <a:latin typeface="Helvetica Neue"/>
            </a:endParaRPr>
          </a:p>
          <a:p>
            <a:pPr indent="0">
              <a:lnSpc>
                <a:spcPct val="100000"/>
              </a:lnSpc>
              <a:spcBef>
                <a:spcPts val="641"/>
              </a:spcBef>
              <a:buNone/>
            </a:pP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Building Code</a:t>
            </a:r>
            <a:endParaRPr b="0" lang="en-US" sz="4000" spc="-1" strike="noStrike">
              <a:solidFill>
                <a:srgbClr val="a6c8b2"/>
              </a:solidFill>
              <a:latin typeface="Times New Roman"/>
            </a:endParaRPr>
          </a:p>
        </p:txBody>
      </p:sp>
      <p:sp>
        <p:nvSpPr>
          <p:cNvPr id="175" name="PlaceHolder 2"/>
          <p:cNvSpPr>
            <a:spLocks noGrp="1"/>
          </p:cNvSpPr>
          <p:nvPr>
            <p:ph/>
          </p:nvPr>
        </p:nvSpPr>
        <p:spPr>
          <a:xfrm>
            <a:off x="304920" y="1981080"/>
            <a:ext cx="815292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E.g., many cities ban or restrict single room occupant apartments, rooming houses, or other shared housing models.</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Shared housing models may provide low-cost housing, but may not provide good quality housing.</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Are the building codes set appropriately?</a:t>
            </a:r>
            <a:endParaRPr b="0" lang="en-US" sz="3200" spc="-1" strike="noStrike">
              <a:solidFill>
                <a:schemeClr val="folHlink"/>
              </a:solidFill>
              <a:latin typeface="Helvetica Neue"/>
            </a:endParaRPr>
          </a:p>
          <a:p>
            <a:pPr indent="0">
              <a:lnSpc>
                <a:spcPct val="100000"/>
              </a:lnSpc>
              <a:spcBef>
                <a:spcPts val="641"/>
              </a:spcBef>
              <a:buNone/>
            </a:pP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Permits</a:t>
            </a:r>
            <a:endParaRPr b="0" lang="en-US" sz="4000" spc="-1" strike="noStrike">
              <a:solidFill>
                <a:srgbClr val="a6c8b2"/>
              </a:solidFill>
              <a:latin typeface="Times New Roman"/>
            </a:endParaRPr>
          </a:p>
        </p:txBody>
      </p:sp>
      <p:sp>
        <p:nvSpPr>
          <p:cNvPr id="177"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If a developer wants to build housing that meets the zoning and building code requirements, then they need to get a permit.</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The process for getting a permit varied wildly by city.</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Some jurisdictions provide permits automatically if the projects meets all code requirements.</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685800" y="1981080"/>
            <a:ext cx="7772040" cy="4114440"/>
          </a:xfrm>
          <a:prstGeom prst="rect">
            <a:avLst/>
          </a:prstGeom>
          <a:noFill/>
          <a:ln w="0">
            <a:noFill/>
          </a:ln>
        </p:spPr>
        <p:txBody>
          <a:bodyPr numCol="1" spcCol="0" anchor="t">
            <a:noAutofit/>
          </a:bodyPr>
          <a:p>
            <a:pPr indent="0">
              <a:spcBef>
                <a:spcPts val="1417"/>
              </a:spcBef>
              <a:buNone/>
            </a:pPr>
            <a:endParaRPr b="0" lang="en-US" sz="3200" spc="-1" strike="noStrike">
              <a:solidFill>
                <a:schemeClr val="folHlink"/>
              </a:solidFill>
              <a:latin typeface="Helvetica Neue"/>
            </a:endParaRPr>
          </a:p>
        </p:txBody>
      </p:sp>
      <p:pic>
        <p:nvPicPr>
          <p:cNvPr id="105" name="Picture 3" descr=""/>
          <p:cNvPicPr/>
          <p:nvPr/>
        </p:nvPicPr>
        <p:blipFill>
          <a:blip r:embed="rId1"/>
          <a:stretch/>
        </p:blipFill>
        <p:spPr>
          <a:xfrm>
            <a:off x="380880" y="110880"/>
            <a:ext cx="8534160" cy="596952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Permits</a:t>
            </a:r>
            <a:endParaRPr b="0" lang="en-US" sz="4000" spc="-1" strike="noStrike">
              <a:solidFill>
                <a:srgbClr val="a6c8b2"/>
              </a:solidFill>
              <a:latin typeface="Times New Roman"/>
            </a:endParaRPr>
          </a:p>
        </p:txBody>
      </p:sp>
      <p:sp>
        <p:nvSpPr>
          <p:cNvPr id="179"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In other places (e.g., much of CA), developers proposing a large project will need to pay for years of environmental impact studies, hold dozens of public hearings, hire lobbyists, make campaign contributions, and donate money to community groups to try to convince elected officials to allow the project.</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Developer ultimately faces a council vote.</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In some jurisdictions, the project may still end up on the ballot – need to convince the electorate to vote for it.</a:t>
            </a:r>
            <a:endParaRPr b="0" lang="en-US" sz="2400" spc="-1" strike="noStrike">
              <a:solidFill>
                <a:schemeClr val="folHlink"/>
              </a:solidFill>
              <a:latin typeface="Helvetica Neue"/>
            </a:endParaRPr>
          </a:p>
          <a:p>
            <a:pPr indent="0">
              <a:lnSpc>
                <a:spcPct val="100000"/>
              </a:lnSpc>
              <a:spcBef>
                <a:spcPts val="641"/>
              </a:spcBef>
              <a:buNone/>
            </a:pP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Permits</a:t>
            </a:r>
            <a:endParaRPr b="0" lang="en-US" sz="4000" spc="-1" strike="noStrike">
              <a:solidFill>
                <a:srgbClr val="a6c8b2"/>
              </a:solidFill>
              <a:latin typeface="Times New Roman"/>
            </a:endParaRPr>
          </a:p>
        </p:txBody>
      </p:sp>
      <p:sp>
        <p:nvSpPr>
          <p:cNvPr id="181"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Difficult permit requirements may help ensure that only developments with benefits to the community are approved, but it also reduces new development, namely by making it costlier and riskier.</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Strong regulations may serve as a barrier to entry, keeping new firms from entering building construction.</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This leads to market power and higher rents.</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Fees</a:t>
            </a:r>
            <a:endParaRPr b="0" lang="en-US" sz="4000" spc="-1" strike="noStrike">
              <a:solidFill>
                <a:srgbClr val="a6c8b2"/>
              </a:solidFill>
              <a:latin typeface="Times New Roman"/>
            </a:endParaRPr>
          </a:p>
        </p:txBody>
      </p:sp>
      <p:sp>
        <p:nvSpPr>
          <p:cNvPr id="183" name="PlaceHolder 2"/>
          <p:cNvSpPr>
            <a:spLocks noGrp="1"/>
          </p:cNvSpPr>
          <p:nvPr>
            <p:ph/>
          </p:nvPr>
        </p:nvSpPr>
        <p:spPr>
          <a:xfrm>
            <a:off x="304920" y="1981080"/>
            <a:ext cx="815292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Fees and exactions must be made in exchange for permission to build housing.</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Cities collect these to support affordable housing production, transit expansion, parks, and other municipal projects.</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Total fees and exactions in a city like SF is between $60k and $150k for each market-rate unit.</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Fees</a:t>
            </a:r>
            <a:endParaRPr b="0" lang="en-US" sz="4000" spc="-1" strike="noStrike">
              <a:solidFill>
                <a:srgbClr val="a6c8b2"/>
              </a:solidFill>
              <a:latin typeface="Times New Roman"/>
            </a:endParaRPr>
          </a:p>
        </p:txBody>
      </p:sp>
      <p:sp>
        <p:nvSpPr>
          <p:cNvPr id="185"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In some places, these fees are not set but are instead negotiated.</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Developers must negotiate a distinct set of payments for each project.</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Certain constituencies in the community will appose a project unless they receive sufficient payment or concessions.</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Fees</a:t>
            </a:r>
            <a:endParaRPr b="0" lang="en-US" sz="4000" spc="-1" strike="noStrike">
              <a:solidFill>
                <a:srgbClr val="a6c8b2"/>
              </a:solidFill>
              <a:latin typeface="Times New Roman"/>
            </a:endParaRPr>
          </a:p>
        </p:txBody>
      </p:sp>
      <p:sp>
        <p:nvSpPr>
          <p:cNvPr id="187"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Concessions might be:</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Increased fees, labor union contracts, local hire preferences, private legal settlements.</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Activists and politicians try to extract as many concessions as possible – want to maximize benefits to their community.</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However, this increases costs and uncertainty for developers.</a:t>
            </a:r>
            <a:endParaRPr b="0" lang="en-US" sz="2400" spc="-1" strike="noStrike">
              <a:solidFill>
                <a:schemeClr val="folHlink"/>
              </a:solidFill>
              <a:latin typeface="Helvetica Neue"/>
            </a:endParaRPr>
          </a:p>
          <a:p>
            <a:pPr marL="343080" indent="-343080">
              <a:lnSpc>
                <a:spcPct val="100000"/>
              </a:lnSpc>
              <a:spcBef>
                <a:spcPts val="479"/>
              </a:spcBef>
              <a:buClr>
                <a:srgbClr val="ca5e0a"/>
              </a:buClr>
              <a:buFont typeface="Symbol" charset="2"/>
              <a:buChar char=""/>
            </a:pPr>
            <a:r>
              <a:rPr b="0" lang="en-US" sz="2400" spc="-1" strike="noStrike">
                <a:solidFill>
                  <a:schemeClr val="folHlink"/>
                </a:solidFill>
                <a:latin typeface="Helvetica Neue"/>
              </a:rPr>
              <a:t>Makes it less lucrative to convert land from non-housing to housing.</a:t>
            </a:r>
            <a:endParaRPr b="0" lang="en-US" sz="24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Towards a Better Housing Policy</a:t>
            </a:r>
            <a:endParaRPr b="0" lang="en-US" sz="4000" spc="-1" strike="noStrike">
              <a:solidFill>
                <a:srgbClr val="a6c8b2"/>
              </a:solidFill>
              <a:latin typeface="Times New Roman"/>
            </a:endParaRPr>
          </a:p>
        </p:txBody>
      </p:sp>
      <p:sp>
        <p:nvSpPr>
          <p:cNvPr id="189"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Metcalf (2018) proposes seven ideas:</a:t>
            </a:r>
            <a:endParaRPr b="0" lang="en-US" sz="3200" spc="-1" strike="noStrike">
              <a:solidFill>
                <a:schemeClr val="folHlink"/>
              </a:solidFill>
              <a:latin typeface="Helvetica Neue"/>
            </a:endParaRPr>
          </a:p>
          <a:p>
            <a:pPr marL="514440" indent="-514440">
              <a:lnSpc>
                <a:spcPct val="100000"/>
              </a:lnSpc>
              <a:spcBef>
                <a:spcPts val="479"/>
              </a:spcBef>
              <a:buClr>
                <a:srgbClr val="ca5e0a"/>
              </a:buClr>
              <a:buFont typeface="Helvetica Neue"/>
              <a:buAutoNum type="arabicPeriod"/>
            </a:pPr>
            <a:r>
              <a:rPr b="0" lang="en-US" sz="2400" spc="-1" strike="noStrike">
                <a:solidFill>
                  <a:schemeClr val="folHlink"/>
                </a:solidFill>
                <a:latin typeface="Helvetica Neue"/>
              </a:rPr>
              <a:t>Upzone</a:t>
            </a:r>
            <a:endParaRPr b="0" lang="en-US" sz="2400" spc="-1" strike="noStrike">
              <a:solidFill>
                <a:schemeClr val="folHlink"/>
              </a:solidFill>
              <a:latin typeface="Helvetica Neue"/>
            </a:endParaRPr>
          </a:p>
          <a:p>
            <a:pPr marL="514440" indent="-514440">
              <a:lnSpc>
                <a:spcPct val="100000"/>
              </a:lnSpc>
              <a:spcBef>
                <a:spcPts val="479"/>
              </a:spcBef>
              <a:buClr>
                <a:srgbClr val="ca5e0a"/>
              </a:buClr>
              <a:buFont typeface="Helvetica Neue"/>
              <a:buAutoNum type="arabicPeriod"/>
            </a:pPr>
            <a:r>
              <a:rPr b="0" lang="en-US" sz="2400" spc="-1" strike="noStrike">
                <a:solidFill>
                  <a:schemeClr val="folHlink"/>
                </a:solidFill>
                <a:latin typeface="Helvetica Neue"/>
              </a:rPr>
              <a:t>Rethink minimal standards</a:t>
            </a:r>
            <a:endParaRPr b="0" lang="en-US" sz="2400" spc="-1" strike="noStrike">
              <a:solidFill>
                <a:schemeClr val="folHlink"/>
              </a:solidFill>
              <a:latin typeface="Helvetica Neue"/>
            </a:endParaRPr>
          </a:p>
          <a:p>
            <a:pPr marL="514440" indent="-514440">
              <a:lnSpc>
                <a:spcPct val="100000"/>
              </a:lnSpc>
              <a:spcBef>
                <a:spcPts val="479"/>
              </a:spcBef>
              <a:buClr>
                <a:srgbClr val="ca5e0a"/>
              </a:buClr>
              <a:buFont typeface="Helvetica Neue"/>
              <a:buAutoNum type="arabicPeriod"/>
            </a:pPr>
            <a:r>
              <a:rPr b="0" lang="en-US" sz="2400" spc="-1" strike="noStrike">
                <a:solidFill>
                  <a:schemeClr val="folHlink"/>
                </a:solidFill>
                <a:latin typeface="Helvetica Neue"/>
              </a:rPr>
              <a:t>Connect superstar cities to less-expensive places</a:t>
            </a:r>
            <a:endParaRPr b="0" lang="en-US" sz="2400" spc="-1" strike="noStrike">
              <a:solidFill>
                <a:schemeClr val="folHlink"/>
              </a:solidFill>
              <a:latin typeface="Helvetica Neue"/>
            </a:endParaRPr>
          </a:p>
          <a:p>
            <a:pPr marL="514440" indent="-514440">
              <a:lnSpc>
                <a:spcPct val="100000"/>
              </a:lnSpc>
              <a:spcBef>
                <a:spcPts val="479"/>
              </a:spcBef>
              <a:buClr>
                <a:srgbClr val="ca5e0a"/>
              </a:buClr>
              <a:buFont typeface="Helvetica Neue"/>
              <a:buAutoNum type="arabicPeriod"/>
            </a:pPr>
            <a:r>
              <a:rPr b="0" lang="en-US" sz="2400" spc="-1" strike="noStrike">
                <a:solidFill>
                  <a:schemeClr val="folHlink"/>
                </a:solidFill>
                <a:latin typeface="Helvetica Neue"/>
              </a:rPr>
              <a:t>Build more cities</a:t>
            </a:r>
            <a:endParaRPr b="0" lang="en-US" sz="2400" spc="-1" strike="noStrike">
              <a:solidFill>
                <a:schemeClr val="folHlink"/>
              </a:solidFill>
              <a:latin typeface="Helvetica Neue"/>
            </a:endParaRPr>
          </a:p>
          <a:p>
            <a:pPr marL="514440" indent="-514440">
              <a:lnSpc>
                <a:spcPct val="100000"/>
              </a:lnSpc>
              <a:spcBef>
                <a:spcPts val="479"/>
              </a:spcBef>
              <a:buClr>
                <a:srgbClr val="ca5e0a"/>
              </a:buClr>
              <a:buFont typeface="Helvetica Neue"/>
              <a:buAutoNum type="arabicPeriod"/>
            </a:pPr>
            <a:r>
              <a:rPr b="0" lang="en-US" sz="2400" spc="-1" strike="noStrike">
                <a:solidFill>
                  <a:schemeClr val="folHlink"/>
                </a:solidFill>
                <a:latin typeface="Helvetica Neue"/>
              </a:rPr>
              <a:t>Pool taxes regionally</a:t>
            </a:r>
            <a:endParaRPr b="0" lang="en-US" sz="2400" spc="-1" strike="noStrike">
              <a:solidFill>
                <a:schemeClr val="folHlink"/>
              </a:solidFill>
              <a:latin typeface="Helvetica Neue"/>
            </a:endParaRPr>
          </a:p>
          <a:p>
            <a:pPr marL="514440" indent="-514440">
              <a:lnSpc>
                <a:spcPct val="100000"/>
              </a:lnSpc>
              <a:spcBef>
                <a:spcPts val="479"/>
              </a:spcBef>
              <a:buClr>
                <a:srgbClr val="ca5e0a"/>
              </a:buClr>
              <a:buFont typeface="Helvetica Neue"/>
              <a:buAutoNum type="arabicPeriod"/>
            </a:pPr>
            <a:r>
              <a:rPr b="0" lang="en-US" sz="2400" spc="-1" strike="noStrike">
                <a:solidFill>
                  <a:schemeClr val="folHlink"/>
                </a:solidFill>
                <a:latin typeface="Helvetica Neue"/>
              </a:rPr>
              <a:t>Move responsibility for housing to a higher level of government</a:t>
            </a:r>
            <a:endParaRPr b="0" lang="en-US" sz="2400" spc="-1" strike="noStrike">
              <a:solidFill>
                <a:schemeClr val="folHlink"/>
              </a:solidFill>
              <a:latin typeface="Helvetica Neue"/>
            </a:endParaRPr>
          </a:p>
          <a:p>
            <a:pPr marL="514440" indent="-514440">
              <a:lnSpc>
                <a:spcPct val="100000"/>
              </a:lnSpc>
              <a:spcBef>
                <a:spcPts val="479"/>
              </a:spcBef>
              <a:buClr>
                <a:srgbClr val="ca5e0a"/>
              </a:buClr>
              <a:buFont typeface="Helvetica Neue"/>
              <a:buAutoNum type="arabicPeriod"/>
            </a:pPr>
            <a:r>
              <a:rPr b="0" lang="en-US" sz="2400" spc="-1" strike="noStrike">
                <a:solidFill>
                  <a:schemeClr val="folHlink"/>
                </a:solidFill>
                <a:latin typeface="Helvetica Neue"/>
              </a:rPr>
              <a:t>Spend more on social housing</a:t>
            </a:r>
            <a:endParaRPr b="0" lang="en-US" sz="24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Upzone</a:t>
            </a:r>
            <a:endParaRPr b="0" lang="en-US" sz="4000" spc="-1" strike="noStrike">
              <a:solidFill>
                <a:srgbClr val="a6c8b2"/>
              </a:solidFill>
              <a:latin typeface="Times New Roman"/>
            </a:endParaRPr>
          </a:p>
        </p:txBody>
      </p:sp>
      <p:sp>
        <p:nvSpPr>
          <p:cNvPr id="191"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Change zoning to allow more housing to be built (“upzoning”)</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Needs to be done in a careful way to ensure good design and ensure that neighborhoods to built to be complete.</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Planning process would normally include investments in infrastructure.</a:t>
            </a:r>
            <a:endParaRPr b="0" lang="en-US" sz="3200" spc="-1" strike="noStrike">
              <a:solidFill>
                <a:schemeClr val="folHlink"/>
              </a:solidFill>
              <a:latin typeface="Helvetica Neue"/>
            </a:endParaRPr>
          </a:p>
          <a:p>
            <a:pPr indent="0">
              <a:lnSpc>
                <a:spcPct val="100000"/>
              </a:lnSpc>
              <a:spcBef>
                <a:spcPts val="641"/>
              </a:spcBef>
              <a:buNone/>
            </a:pP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Rethink Minimal Standards</a:t>
            </a:r>
            <a:endParaRPr b="0" lang="en-US" sz="4000" spc="-1" strike="noStrike">
              <a:solidFill>
                <a:srgbClr val="a6c8b2"/>
              </a:solidFill>
              <a:latin typeface="Times New Roman"/>
            </a:endParaRPr>
          </a:p>
        </p:txBody>
      </p:sp>
      <p:sp>
        <p:nvSpPr>
          <p:cNvPr id="193"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Reduce “red tape” – regulations that are less essential but are burdensome.</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E.g., legalizing smaller unites created from accessory dwelling units (small dwelling attached to an existing structure), allowing single-room occupancy apartments, reducing parking requirements, allowing construction innovations like prefabricated housing.</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Connect Superstar Cities to Less Expensive Places</a:t>
            </a:r>
            <a:endParaRPr b="0" lang="en-US" sz="4000" spc="-1" strike="noStrike">
              <a:solidFill>
                <a:srgbClr val="a6c8b2"/>
              </a:solidFill>
              <a:latin typeface="Times New Roman"/>
            </a:endParaRPr>
          </a:p>
        </p:txBody>
      </p:sp>
      <p:sp>
        <p:nvSpPr>
          <p:cNvPr id="195"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Better public transit, especially longer commute transit like commuter rail, can connect major economic centers with more communities.</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Allows individuals to reasonably live further away, increasing housing options.</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Build More Cities</a:t>
            </a:r>
            <a:endParaRPr b="0" lang="en-US" sz="4000" spc="-1" strike="noStrike">
              <a:solidFill>
                <a:srgbClr val="a6c8b2"/>
              </a:solidFill>
              <a:latin typeface="Times New Roman"/>
            </a:endParaRPr>
          </a:p>
        </p:txBody>
      </p:sp>
      <p:sp>
        <p:nvSpPr>
          <p:cNvPr id="197"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Most controversial of Metcalf’s (2018) suggestions.</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Some new/planned cities had issues (inefficient land use, not connected to transit)</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If sites can be found that are within a reasonable commuting distance, then this idea may have potential.</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Why Focus on Superstar Cities?</a:t>
            </a:r>
            <a:endParaRPr b="0" lang="en-US" sz="4000" spc="-1" strike="noStrike">
              <a:solidFill>
                <a:srgbClr val="a6c8b2"/>
              </a:solidFill>
              <a:latin typeface="Times New Roman"/>
            </a:endParaRPr>
          </a:p>
        </p:txBody>
      </p:sp>
      <p:sp>
        <p:nvSpPr>
          <p:cNvPr id="107"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Superstar cities are the ones where we see the affordable housing crisis being the most relevant.</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These are cities were there are often agglomeration economies that increase wages and productivity, meaning that many workers should move there.</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But high housing prices are a barrier to this.</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Pool Taxes Regionally</a:t>
            </a:r>
            <a:endParaRPr b="0" lang="en-US" sz="4000" spc="-1" strike="noStrike">
              <a:solidFill>
                <a:srgbClr val="a6c8b2"/>
              </a:solidFill>
              <a:latin typeface="Times New Roman"/>
            </a:endParaRPr>
          </a:p>
        </p:txBody>
      </p:sp>
      <p:sp>
        <p:nvSpPr>
          <p:cNvPr id="199"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One reason for housing undersupply is fiscal competition between cities for sales and business tax revenues. If taxes are pooled regionally, it reduces inefficiencies and improves collaboration.</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Minneapolis is an example of this.</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Move Responsibility for Housing to a Higher Level of Government</a:t>
            </a:r>
            <a:endParaRPr b="0" lang="en-US" sz="4000" spc="-1" strike="noStrike">
              <a:solidFill>
                <a:srgbClr val="a6c8b2"/>
              </a:solidFill>
              <a:latin typeface="Times New Roman"/>
            </a:endParaRPr>
          </a:p>
        </p:txBody>
      </p:sp>
      <p:sp>
        <p:nvSpPr>
          <p:cNvPr id="201"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With several cities in a metro area each working independently to improve housing, coordination is difficult.</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Too many incentives for each city to “shirk” its responsibility to improve housing for the metro area.</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If housing policy is conducted at a higher level, it may reduce these free rider problems.</a:t>
            </a: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Spend More on Social Housing</a:t>
            </a:r>
            <a:endParaRPr b="0" lang="en-US" sz="4000" spc="-1" strike="noStrike">
              <a:solidFill>
                <a:srgbClr val="a6c8b2"/>
              </a:solidFill>
              <a:latin typeface="Times New Roman"/>
            </a:endParaRPr>
          </a:p>
        </p:txBody>
      </p:sp>
      <p:sp>
        <p:nvSpPr>
          <p:cNvPr id="203"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As you may recall, this is not done much in North America but is common in Europe.</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More directly increases the housing supply.</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Could be a good long-term investment.</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Fund social housing more from general taxes, rather than from developer fees.</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Why Focus on Superstar Cities?</a:t>
            </a:r>
            <a:endParaRPr b="0" lang="en-US" sz="4000" spc="-1" strike="noStrike">
              <a:solidFill>
                <a:srgbClr val="a6c8b2"/>
              </a:solidFill>
              <a:latin typeface="Times New Roman"/>
            </a:endParaRPr>
          </a:p>
        </p:txBody>
      </p:sp>
      <p:sp>
        <p:nvSpPr>
          <p:cNvPr id="109"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Housing unaffordability also pushes long-term residents out, causing many people to relocate when they would not like to.</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Increased gentrification, changes in neighborhood demographics or culture </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Also leads to an increase in poverty and homelessness.</a:t>
            </a:r>
            <a:endParaRPr b="0" lang="en-US" sz="2800" spc="-1" strike="noStrike">
              <a:solidFill>
                <a:schemeClr val="folHlink"/>
              </a:solidFill>
              <a:latin typeface="Helvetica Neue"/>
            </a:endParaRPr>
          </a:p>
          <a:p>
            <a:pPr marL="343080" indent="-343080">
              <a:lnSpc>
                <a:spcPct val="100000"/>
              </a:lnSpc>
              <a:spcBef>
                <a:spcPts val="561"/>
              </a:spcBef>
              <a:buClr>
                <a:srgbClr val="ca5e0a"/>
              </a:buClr>
              <a:buFont typeface="Symbol" charset="2"/>
              <a:buChar char=""/>
            </a:pPr>
            <a:r>
              <a:rPr b="0" lang="en-US" sz="2800" spc="-1" strike="noStrike">
                <a:solidFill>
                  <a:schemeClr val="folHlink"/>
                </a:solidFill>
                <a:latin typeface="Helvetica Neue"/>
              </a:rPr>
              <a:t>(More could obviously be said on this topic…)</a:t>
            </a:r>
            <a:endParaRPr b="0" lang="en-US" sz="2800" spc="-1" strike="noStrike">
              <a:solidFill>
                <a:schemeClr val="folHlink"/>
              </a:solidFill>
              <a:latin typeface="Helvetica Neue"/>
            </a:endParaRPr>
          </a:p>
          <a:p>
            <a:pPr indent="0">
              <a:lnSpc>
                <a:spcPct val="100000"/>
              </a:lnSpc>
              <a:spcBef>
                <a:spcPts val="561"/>
              </a:spcBef>
              <a:buNone/>
            </a:pPr>
            <a:endParaRPr b="0" lang="en-US" sz="28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Housing Policies in Practice</a:t>
            </a:r>
            <a:endParaRPr b="0" lang="en-US" sz="4000" spc="-1" strike="noStrike">
              <a:solidFill>
                <a:srgbClr val="a6c8b2"/>
              </a:solidFill>
              <a:latin typeface="Times New Roman"/>
            </a:endParaRPr>
          </a:p>
        </p:txBody>
      </p:sp>
      <p:sp>
        <p:nvSpPr>
          <p:cNvPr id="111"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Gabriel Metcalf summarizes housing policy today by grouping policies into four categories:</a:t>
            </a:r>
            <a:endParaRPr b="0" lang="en-US" sz="3200" spc="-1" strike="noStrike">
              <a:solidFill>
                <a:schemeClr val="folHlink"/>
              </a:solidFill>
              <a:latin typeface="Helvetica Neue"/>
            </a:endParaRPr>
          </a:p>
          <a:p>
            <a:pPr marL="514440" indent="-514440">
              <a:lnSpc>
                <a:spcPct val="100000"/>
              </a:lnSpc>
              <a:spcBef>
                <a:spcPts val="641"/>
              </a:spcBef>
              <a:buClr>
                <a:srgbClr val="ca5e0a"/>
              </a:buClr>
              <a:buFont typeface="Helvetica Neue"/>
              <a:buAutoNum type="arabicPeriod"/>
            </a:pPr>
            <a:r>
              <a:rPr b="0" lang="en-US" sz="3200" spc="-1" strike="noStrike">
                <a:solidFill>
                  <a:schemeClr val="folHlink"/>
                </a:solidFill>
                <a:latin typeface="Helvetica Neue"/>
              </a:rPr>
              <a:t>Social Housing</a:t>
            </a:r>
            <a:endParaRPr b="0" lang="en-US" sz="3200" spc="-1" strike="noStrike">
              <a:solidFill>
                <a:schemeClr val="folHlink"/>
              </a:solidFill>
              <a:latin typeface="Helvetica Neue"/>
            </a:endParaRPr>
          </a:p>
          <a:p>
            <a:pPr marL="514440" indent="-514440">
              <a:lnSpc>
                <a:spcPct val="100000"/>
              </a:lnSpc>
              <a:spcBef>
                <a:spcPts val="641"/>
              </a:spcBef>
              <a:buClr>
                <a:srgbClr val="ca5e0a"/>
              </a:buClr>
              <a:buFont typeface="Helvetica Neue"/>
              <a:buAutoNum type="arabicPeriod"/>
            </a:pPr>
            <a:r>
              <a:rPr b="0" lang="en-US" sz="3200" spc="-1" strike="noStrike">
                <a:solidFill>
                  <a:schemeClr val="folHlink"/>
                </a:solidFill>
                <a:latin typeface="Helvetica Neue"/>
              </a:rPr>
              <a:t>Vouchers</a:t>
            </a:r>
            <a:endParaRPr b="0" lang="en-US" sz="3200" spc="-1" strike="noStrike">
              <a:solidFill>
                <a:schemeClr val="folHlink"/>
              </a:solidFill>
              <a:latin typeface="Helvetica Neue"/>
            </a:endParaRPr>
          </a:p>
          <a:p>
            <a:pPr marL="514440" indent="-514440">
              <a:lnSpc>
                <a:spcPct val="100000"/>
              </a:lnSpc>
              <a:spcBef>
                <a:spcPts val="641"/>
              </a:spcBef>
              <a:buClr>
                <a:srgbClr val="ca5e0a"/>
              </a:buClr>
              <a:buFont typeface="Helvetica Neue"/>
              <a:buAutoNum type="arabicPeriod"/>
            </a:pPr>
            <a:r>
              <a:rPr b="0" lang="en-US" sz="3200" spc="-1" strike="noStrike">
                <a:solidFill>
                  <a:schemeClr val="folHlink"/>
                </a:solidFill>
                <a:latin typeface="Helvetica Neue"/>
              </a:rPr>
              <a:t>Rent Control</a:t>
            </a:r>
            <a:endParaRPr b="0" lang="en-US" sz="3200" spc="-1" strike="noStrike">
              <a:solidFill>
                <a:schemeClr val="folHlink"/>
              </a:solidFill>
              <a:latin typeface="Helvetica Neue"/>
            </a:endParaRPr>
          </a:p>
          <a:p>
            <a:pPr marL="514440" indent="-514440">
              <a:lnSpc>
                <a:spcPct val="100000"/>
              </a:lnSpc>
              <a:spcBef>
                <a:spcPts val="641"/>
              </a:spcBef>
              <a:buClr>
                <a:srgbClr val="ca5e0a"/>
              </a:buClr>
              <a:buFont typeface="Helvetica Neue"/>
              <a:buAutoNum type="arabicPeriod"/>
            </a:pPr>
            <a:r>
              <a:rPr b="0" lang="en-US" sz="3200" spc="-1" strike="noStrike">
                <a:solidFill>
                  <a:schemeClr val="folHlink"/>
                </a:solidFill>
                <a:latin typeface="Helvetica Neue"/>
              </a:rPr>
              <a:t>Regulation of the Housing Market</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lgn="ctr">
              <a:lnSpc>
                <a:spcPct val="100000"/>
              </a:lnSpc>
              <a:buNone/>
            </a:pPr>
            <a:r>
              <a:rPr b="1" lang="en-US" sz="4000" spc="-1" strike="noStrike">
                <a:solidFill>
                  <a:schemeClr val="accent2"/>
                </a:solidFill>
                <a:latin typeface="Helvetica Neue"/>
              </a:rPr>
              <a:t>Social Housing</a:t>
            </a:r>
            <a:endParaRPr b="0" lang="en-US" sz="4000" spc="-1" strike="noStrike">
              <a:solidFill>
                <a:srgbClr val="a6c8b2"/>
              </a:solidFill>
              <a:latin typeface="Times New Roman"/>
            </a:endParaRPr>
          </a:p>
        </p:txBody>
      </p:sp>
      <p:sp>
        <p:nvSpPr>
          <p:cNvPr id="113" name="PlaceHolder 2"/>
          <p:cNvSpPr>
            <a:spLocks noGrp="1"/>
          </p:cNvSpPr>
          <p:nvPr>
            <p:ph/>
          </p:nvPr>
        </p:nvSpPr>
        <p:spPr>
          <a:xfrm>
            <a:off x="685800" y="1981080"/>
            <a:ext cx="7772040" cy="4114440"/>
          </a:xfrm>
          <a:prstGeom prst="rect">
            <a:avLst/>
          </a:prstGeom>
          <a:noFill/>
          <a:ln w="0">
            <a:noFill/>
          </a:ln>
        </p:spPr>
        <p:txBody>
          <a:bodyPr numCol="1" spcCol="0" anchor="t">
            <a:noAutofit/>
          </a:bodyPr>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Provide housing outside of the normal market. Like public housing in the textbook.</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i.e. government makes and manages housing.</a:t>
            </a:r>
            <a:endParaRPr b="0" lang="en-US" sz="3200" spc="-1" strike="noStrike">
              <a:solidFill>
                <a:schemeClr val="folHlink"/>
              </a:solidFill>
              <a:latin typeface="Helvetica Neue"/>
            </a:endParaRPr>
          </a:p>
          <a:p>
            <a:pPr marL="343080" indent="-343080">
              <a:lnSpc>
                <a:spcPct val="100000"/>
              </a:lnSpc>
              <a:spcBef>
                <a:spcPts val="641"/>
              </a:spcBef>
              <a:buClr>
                <a:srgbClr val="ca5e0a"/>
              </a:buClr>
              <a:buFont typeface="Symbol" charset="2"/>
              <a:buChar char=""/>
            </a:pPr>
            <a:r>
              <a:rPr b="0" lang="en-US" sz="3200" spc="-1" strike="noStrike">
                <a:solidFill>
                  <a:schemeClr val="folHlink"/>
                </a:solidFill>
                <a:latin typeface="Helvetica Neue"/>
              </a:rPr>
              <a:t>High levels of social housing in Europe (e.g., Netherlands – 33%, Denmark – 20%, UK – 18%)</a:t>
            </a:r>
            <a:endParaRPr b="0" lang="en-US" sz="3200" spc="-1" strike="noStrike">
              <a:solidFill>
                <a:schemeClr val="folHlink"/>
              </a:solidFill>
              <a:latin typeface="Helvetica Neue"/>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p>
            <a:pPr indent="0">
              <a:buNone/>
            </a:pPr>
            <a:endParaRPr b="1" lang="en-US" sz="4000" spc="-1" strike="noStrike">
              <a:solidFill>
                <a:schemeClr val="accent2"/>
              </a:solidFill>
              <a:latin typeface="Helvetica Neue"/>
            </a:endParaRPr>
          </a:p>
        </p:txBody>
      </p:sp>
      <p:sp>
        <p:nvSpPr>
          <p:cNvPr id="115" name="PlaceHolder 2"/>
          <p:cNvSpPr>
            <a:spLocks noGrp="1"/>
          </p:cNvSpPr>
          <p:nvPr>
            <p:ph/>
          </p:nvPr>
        </p:nvSpPr>
        <p:spPr>
          <a:xfrm>
            <a:off x="685800" y="1981080"/>
            <a:ext cx="7772040" cy="4114440"/>
          </a:xfrm>
          <a:prstGeom prst="rect">
            <a:avLst/>
          </a:prstGeom>
          <a:noFill/>
          <a:ln w="0">
            <a:noFill/>
          </a:ln>
        </p:spPr>
        <p:txBody>
          <a:bodyPr numCol="1" spcCol="0" anchor="t">
            <a:noAutofit/>
          </a:bodyPr>
          <a:p>
            <a:pPr indent="0">
              <a:spcBef>
                <a:spcPts val="1417"/>
              </a:spcBef>
              <a:buNone/>
            </a:pPr>
            <a:endParaRPr b="0" lang="en-US" sz="3200" spc="-1" strike="noStrike">
              <a:solidFill>
                <a:schemeClr val="folHlink"/>
              </a:solidFill>
              <a:latin typeface="Helvetica Neue"/>
            </a:endParaRPr>
          </a:p>
        </p:txBody>
      </p:sp>
      <p:pic>
        <p:nvPicPr>
          <p:cNvPr id="116" name="Picture 3" descr=""/>
          <p:cNvPicPr/>
          <p:nvPr/>
        </p:nvPicPr>
        <p:blipFill>
          <a:blip r:embed="rId1"/>
          <a:stretch/>
        </p:blipFill>
        <p:spPr>
          <a:xfrm>
            <a:off x="380880" y="190440"/>
            <a:ext cx="8457840" cy="5902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green_template_full_logo">
  <a:themeElements>
    <a:clrScheme name="">
      <a:dk1>
        <a:srgbClr val="808080"/>
      </a:dk1>
      <a:lt1>
        <a:srgbClr val="a6c8b2"/>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green_template_full_logo">
  <a:themeElements>
    <a:clrScheme name="">
      <a:dk1>
        <a:srgbClr val="808080"/>
      </a:dk1>
      <a:lt1>
        <a:srgbClr val="a6c8b2"/>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TulanePowerpointTemplate</Template>
  <TotalTime>579</TotalTime>
  <Application>LibreOffice/7.5.4.2$MacOSX_X86_64 LibreOffice_project/36ccfdc35048b057fd9854c757a8b67ec53977b6</Application>
  <AppVersion>15.0000</AppVersion>
  <Words>2617</Words>
  <Paragraphs>200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2017-10-09T14:45:27Z</dcterms:created>
  <dc:creator>Button, Patrick J</dc:creator>
  <dc:description/>
  <dc:language>en-US</dc:language>
  <cp:lastModifiedBy/>
  <dcterms:modified xsi:type="dcterms:W3CDTF">2023-12-24T18:09:39Z</dcterms:modified>
  <cp:revision>74</cp:revision>
  <dc:subject/>
  <dc:title>Seniors for Hire? Age Discrimination, ”Sex-Plus-Age” Discrimination, and the Effectiveness of Age Discrimination Laws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5</vt:i4>
  </property>
  <property fmtid="{D5CDD505-2E9C-101B-9397-08002B2CF9AE}" pid="3" name="Notes">
    <vt:i4>1</vt:i4>
  </property>
  <property fmtid="{D5CDD505-2E9C-101B-9397-08002B2CF9AE}" pid="4" name="PresentationFormat">
    <vt:lpwstr>On-screen Show (4:3)</vt:lpwstr>
  </property>
  <property fmtid="{D5CDD505-2E9C-101B-9397-08002B2CF9AE}" pid="5" name="Slides">
    <vt:i4>52</vt:i4>
  </property>
</Properties>
</file>