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_rels/presentation.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2.xml.rels" ContentType="application/vnd.openxmlformats-package.relationships+xml"/>
  <Override PartName="/ppt/slides/_rels/slide1.xml.rels" ContentType="application/vnd.openxmlformats-package.relationships+xml"/>
  <Override PartName="/ppt/slides/slide26.xml" ContentType="application/vnd.openxmlformats-officedocument.presentationml.slide+xml"/>
  <Override PartName="/ppt/slides/slide27.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3F9B4C8E-8F08-4C78-8FFC-6DD074E45D07}"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3" name="PlaceHolder 2"/>
          <p:cNvSpPr>
            <a:spLocks noGrp="1"/>
          </p:cNvSpPr>
          <p:nvPr>
            <p:ph/>
          </p:nvPr>
        </p:nvSpPr>
        <p:spPr>
          <a:xfrm>
            <a:off x="1097280" y="184572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4" name="PlaceHolder 3"/>
          <p:cNvSpPr>
            <a:spLocks noGrp="1"/>
          </p:cNvSpPr>
          <p:nvPr>
            <p:ph/>
          </p:nvPr>
        </p:nvSpPr>
        <p:spPr>
          <a:xfrm>
            <a:off x="1097280" y="394704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B177FE4-0224-49A9-B68A-38EAED7937D5}"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6"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7"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8"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9" name="PlaceHolder 5"/>
          <p:cNvSpPr>
            <a:spLocks noGrp="1"/>
          </p:cNvSpPr>
          <p:nvPr>
            <p:ph/>
          </p:nvPr>
        </p:nvSpPr>
        <p:spPr>
          <a:xfrm>
            <a:off x="625140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CFAE7274-78EF-413F-8FF8-46EB51333D2F}"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1" name="PlaceHolder 2"/>
          <p:cNvSpPr>
            <a:spLocks noGrp="1"/>
          </p:cNvSpPr>
          <p:nvPr>
            <p:ph/>
          </p:nvPr>
        </p:nvSpPr>
        <p:spPr>
          <a:xfrm>
            <a:off x="109728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2" name="PlaceHolder 3"/>
          <p:cNvSpPr>
            <a:spLocks noGrp="1"/>
          </p:cNvSpPr>
          <p:nvPr>
            <p:ph/>
          </p:nvPr>
        </p:nvSpPr>
        <p:spPr>
          <a:xfrm>
            <a:off x="449820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3" name="PlaceHolder 4"/>
          <p:cNvSpPr>
            <a:spLocks noGrp="1"/>
          </p:cNvSpPr>
          <p:nvPr>
            <p:ph/>
          </p:nvPr>
        </p:nvSpPr>
        <p:spPr>
          <a:xfrm>
            <a:off x="789912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4" name="PlaceHolder 5"/>
          <p:cNvSpPr>
            <a:spLocks noGrp="1"/>
          </p:cNvSpPr>
          <p:nvPr>
            <p:ph/>
          </p:nvPr>
        </p:nvSpPr>
        <p:spPr>
          <a:xfrm>
            <a:off x="109728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5" name="PlaceHolder 6"/>
          <p:cNvSpPr>
            <a:spLocks noGrp="1"/>
          </p:cNvSpPr>
          <p:nvPr>
            <p:ph/>
          </p:nvPr>
        </p:nvSpPr>
        <p:spPr>
          <a:xfrm>
            <a:off x="449820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6" name="PlaceHolder 7"/>
          <p:cNvSpPr>
            <a:spLocks noGrp="1"/>
          </p:cNvSpPr>
          <p:nvPr>
            <p:ph/>
          </p:nvPr>
        </p:nvSpPr>
        <p:spPr>
          <a:xfrm>
            <a:off x="789912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48BED04B-4515-484B-BA30-3B8650CE5ADE}"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8D2D773F-12A2-49A8-9761-7A5045FEE832}"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type="subTitle"/>
          </p:nvPr>
        </p:nvSpPr>
        <p:spPr>
          <a:xfrm>
            <a:off x="1097280" y="1845720"/>
            <a:ext cx="10058040" cy="40230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DB3F68B-2FB1-431E-AE72-F04F7681A2B9}"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8" name="PlaceHolder 2"/>
          <p:cNvSpPr>
            <a:spLocks noGrp="1"/>
          </p:cNvSpPr>
          <p:nvPr>
            <p:ph/>
          </p:nvPr>
        </p:nvSpPr>
        <p:spPr>
          <a:xfrm>
            <a:off x="1097280" y="1845720"/>
            <a:ext cx="100580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AB6E9D8-E412-410D-A037-C268F295B919}"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1"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EA97C9E5-AC08-4C1D-B026-482FB04FE3E3}"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97DC56F-8026-411E-97FD-1B847443A745}"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1097280" y="286560"/>
            <a:ext cx="10058040" cy="67248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1BC9F35-E39A-4F5F-9761-7C9B4A7C2218}"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5"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6"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7"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C8EBF9B-0076-4283-A791-B35D877436D5}"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2" name="PlaceHolder 2"/>
          <p:cNvSpPr>
            <a:spLocks noGrp="1"/>
          </p:cNvSpPr>
          <p:nvPr>
            <p:ph type="subTitle"/>
          </p:nvPr>
        </p:nvSpPr>
        <p:spPr>
          <a:xfrm>
            <a:off x="1097280" y="1845720"/>
            <a:ext cx="10058040" cy="40230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C848268-5DA5-41E2-A420-624C97230C0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9"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0"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1" name="PlaceHolder 4"/>
          <p:cNvSpPr>
            <a:spLocks noGrp="1"/>
          </p:cNvSpPr>
          <p:nvPr>
            <p:ph/>
          </p:nvPr>
        </p:nvSpPr>
        <p:spPr>
          <a:xfrm>
            <a:off x="625140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9B8A294-0DC0-4D62-8C3A-AF6CBD329C22}"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3"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4"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5" name="PlaceHolder 4"/>
          <p:cNvSpPr>
            <a:spLocks noGrp="1"/>
          </p:cNvSpPr>
          <p:nvPr>
            <p:ph/>
          </p:nvPr>
        </p:nvSpPr>
        <p:spPr>
          <a:xfrm>
            <a:off x="1097280" y="394704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3B79740-EF26-4A1B-8070-72A32BE0E922}"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7" name="PlaceHolder 2"/>
          <p:cNvSpPr>
            <a:spLocks noGrp="1"/>
          </p:cNvSpPr>
          <p:nvPr>
            <p:ph/>
          </p:nvPr>
        </p:nvSpPr>
        <p:spPr>
          <a:xfrm>
            <a:off x="1097280" y="184572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8" name="PlaceHolder 3"/>
          <p:cNvSpPr>
            <a:spLocks noGrp="1"/>
          </p:cNvSpPr>
          <p:nvPr>
            <p:ph/>
          </p:nvPr>
        </p:nvSpPr>
        <p:spPr>
          <a:xfrm>
            <a:off x="1097280" y="394704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F2ACF0A-DADC-4FC7-8A64-C7F7C552E941}"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0"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1"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2"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3" name="PlaceHolder 5"/>
          <p:cNvSpPr>
            <a:spLocks noGrp="1"/>
          </p:cNvSpPr>
          <p:nvPr>
            <p:ph/>
          </p:nvPr>
        </p:nvSpPr>
        <p:spPr>
          <a:xfrm>
            <a:off x="625140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3D678507-141E-4D20-8619-5F29C5103618}"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5" name="PlaceHolder 2"/>
          <p:cNvSpPr>
            <a:spLocks noGrp="1"/>
          </p:cNvSpPr>
          <p:nvPr>
            <p:ph/>
          </p:nvPr>
        </p:nvSpPr>
        <p:spPr>
          <a:xfrm>
            <a:off x="109728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6" name="PlaceHolder 3"/>
          <p:cNvSpPr>
            <a:spLocks noGrp="1"/>
          </p:cNvSpPr>
          <p:nvPr>
            <p:ph/>
          </p:nvPr>
        </p:nvSpPr>
        <p:spPr>
          <a:xfrm>
            <a:off x="449820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7" name="PlaceHolder 4"/>
          <p:cNvSpPr>
            <a:spLocks noGrp="1"/>
          </p:cNvSpPr>
          <p:nvPr>
            <p:ph/>
          </p:nvPr>
        </p:nvSpPr>
        <p:spPr>
          <a:xfrm>
            <a:off x="789912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8" name="PlaceHolder 5"/>
          <p:cNvSpPr>
            <a:spLocks noGrp="1"/>
          </p:cNvSpPr>
          <p:nvPr>
            <p:ph/>
          </p:nvPr>
        </p:nvSpPr>
        <p:spPr>
          <a:xfrm>
            <a:off x="109728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9" name="PlaceHolder 6"/>
          <p:cNvSpPr>
            <a:spLocks noGrp="1"/>
          </p:cNvSpPr>
          <p:nvPr>
            <p:ph/>
          </p:nvPr>
        </p:nvSpPr>
        <p:spPr>
          <a:xfrm>
            <a:off x="449820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90" name="PlaceHolder 7"/>
          <p:cNvSpPr>
            <a:spLocks noGrp="1"/>
          </p:cNvSpPr>
          <p:nvPr>
            <p:ph/>
          </p:nvPr>
        </p:nvSpPr>
        <p:spPr>
          <a:xfrm>
            <a:off x="789912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1E39C1DD-235B-4CF2-AEC5-8B3D1C31F609}"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4" name="PlaceHolder 2"/>
          <p:cNvSpPr>
            <a:spLocks noGrp="1"/>
          </p:cNvSpPr>
          <p:nvPr>
            <p:ph/>
          </p:nvPr>
        </p:nvSpPr>
        <p:spPr>
          <a:xfrm>
            <a:off x="1097280" y="1845720"/>
            <a:ext cx="100580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43B9F12-BC9F-41A3-BE77-AB95C600DE55}"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6"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17"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E120FF6-5F76-4F8E-AD35-5CDBB12B8236}"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2C81805-9C23-4EE8-A1D3-8A99518AFED2}"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97280" y="286560"/>
            <a:ext cx="10058040" cy="67248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03013AE-7A74-4C2B-8A09-D70E8731D1D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1"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22"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23"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F5E5B1D-9BC2-428F-94CD-B65EBDEEA03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5"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26"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27" name="PlaceHolder 4"/>
          <p:cNvSpPr>
            <a:spLocks noGrp="1"/>
          </p:cNvSpPr>
          <p:nvPr>
            <p:ph/>
          </p:nvPr>
        </p:nvSpPr>
        <p:spPr>
          <a:xfrm>
            <a:off x="625140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9D1D066-82CA-4762-8B0D-B0D68DC9A76A}"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9"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0"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1" name="PlaceHolder 4"/>
          <p:cNvSpPr>
            <a:spLocks noGrp="1"/>
          </p:cNvSpPr>
          <p:nvPr>
            <p:ph/>
          </p:nvPr>
        </p:nvSpPr>
        <p:spPr>
          <a:xfrm>
            <a:off x="1097280" y="394704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D249DBA-ED22-4697-A168-9BF05F8205D2}"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6" hidden="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 name="Rectangle 8" hidden="1"/>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pc="-1" strike="noStrike">
              <a:solidFill>
                <a:srgbClr val="000000"/>
              </a:solidFill>
              <a:latin typeface="Arial"/>
            </a:endParaRPr>
          </a:p>
        </p:txBody>
      </p:sp>
      <p:cxnSp>
        <p:nvCxnSpPr>
          <p:cNvPr id="2" name="Straight Connector 9"/>
          <p:cNvCxnSpPr/>
          <p:nvPr/>
        </p:nvCxnSpPr>
        <p:spPr>
          <a:xfrm>
            <a:off x="1193400" y="1737720"/>
            <a:ext cx="9967320" cy="360"/>
          </a:xfrm>
          <a:prstGeom prst="straightConnector1">
            <a:avLst/>
          </a:prstGeom>
          <a:ln w="6350">
            <a:solidFill>
              <a:srgbClr val="000000">
                <a:lumMod val="50000"/>
                <a:lumOff val="50000"/>
              </a:srgbClr>
            </a:solidFill>
            <a:round/>
          </a:ln>
        </p:spPr>
      </p:cxnSp>
      <p:sp>
        <p:nvSpPr>
          <p:cNvPr id="3" name="Rectangle 6"/>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4" name="Rectangle 7"/>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19080" bIns="19080" anchor="t">
            <a:noAutofit/>
          </a:bodyPr>
          <a:p>
            <a:endParaRPr b="0" lang="en-US" sz="1800" spc="-1" strike="noStrike">
              <a:solidFill>
                <a:srgbClr val="000000"/>
              </a:solidFill>
              <a:latin typeface="Arial"/>
            </a:endParaRPr>
          </a:p>
        </p:txBody>
      </p:sp>
      <p:sp>
        <p:nvSpPr>
          <p:cNvPr id="5" name="PlaceHolder 1"/>
          <p:cNvSpPr>
            <a:spLocks noGrp="1"/>
          </p:cNvSpPr>
          <p:nvPr>
            <p:ph type="title"/>
          </p:nvPr>
        </p:nvSpPr>
        <p:spPr>
          <a:xfrm>
            <a:off x="1097280" y="758880"/>
            <a:ext cx="10058040" cy="3565800"/>
          </a:xfrm>
          <a:prstGeom prst="rect">
            <a:avLst/>
          </a:prstGeom>
          <a:noFill/>
          <a:ln w="0">
            <a:noFill/>
          </a:ln>
        </p:spPr>
        <p:txBody>
          <a:bodyPr anchor="b">
            <a:normAutofit/>
          </a:bodyPr>
          <a:p>
            <a:pPr indent="0">
              <a:lnSpc>
                <a:spcPct val="85000"/>
              </a:lnSpc>
              <a:buNone/>
            </a:pPr>
            <a:r>
              <a:rPr b="0" lang="en-US" sz="8000" spc="-52" strike="noStrike">
                <a:solidFill>
                  <a:srgbClr val="262626"/>
                </a:solidFill>
                <a:latin typeface="Calibri Light"/>
              </a:rPr>
              <a:t>Click to edit Master title style</a:t>
            </a:r>
            <a:endParaRPr b="0" lang="en-US" sz="8000" spc="-1" strike="noStrike">
              <a:solidFill>
                <a:srgbClr val="000000"/>
              </a:solidFill>
              <a:latin typeface="Calibri"/>
            </a:endParaRPr>
          </a:p>
        </p:txBody>
      </p:sp>
      <p:sp>
        <p:nvSpPr>
          <p:cNvPr id="6" name="PlaceHolder 2"/>
          <p:cNvSpPr>
            <a:spLocks noGrp="1"/>
          </p:cNvSpPr>
          <p:nvPr>
            <p:ph type="dt" idx="1"/>
          </p:nvPr>
        </p:nvSpPr>
        <p:spPr>
          <a:xfrm>
            <a:off x="1097280" y="6459840"/>
            <a:ext cx="2471760" cy="364680"/>
          </a:xfrm>
          <a:prstGeom prst="rect">
            <a:avLst/>
          </a:prstGeom>
          <a:noFill/>
          <a:ln w="0">
            <a:noFill/>
          </a:ln>
        </p:spPr>
        <p:txBody>
          <a:bodyPr anchor="ctr">
            <a:noAutofit/>
          </a:bodyPr>
          <a:lstStyle>
            <a:lvl1pPr indent="0">
              <a:lnSpc>
                <a:spcPct val="100000"/>
              </a:lnSpc>
              <a:buNone/>
              <a:defRPr b="0" lang="en-US" sz="900" spc="-1" strike="noStrike">
                <a:solidFill>
                  <a:srgbClr val="ffffff"/>
                </a:solidFill>
                <a:latin typeface="Calibri"/>
              </a:defRPr>
            </a:lvl1pPr>
          </a:lstStyle>
          <a:p>
            <a:pPr indent="0">
              <a:lnSpc>
                <a:spcPct val="100000"/>
              </a:lnSpc>
              <a:buNone/>
            </a:pPr>
            <a:r>
              <a:rPr b="0" lang="en-US" sz="900" spc="-1" strike="noStrike">
                <a:solidFill>
                  <a:srgbClr val="ffffff"/>
                </a:solidFill>
                <a:latin typeface="Calibri"/>
              </a:rPr>
              <a:t>&lt;date/time&gt;</a:t>
            </a:r>
            <a:endParaRPr b="0" lang="en-US" sz="900" spc="-1" strike="noStrike">
              <a:solidFill>
                <a:srgbClr val="000000"/>
              </a:solidFill>
              <a:latin typeface="Times New Roman"/>
            </a:endParaRPr>
          </a:p>
        </p:txBody>
      </p:sp>
      <p:sp>
        <p:nvSpPr>
          <p:cNvPr id="7" name="PlaceHolder 3"/>
          <p:cNvSpPr>
            <a:spLocks noGrp="1"/>
          </p:cNvSpPr>
          <p:nvPr>
            <p:ph type="ftr" idx="2"/>
          </p:nvPr>
        </p:nvSpPr>
        <p:spPr>
          <a:xfrm>
            <a:off x="3686040" y="6459840"/>
            <a:ext cx="482256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4"/>
          <p:cNvSpPr>
            <a:spLocks noGrp="1"/>
          </p:cNvSpPr>
          <p:nvPr>
            <p:ph type="sldNum" idx="3"/>
          </p:nvPr>
        </p:nvSpPr>
        <p:spPr>
          <a:xfrm>
            <a:off x="9900360" y="6459840"/>
            <a:ext cx="1311840" cy="364680"/>
          </a:xfrm>
          <a:prstGeom prst="rect">
            <a:avLst/>
          </a:prstGeom>
          <a:noFill/>
          <a:ln w="0">
            <a:noFill/>
          </a:ln>
        </p:spPr>
        <p:txBody>
          <a:bodyPr anchor="ctr">
            <a:noAutofit/>
          </a:bodyPr>
          <a:lstStyle>
            <a:lvl1pPr indent="0" algn="r">
              <a:lnSpc>
                <a:spcPct val="100000"/>
              </a:lnSpc>
              <a:buNone/>
              <a:defRPr b="0" lang="en-US" sz="1050" spc="-1" strike="noStrike">
                <a:solidFill>
                  <a:srgbClr val="ffffff"/>
                </a:solidFill>
                <a:latin typeface="Calibri"/>
              </a:defRPr>
            </a:lvl1pPr>
          </a:lstStyle>
          <a:p>
            <a:pPr indent="0" algn="r">
              <a:lnSpc>
                <a:spcPct val="100000"/>
              </a:lnSpc>
              <a:buNone/>
            </a:pPr>
            <a:fld id="{55F56340-7103-4DDD-B2D7-F6F0617B9F8C}" type="slidenum">
              <a:rPr b="0" lang="en-US" sz="1050" spc="-1" strike="noStrike">
                <a:solidFill>
                  <a:srgbClr val="ffffff"/>
                </a:solidFill>
                <a:latin typeface="Calibri"/>
              </a:rPr>
              <a:t>&lt;number&gt;</a:t>
            </a:fld>
            <a:endParaRPr b="0" lang="en-US" sz="1050" spc="-1" strike="noStrike">
              <a:solidFill>
                <a:srgbClr val="000000"/>
              </a:solidFill>
              <a:latin typeface="Times New Roman"/>
            </a:endParaRPr>
          </a:p>
        </p:txBody>
      </p:sp>
      <p:cxnSp>
        <p:nvCxnSpPr>
          <p:cNvPr id="9" name="Straight Connector 8"/>
          <p:cNvCxnSpPr/>
          <p:nvPr/>
        </p:nvCxnSpPr>
        <p:spPr>
          <a:xfrm>
            <a:off x="1207440" y="4343400"/>
            <a:ext cx="9875880" cy="360"/>
          </a:xfrm>
          <a:prstGeom prst="straightConnector1">
            <a:avLst/>
          </a:prstGeom>
          <a:ln w="6350">
            <a:solidFill>
              <a:srgbClr val="000000">
                <a:lumMod val="50000"/>
                <a:lumOff val="50000"/>
              </a:srgbClr>
            </a:solidFill>
            <a:round/>
          </a:ln>
        </p:spPr>
      </p:cxnSp>
      <p:sp>
        <p:nvSpPr>
          <p:cNvPr id="1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000" spc="-1" strike="noStrike">
                <a:solidFill>
                  <a:srgbClr val="404040"/>
                </a:solidFill>
                <a:latin typeface="Calibri"/>
              </a:rPr>
              <a:t>Click to edit the outline text format</a:t>
            </a:r>
            <a:endParaRPr b="0" lang="en-US" sz="2000" spc="-1" strike="noStrike">
              <a:solidFill>
                <a:srgbClr val="404040"/>
              </a:solidFill>
              <a:latin typeface="Calibri"/>
            </a:endParaRPr>
          </a:p>
          <a:p>
            <a:pPr lvl="1" marL="864000" indent="-324000">
              <a:lnSpc>
                <a:spcPct val="90000"/>
              </a:lnSpc>
              <a:spcBef>
                <a:spcPts val="1134"/>
              </a:spcBef>
              <a:buClr>
                <a:srgbClr val="000000"/>
              </a:buClr>
              <a:buSzPct val="75000"/>
              <a:buFont typeface="Symbol" charset="2"/>
              <a:buChar char=""/>
            </a:pPr>
            <a:r>
              <a:rPr b="0" lang="en-US" sz="1400" spc="-1" strike="noStrike">
                <a:solidFill>
                  <a:srgbClr val="404040"/>
                </a:solidFill>
                <a:latin typeface="Calibri"/>
              </a:rPr>
              <a:t>Second Outline Level</a:t>
            </a:r>
            <a:endParaRPr b="0" lang="en-US" sz="1400" spc="-1" strike="noStrike">
              <a:solidFill>
                <a:srgbClr val="404040"/>
              </a:solidFill>
              <a:latin typeface="Calibri"/>
            </a:endParaRPr>
          </a:p>
          <a:p>
            <a:pPr lvl="2" marL="1296000" indent="-288000">
              <a:lnSpc>
                <a:spcPct val="90000"/>
              </a:lnSpc>
              <a:spcBef>
                <a:spcPts val="850"/>
              </a:spcBef>
              <a:buClr>
                <a:srgbClr val="000000"/>
              </a:buClr>
              <a:buSzPct val="45000"/>
              <a:buFont typeface="Wingdings" charset="2"/>
              <a:buChar char=""/>
            </a:pPr>
            <a:r>
              <a:rPr b="0" lang="en-US" sz="1400" spc="-1" strike="noStrike">
                <a:solidFill>
                  <a:srgbClr val="404040"/>
                </a:solidFill>
                <a:latin typeface="Calibri"/>
              </a:rPr>
              <a:t>Third Outline Level</a:t>
            </a:r>
            <a:endParaRPr b="0" lang="en-US" sz="1400" spc="-1" strike="noStrike">
              <a:solidFill>
                <a:srgbClr val="404040"/>
              </a:solidFill>
              <a:latin typeface="Calibri"/>
            </a:endParaRPr>
          </a:p>
          <a:p>
            <a:pPr lvl="3" marL="1728000" indent="-216000">
              <a:lnSpc>
                <a:spcPct val="90000"/>
              </a:lnSpc>
              <a:spcBef>
                <a:spcPts val="567"/>
              </a:spcBef>
              <a:buClr>
                <a:srgbClr val="000000"/>
              </a:buClr>
              <a:buSzPct val="75000"/>
              <a:buFont typeface="Symbol" charset="2"/>
              <a:buChar char=""/>
            </a:pPr>
            <a:r>
              <a:rPr b="0" lang="en-US" sz="1400" spc="-1" strike="noStrike">
                <a:solidFill>
                  <a:srgbClr val="404040"/>
                </a:solidFill>
                <a:latin typeface="Calibri"/>
              </a:rPr>
              <a:t>Fourth Outline Level</a:t>
            </a:r>
            <a:endParaRPr b="0" lang="en-US" sz="1400" spc="-1" strike="noStrike">
              <a:solidFill>
                <a:srgbClr val="40404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Fifth Outline Level</a:t>
            </a:r>
            <a:endParaRPr b="0" lang="en-US" sz="2000" spc="-1" strike="noStrike">
              <a:solidFill>
                <a:srgbClr val="40404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Sixth Outline Level</a:t>
            </a:r>
            <a:endParaRPr b="0" lang="en-US" sz="2000" spc="-1" strike="noStrike">
              <a:solidFill>
                <a:srgbClr val="40404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Seventh Outline Level</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Rectangle 6"/>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48" name="Rectangle 8"/>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pc="-1" strike="noStrike">
              <a:solidFill>
                <a:srgbClr val="000000"/>
              </a:solidFill>
              <a:latin typeface="Arial"/>
            </a:endParaRPr>
          </a:p>
        </p:txBody>
      </p:sp>
      <p:cxnSp>
        <p:nvCxnSpPr>
          <p:cNvPr id="49" name="Straight Connector 9"/>
          <p:cNvCxnSpPr/>
          <p:nvPr/>
        </p:nvCxnSpPr>
        <p:spPr>
          <a:xfrm>
            <a:off x="1193400" y="1737720"/>
            <a:ext cx="9967320" cy="360"/>
          </a:xfrm>
          <a:prstGeom prst="straightConnector1">
            <a:avLst/>
          </a:prstGeom>
          <a:ln w="6350">
            <a:solidFill>
              <a:srgbClr val="000000">
                <a:lumMod val="50000"/>
                <a:lumOff val="50000"/>
              </a:srgbClr>
            </a:solidFill>
            <a:round/>
          </a:ln>
        </p:spPr>
      </p:cxnSp>
      <p:sp>
        <p:nvSpPr>
          <p:cNvPr id="50"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Click to edit Master title style</a:t>
            </a:r>
            <a:endParaRPr b="0" lang="en-US" sz="4800" spc="-1" strike="noStrike">
              <a:solidFill>
                <a:srgbClr val="000000"/>
              </a:solidFill>
              <a:latin typeface="Calibri"/>
            </a:endParaRPr>
          </a:p>
        </p:txBody>
      </p:sp>
      <p:sp>
        <p:nvSpPr>
          <p:cNvPr id="51" name="PlaceHolder 2"/>
          <p:cNvSpPr>
            <a:spLocks noGrp="1"/>
          </p:cNvSpPr>
          <p:nvPr>
            <p:ph type="body"/>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84120" indent="-182880">
              <a:lnSpc>
                <a:spcPct val="90000"/>
              </a:lnSpc>
              <a:spcBef>
                <a:spcPts val="201"/>
              </a:spcBef>
              <a:spcAft>
                <a:spcPts val="400"/>
              </a:spcAft>
              <a:buClr>
                <a:srgbClr val="e48312"/>
              </a:buClr>
              <a:buFont typeface="Calibri"/>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67000" indent="-18288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749880" indent="-18288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32760" indent="-18288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52" name="PlaceHolder 3"/>
          <p:cNvSpPr>
            <a:spLocks noGrp="1"/>
          </p:cNvSpPr>
          <p:nvPr>
            <p:ph type="dt" idx="4"/>
          </p:nvPr>
        </p:nvSpPr>
        <p:spPr>
          <a:xfrm>
            <a:off x="1097280" y="6459840"/>
            <a:ext cx="2471760" cy="364680"/>
          </a:xfrm>
          <a:prstGeom prst="rect">
            <a:avLst/>
          </a:prstGeom>
          <a:noFill/>
          <a:ln w="0">
            <a:noFill/>
          </a:ln>
        </p:spPr>
        <p:txBody>
          <a:bodyPr anchor="ctr">
            <a:noAutofit/>
          </a:bodyPr>
          <a:lstStyle>
            <a:lvl1pPr indent="0">
              <a:lnSpc>
                <a:spcPct val="100000"/>
              </a:lnSpc>
              <a:buNone/>
              <a:defRPr b="0" lang="en-US" sz="900" spc="-1" strike="noStrike">
                <a:solidFill>
                  <a:srgbClr val="ffffff"/>
                </a:solidFill>
                <a:latin typeface="Calibri"/>
              </a:defRPr>
            </a:lvl1pPr>
          </a:lstStyle>
          <a:p>
            <a:pPr indent="0">
              <a:lnSpc>
                <a:spcPct val="100000"/>
              </a:lnSpc>
              <a:buNone/>
            </a:pPr>
            <a:r>
              <a:rPr b="0" lang="en-US" sz="900" spc="-1" strike="noStrike">
                <a:solidFill>
                  <a:srgbClr val="ffffff"/>
                </a:solidFill>
                <a:latin typeface="Calibri"/>
              </a:rPr>
              <a:t>&lt;date/time&gt;</a:t>
            </a:r>
            <a:endParaRPr b="0" lang="en-US" sz="900" spc="-1" strike="noStrike">
              <a:solidFill>
                <a:srgbClr val="000000"/>
              </a:solidFill>
              <a:latin typeface="Times New Roman"/>
            </a:endParaRPr>
          </a:p>
        </p:txBody>
      </p:sp>
      <p:sp>
        <p:nvSpPr>
          <p:cNvPr id="53" name="PlaceHolder 4"/>
          <p:cNvSpPr>
            <a:spLocks noGrp="1"/>
          </p:cNvSpPr>
          <p:nvPr>
            <p:ph type="ftr" idx="5"/>
          </p:nvPr>
        </p:nvSpPr>
        <p:spPr>
          <a:xfrm>
            <a:off x="3686040" y="6459840"/>
            <a:ext cx="482256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4" name="PlaceHolder 5"/>
          <p:cNvSpPr>
            <a:spLocks noGrp="1"/>
          </p:cNvSpPr>
          <p:nvPr>
            <p:ph type="sldNum" idx="6"/>
          </p:nvPr>
        </p:nvSpPr>
        <p:spPr>
          <a:xfrm>
            <a:off x="9900360" y="6459840"/>
            <a:ext cx="1311840" cy="364680"/>
          </a:xfrm>
          <a:prstGeom prst="rect">
            <a:avLst/>
          </a:prstGeom>
          <a:noFill/>
          <a:ln w="0">
            <a:noFill/>
          </a:ln>
        </p:spPr>
        <p:txBody>
          <a:bodyPr anchor="ctr">
            <a:noAutofit/>
          </a:bodyPr>
          <a:lstStyle>
            <a:lvl1pPr indent="0" algn="r">
              <a:lnSpc>
                <a:spcPct val="100000"/>
              </a:lnSpc>
              <a:buNone/>
              <a:defRPr b="0" lang="en-US" sz="1050" spc="-1" strike="noStrike">
                <a:solidFill>
                  <a:srgbClr val="ffffff"/>
                </a:solidFill>
                <a:latin typeface="Calibri"/>
              </a:defRPr>
            </a:lvl1pPr>
          </a:lstStyle>
          <a:p>
            <a:pPr indent="0" algn="r">
              <a:lnSpc>
                <a:spcPct val="100000"/>
              </a:lnSpc>
              <a:buNone/>
            </a:pPr>
            <a:fld id="{BA890F60-3DF9-462A-A843-9F7A70E3D526}" type="slidenum">
              <a:rPr b="0" lang="en-US" sz="1050" spc="-1" strike="noStrike">
                <a:solidFill>
                  <a:srgbClr val="ffffff"/>
                </a:solidFill>
                <a:latin typeface="Calibri"/>
              </a:rPr>
              <a:t>&lt;number&gt;</a:t>
            </a:fld>
            <a:endParaRPr b="0" lang="en-US" sz="105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hyperlink" Target="https://en.wikipedia.org/wiki/Title_42_of_the_United_States_Code" TargetMode="External"/><Relationship Id="rId2" Type="http://schemas.openxmlformats.org/officeDocument/2006/relationships/hyperlink" Target="http://www.law.cornell.edu/uscode/42/1437f.html" TargetMode="External"/><Relationship Id="rId3"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1097280" y="758880"/>
            <a:ext cx="10058040" cy="3565800"/>
          </a:xfrm>
          <a:prstGeom prst="rect">
            <a:avLst/>
          </a:prstGeom>
          <a:noFill/>
          <a:ln w="0">
            <a:noFill/>
          </a:ln>
        </p:spPr>
        <p:txBody>
          <a:bodyPr anchor="b">
            <a:noAutofit/>
          </a:bodyPr>
          <a:p>
            <a:pPr indent="0">
              <a:lnSpc>
                <a:spcPct val="85000"/>
              </a:lnSpc>
              <a:buNone/>
            </a:pPr>
            <a:r>
              <a:rPr b="0" lang="en-US" sz="8000" spc="-52" strike="noStrike">
                <a:solidFill>
                  <a:srgbClr val="262626"/>
                </a:solidFill>
                <a:latin typeface="Calibri Light"/>
              </a:rPr>
              <a:t>Housing Subsidy Programs</a:t>
            </a:r>
            <a:endParaRPr b="0" lang="en-US" sz="8000" spc="-1" strike="noStrike">
              <a:solidFill>
                <a:srgbClr val="000000"/>
              </a:solidFill>
              <a:latin typeface="Calibri"/>
            </a:endParaRPr>
          </a:p>
        </p:txBody>
      </p:sp>
      <p:sp>
        <p:nvSpPr>
          <p:cNvPr id="92" name="PlaceHolder 2"/>
          <p:cNvSpPr>
            <a:spLocks noGrp="1"/>
          </p:cNvSpPr>
          <p:nvPr>
            <p:ph type="subTitle"/>
          </p:nvPr>
        </p:nvSpPr>
        <p:spPr>
          <a:xfrm>
            <a:off x="1100160" y="4455720"/>
            <a:ext cx="10058040" cy="1142640"/>
          </a:xfrm>
          <a:prstGeom prst="rect">
            <a:avLst/>
          </a:prstGeom>
          <a:noFill/>
          <a:ln w="0">
            <a:noFill/>
          </a:ln>
        </p:spPr>
        <p:txBody>
          <a:bodyPr anchor="t">
            <a:noAutofit/>
          </a:bodyPr>
          <a:p>
            <a:pPr indent="0">
              <a:lnSpc>
                <a:spcPct val="90000"/>
              </a:lnSpc>
              <a:spcBef>
                <a:spcPts val="1199"/>
              </a:spcBef>
              <a:spcAft>
                <a:spcPts val="201"/>
              </a:spcAft>
              <a:buNone/>
              <a:tabLst>
                <a:tab algn="l" pos="0"/>
              </a:tabLst>
            </a:pPr>
            <a:r>
              <a:rPr b="0" lang="en-US" sz="2400" spc="199" strike="noStrike" cap="all">
                <a:solidFill>
                  <a:srgbClr val="637052"/>
                </a:solidFill>
                <a:latin typeface="Calibri Light"/>
              </a:rPr>
              <a:t>ECON 3320 – Urban economics</a:t>
            </a:r>
            <a:endParaRPr b="0" lang="en-US" sz="2400" spc="-1" strike="noStrike">
              <a:solidFill>
                <a:srgbClr val="000000"/>
              </a:solidFill>
              <a:latin typeface="Arial"/>
            </a:endParaRPr>
          </a:p>
          <a:p>
            <a:pPr indent="0">
              <a:lnSpc>
                <a:spcPct val="90000"/>
              </a:lnSpc>
              <a:spcBef>
                <a:spcPts val="1199"/>
              </a:spcBef>
              <a:spcAft>
                <a:spcPts val="201"/>
              </a:spcAft>
              <a:buNone/>
              <a:tabLst>
                <a:tab algn="l" pos="0"/>
              </a:tabLst>
            </a:pPr>
            <a:r>
              <a:rPr b="0" lang="en-US" sz="2400" spc="199" strike="noStrike" cap="all">
                <a:solidFill>
                  <a:srgbClr val="637052"/>
                </a:solidFill>
                <a:latin typeface="Calibri Light"/>
              </a:rPr>
              <a:t>Professor HUSSAIN HADAH</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Plotting the budget line</a:t>
            </a:r>
            <a:endParaRPr b="0" lang="en-US" sz="4800" spc="-1" strike="noStrike">
              <a:solidFill>
                <a:srgbClr val="000000"/>
              </a:solidFill>
              <a:latin typeface="Calibri"/>
            </a:endParaRPr>
          </a:p>
        </p:txBody>
      </p:sp>
      <p:pic>
        <p:nvPicPr>
          <p:cNvPr id="110" name="Content Placeholder 3" descr=""/>
          <p:cNvPicPr/>
          <p:nvPr/>
        </p:nvPicPr>
        <p:blipFill>
          <a:blip r:embed="rId1"/>
          <a:srcRect l="15164" t="0" r="15311" b="0"/>
          <a:stretch/>
        </p:blipFill>
        <p:spPr>
          <a:xfrm rot="5400000">
            <a:off x="6354360" y="1555200"/>
            <a:ext cx="4619160" cy="4983120"/>
          </a:xfrm>
          <a:prstGeom prst="rect">
            <a:avLst/>
          </a:prstGeom>
          <a:ln w="0">
            <a:noFill/>
          </a:ln>
        </p:spPr>
      </p:pic>
      <p:sp>
        <p:nvSpPr>
          <p:cNvPr id="111" name="TextBox 4"/>
          <p:cNvSpPr/>
          <p:nvPr/>
        </p:nvSpPr>
        <p:spPr>
          <a:xfrm>
            <a:off x="1257480" y="1971720"/>
            <a:ext cx="4728960" cy="310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To plot the budget line, you just need two points.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X-axis intercept occurs where q = 0. Solving for c:</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q = y/p – c/p</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0 = y/p – c/p</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c/p = y/p</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c = y</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This gives the point (y, 0)</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Plotting the budget line</a:t>
            </a:r>
            <a:endParaRPr b="0" lang="en-US" sz="4800" spc="-1" strike="noStrike">
              <a:solidFill>
                <a:srgbClr val="000000"/>
              </a:solidFill>
              <a:latin typeface="Calibri"/>
            </a:endParaRPr>
          </a:p>
        </p:txBody>
      </p:sp>
      <p:pic>
        <p:nvPicPr>
          <p:cNvPr id="113" name="Content Placeholder 3" descr=""/>
          <p:cNvPicPr/>
          <p:nvPr/>
        </p:nvPicPr>
        <p:blipFill>
          <a:blip r:embed="rId1"/>
          <a:srcRect l="15164" t="0" r="15311" b="0"/>
          <a:stretch/>
        </p:blipFill>
        <p:spPr>
          <a:xfrm rot="5400000">
            <a:off x="6354360" y="1555200"/>
            <a:ext cx="4619160" cy="4983120"/>
          </a:xfrm>
          <a:prstGeom prst="rect">
            <a:avLst/>
          </a:prstGeom>
          <a:ln w="0">
            <a:noFill/>
          </a:ln>
        </p:spPr>
      </p:pic>
      <p:sp>
        <p:nvSpPr>
          <p:cNvPr id="114" name="TextBox 4"/>
          <p:cNvSpPr/>
          <p:nvPr/>
        </p:nvSpPr>
        <p:spPr>
          <a:xfrm>
            <a:off x="1257480" y="1971720"/>
            <a:ext cx="4728960" cy="2832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To plot the budget line, you just need two points.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Y-axis intercept occurs where c = 0. Solving for q:</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q = y/p – c/p</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q = y/p – 0/p</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q = y/p</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This gives the point (0, y/p)</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Choice between c and q</a:t>
            </a:r>
            <a:endParaRPr b="0" lang="en-US" sz="4800" spc="-1" strike="noStrike">
              <a:solidFill>
                <a:srgbClr val="000000"/>
              </a:solidFill>
              <a:latin typeface="Calibri"/>
            </a:endParaRPr>
          </a:p>
        </p:txBody>
      </p:sp>
      <p:pic>
        <p:nvPicPr>
          <p:cNvPr id="116" name="Content Placeholder 3" descr=""/>
          <p:cNvPicPr/>
          <p:nvPr/>
        </p:nvPicPr>
        <p:blipFill>
          <a:blip r:embed="rId1"/>
          <a:srcRect l="15164" t="0" r="15311" b="0"/>
          <a:stretch/>
        </p:blipFill>
        <p:spPr>
          <a:xfrm rot="5400000">
            <a:off x="6354360" y="1555200"/>
            <a:ext cx="4619160" cy="4983120"/>
          </a:xfrm>
          <a:prstGeom prst="rect">
            <a:avLst/>
          </a:prstGeom>
          <a:ln w="0">
            <a:noFill/>
          </a:ln>
        </p:spPr>
      </p:pic>
      <p:sp>
        <p:nvSpPr>
          <p:cNvPr id="117" name="TextBox 4"/>
          <p:cNvSpPr/>
          <p:nvPr/>
        </p:nvSpPr>
        <p:spPr>
          <a:xfrm>
            <a:off x="1257480" y="1971720"/>
            <a:ext cx="4728960" cy="1735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The optimal choice between c and q, given the income, y, and the price of housing p, occurs at the tangency between the budget line and the indifference curve.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This point is (c*, q*).</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Adding a Proportional Rent Subsidy (PRS)</a:t>
            </a:r>
            <a:endParaRPr b="0" lang="en-US" sz="4800" spc="-1" strike="noStrike">
              <a:solidFill>
                <a:srgbClr val="000000"/>
              </a:solidFill>
              <a:latin typeface="Calibri"/>
            </a:endParaRPr>
          </a:p>
        </p:txBody>
      </p:sp>
      <p:pic>
        <p:nvPicPr>
          <p:cNvPr id="119" name="Content Placeholder 3" descr=""/>
          <p:cNvPicPr/>
          <p:nvPr/>
        </p:nvPicPr>
        <p:blipFill>
          <a:blip r:embed="rId1"/>
          <a:stretch/>
        </p:blipFill>
        <p:spPr>
          <a:xfrm>
            <a:off x="4994640" y="1884960"/>
            <a:ext cx="6160680" cy="4415400"/>
          </a:xfrm>
          <a:prstGeom prst="rect">
            <a:avLst/>
          </a:prstGeom>
          <a:ln w="0">
            <a:noFill/>
          </a:ln>
        </p:spPr>
      </p:pic>
      <p:sp>
        <p:nvSpPr>
          <p:cNvPr id="120" name="TextBox 4"/>
          <p:cNvSpPr/>
          <p:nvPr/>
        </p:nvSpPr>
        <p:spPr>
          <a:xfrm>
            <a:off x="385920" y="1884960"/>
            <a:ext cx="4471560" cy="310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The PRS changes the price of housing from p to (1 – β)p.</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 budget line rotates outward.</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 x-axis intercept stays the same (0, y).</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 y-axis intercept increases, since that point is y/p which changes to y/ (1 – β)p.</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 slope is now -1/(1 – β)p instead of -1/p</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Adding a Proportional Rent Subsidy (PRS)</a:t>
            </a:r>
            <a:endParaRPr b="0" lang="en-US" sz="4800" spc="-1" strike="noStrike">
              <a:solidFill>
                <a:srgbClr val="000000"/>
              </a:solidFill>
              <a:latin typeface="Calibri"/>
            </a:endParaRPr>
          </a:p>
        </p:txBody>
      </p:sp>
      <p:pic>
        <p:nvPicPr>
          <p:cNvPr id="122" name="Content Placeholder 3" descr=""/>
          <p:cNvPicPr/>
          <p:nvPr/>
        </p:nvPicPr>
        <p:blipFill>
          <a:blip r:embed="rId1"/>
          <a:stretch/>
        </p:blipFill>
        <p:spPr>
          <a:xfrm>
            <a:off x="4994640" y="1884960"/>
            <a:ext cx="6160680" cy="4415400"/>
          </a:xfrm>
          <a:prstGeom prst="rect">
            <a:avLst/>
          </a:prstGeom>
          <a:ln w="0">
            <a:noFill/>
          </a:ln>
        </p:spPr>
      </p:pic>
      <p:sp>
        <p:nvSpPr>
          <p:cNvPr id="123" name="TextBox 4"/>
          <p:cNvSpPr/>
          <p:nvPr/>
        </p:nvSpPr>
        <p:spPr>
          <a:xfrm>
            <a:off x="385920" y="1884960"/>
            <a:ext cx="4471560" cy="42044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Both c and q increase, but q increases a lot more.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Two factors are at play when the price decreases: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343080" indent="-343080">
              <a:lnSpc>
                <a:spcPct val="100000"/>
              </a:lnSpc>
              <a:buClr>
                <a:srgbClr val="000000"/>
              </a:buClr>
              <a:buFont typeface="OpenSymbol"/>
              <a:buAutoNum type="arabicParenR"/>
            </a:pPr>
            <a:r>
              <a:rPr b="0" lang="en-US" sz="1800" spc="-1" strike="noStrike">
                <a:solidFill>
                  <a:srgbClr val="000000"/>
                </a:solidFill>
                <a:latin typeface="Calibri"/>
              </a:rPr>
              <a:t>Substitution effect: q becomes cheaper, so consume more q and less c</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343080" indent="-343080">
              <a:lnSpc>
                <a:spcPct val="100000"/>
              </a:lnSpc>
              <a:buClr>
                <a:srgbClr val="000000"/>
              </a:buClr>
              <a:buFont typeface="OpenSymbol"/>
              <a:buAutoNum type="arabicParenR"/>
            </a:pPr>
            <a:r>
              <a:rPr b="0" lang="en-US" sz="1800" spc="-1" strike="noStrike">
                <a:solidFill>
                  <a:srgbClr val="000000"/>
                </a:solidFill>
                <a:latin typeface="Calibri"/>
              </a:rPr>
              <a:t>Income effect: when prices decrease, this leads to an increase in purchasing power in a similar manner to if income had increased. This increases both c and q.</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(You’ll cover income vs substitution effect in more detail in intermediate microeconomics)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Adding a Proportional Rent Subsidy (PRS)</a:t>
            </a:r>
            <a:endParaRPr b="0" lang="en-US" sz="4800" spc="-1" strike="noStrike">
              <a:solidFill>
                <a:srgbClr val="000000"/>
              </a:solidFill>
              <a:latin typeface="Calibri"/>
            </a:endParaRPr>
          </a:p>
        </p:txBody>
      </p:sp>
      <p:pic>
        <p:nvPicPr>
          <p:cNvPr id="125" name="Content Placeholder 3" descr=""/>
          <p:cNvPicPr/>
          <p:nvPr/>
        </p:nvPicPr>
        <p:blipFill>
          <a:blip r:embed="rId1"/>
          <a:stretch/>
        </p:blipFill>
        <p:spPr>
          <a:xfrm>
            <a:off x="4994640" y="1884960"/>
            <a:ext cx="6160680" cy="4415400"/>
          </a:xfrm>
          <a:prstGeom prst="rect">
            <a:avLst/>
          </a:prstGeom>
          <a:ln w="0">
            <a:noFill/>
          </a:ln>
        </p:spPr>
      </p:pic>
      <p:sp>
        <p:nvSpPr>
          <p:cNvPr id="126" name="TextBox 4"/>
          <p:cNvSpPr/>
          <p:nvPr/>
        </p:nvSpPr>
        <p:spPr>
          <a:xfrm>
            <a:off x="385920" y="1884960"/>
            <a:ext cx="4471560" cy="4753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Arial"/>
            </a:endParaRPr>
          </a:p>
          <a:p>
            <a:pPr marL="343080" indent="-343080">
              <a:lnSpc>
                <a:spcPct val="100000"/>
              </a:lnSpc>
              <a:buClr>
                <a:srgbClr val="000000"/>
              </a:buClr>
              <a:buFont typeface="OpenSymbol"/>
              <a:buAutoNum type="arabicParenR"/>
            </a:pPr>
            <a:r>
              <a:rPr b="0" lang="en-US" sz="1800" spc="-1" strike="noStrike">
                <a:solidFill>
                  <a:srgbClr val="000000"/>
                </a:solidFill>
                <a:latin typeface="Calibri"/>
              </a:rPr>
              <a:t>Substitution effect: q becomes cheaper, so consume more q and less c</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343080" indent="-343080">
              <a:lnSpc>
                <a:spcPct val="100000"/>
              </a:lnSpc>
              <a:buClr>
                <a:srgbClr val="000000"/>
              </a:buClr>
              <a:buFont typeface="OpenSymbol"/>
              <a:buAutoNum type="arabicParenR"/>
            </a:pPr>
            <a:r>
              <a:rPr b="0" lang="en-US" sz="1800" spc="-1" strike="noStrike">
                <a:solidFill>
                  <a:srgbClr val="000000"/>
                </a:solidFill>
                <a:latin typeface="Calibri"/>
              </a:rPr>
              <a:t>Income effect: when prices decrease, this leads to an increase in purchasing power in a similar manner to if income had increased. This increases both c and q.</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 substitution effect decreases c, while the income effect increases c. Which effect dominates? It depends on which effect, income or substitution, is larger. In the figure, the income effect is slightly larger, showing a slight net increase in c.</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Income Grant (IG)</a:t>
            </a:r>
            <a:endParaRPr b="0" lang="en-US" sz="4800" spc="-1" strike="noStrike">
              <a:solidFill>
                <a:srgbClr val="000000"/>
              </a:solidFill>
              <a:latin typeface="Calibri"/>
            </a:endParaRPr>
          </a:p>
        </p:txBody>
      </p:sp>
      <p:sp>
        <p:nvSpPr>
          <p:cNvPr id="128"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The government gives households a lump sum of money. This lump sum does not depend on housing consumption. </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This is simply an income boost (increase in y) from y to y + G</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Suppose the government sets the amount they spend on the IG to be the same that they would pay under PRS.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Under PRS, government pays  (they pay the portion, β, of the household’s rent bill).</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Thus set the income grant under IG (calling this G) equal to this.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G = </a:t>
            </a:r>
            <a:endParaRPr b="0" lang="en-US" sz="20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PRS vs IG</a:t>
            </a:r>
            <a:endParaRPr b="0" lang="en-US" sz="4800" spc="-1" strike="noStrike">
              <a:solidFill>
                <a:srgbClr val="000000"/>
              </a:solidFill>
              <a:latin typeface="Calibri"/>
            </a:endParaRPr>
          </a:p>
        </p:txBody>
      </p:sp>
      <p:pic>
        <p:nvPicPr>
          <p:cNvPr id="130" name="Content Placeholder 3" descr=""/>
          <p:cNvPicPr/>
          <p:nvPr/>
        </p:nvPicPr>
        <p:blipFill>
          <a:blip r:embed="rId1"/>
          <a:stretch/>
        </p:blipFill>
        <p:spPr>
          <a:xfrm>
            <a:off x="5159520" y="1857240"/>
            <a:ext cx="6098400" cy="4428720"/>
          </a:xfrm>
          <a:prstGeom prst="rect">
            <a:avLst/>
          </a:prstGeom>
          <a:ln w="0">
            <a:noFill/>
          </a:ln>
        </p:spPr>
      </p:pic>
      <p:sp>
        <p:nvSpPr>
          <p:cNvPr id="131" name="TextBox 4"/>
          <p:cNvSpPr/>
          <p:nvPr/>
        </p:nvSpPr>
        <p:spPr>
          <a:xfrm>
            <a:off x="1243080" y="2071800"/>
            <a:ext cx="3771720" cy="310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PRS causes the budget line to rotate clockwise (price drops from p to (1 – β)p)</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IG causes the budget line to shift out parallel (y indreases to y + G)</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Both the PRS and IG budget lines go through the point PRS. Since G =  (the household can still just barely buy the PRS consumption bundle)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Utility Under IG is Higher</a:t>
            </a:r>
            <a:endParaRPr b="0" lang="en-US" sz="4800" spc="-1" strike="noStrike">
              <a:solidFill>
                <a:srgbClr val="000000"/>
              </a:solidFill>
              <a:latin typeface="Calibri"/>
            </a:endParaRPr>
          </a:p>
        </p:txBody>
      </p:sp>
      <p:pic>
        <p:nvPicPr>
          <p:cNvPr id="133" name="Content Placeholder 3" descr=""/>
          <p:cNvPicPr/>
          <p:nvPr/>
        </p:nvPicPr>
        <p:blipFill>
          <a:blip r:embed="rId1"/>
          <a:stretch/>
        </p:blipFill>
        <p:spPr>
          <a:xfrm>
            <a:off x="5159520" y="1857240"/>
            <a:ext cx="6098400" cy="4428720"/>
          </a:xfrm>
          <a:prstGeom prst="rect">
            <a:avLst/>
          </a:prstGeom>
          <a:ln w="0">
            <a:noFill/>
          </a:ln>
        </p:spPr>
      </p:pic>
      <p:sp>
        <p:nvSpPr>
          <p:cNvPr id="134" name="TextBox 4"/>
          <p:cNvSpPr/>
          <p:nvPr/>
        </p:nvSpPr>
        <p:spPr>
          <a:xfrm>
            <a:off x="1243080" y="2071800"/>
            <a:ext cx="3771720" cy="3138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000000"/>
                </a:solidFill>
                <a:latin typeface="Calibri"/>
              </a:rPr>
              <a:t>Utility is higher under the IG than the PRS. This is because IG comes with no strings attached, so the household can spend it however they like to increase utility. </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rPr>
              <a:t>The PRS costs the same for government but it constraints households to only get benefits via a price reduction.</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Slum Reduction under PRS is stronger</a:t>
            </a:r>
            <a:endParaRPr b="0" lang="en-US" sz="4800" spc="-1" strike="noStrike">
              <a:solidFill>
                <a:srgbClr val="000000"/>
              </a:solidFill>
              <a:latin typeface="Calibri"/>
            </a:endParaRPr>
          </a:p>
        </p:txBody>
      </p:sp>
      <p:pic>
        <p:nvPicPr>
          <p:cNvPr id="136" name="Content Placeholder 3" descr=""/>
          <p:cNvPicPr/>
          <p:nvPr/>
        </p:nvPicPr>
        <p:blipFill>
          <a:blip r:embed="rId1"/>
          <a:stretch/>
        </p:blipFill>
        <p:spPr>
          <a:xfrm>
            <a:off x="5159520" y="1857240"/>
            <a:ext cx="6098400" cy="4428720"/>
          </a:xfrm>
          <a:prstGeom prst="rect">
            <a:avLst/>
          </a:prstGeom>
          <a:ln w="0">
            <a:noFill/>
          </a:ln>
        </p:spPr>
      </p:pic>
      <p:sp>
        <p:nvSpPr>
          <p:cNvPr id="137" name="TextBox 4"/>
          <p:cNvSpPr/>
          <p:nvPr/>
        </p:nvSpPr>
        <p:spPr>
          <a:xfrm>
            <a:off x="1257480" y="2071800"/>
            <a:ext cx="3771720" cy="22842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Under PRS, housing consumption is higher. This means that slum-reduction effect is greater because families demand better housing.</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In this chapter (Ch 7)</a:t>
            </a:r>
            <a:endParaRPr b="0" lang="en-US" sz="4800" spc="-1" strike="noStrike">
              <a:solidFill>
                <a:srgbClr val="000000"/>
              </a:solidFill>
              <a:latin typeface="Calibri"/>
            </a:endParaRPr>
          </a:p>
        </p:txBody>
      </p:sp>
      <p:sp>
        <p:nvSpPr>
          <p:cNvPr id="94"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In this chapter we will examine a few policies that seek to make housing more affordable and accessible. We will look at:</a:t>
            </a:r>
            <a:endParaRPr b="0" lang="en-US" sz="3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1) housing subsidies</a:t>
            </a:r>
            <a:endParaRPr b="0" lang="en-US" sz="3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2) rent control</a:t>
            </a:r>
            <a:endParaRPr b="0" lang="en-US" sz="3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3) homelessness</a:t>
            </a:r>
            <a:endParaRPr b="0" lang="en-US" sz="3200" spc="-1" strike="noStrike">
              <a:solidFill>
                <a:srgbClr val="404040"/>
              </a:solidFill>
              <a:latin typeface="Calibri"/>
            </a:endParaRPr>
          </a:p>
          <a:p>
            <a:pPr indent="0">
              <a:lnSpc>
                <a:spcPct val="90000"/>
              </a:lnSpc>
              <a:spcBef>
                <a:spcPts val="1199"/>
              </a:spcBef>
              <a:spcAft>
                <a:spcPts val="201"/>
              </a:spcAft>
              <a:buNone/>
            </a:pPr>
            <a:endParaRPr b="0" lang="en-US" sz="3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Housing Voucher (HV)</a:t>
            </a:r>
            <a:endParaRPr b="0" lang="en-US" sz="4800" spc="-1" strike="noStrike">
              <a:solidFill>
                <a:srgbClr val="000000"/>
              </a:solidFill>
              <a:latin typeface="Calibri"/>
            </a:endParaRPr>
          </a:p>
        </p:txBody>
      </p:sp>
      <p:sp>
        <p:nvSpPr>
          <p:cNvPr id="139"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The government gives households vouchers that function like “food stamps” except they can only be spend on housing. </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It’s like a gift certificate for housing.</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The gift certificate pays for $G of housing.</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Same as the IG, except the voucher has the constraint that , because the voucher can only be spent on housing.</a:t>
            </a:r>
            <a:endParaRPr b="0" lang="en-US" sz="2400" spc="-1" strike="noStrike">
              <a:solidFill>
                <a:srgbClr val="404040"/>
              </a:solidFill>
              <a:latin typeface="Calibri"/>
            </a:endParaRPr>
          </a:p>
          <a:p>
            <a:pPr indent="0">
              <a:lnSpc>
                <a:spcPct val="90000"/>
              </a:lnSpc>
              <a:spcBef>
                <a:spcPts val="1199"/>
              </a:spcBef>
              <a:spcAft>
                <a:spcPts val="201"/>
              </a:spcAft>
              <a:buNone/>
            </a:pPr>
            <a:endParaRPr b="0" lang="en-US" sz="24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HV vs IG, two cases</a:t>
            </a:r>
            <a:endParaRPr b="0" lang="en-US" sz="4800" spc="-1" strike="noStrike">
              <a:solidFill>
                <a:srgbClr val="000000"/>
              </a:solidFill>
              <a:latin typeface="Calibri"/>
            </a:endParaRPr>
          </a:p>
        </p:txBody>
      </p:sp>
      <p:sp>
        <p:nvSpPr>
          <p:cNvPr id="141"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HV is the same as IG but adds the constraint that </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1) BINDING: This constraint matters because under the IG, where income is y + G, consumption of c is between y and y + G.</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2) NON-BINDING: This constraint doesn’t matter because under IG, the household chooses c such that  anyways.</a:t>
            </a:r>
            <a:endParaRPr b="0" lang="en-US" sz="24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400" spc="-1" strike="noStrike">
                <a:solidFill>
                  <a:srgbClr val="404040"/>
                </a:solidFill>
                <a:latin typeface="Calibri"/>
              </a:rPr>
              <a:t>Which occurs? It depends on the shape of the indifference curves and the income elasticities.</a:t>
            </a:r>
            <a:endParaRPr b="0" lang="en-US" sz="2400" spc="-1" strike="noStrike">
              <a:solidFill>
                <a:srgbClr val="404040"/>
              </a:solidFill>
              <a:latin typeface="Calibri"/>
            </a:endParaRPr>
          </a:p>
          <a:p>
            <a:pPr indent="0">
              <a:lnSpc>
                <a:spcPct val="90000"/>
              </a:lnSpc>
              <a:spcBef>
                <a:spcPts val="1199"/>
              </a:spcBef>
              <a:spcAft>
                <a:spcPts val="201"/>
              </a:spcAft>
              <a:buNone/>
              <a:tabLst>
                <a:tab algn="l" pos="0"/>
              </a:tabLst>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Binding case: HV vs IG</a:t>
            </a:r>
            <a:endParaRPr b="0" lang="en-US" sz="4800" spc="-1" strike="noStrike">
              <a:solidFill>
                <a:srgbClr val="000000"/>
              </a:solidFill>
              <a:latin typeface="Calibri"/>
            </a:endParaRPr>
          </a:p>
        </p:txBody>
      </p:sp>
      <p:pic>
        <p:nvPicPr>
          <p:cNvPr id="143" name="Content Placeholder 3" descr=""/>
          <p:cNvPicPr/>
          <p:nvPr/>
        </p:nvPicPr>
        <p:blipFill>
          <a:blip r:embed="rId1"/>
          <a:stretch/>
        </p:blipFill>
        <p:spPr>
          <a:xfrm>
            <a:off x="5163840" y="1865520"/>
            <a:ext cx="5991480" cy="4206240"/>
          </a:xfrm>
          <a:prstGeom prst="rect">
            <a:avLst/>
          </a:prstGeom>
          <a:ln w="0">
            <a:noFill/>
          </a:ln>
        </p:spPr>
      </p:pic>
      <p:sp>
        <p:nvSpPr>
          <p:cNvPr id="144" name="TextBox 4"/>
          <p:cNvSpPr/>
          <p:nvPr/>
        </p:nvSpPr>
        <p:spPr>
          <a:xfrm>
            <a:off x="1285920" y="1865520"/>
            <a:ext cx="3877560" cy="2832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(Ignoring PH for now)</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Under the binding case, the household would like to consume at the IG point but faces the constraint . Thus the best the household can go is set c = y.</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Utility is lower, but housing consumption is higher (increased slum reduction).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Non-Binding Case: HV = IG</a:t>
            </a:r>
            <a:endParaRPr b="0" lang="en-US" sz="4800" spc="-1" strike="noStrike">
              <a:solidFill>
                <a:srgbClr val="000000"/>
              </a:solidFill>
              <a:latin typeface="Calibri"/>
            </a:endParaRPr>
          </a:p>
        </p:txBody>
      </p:sp>
      <p:pic>
        <p:nvPicPr>
          <p:cNvPr id="146" name="Content Placeholder 3" descr=""/>
          <p:cNvPicPr/>
          <p:nvPr/>
        </p:nvPicPr>
        <p:blipFill>
          <a:blip r:embed="rId1"/>
          <a:srcRect l="6108" t="0" r="31559" b="0"/>
          <a:stretch/>
        </p:blipFill>
        <p:spPr>
          <a:xfrm rot="5400000">
            <a:off x="6122520" y="1272600"/>
            <a:ext cx="4568760" cy="5497560"/>
          </a:xfrm>
          <a:prstGeom prst="rect">
            <a:avLst/>
          </a:prstGeom>
          <a:ln w="0">
            <a:noFill/>
          </a:ln>
        </p:spPr>
      </p:pic>
      <p:sp>
        <p:nvSpPr>
          <p:cNvPr id="147" name="TextBox 4"/>
          <p:cNvSpPr/>
          <p:nvPr/>
        </p:nvSpPr>
        <p:spPr>
          <a:xfrm>
            <a:off x="971640" y="2028960"/>
            <a:ext cx="4400280" cy="3443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000000"/>
                </a:solidFill>
                <a:latin typeface="Calibri"/>
              </a:rPr>
              <a:t>In the non-binding case, the household doesn’t consume/spend more than y on c even after the IG increases their income from y to y + G.</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rPr>
              <a:t>The IG and HV programs lead to the same outcome.</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rPr>
              <a:t>Note that since households have difference preferences, the constraint may bind for some and not others.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Public Housing (PH)</a:t>
            </a:r>
            <a:endParaRPr b="0" lang="en-US" sz="4800" spc="-1" strike="noStrike">
              <a:solidFill>
                <a:srgbClr val="000000"/>
              </a:solidFill>
              <a:latin typeface="Calibri"/>
            </a:endParaRPr>
          </a:p>
        </p:txBody>
      </p:sp>
      <p:sp>
        <p:nvSpPr>
          <p:cNvPr id="149"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Families rent housing units for the government. </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The government charges rent for these housing units at a rate below the market rent.</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To allow an easier comparison between PH and PRS, IG, and HV, suppose that the household pays the same total rent bill in the original case (no programs) and under PH. </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The government simply gives families a larger dwelling (higher q) for the same price.</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This leads to an increase in q but no change in c.</a:t>
            </a:r>
            <a:endParaRPr b="0" lang="en-US" sz="24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Public Housing (PH)</a:t>
            </a:r>
            <a:endParaRPr b="0" lang="en-US" sz="4800" spc="-1" strike="noStrike">
              <a:solidFill>
                <a:srgbClr val="000000"/>
              </a:solidFill>
              <a:latin typeface="Calibri"/>
            </a:endParaRPr>
          </a:p>
        </p:txBody>
      </p:sp>
      <p:sp>
        <p:nvSpPr>
          <p:cNvPr id="151"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To keep the expenditure on all programs the same, the government spends G to make the dwellings larger.</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Assuming that government can build housing at cost p per ft2 (the market price), the increase in q is the the same budget line as the budget line with IG (which income is y + G instead of just y). The figure assumes this case.</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If government can only build housing at a higher cost than p (perhaps the government is inefficient) then the increase in q isn’t quite as high.</a:t>
            </a:r>
            <a:endParaRPr b="0"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Public Housing (PH) in the Figure</a:t>
            </a:r>
            <a:endParaRPr b="0" lang="en-US" sz="4800" spc="-1" strike="noStrike">
              <a:solidFill>
                <a:srgbClr val="000000"/>
              </a:solidFill>
              <a:latin typeface="Calibri"/>
            </a:endParaRPr>
          </a:p>
        </p:txBody>
      </p:sp>
      <p:pic>
        <p:nvPicPr>
          <p:cNvPr id="153" name="Content Placeholder 3" descr=""/>
          <p:cNvPicPr/>
          <p:nvPr/>
        </p:nvPicPr>
        <p:blipFill>
          <a:blip r:embed="rId1"/>
          <a:stretch/>
        </p:blipFill>
        <p:spPr>
          <a:xfrm>
            <a:off x="5163840" y="1865520"/>
            <a:ext cx="5991480" cy="4206240"/>
          </a:xfrm>
          <a:prstGeom prst="rect">
            <a:avLst/>
          </a:prstGeom>
          <a:ln w="0">
            <a:noFill/>
          </a:ln>
        </p:spPr>
      </p:pic>
      <p:sp>
        <p:nvSpPr>
          <p:cNvPr id="154" name="TextBox 2"/>
          <p:cNvSpPr/>
          <p:nvPr/>
        </p:nvSpPr>
        <p:spPr>
          <a:xfrm>
            <a:off x="714240" y="1865520"/>
            <a:ext cx="4285800" cy="3655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The consumer’s budget set is a bit weird in this case. Either they reject the public housing and consume on the original budget line (the low one), or they pick the point PH.</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They will pick PH since the utility is much higher there.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Under PH, q increases from q0 to qPH.</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No change in c.</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Families are essentially just given more q.</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Public Housing (PH) in the Figure</a:t>
            </a:r>
            <a:endParaRPr b="0" lang="en-US" sz="4800" spc="-1" strike="noStrike">
              <a:solidFill>
                <a:srgbClr val="000000"/>
              </a:solidFill>
              <a:latin typeface="Calibri"/>
            </a:endParaRPr>
          </a:p>
        </p:txBody>
      </p:sp>
      <p:pic>
        <p:nvPicPr>
          <p:cNvPr id="156" name="Content Placeholder 3" descr=""/>
          <p:cNvPicPr/>
          <p:nvPr/>
        </p:nvPicPr>
        <p:blipFill>
          <a:blip r:embed="rId1"/>
          <a:stretch/>
        </p:blipFill>
        <p:spPr>
          <a:xfrm>
            <a:off x="6507000" y="1865520"/>
            <a:ext cx="4648320" cy="3263400"/>
          </a:xfrm>
          <a:prstGeom prst="rect">
            <a:avLst/>
          </a:prstGeom>
          <a:ln w="0">
            <a:noFill/>
          </a:ln>
        </p:spPr>
      </p:pic>
      <p:sp>
        <p:nvSpPr>
          <p:cNvPr id="157" name="TextBox 2"/>
          <p:cNvSpPr/>
          <p:nvPr/>
        </p:nvSpPr>
        <p:spPr>
          <a:xfrm>
            <a:off x="714240" y="1865520"/>
            <a:ext cx="5628960" cy="3655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Suppose we drew the budget line for IG (where income is y + G). This goes through the point PH.</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 point PH lies on an indifference curve that is NOT tangent to this budget line. The tangency actually occurs at IG.</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What this means is that if the household were given a grant G instead of getting $G worth of housing, they would chose to increase both q and c, not just c.</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So PH imposes the largest constraint on consumption choice.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Comparing all Four - Utility</a:t>
            </a:r>
            <a:endParaRPr b="0" lang="en-US" sz="4800" spc="-1" strike="noStrike">
              <a:solidFill>
                <a:srgbClr val="000000"/>
              </a:solidFill>
              <a:latin typeface="Calibri"/>
            </a:endParaRPr>
          </a:p>
        </p:txBody>
      </p:sp>
      <p:pic>
        <p:nvPicPr>
          <p:cNvPr id="159" name="Content Placeholder 3" descr=""/>
          <p:cNvPicPr/>
          <p:nvPr/>
        </p:nvPicPr>
        <p:blipFill>
          <a:blip r:embed="rId1"/>
          <a:stretch/>
        </p:blipFill>
        <p:spPr>
          <a:xfrm>
            <a:off x="6507000" y="1865520"/>
            <a:ext cx="4648320" cy="3263400"/>
          </a:xfrm>
          <a:prstGeom prst="rect">
            <a:avLst/>
          </a:prstGeom>
          <a:ln w="0">
            <a:noFill/>
          </a:ln>
        </p:spPr>
      </p:pic>
      <p:sp>
        <p:nvSpPr>
          <p:cNvPr id="160" name="TextBox 2"/>
          <p:cNvSpPr/>
          <p:nvPr/>
        </p:nvSpPr>
        <p:spPr>
          <a:xfrm>
            <a:off x="714240" y="1865520"/>
            <a:ext cx="5628960" cy="42044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IG has the highest utility because it places no restriction of consumer choice.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HV is next best. It is either the same as IG (non-binding case) or leads to less utility since c must equal y.</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PRS is third. A price decrease instead of a voucher is more restrictive, so utility is lower.</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PH has the smallest increase in utility. This is because the same amount of money (G) is spent to only increase housing. Relative to the other three policies, this is extremely restrictive to consumer choice.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Comparing all Four – Slum Reduction</a:t>
            </a:r>
            <a:endParaRPr b="0" lang="en-US" sz="4800" spc="-1" strike="noStrike">
              <a:solidFill>
                <a:srgbClr val="000000"/>
              </a:solidFill>
              <a:latin typeface="Calibri"/>
            </a:endParaRPr>
          </a:p>
        </p:txBody>
      </p:sp>
      <p:pic>
        <p:nvPicPr>
          <p:cNvPr id="162" name="Content Placeholder 3" descr=""/>
          <p:cNvPicPr/>
          <p:nvPr/>
        </p:nvPicPr>
        <p:blipFill>
          <a:blip r:embed="rId1"/>
          <a:stretch/>
        </p:blipFill>
        <p:spPr>
          <a:xfrm>
            <a:off x="6507000" y="1865520"/>
            <a:ext cx="4648320" cy="3263400"/>
          </a:xfrm>
          <a:prstGeom prst="rect">
            <a:avLst/>
          </a:prstGeom>
          <a:ln w="0">
            <a:noFill/>
          </a:ln>
        </p:spPr>
      </p:pic>
      <p:sp>
        <p:nvSpPr>
          <p:cNvPr id="163" name="TextBox 2"/>
          <p:cNvSpPr/>
          <p:nvPr/>
        </p:nvSpPr>
        <p:spPr>
          <a:xfrm>
            <a:off x="714240" y="1865520"/>
            <a:ext cx="5628960" cy="3655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Exact opposite order!</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IG poses no restrictions, so the increase in q is the lowest.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HV increases q a bit more than IG does in the binding case.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PRS increases q quite a bit more by making it cheaper through a subsidy.</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PH increases q very directly, by building better housing. Avoids a market-based approach to increasing q as in the other three policies.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Housing Subsidies</a:t>
            </a:r>
            <a:endParaRPr b="0" lang="en-US" sz="4800" spc="-1" strike="noStrike">
              <a:solidFill>
                <a:srgbClr val="000000"/>
              </a:solidFill>
              <a:latin typeface="Calibri"/>
            </a:endParaRPr>
          </a:p>
        </p:txBody>
      </p:sp>
      <p:sp>
        <p:nvSpPr>
          <p:cNvPr id="96"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3600" spc="-1" strike="noStrike">
                <a:solidFill>
                  <a:srgbClr val="404040"/>
                </a:solidFill>
                <a:latin typeface="Calibri"/>
              </a:rPr>
              <a:t>An alternative to rent control is using government funds to explicitly subsidize housing consumption.</a:t>
            </a:r>
            <a:endParaRPr b="0" lang="en-US" sz="36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3600" spc="-1" strike="noStrike">
                <a:solidFill>
                  <a:srgbClr val="404040"/>
                </a:solidFill>
                <a:latin typeface="Calibri"/>
              </a:rPr>
              <a:t>Housing subsidies can be targetted towards low-income groups (unlike rent control which does not explicitly target low income groups).</a:t>
            </a:r>
            <a:endParaRPr b="0" lang="en-US" sz="36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Public Housing in Practice</a:t>
            </a:r>
            <a:endParaRPr b="0" lang="en-US" sz="4800" spc="-1" strike="noStrike">
              <a:solidFill>
                <a:srgbClr val="000000"/>
              </a:solidFill>
              <a:latin typeface="Calibri"/>
            </a:endParaRPr>
          </a:p>
        </p:txBody>
      </p:sp>
      <p:sp>
        <p:nvSpPr>
          <p:cNvPr id="165"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Public Housing continues to be popular. However, while public housing does lead to the largest increase in q, critics don’t like PH because it concentrates poor people together, leading to neighborhoods with more crime and social issues.</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More recent practice has PH units more spread out, or PH units are mixed income. “Mixed income” means that the government intentionally rents out some proportion of units to those of high income, usually with only a very mild subsidy (while the low-income results get the full subsidy). </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Example: Housing Authority of New Orleans</a:t>
            </a:r>
            <a:endParaRPr b="0" lang="en-US" sz="4800" spc="-1" strike="noStrike">
              <a:solidFill>
                <a:srgbClr val="000000"/>
              </a:solidFill>
              <a:latin typeface="Calibri"/>
            </a:endParaRPr>
          </a:p>
        </p:txBody>
      </p:sp>
      <p:sp>
        <p:nvSpPr>
          <p:cNvPr id="167"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See the website: http://www.hano.org/communities.aspx</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Low-Income Housing Tax Credit (LIHTC)</a:t>
            </a:r>
            <a:endParaRPr b="0" lang="en-US" sz="4800" spc="-1" strike="noStrike">
              <a:solidFill>
                <a:srgbClr val="000000"/>
              </a:solidFill>
              <a:latin typeface="Calibri"/>
            </a:endParaRPr>
          </a:p>
        </p:txBody>
      </p:sp>
      <p:sp>
        <p:nvSpPr>
          <p:cNvPr id="169" name="PlaceHolder 2"/>
          <p:cNvSpPr>
            <a:spLocks noGrp="1"/>
          </p:cNvSpPr>
          <p:nvPr>
            <p:ph/>
          </p:nvPr>
        </p:nvSpPr>
        <p:spPr>
          <a:xfrm>
            <a:off x="1097280" y="1845720"/>
            <a:ext cx="10058040" cy="4023000"/>
          </a:xfrm>
          <a:prstGeom prst="rect">
            <a:avLst/>
          </a:prstGeom>
          <a:noFill/>
          <a:ln w="0">
            <a:noFill/>
          </a:ln>
        </p:spPr>
        <p:txBody>
          <a:bodyPr lIns="0" rIns="0" anchor="t">
            <a:normAutofit/>
          </a:bodyPr>
          <a:p>
            <a:pPr indent="0">
              <a:lnSpc>
                <a:spcPct val="90000"/>
              </a:lnSpc>
              <a:spcBef>
                <a:spcPts val="1199"/>
              </a:spcBef>
              <a:spcAft>
                <a:spcPts val="201"/>
              </a:spcAft>
              <a:buNone/>
              <a:tabLst>
                <a:tab algn="l" pos="0"/>
              </a:tabLst>
            </a:pPr>
            <a:r>
              <a:rPr b="0" lang="en-US" sz="2000" spc="-1" strike="noStrike">
                <a:solidFill>
                  <a:srgbClr val="404040"/>
                </a:solidFill>
                <a:latin typeface="Calibri"/>
              </a:rPr>
              <a:t> </a:t>
            </a:r>
            <a:r>
              <a:rPr b="0" lang="en-US" sz="2000" spc="-1" strike="noStrike">
                <a:solidFill>
                  <a:srgbClr val="404040"/>
                </a:solidFill>
                <a:latin typeface="Calibri"/>
              </a:rPr>
              <a:t>While not exactly a PRS, the Low-Income Housing Tax Credit (LIHTC, pronounced “lie-tech”) has similar effects.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tabLst>
                <a:tab algn="l" pos="0"/>
              </a:tabLst>
            </a:pPr>
            <a:r>
              <a:rPr b="0" lang="en-US" sz="2000" spc="-1" strike="noStrike">
                <a:solidFill>
                  <a:srgbClr val="404040"/>
                </a:solidFill>
                <a:latin typeface="Calibri"/>
              </a:rPr>
              <a:t>LIHTC was created under the Tax Reform Act of 1986.</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tabLst>
                <a:tab algn="l" pos="0"/>
              </a:tabLst>
            </a:pPr>
            <a:r>
              <a:rPr b="0" lang="en-US" sz="2000" spc="-1" strike="noStrike">
                <a:solidFill>
                  <a:srgbClr val="404040"/>
                </a:solidFill>
                <a:latin typeface="Calibri"/>
              </a:rPr>
              <a:t>LIHTC accounts for about 90% of all affordable rental housing created in the United States today.</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tabLst>
                <a:tab algn="l" pos="0"/>
              </a:tabLst>
            </a:pPr>
            <a:r>
              <a:rPr b="0" lang="en-US" sz="2000" spc="-1" strike="noStrike">
                <a:solidFill>
                  <a:srgbClr val="404040"/>
                </a:solidFill>
                <a:latin typeface="Calibri"/>
              </a:rPr>
              <a:t>LIHTC provides a subsidy for building developers when they build low-income housing. The subsidy is given on the condition that the developers build a certain number of units that are occupied by low income households at reduced rents.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tabLst>
                <a:tab algn="l" pos="0"/>
              </a:tabLst>
            </a:pPr>
            <a:r>
              <a:rPr b="0" lang="en-US" sz="2000" spc="-1" strike="noStrike">
                <a:solidFill>
                  <a:srgbClr val="404040"/>
                </a:solidFill>
                <a:latin typeface="Calibri"/>
              </a:rPr>
              <a:t>This the LIHTC subsidies housing developers who make low-income housing, rather than subsidizing the price of housing for low-income individuals.</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tabLst>
                <a:tab algn="l" pos="0"/>
              </a:tabLst>
            </a:pPr>
            <a:r>
              <a:rPr b="0" lang="en-US" sz="2000" spc="-1" strike="noStrike">
                <a:solidFill>
                  <a:srgbClr val="404040"/>
                </a:solidFill>
                <a:latin typeface="Calibri"/>
              </a:rPr>
              <a:t>Source: https://en.wikipedia.org/wiki/Low-Income_Housing_Tax_Credit</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Section 8</a:t>
            </a:r>
            <a:endParaRPr b="0" lang="en-US" sz="4800" spc="-1" strike="noStrike">
              <a:solidFill>
                <a:srgbClr val="000000"/>
              </a:solidFill>
              <a:latin typeface="Calibri"/>
            </a:endParaRPr>
          </a:p>
        </p:txBody>
      </p:sp>
      <p:sp>
        <p:nvSpPr>
          <p:cNvPr id="171"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3200" spc="-1" strike="noStrike">
                <a:solidFill>
                  <a:srgbClr val="000000"/>
                </a:solidFill>
                <a:latin typeface="Calibri"/>
              </a:rPr>
              <a:t>Refers to Section 8 of the Housing Act of 1937 (</a:t>
            </a:r>
            <a:r>
              <a:rPr b="0" lang="pl-PL" sz="3200" spc="-1" strike="noStrike" u="sng">
                <a:solidFill>
                  <a:srgbClr val="2998e3"/>
                </a:solidFill>
                <a:uFillTx/>
                <a:latin typeface="Calibri"/>
                <a:hlinkClick r:id="rId1"/>
              </a:rPr>
              <a:t>42 U.S.C. </a:t>
            </a:r>
            <a:r>
              <a:rPr b="0" lang="pl-PL" sz="3200" spc="-1" strike="noStrike" u="sng">
                <a:solidFill>
                  <a:srgbClr val="2998e3"/>
                </a:solidFill>
                <a:uFillTx/>
                <a:latin typeface="Calibri"/>
                <a:hlinkClick r:id="rId2"/>
              </a:rPr>
              <a:t>§ 1437f</a:t>
            </a:r>
            <a:r>
              <a:rPr b="0" lang="pl-PL" sz="3200" spc="-1" strike="noStrike">
                <a:solidFill>
                  <a:srgbClr val="000000"/>
                </a:solidFill>
                <a:latin typeface="Calibri"/>
              </a:rPr>
              <a:t>)</a:t>
            </a:r>
            <a:endParaRPr b="0" lang="en-US" sz="3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pl-PL" sz="3200" spc="-1" strike="noStrike">
                <a:solidFill>
                  <a:srgbClr val="000000"/>
                </a:solidFill>
                <a:latin typeface="Calibri"/>
              </a:rPr>
              <a:t>Primary part of Section 8 is the Housing Choice Voucher which pays a large portion of the rents and utilities of about 2.1 million households. </a:t>
            </a:r>
            <a:r>
              <a:rPr b="0" lang="pl-PL" sz="1600" spc="-1" strike="noStrike">
                <a:solidFill>
                  <a:srgbClr val="000000"/>
                </a:solidFill>
                <a:latin typeface="Calibri"/>
              </a:rPr>
              <a:t>(source: https://en.wikipedia.org/wiki/Section_8_(housing))</a:t>
            </a:r>
            <a:endParaRPr b="0" lang="en-US" sz="16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pl-PL" sz="3200" spc="-1" strike="noStrike">
                <a:solidFill>
                  <a:srgbClr val="000000"/>
                </a:solidFill>
                <a:latin typeface="Calibri"/>
              </a:rPr>
              <a:t>Vouchers can be applied to housing units that meet a minmum housing quality standard.</a:t>
            </a:r>
            <a:endParaRPr b="0" lang="en-US" sz="3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Eligibility for Section 8</a:t>
            </a:r>
            <a:endParaRPr b="0" lang="en-US" sz="4800" spc="-1" strike="noStrike">
              <a:solidFill>
                <a:srgbClr val="000000"/>
              </a:solidFill>
              <a:latin typeface="Calibri"/>
            </a:endParaRPr>
          </a:p>
        </p:txBody>
      </p:sp>
      <p:sp>
        <p:nvSpPr>
          <p:cNvPr id="173"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a:t>
            </a:r>
            <a:r>
              <a:rPr b="0" lang="en-US" sz="2000" spc="-1" strike="noStrike">
                <a:solidFill>
                  <a:srgbClr val="404040"/>
                </a:solidFill>
                <a:latin typeface="Calibri"/>
              </a:rPr>
              <a:t>Eligibility for a housing voucher is determined by the PHA based on the total annual gross income and family size and is limited to US citizens and specified categories of non-citizens who have eligible immigration status. In general, the family's income may not exceed 50% of the median income for the county or metropolitan area in which the family chooses to live. By law, a PHA must provide 75 percent of its voucher to applicants whose incomes do not exceed 30 percent of the area median income. Median income levels are published by HUD and vary by location. The PHA serving your community can provide you with the income limits for your area and family size.”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Source: U.S. Department of Housing and Urban Development, “Housing Choice Vouchers Fact Sheet”: http://portal.hud.gov/hudportal/HUD?src=/topics/housing_choice_voucher_program_section_8</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Section 8 In Practice</a:t>
            </a:r>
            <a:endParaRPr b="0" lang="en-US" sz="4800" spc="-1" strike="noStrike">
              <a:solidFill>
                <a:srgbClr val="000000"/>
              </a:solidFill>
              <a:latin typeface="Calibri"/>
            </a:endParaRPr>
          </a:p>
        </p:txBody>
      </p:sp>
      <p:sp>
        <p:nvSpPr>
          <p:cNvPr id="175"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Section 8’s Housing Choice Voucher isn’t a housing voucher program like the one we discussed.</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The Housing Choice Voucher pays a portion of the rent directly to the landlord and the families that get the voucher only pay 30% of their income in rent.</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The payment to the landlord is based on a computation of the “fair market rent” for a housing unit that is large enough for the family.</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a:t>
            </a:r>
            <a:r>
              <a:rPr b="0" lang="en-US" sz="2000" spc="-1" strike="noStrike">
                <a:solidFill>
                  <a:srgbClr val="404040"/>
                </a:solidFill>
                <a:latin typeface="Calibri"/>
              </a:rPr>
              <a:t>Fair market rent” is based on local market conditions.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The subsidy equals “fair market rent” minus 30% of the household’s income. This is a positive number since these low-income families have low household income, so 30% of that is a small number.</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So Section 8’s Housing Choice Voucher is similar to a PRS.</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Section 8 in New Orleans</a:t>
            </a:r>
            <a:endParaRPr b="0" lang="en-US" sz="4800" spc="-1" strike="noStrike">
              <a:solidFill>
                <a:srgbClr val="000000"/>
              </a:solidFill>
              <a:latin typeface="Calibri"/>
            </a:endParaRPr>
          </a:p>
        </p:txBody>
      </p:sp>
      <p:sp>
        <p:nvSpPr>
          <p:cNvPr id="177"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See http://www.hano.org/housing.aspx</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Two Possible Goals of Housing Subsidies</a:t>
            </a:r>
            <a:endParaRPr b="0" lang="en-US" sz="4800" spc="-1" strike="noStrike">
              <a:solidFill>
                <a:srgbClr val="000000"/>
              </a:solidFill>
              <a:latin typeface="Calibri"/>
            </a:endParaRPr>
          </a:p>
        </p:txBody>
      </p:sp>
      <p:sp>
        <p:nvSpPr>
          <p:cNvPr id="98"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1) Increase standard of living for low-income families (likely the primary goal)</a:t>
            </a:r>
            <a:endParaRPr b="0" lang="en-US" sz="3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2) Provide incentives to improve housing, particularily in low-income areas (“slums”).</a:t>
            </a:r>
            <a:endParaRPr b="0" lang="en-US" sz="3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Types of Subsidies</a:t>
            </a:r>
            <a:endParaRPr b="0" lang="en-US" sz="4800" spc="-1" strike="noStrike">
              <a:solidFill>
                <a:srgbClr val="000000"/>
              </a:solidFill>
              <a:latin typeface="Calibri"/>
            </a:endParaRPr>
          </a:p>
        </p:txBody>
      </p:sp>
      <p:sp>
        <p:nvSpPr>
          <p:cNvPr id="100" name="PlaceHolder 2"/>
          <p:cNvSpPr>
            <a:spLocks noGrp="1"/>
          </p:cNvSpPr>
          <p:nvPr>
            <p:ph/>
          </p:nvPr>
        </p:nvSpPr>
        <p:spPr>
          <a:xfrm>
            <a:off x="635040" y="1845720"/>
            <a:ext cx="1079460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1) Proportion rent subsidy (PRS) – The government pays a fraction of the rent bill. This fraction is β. So the household pays (1- β) times the rent. E.g., β could be 0.3 (30%).</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2) Income Grant (IG) – The government gives households a lump sum of money. This lump sum does not depend on housing consumption. This is simply an income boost (increase in y).</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3) Housing Voucher (HV) – The government gives households vouchers that function like “food stamps” except they can only be spend on housing. It’s like a gift certificate for housing.</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4) Public Housing (PH) – Families rent housing units for the government. The housing units are typically priced below market rent and are often higher quality. </a:t>
            </a:r>
            <a:endParaRPr b="0"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Proportion Rent Subsidy</a:t>
            </a:r>
            <a:endParaRPr b="0" lang="en-US" sz="4800" spc="-1" strike="noStrike">
              <a:solidFill>
                <a:srgbClr val="000000"/>
              </a:solidFill>
              <a:latin typeface="Calibri"/>
            </a:endParaRPr>
          </a:p>
        </p:txBody>
      </p:sp>
      <p:sp>
        <p:nvSpPr>
          <p:cNvPr id="102" name="PlaceHolder 2"/>
          <p:cNvSpPr>
            <a:spLocks noGrp="1"/>
          </p:cNvSpPr>
          <p:nvPr>
            <p:ph/>
          </p:nvPr>
        </p:nvSpPr>
        <p:spPr>
          <a:xfrm>
            <a:off x="635040" y="1845720"/>
            <a:ext cx="1104876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 government pays a fraction of the rent bill. </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This fraction is β. β is between 0 and 1.</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 </a:t>
            </a:r>
            <a:r>
              <a:rPr b="0" lang="en-US" sz="2800" spc="-1" strike="noStrike">
                <a:solidFill>
                  <a:srgbClr val="404040"/>
                </a:solidFill>
                <a:latin typeface="Calibri"/>
              </a:rPr>
              <a:t>So the household pays (1- β) times the rent. E.g., β could be 0.4 (40%).</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As before, families choose between housing (q) and “bread” (c).</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 price of housing is p, and the price of bread is 1.</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With a proportion rent subsidy, the price of housing goes from p to (1- β)p. </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Budget Constraint</a:t>
            </a:r>
            <a:endParaRPr b="0" lang="en-US" sz="4800" spc="-1" strike="noStrike">
              <a:solidFill>
                <a:srgbClr val="000000"/>
              </a:solidFill>
              <a:latin typeface="Calibri"/>
            </a:endParaRPr>
          </a:p>
        </p:txBody>
      </p:sp>
      <p:sp>
        <p:nvSpPr>
          <p:cNvPr id="104"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Total Expenditure = Disposable Income</a:t>
            </a:r>
            <a:endParaRPr b="0" lang="en-US" sz="3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Price of Bread x Quantity of Bread + Price of Housing x Quantity of Housing = y</a:t>
            </a:r>
            <a:endParaRPr b="0" lang="en-US" sz="3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c + pq = y</a:t>
            </a:r>
            <a:endParaRPr b="0" lang="en-US" sz="3200" spc="-1" strike="noStrike">
              <a:solidFill>
                <a:srgbClr val="404040"/>
              </a:solidFill>
              <a:latin typeface="Calibri"/>
            </a:endParaRPr>
          </a:p>
          <a:p>
            <a:pPr indent="0">
              <a:lnSpc>
                <a:spcPct val="90000"/>
              </a:lnSpc>
              <a:spcBef>
                <a:spcPts val="1199"/>
              </a:spcBef>
              <a:spcAft>
                <a:spcPts val="201"/>
              </a:spcAft>
              <a:buNone/>
              <a:tabLst>
                <a:tab algn="l" pos="0"/>
              </a:tabLst>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Budget Constraint</a:t>
            </a:r>
            <a:endParaRPr b="0" lang="en-US" sz="4800" spc="-1" strike="noStrike">
              <a:solidFill>
                <a:srgbClr val="000000"/>
              </a:solidFill>
              <a:latin typeface="Calibri"/>
            </a:endParaRPr>
          </a:p>
        </p:txBody>
      </p:sp>
      <p:sp>
        <p:nvSpPr>
          <p:cNvPr id="106"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c + pq = y</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Let’s use this to plot the budget line.</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On the x-axis we will put c, and on the y-axis we will put q</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(Note that earlier we had the axis reversed)</a:t>
            </a:r>
            <a:endParaRPr b="0" lang="en-US" sz="2800" spc="-1" strike="noStrike">
              <a:solidFill>
                <a:srgbClr val="404040"/>
              </a:solidFill>
              <a:latin typeface="Calibri"/>
            </a:endParaRPr>
          </a:p>
          <a:p>
            <a:pPr indent="0">
              <a:lnSpc>
                <a:spcPct val="90000"/>
              </a:lnSpc>
              <a:spcBef>
                <a:spcPts val="1199"/>
              </a:spcBef>
              <a:spcAft>
                <a:spcPts val="201"/>
              </a:spcAft>
              <a:buNone/>
              <a:tabLst>
                <a:tab algn="l" pos="0"/>
              </a:tabLst>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Budget Constraint</a:t>
            </a:r>
            <a:endParaRPr b="0" lang="en-US" sz="4800" spc="-1" strike="noStrike">
              <a:solidFill>
                <a:srgbClr val="000000"/>
              </a:solidFill>
              <a:latin typeface="Calibri"/>
            </a:endParaRPr>
          </a:p>
        </p:txBody>
      </p:sp>
      <p:sp>
        <p:nvSpPr>
          <p:cNvPr id="108"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c + pq = y</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Rearranging to solve for q as a function of c, y, and p:</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pq = y – c</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q = y/p – c/p</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This gives us an equation for a budget line that we can plot.</a:t>
            </a:r>
            <a:endParaRPr b="0" lang="en-US" sz="2800" spc="-1" strike="noStrike">
              <a:solidFill>
                <a:srgbClr val="404040"/>
              </a:solidFill>
              <a:latin typeface="Calibri"/>
            </a:endParaRPr>
          </a:p>
          <a:p>
            <a:pPr indent="0">
              <a:lnSpc>
                <a:spcPct val="90000"/>
              </a:lnSpc>
              <a:spcBef>
                <a:spcPts val="1199"/>
              </a:spcBef>
              <a:spcAft>
                <a:spcPts val="201"/>
              </a:spcAft>
              <a:buNone/>
              <a:tabLst>
                <a:tab algn="l" pos="0"/>
              </a:tabLst>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1638</TotalTime>
  <Application>LibreOffice/7.5.4.2$MacOSX_X86_64 LibreOffice_project/36ccfdc35048b057fd9854c757a8b67ec53977b6</Application>
  <AppVersion>15.0000</AppVersion>
  <Words>2757</Words>
  <Paragraphs>207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2015-10-30T00:41:36Z</dcterms:created>
  <dc:creator>Button, Patrick J</dc:creator>
  <dc:description/>
  <dc:language>en-US</dc:language>
  <cp:lastModifiedBy/>
  <dcterms:modified xsi:type="dcterms:W3CDTF">2023-12-24T18:09:21Z</dcterms:modified>
  <cp:revision>79</cp:revision>
  <dc:subject/>
  <dc:title>Housing Subsidy Programs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36</vt:i4>
  </property>
</Properties>
</file>