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_rels/presentation.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11.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23.xml.rels" ContentType="application/vnd.openxmlformats-package.relationships+xml"/>
  <Override PartName="/ppt/slideLayouts/_rels/slideLayout4.xml.rels" ContentType="application/vnd.openxmlformats-package.relationships+xml"/>
  <Override PartName="/ppt/slideLayouts/_rels/slideLayout9.xml.rels" ContentType="application/vnd.openxmlformats-package.relationships+xml"/>
  <Override PartName="/ppt/slideLayouts/_rels/slideLayout22.xml.rels" ContentType="application/vnd.openxmlformats-package.relationships+xml"/>
  <Override PartName="/ppt/slideLayouts/_rels/slideLayout19.xml.rels" ContentType="application/vnd.openxmlformats-package.relationships+xml"/>
  <Override PartName="/ppt/slideLayouts/_rels/slideLayout8.xml.rels" ContentType="application/vnd.openxmlformats-package.relationships+xml"/>
  <Override PartName="/ppt/slideLayouts/_rels/slideLayout21.xml.rels" ContentType="application/vnd.openxmlformats-package.relationships+xml"/>
  <Override PartName="/ppt/slideLayouts/_rels/slideLayout13.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7.xml.rels" ContentType="application/vnd.openxmlformats-package.relationships+xml"/>
  <Override PartName="/ppt/slideLayouts/_rels/slideLayout20.xml.rels" ContentType="application/vnd.openxmlformats-package.relationships+xml"/>
  <Override PartName="/ppt/slideLayouts/_rels/slideLayout12.xml.rels" ContentType="application/vnd.openxmlformats-package.relationships+xml"/>
  <Override PartName="/ppt/slideLayouts/_rels/slideLayout14.xml.rels" ContentType="application/vnd.openxmlformats-package.relationships+xml"/>
  <Override PartName="/ppt/slideLayouts/_rels/slideLayout3.xml.rels" ContentType="application/vnd.openxmlformats-package.relationships+xml"/>
  <Override PartName="/ppt/slideLayouts/_rels/slideLayout24.xml.rels" ContentType="application/vnd.openxmlformats-package.relationships+xml"/>
  <Override PartName="/ppt/slideLayouts/_rels/slideLayout1.xml.rels" ContentType="application/vnd.openxmlformats-package.relationships+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22.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1.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6.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17.xml" ContentType="application/vnd.openxmlformats-officedocument.presentationml.slideLayout+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slides/_rels/slide19.xml.rels" ContentType="application/vnd.openxmlformats-package.relationships+xml"/>
  <Override PartName="/ppt/slides/_rels/slide9.xml.rels" ContentType="application/vnd.openxmlformats-package.relationships+xml"/>
  <Override PartName="/ppt/slides/_rels/slide16.xml.rels" ContentType="application/vnd.openxmlformats-package.relationships+xml"/>
  <Override PartName="/ppt/slides/_rels/slide18.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17.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8.xml.rels" ContentType="application/vnd.openxmlformats-package.relationships+xml"/>
  <Override PartName="/ppt/slides/_rels/slide11.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24.xml.rels" ContentType="application/vnd.openxmlformats-package.relationships+xml"/>
  <Override PartName="/ppt/slides/_rels/slide6.xml.rels" ContentType="application/vnd.openxmlformats-package.relationships+xml"/>
  <Override PartName="/ppt/slides/_rels/slide1.xml.rels" ContentType="application/vnd.openxmlformats-package.relationships+xml"/>
  <Override PartName="/ppt/slides/_rels/slide5.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4.xml.rels" ContentType="application/vnd.openxmlformats-package.relationships+xml"/>
  <Override PartName="/ppt/slides/_rels/slide10.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2.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9.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13.xml" ContentType="application/vnd.openxmlformats-officedocument.presentationml.slide+xml"/>
  <Override PartName="/ppt/slides/slide25.xml" ContentType="application/vnd.openxmlformats-officedocument.presentationml.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_rels/notesSlide11.xml.rels" ContentType="application/vnd.openxmlformats-package.relationships+xml"/>
  <Override PartName="/ppt/notesSlides/_rels/notesSlide2.xml.rels" ContentType="application/vnd.openxmlformats-package.relationships+xml"/>
  <Override PartName="/ppt/notesSlides/_rels/notesSlide9.xml.rels" ContentType="application/vnd.openxmlformats-package.relationships+xml"/>
  <Override PartName="/ppt/notesSlides/_rels/notesSlide10.xml.rels" ContentType="application/vnd.openxmlformats-package.relationships+xml"/>
  <Override PartName="/ppt/notesSlides/_rels/notesSlide22.xml.rels" ContentType="application/vnd.openxmlformats-package.relationships+xml"/>
  <Override PartName="/ppt/notesSlides/_rels/notesSlide6.xml.rels" ContentType="application/vnd.openxmlformats-package.relationships+xml"/>
  <Override PartName="/ppt/notesSlides/_rels/notesSlide4.xml.rels" ContentType="application/vnd.openxmlformats-package.relationships+xml"/>
  <Override PartName="/ppt/notesSlides/_rels/notesSlide8.xml.rels" ContentType="application/vnd.openxmlformats-package.relationships+xml"/>
  <Override PartName="/ppt/notesSlides/_rels/notesSlide3.xml.rels" ContentType="application/vnd.openxmlformats-package.relationships+xml"/>
  <Override PartName="/ppt/notesSlides/_rels/notesSlide7.xml.rels" ContentType="application/vnd.openxmlformats-package.relationship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6.xml" ContentType="application/vnd.openxmlformats-officedocument.presentationml.notesSlide+xml"/>
  <Override PartName="/ppt/notesSlides/notesSlide8.xml" ContentType="application/vnd.openxmlformats-officedocument.presentationml.notesSlide+xml"/>
  <Override PartName="/ppt/notesSlides/notesSlide10.xml" ContentType="application/vnd.openxmlformats-officedocument.presentationml.notesSlide+xml"/>
  <Override PartName="/ppt/notesSlides/notesSlide22.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charts/chart9.xml" ContentType="application/vnd.openxmlformats-officedocument.drawingml.chart+xml"/>
  <Override PartName="/ppt/charts/chart10.xml" ContentType="application/vnd.openxmlformats-officedocument.drawingml.char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x="9144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presProps" Target="presProps.xml"/>
</Relationships>
</file>

<file path=ppt/charts/chart10.xml><?xml version="1.0" encoding="utf-8"?>
<c:chartSpace xmlns:c="http://schemas.openxmlformats.org/drawingml/2006/chart" xmlns:a="http://schemas.openxmlformats.org/drawingml/2006/main" xmlns:r="http://schemas.openxmlformats.org/officeDocument/2006/relationships">
  <c:lang val="en-US"/>
  <c:roundedCorners val="0"/>
  <c:chart>
    <c:title>
      <c:tx>
        <c:rich>
          <a:bodyPr rot="0"/>
          <a:lstStyle/>
          <a:p>
            <a:pPr>
              <a:defRPr b="0" lang="en-US" sz="1862" spc="-1" strike="noStrike">
                <a:solidFill>
                  <a:srgbClr val="696986"/>
                </a:solidFill>
                <a:latin typeface="Arial"/>
              </a:defRPr>
            </a:pPr>
            <a:r>
              <a:rPr b="0" lang="en-US" sz="1862" spc="-1" strike="noStrike">
                <a:solidFill>
                  <a:srgbClr val="696986"/>
                </a:solidFill>
                <a:latin typeface="Arial"/>
              </a:rPr>
              <a:t>Our Pilot Study</a:t>
            </a:r>
          </a:p>
        </c:rich>
      </c:tx>
      <c:overlay val="0"/>
      <c:spPr>
        <a:noFill/>
        <a:ln w="0">
          <a:noFill/>
        </a:ln>
      </c:spPr>
    </c:title>
    <c:autoTitleDeleted val="0"/>
    <c:plotArea>
      <c:barChart>
        <c:barDir val="col"/>
        <c:grouping val="clustered"/>
        <c:varyColors val="0"/>
        <c:ser>
          <c:idx val="0"/>
          <c:order val="0"/>
          <c:tx>
            <c:strRef>
              <c:f>label 0</c:f>
              <c:strCache>
                <c:ptCount val="1"/>
                <c:pt idx="0">
                  <c:v>Different-Gender</c:v>
                </c:pt>
              </c:strCache>
            </c:strRef>
          </c:tx>
          <c:spPr>
            <a:solidFill>
              <a:srgbClr val="93a299"/>
            </a:solidFill>
            <a:ln w="0">
              <a:noFill/>
            </a:ln>
          </c:spPr>
          <c:invertIfNegative val="0"/>
          <c:dLbls>
            <c:txPr>
              <a:bodyPr wrap="square"/>
              <a:lstStyle/>
              <a:p>
                <a:pPr>
                  <a:defRPr b="0" sz="1000" spc="-1" strike="noStrike">
                    <a:solidFill>
                      <a:srgbClr val="292934"/>
                    </a:solidFill>
                    <a:latin typeface="Arial"/>
                  </a:defRPr>
                </a:pPr>
              </a:p>
            </c:txPr>
            <c:dLblPos val="outEnd"/>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val>
            <c:numRef>
              <c:f>0</c:f>
              <c:numCache>
                <c:formatCode>General</c:formatCode>
                <c:ptCount val="1"/>
                <c:pt idx="0">
                  <c:v>0.7238</c:v>
                </c:pt>
              </c:numCache>
            </c:numRef>
          </c:val>
        </c:ser>
        <c:ser>
          <c:idx val="1"/>
          <c:order val="1"/>
          <c:tx>
            <c:strRef>
              <c:f>label 1</c:f>
              <c:strCache>
                <c:ptCount val="1"/>
                <c:pt idx="0">
                  <c:v>Same-Gender</c:v>
                </c:pt>
              </c:strCache>
            </c:strRef>
          </c:tx>
          <c:spPr>
            <a:solidFill>
              <a:srgbClr val="ad8f67"/>
            </a:solidFill>
            <a:ln w="0">
              <a:noFill/>
            </a:ln>
          </c:spPr>
          <c:invertIfNegative val="0"/>
          <c:dLbls>
            <c:txPr>
              <a:bodyPr wrap="square"/>
              <a:lstStyle/>
              <a:p>
                <a:pPr>
                  <a:defRPr b="0" sz="1000" spc="-1" strike="noStrike">
                    <a:solidFill>
                      <a:srgbClr val="292934"/>
                    </a:solidFill>
                    <a:latin typeface="Arial"/>
                  </a:defRPr>
                </a:pPr>
              </a:p>
            </c:txPr>
            <c:dLblPos val="outEnd"/>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val>
            <c:numRef>
              <c:f>1</c:f>
              <c:numCache>
                <c:formatCode>General</c:formatCode>
                <c:ptCount val="1"/>
                <c:pt idx="0">
                  <c:v>0.4545</c:v>
                </c:pt>
              </c:numCache>
            </c:numRef>
          </c:val>
        </c:ser>
        <c:gapWidth val="219"/>
        <c:overlap val="-27"/>
        <c:axId val="60525329"/>
        <c:axId val="7737751"/>
      </c:barChart>
      <c:catAx>
        <c:axId val="60525329"/>
        <c:scaling>
          <c:orientation val="minMax"/>
        </c:scaling>
        <c:delete val="0"/>
        <c:axPos val="b"/>
        <c:numFmt formatCode="General" sourceLinked="0"/>
        <c:majorTickMark val="none"/>
        <c:minorTickMark val="none"/>
        <c:tickLblPos val="nextTo"/>
        <c:spPr>
          <a:ln w="9360">
            <a:solidFill>
              <a:srgbClr val="dcdce3"/>
            </a:solidFill>
            <a:round/>
          </a:ln>
        </c:spPr>
        <c:txPr>
          <a:bodyPr/>
          <a:lstStyle/>
          <a:p>
            <a:pPr>
              <a:defRPr b="0" sz="1197" spc="-1" strike="noStrike">
                <a:solidFill>
                  <a:srgbClr val="696986"/>
                </a:solidFill>
                <a:latin typeface="Arial"/>
              </a:defRPr>
            </a:pPr>
          </a:p>
        </c:txPr>
        <c:crossAx val="7737751"/>
        <c:crosses val="autoZero"/>
        <c:auto val="1"/>
        <c:lblAlgn val="ctr"/>
        <c:lblOffset val="100"/>
        <c:noMultiLvlLbl val="0"/>
      </c:catAx>
      <c:valAx>
        <c:axId val="7737751"/>
        <c:scaling>
          <c:orientation val="minMax"/>
        </c:scaling>
        <c:delete val="0"/>
        <c:axPos val="l"/>
        <c:majorGridlines>
          <c:spPr>
            <a:ln w="9360">
              <a:solidFill>
                <a:srgbClr val="dcdce3"/>
              </a:solidFill>
              <a:round/>
            </a:ln>
          </c:spPr>
        </c:majorGridlines>
        <c:numFmt formatCode="0%" sourceLinked="0"/>
        <c:majorTickMark val="none"/>
        <c:minorTickMark val="none"/>
        <c:tickLblPos val="nextTo"/>
        <c:spPr>
          <a:ln w="9360">
            <a:noFill/>
          </a:ln>
        </c:spPr>
        <c:txPr>
          <a:bodyPr/>
          <a:lstStyle/>
          <a:p>
            <a:pPr>
              <a:defRPr b="0" sz="1197" spc="-1" strike="noStrike">
                <a:solidFill>
                  <a:srgbClr val="696986"/>
                </a:solidFill>
                <a:latin typeface="Arial"/>
              </a:defRPr>
            </a:pPr>
          </a:p>
        </c:txPr>
        <c:crossAx val="60525329"/>
        <c:crosses val="autoZero"/>
        <c:crossBetween val="between"/>
      </c:valAx>
      <c:spPr>
        <a:noFill/>
        <a:ln w="0">
          <a:noFill/>
        </a:ln>
      </c:spPr>
    </c:plotArea>
    <c:legend>
      <c:legendPos val="b"/>
      <c:overlay val="0"/>
      <c:spPr>
        <a:noFill/>
        <a:ln w="0">
          <a:noFill/>
        </a:ln>
      </c:spPr>
      <c:txPr>
        <a:bodyPr/>
        <a:lstStyle/>
        <a:p>
          <a:pPr>
            <a:defRPr b="0" sz="1197" spc="-1" strike="noStrike">
              <a:solidFill>
                <a:srgbClr val="696986"/>
              </a:solidFill>
              <a:latin typeface="Arial"/>
            </a:defRPr>
          </a:pPr>
        </a:p>
      </c:txPr>
    </c:legend>
    <c:plotVisOnly val="1"/>
    <c:dispBlanksAs val="gap"/>
  </c:chart>
  <c:spPr>
    <a:noFill/>
    <a:ln w="0">
      <a:noFill/>
    </a:ln>
  </c:spPr>
</c:chartSpace>
</file>

<file path=ppt/charts/chart9.xml><?xml version="1.0" encoding="utf-8"?>
<c:chartSpace xmlns:c="http://schemas.openxmlformats.org/drawingml/2006/chart" xmlns:a="http://schemas.openxmlformats.org/drawingml/2006/main" xmlns:r="http://schemas.openxmlformats.org/officeDocument/2006/relationships">
  <c:lang val="en-US"/>
  <c:roundedCorners val="0"/>
  <c:chart>
    <c:title>
      <c:tx>
        <c:rich>
          <a:bodyPr rot="0"/>
          <a:lstStyle/>
          <a:p>
            <a:pPr>
              <a:defRPr b="0" lang="en-US" sz="1862" spc="-1" strike="noStrike">
                <a:solidFill>
                  <a:srgbClr val="696986"/>
                </a:solidFill>
                <a:latin typeface="Arial"/>
              </a:defRPr>
            </a:pPr>
            <a:r>
              <a:rPr b="0" lang="en-US" sz="1862" spc="-1" strike="noStrike">
                <a:solidFill>
                  <a:srgbClr val="696986"/>
                </a:solidFill>
                <a:latin typeface="Arial"/>
              </a:rPr>
              <a:t>Hanson et al. (2016)</a:t>
            </a:r>
          </a:p>
        </c:rich>
      </c:tx>
      <c:overlay val="0"/>
      <c:spPr>
        <a:noFill/>
        <a:ln w="0">
          <a:noFill/>
        </a:ln>
      </c:spPr>
    </c:title>
    <c:autoTitleDeleted val="0"/>
    <c:plotArea>
      <c:barChart>
        <c:barDir val="col"/>
        <c:grouping val="clustered"/>
        <c:varyColors val="0"/>
        <c:ser>
          <c:idx val="0"/>
          <c:order val="0"/>
          <c:tx>
            <c:strRef>
              <c:f>label 0</c:f>
              <c:strCache>
                <c:ptCount val="1"/>
                <c:pt idx="0">
                  <c:v>White</c:v>
                </c:pt>
              </c:strCache>
            </c:strRef>
          </c:tx>
          <c:spPr>
            <a:solidFill>
              <a:srgbClr val="93a299"/>
            </a:solidFill>
            <a:ln w="0">
              <a:noFill/>
            </a:ln>
          </c:spPr>
          <c:invertIfNegative val="0"/>
          <c:dLbls>
            <c:txPr>
              <a:bodyPr wrap="square"/>
              <a:lstStyle/>
              <a:p>
                <a:pPr>
                  <a:defRPr b="0" sz="1000" spc="-1" strike="noStrike">
                    <a:solidFill>
                      <a:srgbClr val="292934"/>
                    </a:solidFill>
                    <a:latin typeface="Arial"/>
                  </a:defRPr>
                </a:pPr>
              </a:p>
            </c:txPr>
            <c:dLblPos val="outEnd"/>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1"/>
                <c:pt idx="0">
                  <c:v>Hanson et al.</c:v>
                </c:pt>
              </c:strCache>
            </c:strRef>
          </c:cat>
          <c:val>
            <c:numRef>
              <c:f>0</c:f>
              <c:numCache>
                <c:formatCode>General</c:formatCode>
                <c:ptCount val="1"/>
                <c:pt idx="0">
                  <c:v>0.6831</c:v>
                </c:pt>
              </c:numCache>
            </c:numRef>
          </c:val>
        </c:ser>
        <c:ser>
          <c:idx val="1"/>
          <c:order val="1"/>
          <c:tx>
            <c:strRef>
              <c:f>label 1</c:f>
              <c:strCache>
                <c:ptCount val="1"/>
                <c:pt idx="0">
                  <c:v>African-American</c:v>
                </c:pt>
              </c:strCache>
            </c:strRef>
          </c:tx>
          <c:spPr>
            <a:solidFill>
              <a:srgbClr val="ad8f67"/>
            </a:solidFill>
            <a:ln w="0">
              <a:noFill/>
            </a:ln>
          </c:spPr>
          <c:invertIfNegative val="0"/>
          <c:dLbls>
            <c:txPr>
              <a:bodyPr wrap="square"/>
              <a:lstStyle/>
              <a:p>
                <a:pPr>
                  <a:defRPr b="0" sz="1000" spc="-1" strike="noStrike">
                    <a:solidFill>
                      <a:srgbClr val="292934"/>
                    </a:solidFill>
                    <a:latin typeface="Arial"/>
                  </a:defRPr>
                </a:pPr>
              </a:p>
            </c:txPr>
            <c:dLblPos val="outEnd"/>
            <c:showLegendKey val="0"/>
            <c:showVal val="0"/>
            <c:showCatName val="0"/>
            <c:showSerName val="0"/>
            <c:showPercent val="0"/>
            <c:separator>; </c:separator>
            <c:showLeaderLines val="1"/>
            <c:extLst>
              <c:ext xmlns:c15="http://schemas.microsoft.com/office/drawing/2012/chart" uri="{CE6537A1-D6FC-4f65-9D91-7224C49458BB}">
                <c15:showLeaderLines val="1"/>
              </c:ext>
            </c:extLst>
          </c:dLbls>
          <c:cat>
            <c:strRef>
              <c:f>categories</c:f>
              <c:strCache>
                <c:ptCount val="1"/>
                <c:pt idx="0">
                  <c:v>Hanson et al.</c:v>
                </c:pt>
              </c:strCache>
            </c:strRef>
          </c:cat>
          <c:val>
            <c:numRef>
              <c:f>1</c:f>
              <c:numCache>
                <c:formatCode>General</c:formatCode>
                <c:ptCount val="1"/>
                <c:pt idx="0">
                  <c:v>0.6568</c:v>
                </c:pt>
              </c:numCache>
            </c:numRef>
          </c:val>
        </c:ser>
        <c:gapWidth val="219"/>
        <c:overlap val="-27"/>
        <c:axId val="22643428"/>
        <c:axId val="8242621"/>
      </c:barChart>
      <c:catAx>
        <c:axId val="22643428"/>
        <c:scaling>
          <c:orientation val="minMax"/>
        </c:scaling>
        <c:delete val="1"/>
        <c:axPos val="b"/>
        <c:numFmt formatCode="[$-409]mm/dd/yyyy" sourceLinked="1"/>
        <c:majorTickMark val="none"/>
        <c:minorTickMark val="none"/>
        <c:tickLblPos val="nextTo"/>
        <c:spPr>
          <a:ln w="9360">
            <a:solidFill>
              <a:srgbClr val="8e8e90"/>
            </a:solidFill>
            <a:round/>
          </a:ln>
        </c:spPr>
        <c:txPr>
          <a:bodyPr/>
          <a:lstStyle/>
          <a:p>
            <a:pPr>
              <a:defRPr b="0" sz="1000" spc="-1" strike="noStrike">
                <a:solidFill>
                  <a:srgbClr val="292934"/>
                </a:solidFill>
                <a:latin typeface="Arial"/>
              </a:defRPr>
            </a:pPr>
          </a:p>
        </c:txPr>
        <c:crossAx val="8242621"/>
        <c:auto val="1"/>
        <c:lblAlgn val="ctr"/>
        <c:lblOffset val="100"/>
        <c:noMultiLvlLbl val="0"/>
      </c:catAx>
      <c:valAx>
        <c:axId val="8242621"/>
        <c:scaling>
          <c:orientation val="minMax"/>
          <c:max val="0.8"/>
        </c:scaling>
        <c:delete val="0"/>
        <c:axPos val="l"/>
        <c:majorGridlines>
          <c:spPr>
            <a:ln w="9360">
              <a:solidFill>
                <a:srgbClr val="dcdce3"/>
              </a:solidFill>
              <a:round/>
            </a:ln>
          </c:spPr>
        </c:majorGridlines>
        <c:numFmt formatCode="0%" sourceLinked="0"/>
        <c:majorTickMark val="none"/>
        <c:minorTickMark val="none"/>
        <c:tickLblPos val="nextTo"/>
        <c:spPr>
          <a:ln w="9360">
            <a:noFill/>
          </a:ln>
        </c:spPr>
        <c:txPr>
          <a:bodyPr/>
          <a:lstStyle/>
          <a:p>
            <a:pPr>
              <a:defRPr b="0" sz="1197" spc="-1" strike="noStrike">
                <a:solidFill>
                  <a:srgbClr val="696986"/>
                </a:solidFill>
                <a:latin typeface="Arial"/>
              </a:defRPr>
            </a:pPr>
          </a:p>
        </c:txPr>
        <c:crossAx val="22643428"/>
        <c:crosses val="autoZero"/>
        <c:crossBetween val="between"/>
      </c:valAx>
      <c:spPr>
        <a:noFill/>
        <a:ln w="0">
          <a:noFill/>
        </a:ln>
      </c:spPr>
    </c:plotArea>
    <c:legend>
      <c:legendPos val="b"/>
      <c:overlay val="0"/>
      <c:spPr>
        <a:noFill/>
        <a:ln w="0">
          <a:noFill/>
        </a:ln>
      </c:spPr>
      <c:txPr>
        <a:bodyPr/>
        <a:lstStyle/>
        <a:p>
          <a:pPr>
            <a:defRPr b="0" sz="1197" spc="-1" strike="noStrike">
              <a:solidFill>
                <a:srgbClr val="696986"/>
              </a:solidFill>
              <a:latin typeface="Arial"/>
            </a:defRPr>
          </a:pPr>
        </a:p>
      </c:txPr>
    </c:legend>
    <c:plotVisOnly val="1"/>
    <c:dispBlanksAs val="gap"/>
  </c:chart>
  <c:spPr>
    <a:noFill/>
    <a:ln w="0">
      <a:noFill/>
    </a:ln>
  </c:spPr>
</c:chartSpace>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r>
              <a:rPr b="0" lang="en-US" sz="1800" spc="-1" strike="noStrike">
                <a:solidFill>
                  <a:srgbClr val="292934"/>
                </a:solidFill>
                <a:latin typeface="Arial"/>
              </a:rPr>
              <a:t>Click to move the slide</a:t>
            </a:r>
            <a:endParaRPr b="0" lang="en-US" sz="1800" spc="-1" strike="noStrike">
              <a:solidFill>
                <a:srgbClr val="292934"/>
              </a:solidFill>
              <a:latin typeface="Arial"/>
            </a:endParaRPr>
          </a:p>
        </p:txBody>
      </p:sp>
      <p:sp>
        <p:nvSpPr>
          <p:cNvPr id="88"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89" name="PlaceHolder 3"/>
          <p:cNvSpPr>
            <a:spLocks noGrp="1"/>
          </p:cNvSpPr>
          <p:nvPr>
            <p:ph type="hdr"/>
          </p:nvPr>
        </p:nvSpPr>
        <p:spPr>
          <a:xfrm>
            <a:off x="0" y="0"/>
            <a:ext cx="3372840" cy="50256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90" name="PlaceHolder 4"/>
          <p:cNvSpPr>
            <a:spLocks noGrp="1"/>
          </p:cNvSpPr>
          <p:nvPr>
            <p:ph type="dt" idx="7"/>
          </p:nvPr>
        </p:nvSpPr>
        <p:spPr>
          <a:xfrm>
            <a:off x="4399200" y="0"/>
            <a:ext cx="3372840" cy="50256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91" name="PlaceHolder 5"/>
          <p:cNvSpPr>
            <a:spLocks noGrp="1"/>
          </p:cNvSpPr>
          <p:nvPr>
            <p:ph type="ftr" idx="8"/>
          </p:nvPr>
        </p:nvSpPr>
        <p:spPr>
          <a:xfrm>
            <a:off x="0" y="9555480"/>
            <a:ext cx="3372840" cy="50256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92" name="PlaceHolder 6"/>
          <p:cNvSpPr>
            <a:spLocks noGrp="1"/>
          </p:cNvSpPr>
          <p:nvPr>
            <p:ph type="sldNum" idx="9"/>
          </p:nvPr>
        </p:nvSpPr>
        <p:spPr>
          <a:xfrm>
            <a:off x="4399200" y="9555480"/>
            <a:ext cx="3372840" cy="50256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B22483CA-A353-4CF8-A28C-A192AA1776D4}"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PlaceHolder 1"/>
          <p:cNvSpPr>
            <a:spLocks noGrp="1"/>
          </p:cNvSpPr>
          <p:nvPr>
            <p:ph type="sldImg"/>
          </p:nvPr>
        </p:nvSpPr>
        <p:spPr>
          <a:xfrm>
            <a:off x="1143000" y="685800"/>
            <a:ext cx="4571640" cy="3428640"/>
          </a:xfrm>
          <a:prstGeom prst="rect">
            <a:avLst/>
          </a:prstGeom>
          <a:ln w="0">
            <a:noFill/>
          </a:ln>
        </p:spPr>
      </p:sp>
      <p:sp>
        <p:nvSpPr>
          <p:cNvPr id="179" name="PlaceHolder 2"/>
          <p:cNvSpPr>
            <a:spLocks noGrp="1"/>
          </p:cNvSpPr>
          <p:nvPr>
            <p:ph type="body"/>
          </p:nvPr>
        </p:nvSpPr>
        <p:spPr>
          <a:xfrm>
            <a:off x="685800" y="4343400"/>
            <a:ext cx="5486040" cy="4114440"/>
          </a:xfrm>
          <a:prstGeom prst="rect">
            <a:avLst/>
          </a:prstGeom>
          <a:noFill/>
          <a:ln w="0">
            <a:noFill/>
          </a:ln>
        </p:spPr>
        <p:txBody>
          <a:bodyPr anchor="t">
            <a:noAutofit/>
          </a:bodyPr>
          <a:p>
            <a:pPr marL="216000" indent="0">
              <a:lnSpc>
                <a:spcPct val="100000"/>
              </a:lnSpc>
              <a:buNone/>
            </a:pPr>
            <a:r>
              <a:rPr b="0" lang="en-US" sz="2000" spc="-1" strike="noStrike">
                <a:solidFill>
                  <a:srgbClr val="000000"/>
                </a:solidFill>
                <a:latin typeface="Arial"/>
              </a:rPr>
              <a:t>Research shows that families with children experience lower callback rates than families without. Therefore, it is possible that there may be a positive bias towards gay and lesbian households in mortgage market bc MLOs would assume they are less likely to have children. To control for this stat. discr. I include child signal.</a:t>
            </a:r>
            <a:endParaRPr b="0" lang="en-US" sz="2000" spc="-1" strike="noStrike">
              <a:solidFill>
                <a:srgbClr val="000000"/>
              </a:solidFill>
              <a:latin typeface="Arial"/>
            </a:endParaRPr>
          </a:p>
          <a:p>
            <a:pPr marL="216000" indent="0">
              <a:lnSpc>
                <a:spcPct val="100000"/>
              </a:lnSpc>
              <a:buNone/>
            </a:pP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However, signal is also interesting bc if disc. Is detected, child signal might also allow me to understand what form of taste based disc. Is occurring. If gay and lesbian with children experience lower callback rates than without, there may be some reason to believe that discriminatory MLOs take issue with gay parenting more than just being gay.</a:t>
            </a:r>
            <a:endParaRPr b="0" lang="en-US" sz="2000" spc="-1" strike="noStrike">
              <a:solidFill>
                <a:srgbClr val="000000"/>
              </a:solidFill>
              <a:latin typeface="Arial"/>
            </a:endParaRPr>
          </a:p>
          <a:p>
            <a:pPr marL="216000" indent="0">
              <a:lnSpc>
                <a:spcPct val="100000"/>
              </a:lnSpc>
              <a:buNone/>
            </a:pPr>
            <a:br>
              <a:rPr sz="2000"/>
            </a:br>
            <a:r>
              <a:rPr b="0" lang="en-US" sz="2000" spc="-1" strike="noStrike">
                <a:solidFill>
                  <a:srgbClr val="000000"/>
                </a:solidFill>
                <a:latin typeface="Arial"/>
              </a:rPr>
              <a:t>Also, if both same-sex and opposite-sex couples with children experience lower rates, we may be able to conclude that familial structure disc. Is occuring </a:t>
            </a:r>
            <a:endParaRPr b="0" lang="en-US" sz="2000" spc="-1" strike="noStrike">
              <a:solidFill>
                <a:srgbClr val="000000"/>
              </a:solidFill>
              <a:latin typeface="Arial"/>
            </a:endParaRPr>
          </a:p>
        </p:txBody>
      </p:sp>
      <p:sp>
        <p:nvSpPr>
          <p:cNvPr id="180" name="PlaceHolder 3"/>
          <p:cNvSpPr>
            <a:spLocks noGrp="1"/>
          </p:cNvSpPr>
          <p:nvPr>
            <p:ph type="sldNum" idx="17"/>
          </p:nvPr>
        </p:nvSpPr>
        <p:spPr>
          <a:xfrm>
            <a:off x="3884760" y="8685360"/>
            <a:ext cx="2971440" cy="456840"/>
          </a:xfrm>
          <a:prstGeom prst="rect">
            <a:avLst/>
          </a:prstGeom>
          <a:noFill/>
          <a:ln w="0">
            <a:noFill/>
          </a:ln>
        </p:spPr>
        <p:txBody>
          <a:bodyPr anchor="b">
            <a:noAutofit/>
          </a:bodyPr>
          <a:lstStyle>
            <a:lvl1pPr indent="0" algn="r">
              <a:lnSpc>
                <a:spcPct val="100000"/>
              </a:lnSpc>
              <a:buNone/>
              <a:defRPr b="0" lang="en-US" sz="1200" spc="-1" strike="noStrike">
                <a:solidFill>
                  <a:srgbClr val="000000"/>
                </a:solidFill>
                <a:latin typeface="+mn-lt"/>
                <a:ea typeface="+mn-ea"/>
              </a:defRPr>
            </a:lvl1pPr>
          </a:lstStyle>
          <a:p>
            <a:pPr indent="0" algn="r">
              <a:lnSpc>
                <a:spcPct val="100000"/>
              </a:lnSpc>
              <a:buNone/>
            </a:pPr>
            <a:fld id="{700B679A-8A9D-4A59-BF64-DB2D2CEE2B9B}" type="slidenum">
              <a:rPr b="0" lang="en-US" sz="1200" spc="-1" strike="noStrike">
                <a:solidFill>
                  <a:srgbClr val="000000"/>
                </a:solidFill>
                <a:latin typeface="+mn-lt"/>
                <a:ea typeface="+mn-ea"/>
              </a:rPr>
              <a:t>25</a:t>
            </a:fld>
            <a:endParaRPr b="0" lang="en-US" sz="1200" spc="-1" strike="noStrike">
              <a:solidFill>
                <a:srgbClr val="000000"/>
              </a:solidFill>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PlaceHolder 1"/>
          <p:cNvSpPr>
            <a:spLocks noGrp="1"/>
          </p:cNvSpPr>
          <p:nvPr>
            <p:ph type="sldImg"/>
          </p:nvPr>
        </p:nvSpPr>
        <p:spPr>
          <a:xfrm>
            <a:off x="1143000" y="685800"/>
            <a:ext cx="4571640" cy="3428640"/>
          </a:xfrm>
          <a:prstGeom prst="rect">
            <a:avLst/>
          </a:prstGeom>
          <a:ln w="0">
            <a:noFill/>
          </a:ln>
        </p:spPr>
      </p:sp>
      <p:sp>
        <p:nvSpPr>
          <p:cNvPr id="182" name="PlaceHolder 2"/>
          <p:cNvSpPr>
            <a:spLocks noGrp="1"/>
          </p:cNvSpPr>
          <p:nvPr>
            <p:ph type="body"/>
          </p:nvPr>
        </p:nvSpPr>
        <p:spPr>
          <a:xfrm>
            <a:off x="685800" y="4343400"/>
            <a:ext cx="5486040" cy="4114440"/>
          </a:xfrm>
          <a:prstGeom prst="rect">
            <a:avLst/>
          </a:prstGeom>
          <a:noFill/>
          <a:ln w="0">
            <a:noFill/>
          </a:ln>
        </p:spPr>
        <p:txBody>
          <a:bodyPr anchor="t">
            <a:noAutofit/>
          </a:bodyPr>
          <a:p>
            <a:pPr marL="216000" indent="0">
              <a:buNone/>
            </a:pPr>
            <a:endParaRPr b="0" lang="en-US" sz="1800" spc="-1" strike="noStrike">
              <a:solidFill>
                <a:srgbClr val="000000"/>
              </a:solidFill>
              <a:latin typeface="Arial"/>
            </a:endParaRPr>
          </a:p>
        </p:txBody>
      </p:sp>
      <p:sp>
        <p:nvSpPr>
          <p:cNvPr id="183" name="PlaceHolder 3"/>
          <p:cNvSpPr>
            <a:spLocks noGrp="1"/>
          </p:cNvSpPr>
          <p:nvPr>
            <p:ph type="sldNum" idx="18"/>
          </p:nvPr>
        </p:nvSpPr>
        <p:spPr>
          <a:xfrm>
            <a:off x="3884760" y="8685360"/>
            <a:ext cx="2971440" cy="456840"/>
          </a:xfrm>
          <a:prstGeom prst="rect">
            <a:avLst/>
          </a:prstGeom>
          <a:noFill/>
          <a:ln w="0">
            <a:noFill/>
          </a:ln>
        </p:spPr>
        <p:txBody>
          <a:bodyPr anchor="b">
            <a:noAutofit/>
          </a:bodyPr>
          <a:lstStyle>
            <a:lvl1pPr indent="0" algn="r">
              <a:lnSpc>
                <a:spcPct val="100000"/>
              </a:lnSpc>
              <a:buNone/>
              <a:defRPr b="0" lang="en-US" sz="1200" spc="-1" strike="noStrike">
                <a:solidFill>
                  <a:srgbClr val="000000"/>
                </a:solidFill>
                <a:latin typeface="+mn-lt"/>
                <a:ea typeface="+mn-ea"/>
              </a:defRPr>
            </a:lvl1pPr>
          </a:lstStyle>
          <a:p>
            <a:pPr indent="0" algn="r">
              <a:lnSpc>
                <a:spcPct val="100000"/>
              </a:lnSpc>
              <a:buNone/>
            </a:pPr>
            <a:fld id="{B581752F-CD3B-4433-8B7B-8F99F768250B}" type="slidenum">
              <a:rPr b="0" lang="en-US" sz="1200" spc="-1" strike="noStrike">
                <a:solidFill>
                  <a:srgbClr val="000000"/>
                </a:solidFill>
                <a:latin typeface="+mn-lt"/>
                <a:ea typeface="+mn-ea"/>
              </a:rPr>
              <a:t>25</a:t>
            </a:fld>
            <a:endParaRPr b="0" lang="en-US" sz="1200" spc="-1" strike="noStrike">
              <a:solidFill>
                <a:srgbClr val="000000"/>
              </a:solidFill>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PlaceHolder 1"/>
          <p:cNvSpPr>
            <a:spLocks noGrp="1"/>
          </p:cNvSpPr>
          <p:nvPr>
            <p:ph type="sldImg"/>
          </p:nvPr>
        </p:nvSpPr>
        <p:spPr>
          <a:xfrm>
            <a:off x="1143000" y="685800"/>
            <a:ext cx="4571640" cy="3428640"/>
          </a:xfrm>
          <a:prstGeom prst="rect">
            <a:avLst/>
          </a:prstGeom>
          <a:ln w="0">
            <a:noFill/>
          </a:ln>
        </p:spPr>
      </p:sp>
      <p:sp>
        <p:nvSpPr>
          <p:cNvPr id="158" name="PlaceHolder 2"/>
          <p:cNvSpPr>
            <a:spLocks noGrp="1"/>
          </p:cNvSpPr>
          <p:nvPr>
            <p:ph type="body"/>
          </p:nvPr>
        </p:nvSpPr>
        <p:spPr>
          <a:xfrm>
            <a:off x="685800" y="4343400"/>
            <a:ext cx="5486040" cy="4114440"/>
          </a:xfrm>
          <a:prstGeom prst="rect">
            <a:avLst/>
          </a:prstGeom>
          <a:noFill/>
          <a:ln w="0">
            <a:noFill/>
          </a:ln>
        </p:spPr>
        <p:txBody>
          <a:bodyPr anchor="t">
            <a:noAutofit/>
          </a:bodyPr>
          <a:p>
            <a:pPr marL="216000" indent="0">
              <a:lnSpc>
                <a:spcPct val="100000"/>
              </a:lnSpc>
              <a:buNone/>
            </a:pPr>
            <a:r>
              <a:rPr b="0" lang="en-US" sz="2000" spc="-1" strike="noStrike">
                <a:solidFill>
                  <a:srgbClr val="000000"/>
                </a:solidFill>
                <a:latin typeface="Arial"/>
              </a:rPr>
              <a:t>Say in presentation: </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venir Next Regular"/>
              </a:rPr>
              <a:t>-According to the National Association of Realtors, </a:t>
            </a:r>
            <a:r>
              <a:rPr b="1" lang="en-US" sz="2000" spc="-1" strike="noStrike">
                <a:solidFill>
                  <a:srgbClr val="000000"/>
                </a:solidFill>
                <a:latin typeface="Avenir Next Regular"/>
              </a:rPr>
              <a:t>88% of American homebuyers </a:t>
            </a:r>
            <a:r>
              <a:rPr b="0" lang="en-US" sz="2000" spc="-1" strike="noStrike">
                <a:solidFill>
                  <a:srgbClr val="000000"/>
                </a:solidFill>
                <a:latin typeface="Avenir Next Regular"/>
              </a:rPr>
              <a:t>financed their home purchase with a mortgage in 2017 (Lautz et al., 2017)</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venir Next Regular"/>
              </a:rPr>
              <a:t>-Of those homebuyers, mortgages accounted for an </a:t>
            </a:r>
            <a:r>
              <a:rPr b="1" lang="en-US" sz="2000" spc="-1" strike="noStrike">
                <a:solidFill>
                  <a:srgbClr val="000000"/>
                </a:solidFill>
                <a:latin typeface="Avenir Next Regular"/>
              </a:rPr>
              <a:t>average 90% of their home value </a:t>
            </a:r>
            <a:r>
              <a:rPr b="0" lang="en-US" sz="2000" spc="-1" strike="noStrike">
                <a:solidFill>
                  <a:srgbClr val="000000"/>
                </a:solidFill>
                <a:latin typeface="Avenir Next Regular"/>
              </a:rPr>
              <a:t>(Lautz et al., 2017)</a:t>
            </a:r>
            <a:endParaRPr b="0" lang="en-US" sz="2000" spc="-1" strike="noStrike">
              <a:solidFill>
                <a:srgbClr val="000000"/>
              </a:solidFill>
              <a:latin typeface="Arial"/>
            </a:endParaRPr>
          </a:p>
          <a:p>
            <a:pPr marL="216000" indent="0">
              <a:lnSpc>
                <a:spcPct val="100000"/>
              </a:lnSpc>
              <a:buNone/>
            </a:pPr>
            <a:r>
              <a:rPr b="1" lang="en-US" sz="2000" spc="-1" strike="noStrike">
                <a:solidFill>
                  <a:srgbClr val="000000"/>
                </a:solidFill>
                <a:latin typeface="Avenir Next Regular"/>
              </a:rPr>
              <a:t>-</a:t>
            </a:r>
            <a:r>
              <a:rPr b="0" lang="en-US" sz="2000" spc="-1" strike="noStrike">
                <a:solidFill>
                  <a:srgbClr val="000000"/>
                </a:solidFill>
                <a:latin typeface="Avenir Next Regular"/>
              </a:rPr>
              <a:t>There is a growing body of research on minority-based discrimination in the mortgage market </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venir Next Regular"/>
              </a:rPr>
              <a:t>-Most of this research has focused on race, ethnicity, and gender based discrimination </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venir Next Regular"/>
              </a:rPr>
              <a:t>-Gao and Sun (</a:t>
            </a:r>
            <a:r>
              <a:rPr b="0" i="1" lang="en-US" sz="2000" spc="-1" strike="noStrike">
                <a:solidFill>
                  <a:srgbClr val="000000"/>
                </a:solidFill>
                <a:latin typeface="Avenir Next Regular"/>
              </a:rPr>
              <a:t>forthcoming</a:t>
            </a:r>
            <a:r>
              <a:rPr b="0" lang="en-US" sz="2000" spc="-1" strike="noStrike">
                <a:solidFill>
                  <a:srgbClr val="000000"/>
                </a:solidFill>
                <a:latin typeface="Avenir Next Regular"/>
              </a:rPr>
              <a:t>) conduct first study on sexual orientation discrimination in mortgage market </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venir Next Regular"/>
              </a:rPr>
              <a:t>Relative to opposite-sex couples, same-sex couples experience mortgage approval rates 3-8% lower and refinancing costs 0.02 to 0.2% higher </a:t>
            </a:r>
            <a:endParaRPr b="0" lang="en-US" sz="2000" spc="-1" strike="noStrike">
              <a:solidFill>
                <a:srgbClr val="000000"/>
              </a:solidFill>
              <a:latin typeface="Arial"/>
            </a:endParaRPr>
          </a:p>
          <a:p>
            <a:pPr marL="216000" indent="0">
              <a:lnSpc>
                <a:spcPct val="100000"/>
              </a:lnSpc>
              <a:buNone/>
            </a:pPr>
            <a:endParaRPr b="0" lang="en-US" sz="2000" spc="-1" strike="noStrike">
              <a:solidFill>
                <a:srgbClr val="000000"/>
              </a:solidFill>
              <a:latin typeface="Arial"/>
            </a:endParaRPr>
          </a:p>
          <a:p>
            <a:pPr marL="216000" indent="0">
              <a:lnSpc>
                <a:spcPct val="100000"/>
              </a:lnSpc>
              <a:buNone/>
            </a:pPr>
            <a:endParaRPr b="0" lang="en-US" sz="2000" spc="-1" strike="noStrike">
              <a:solidFill>
                <a:srgbClr val="000000"/>
              </a:solidFill>
              <a:latin typeface="Arial"/>
            </a:endParaRPr>
          </a:p>
          <a:p>
            <a:pPr marL="216000" indent="0">
              <a:lnSpc>
                <a:spcPct val="100000"/>
              </a:lnSpc>
              <a:buNone/>
            </a:pPr>
            <a:endParaRPr b="0" lang="en-US" sz="2000" spc="-1" strike="noStrike">
              <a:solidFill>
                <a:srgbClr val="000000"/>
              </a:solidFill>
              <a:latin typeface="Arial"/>
            </a:endParaRPr>
          </a:p>
        </p:txBody>
      </p:sp>
      <p:sp>
        <p:nvSpPr>
          <p:cNvPr id="159" name="PlaceHolder 3"/>
          <p:cNvSpPr>
            <a:spLocks noGrp="1"/>
          </p:cNvSpPr>
          <p:nvPr>
            <p:ph type="sldNum" idx="10"/>
          </p:nvPr>
        </p:nvSpPr>
        <p:spPr>
          <a:xfrm>
            <a:off x="3884760" y="8685360"/>
            <a:ext cx="2971440" cy="456840"/>
          </a:xfrm>
          <a:prstGeom prst="rect">
            <a:avLst/>
          </a:prstGeom>
          <a:noFill/>
          <a:ln w="0">
            <a:noFill/>
          </a:ln>
        </p:spPr>
        <p:txBody>
          <a:bodyPr anchor="b">
            <a:noAutofit/>
          </a:bodyPr>
          <a:lstStyle>
            <a:lvl1pPr indent="0" algn="r">
              <a:lnSpc>
                <a:spcPct val="100000"/>
              </a:lnSpc>
              <a:buNone/>
              <a:defRPr b="0" lang="en-US" sz="1200" spc="-1" strike="noStrike">
                <a:solidFill>
                  <a:srgbClr val="000000"/>
                </a:solidFill>
                <a:latin typeface="+mn-lt"/>
                <a:ea typeface="+mn-ea"/>
              </a:defRPr>
            </a:lvl1pPr>
          </a:lstStyle>
          <a:p>
            <a:pPr indent="0" algn="r">
              <a:lnSpc>
                <a:spcPct val="100000"/>
              </a:lnSpc>
              <a:buNone/>
            </a:pPr>
            <a:fld id="{2C28042B-6BCA-4A0A-9381-87CDD169BE27}" type="slidenum">
              <a:rPr b="0" lang="en-US" sz="1200" spc="-1" strike="noStrike">
                <a:solidFill>
                  <a:srgbClr val="000000"/>
                </a:solidFill>
                <a:latin typeface="+mn-lt"/>
                <a:ea typeface="+mn-ea"/>
              </a:rPr>
              <a:t>25</a:t>
            </a:fld>
            <a:endParaRPr b="0" lang="en-US" sz="1200" spc="-1" strike="noStrike">
              <a:solidFill>
                <a:srgbClr val="000000"/>
              </a:solidFill>
              <a:latin typeface="Times New Roman"/>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PlaceHolder 1"/>
          <p:cNvSpPr>
            <a:spLocks noGrp="1"/>
          </p:cNvSpPr>
          <p:nvPr>
            <p:ph type="sldImg"/>
          </p:nvPr>
        </p:nvSpPr>
        <p:spPr>
          <a:xfrm>
            <a:off x="1143000" y="685800"/>
            <a:ext cx="4571640" cy="3428640"/>
          </a:xfrm>
          <a:prstGeom prst="rect">
            <a:avLst/>
          </a:prstGeom>
          <a:ln w="0">
            <a:noFill/>
          </a:ln>
        </p:spPr>
      </p:sp>
      <p:sp>
        <p:nvSpPr>
          <p:cNvPr id="185" name="PlaceHolder 2"/>
          <p:cNvSpPr>
            <a:spLocks noGrp="1"/>
          </p:cNvSpPr>
          <p:nvPr>
            <p:ph type="body"/>
          </p:nvPr>
        </p:nvSpPr>
        <p:spPr>
          <a:xfrm>
            <a:off x="685800" y="4343400"/>
            <a:ext cx="5486040" cy="4114440"/>
          </a:xfrm>
          <a:prstGeom prst="rect">
            <a:avLst/>
          </a:prstGeom>
          <a:noFill/>
          <a:ln w="0">
            <a:noFill/>
          </a:ln>
        </p:spPr>
        <p:txBody>
          <a:bodyPr anchor="t">
            <a:noAutofit/>
          </a:bodyPr>
          <a:p>
            <a:pPr marL="216000" indent="0">
              <a:buNone/>
            </a:pPr>
            <a:endParaRPr b="0" lang="en-US" sz="1800" spc="-1" strike="noStrike">
              <a:solidFill>
                <a:srgbClr val="000000"/>
              </a:solidFill>
              <a:latin typeface="Arial"/>
            </a:endParaRPr>
          </a:p>
        </p:txBody>
      </p:sp>
      <p:sp>
        <p:nvSpPr>
          <p:cNvPr id="186" name="PlaceHolder 3"/>
          <p:cNvSpPr>
            <a:spLocks noGrp="1"/>
          </p:cNvSpPr>
          <p:nvPr>
            <p:ph type="sldNum" idx="19"/>
          </p:nvPr>
        </p:nvSpPr>
        <p:spPr>
          <a:xfrm>
            <a:off x="3884760" y="8685360"/>
            <a:ext cx="2971440" cy="456840"/>
          </a:xfrm>
          <a:prstGeom prst="rect">
            <a:avLst/>
          </a:prstGeom>
          <a:noFill/>
          <a:ln w="0">
            <a:noFill/>
          </a:ln>
        </p:spPr>
        <p:txBody>
          <a:bodyPr anchor="b">
            <a:noAutofit/>
          </a:bodyPr>
          <a:lstStyle>
            <a:lvl1pPr indent="0" algn="r">
              <a:lnSpc>
                <a:spcPct val="100000"/>
              </a:lnSpc>
              <a:buNone/>
              <a:defRPr b="0" lang="en-US" sz="1200" spc="-1" strike="noStrike">
                <a:solidFill>
                  <a:srgbClr val="000000"/>
                </a:solidFill>
                <a:latin typeface="+mn-lt"/>
                <a:ea typeface="+mn-ea"/>
              </a:defRPr>
            </a:lvl1pPr>
          </a:lstStyle>
          <a:p>
            <a:pPr indent="0" algn="r">
              <a:lnSpc>
                <a:spcPct val="100000"/>
              </a:lnSpc>
              <a:buNone/>
            </a:pPr>
            <a:fld id="{ABEF8F0A-4F71-48A8-BD68-9DCCD0A252D5}" type="slidenum">
              <a:rPr b="0" lang="en-US" sz="1200" spc="-1" strike="noStrike">
                <a:solidFill>
                  <a:srgbClr val="000000"/>
                </a:solidFill>
                <a:latin typeface="+mn-lt"/>
                <a:ea typeface="+mn-ea"/>
              </a:rPr>
              <a:t>&lt;number&gt;</a:t>
            </a:fld>
            <a:endParaRPr b="0" lang="en-US" sz="1200" spc="-1" strike="noStrike">
              <a:solidFill>
                <a:srgbClr val="000000"/>
              </a:solidFill>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PlaceHolder 1"/>
          <p:cNvSpPr>
            <a:spLocks noGrp="1"/>
          </p:cNvSpPr>
          <p:nvPr>
            <p:ph type="sldImg"/>
          </p:nvPr>
        </p:nvSpPr>
        <p:spPr>
          <a:xfrm>
            <a:off x="1143000" y="685800"/>
            <a:ext cx="4571640" cy="3428640"/>
          </a:xfrm>
          <a:prstGeom prst="rect">
            <a:avLst/>
          </a:prstGeom>
          <a:ln w="0">
            <a:noFill/>
          </a:ln>
        </p:spPr>
      </p:sp>
      <p:sp>
        <p:nvSpPr>
          <p:cNvPr id="161" name="PlaceHolder 2"/>
          <p:cNvSpPr>
            <a:spLocks noGrp="1"/>
          </p:cNvSpPr>
          <p:nvPr>
            <p:ph type="body"/>
          </p:nvPr>
        </p:nvSpPr>
        <p:spPr>
          <a:xfrm>
            <a:off x="685800" y="4343400"/>
            <a:ext cx="5486040" cy="4114440"/>
          </a:xfrm>
          <a:prstGeom prst="rect">
            <a:avLst/>
          </a:prstGeom>
          <a:noFill/>
          <a:ln w="0">
            <a:noFill/>
          </a:ln>
        </p:spPr>
        <p:txBody>
          <a:bodyPr anchor="t">
            <a:noAutofit/>
          </a:bodyPr>
          <a:p>
            <a:pPr marL="216000" indent="0">
              <a:lnSpc>
                <a:spcPct val="100000"/>
              </a:lnSpc>
              <a:buNone/>
            </a:pPr>
            <a:r>
              <a:rPr b="0" lang="en-US" sz="2000" spc="-1" strike="noStrike">
                <a:solidFill>
                  <a:srgbClr val="000000"/>
                </a:solidFill>
                <a:latin typeface="Arial"/>
              </a:rPr>
              <a:t>As you can see, field experiments are a popular way of testing for S.O. discrimination</a:t>
            </a:r>
            <a:r>
              <a:rPr b="0" lang="en-US" sz="2000" spc="-1" strike="noStrike">
                <a:solidFill>
                  <a:srgbClr val="000000"/>
                </a:solidFill>
                <a:latin typeface="Arial"/>
              </a:rPr>
              <a:t>…no exp. In mortgage lending </a:t>
            </a:r>
            <a:endParaRPr b="0" lang="en-US" sz="2000" spc="-1" strike="noStrike">
              <a:solidFill>
                <a:srgbClr val="000000"/>
              </a:solidFill>
              <a:latin typeface="Arial"/>
            </a:endParaRPr>
          </a:p>
        </p:txBody>
      </p:sp>
      <p:sp>
        <p:nvSpPr>
          <p:cNvPr id="162" name="PlaceHolder 3"/>
          <p:cNvSpPr>
            <a:spLocks noGrp="1"/>
          </p:cNvSpPr>
          <p:nvPr>
            <p:ph type="sldNum" idx="11"/>
          </p:nvPr>
        </p:nvSpPr>
        <p:spPr>
          <a:xfrm>
            <a:off x="3884760" y="8685360"/>
            <a:ext cx="2971440" cy="456840"/>
          </a:xfrm>
          <a:prstGeom prst="rect">
            <a:avLst/>
          </a:prstGeom>
          <a:noFill/>
          <a:ln w="0">
            <a:noFill/>
          </a:ln>
        </p:spPr>
        <p:txBody>
          <a:bodyPr anchor="b">
            <a:noAutofit/>
          </a:bodyPr>
          <a:lstStyle>
            <a:lvl1pPr indent="0" algn="r">
              <a:lnSpc>
                <a:spcPct val="100000"/>
              </a:lnSpc>
              <a:buNone/>
              <a:defRPr b="0" lang="en-US" sz="1200" spc="-1" strike="noStrike">
                <a:solidFill>
                  <a:srgbClr val="000000"/>
                </a:solidFill>
                <a:latin typeface="+mn-lt"/>
                <a:ea typeface="+mn-ea"/>
              </a:defRPr>
            </a:lvl1pPr>
          </a:lstStyle>
          <a:p>
            <a:pPr indent="0" algn="r">
              <a:lnSpc>
                <a:spcPct val="100000"/>
              </a:lnSpc>
              <a:buNone/>
            </a:pPr>
            <a:fld id="{33649994-91B4-4CD6-9ECA-640472E60E43}" type="slidenum">
              <a:rPr b="0" lang="en-US" sz="1200" spc="-1" strike="noStrike">
                <a:solidFill>
                  <a:srgbClr val="000000"/>
                </a:solidFill>
                <a:latin typeface="+mn-lt"/>
                <a:ea typeface="+mn-ea"/>
              </a:rPr>
              <a:t>25</a:t>
            </a:fld>
            <a:endParaRPr b="0" lang="en-US" sz="1200" spc="-1" strike="noStrike">
              <a:solidFill>
                <a:srgbClr val="000000"/>
              </a:solidFill>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PlaceHolder 1"/>
          <p:cNvSpPr>
            <a:spLocks noGrp="1"/>
          </p:cNvSpPr>
          <p:nvPr>
            <p:ph type="sldImg"/>
          </p:nvPr>
        </p:nvSpPr>
        <p:spPr>
          <a:xfrm>
            <a:off x="1143000" y="685800"/>
            <a:ext cx="4571640" cy="3428640"/>
          </a:xfrm>
          <a:prstGeom prst="rect">
            <a:avLst/>
          </a:prstGeom>
          <a:ln w="0">
            <a:noFill/>
          </a:ln>
        </p:spPr>
      </p:sp>
      <p:sp>
        <p:nvSpPr>
          <p:cNvPr id="164" name="PlaceHolder 2"/>
          <p:cNvSpPr>
            <a:spLocks noGrp="1"/>
          </p:cNvSpPr>
          <p:nvPr>
            <p:ph type="body"/>
          </p:nvPr>
        </p:nvSpPr>
        <p:spPr>
          <a:xfrm>
            <a:off x="685800" y="4343400"/>
            <a:ext cx="5486040" cy="4114440"/>
          </a:xfrm>
          <a:prstGeom prst="rect">
            <a:avLst/>
          </a:prstGeom>
          <a:noFill/>
          <a:ln w="0">
            <a:noFill/>
          </a:ln>
        </p:spPr>
        <p:txBody>
          <a:bodyPr anchor="t">
            <a:noAutofit/>
          </a:bodyPr>
          <a:p>
            <a:pPr marL="216000" indent="0">
              <a:lnSpc>
                <a:spcPct val="100000"/>
              </a:lnSpc>
              <a:buNone/>
            </a:pPr>
            <a:r>
              <a:rPr b="0" lang="en-US" sz="2000" spc="-1" strike="noStrike">
                <a:solidFill>
                  <a:srgbClr val="000000"/>
                </a:solidFill>
                <a:latin typeface="Arial"/>
              </a:rPr>
              <a:t>As you can see, field experiments are a popular way of testing for S.O. discrimination</a:t>
            </a:r>
            <a:r>
              <a:rPr b="0" lang="en-US" sz="2000" spc="-1" strike="noStrike">
                <a:solidFill>
                  <a:srgbClr val="000000"/>
                </a:solidFill>
                <a:latin typeface="Arial"/>
              </a:rPr>
              <a:t>…no exp. In mortgage lending </a:t>
            </a:r>
            <a:endParaRPr b="0" lang="en-US" sz="2000" spc="-1" strike="noStrike">
              <a:solidFill>
                <a:srgbClr val="000000"/>
              </a:solidFill>
              <a:latin typeface="Arial"/>
            </a:endParaRPr>
          </a:p>
        </p:txBody>
      </p:sp>
      <p:sp>
        <p:nvSpPr>
          <p:cNvPr id="165" name="PlaceHolder 3"/>
          <p:cNvSpPr>
            <a:spLocks noGrp="1"/>
          </p:cNvSpPr>
          <p:nvPr>
            <p:ph type="sldNum" idx="12"/>
          </p:nvPr>
        </p:nvSpPr>
        <p:spPr>
          <a:xfrm>
            <a:off x="3884760" y="8685360"/>
            <a:ext cx="2971440" cy="456840"/>
          </a:xfrm>
          <a:prstGeom prst="rect">
            <a:avLst/>
          </a:prstGeom>
          <a:noFill/>
          <a:ln w="0">
            <a:noFill/>
          </a:ln>
        </p:spPr>
        <p:txBody>
          <a:bodyPr anchor="b">
            <a:noAutofit/>
          </a:bodyPr>
          <a:lstStyle>
            <a:lvl1pPr indent="0" algn="r">
              <a:lnSpc>
                <a:spcPct val="100000"/>
              </a:lnSpc>
              <a:buNone/>
              <a:defRPr b="0" lang="en-US" sz="1200" spc="-1" strike="noStrike">
                <a:solidFill>
                  <a:srgbClr val="000000"/>
                </a:solidFill>
                <a:latin typeface="+mn-lt"/>
                <a:ea typeface="+mn-ea"/>
              </a:defRPr>
            </a:lvl1pPr>
          </a:lstStyle>
          <a:p>
            <a:pPr indent="0" algn="r">
              <a:lnSpc>
                <a:spcPct val="100000"/>
              </a:lnSpc>
              <a:buNone/>
            </a:pPr>
            <a:fld id="{2DF43D93-FD85-44B2-B560-40160C5B8973}" type="slidenum">
              <a:rPr b="0" lang="en-US" sz="1200" spc="-1" strike="noStrike">
                <a:solidFill>
                  <a:srgbClr val="000000"/>
                </a:solidFill>
                <a:latin typeface="+mn-lt"/>
                <a:ea typeface="+mn-ea"/>
              </a:rPr>
              <a:t>25</a:t>
            </a:fld>
            <a:endParaRPr b="0" lang="en-US" sz="1200" spc="-1" strike="noStrike">
              <a:solidFill>
                <a:srgbClr val="000000"/>
              </a:solidFill>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PlaceHolder 1"/>
          <p:cNvSpPr>
            <a:spLocks noGrp="1"/>
          </p:cNvSpPr>
          <p:nvPr>
            <p:ph type="sldImg"/>
          </p:nvPr>
        </p:nvSpPr>
        <p:spPr>
          <a:xfrm>
            <a:off x="1143000" y="685800"/>
            <a:ext cx="4571640" cy="3428640"/>
          </a:xfrm>
          <a:prstGeom prst="rect">
            <a:avLst/>
          </a:prstGeom>
          <a:ln w="0">
            <a:noFill/>
          </a:ln>
        </p:spPr>
      </p:sp>
      <p:sp>
        <p:nvSpPr>
          <p:cNvPr id="167" name="PlaceHolder 2"/>
          <p:cNvSpPr>
            <a:spLocks noGrp="1"/>
          </p:cNvSpPr>
          <p:nvPr>
            <p:ph type="body"/>
          </p:nvPr>
        </p:nvSpPr>
        <p:spPr>
          <a:xfrm>
            <a:off x="685800" y="4343400"/>
            <a:ext cx="5486040" cy="4114440"/>
          </a:xfrm>
          <a:prstGeom prst="rect">
            <a:avLst/>
          </a:prstGeom>
          <a:noFill/>
          <a:ln w="0">
            <a:noFill/>
          </a:ln>
        </p:spPr>
        <p:txBody>
          <a:bodyPr anchor="t">
            <a:noAutofit/>
          </a:bodyPr>
          <a:p>
            <a:pPr marL="216000" indent="0">
              <a:lnSpc>
                <a:spcPct val="100000"/>
              </a:lnSpc>
              <a:buNone/>
            </a:pPr>
            <a:r>
              <a:rPr b="0" lang="en-US" sz="2000" spc="-1" strike="noStrike">
                <a:solidFill>
                  <a:srgbClr val="000000"/>
                </a:solidFill>
                <a:latin typeface="Avenir Next Regular"/>
              </a:rPr>
              <a:t>Role of MLOs:</a:t>
            </a:r>
            <a:endParaRPr b="0" lang="en-US" sz="2000" spc="-1" strike="noStrike">
              <a:solidFill>
                <a:srgbClr val="000000"/>
              </a:solidFill>
              <a:latin typeface="Arial"/>
            </a:endParaRPr>
          </a:p>
          <a:p>
            <a:pPr lvl="3" marL="216000" indent="-216000">
              <a:lnSpc>
                <a:spcPct val="100000"/>
              </a:lnSpc>
              <a:buClr>
                <a:srgbClr val="000000"/>
              </a:buClr>
              <a:buFont typeface="Arial"/>
              <a:buChar char="•"/>
            </a:pPr>
            <a:r>
              <a:rPr b="0" lang="en-US" sz="2000" spc="-1" strike="noStrike">
                <a:solidFill>
                  <a:srgbClr val="000000"/>
                </a:solidFill>
                <a:latin typeface="Avenir Next Regular"/>
              </a:rPr>
              <a:t>Analyze and screen preliminary loan requests </a:t>
            </a:r>
            <a:endParaRPr b="0" lang="en-US" sz="2000" spc="-1" strike="noStrike">
              <a:solidFill>
                <a:srgbClr val="000000"/>
              </a:solidFill>
              <a:latin typeface="Arial"/>
            </a:endParaRPr>
          </a:p>
          <a:p>
            <a:pPr lvl="3" marL="216000" indent="-216000">
              <a:lnSpc>
                <a:spcPct val="100000"/>
              </a:lnSpc>
              <a:buClr>
                <a:srgbClr val="000000"/>
              </a:buClr>
              <a:buFont typeface="Arial"/>
              <a:buChar char="•"/>
            </a:pPr>
            <a:r>
              <a:rPr b="0" lang="en-US" sz="2000" spc="-1" strike="noStrike">
                <a:solidFill>
                  <a:srgbClr val="000000"/>
                </a:solidFill>
                <a:latin typeface="Avenir Next Regular"/>
              </a:rPr>
              <a:t>Gather background financial information</a:t>
            </a:r>
            <a:endParaRPr b="0" lang="en-US" sz="2000" spc="-1" strike="noStrike">
              <a:solidFill>
                <a:srgbClr val="000000"/>
              </a:solidFill>
              <a:latin typeface="Arial"/>
            </a:endParaRPr>
          </a:p>
          <a:p>
            <a:pPr lvl="3" marL="216000" indent="-216000">
              <a:lnSpc>
                <a:spcPct val="100000"/>
              </a:lnSpc>
              <a:buClr>
                <a:srgbClr val="000000"/>
              </a:buClr>
              <a:buFont typeface="Arial"/>
              <a:buChar char="•"/>
            </a:pPr>
            <a:r>
              <a:rPr b="0" lang="en-US" sz="2000" spc="-1" strike="noStrike">
                <a:solidFill>
                  <a:srgbClr val="000000"/>
                </a:solidFill>
                <a:latin typeface="Avenir Next Regular"/>
              </a:rPr>
              <a:t>Submit loan applications</a:t>
            </a:r>
            <a:endParaRPr b="0" lang="en-US" sz="2000" spc="-1" strike="noStrike">
              <a:solidFill>
                <a:srgbClr val="000000"/>
              </a:solidFill>
              <a:latin typeface="Arial"/>
            </a:endParaRPr>
          </a:p>
          <a:p>
            <a:pPr marL="216000" indent="0">
              <a:lnSpc>
                <a:spcPct val="100000"/>
              </a:lnSpc>
              <a:buNone/>
            </a:pPr>
            <a:endParaRPr b="0" lang="en-US" sz="2000" spc="-1" strike="noStrike">
              <a:solidFill>
                <a:srgbClr val="000000"/>
              </a:solidFill>
              <a:latin typeface="Arial"/>
            </a:endParaRPr>
          </a:p>
        </p:txBody>
      </p:sp>
      <p:sp>
        <p:nvSpPr>
          <p:cNvPr id="168" name="PlaceHolder 3"/>
          <p:cNvSpPr>
            <a:spLocks noGrp="1"/>
          </p:cNvSpPr>
          <p:nvPr>
            <p:ph type="sldNum" idx="13"/>
          </p:nvPr>
        </p:nvSpPr>
        <p:spPr>
          <a:xfrm>
            <a:off x="3884760" y="8685360"/>
            <a:ext cx="2971440" cy="456840"/>
          </a:xfrm>
          <a:prstGeom prst="rect">
            <a:avLst/>
          </a:prstGeom>
          <a:noFill/>
          <a:ln w="0">
            <a:noFill/>
          </a:ln>
        </p:spPr>
        <p:txBody>
          <a:bodyPr anchor="b">
            <a:noAutofit/>
          </a:bodyPr>
          <a:lstStyle>
            <a:lvl1pPr indent="0" algn="r">
              <a:lnSpc>
                <a:spcPct val="100000"/>
              </a:lnSpc>
              <a:buNone/>
              <a:defRPr b="0" lang="en-US" sz="1200" spc="-1" strike="noStrike">
                <a:solidFill>
                  <a:srgbClr val="000000"/>
                </a:solidFill>
                <a:latin typeface="Times New Roman"/>
              </a:defRPr>
            </a:lvl1pPr>
          </a:lstStyle>
          <a:p>
            <a:pPr indent="0" algn="r">
              <a:lnSpc>
                <a:spcPct val="100000"/>
              </a:lnSpc>
              <a:buNone/>
            </a:pPr>
            <a:fld id="{811A0AE1-3E40-45D6-8604-13BF8C1E31AB}" type="slidenum">
              <a:rPr b="0" lang="en-US" sz="1200" spc="-1" strike="noStrike">
                <a:solidFill>
                  <a:srgbClr val="000000"/>
                </a:solidFill>
                <a:latin typeface="Times New Roman"/>
              </a:rPr>
              <a:t>25</a:t>
            </a:fld>
            <a:endParaRPr b="0" lang="en-US" sz="1200" spc="-1" strike="noStrike">
              <a:solidFill>
                <a:srgbClr val="000000"/>
              </a:solidFill>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PlaceHolder 1"/>
          <p:cNvSpPr>
            <a:spLocks noGrp="1"/>
          </p:cNvSpPr>
          <p:nvPr>
            <p:ph type="sldImg"/>
          </p:nvPr>
        </p:nvSpPr>
        <p:spPr>
          <a:xfrm>
            <a:off x="1143000" y="685800"/>
            <a:ext cx="4571640" cy="3428640"/>
          </a:xfrm>
          <a:prstGeom prst="rect">
            <a:avLst/>
          </a:prstGeom>
          <a:ln w="0">
            <a:noFill/>
          </a:ln>
        </p:spPr>
      </p:sp>
      <p:sp>
        <p:nvSpPr>
          <p:cNvPr id="170" name="PlaceHolder 2"/>
          <p:cNvSpPr>
            <a:spLocks noGrp="1"/>
          </p:cNvSpPr>
          <p:nvPr>
            <p:ph type="body"/>
          </p:nvPr>
        </p:nvSpPr>
        <p:spPr>
          <a:xfrm>
            <a:off x="685800" y="4343400"/>
            <a:ext cx="5486040" cy="4114440"/>
          </a:xfrm>
          <a:prstGeom prst="rect">
            <a:avLst/>
          </a:prstGeom>
          <a:noFill/>
          <a:ln w="0">
            <a:noFill/>
          </a:ln>
        </p:spPr>
        <p:txBody>
          <a:bodyPr anchor="t">
            <a:noAutofit/>
          </a:bodyPr>
          <a:p>
            <a:pPr marL="216000" indent="0">
              <a:lnSpc>
                <a:spcPct val="100000"/>
              </a:lnSpc>
              <a:buNone/>
            </a:pPr>
            <a:r>
              <a:rPr b="0" lang="en-US" sz="2000" spc="-1" strike="noStrike">
                <a:solidFill>
                  <a:srgbClr val="000000"/>
                </a:solidFill>
                <a:latin typeface="Arial"/>
              </a:rPr>
              <a:t>External validity problems here:</a:t>
            </a:r>
            <a:endParaRPr b="0" lang="en-US" sz="2000" spc="-1" strike="noStrike">
              <a:solidFill>
                <a:srgbClr val="000000"/>
              </a:solidFill>
              <a:latin typeface="Arial"/>
            </a:endParaRPr>
          </a:p>
          <a:p>
            <a:pPr marL="216000" indent="0">
              <a:lnSpc>
                <a:spcPct val="100000"/>
              </a:lnSpc>
              <a:buNone/>
            </a:pP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One could argue that a gay or lesbian couple would not report their sexual orientation bc of fear of being discriminated against </a:t>
            </a:r>
            <a:endParaRPr b="0" lang="en-US" sz="2000" spc="-1" strike="noStrike">
              <a:solidFill>
                <a:srgbClr val="000000"/>
              </a:solidFill>
              <a:latin typeface="Arial"/>
            </a:endParaRPr>
          </a:p>
          <a:p>
            <a:pPr marL="216000" indent="0">
              <a:lnSpc>
                <a:spcPct val="100000"/>
              </a:lnSpc>
              <a:buNone/>
            </a:pP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While this is a valid concern, I argue that they have an incentive to report marital status: </a:t>
            </a:r>
            <a:r>
              <a:rPr b="0" lang="en-US" sz="1200" spc="-1" strike="noStrike">
                <a:solidFill>
                  <a:srgbClr val="000000"/>
                </a:solidFill>
                <a:latin typeface="+mn-lt"/>
                <a:ea typeface="+mn-ea"/>
              </a:rPr>
              <a:t> Married couples can deduct interest on up to $1 million worth of mortgage debt while a single taxpayer can only deduct up to $500,000 worth of debt. Married couples also have a better chance of getting a</a:t>
            </a:r>
            <a:endParaRPr b="0" lang="en-US" sz="1200" spc="-1" strike="noStrike">
              <a:solidFill>
                <a:srgbClr val="000000"/>
              </a:solidFill>
              <a:latin typeface="Arial"/>
            </a:endParaRPr>
          </a:p>
          <a:p>
            <a:pPr marL="216000" indent="0">
              <a:lnSpc>
                <a:spcPct val="100000"/>
              </a:lnSpc>
              <a:buNone/>
            </a:pPr>
            <a:r>
              <a:rPr b="0" lang="en-US" sz="1200" spc="-1" strike="noStrike">
                <a:solidFill>
                  <a:srgbClr val="000000"/>
                </a:solidFill>
                <a:latin typeface="+mn-lt"/>
                <a:ea typeface="+mn-ea"/>
              </a:rPr>
              <a:t>deduction on mortgage insurance premiums. </a:t>
            </a:r>
            <a:endParaRPr b="0" lang="en-US" sz="1200" spc="-1" strike="noStrike">
              <a:solidFill>
                <a:srgbClr val="000000"/>
              </a:solidFill>
              <a:latin typeface="Arial"/>
            </a:endParaRPr>
          </a:p>
          <a:p>
            <a:pPr marL="216000" indent="0">
              <a:lnSpc>
                <a:spcPct val="100000"/>
              </a:lnSpc>
              <a:buNone/>
            </a:pPr>
            <a:endParaRPr b="0" lang="en-US" sz="1200" spc="-1" strike="noStrike">
              <a:solidFill>
                <a:srgbClr val="000000"/>
              </a:solidFill>
              <a:latin typeface="Arial"/>
            </a:endParaRPr>
          </a:p>
          <a:p>
            <a:pPr marL="216000" indent="0">
              <a:lnSpc>
                <a:spcPct val="100000"/>
              </a:lnSpc>
              <a:buNone/>
            </a:pPr>
            <a:r>
              <a:rPr b="0" lang="en-US" sz="1200" spc="-1" strike="noStrike">
                <a:solidFill>
                  <a:srgbClr val="000000"/>
                </a:solidFill>
                <a:latin typeface="+mn-lt"/>
                <a:ea typeface="+mn-ea"/>
              </a:rPr>
              <a:t>Also, being married conveys that you are in a stable, committed relationship. If you are co-applicants on a mortgage, a bank will want to ensure that you will stay together and continue to pay back your mortgage. </a:t>
            </a:r>
            <a:endParaRPr b="0" lang="en-US" sz="1200" spc="-1" strike="noStrike">
              <a:solidFill>
                <a:srgbClr val="000000"/>
              </a:solidFill>
              <a:latin typeface="Arial"/>
            </a:endParaRPr>
          </a:p>
          <a:p>
            <a:pPr marL="216000" indent="0">
              <a:lnSpc>
                <a:spcPct val="100000"/>
              </a:lnSpc>
              <a:buNone/>
            </a:pPr>
            <a:endParaRPr b="0" lang="en-US" sz="1200" spc="-1" strike="noStrike">
              <a:solidFill>
                <a:srgbClr val="000000"/>
              </a:solidFill>
              <a:latin typeface="Arial"/>
            </a:endParaRPr>
          </a:p>
          <a:p>
            <a:pPr marL="216000" indent="0">
              <a:lnSpc>
                <a:spcPct val="100000"/>
              </a:lnSpc>
              <a:buNone/>
            </a:pPr>
            <a:r>
              <a:rPr b="0" lang="en-US" sz="1200" spc="-1" strike="noStrike">
                <a:solidFill>
                  <a:srgbClr val="000000"/>
                </a:solidFill>
                <a:latin typeface="+mn-lt"/>
                <a:ea typeface="+mn-ea"/>
              </a:rPr>
              <a:t>Also, S.O. is bound to come out at some point in the process of discussion with an MLO bc they will most likely meet face to face at some point. Therefore,  even if not every gay or lesbian household will include S.O. in their first email, S.O is likely to be showcased some point later in the process. </a:t>
            </a:r>
            <a:endParaRPr b="0" lang="en-US" sz="1200" spc="-1" strike="noStrike">
              <a:solidFill>
                <a:srgbClr val="000000"/>
              </a:solidFill>
              <a:latin typeface="Arial"/>
            </a:endParaRPr>
          </a:p>
        </p:txBody>
      </p:sp>
      <p:sp>
        <p:nvSpPr>
          <p:cNvPr id="171" name="PlaceHolder 3"/>
          <p:cNvSpPr>
            <a:spLocks noGrp="1"/>
          </p:cNvSpPr>
          <p:nvPr>
            <p:ph type="sldNum" idx="14"/>
          </p:nvPr>
        </p:nvSpPr>
        <p:spPr>
          <a:xfrm>
            <a:off x="3884760" y="8685360"/>
            <a:ext cx="2971440" cy="456840"/>
          </a:xfrm>
          <a:prstGeom prst="rect">
            <a:avLst/>
          </a:prstGeom>
          <a:noFill/>
          <a:ln w="0">
            <a:noFill/>
          </a:ln>
        </p:spPr>
        <p:txBody>
          <a:bodyPr anchor="b">
            <a:noAutofit/>
          </a:bodyPr>
          <a:lstStyle>
            <a:lvl1pPr indent="0" algn="r">
              <a:lnSpc>
                <a:spcPct val="100000"/>
              </a:lnSpc>
              <a:buNone/>
              <a:defRPr b="0" lang="en-US" sz="1200" spc="-1" strike="noStrike">
                <a:solidFill>
                  <a:srgbClr val="000000"/>
                </a:solidFill>
                <a:latin typeface="+mn-lt"/>
                <a:ea typeface="+mn-ea"/>
              </a:defRPr>
            </a:lvl1pPr>
          </a:lstStyle>
          <a:p>
            <a:pPr indent="0" algn="r">
              <a:lnSpc>
                <a:spcPct val="100000"/>
              </a:lnSpc>
              <a:buNone/>
            </a:pPr>
            <a:fld id="{E4ECE013-29B3-473A-8D00-C1C4070DFEBD}" type="slidenum">
              <a:rPr b="0" lang="en-US" sz="1200" spc="-1" strike="noStrike">
                <a:solidFill>
                  <a:srgbClr val="000000"/>
                </a:solidFill>
                <a:latin typeface="+mn-lt"/>
                <a:ea typeface="+mn-ea"/>
              </a:rPr>
              <a:t>25</a:t>
            </a:fld>
            <a:endParaRPr b="0" lang="en-US" sz="1200" spc="-1" strike="noStrike">
              <a:solidFill>
                <a:srgbClr val="000000"/>
              </a:solidFill>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PlaceHolder 1"/>
          <p:cNvSpPr>
            <a:spLocks noGrp="1"/>
          </p:cNvSpPr>
          <p:nvPr>
            <p:ph type="sldImg"/>
          </p:nvPr>
        </p:nvSpPr>
        <p:spPr>
          <a:xfrm>
            <a:off x="1143000" y="685800"/>
            <a:ext cx="4571640" cy="3428640"/>
          </a:xfrm>
          <a:prstGeom prst="rect">
            <a:avLst/>
          </a:prstGeom>
          <a:ln w="0">
            <a:noFill/>
          </a:ln>
        </p:spPr>
      </p:sp>
      <p:sp>
        <p:nvSpPr>
          <p:cNvPr id="173" name="PlaceHolder 2"/>
          <p:cNvSpPr>
            <a:spLocks noGrp="1"/>
          </p:cNvSpPr>
          <p:nvPr>
            <p:ph type="body"/>
          </p:nvPr>
        </p:nvSpPr>
        <p:spPr>
          <a:xfrm>
            <a:off x="685800" y="4343400"/>
            <a:ext cx="5486040" cy="4114440"/>
          </a:xfrm>
          <a:prstGeom prst="rect">
            <a:avLst/>
          </a:prstGeom>
          <a:noFill/>
          <a:ln w="0">
            <a:noFill/>
          </a:ln>
        </p:spPr>
        <p:txBody>
          <a:bodyPr anchor="t">
            <a:noAutofit/>
          </a:bodyPr>
          <a:p>
            <a:pPr marL="216000" indent="0">
              <a:lnSpc>
                <a:spcPct val="100000"/>
              </a:lnSpc>
              <a:buNone/>
            </a:pPr>
            <a:r>
              <a:rPr b="0" lang="en-US" sz="2000" spc="-1" strike="noStrike">
                <a:solidFill>
                  <a:srgbClr val="000000"/>
                </a:solidFill>
                <a:latin typeface="Arial"/>
              </a:rPr>
              <a:t>Research shows that families with children experience lower callback rates than families without. Therefore, it is possible that there may be a positive bias towards gay and lesbian households in mortgage market bc MLOs would assume they are less likely to have children. To control for this stat. discr. I include child signal.</a:t>
            </a:r>
            <a:endParaRPr b="0" lang="en-US" sz="2000" spc="-1" strike="noStrike">
              <a:solidFill>
                <a:srgbClr val="000000"/>
              </a:solidFill>
              <a:latin typeface="Arial"/>
            </a:endParaRPr>
          </a:p>
          <a:p>
            <a:pPr marL="216000" indent="0">
              <a:lnSpc>
                <a:spcPct val="100000"/>
              </a:lnSpc>
              <a:buNone/>
            </a:pP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However, signal is also interesting bc if disc. Is detected, child signal might also allow me to understand what form of taste based disc. Is occurring. If gay and lesbian with children experience lower callback rates than without, there may be some reason to believe that discriminatory MLOs take issue with gay parenting more than just being gay.</a:t>
            </a:r>
            <a:endParaRPr b="0" lang="en-US" sz="2000" spc="-1" strike="noStrike">
              <a:solidFill>
                <a:srgbClr val="000000"/>
              </a:solidFill>
              <a:latin typeface="Arial"/>
            </a:endParaRPr>
          </a:p>
          <a:p>
            <a:pPr marL="216000" indent="0">
              <a:lnSpc>
                <a:spcPct val="100000"/>
              </a:lnSpc>
              <a:buNone/>
            </a:pPr>
            <a:br>
              <a:rPr sz="2000"/>
            </a:br>
            <a:r>
              <a:rPr b="0" lang="en-US" sz="2000" spc="-1" strike="noStrike">
                <a:solidFill>
                  <a:srgbClr val="000000"/>
                </a:solidFill>
                <a:latin typeface="Arial"/>
              </a:rPr>
              <a:t>Also, if both same-sex and opposite-sex couples with children experience lower rates, we may be able to conclude that familial structure disc. Is occuring </a:t>
            </a:r>
            <a:endParaRPr b="0" lang="en-US" sz="2000" spc="-1" strike="noStrike">
              <a:solidFill>
                <a:srgbClr val="000000"/>
              </a:solidFill>
              <a:latin typeface="Arial"/>
            </a:endParaRPr>
          </a:p>
        </p:txBody>
      </p:sp>
      <p:sp>
        <p:nvSpPr>
          <p:cNvPr id="174" name="PlaceHolder 3"/>
          <p:cNvSpPr>
            <a:spLocks noGrp="1"/>
          </p:cNvSpPr>
          <p:nvPr>
            <p:ph type="sldNum" idx="15"/>
          </p:nvPr>
        </p:nvSpPr>
        <p:spPr>
          <a:xfrm>
            <a:off x="3884760" y="8685360"/>
            <a:ext cx="2971440" cy="456840"/>
          </a:xfrm>
          <a:prstGeom prst="rect">
            <a:avLst/>
          </a:prstGeom>
          <a:noFill/>
          <a:ln w="0">
            <a:noFill/>
          </a:ln>
        </p:spPr>
        <p:txBody>
          <a:bodyPr anchor="b">
            <a:noAutofit/>
          </a:bodyPr>
          <a:lstStyle>
            <a:lvl1pPr indent="0" algn="r">
              <a:lnSpc>
                <a:spcPct val="100000"/>
              </a:lnSpc>
              <a:buNone/>
              <a:defRPr b="0" lang="en-US" sz="1200" spc="-1" strike="noStrike">
                <a:solidFill>
                  <a:srgbClr val="000000"/>
                </a:solidFill>
                <a:latin typeface="+mn-lt"/>
                <a:ea typeface="+mn-ea"/>
              </a:defRPr>
            </a:lvl1pPr>
          </a:lstStyle>
          <a:p>
            <a:pPr indent="0" algn="r">
              <a:lnSpc>
                <a:spcPct val="100000"/>
              </a:lnSpc>
              <a:buNone/>
            </a:pPr>
            <a:fld id="{9046726E-1FDD-415A-8111-6E8BD9F39AB1}" type="slidenum">
              <a:rPr b="0" lang="en-US" sz="1200" spc="-1" strike="noStrike">
                <a:solidFill>
                  <a:srgbClr val="000000"/>
                </a:solidFill>
                <a:latin typeface="+mn-lt"/>
                <a:ea typeface="+mn-ea"/>
              </a:rPr>
              <a:t>25</a:t>
            </a:fld>
            <a:endParaRPr b="0" lang="en-US" sz="1200" spc="-1" strike="noStrike">
              <a:solidFill>
                <a:srgbClr val="000000"/>
              </a:solidFill>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PlaceHolder 1"/>
          <p:cNvSpPr>
            <a:spLocks noGrp="1"/>
          </p:cNvSpPr>
          <p:nvPr>
            <p:ph type="sldImg"/>
          </p:nvPr>
        </p:nvSpPr>
        <p:spPr>
          <a:xfrm>
            <a:off x="1143000" y="685800"/>
            <a:ext cx="4571640" cy="3428640"/>
          </a:xfrm>
          <a:prstGeom prst="rect">
            <a:avLst/>
          </a:prstGeom>
          <a:ln w="0">
            <a:noFill/>
          </a:ln>
        </p:spPr>
      </p:sp>
      <p:sp>
        <p:nvSpPr>
          <p:cNvPr id="176" name="PlaceHolder 2"/>
          <p:cNvSpPr>
            <a:spLocks noGrp="1"/>
          </p:cNvSpPr>
          <p:nvPr>
            <p:ph type="body"/>
          </p:nvPr>
        </p:nvSpPr>
        <p:spPr>
          <a:xfrm>
            <a:off x="685800" y="4343400"/>
            <a:ext cx="5486040" cy="4114440"/>
          </a:xfrm>
          <a:prstGeom prst="rect">
            <a:avLst/>
          </a:prstGeom>
          <a:noFill/>
          <a:ln w="0">
            <a:noFill/>
          </a:ln>
        </p:spPr>
        <p:txBody>
          <a:bodyPr anchor="t">
            <a:noAutofit/>
          </a:bodyPr>
          <a:p>
            <a:pPr marL="216000" indent="0">
              <a:buNone/>
            </a:pPr>
            <a:endParaRPr b="0" lang="en-US" sz="1800" spc="-1" strike="noStrike">
              <a:solidFill>
                <a:srgbClr val="000000"/>
              </a:solidFill>
              <a:latin typeface="Arial"/>
            </a:endParaRPr>
          </a:p>
        </p:txBody>
      </p:sp>
      <p:sp>
        <p:nvSpPr>
          <p:cNvPr id="177" name="PlaceHolder 3"/>
          <p:cNvSpPr>
            <a:spLocks noGrp="1"/>
          </p:cNvSpPr>
          <p:nvPr>
            <p:ph type="sldNum" idx="16"/>
          </p:nvPr>
        </p:nvSpPr>
        <p:spPr>
          <a:xfrm>
            <a:off x="3884760" y="8685360"/>
            <a:ext cx="2971440" cy="456840"/>
          </a:xfrm>
          <a:prstGeom prst="rect">
            <a:avLst/>
          </a:prstGeom>
          <a:noFill/>
          <a:ln w="0">
            <a:noFill/>
          </a:ln>
        </p:spPr>
        <p:txBody>
          <a:bodyPr anchor="b">
            <a:noAutofit/>
          </a:bodyPr>
          <a:lstStyle>
            <a:lvl1pPr indent="0" algn="r">
              <a:lnSpc>
                <a:spcPct val="100000"/>
              </a:lnSpc>
              <a:buNone/>
              <a:defRPr b="0" lang="en-US" sz="1200" spc="-1" strike="noStrike">
                <a:solidFill>
                  <a:srgbClr val="000000"/>
                </a:solidFill>
                <a:latin typeface="+mn-lt"/>
                <a:ea typeface="+mn-ea"/>
              </a:defRPr>
            </a:lvl1pPr>
          </a:lstStyle>
          <a:p>
            <a:pPr indent="0" algn="r">
              <a:lnSpc>
                <a:spcPct val="100000"/>
              </a:lnSpc>
              <a:buNone/>
            </a:pPr>
            <a:fld id="{524AF78F-7BCE-48A7-886A-EB1E06D06F6E}" type="slidenum">
              <a:rPr b="0" lang="en-US" sz="1200" spc="-1" strike="noStrike">
                <a:solidFill>
                  <a:srgbClr val="000000"/>
                </a:solidFill>
                <a:latin typeface="+mn-lt"/>
                <a:ea typeface="+mn-ea"/>
              </a:rPr>
              <a:t>25</a:t>
            </a:fld>
            <a:endParaRPr b="0" lang="en-US"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4BAF10FA-B012-4A30-9CD2-8F31718F067E}"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533520"/>
            <a:ext cx="8229240" cy="990360"/>
          </a:xfrm>
          <a:prstGeom prst="rect">
            <a:avLst/>
          </a:prstGeom>
          <a:noFill/>
          <a:ln w="0">
            <a:noFill/>
          </a:ln>
        </p:spPr>
        <p:txBody>
          <a:bodyPr lIns="0" rIns="0" tIns="0" bIns="0" anchor="ctr">
            <a:noAutofit/>
          </a:bodyPr>
          <a:p>
            <a:pPr indent="0">
              <a:buNone/>
            </a:pPr>
            <a:endParaRPr b="0" lang="en-US" sz="1800" spc="-1" strike="noStrike">
              <a:solidFill>
                <a:srgbClr val="292934"/>
              </a:solidFill>
              <a:latin typeface="Arial"/>
            </a:endParaRPr>
          </a:p>
        </p:txBody>
      </p:sp>
      <p:sp>
        <p:nvSpPr>
          <p:cNvPr id="30" name="PlaceHolder 2"/>
          <p:cNvSpPr>
            <a:spLocks noGrp="1"/>
          </p:cNvSpPr>
          <p:nvPr>
            <p:ph/>
          </p:nvPr>
        </p:nvSpPr>
        <p:spPr>
          <a:xfrm>
            <a:off x="457200" y="1600200"/>
            <a:ext cx="8229240" cy="232596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292934"/>
              </a:solidFill>
              <a:latin typeface="Arial"/>
            </a:endParaRPr>
          </a:p>
        </p:txBody>
      </p:sp>
      <p:sp>
        <p:nvSpPr>
          <p:cNvPr id="31" name="PlaceHolder 3"/>
          <p:cNvSpPr>
            <a:spLocks noGrp="1"/>
          </p:cNvSpPr>
          <p:nvPr>
            <p:ph/>
          </p:nvPr>
        </p:nvSpPr>
        <p:spPr>
          <a:xfrm>
            <a:off x="457200" y="4147560"/>
            <a:ext cx="8229240" cy="232596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292934"/>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D2755885-2945-410A-AC1B-DC7525C32798}"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533520"/>
            <a:ext cx="8229240" cy="990360"/>
          </a:xfrm>
          <a:prstGeom prst="rect">
            <a:avLst/>
          </a:prstGeom>
          <a:noFill/>
          <a:ln w="0">
            <a:noFill/>
          </a:ln>
        </p:spPr>
        <p:txBody>
          <a:bodyPr lIns="0" rIns="0" tIns="0" bIns="0" anchor="ctr">
            <a:noAutofit/>
          </a:bodyPr>
          <a:p>
            <a:pPr indent="0">
              <a:buNone/>
            </a:pPr>
            <a:endParaRPr b="0" lang="en-US" sz="1800" spc="-1" strike="noStrike">
              <a:solidFill>
                <a:srgbClr val="292934"/>
              </a:solidFill>
              <a:latin typeface="Arial"/>
            </a:endParaRPr>
          </a:p>
        </p:txBody>
      </p:sp>
      <p:sp>
        <p:nvSpPr>
          <p:cNvPr id="33" name="PlaceHolder 2"/>
          <p:cNvSpPr>
            <a:spLocks noGrp="1"/>
          </p:cNvSpPr>
          <p:nvPr>
            <p:ph/>
          </p:nvPr>
        </p:nvSpPr>
        <p:spPr>
          <a:xfrm>
            <a:off x="457200" y="1600200"/>
            <a:ext cx="4015800" cy="232596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292934"/>
              </a:solidFill>
              <a:latin typeface="Arial"/>
            </a:endParaRPr>
          </a:p>
        </p:txBody>
      </p:sp>
      <p:sp>
        <p:nvSpPr>
          <p:cNvPr id="34" name="PlaceHolder 3"/>
          <p:cNvSpPr>
            <a:spLocks noGrp="1"/>
          </p:cNvSpPr>
          <p:nvPr>
            <p:ph/>
          </p:nvPr>
        </p:nvSpPr>
        <p:spPr>
          <a:xfrm>
            <a:off x="4674240" y="1600200"/>
            <a:ext cx="4015800" cy="232596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292934"/>
              </a:solidFill>
              <a:latin typeface="Arial"/>
            </a:endParaRPr>
          </a:p>
        </p:txBody>
      </p:sp>
      <p:sp>
        <p:nvSpPr>
          <p:cNvPr id="35" name="PlaceHolder 4"/>
          <p:cNvSpPr>
            <a:spLocks noGrp="1"/>
          </p:cNvSpPr>
          <p:nvPr>
            <p:ph/>
          </p:nvPr>
        </p:nvSpPr>
        <p:spPr>
          <a:xfrm>
            <a:off x="457200" y="4147560"/>
            <a:ext cx="4015800" cy="232596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292934"/>
              </a:solidFill>
              <a:latin typeface="Arial"/>
            </a:endParaRPr>
          </a:p>
        </p:txBody>
      </p:sp>
      <p:sp>
        <p:nvSpPr>
          <p:cNvPr id="36" name="PlaceHolder 5"/>
          <p:cNvSpPr>
            <a:spLocks noGrp="1"/>
          </p:cNvSpPr>
          <p:nvPr>
            <p:ph/>
          </p:nvPr>
        </p:nvSpPr>
        <p:spPr>
          <a:xfrm>
            <a:off x="4674240" y="4147560"/>
            <a:ext cx="4015800" cy="232596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292934"/>
              </a:solidFill>
              <a:latin typeface="Arial"/>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74131C9D-B76D-4382-A890-079E604DB9D4}"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457200" y="533520"/>
            <a:ext cx="8229240" cy="990360"/>
          </a:xfrm>
          <a:prstGeom prst="rect">
            <a:avLst/>
          </a:prstGeom>
          <a:noFill/>
          <a:ln w="0">
            <a:noFill/>
          </a:ln>
        </p:spPr>
        <p:txBody>
          <a:bodyPr lIns="0" rIns="0" tIns="0" bIns="0" anchor="ctr">
            <a:noAutofit/>
          </a:bodyPr>
          <a:p>
            <a:pPr indent="0">
              <a:buNone/>
            </a:pPr>
            <a:endParaRPr b="0" lang="en-US" sz="1800" spc="-1" strike="noStrike">
              <a:solidFill>
                <a:srgbClr val="292934"/>
              </a:solidFill>
              <a:latin typeface="Arial"/>
            </a:endParaRPr>
          </a:p>
        </p:txBody>
      </p:sp>
      <p:sp>
        <p:nvSpPr>
          <p:cNvPr id="38" name="PlaceHolder 2"/>
          <p:cNvSpPr>
            <a:spLocks noGrp="1"/>
          </p:cNvSpPr>
          <p:nvPr>
            <p:ph/>
          </p:nvPr>
        </p:nvSpPr>
        <p:spPr>
          <a:xfrm>
            <a:off x="457200" y="1600200"/>
            <a:ext cx="2649600" cy="232596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292934"/>
              </a:solidFill>
              <a:latin typeface="Arial"/>
            </a:endParaRPr>
          </a:p>
        </p:txBody>
      </p:sp>
      <p:sp>
        <p:nvSpPr>
          <p:cNvPr id="39" name="PlaceHolder 3"/>
          <p:cNvSpPr>
            <a:spLocks noGrp="1"/>
          </p:cNvSpPr>
          <p:nvPr>
            <p:ph/>
          </p:nvPr>
        </p:nvSpPr>
        <p:spPr>
          <a:xfrm>
            <a:off x="3239640" y="1600200"/>
            <a:ext cx="2649600" cy="232596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292934"/>
              </a:solidFill>
              <a:latin typeface="Arial"/>
            </a:endParaRPr>
          </a:p>
        </p:txBody>
      </p:sp>
      <p:sp>
        <p:nvSpPr>
          <p:cNvPr id="40" name="PlaceHolder 4"/>
          <p:cNvSpPr>
            <a:spLocks noGrp="1"/>
          </p:cNvSpPr>
          <p:nvPr>
            <p:ph/>
          </p:nvPr>
        </p:nvSpPr>
        <p:spPr>
          <a:xfrm>
            <a:off x="6022080" y="1600200"/>
            <a:ext cx="2649600" cy="232596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292934"/>
              </a:solidFill>
              <a:latin typeface="Arial"/>
            </a:endParaRPr>
          </a:p>
        </p:txBody>
      </p:sp>
      <p:sp>
        <p:nvSpPr>
          <p:cNvPr id="41" name="PlaceHolder 5"/>
          <p:cNvSpPr>
            <a:spLocks noGrp="1"/>
          </p:cNvSpPr>
          <p:nvPr>
            <p:ph/>
          </p:nvPr>
        </p:nvSpPr>
        <p:spPr>
          <a:xfrm>
            <a:off x="457200" y="4147560"/>
            <a:ext cx="2649600" cy="232596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292934"/>
              </a:solidFill>
              <a:latin typeface="Arial"/>
            </a:endParaRPr>
          </a:p>
        </p:txBody>
      </p:sp>
      <p:sp>
        <p:nvSpPr>
          <p:cNvPr id="42" name="PlaceHolder 6"/>
          <p:cNvSpPr>
            <a:spLocks noGrp="1"/>
          </p:cNvSpPr>
          <p:nvPr>
            <p:ph/>
          </p:nvPr>
        </p:nvSpPr>
        <p:spPr>
          <a:xfrm>
            <a:off x="3239640" y="4147560"/>
            <a:ext cx="2649600" cy="232596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292934"/>
              </a:solidFill>
              <a:latin typeface="Arial"/>
            </a:endParaRPr>
          </a:p>
        </p:txBody>
      </p:sp>
      <p:sp>
        <p:nvSpPr>
          <p:cNvPr id="43" name="PlaceHolder 7"/>
          <p:cNvSpPr>
            <a:spLocks noGrp="1"/>
          </p:cNvSpPr>
          <p:nvPr>
            <p:ph/>
          </p:nvPr>
        </p:nvSpPr>
        <p:spPr>
          <a:xfrm>
            <a:off x="6022080" y="4147560"/>
            <a:ext cx="2649600" cy="232596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292934"/>
              </a:solidFill>
              <a:latin typeface="Arial"/>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AFE7D00C-8E2D-4F81-BD91-0D41F0048C85}"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EF9BC61F-5E23-4880-84C6-E0DA53CB5DE1}"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533520"/>
            <a:ext cx="8229240" cy="990360"/>
          </a:xfrm>
          <a:prstGeom prst="rect">
            <a:avLst/>
          </a:prstGeom>
          <a:noFill/>
          <a:ln w="0">
            <a:noFill/>
          </a:ln>
        </p:spPr>
        <p:txBody>
          <a:bodyPr lIns="0" rIns="0" tIns="0" bIns="0" anchor="ctr">
            <a:noAutofit/>
          </a:bodyPr>
          <a:p>
            <a:pPr indent="0">
              <a:buNone/>
            </a:pPr>
            <a:endParaRPr b="0" lang="en-US" sz="1800" spc="-1" strike="noStrike">
              <a:solidFill>
                <a:srgbClr val="292934"/>
              </a:solidFill>
              <a:latin typeface="Arial"/>
            </a:endParaRPr>
          </a:p>
        </p:txBody>
      </p:sp>
      <p:sp>
        <p:nvSpPr>
          <p:cNvPr id="52" name="PlaceHolder 2"/>
          <p:cNvSpPr>
            <a:spLocks noGrp="1"/>
          </p:cNvSpPr>
          <p:nvPr>
            <p:ph type="subTitle"/>
          </p:nvPr>
        </p:nvSpPr>
        <p:spPr>
          <a:xfrm>
            <a:off x="457200" y="1600200"/>
            <a:ext cx="8229240" cy="48765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D6F6AF92-4D9F-47AC-A932-E51D0DD10DA5}"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533520"/>
            <a:ext cx="8229240" cy="990360"/>
          </a:xfrm>
          <a:prstGeom prst="rect">
            <a:avLst/>
          </a:prstGeom>
          <a:noFill/>
          <a:ln w="0">
            <a:noFill/>
          </a:ln>
        </p:spPr>
        <p:txBody>
          <a:bodyPr lIns="0" rIns="0" tIns="0" bIns="0" anchor="ctr">
            <a:noAutofit/>
          </a:bodyPr>
          <a:p>
            <a:pPr indent="0">
              <a:buNone/>
            </a:pPr>
            <a:endParaRPr b="0" lang="en-US" sz="1800" spc="-1" strike="noStrike">
              <a:solidFill>
                <a:srgbClr val="292934"/>
              </a:solidFill>
              <a:latin typeface="Arial"/>
            </a:endParaRPr>
          </a:p>
        </p:txBody>
      </p:sp>
      <p:sp>
        <p:nvSpPr>
          <p:cNvPr id="54" name="PlaceHolder 2"/>
          <p:cNvSpPr>
            <a:spLocks noGrp="1"/>
          </p:cNvSpPr>
          <p:nvPr>
            <p:ph/>
          </p:nvPr>
        </p:nvSpPr>
        <p:spPr>
          <a:xfrm>
            <a:off x="457200" y="1600200"/>
            <a:ext cx="8229240" cy="487656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292934"/>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A67FC807-964F-41F9-9D68-EBF5634317A7}"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533520"/>
            <a:ext cx="8229240" cy="990360"/>
          </a:xfrm>
          <a:prstGeom prst="rect">
            <a:avLst/>
          </a:prstGeom>
          <a:noFill/>
          <a:ln w="0">
            <a:noFill/>
          </a:ln>
        </p:spPr>
        <p:txBody>
          <a:bodyPr lIns="0" rIns="0" tIns="0" bIns="0" anchor="ctr">
            <a:noAutofit/>
          </a:bodyPr>
          <a:p>
            <a:pPr indent="0">
              <a:buNone/>
            </a:pPr>
            <a:endParaRPr b="0" lang="en-US" sz="1800" spc="-1" strike="noStrike">
              <a:solidFill>
                <a:srgbClr val="292934"/>
              </a:solidFill>
              <a:latin typeface="Arial"/>
            </a:endParaRPr>
          </a:p>
        </p:txBody>
      </p:sp>
      <p:sp>
        <p:nvSpPr>
          <p:cNvPr id="56" name="PlaceHolder 2"/>
          <p:cNvSpPr>
            <a:spLocks noGrp="1"/>
          </p:cNvSpPr>
          <p:nvPr>
            <p:ph/>
          </p:nvPr>
        </p:nvSpPr>
        <p:spPr>
          <a:xfrm>
            <a:off x="457200" y="1600200"/>
            <a:ext cx="4015800" cy="487656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292934"/>
              </a:solidFill>
              <a:latin typeface="Arial"/>
            </a:endParaRPr>
          </a:p>
        </p:txBody>
      </p:sp>
      <p:sp>
        <p:nvSpPr>
          <p:cNvPr id="57" name="PlaceHolder 3"/>
          <p:cNvSpPr>
            <a:spLocks noGrp="1"/>
          </p:cNvSpPr>
          <p:nvPr>
            <p:ph/>
          </p:nvPr>
        </p:nvSpPr>
        <p:spPr>
          <a:xfrm>
            <a:off x="4674240" y="1600200"/>
            <a:ext cx="4015800" cy="487656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292934"/>
              </a:solidFill>
              <a:latin typeface="Aria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94645F80-C76E-4C46-A189-44EC6D7099BF}"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533520"/>
            <a:ext cx="8229240" cy="990360"/>
          </a:xfrm>
          <a:prstGeom prst="rect">
            <a:avLst/>
          </a:prstGeom>
          <a:noFill/>
          <a:ln w="0">
            <a:noFill/>
          </a:ln>
        </p:spPr>
        <p:txBody>
          <a:bodyPr lIns="0" rIns="0" tIns="0" bIns="0" anchor="ctr">
            <a:noAutofit/>
          </a:bodyPr>
          <a:p>
            <a:pPr indent="0">
              <a:buNone/>
            </a:pPr>
            <a:endParaRPr b="0" lang="en-US" sz="1800" spc="-1" strike="noStrike">
              <a:solidFill>
                <a:srgbClr val="292934"/>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83F226BC-61F9-4CAF-9D51-8C683AB3131B}"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457200" y="533520"/>
            <a:ext cx="8229240" cy="459216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7FE1F4E4-7841-4AA1-937B-10AEE99EA751}"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533520"/>
            <a:ext cx="8229240" cy="990360"/>
          </a:xfrm>
          <a:prstGeom prst="rect">
            <a:avLst/>
          </a:prstGeom>
          <a:noFill/>
          <a:ln w="0">
            <a:noFill/>
          </a:ln>
        </p:spPr>
        <p:txBody>
          <a:bodyPr lIns="0" rIns="0" tIns="0" bIns="0" anchor="ctr">
            <a:noAutofit/>
          </a:bodyPr>
          <a:p>
            <a:pPr indent="0">
              <a:buNone/>
            </a:pPr>
            <a:endParaRPr b="0" lang="en-US" sz="1800" spc="-1" strike="noStrike">
              <a:solidFill>
                <a:srgbClr val="292934"/>
              </a:solidFill>
              <a:latin typeface="Arial"/>
            </a:endParaRPr>
          </a:p>
        </p:txBody>
      </p:sp>
      <p:sp>
        <p:nvSpPr>
          <p:cNvPr id="61" name="PlaceHolder 2"/>
          <p:cNvSpPr>
            <a:spLocks noGrp="1"/>
          </p:cNvSpPr>
          <p:nvPr>
            <p:ph/>
          </p:nvPr>
        </p:nvSpPr>
        <p:spPr>
          <a:xfrm>
            <a:off x="457200" y="1600200"/>
            <a:ext cx="4015800" cy="232596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292934"/>
              </a:solidFill>
              <a:latin typeface="Arial"/>
            </a:endParaRPr>
          </a:p>
        </p:txBody>
      </p:sp>
      <p:sp>
        <p:nvSpPr>
          <p:cNvPr id="62" name="PlaceHolder 3"/>
          <p:cNvSpPr>
            <a:spLocks noGrp="1"/>
          </p:cNvSpPr>
          <p:nvPr>
            <p:ph/>
          </p:nvPr>
        </p:nvSpPr>
        <p:spPr>
          <a:xfrm>
            <a:off x="4674240" y="1600200"/>
            <a:ext cx="4015800" cy="487656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292934"/>
              </a:solidFill>
              <a:latin typeface="Arial"/>
            </a:endParaRPr>
          </a:p>
        </p:txBody>
      </p:sp>
      <p:sp>
        <p:nvSpPr>
          <p:cNvPr id="63" name="PlaceHolder 4"/>
          <p:cNvSpPr>
            <a:spLocks noGrp="1"/>
          </p:cNvSpPr>
          <p:nvPr>
            <p:ph/>
          </p:nvPr>
        </p:nvSpPr>
        <p:spPr>
          <a:xfrm>
            <a:off x="457200" y="4147560"/>
            <a:ext cx="4015800" cy="232596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292934"/>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501FBAF6-20A4-42E5-8F87-2FCC4CAD9CDC}"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533520"/>
            <a:ext cx="8229240" cy="990360"/>
          </a:xfrm>
          <a:prstGeom prst="rect">
            <a:avLst/>
          </a:prstGeom>
          <a:noFill/>
          <a:ln w="0">
            <a:noFill/>
          </a:ln>
        </p:spPr>
        <p:txBody>
          <a:bodyPr lIns="0" rIns="0" tIns="0" bIns="0" anchor="ctr">
            <a:noAutofit/>
          </a:bodyPr>
          <a:p>
            <a:pPr indent="0">
              <a:buNone/>
            </a:pPr>
            <a:endParaRPr b="0" lang="en-US" sz="1800" spc="-1" strike="noStrike">
              <a:solidFill>
                <a:srgbClr val="292934"/>
              </a:solidFill>
              <a:latin typeface="Arial"/>
            </a:endParaRPr>
          </a:p>
        </p:txBody>
      </p:sp>
      <p:sp>
        <p:nvSpPr>
          <p:cNvPr id="9" name="PlaceHolder 2"/>
          <p:cNvSpPr>
            <a:spLocks noGrp="1"/>
          </p:cNvSpPr>
          <p:nvPr>
            <p:ph type="subTitle"/>
          </p:nvPr>
        </p:nvSpPr>
        <p:spPr>
          <a:xfrm>
            <a:off x="457200" y="1600200"/>
            <a:ext cx="8229240" cy="48765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52C56838-C3CB-4B5F-91E0-EBCE3F227530}"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533520"/>
            <a:ext cx="8229240" cy="990360"/>
          </a:xfrm>
          <a:prstGeom prst="rect">
            <a:avLst/>
          </a:prstGeom>
          <a:noFill/>
          <a:ln w="0">
            <a:noFill/>
          </a:ln>
        </p:spPr>
        <p:txBody>
          <a:bodyPr lIns="0" rIns="0" tIns="0" bIns="0" anchor="ctr">
            <a:noAutofit/>
          </a:bodyPr>
          <a:p>
            <a:pPr indent="0">
              <a:buNone/>
            </a:pPr>
            <a:endParaRPr b="0" lang="en-US" sz="1800" spc="-1" strike="noStrike">
              <a:solidFill>
                <a:srgbClr val="292934"/>
              </a:solidFill>
              <a:latin typeface="Arial"/>
            </a:endParaRPr>
          </a:p>
        </p:txBody>
      </p:sp>
      <p:sp>
        <p:nvSpPr>
          <p:cNvPr id="65" name="PlaceHolder 2"/>
          <p:cNvSpPr>
            <a:spLocks noGrp="1"/>
          </p:cNvSpPr>
          <p:nvPr>
            <p:ph/>
          </p:nvPr>
        </p:nvSpPr>
        <p:spPr>
          <a:xfrm>
            <a:off x="457200" y="1600200"/>
            <a:ext cx="4015800" cy="487656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292934"/>
              </a:solidFill>
              <a:latin typeface="Arial"/>
            </a:endParaRPr>
          </a:p>
        </p:txBody>
      </p:sp>
      <p:sp>
        <p:nvSpPr>
          <p:cNvPr id="66" name="PlaceHolder 3"/>
          <p:cNvSpPr>
            <a:spLocks noGrp="1"/>
          </p:cNvSpPr>
          <p:nvPr>
            <p:ph/>
          </p:nvPr>
        </p:nvSpPr>
        <p:spPr>
          <a:xfrm>
            <a:off x="4674240" y="1600200"/>
            <a:ext cx="4015800" cy="232596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292934"/>
              </a:solidFill>
              <a:latin typeface="Arial"/>
            </a:endParaRPr>
          </a:p>
        </p:txBody>
      </p:sp>
      <p:sp>
        <p:nvSpPr>
          <p:cNvPr id="67" name="PlaceHolder 4"/>
          <p:cNvSpPr>
            <a:spLocks noGrp="1"/>
          </p:cNvSpPr>
          <p:nvPr>
            <p:ph/>
          </p:nvPr>
        </p:nvSpPr>
        <p:spPr>
          <a:xfrm>
            <a:off x="4674240" y="4147560"/>
            <a:ext cx="4015800" cy="232596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292934"/>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D6AFF995-C467-4F14-8E51-D13F378C1C3D}"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533520"/>
            <a:ext cx="8229240" cy="990360"/>
          </a:xfrm>
          <a:prstGeom prst="rect">
            <a:avLst/>
          </a:prstGeom>
          <a:noFill/>
          <a:ln w="0">
            <a:noFill/>
          </a:ln>
        </p:spPr>
        <p:txBody>
          <a:bodyPr lIns="0" rIns="0" tIns="0" bIns="0" anchor="ctr">
            <a:noAutofit/>
          </a:bodyPr>
          <a:p>
            <a:pPr indent="0">
              <a:buNone/>
            </a:pPr>
            <a:endParaRPr b="0" lang="en-US" sz="1800" spc="-1" strike="noStrike">
              <a:solidFill>
                <a:srgbClr val="292934"/>
              </a:solidFill>
              <a:latin typeface="Arial"/>
            </a:endParaRPr>
          </a:p>
        </p:txBody>
      </p:sp>
      <p:sp>
        <p:nvSpPr>
          <p:cNvPr id="69" name="PlaceHolder 2"/>
          <p:cNvSpPr>
            <a:spLocks noGrp="1"/>
          </p:cNvSpPr>
          <p:nvPr>
            <p:ph/>
          </p:nvPr>
        </p:nvSpPr>
        <p:spPr>
          <a:xfrm>
            <a:off x="457200" y="1600200"/>
            <a:ext cx="4015800" cy="232596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292934"/>
              </a:solidFill>
              <a:latin typeface="Arial"/>
            </a:endParaRPr>
          </a:p>
        </p:txBody>
      </p:sp>
      <p:sp>
        <p:nvSpPr>
          <p:cNvPr id="70" name="PlaceHolder 3"/>
          <p:cNvSpPr>
            <a:spLocks noGrp="1"/>
          </p:cNvSpPr>
          <p:nvPr>
            <p:ph/>
          </p:nvPr>
        </p:nvSpPr>
        <p:spPr>
          <a:xfrm>
            <a:off x="4674240" y="1600200"/>
            <a:ext cx="4015800" cy="232596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292934"/>
              </a:solidFill>
              <a:latin typeface="Arial"/>
            </a:endParaRPr>
          </a:p>
        </p:txBody>
      </p:sp>
      <p:sp>
        <p:nvSpPr>
          <p:cNvPr id="71" name="PlaceHolder 4"/>
          <p:cNvSpPr>
            <a:spLocks noGrp="1"/>
          </p:cNvSpPr>
          <p:nvPr>
            <p:ph/>
          </p:nvPr>
        </p:nvSpPr>
        <p:spPr>
          <a:xfrm>
            <a:off x="457200" y="4147560"/>
            <a:ext cx="8229240" cy="232596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292934"/>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36CAF797-9C54-42DB-BEED-EFB21A59AE68}"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533520"/>
            <a:ext cx="8229240" cy="990360"/>
          </a:xfrm>
          <a:prstGeom prst="rect">
            <a:avLst/>
          </a:prstGeom>
          <a:noFill/>
          <a:ln w="0">
            <a:noFill/>
          </a:ln>
        </p:spPr>
        <p:txBody>
          <a:bodyPr lIns="0" rIns="0" tIns="0" bIns="0" anchor="ctr">
            <a:noAutofit/>
          </a:bodyPr>
          <a:p>
            <a:pPr indent="0">
              <a:buNone/>
            </a:pPr>
            <a:endParaRPr b="0" lang="en-US" sz="1800" spc="-1" strike="noStrike">
              <a:solidFill>
                <a:srgbClr val="292934"/>
              </a:solidFill>
              <a:latin typeface="Arial"/>
            </a:endParaRPr>
          </a:p>
        </p:txBody>
      </p:sp>
      <p:sp>
        <p:nvSpPr>
          <p:cNvPr id="73" name="PlaceHolder 2"/>
          <p:cNvSpPr>
            <a:spLocks noGrp="1"/>
          </p:cNvSpPr>
          <p:nvPr>
            <p:ph/>
          </p:nvPr>
        </p:nvSpPr>
        <p:spPr>
          <a:xfrm>
            <a:off x="457200" y="1600200"/>
            <a:ext cx="8229240" cy="232596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292934"/>
              </a:solidFill>
              <a:latin typeface="Arial"/>
            </a:endParaRPr>
          </a:p>
        </p:txBody>
      </p:sp>
      <p:sp>
        <p:nvSpPr>
          <p:cNvPr id="74" name="PlaceHolder 3"/>
          <p:cNvSpPr>
            <a:spLocks noGrp="1"/>
          </p:cNvSpPr>
          <p:nvPr>
            <p:ph/>
          </p:nvPr>
        </p:nvSpPr>
        <p:spPr>
          <a:xfrm>
            <a:off x="457200" y="4147560"/>
            <a:ext cx="8229240" cy="232596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292934"/>
              </a:solidFill>
              <a:latin typeface="Aria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7DE9211C-1A2F-46DE-A699-C13E1DF349B3}"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533520"/>
            <a:ext cx="8229240" cy="990360"/>
          </a:xfrm>
          <a:prstGeom prst="rect">
            <a:avLst/>
          </a:prstGeom>
          <a:noFill/>
          <a:ln w="0">
            <a:noFill/>
          </a:ln>
        </p:spPr>
        <p:txBody>
          <a:bodyPr lIns="0" rIns="0" tIns="0" bIns="0" anchor="ctr">
            <a:noAutofit/>
          </a:bodyPr>
          <a:p>
            <a:pPr indent="0">
              <a:buNone/>
            </a:pPr>
            <a:endParaRPr b="0" lang="en-US" sz="1800" spc="-1" strike="noStrike">
              <a:solidFill>
                <a:srgbClr val="292934"/>
              </a:solidFill>
              <a:latin typeface="Arial"/>
            </a:endParaRPr>
          </a:p>
        </p:txBody>
      </p:sp>
      <p:sp>
        <p:nvSpPr>
          <p:cNvPr id="76" name="PlaceHolder 2"/>
          <p:cNvSpPr>
            <a:spLocks noGrp="1"/>
          </p:cNvSpPr>
          <p:nvPr>
            <p:ph/>
          </p:nvPr>
        </p:nvSpPr>
        <p:spPr>
          <a:xfrm>
            <a:off x="457200" y="1600200"/>
            <a:ext cx="4015800" cy="232596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292934"/>
              </a:solidFill>
              <a:latin typeface="Arial"/>
            </a:endParaRPr>
          </a:p>
        </p:txBody>
      </p:sp>
      <p:sp>
        <p:nvSpPr>
          <p:cNvPr id="77" name="PlaceHolder 3"/>
          <p:cNvSpPr>
            <a:spLocks noGrp="1"/>
          </p:cNvSpPr>
          <p:nvPr>
            <p:ph/>
          </p:nvPr>
        </p:nvSpPr>
        <p:spPr>
          <a:xfrm>
            <a:off x="4674240" y="1600200"/>
            <a:ext cx="4015800" cy="232596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292934"/>
              </a:solidFill>
              <a:latin typeface="Arial"/>
            </a:endParaRPr>
          </a:p>
        </p:txBody>
      </p:sp>
      <p:sp>
        <p:nvSpPr>
          <p:cNvPr id="78" name="PlaceHolder 4"/>
          <p:cNvSpPr>
            <a:spLocks noGrp="1"/>
          </p:cNvSpPr>
          <p:nvPr>
            <p:ph/>
          </p:nvPr>
        </p:nvSpPr>
        <p:spPr>
          <a:xfrm>
            <a:off x="457200" y="4147560"/>
            <a:ext cx="4015800" cy="232596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292934"/>
              </a:solidFill>
              <a:latin typeface="Arial"/>
            </a:endParaRPr>
          </a:p>
        </p:txBody>
      </p:sp>
      <p:sp>
        <p:nvSpPr>
          <p:cNvPr id="79" name="PlaceHolder 5"/>
          <p:cNvSpPr>
            <a:spLocks noGrp="1"/>
          </p:cNvSpPr>
          <p:nvPr>
            <p:ph/>
          </p:nvPr>
        </p:nvSpPr>
        <p:spPr>
          <a:xfrm>
            <a:off x="4674240" y="4147560"/>
            <a:ext cx="4015800" cy="232596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292934"/>
              </a:solidFill>
              <a:latin typeface="Arial"/>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E39AC1D9-7D5D-4948-91AE-7266E888AFFE}" type="slidenum">
              <a:t>&lt;#&gt;</a:t>
            </a:fld>
          </a:p>
        </p:txBody>
      </p:sp>
      <p:sp>
        <p:nvSpPr>
          <p:cNvPr id="9" name="PlaceHolder 8"/>
          <p:cNvSpPr>
            <a:spLocks noGrp="1"/>
          </p:cNvSpPr>
          <p:nvPr>
            <p:ph type="dt" idx="4"/>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533520"/>
            <a:ext cx="8229240" cy="990360"/>
          </a:xfrm>
          <a:prstGeom prst="rect">
            <a:avLst/>
          </a:prstGeom>
          <a:noFill/>
          <a:ln w="0">
            <a:noFill/>
          </a:ln>
        </p:spPr>
        <p:txBody>
          <a:bodyPr lIns="0" rIns="0" tIns="0" bIns="0" anchor="ctr">
            <a:noAutofit/>
          </a:bodyPr>
          <a:p>
            <a:pPr indent="0">
              <a:buNone/>
            </a:pPr>
            <a:endParaRPr b="0" lang="en-US" sz="1800" spc="-1" strike="noStrike">
              <a:solidFill>
                <a:srgbClr val="292934"/>
              </a:solidFill>
              <a:latin typeface="Arial"/>
            </a:endParaRPr>
          </a:p>
        </p:txBody>
      </p:sp>
      <p:sp>
        <p:nvSpPr>
          <p:cNvPr id="81" name="PlaceHolder 2"/>
          <p:cNvSpPr>
            <a:spLocks noGrp="1"/>
          </p:cNvSpPr>
          <p:nvPr>
            <p:ph/>
          </p:nvPr>
        </p:nvSpPr>
        <p:spPr>
          <a:xfrm>
            <a:off x="457200" y="1600200"/>
            <a:ext cx="2649600" cy="232596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292934"/>
              </a:solidFill>
              <a:latin typeface="Arial"/>
            </a:endParaRPr>
          </a:p>
        </p:txBody>
      </p:sp>
      <p:sp>
        <p:nvSpPr>
          <p:cNvPr id="82" name="PlaceHolder 3"/>
          <p:cNvSpPr>
            <a:spLocks noGrp="1"/>
          </p:cNvSpPr>
          <p:nvPr>
            <p:ph/>
          </p:nvPr>
        </p:nvSpPr>
        <p:spPr>
          <a:xfrm>
            <a:off x="3239640" y="1600200"/>
            <a:ext cx="2649600" cy="232596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292934"/>
              </a:solidFill>
              <a:latin typeface="Arial"/>
            </a:endParaRPr>
          </a:p>
        </p:txBody>
      </p:sp>
      <p:sp>
        <p:nvSpPr>
          <p:cNvPr id="83" name="PlaceHolder 4"/>
          <p:cNvSpPr>
            <a:spLocks noGrp="1"/>
          </p:cNvSpPr>
          <p:nvPr>
            <p:ph/>
          </p:nvPr>
        </p:nvSpPr>
        <p:spPr>
          <a:xfrm>
            <a:off x="6022080" y="1600200"/>
            <a:ext cx="2649600" cy="232596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292934"/>
              </a:solidFill>
              <a:latin typeface="Arial"/>
            </a:endParaRPr>
          </a:p>
        </p:txBody>
      </p:sp>
      <p:sp>
        <p:nvSpPr>
          <p:cNvPr id="84" name="PlaceHolder 5"/>
          <p:cNvSpPr>
            <a:spLocks noGrp="1"/>
          </p:cNvSpPr>
          <p:nvPr>
            <p:ph/>
          </p:nvPr>
        </p:nvSpPr>
        <p:spPr>
          <a:xfrm>
            <a:off x="457200" y="4147560"/>
            <a:ext cx="2649600" cy="232596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292934"/>
              </a:solidFill>
              <a:latin typeface="Arial"/>
            </a:endParaRPr>
          </a:p>
        </p:txBody>
      </p:sp>
      <p:sp>
        <p:nvSpPr>
          <p:cNvPr id="85" name="PlaceHolder 6"/>
          <p:cNvSpPr>
            <a:spLocks noGrp="1"/>
          </p:cNvSpPr>
          <p:nvPr>
            <p:ph/>
          </p:nvPr>
        </p:nvSpPr>
        <p:spPr>
          <a:xfrm>
            <a:off x="3239640" y="4147560"/>
            <a:ext cx="2649600" cy="232596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292934"/>
              </a:solidFill>
              <a:latin typeface="Arial"/>
            </a:endParaRPr>
          </a:p>
        </p:txBody>
      </p:sp>
      <p:sp>
        <p:nvSpPr>
          <p:cNvPr id="86" name="PlaceHolder 7"/>
          <p:cNvSpPr>
            <a:spLocks noGrp="1"/>
          </p:cNvSpPr>
          <p:nvPr>
            <p:ph/>
          </p:nvPr>
        </p:nvSpPr>
        <p:spPr>
          <a:xfrm>
            <a:off x="6022080" y="4147560"/>
            <a:ext cx="2649600" cy="232596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292934"/>
              </a:solidFill>
              <a:latin typeface="Arial"/>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28F3BDA1-D25F-4EF8-B2AF-7154C5886837}" type="slidenum">
              <a:t>&lt;#&gt;</a:t>
            </a:fld>
          </a:p>
        </p:txBody>
      </p:sp>
      <p:sp>
        <p:nvSpPr>
          <p:cNvPr id="11" name="PlaceHolder 10"/>
          <p:cNvSpPr>
            <a:spLocks noGrp="1"/>
          </p:cNvSpPr>
          <p:nvPr>
            <p:ph type="dt" idx="4"/>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533520"/>
            <a:ext cx="8229240" cy="990360"/>
          </a:xfrm>
          <a:prstGeom prst="rect">
            <a:avLst/>
          </a:prstGeom>
          <a:noFill/>
          <a:ln w="0">
            <a:noFill/>
          </a:ln>
        </p:spPr>
        <p:txBody>
          <a:bodyPr lIns="0" rIns="0" tIns="0" bIns="0" anchor="ctr">
            <a:noAutofit/>
          </a:bodyPr>
          <a:p>
            <a:pPr indent="0">
              <a:buNone/>
            </a:pPr>
            <a:endParaRPr b="0" lang="en-US" sz="1800" spc="-1" strike="noStrike">
              <a:solidFill>
                <a:srgbClr val="292934"/>
              </a:solidFill>
              <a:latin typeface="Arial"/>
            </a:endParaRPr>
          </a:p>
        </p:txBody>
      </p:sp>
      <p:sp>
        <p:nvSpPr>
          <p:cNvPr id="11" name="PlaceHolder 2"/>
          <p:cNvSpPr>
            <a:spLocks noGrp="1"/>
          </p:cNvSpPr>
          <p:nvPr>
            <p:ph/>
          </p:nvPr>
        </p:nvSpPr>
        <p:spPr>
          <a:xfrm>
            <a:off x="457200" y="1600200"/>
            <a:ext cx="8229240" cy="487656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292934"/>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821E6FDE-EC57-4B0A-9FCC-4FF150B41CF7}"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533520"/>
            <a:ext cx="8229240" cy="990360"/>
          </a:xfrm>
          <a:prstGeom prst="rect">
            <a:avLst/>
          </a:prstGeom>
          <a:noFill/>
          <a:ln w="0">
            <a:noFill/>
          </a:ln>
        </p:spPr>
        <p:txBody>
          <a:bodyPr lIns="0" rIns="0" tIns="0" bIns="0" anchor="ctr">
            <a:noAutofit/>
          </a:bodyPr>
          <a:p>
            <a:pPr indent="0">
              <a:buNone/>
            </a:pPr>
            <a:endParaRPr b="0" lang="en-US" sz="1800" spc="-1" strike="noStrike">
              <a:solidFill>
                <a:srgbClr val="292934"/>
              </a:solidFill>
              <a:latin typeface="Arial"/>
            </a:endParaRPr>
          </a:p>
        </p:txBody>
      </p:sp>
      <p:sp>
        <p:nvSpPr>
          <p:cNvPr id="13" name="PlaceHolder 2"/>
          <p:cNvSpPr>
            <a:spLocks noGrp="1"/>
          </p:cNvSpPr>
          <p:nvPr>
            <p:ph/>
          </p:nvPr>
        </p:nvSpPr>
        <p:spPr>
          <a:xfrm>
            <a:off x="457200" y="1600200"/>
            <a:ext cx="4015800" cy="487656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292934"/>
              </a:solidFill>
              <a:latin typeface="Arial"/>
            </a:endParaRPr>
          </a:p>
        </p:txBody>
      </p:sp>
      <p:sp>
        <p:nvSpPr>
          <p:cNvPr id="14" name="PlaceHolder 3"/>
          <p:cNvSpPr>
            <a:spLocks noGrp="1"/>
          </p:cNvSpPr>
          <p:nvPr>
            <p:ph/>
          </p:nvPr>
        </p:nvSpPr>
        <p:spPr>
          <a:xfrm>
            <a:off x="4674240" y="1600200"/>
            <a:ext cx="4015800" cy="487656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292934"/>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9DC7FC39-0AC2-47E4-980B-AE7303DB7D2B}"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533520"/>
            <a:ext cx="8229240" cy="990360"/>
          </a:xfrm>
          <a:prstGeom prst="rect">
            <a:avLst/>
          </a:prstGeom>
          <a:noFill/>
          <a:ln w="0">
            <a:noFill/>
          </a:ln>
        </p:spPr>
        <p:txBody>
          <a:bodyPr lIns="0" rIns="0" tIns="0" bIns="0" anchor="ctr">
            <a:noAutofit/>
          </a:bodyPr>
          <a:p>
            <a:pPr indent="0">
              <a:buNone/>
            </a:pPr>
            <a:endParaRPr b="0" lang="en-US" sz="1800" spc="-1" strike="noStrike">
              <a:solidFill>
                <a:srgbClr val="292934"/>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86E5DAD9-91C2-49D6-9E52-A030059CE2D6}"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457200" y="533520"/>
            <a:ext cx="8229240" cy="459216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C321B959-B23F-4788-9DE3-5A529C87D711}"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533520"/>
            <a:ext cx="8229240" cy="990360"/>
          </a:xfrm>
          <a:prstGeom prst="rect">
            <a:avLst/>
          </a:prstGeom>
          <a:noFill/>
          <a:ln w="0">
            <a:noFill/>
          </a:ln>
        </p:spPr>
        <p:txBody>
          <a:bodyPr lIns="0" rIns="0" tIns="0" bIns="0" anchor="ctr">
            <a:noAutofit/>
          </a:bodyPr>
          <a:p>
            <a:pPr indent="0">
              <a:buNone/>
            </a:pPr>
            <a:endParaRPr b="0" lang="en-US" sz="1800" spc="-1" strike="noStrike">
              <a:solidFill>
                <a:srgbClr val="292934"/>
              </a:solidFill>
              <a:latin typeface="Arial"/>
            </a:endParaRPr>
          </a:p>
        </p:txBody>
      </p:sp>
      <p:sp>
        <p:nvSpPr>
          <p:cNvPr id="18" name="PlaceHolder 2"/>
          <p:cNvSpPr>
            <a:spLocks noGrp="1"/>
          </p:cNvSpPr>
          <p:nvPr>
            <p:ph/>
          </p:nvPr>
        </p:nvSpPr>
        <p:spPr>
          <a:xfrm>
            <a:off x="457200" y="1600200"/>
            <a:ext cx="4015800" cy="232596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292934"/>
              </a:solidFill>
              <a:latin typeface="Arial"/>
            </a:endParaRPr>
          </a:p>
        </p:txBody>
      </p:sp>
      <p:sp>
        <p:nvSpPr>
          <p:cNvPr id="19" name="PlaceHolder 3"/>
          <p:cNvSpPr>
            <a:spLocks noGrp="1"/>
          </p:cNvSpPr>
          <p:nvPr>
            <p:ph/>
          </p:nvPr>
        </p:nvSpPr>
        <p:spPr>
          <a:xfrm>
            <a:off x="4674240" y="1600200"/>
            <a:ext cx="4015800" cy="487656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292934"/>
              </a:solidFill>
              <a:latin typeface="Arial"/>
            </a:endParaRPr>
          </a:p>
        </p:txBody>
      </p:sp>
      <p:sp>
        <p:nvSpPr>
          <p:cNvPr id="20" name="PlaceHolder 4"/>
          <p:cNvSpPr>
            <a:spLocks noGrp="1"/>
          </p:cNvSpPr>
          <p:nvPr>
            <p:ph/>
          </p:nvPr>
        </p:nvSpPr>
        <p:spPr>
          <a:xfrm>
            <a:off x="457200" y="4147560"/>
            <a:ext cx="4015800" cy="232596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292934"/>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BA05CAFF-E627-421D-B25A-263E00FFF762}"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533520"/>
            <a:ext cx="8229240" cy="990360"/>
          </a:xfrm>
          <a:prstGeom prst="rect">
            <a:avLst/>
          </a:prstGeom>
          <a:noFill/>
          <a:ln w="0">
            <a:noFill/>
          </a:ln>
        </p:spPr>
        <p:txBody>
          <a:bodyPr lIns="0" rIns="0" tIns="0" bIns="0" anchor="ctr">
            <a:noAutofit/>
          </a:bodyPr>
          <a:p>
            <a:pPr indent="0">
              <a:buNone/>
            </a:pPr>
            <a:endParaRPr b="0" lang="en-US" sz="1800" spc="-1" strike="noStrike">
              <a:solidFill>
                <a:srgbClr val="292934"/>
              </a:solidFill>
              <a:latin typeface="Arial"/>
            </a:endParaRPr>
          </a:p>
        </p:txBody>
      </p:sp>
      <p:sp>
        <p:nvSpPr>
          <p:cNvPr id="22" name="PlaceHolder 2"/>
          <p:cNvSpPr>
            <a:spLocks noGrp="1"/>
          </p:cNvSpPr>
          <p:nvPr>
            <p:ph/>
          </p:nvPr>
        </p:nvSpPr>
        <p:spPr>
          <a:xfrm>
            <a:off x="457200" y="1600200"/>
            <a:ext cx="4015800" cy="487656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292934"/>
              </a:solidFill>
              <a:latin typeface="Arial"/>
            </a:endParaRPr>
          </a:p>
        </p:txBody>
      </p:sp>
      <p:sp>
        <p:nvSpPr>
          <p:cNvPr id="23" name="PlaceHolder 3"/>
          <p:cNvSpPr>
            <a:spLocks noGrp="1"/>
          </p:cNvSpPr>
          <p:nvPr>
            <p:ph/>
          </p:nvPr>
        </p:nvSpPr>
        <p:spPr>
          <a:xfrm>
            <a:off x="4674240" y="1600200"/>
            <a:ext cx="4015800" cy="232596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292934"/>
              </a:solidFill>
              <a:latin typeface="Arial"/>
            </a:endParaRPr>
          </a:p>
        </p:txBody>
      </p:sp>
      <p:sp>
        <p:nvSpPr>
          <p:cNvPr id="24" name="PlaceHolder 4"/>
          <p:cNvSpPr>
            <a:spLocks noGrp="1"/>
          </p:cNvSpPr>
          <p:nvPr>
            <p:ph/>
          </p:nvPr>
        </p:nvSpPr>
        <p:spPr>
          <a:xfrm>
            <a:off x="4674240" y="4147560"/>
            <a:ext cx="4015800" cy="232596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292934"/>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F44841A1-A481-40E1-903E-10FC3888C4A3}"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533520"/>
            <a:ext cx="8229240" cy="990360"/>
          </a:xfrm>
          <a:prstGeom prst="rect">
            <a:avLst/>
          </a:prstGeom>
          <a:noFill/>
          <a:ln w="0">
            <a:noFill/>
          </a:ln>
        </p:spPr>
        <p:txBody>
          <a:bodyPr lIns="0" rIns="0" tIns="0" bIns="0" anchor="ctr">
            <a:noAutofit/>
          </a:bodyPr>
          <a:p>
            <a:pPr indent="0">
              <a:buNone/>
            </a:pPr>
            <a:endParaRPr b="0" lang="en-US" sz="1800" spc="-1" strike="noStrike">
              <a:solidFill>
                <a:srgbClr val="292934"/>
              </a:solidFill>
              <a:latin typeface="Arial"/>
            </a:endParaRPr>
          </a:p>
        </p:txBody>
      </p:sp>
      <p:sp>
        <p:nvSpPr>
          <p:cNvPr id="26" name="PlaceHolder 2"/>
          <p:cNvSpPr>
            <a:spLocks noGrp="1"/>
          </p:cNvSpPr>
          <p:nvPr>
            <p:ph/>
          </p:nvPr>
        </p:nvSpPr>
        <p:spPr>
          <a:xfrm>
            <a:off x="457200" y="1600200"/>
            <a:ext cx="4015800" cy="232596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292934"/>
              </a:solidFill>
              <a:latin typeface="Arial"/>
            </a:endParaRPr>
          </a:p>
        </p:txBody>
      </p:sp>
      <p:sp>
        <p:nvSpPr>
          <p:cNvPr id="27" name="PlaceHolder 3"/>
          <p:cNvSpPr>
            <a:spLocks noGrp="1"/>
          </p:cNvSpPr>
          <p:nvPr>
            <p:ph/>
          </p:nvPr>
        </p:nvSpPr>
        <p:spPr>
          <a:xfrm>
            <a:off x="4674240" y="1600200"/>
            <a:ext cx="4015800" cy="232596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292934"/>
              </a:solidFill>
              <a:latin typeface="Arial"/>
            </a:endParaRPr>
          </a:p>
        </p:txBody>
      </p:sp>
      <p:sp>
        <p:nvSpPr>
          <p:cNvPr id="28" name="PlaceHolder 4"/>
          <p:cNvSpPr>
            <a:spLocks noGrp="1"/>
          </p:cNvSpPr>
          <p:nvPr>
            <p:ph/>
          </p:nvPr>
        </p:nvSpPr>
        <p:spPr>
          <a:xfrm>
            <a:off x="457200" y="4147560"/>
            <a:ext cx="8229240" cy="2325960"/>
          </a:xfrm>
          <a:prstGeom prst="rect">
            <a:avLst/>
          </a:prstGeom>
          <a:noFill/>
          <a:ln w="0">
            <a:noFill/>
          </a:ln>
        </p:spPr>
        <p:txBody>
          <a:bodyPr lIns="0" rIns="0" tIns="0" bIns="0" anchor="t">
            <a:normAutofit/>
          </a:bodyPr>
          <a:p>
            <a:pPr indent="0">
              <a:spcBef>
                <a:spcPts val="1417"/>
              </a:spcBef>
              <a:buNone/>
            </a:pPr>
            <a:endParaRPr b="0" lang="en-US" sz="2400" spc="-1" strike="noStrike">
              <a:solidFill>
                <a:srgbClr val="292934"/>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A0A6B49A-D70A-4646-B585-0F7151D8CDDF}" type="slidenum">
              <a:t>&lt;#&gt;</a:t>
            </a:fld>
          </a:p>
        </p:txBody>
      </p:sp>
      <p:sp>
        <p:nvSpPr>
          <p:cNvPr id="8" name="PlaceHolder 7"/>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Rectangle 9"/>
          <p:cNvSpPr/>
          <p:nvPr/>
        </p:nvSpPr>
        <p:spPr>
          <a:xfrm>
            <a:off x="0" y="220680"/>
            <a:ext cx="9143640" cy="22824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Arial"/>
            </a:endParaRPr>
          </a:p>
        </p:txBody>
      </p:sp>
      <p:sp>
        <p:nvSpPr>
          <p:cNvPr id="1" name="Rectangle 6"/>
          <p:cNvSpPr/>
          <p:nvPr/>
        </p:nvSpPr>
        <p:spPr>
          <a:xfrm>
            <a:off x="0" y="0"/>
            <a:ext cx="9143640" cy="365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Arial"/>
            </a:endParaRPr>
          </a:p>
        </p:txBody>
      </p:sp>
      <p:sp>
        <p:nvSpPr>
          <p:cNvPr id="2" name="PlaceHolder 1"/>
          <p:cNvSpPr>
            <a:spLocks noGrp="1"/>
          </p:cNvSpPr>
          <p:nvPr>
            <p:ph type="title"/>
          </p:nvPr>
        </p:nvSpPr>
        <p:spPr>
          <a:xfrm>
            <a:off x="685800" y="1371600"/>
            <a:ext cx="7848360" cy="1926720"/>
          </a:xfrm>
          <a:prstGeom prst="rect">
            <a:avLst/>
          </a:prstGeom>
          <a:noFill/>
          <a:ln w="0">
            <a:noFill/>
          </a:ln>
        </p:spPr>
        <p:txBody>
          <a:bodyPr anchor="b">
            <a:noAutofit/>
          </a:bodyPr>
          <a:p>
            <a:pPr indent="0">
              <a:lnSpc>
                <a:spcPct val="100000"/>
              </a:lnSpc>
              <a:buNone/>
            </a:pPr>
            <a:r>
              <a:rPr b="0" lang="en-US" sz="5400" spc="-100" strike="noStrike" cap="all">
                <a:solidFill>
                  <a:srgbClr val="d2533c"/>
                </a:solidFill>
                <a:latin typeface="Arial"/>
              </a:rPr>
              <a:t>Click to edit Master title style</a:t>
            </a:r>
            <a:endParaRPr b="0" lang="en-US" sz="5400" spc="-1" strike="noStrike">
              <a:solidFill>
                <a:srgbClr val="292934"/>
              </a:solidFill>
              <a:latin typeface="Arial"/>
            </a:endParaRPr>
          </a:p>
        </p:txBody>
      </p:sp>
      <p:sp>
        <p:nvSpPr>
          <p:cNvPr id="3" name="PlaceHolder 2"/>
          <p:cNvSpPr>
            <a:spLocks noGrp="1"/>
          </p:cNvSpPr>
          <p:nvPr>
            <p:ph type="dt" idx="1"/>
          </p:nvPr>
        </p:nvSpPr>
        <p:spPr>
          <a:xfrm>
            <a:off x="457200" y="18360"/>
            <a:ext cx="2895120" cy="328680"/>
          </a:xfrm>
          <a:prstGeom prst="rect">
            <a:avLst/>
          </a:prstGeom>
          <a:noFill/>
          <a:ln w="0">
            <a:noFill/>
          </a:ln>
        </p:spPr>
        <p:txBody>
          <a:bodyPr anchor="ctr">
            <a:noAutofit/>
          </a:bodyPr>
          <a:lstStyle>
            <a:lvl1pPr indent="0">
              <a:lnSpc>
                <a:spcPct val="100000"/>
              </a:lnSpc>
              <a:buNone/>
              <a:defRPr b="0" lang="en-US" sz="1200" spc="-1" strike="noStrike">
                <a:solidFill>
                  <a:srgbClr val="ffffff"/>
                </a:solidFill>
                <a:latin typeface="Arial"/>
              </a:defRPr>
            </a:lvl1pPr>
          </a:lstStyle>
          <a:p>
            <a:pPr indent="0">
              <a:lnSpc>
                <a:spcPct val="100000"/>
              </a:lnSpc>
              <a:buNone/>
            </a:pPr>
            <a:r>
              <a:rPr b="0" lang="en-US" sz="1200" spc="-1" strike="noStrike">
                <a:solidFill>
                  <a:srgbClr val="ffffff"/>
                </a:solidFill>
                <a:latin typeface="Arial"/>
              </a:rPr>
              <a:t>&lt;date/time&gt;</a:t>
            </a:r>
            <a:endParaRPr b="0" lang="en-US" sz="1200" spc="-1" strike="noStrike">
              <a:solidFill>
                <a:srgbClr val="000000"/>
              </a:solidFill>
              <a:latin typeface="Times New Roman"/>
            </a:endParaRPr>
          </a:p>
        </p:txBody>
      </p:sp>
      <p:sp>
        <p:nvSpPr>
          <p:cNvPr id="4" name="PlaceHolder 3"/>
          <p:cNvSpPr>
            <a:spLocks noGrp="1"/>
          </p:cNvSpPr>
          <p:nvPr>
            <p:ph type="ftr" idx="2"/>
          </p:nvPr>
        </p:nvSpPr>
        <p:spPr>
          <a:xfrm>
            <a:off x="3429000" y="18360"/>
            <a:ext cx="4114440" cy="328680"/>
          </a:xfrm>
          <a:prstGeom prst="rect">
            <a:avLst/>
          </a:prstGeom>
          <a:noFill/>
          <a:ln w="0">
            <a:noFill/>
          </a:ln>
        </p:spPr>
        <p:txBody>
          <a:bodyPr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5" name="PlaceHolder 4"/>
          <p:cNvSpPr>
            <a:spLocks noGrp="1"/>
          </p:cNvSpPr>
          <p:nvPr>
            <p:ph type="sldNum" idx="3"/>
          </p:nvPr>
        </p:nvSpPr>
        <p:spPr>
          <a:xfrm>
            <a:off x="7620120" y="18360"/>
            <a:ext cx="1066320" cy="328680"/>
          </a:xfrm>
          <a:prstGeom prst="rect">
            <a:avLst/>
          </a:prstGeom>
          <a:noFill/>
          <a:ln w="0">
            <a:noFill/>
          </a:ln>
        </p:spPr>
        <p:txBody>
          <a:bodyPr anchor="ctr">
            <a:noAutofit/>
          </a:bodyPr>
          <a:lstStyle>
            <a:lvl1pPr indent="0">
              <a:lnSpc>
                <a:spcPct val="100000"/>
              </a:lnSpc>
              <a:buNone/>
              <a:defRPr b="1" lang="en-US" sz="1400" spc="-1" strike="noStrike">
                <a:solidFill>
                  <a:srgbClr val="ffffff"/>
                </a:solidFill>
                <a:latin typeface="Arial"/>
              </a:defRPr>
            </a:lvl1pPr>
          </a:lstStyle>
          <a:p>
            <a:pPr indent="0">
              <a:lnSpc>
                <a:spcPct val="100000"/>
              </a:lnSpc>
              <a:buNone/>
            </a:pPr>
            <a:fld id="{FB3BE868-51FE-48C8-B3FA-3F2E352D10A2}" type="slidenum">
              <a:rPr b="1" lang="en-US" sz="1400" spc="-1" strike="noStrike">
                <a:solidFill>
                  <a:srgbClr val="ffffff"/>
                </a:solidFill>
                <a:latin typeface="Arial"/>
              </a:rPr>
              <a:t>&lt;number&gt;</a:t>
            </a:fld>
            <a:endParaRPr b="0" lang="en-US" sz="1400" spc="-1" strike="noStrike">
              <a:solidFill>
                <a:srgbClr val="000000"/>
              </a:solidFill>
              <a:latin typeface="Times New Roman"/>
            </a:endParaRPr>
          </a:p>
        </p:txBody>
      </p:sp>
      <p:cxnSp>
        <p:nvCxnSpPr>
          <p:cNvPr id="6" name="Straight Connector 7"/>
          <p:cNvCxnSpPr/>
          <p:nvPr/>
        </p:nvCxnSpPr>
        <p:spPr>
          <a:xfrm>
            <a:off x="685800" y="3398400"/>
            <a:ext cx="7848720" cy="1800"/>
          </a:xfrm>
          <a:prstGeom prst="straightConnector1">
            <a:avLst/>
          </a:prstGeom>
          <a:ln w="19050">
            <a:solidFill>
              <a:srgbClr val="d2533c"/>
            </a:solidFill>
            <a:round/>
          </a:ln>
        </p:spPr>
      </p:cxnSp>
      <p:sp>
        <p:nvSpPr>
          <p:cNvPr id="7"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2400" spc="-1" strike="noStrike">
                <a:solidFill>
                  <a:srgbClr val="292934"/>
                </a:solidFill>
                <a:latin typeface="Arial"/>
              </a:rPr>
              <a:t>Click to edit the outline text format</a:t>
            </a:r>
            <a:endParaRPr b="0" lang="en-US" sz="2400" spc="-1" strike="noStrike">
              <a:solidFill>
                <a:srgbClr val="292934"/>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292934"/>
                </a:solidFill>
                <a:latin typeface="Arial"/>
              </a:rPr>
              <a:t>Second Outline Level</a:t>
            </a:r>
            <a:endParaRPr b="0" lang="en-US" sz="1800" spc="-1" strike="noStrike">
              <a:solidFill>
                <a:srgbClr val="292934"/>
              </a:solidFill>
              <a:latin typeface="Arial"/>
            </a:endParaRPr>
          </a:p>
          <a:p>
            <a:pPr lvl="2" marL="1296000" indent="-288000">
              <a:spcBef>
                <a:spcPts val="850"/>
              </a:spcBef>
              <a:buClr>
                <a:srgbClr val="000000"/>
              </a:buClr>
              <a:buSzPct val="45000"/>
              <a:buFont typeface="Wingdings" charset="2"/>
              <a:buChar char=""/>
            </a:pPr>
            <a:r>
              <a:rPr b="0" lang="en-US" sz="1600" spc="-1" strike="noStrike">
                <a:solidFill>
                  <a:srgbClr val="292934"/>
                </a:solidFill>
                <a:latin typeface="Arial"/>
              </a:rPr>
              <a:t>Third Outline Level</a:t>
            </a:r>
            <a:endParaRPr b="0" lang="en-US" sz="1600" spc="-1" strike="noStrike">
              <a:solidFill>
                <a:srgbClr val="292934"/>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292934"/>
                </a:solidFill>
                <a:latin typeface="Arial"/>
              </a:rPr>
              <a:t>Fourth Outline Level</a:t>
            </a:r>
            <a:endParaRPr b="0" lang="en-US" sz="1400" spc="-1" strike="noStrike">
              <a:solidFill>
                <a:srgbClr val="292934"/>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292934"/>
                </a:solidFill>
                <a:latin typeface="Arial"/>
              </a:rPr>
              <a:t>Fifth Outline Level</a:t>
            </a:r>
            <a:endParaRPr b="0" lang="en-US" sz="2000" spc="-1" strike="noStrike">
              <a:solidFill>
                <a:srgbClr val="292934"/>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292934"/>
                </a:solidFill>
                <a:latin typeface="Arial"/>
              </a:rPr>
              <a:t>Sixth Outline Level</a:t>
            </a:r>
            <a:endParaRPr b="0" lang="en-US" sz="2000" spc="-1" strike="noStrike">
              <a:solidFill>
                <a:srgbClr val="292934"/>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292934"/>
                </a:solidFill>
                <a:latin typeface="Arial"/>
              </a:rPr>
              <a:t>Seventh Outline Level</a:t>
            </a:r>
            <a:endParaRPr b="0" lang="en-US" sz="2000" spc="-1" strike="noStrike">
              <a:solidFill>
                <a:srgbClr val="292934"/>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4" name="Rectangle 9"/>
          <p:cNvSpPr/>
          <p:nvPr/>
        </p:nvSpPr>
        <p:spPr>
          <a:xfrm>
            <a:off x="0" y="220680"/>
            <a:ext cx="9143640" cy="22824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Arial"/>
            </a:endParaRPr>
          </a:p>
        </p:txBody>
      </p:sp>
      <p:sp>
        <p:nvSpPr>
          <p:cNvPr id="45" name="Rectangle 6"/>
          <p:cNvSpPr/>
          <p:nvPr/>
        </p:nvSpPr>
        <p:spPr>
          <a:xfrm>
            <a:off x="0" y="0"/>
            <a:ext cx="9143640" cy="365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Arial"/>
            </a:endParaRPr>
          </a:p>
        </p:txBody>
      </p:sp>
      <p:sp>
        <p:nvSpPr>
          <p:cNvPr id="46" name="PlaceHolder 1"/>
          <p:cNvSpPr>
            <a:spLocks noGrp="1"/>
          </p:cNvSpPr>
          <p:nvPr>
            <p:ph type="title"/>
          </p:nvPr>
        </p:nvSpPr>
        <p:spPr>
          <a:xfrm>
            <a:off x="457200" y="533520"/>
            <a:ext cx="8229240" cy="990360"/>
          </a:xfrm>
          <a:prstGeom prst="rect">
            <a:avLst/>
          </a:prstGeom>
          <a:noFill/>
          <a:ln w="0">
            <a:noFill/>
          </a:ln>
        </p:spPr>
        <p:txBody>
          <a:bodyPr anchor="ctr">
            <a:noAutofit/>
          </a:bodyPr>
          <a:p>
            <a:pPr indent="0">
              <a:lnSpc>
                <a:spcPct val="100000"/>
              </a:lnSpc>
              <a:buNone/>
            </a:pPr>
            <a:r>
              <a:rPr b="0" lang="en-US" sz="4000" spc="-100" strike="noStrike">
                <a:solidFill>
                  <a:srgbClr val="d2533c"/>
                </a:solidFill>
                <a:latin typeface="Arial"/>
              </a:rPr>
              <a:t>Click to edit Master title style</a:t>
            </a:r>
            <a:endParaRPr b="0" lang="en-US" sz="4000" spc="-1" strike="noStrike">
              <a:solidFill>
                <a:srgbClr val="292934"/>
              </a:solidFill>
              <a:latin typeface="Arial"/>
            </a:endParaRPr>
          </a:p>
        </p:txBody>
      </p:sp>
      <p:sp>
        <p:nvSpPr>
          <p:cNvPr id="47" name="PlaceHolder 2"/>
          <p:cNvSpPr>
            <a:spLocks noGrp="1"/>
          </p:cNvSpPr>
          <p:nvPr>
            <p:ph type="body"/>
          </p:nvPr>
        </p:nvSpPr>
        <p:spPr>
          <a:xfrm>
            <a:off x="457200" y="1600200"/>
            <a:ext cx="8229240" cy="4876560"/>
          </a:xfrm>
          <a:prstGeom prst="rect">
            <a:avLst/>
          </a:prstGeom>
          <a:noFill/>
          <a:ln w="0">
            <a:noFill/>
          </a:ln>
        </p:spPr>
        <p:txBody>
          <a:bodyPr anchor="t">
            <a:noAutofit/>
          </a:bodyPr>
          <a:p>
            <a:pPr marL="182880" indent="-182880">
              <a:lnSpc>
                <a:spcPct val="100000"/>
              </a:lnSpc>
              <a:spcBef>
                <a:spcPts val="479"/>
              </a:spcBef>
              <a:buClr>
                <a:srgbClr val="93a299"/>
              </a:buClr>
              <a:buSzPct val="85000"/>
              <a:buFont typeface="Arial"/>
              <a:buChar char="•"/>
            </a:pPr>
            <a:r>
              <a:rPr b="0" lang="en-US" sz="2400" spc="-1" strike="noStrike">
                <a:solidFill>
                  <a:srgbClr val="292934"/>
                </a:solidFill>
                <a:latin typeface="Arial"/>
              </a:rPr>
              <a:t>Click to edit Master text styles</a:t>
            </a:r>
            <a:endParaRPr b="0" lang="en-US" sz="2400" spc="-1" strike="noStrike">
              <a:solidFill>
                <a:srgbClr val="292934"/>
              </a:solidFill>
              <a:latin typeface="Arial"/>
            </a:endParaRPr>
          </a:p>
          <a:p>
            <a:pPr lvl="1" marL="457200" indent="-182880">
              <a:lnSpc>
                <a:spcPct val="100000"/>
              </a:lnSpc>
              <a:spcBef>
                <a:spcPts val="400"/>
              </a:spcBef>
              <a:buClr>
                <a:srgbClr val="93a299"/>
              </a:buClr>
              <a:buSzPct val="85000"/>
              <a:buFont typeface="Arial"/>
              <a:buChar char="•"/>
            </a:pPr>
            <a:r>
              <a:rPr b="0" lang="en-US" sz="2000" spc="-1" strike="noStrike">
                <a:solidFill>
                  <a:srgbClr val="292934"/>
                </a:solidFill>
                <a:latin typeface="Arial"/>
              </a:rPr>
              <a:t>Second level</a:t>
            </a:r>
            <a:endParaRPr b="0" lang="en-US" sz="2000" spc="-1" strike="noStrike">
              <a:solidFill>
                <a:srgbClr val="292934"/>
              </a:solidFill>
              <a:latin typeface="Arial"/>
            </a:endParaRPr>
          </a:p>
          <a:p>
            <a:pPr lvl="2" marL="731520" indent="-182880">
              <a:lnSpc>
                <a:spcPct val="100000"/>
              </a:lnSpc>
              <a:spcBef>
                <a:spcPts val="360"/>
              </a:spcBef>
              <a:buClr>
                <a:srgbClr val="93a299"/>
              </a:buClr>
              <a:buSzPct val="90000"/>
              <a:buFont typeface="Arial"/>
              <a:buChar char="•"/>
            </a:pPr>
            <a:r>
              <a:rPr b="0" lang="en-US" sz="1800" spc="-1" strike="noStrike">
                <a:solidFill>
                  <a:srgbClr val="292934"/>
                </a:solidFill>
                <a:latin typeface="Arial"/>
              </a:rPr>
              <a:t>Third level</a:t>
            </a:r>
            <a:endParaRPr b="0" lang="en-US" sz="1800" spc="-1" strike="noStrike">
              <a:solidFill>
                <a:srgbClr val="292934"/>
              </a:solidFill>
              <a:latin typeface="Arial"/>
            </a:endParaRPr>
          </a:p>
          <a:p>
            <a:pPr lvl="3" marL="1005840" indent="-182880">
              <a:lnSpc>
                <a:spcPct val="100000"/>
              </a:lnSpc>
              <a:spcBef>
                <a:spcPts val="320"/>
              </a:spcBef>
              <a:buClr>
                <a:srgbClr val="93a299"/>
              </a:buClr>
              <a:buFont typeface="Arial"/>
              <a:buChar char="•"/>
            </a:pPr>
            <a:r>
              <a:rPr b="0" lang="en-US" sz="1600" spc="-1" strike="noStrike">
                <a:solidFill>
                  <a:srgbClr val="292934"/>
                </a:solidFill>
                <a:latin typeface="Arial"/>
              </a:rPr>
              <a:t>Fourth level</a:t>
            </a:r>
            <a:endParaRPr b="0" lang="en-US" sz="1600" spc="-1" strike="noStrike">
              <a:solidFill>
                <a:srgbClr val="292934"/>
              </a:solidFill>
              <a:latin typeface="Arial"/>
            </a:endParaRPr>
          </a:p>
          <a:p>
            <a:pPr lvl="4" marL="1188720" indent="-137160">
              <a:lnSpc>
                <a:spcPct val="100000"/>
              </a:lnSpc>
              <a:spcBef>
                <a:spcPts val="281"/>
              </a:spcBef>
              <a:buClr>
                <a:srgbClr val="93a299"/>
              </a:buClr>
              <a:buFont typeface="Arial"/>
              <a:buChar char="•"/>
            </a:pPr>
            <a:r>
              <a:rPr b="0" lang="en-US" sz="1400" spc="-1" strike="noStrike">
                <a:solidFill>
                  <a:srgbClr val="292934"/>
                </a:solidFill>
                <a:latin typeface="Arial"/>
              </a:rPr>
              <a:t>Fifth level</a:t>
            </a:r>
            <a:endParaRPr b="0" lang="en-US" sz="1400" spc="-1" strike="noStrike">
              <a:solidFill>
                <a:srgbClr val="292934"/>
              </a:solidFill>
              <a:latin typeface="Arial"/>
            </a:endParaRPr>
          </a:p>
        </p:txBody>
      </p:sp>
      <p:sp>
        <p:nvSpPr>
          <p:cNvPr id="48" name="PlaceHolder 3"/>
          <p:cNvSpPr>
            <a:spLocks noGrp="1"/>
          </p:cNvSpPr>
          <p:nvPr>
            <p:ph type="dt" idx="4"/>
          </p:nvPr>
        </p:nvSpPr>
        <p:spPr>
          <a:xfrm>
            <a:off x="457200" y="18360"/>
            <a:ext cx="2895120" cy="328680"/>
          </a:xfrm>
          <a:prstGeom prst="rect">
            <a:avLst/>
          </a:prstGeom>
          <a:noFill/>
          <a:ln w="0">
            <a:noFill/>
          </a:ln>
        </p:spPr>
        <p:txBody>
          <a:bodyPr anchor="ctr">
            <a:noAutofit/>
          </a:bodyPr>
          <a:lstStyle>
            <a:lvl1pPr indent="0">
              <a:lnSpc>
                <a:spcPct val="100000"/>
              </a:lnSpc>
              <a:buNone/>
              <a:defRPr b="0" lang="en-US" sz="1200" spc="-1" strike="noStrike">
                <a:solidFill>
                  <a:srgbClr val="ffffff"/>
                </a:solidFill>
                <a:latin typeface="Arial"/>
              </a:defRPr>
            </a:lvl1pPr>
          </a:lstStyle>
          <a:p>
            <a:pPr indent="0">
              <a:lnSpc>
                <a:spcPct val="100000"/>
              </a:lnSpc>
              <a:buNone/>
            </a:pPr>
            <a:r>
              <a:rPr b="0" lang="en-US" sz="1200" spc="-1" strike="noStrike">
                <a:solidFill>
                  <a:srgbClr val="ffffff"/>
                </a:solidFill>
                <a:latin typeface="Arial"/>
              </a:rPr>
              <a:t>&lt;date/time&gt;</a:t>
            </a:r>
            <a:endParaRPr b="0" lang="en-US" sz="1200" spc="-1" strike="noStrike">
              <a:solidFill>
                <a:srgbClr val="000000"/>
              </a:solidFill>
              <a:latin typeface="Times New Roman"/>
            </a:endParaRPr>
          </a:p>
        </p:txBody>
      </p:sp>
      <p:sp>
        <p:nvSpPr>
          <p:cNvPr id="49" name="PlaceHolder 4"/>
          <p:cNvSpPr>
            <a:spLocks noGrp="1"/>
          </p:cNvSpPr>
          <p:nvPr>
            <p:ph type="ftr" idx="5"/>
          </p:nvPr>
        </p:nvSpPr>
        <p:spPr>
          <a:xfrm>
            <a:off x="3429000" y="18360"/>
            <a:ext cx="4114440" cy="328680"/>
          </a:xfrm>
          <a:prstGeom prst="rect">
            <a:avLst/>
          </a:prstGeom>
          <a:noFill/>
          <a:ln w="0">
            <a:noFill/>
          </a:ln>
        </p:spPr>
        <p:txBody>
          <a:bodyPr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50" name="PlaceHolder 5"/>
          <p:cNvSpPr>
            <a:spLocks noGrp="1"/>
          </p:cNvSpPr>
          <p:nvPr>
            <p:ph type="sldNum" idx="6"/>
          </p:nvPr>
        </p:nvSpPr>
        <p:spPr>
          <a:xfrm>
            <a:off x="7620120" y="18360"/>
            <a:ext cx="1066320" cy="328680"/>
          </a:xfrm>
          <a:prstGeom prst="rect">
            <a:avLst/>
          </a:prstGeom>
          <a:noFill/>
          <a:ln w="0">
            <a:noFill/>
          </a:ln>
        </p:spPr>
        <p:txBody>
          <a:bodyPr anchor="ctr">
            <a:noAutofit/>
          </a:bodyPr>
          <a:lstStyle>
            <a:lvl1pPr indent="0">
              <a:lnSpc>
                <a:spcPct val="100000"/>
              </a:lnSpc>
              <a:buNone/>
              <a:defRPr b="1" lang="en-US" sz="1400" spc="-1" strike="noStrike">
                <a:solidFill>
                  <a:srgbClr val="ffffff"/>
                </a:solidFill>
                <a:latin typeface="Arial"/>
              </a:defRPr>
            </a:lvl1pPr>
          </a:lstStyle>
          <a:p>
            <a:pPr indent="0">
              <a:lnSpc>
                <a:spcPct val="100000"/>
              </a:lnSpc>
              <a:buNone/>
            </a:pPr>
            <a:fld id="{AE3D3D4C-616C-4FD2-996B-AE0BB3710A94}" type="slidenum">
              <a:rPr b="1" lang="en-US" sz="1400" spc="-1" strike="noStrike">
                <a:solidFill>
                  <a:srgbClr val="ffffff"/>
                </a:solidFill>
                <a:latin typeface="Arial"/>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chart" Target="../charts/chart9.xml"/><Relationship Id="rId2" Type="http://schemas.openxmlformats.org/officeDocument/2006/relationships/chart" Target="../charts/chart10.xml"/><Relationship Id="rId3"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TextBox 4"/>
          <p:cNvSpPr/>
          <p:nvPr/>
        </p:nvSpPr>
        <p:spPr>
          <a:xfrm>
            <a:off x="685800" y="1722240"/>
            <a:ext cx="7454520" cy="821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2400" spc="-1" strike="noStrike">
                <a:solidFill>
                  <a:srgbClr val="d2533c"/>
                </a:solidFill>
                <a:latin typeface="Avenir Next Regular"/>
              </a:rPr>
              <a:t>Sexual Orientation Discrimination in Mortgage Lending: Evidence from a (Pilot) Field Experiment</a:t>
            </a:r>
            <a:endParaRPr b="0" lang="en-US" sz="2400" spc="-1" strike="noStrike">
              <a:solidFill>
                <a:srgbClr val="000000"/>
              </a:solidFill>
              <a:latin typeface="Arial"/>
            </a:endParaRPr>
          </a:p>
        </p:txBody>
      </p:sp>
      <p:sp>
        <p:nvSpPr>
          <p:cNvPr id="94" name="Rectangle 2"/>
          <p:cNvSpPr/>
          <p:nvPr/>
        </p:nvSpPr>
        <p:spPr>
          <a:xfrm>
            <a:off x="-2880" y="3429000"/>
            <a:ext cx="9144000" cy="1736280"/>
          </a:xfrm>
          <a:prstGeom prst="rect">
            <a:avLst/>
          </a:prstGeom>
          <a:noFill/>
          <a:ln w="0">
            <a:noFill/>
          </a:ln>
        </p:spPr>
        <p:style>
          <a:lnRef idx="0"/>
          <a:fillRef idx="0"/>
          <a:effectRef idx="0"/>
          <a:fontRef idx="minor"/>
        </p:style>
        <p:txBody>
          <a:bodyPr numCol="4" spcCol="0" lIns="90000" rIns="90000" tIns="45000" bIns="45000" anchor="t">
            <a:spAutoFit/>
          </a:bodyPr>
          <a:p>
            <a:pPr algn="ctr">
              <a:lnSpc>
                <a:spcPct val="100000"/>
              </a:lnSpc>
            </a:pPr>
            <a:r>
              <a:rPr b="1" lang="en-US" sz="1800" spc="-1" strike="noStrike">
                <a:solidFill>
                  <a:srgbClr val="292934"/>
                </a:solidFill>
                <a:latin typeface="Avenir Next Regular"/>
              </a:rPr>
              <a:t>Catherine Balfe</a:t>
            </a:r>
            <a:endParaRPr b="0" lang="en-US" sz="1800" spc="-1" strike="noStrike">
              <a:solidFill>
                <a:srgbClr val="000000"/>
              </a:solidFill>
              <a:latin typeface="Arial"/>
            </a:endParaRPr>
          </a:p>
          <a:p>
            <a:pPr algn="ctr">
              <a:lnSpc>
                <a:spcPct val="100000"/>
              </a:lnSpc>
            </a:pPr>
            <a:r>
              <a:rPr b="0" lang="en-US" sz="1800" spc="-1" strike="noStrike">
                <a:solidFill>
                  <a:srgbClr val="292934"/>
                </a:solidFill>
                <a:latin typeface="Avenir Next Regular"/>
              </a:rPr>
              <a:t>Research Analyst,</a:t>
            </a:r>
            <a:endParaRPr b="0" lang="en-US" sz="1800" spc="-1" strike="noStrike">
              <a:solidFill>
                <a:srgbClr val="000000"/>
              </a:solidFill>
              <a:latin typeface="Arial"/>
            </a:endParaRPr>
          </a:p>
          <a:p>
            <a:pPr algn="ctr">
              <a:lnSpc>
                <a:spcPct val="100000"/>
              </a:lnSpc>
            </a:pPr>
            <a:r>
              <a:rPr b="0" lang="en-US" sz="1800" spc="-1" strike="noStrike">
                <a:solidFill>
                  <a:srgbClr val="292934"/>
                </a:solidFill>
                <a:latin typeface="Avenir Next Regular"/>
              </a:rPr>
              <a:t>Education Research Alliance,</a:t>
            </a:r>
            <a:endParaRPr b="0" lang="en-US" sz="1800" spc="-1" strike="noStrike">
              <a:solidFill>
                <a:srgbClr val="000000"/>
              </a:solidFill>
              <a:latin typeface="Arial"/>
            </a:endParaRPr>
          </a:p>
          <a:p>
            <a:pPr algn="ctr">
              <a:lnSpc>
                <a:spcPct val="100000"/>
              </a:lnSpc>
            </a:pPr>
            <a:r>
              <a:rPr b="0" lang="en-US" sz="1800" spc="-1" strike="noStrike">
                <a:solidFill>
                  <a:srgbClr val="292934"/>
                </a:solidFill>
                <a:latin typeface="Avenir Next Regular"/>
              </a:rPr>
              <a:t>Tulane University </a:t>
            </a:r>
            <a:endParaRPr b="0" lang="en-US" sz="1800" spc="-1" strike="noStrike">
              <a:solidFill>
                <a:srgbClr val="000000"/>
              </a:solidFill>
              <a:latin typeface="Arial"/>
            </a:endParaRPr>
          </a:p>
          <a:p>
            <a:pPr algn="ctr">
              <a:lnSpc>
                <a:spcPct val="100000"/>
              </a:lnSpc>
            </a:pPr>
            <a:endParaRPr b="0" lang="en-US" sz="1800" spc="-1" strike="noStrike">
              <a:solidFill>
                <a:srgbClr val="000000"/>
              </a:solidFill>
              <a:latin typeface="Arial"/>
            </a:endParaRPr>
          </a:p>
          <a:p>
            <a:pPr algn="ctr">
              <a:lnSpc>
                <a:spcPct val="100000"/>
              </a:lnSpc>
            </a:pPr>
            <a:r>
              <a:rPr b="1" lang="en-US" sz="1800" spc="-1" strike="noStrike">
                <a:solidFill>
                  <a:srgbClr val="292934"/>
                </a:solidFill>
                <a:latin typeface="Avenir Next Regular"/>
              </a:rPr>
              <a:t>Patrick Button</a:t>
            </a:r>
            <a:endParaRPr b="0" lang="en-US" sz="1800" spc="-1" strike="noStrike">
              <a:solidFill>
                <a:srgbClr val="000000"/>
              </a:solidFill>
              <a:latin typeface="Arial"/>
            </a:endParaRPr>
          </a:p>
          <a:p>
            <a:pPr algn="ctr">
              <a:lnSpc>
                <a:spcPct val="100000"/>
              </a:lnSpc>
            </a:pPr>
            <a:r>
              <a:rPr b="0" lang="en-US" sz="1800" spc="-1" strike="noStrike">
                <a:solidFill>
                  <a:srgbClr val="292934"/>
                </a:solidFill>
                <a:latin typeface="Avenir Next Regular"/>
              </a:rPr>
              <a:t>Associate Prof.,</a:t>
            </a:r>
            <a:endParaRPr b="0" lang="en-US" sz="1800" spc="-1" strike="noStrike">
              <a:solidFill>
                <a:srgbClr val="000000"/>
              </a:solidFill>
              <a:latin typeface="Arial"/>
            </a:endParaRPr>
          </a:p>
          <a:p>
            <a:pPr algn="ctr">
              <a:lnSpc>
                <a:spcPct val="100000"/>
              </a:lnSpc>
            </a:pPr>
            <a:r>
              <a:rPr b="0" lang="en-US" sz="1800" spc="-1" strike="noStrike">
                <a:solidFill>
                  <a:srgbClr val="292934"/>
                </a:solidFill>
                <a:latin typeface="Avenir Next Regular"/>
              </a:rPr>
              <a:t>Dept. of Econ.,</a:t>
            </a:r>
            <a:endParaRPr b="0" lang="en-US" sz="1800" spc="-1" strike="noStrike">
              <a:solidFill>
                <a:srgbClr val="000000"/>
              </a:solidFill>
              <a:latin typeface="Arial"/>
            </a:endParaRPr>
          </a:p>
          <a:p>
            <a:pPr algn="ctr">
              <a:lnSpc>
                <a:spcPct val="100000"/>
              </a:lnSpc>
            </a:pPr>
            <a:r>
              <a:rPr b="0" lang="en-US" sz="1800" spc="-1" strike="noStrike">
                <a:solidFill>
                  <a:srgbClr val="292934"/>
                </a:solidFill>
                <a:latin typeface="Avenir Next Regular"/>
              </a:rPr>
              <a:t>Tulane University,</a:t>
            </a:r>
            <a:endParaRPr b="0" lang="en-US" sz="1800" spc="-1" strike="noStrike">
              <a:solidFill>
                <a:srgbClr val="000000"/>
              </a:solidFill>
              <a:latin typeface="Arial"/>
            </a:endParaRPr>
          </a:p>
          <a:p>
            <a:pPr algn="ctr">
              <a:lnSpc>
                <a:spcPct val="100000"/>
              </a:lnSpc>
            </a:pPr>
            <a:r>
              <a:rPr b="0" lang="en-US" sz="1800" spc="-1" strike="noStrike">
                <a:solidFill>
                  <a:srgbClr val="292934"/>
                </a:solidFill>
                <a:latin typeface="Avenir Next Regular"/>
              </a:rPr>
              <a:t> </a:t>
            </a:r>
            <a:endParaRPr b="0" lang="en-US" sz="1800" spc="-1" strike="noStrike">
              <a:solidFill>
                <a:srgbClr val="000000"/>
              </a:solidFill>
              <a:latin typeface="Arial"/>
            </a:endParaRPr>
          </a:p>
          <a:p>
            <a:pPr algn="ctr">
              <a:lnSpc>
                <a:spcPct val="100000"/>
              </a:lnSpc>
            </a:pPr>
            <a:endParaRPr b="0" lang="en-US" sz="1800" spc="-1" strike="noStrike">
              <a:solidFill>
                <a:srgbClr val="000000"/>
              </a:solidFill>
              <a:latin typeface="Arial"/>
            </a:endParaRPr>
          </a:p>
          <a:p>
            <a:pPr algn="ctr">
              <a:lnSpc>
                <a:spcPct val="100000"/>
              </a:lnSpc>
            </a:pPr>
            <a:r>
              <a:rPr b="1" lang="en-US" sz="1800" spc="-1" strike="noStrike">
                <a:solidFill>
                  <a:srgbClr val="292934"/>
                </a:solidFill>
                <a:latin typeface="Avenir Next Regular"/>
              </a:rPr>
              <a:t>Javiera Selman</a:t>
            </a:r>
            <a:endParaRPr b="0" lang="en-US" sz="1800" spc="-1" strike="noStrike">
              <a:solidFill>
                <a:srgbClr val="000000"/>
              </a:solidFill>
              <a:latin typeface="Arial"/>
            </a:endParaRPr>
          </a:p>
          <a:p>
            <a:pPr algn="ctr">
              <a:lnSpc>
                <a:spcPct val="100000"/>
              </a:lnSpc>
            </a:pPr>
            <a:r>
              <a:rPr b="0" lang="en-US" sz="1800" spc="-1" strike="noStrike">
                <a:solidFill>
                  <a:srgbClr val="292934"/>
                </a:solidFill>
                <a:latin typeface="Avenir Next Regular"/>
              </a:rPr>
              <a:t>Postdoc,</a:t>
            </a:r>
            <a:endParaRPr b="0" lang="en-US" sz="1800" spc="-1" strike="noStrike">
              <a:solidFill>
                <a:srgbClr val="000000"/>
              </a:solidFill>
              <a:latin typeface="Arial"/>
            </a:endParaRPr>
          </a:p>
          <a:p>
            <a:pPr algn="ctr">
              <a:lnSpc>
                <a:spcPct val="100000"/>
              </a:lnSpc>
            </a:pPr>
            <a:r>
              <a:rPr b="0" lang="en-US" sz="1800" spc="-1" strike="noStrike">
                <a:solidFill>
                  <a:srgbClr val="292934"/>
                </a:solidFill>
                <a:latin typeface="Avenir Next Regular"/>
              </a:rPr>
              <a:t>Murphy Institute,</a:t>
            </a:r>
            <a:endParaRPr b="0" lang="en-US" sz="1800" spc="-1" strike="noStrike">
              <a:solidFill>
                <a:srgbClr val="000000"/>
              </a:solidFill>
              <a:latin typeface="Arial"/>
            </a:endParaRPr>
          </a:p>
          <a:p>
            <a:pPr algn="ctr">
              <a:lnSpc>
                <a:spcPct val="100000"/>
              </a:lnSpc>
            </a:pPr>
            <a:r>
              <a:rPr b="0" lang="en-US" sz="1800" spc="-1" strike="noStrike">
                <a:solidFill>
                  <a:srgbClr val="292934"/>
                </a:solidFill>
                <a:latin typeface="Avenir Next Regular"/>
              </a:rPr>
              <a:t>Tulane University</a:t>
            </a:r>
            <a:endParaRPr b="0" lang="en-US" sz="1800" spc="-1" strike="noStrike">
              <a:solidFill>
                <a:srgbClr val="000000"/>
              </a:solidFill>
              <a:latin typeface="Arial"/>
            </a:endParaRPr>
          </a:p>
          <a:p>
            <a:pPr algn="ctr">
              <a:lnSpc>
                <a:spcPct val="100000"/>
              </a:lnSpc>
            </a:pPr>
            <a:endParaRPr b="0" lang="en-US" sz="1800" spc="-1" strike="noStrike">
              <a:solidFill>
                <a:srgbClr val="000000"/>
              </a:solidFill>
              <a:latin typeface="Arial"/>
            </a:endParaRPr>
          </a:p>
          <a:p>
            <a:pPr algn="ctr">
              <a:lnSpc>
                <a:spcPct val="100000"/>
              </a:lnSpc>
            </a:pPr>
            <a:endParaRPr b="0" lang="en-US" sz="1800" spc="-1" strike="noStrike">
              <a:solidFill>
                <a:srgbClr val="000000"/>
              </a:solidFill>
              <a:latin typeface="Arial"/>
            </a:endParaRPr>
          </a:p>
          <a:p>
            <a:pPr algn="ctr">
              <a:lnSpc>
                <a:spcPct val="100000"/>
              </a:lnSpc>
            </a:pPr>
            <a:r>
              <a:rPr b="1" lang="en-US" sz="1800" spc="-1" strike="noStrike">
                <a:solidFill>
                  <a:srgbClr val="292934"/>
                </a:solidFill>
                <a:latin typeface="Avenir Next Regular"/>
              </a:rPr>
              <a:t>David Schwegman</a:t>
            </a:r>
            <a:endParaRPr b="0" lang="en-US" sz="1800" spc="-1" strike="noStrike">
              <a:solidFill>
                <a:srgbClr val="000000"/>
              </a:solidFill>
              <a:latin typeface="Arial"/>
            </a:endParaRPr>
          </a:p>
          <a:p>
            <a:pPr algn="ctr">
              <a:lnSpc>
                <a:spcPct val="100000"/>
              </a:lnSpc>
            </a:pPr>
            <a:r>
              <a:rPr b="0" lang="en-US" sz="1800" spc="-1" strike="noStrike">
                <a:solidFill>
                  <a:srgbClr val="292934"/>
                </a:solidFill>
                <a:latin typeface="Avenir Next Regular"/>
              </a:rPr>
              <a:t>Assistant Prof.,</a:t>
            </a:r>
            <a:endParaRPr b="0" lang="en-US" sz="1800" spc="-1" strike="noStrike">
              <a:solidFill>
                <a:srgbClr val="000000"/>
              </a:solidFill>
              <a:latin typeface="Arial"/>
            </a:endParaRPr>
          </a:p>
          <a:p>
            <a:pPr algn="ctr">
              <a:lnSpc>
                <a:spcPct val="100000"/>
              </a:lnSpc>
            </a:pPr>
            <a:r>
              <a:rPr b="0" lang="en-US" sz="1800" spc="-1" strike="noStrike">
                <a:solidFill>
                  <a:srgbClr val="292934"/>
                </a:solidFill>
                <a:latin typeface="Avenir Next Regular"/>
              </a:rPr>
              <a:t>Dept. of Public Admin. and Policy</a:t>
            </a:r>
            <a:endParaRPr b="0" lang="en-US" sz="1800" spc="-1" strike="noStrike">
              <a:solidFill>
                <a:srgbClr val="000000"/>
              </a:solidFill>
              <a:latin typeface="Arial"/>
            </a:endParaRPr>
          </a:p>
          <a:p>
            <a:pPr algn="ctr">
              <a:lnSpc>
                <a:spcPct val="100000"/>
              </a:lnSpc>
            </a:pPr>
            <a:r>
              <a:rPr b="0" lang="en-US" sz="1800" spc="-1" strike="noStrike">
                <a:solidFill>
                  <a:srgbClr val="292934"/>
                </a:solidFill>
                <a:latin typeface="Avenir Next Regular"/>
              </a:rPr>
              <a:t>American U.</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457200" y="461880"/>
            <a:ext cx="7619760" cy="1142640"/>
          </a:xfrm>
          <a:prstGeom prst="rect">
            <a:avLst/>
          </a:prstGeom>
          <a:noFill/>
          <a:ln w="0">
            <a:noFill/>
          </a:ln>
        </p:spPr>
        <p:txBody>
          <a:bodyPr anchor="ctr">
            <a:normAutofit/>
          </a:bodyPr>
          <a:p>
            <a:pPr indent="0">
              <a:lnSpc>
                <a:spcPct val="100000"/>
              </a:lnSpc>
              <a:buNone/>
            </a:pPr>
            <a:r>
              <a:rPr b="0" lang="en-US" sz="4100" spc="-100" strike="noStrike">
                <a:solidFill>
                  <a:srgbClr val="d2533c"/>
                </a:solidFill>
                <a:latin typeface="Avenir Next Regular"/>
              </a:rPr>
              <a:t>Occupation and tenure signals</a:t>
            </a:r>
            <a:endParaRPr b="0" lang="en-US" sz="4100" spc="-1" strike="noStrike">
              <a:solidFill>
                <a:srgbClr val="292934"/>
              </a:solidFill>
              <a:latin typeface="Arial"/>
            </a:endParaRPr>
          </a:p>
        </p:txBody>
      </p:sp>
      <p:sp>
        <p:nvSpPr>
          <p:cNvPr id="114" name="PlaceHolder 2"/>
          <p:cNvSpPr>
            <a:spLocks noGrp="1"/>
          </p:cNvSpPr>
          <p:nvPr>
            <p:ph/>
          </p:nvPr>
        </p:nvSpPr>
        <p:spPr>
          <a:xfrm>
            <a:off x="457200" y="1604880"/>
            <a:ext cx="8089920" cy="3192480"/>
          </a:xfrm>
          <a:prstGeom prst="rect">
            <a:avLst/>
          </a:prstGeom>
          <a:noFill/>
          <a:ln w="0">
            <a:noFill/>
          </a:ln>
        </p:spPr>
        <p:txBody>
          <a:bodyPr anchor="t">
            <a:normAutofit fontScale="81000"/>
          </a:bodyPr>
          <a:p>
            <a:pPr lvl="1" marL="435600" indent="-173880">
              <a:lnSpc>
                <a:spcPct val="130000"/>
              </a:lnSpc>
              <a:spcBef>
                <a:spcPts val="479"/>
              </a:spcBef>
              <a:buClr>
                <a:srgbClr val="93a299"/>
              </a:buClr>
              <a:buSzPct val="85000"/>
              <a:buFont typeface="Arial"/>
              <a:buChar char="•"/>
            </a:pPr>
            <a:r>
              <a:rPr b="0" lang="en-US" sz="2400" spc="-1" strike="noStrike">
                <a:solidFill>
                  <a:srgbClr val="292934"/>
                </a:solidFill>
                <a:latin typeface="Avenir Next Regular"/>
              </a:rPr>
              <a:t>Randomly mention one of nine occupations for each applicant and applicant’s spouse.</a:t>
            </a:r>
            <a:endParaRPr b="0" lang="en-US" sz="2400" spc="-1" strike="noStrike">
              <a:solidFill>
                <a:srgbClr val="292934"/>
              </a:solidFill>
              <a:latin typeface="Arial"/>
            </a:endParaRPr>
          </a:p>
          <a:p>
            <a:pPr lvl="1" marL="435600" indent="-173880">
              <a:lnSpc>
                <a:spcPct val="130000"/>
              </a:lnSpc>
              <a:spcBef>
                <a:spcPts val="479"/>
              </a:spcBef>
              <a:buClr>
                <a:srgbClr val="93a299"/>
              </a:buClr>
              <a:buSzPct val="85000"/>
              <a:buFont typeface="Arial"/>
              <a:buChar char="•"/>
            </a:pPr>
            <a:r>
              <a:rPr b="0" lang="en-US" sz="2400" spc="-1" strike="noStrike">
                <a:solidFill>
                  <a:srgbClr val="292934"/>
                </a:solidFill>
                <a:latin typeface="Avenir Next Regular"/>
              </a:rPr>
              <a:t>Email originator also casually mentions how long they’ve been at that job (tenure).</a:t>
            </a:r>
            <a:endParaRPr b="0" lang="en-US" sz="2400" spc="-1" strike="noStrike">
              <a:solidFill>
                <a:srgbClr val="292934"/>
              </a:solidFill>
              <a:latin typeface="Arial"/>
            </a:endParaRPr>
          </a:p>
          <a:p>
            <a:pPr lvl="1" marL="435600" indent="-173880">
              <a:lnSpc>
                <a:spcPct val="130000"/>
              </a:lnSpc>
              <a:spcBef>
                <a:spcPts val="479"/>
              </a:spcBef>
              <a:buClr>
                <a:srgbClr val="93a299"/>
              </a:buClr>
              <a:buSzPct val="85000"/>
              <a:buFont typeface="Arial"/>
              <a:buChar char="•"/>
            </a:pPr>
            <a:r>
              <a:rPr b="0" lang="en-US" sz="2400" spc="-1" strike="noStrike">
                <a:solidFill>
                  <a:srgbClr val="292934"/>
                </a:solidFill>
                <a:latin typeface="Avenir Next Regular"/>
              </a:rPr>
              <a:t>Both are relevant (and applicable) additional signals for credit worthiness. </a:t>
            </a:r>
            <a:endParaRPr b="0" lang="en-US" sz="2400" spc="-1" strike="noStrike">
              <a:solidFill>
                <a:srgbClr val="292934"/>
              </a:solidFill>
              <a:latin typeface="Arial"/>
            </a:endParaRPr>
          </a:p>
          <a:p>
            <a:pPr lvl="1" marL="435600" indent="-173880">
              <a:lnSpc>
                <a:spcPct val="130000"/>
              </a:lnSpc>
              <a:spcBef>
                <a:spcPts val="479"/>
              </a:spcBef>
              <a:buClr>
                <a:srgbClr val="93a299"/>
              </a:buClr>
              <a:buSzPct val="85000"/>
              <a:buFont typeface="Arial"/>
              <a:buChar char="•"/>
            </a:pPr>
            <a:r>
              <a:rPr b="0" lang="en-US" sz="2400" spc="-1" strike="noStrike">
                <a:solidFill>
                  <a:srgbClr val="292934"/>
                </a:solidFill>
                <a:latin typeface="Avenir Next Regular"/>
              </a:rPr>
              <a:t>Occupations: average incomes range to $20,000 to over $200,000.</a:t>
            </a:r>
            <a:endParaRPr b="0" lang="en-US" sz="2400" spc="-1" strike="noStrike">
              <a:solidFill>
                <a:srgbClr val="292934"/>
              </a:solidFill>
              <a:latin typeface="Arial"/>
            </a:endParaRPr>
          </a:p>
        </p:txBody>
      </p:sp>
      <p:sp>
        <p:nvSpPr>
          <p:cNvPr id="115" name="Rectangle 3"/>
          <p:cNvSpPr/>
          <p:nvPr/>
        </p:nvSpPr>
        <p:spPr>
          <a:xfrm>
            <a:off x="1397160" y="4965120"/>
            <a:ext cx="6349680" cy="3130560"/>
          </a:xfrm>
          <a:prstGeom prst="rect">
            <a:avLst/>
          </a:prstGeom>
          <a:noFill/>
          <a:ln w="0">
            <a:noFill/>
          </a:ln>
        </p:spPr>
        <p:style>
          <a:lnRef idx="0"/>
          <a:fillRef idx="0"/>
          <a:effectRef idx="0"/>
          <a:fontRef idx="minor"/>
        </p:style>
        <p:txBody>
          <a:bodyPr numCol="2" spcCol="0" lIns="90000" rIns="90000" tIns="45000" bIns="45000" anchor="t">
            <a:spAutoFit/>
          </a:bodyPr>
          <a:p>
            <a:pPr marL="343080" indent="-343080">
              <a:lnSpc>
                <a:spcPct val="100000"/>
              </a:lnSpc>
              <a:buClr>
                <a:srgbClr val="292934"/>
              </a:buClr>
              <a:buFont typeface="Arial"/>
              <a:buChar char="•"/>
            </a:pPr>
            <a:r>
              <a:rPr b="0" lang="en-US" sz="2000" spc="-1" strike="noStrike">
                <a:solidFill>
                  <a:srgbClr val="292934"/>
                </a:solidFill>
                <a:latin typeface="Avenir Next Regular"/>
              </a:rPr>
              <a:t>Construction Worker</a:t>
            </a:r>
            <a:endParaRPr b="0" lang="en-US" sz="2000" spc="-1" strike="noStrike">
              <a:solidFill>
                <a:srgbClr val="000000"/>
              </a:solidFill>
              <a:latin typeface="Arial"/>
            </a:endParaRPr>
          </a:p>
          <a:p>
            <a:pPr marL="343080" indent="-343080">
              <a:lnSpc>
                <a:spcPct val="100000"/>
              </a:lnSpc>
              <a:buClr>
                <a:srgbClr val="292934"/>
              </a:buClr>
              <a:buFont typeface="Arial"/>
              <a:buChar char="•"/>
            </a:pPr>
            <a:r>
              <a:rPr b="0" lang="en-US" sz="2000" spc="-1" strike="noStrike">
                <a:solidFill>
                  <a:srgbClr val="292934"/>
                </a:solidFill>
                <a:latin typeface="Avenir Next Regular"/>
              </a:rPr>
              <a:t>Childcare provider</a:t>
            </a:r>
            <a:endParaRPr b="0" lang="en-US" sz="2000" spc="-1" strike="noStrike">
              <a:solidFill>
                <a:srgbClr val="000000"/>
              </a:solidFill>
              <a:latin typeface="Arial"/>
            </a:endParaRPr>
          </a:p>
          <a:p>
            <a:pPr marL="343080" indent="-343080">
              <a:lnSpc>
                <a:spcPct val="100000"/>
              </a:lnSpc>
              <a:buClr>
                <a:srgbClr val="292934"/>
              </a:buClr>
              <a:buFont typeface="Arial"/>
              <a:buChar char="•"/>
            </a:pPr>
            <a:r>
              <a:rPr b="0" lang="en-US" sz="2000" spc="-1" strike="noStrike">
                <a:solidFill>
                  <a:srgbClr val="292934"/>
                </a:solidFill>
                <a:latin typeface="Avenir Next Regular"/>
              </a:rPr>
              <a:t>Retail Worker</a:t>
            </a:r>
            <a:endParaRPr b="0" lang="en-US" sz="2000" spc="-1" strike="noStrike">
              <a:solidFill>
                <a:srgbClr val="000000"/>
              </a:solidFill>
              <a:latin typeface="Arial"/>
            </a:endParaRPr>
          </a:p>
          <a:p>
            <a:pPr marL="343080" indent="-343080">
              <a:lnSpc>
                <a:spcPct val="100000"/>
              </a:lnSpc>
              <a:buClr>
                <a:srgbClr val="292934"/>
              </a:buClr>
              <a:buFont typeface="Arial"/>
              <a:buChar char="•"/>
            </a:pPr>
            <a:r>
              <a:rPr b="0" lang="en-US" sz="2000" spc="-1" strike="noStrike">
                <a:solidFill>
                  <a:srgbClr val="292934"/>
                </a:solidFill>
                <a:latin typeface="Avenir Next Regular"/>
              </a:rPr>
              <a:t>High School Teacher</a:t>
            </a:r>
            <a:endParaRPr b="0" lang="en-US" sz="2000" spc="-1" strike="noStrike">
              <a:solidFill>
                <a:srgbClr val="000000"/>
              </a:solidFill>
              <a:latin typeface="Arial"/>
            </a:endParaRPr>
          </a:p>
          <a:p>
            <a:pPr marL="343080" indent="-343080">
              <a:lnSpc>
                <a:spcPct val="100000"/>
              </a:lnSpc>
              <a:buClr>
                <a:srgbClr val="292934"/>
              </a:buClr>
              <a:buFont typeface="Arial"/>
              <a:buChar char="•"/>
            </a:pPr>
            <a:r>
              <a:rPr b="0" lang="en-US" sz="2000" spc="-1" strike="noStrike">
                <a:solidFill>
                  <a:srgbClr val="292934"/>
                </a:solidFill>
                <a:latin typeface="Avenir Next Regular"/>
              </a:rPr>
              <a:t>Admin Assistant</a:t>
            </a:r>
            <a:endParaRPr b="0" lang="en-US" sz="2000" spc="-1" strike="noStrike">
              <a:solidFill>
                <a:srgbClr val="000000"/>
              </a:solidFill>
              <a:latin typeface="Arial"/>
            </a:endParaRPr>
          </a:p>
          <a:p>
            <a:pPr>
              <a:lnSpc>
                <a:spcPct val="100000"/>
              </a:lnSpc>
            </a:pPr>
            <a:endParaRPr b="0" lang="en-US" sz="2000" spc="-1" strike="noStrike">
              <a:solidFill>
                <a:srgbClr val="000000"/>
              </a:solidFill>
              <a:latin typeface="Arial"/>
            </a:endParaRPr>
          </a:p>
          <a:p>
            <a:pPr>
              <a:lnSpc>
                <a:spcPct val="100000"/>
              </a:lnSpc>
            </a:pPr>
            <a:endParaRPr b="0" lang="en-US" sz="2000" spc="-1" strike="noStrike">
              <a:solidFill>
                <a:srgbClr val="000000"/>
              </a:solidFill>
              <a:latin typeface="Arial"/>
            </a:endParaRPr>
          </a:p>
          <a:p>
            <a:pPr>
              <a:lnSpc>
                <a:spcPct val="100000"/>
              </a:lnSpc>
            </a:pPr>
            <a:endParaRPr b="0" lang="en-US" sz="2000" spc="-1" strike="noStrike">
              <a:solidFill>
                <a:srgbClr val="000000"/>
              </a:solidFill>
              <a:latin typeface="Arial"/>
            </a:endParaRPr>
          </a:p>
          <a:p>
            <a:pPr>
              <a:lnSpc>
                <a:spcPct val="100000"/>
              </a:lnSpc>
            </a:pPr>
            <a:endParaRPr b="0" lang="en-US" sz="2000" spc="-1" strike="noStrike">
              <a:solidFill>
                <a:srgbClr val="000000"/>
              </a:solidFill>
              <a:latin typeface="Arial"/>
            </a:endParaRPr>
          </a:p>
          <a:p>
            <a:pPr marL="343080" indent="-343080">
              <a:lnSpc>
                <a:spcPct val="100000"/>
              </a:lnSpc>
              <a:buClr>
                <a:srgbClr val="292934"/>
              </a:buClr>
              <a:buFont typeface="Arial"/>
              <a:buChar char="•"/>
            </a:pPr>
            <a:r>
              <a:rPr b="0" lang="en-US" sz="2000" spc="-1" strike="noStrike">
                <a:solidFill>
                  <a:srgbClr val="292934"/>
                </a:solidFill>
                <a:latin typeface="Avenir Next Regular"/>
              </a:rPr>
              <a:t>Registered Nurse</a:t>
            </a:r>
            <a:endParaRPr b="0" lang="en-US" sz="2000" spc="-1" strike="noStrike">
              <a:solidFill>
                <a:srgbClr val="000000"/>
              </a:solidFill>
              <a:latin typeface="Arial"/>
            </a:endParaRPr>
          </a:p>
          <a:p>
            <a:pPr marL="343080" indent="-343080">
              <a:lnSpc>
                <a:spcPct val="100000"/>
              </a:lnSpc>
              <a:buClr>
                <a:srgbClr val="292934"/>
              </a:buClr>
              <a:buFont typeface="Arial"/>
              <a:buChar char="•"/>
            </a:pPr>
            <a:r>
              <a:rPr b="0" lang="en-US" sz="2000" spc="-1" strike="noStrike">
                <a:solidFill>
                  <a:srgbClr val="292934"/>
                </a:solidFill>
                <a:latin typeface="Avenir Next Regular"/>
              </a:rPr>
              <a:t>Human Resource Manager</a:t>
            </a:r>
            <a:endParaRPr b="0" lang="en-US" sz="2000" spc="-1" strike="noStrike">
              <a:solidFill>
                <a:srgbClr val="000000"/>
              </a:solidFill>
              <a:latin typeface="Arial"/>
            </a:endParaRPr>
          </a:p>
          <a:p>
            <a:pPr marL="343080" indent="-343080">
              <a:lnSpc>
                <a:spcPct val="100000"/>
              </a:lnSpc>
              <a:buClr>
                <a:srgbClr val="292934"/>
              </a:buClr>
              <a:buFont typeface="Arial"/>
              <a:buChar char="•"/>
            </a:pPr>
            <a:r>
              <a:rPr b="0" lang="en-US" sz="2000" spc="-1" strike="noStrike">
                <a:solidFill>
                  <a:srgbClr val="292934"/>
                </a:solidFill>
                <a:latin typeface="Avenir Next Regular"/>
              </a:rPr>
              <a:t>Psychiatrist</a:t>
            </a:r>
            <a:endParaRPr b="0" lang="en-US" sz="2000" spc="-1" strike="noStrike">
              <a:solidFill>
                <a:srgbClr val="000000"/>
              </a:solidFill>
              <a:latin typeface="Arial"/>
            </a:endParaRPr>
          </a:p>
          <a:p>
            <a:pPr marL="343080" indent="-343080">
              <a:lnSpc>
                <a:spcPct val="100000"/>
              </a:lnSpc>
              <a:buClr>
                <a:srgbClr val="292934"/>
              </a:buClr>
              <a:buFont typeface="Arial"/>
              <a:buChar char="•"/>
            </a:pPr>
            <a:r>
              <a:rPr b="0" lang="en-US" sz="2000" spc="-1" strike="noStrike">
                <a:solidFill>
                  <a:srgbClr val="292934"/>
                </a:solidFill>
                <a:latin typeface="Avenir Next Regular"/>
              </a:rPr>
              <a:t>Dermatologist </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10600"/>
            <a:ext cx="8229240" cy="990360"/>
          </a:xfrm>
          <a:prstGeom prst="rect">
            <a:avLst/>
          </a:prstGeom>
          <a:noFill/>
          <a:ln w="0">
            <a:noFill/>
          </a:ln>
        </p:spPr>
        <p:txBody>
          <a:bodyPr anchor="ctr">
            <a:normAutofit/>
          </a:bodyPr>
          <a:p>
            <a:pPr indent="0">
              <a:lnSpc>
                <a:spcPct val="100000"/>
              </a:lnSpc>
              <a:buNone/>
            </a:pPr>
            <a:r>
              <a:rPr b="0" lang="en-US" sz="3000" spc="-100" strike="noStrike">
                <a:solidFill>
                  <a:srgbClr val="d2533c"/>
                </a:solidFill>
                <a:latin typeface="Avenir Next Regular"/>
              </a:rPr>
              <a:t>Email construction template</a:t>
            </a:r>
            <a:endParaRPr b="0" lang="en-US" sz="3000" spc="-1" strike="noStrike">
              <a:solidFill>
                <a:srgbClr val="292934"/>
              </a:solidFill>
              <a:latin typeface="Arial"/>
            </a:endParaRPr>
          </a:p>
        </p:txBody>
      </p:sp>
      <p:pic>
        <p:nvPicPr>
          <p:cNvPr id="117" name="Picture 4" descr="Screen Shot 2018-10-25 at 9.48.45 AM.png"/>
          <p:cNvPicPr/>
          <p:nvPr/>
        </p:nvPicPr>
        <p:blipFill>
          <a:blip r:embed="rId1"/>
          <a:stretch/>
        </p:blipFill>
        <p:spPr>
          <a:xfrm>
            <a:off x="832680" y="1007280"/>
            <a:ext cx="7478640" cy="566712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66760"/>
            <a:ext cx="8229240" cy="990360"/>
          </a:xfrm>
          <a:prstGeom prst="rect">
            <a:avLst/>
          </a:prstGeom>
          <a:noFill/>
          <a:ln w="0">
            <a:noFill/>
          </a:ln>
        </p:spPr>
        <p:txBody>
          <a:bodyPr anchor="ctr">
            <a:normAutofit/>
          </a:bodyPr>
          <a:p>
            <a:pPr indent="0">
              <a:lnSpc>
                <a:spcPct val="100000"/>
              </a:lnSpc>
              <a:buNone/>
            </a:pPr>
            <a:r>
              <a:rPr b="0" lang="en-US" sz="3000" spc="-100" strike="noStrike">
                <a:solidFill>
                  <a:srgbClr val="d2533c"/>
                </a:solidFill>
                <a:latin typeface="Avenir Next Regular"/>
              </a:rPr>
              <a:t>Email components: Part 1</a:t>
            </a:r>
            <a:endParaRPr b="0" lang="en-US" sz="3000" spc="-1" strike="noStrike">
              <a:solidFill>
                <a:srgbClr val="292934"/>
              </a:solidFill>
              <a:latin typeface="Arial"/>
            </a:endParaRPr>
          </a:p>
        </p:txBody>
      </p:sp>
      <p:pic>
        <p:nvPicPr>
          <p:cNvPr id="119" name="Picture 4" descr="1a-1.png"/>
          <p:cNvPicPr/>
          <p:nvPr/>
        </p:nvPicPr>
        <p:blipFill>
          <a:blip r:embed="rId1"/>
          <a:stretch/>
        </p:blipFill>
        <p:spPr>
          <a:xfrm>
            <a:off x="1117440" y="1107360"/>
            <a:ext cx="6844680" cy="542268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66760"/>
            <a:ext cx="8229240" cy="990360"/>
          </a:xfrm>
          <a:prstGeom prst="rect">
            <a:avLst/>
          </a:prstGeom>
          <a:noFill/>
          <a:ln w="0">
            <a:noFill/>
          </a:ln>
        </p:spPr>
        <p:txBody>
          <a:bodyPr anchor="ctr">
            <a:normAutofit/>
          </a:bodyPr>
          <a:p>
            <a:pPr indent="0">
              <a:lnSpc>
                <a:spcPct val="100000"/>
              </a:lnSpc>
              <a:buNone/>
            </a:pPr>
            <a:r>
              <a:rPr b="0" lang="en-US" sz="3000" spc="-100" strike="noStrike">
                <a:solidFill>
                  <a:srgbClr val="d2533c"/>
                </a:solidFill>
                <a:latin typeface="Avenir Next Regular"/>
              </a:rPr>
              <a:t>Email components: Part 2</a:t>
            </a:r>
            <a:endParaRPr b="0" lang="en-US" sz="3000" spc="-1" strike="noStrike">
              <a:solidFill>
                <a:srgbClr val="292934"/>
              </a:solidFill>
              <a:latin typeface="Arial"/>
            </a:endParaRPr>
          </a:p>
        </p:txBody>
      </p:sp>
      <p:pic>
        <p:nvPicPr>
          <p:cNvPr id="121" name="Picture 1" descr="1a-2.png"/>
          <p:cNvPicPr/>
          <p:nvPr/>
        </p:nvPicPr>
        <p:blipFill>
          <a:blip r:embed="rId1"/>
          <a:stretch/>
        </p:blipFill>
        <p:spPr>
          <a:xfrm>
            <a:off x="1130400" y="1257480"/>
            <a:ext cx="6944400" cy="519408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PlaceHolder 1"/>
          <p:cNvSpPr>
            <a:spLocks noGrp="1"/>
          </p:cNvSpPr>
          <p:nvPr>
            <p:ph type="title"/>
          </p:nvPr>
        </p:nvSpPr>
        <p:spPr>
          <a:xfrm>
            <a:off x="457200" y="584280"/>
            <a:ext cx="1701360" cy="431280"/>
          </a:xfrm>
          <a:prstGeom prst="rect">
            <a:avLst/>
          </a:prstGeom>
          <a:noFill/>
          <a:ln w="0">
            <a:noFill/>
          </a:ln>
        </p:spPr>
        <p:txBody>
          <a:bodyPr anchor="ctr">
            <a:normAutofit fontScale="77000"/>
          </a:bodyPr>
          <a:p>
            <a:pPr indent="0">
              <a:lnSpc>
                <a:spcPct val="100000"/>
              </a:lnSpc>
              <a:buNone/>
            </a:pPr>
            <a:r>
              <a:rPr b="0" lang="en-US" sz="3000" spc="-100" strike="noStrike">
                <a:solidFill>
                  <a:srgbClr val="d2533c"/>
                </a:solidFill>
                <a:latin typeface="Avenir Next Regular"/>
              </a:rPr>
              <a:t>Example</a:t>
            </a:r>
            <a:endParaRPr b="0" lang="en-US" sz="3000" spc="-1" strike="noStrike">
              <a:solidFill>
                <a:srgbClr val="292934"/>
              </a:solidFill>
              <a:latin typeface="Arial"/>
            </a:endParaRPr>
          </a:p>
        </p:txBody>
      </p:sp>
      <p:pic>
        <p:nvPicPr>
          <p:cNvPr id="123" name="Picture 8" descr="same-sex fem.png"/>
          <p:cNvPicPr/>
          <p:nvPr/>
        </p:nvPicPr>
        <p:blipFill>
          <a:blip r:embed="rId1"/>
          <a:stretch/>
        </p:blipFill>
        <p:spPr>
          <a:xfrm>
            <a:off x="457200" y="1326600"/>
            <a:ext cx="8502840" cy="3809520"/>
          </a:xfrm>
          <a:prstGeom prst="rect">
            <a:avLst/>
          </a:prstGeom>
          <a:ln w="0">
            <a:noFill/>
          </a:ln>
        </p:spPr>
      </p:pic>
      <p:sp>
        <p:nvSpPr>
          <p:cNvPr id="124" name="Rectangle 1"/>
          <p:cNvSpPr/>
          <p:nvPr/>
        </p:nvSpPr>
        <p:spPr>
          <a:xfrm>
            <a:off x="906840" y="2735640"/>
            <a:ext cx="1440000" cy="205560"/>
          </a:xfrm>
          <a:prstGeom prst="rect">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Arial"/>
            </a:endParaRPr>
          </a:p>
        </p:txBody>
      </p:sp>
      <p:sp>
        <p:nvSpPr>
          <p:cNvPr id="125" name="Rectangle 4"/>
          <p:cNvSpPr/>
          <p:nvPr/>
        </p:nvSpPr>
        <p:spPr>
          <a:xfrm>
            <a:off x="3852000" y="2735640"/>
            <a:ext cx="1146600" cy="205560"/>
          </a:xfrm>
          <a:prstGeom prst="rect">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Arial"/>
            </a:endParaRPr>
          </a:p>
        </p:txBody>
      </p:sp>
      <p:sp>
        <p:nvSpPr>
          <p:cNvPr id="126" name="Rectangle 6"/>
          <p:cNvSpPr/>
          <p:nvPr/>
        </p:nvSpPr>
        <p:spPr>
          <a:xfrm>
            <a:off x="7738200" y="2735640"/>
            <a:ext cx="795960" cy="205560"/>
          </a:xfrm>
          <a:prstGeom prst="rect">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Arial"/>
            </a:endParaRPr>
          </a:p>
        </p:txBody>
      </p:sp>
      <p:sp>
        <p:nvSpPr>
          <p:cNvPr id="127" name="Rectangle 7"/>
          <p:cNvSpPr/>
          <p:nvPr/>
        </p:nvSpPr>
        <p:spPr>
          <a:xfrm>
            <a:off x="2556360" y="3128400"/>
            <a:ext cx="346320" cy="205560"/>
          </a:xfrm>
          <a:prstGeom prst="rect">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Arial"/>
            </a:endParaRPr>
          </a:p>
        </p:txBody>
      </p:sp>
      <p:sp>
        <p:nvSpPr>
          <p:cNvPr id="128" name="Rectangle 9"/>
          <p:cNvSpPr/>
          <p:nvPr/>
        </p:nvSpPr>
        <p:spPr>
          <a:xfrm>
            <a:off x="4398480" y="3148920"/>
            <a:ext cx="4135320" cy="205560"/>
          </a:xfrm>
          <a:prstGeom prst="rect">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Arial"/>
            </a:endParaRPr>
          </a:p>
        </p:txBody>
      </p:sp>
      <p:sp>
        <p:nvSpPr>
          <p:cNvPr id="129" name="Rectangle 11"/>
          <p:cNvSpPr/>
          <p:nvPr/>
        </p:nvSpPr>
        <p:spPr>
          <a:xfrm>
            <a:off x="488520" y="3336120"/>
            <a:ext cx="2566800" cy="205560"/>
          </a:xfrm>
          <a:prstGeom prst="rect">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Arial"/>
            </a:endParaRPr>
          </a:p>
        </p:txBody>
      </p:sp>
      <p:sp>
        <p:nvSpPr>
          <p:cNvPr id="130" name="Rectangle 12"/>
          <p:cNvSpPr/>
          <p:nvPr/>
        </p:nvSpPr>
        <p:spPr>
          <a:xfrm>
            <a:off x="488520" y="3548160"/>
            <a:ext cx="3125880" cy="205560"/>
          </a:xfrm>
          <a:prstGeom prst="rect">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Arial"/>
            </a:endParaRPr>
          </a:p>
        </p:txBody>
      </p:sp>
      <p:sp>
        <p:nvSpPr>
          <p:cNvPr id="131" name="Rectangle 13"/>
          <p:cNvSpPr/>
          <p:nvPr/>
        </p:nvSpPr>
        <p:spPr>
          <a:xfrm>
            <a:off x="488520" y="3753720"/>
            <a:ext cx="1857960" cy="205560"/>
          </a:xfrm>
          <a:prstGeom prst="rect">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Arial"/>
            </a:endParaRPr>
          </a:p>
        </p:txBody>
      </p:sp>
      <p:sp>
        <p:nvSpPr>
          <p:cNvPr id="132" name="Rectangle 14"/>
          <p:cNvSpPr/>
          <p:nvPr/>
        </p:nvSpPr>
        <p:spPr>
          <a:xfrm>
            <a:off x="488520" y="3961440"/>
            <a:ext cx="2871360" cy="205560"/>
          </a:xfrm>
          <a:prstGeom prst="rect">
            <a:avLst/>
          </a:prstGeom>
          <a:noFill/>
          <a:ln>
            <a:solidFill>
              <a:srgbClr val="ff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533520"/>
            <a:ext cx="8229240" cy="990360"/>
          </a:xfrm>
          <a:prstGeom prst="rect">
            <a:avLst/>
          </a:prstGeom>
          <a:noFill/>
          <a:ln w="0">
            <a:noFill/>
          </a:ln>
        </p:spPr>
        <p:txBody>
          <a:bodyPr anchor="ctr">
            <a:normAutofit fontScale="76000"/>
          </a:bodyPr>
          <a:p>
            <a:pPr indent="0">
              <a:lnSpc>
                <a:spcPct val="100000"/>
              </a:lnSpc>
              <a:buNone/>
            </a:pPr>
            <a:r>
              <a:rPr b="0" lang="en-US" sz="4000" spc="-100" strike="noStrike">
                <a:solidFill>
                  <a:srgbClr val="d2533c"/>
                </a:solidFill>
                <a:latin typeface="Arial"/>
              </a:rPr>
              <a:t>Results from Pilot Study (vs. Hanson et al. 2016)</a:t>
            </a:r>
            <a:endParaRPr b="0" lang="en-US" sz="4000" spc="-1" strike="noStrike">
              <a:solidFill>
                <a:srgbClr val="292934"/>
              </a:solidFill>
              <a:latin typeface="Arial"/>
            </a:endParaRPr>
          </a:p>
        </p:txBody>
      </p:sp>
      <p:graphicFrame>
        <p:nvGraphicFramePr>
          <p:cNvPr id="134" name="Content Placeholder 3"/>
          <p:cNvGraphicFramePr/>
          <p:nvPr/>
        </p:nvGraphicFramePr>
        <p:xfrm>
          <a:off x="457200" y="1600200"/>
          <a:ext cx="4114440" cy="487332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135" name="Chart 4"/>
          <p:cNvGraphicFramePr/>
          <p:nvPr/>
        </p:nvGraphicFramePr>
        <p:xfrm>
          <a:off x="4709880" y="1600200"/>
          <a:ext cx="3976560" cy="4873320"/>
        </p:xfrm>
        <a:graphic>
          <a:graphicData uri="http://schemas.openxmlformats.org/drawingml/2006/chart">
            <c:chart xmlns:c="http://schemas.openxmlformats.org/drawingml/2006/chart" xmlns:r="http://schemas.openxmlformats.org/officeDocument/2006/relationships" r:id="rId2"/>
          </a:graphicData>
        </a:graphic>
      </p:graphicFrame>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
                                  <p:stCondLst>
                                    <p:cond delay="0"/>
                                  </p:stCondLst>
                                  <p:childTnLst>
                                    <p:set>
                                      <p:cBhvr>
                                        <p:cTn id="6" dur="1" fill="hold">
                                          <p:stCondLst>
                                            <p:cond delay="0"/>
                                          </p:stCondLst>
                                        </p:cTn>
                                        <p:tgtEl>
                                          <p:spTgt spid="1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nodeType="clickEffect" fill="hold" presetClass="entr" presetID="1">
                                  <p:stCondLst>
                                    <p:cond delay="0"/>
                                  </p:stCondLst>
                                  <p:childTnLst>
                                    <p:set>
                                      <p:cBhvr>
                                        <p:cTn id="10" dur="1" fill="hold">
                                          <p:stCondLst>
                                            <p:cond delay="0"/>
                                          </p:stCondLst>
                                        </p:cTn>
                                        <p:tgtEl>
                                          <p:spTgt spid="1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nodeType="clickEffect" fill="hold" presetClass="entr" presetID="1">
                                  <p:stCondLst>
                                    <p:cond delay="0"/>
                                  </p:stCondLst>
                                  <p:childTnLst>
                                    <p:set>
                                      <p:cBhvr>
                                        <p:cTn id="14" dur="1" fill="hold">
                                          <p:stCondLst>
                                            <p:cond delay="0"/>
                                          </p:stCondLst>
                                        </p:cTn>
                                        <p:tgtEl>
                                          <p:spTgt spid="13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type="title"/>
          </p:nvPr>
        </p:nvSpPr>
        <p:spPr>
          <a:xfrm>
            <a:off x="457200" y="533520"/>
            <a:ext cx="8229240" cy="990360"/>
          </a:xfrm>
          <a:prstGeom prst="rect">
            <a:avLst/>
          </a:prstGeom>
          <a:noFill/>
          <a:ln w="0">
            <a:noFill/>
          </a:ln>
        </p:spPr>
        <p:txBody>
          <a:bodyPr anchor="ctr">
            <a:noAutofit/>
          </a:bodyPr>
          <a:p>
            <a:pPr indent="0">
              <a:lnSpc>
                <a:spcPct val="100000"/>
              </a:lnSpc>
              <a:buNone/>
            </a:pPr>
            <a:r>
              <a:rPr b="0" lang="en-US" sz="4000" spc="-100" strike="noStrike">
                <a:solidFill>
                  <a:srgbClr val="d2533c"/>
                </a:solidFill>
                <a:latin typeface="Arial"/>
              </a:rPr>
              <a:t>Regression Results</a:t>
            </a:r>
            <a:endParaRPr b="0" lang="en-US" sz="4000" spc="-1" strike="noStrike">
              <a:solidFill>
                <a:srgbClr val="292934"/>
              </a:solidFill>
              <a:latin typeface="Arial"/>
            </a:endParaRPr>
          </a:p>
        </p:txBody>
      </p:sp>
      <p:graphicFrame>
        <p:nvGraphicFramePr>
          <p:cNvPr id="137" name="Content Placeholder 3"/>
          <p:cNvGraphicFramePr/>
          <p:nvPr/>
        </p:nvGraphicFramePr>
        <p:xfrm>
          <a:off x="4572000" y="1523880"/>
          <a:ext cx="4136760" cy="3572280"/>
        </p:xfrm>
        <a:graphic>
          <a:graphicData uri="http://schemas.openxmlformats.org/drawingml/2006/table">
            <a:tbl>
              <a:tblPr/>
              <a:tblGrid>
                <a:gridCol w="2969640"/>
                <a:gridCol w="1167120"/>
              </a:tblGrid>
              <a:tr h="128880">
                <a:tc>
                  <a:txBody>
                    <a:bodyPr lIns="68400" rIns="68400" tIns="0" bIns="0" anchor="ctr">
                      <a:noAutofit/>
                    </a:bodyPr>
                    <a:p>
                      <a:endParaRPr b="1" lang="en-US" sz="1200" spc="-1" strike="noStrike">
                        <a:solidFill>
                          <a:srgbClr val="ffffff"/>
                        </a:solidFill>
                        <a:latin typeface="Calibri"/>
                        <a:ea typeface="Times New Roman"/>
                      </a:endParaRPr>
                    </a:p>
                  </a:txBody>
                  <a:tcPr anchor="ctr" marL="68400" marR="68400">
                    <a:lnL w="9360">
                      <a:solidFill>
                        <a:srgbClr val="93a299"/>
                      </a:solidFill>
                      <a:prstDash val="solid"/>
                    </a:lnL>
                    <a:lnR>
                      <a:noFill/>
                    </a:lnR>
                    <a:lnT w="9360">
                      <a:solidFill>
                        <a:srgbClr val="93a299"/>
                      </a:solidFill>
                      <a:prstDash val="solid"/>
                    </a:lnT>
                    <a:lnB>
                      <a:noFill/>
                    </a:lnB>
                    <a:solidFill>
                      <a:srgbClr val="93a299"/>
                    </a:solidFill>
                  </a:tcPr>
                </a:tc>
                <a:tc>
                  <a:txBody>
                    <a:bodyPr lIns="68400" rIns="68400" tIns="0" bIns="0" anchor="t">
                      <a:noAutofit/>
                    </a:bodyPr>
                    <a:p>
                      <a:endParaRPr b="1" lang="en-US" sz="1200" spc="-1" strike="noStrike">
                        <a:solidFill>
                          <a:srgbClr val="ffffff"/>
                        </a:solidFill>
                        <a:latin typeface="Calibri"/>
                        <a:ea typeface="Times New Roman"/>
                      </a:endParaRPr>
                    </a:p>
                  </a:txBody>
                  <a:tcPr anchor="t" marL="68400" marR="68400">
                    <a:lnL>
                      <a:noFill/>
                    </a:lnL>
                    <a:lnR w="9360">
                      <a:solidFill>
                        <a:srgbClr val="93a299"/>
                      </a:solidFill>
                      <a:prstDash val="solid"/>
                    </a:lnR>
                    <a:lnT w="9360">
                      <a:solidFill>
                        <a:srgbClr val="93a299"/>
                      </a:solidFill>
                      <a:prstDash val="solid"/>
                    </a:lnT>
                    <a:lnB>
                      <a:noFill/>
                    </a:lnB>
                    <a:solidFill>
                      <a:srgbClr val="93a299"/>
                    </a:solidFill>
                  </a:tcPr>
                </a:tc>
              </a:tr>
              <a:tr h="128880">
                <a:tc>
                  <a:txBody>
                    <a:bodyPr lIns="68400" rIns="68400" tIns="0" bIns="0" anchor="ctr">
                      <a:noAutofit/>
                    </a:bodyPr>
                    <a:p>
                      <a:pPr>
                        <a:lnSpc>
                          <a:spcPct val="100000"/>
                        </a:lnSpc>
                      </a:pPr>
                      <a:r>
                        <a:rPr b="1" lang="en-US" sz="1200" spc="-1" strike="noStrike">
                          <a:solidFill>
                            <a:srgbClr val="292934"/>
                          </a:solidFill>
                          <a:latin typeface="Arial"/>
                        </a:rPr>
                        <a:t>Same-Gender Male</a:t>
                      </a:r>
                      <a:endParaRPr b="0" lang="en-US" sz="1200" spc="-1" strike="noStrike">
                        <a:solidFill>
                          <a:srgbClr val="000000"/>
                        </a:solidFill>
                        <a:latin typeface="Arial"/>
                      </a:endParaRPr>
                    </a:p>
                  </a:txBody>
                  <a:tcPr anchor="ctr" marL="68400" marR="68400">
                    <a:lnL w="9360">
                      <a:solidFill>
                        <a:srgbClr val="93a299"/>
                      </a:solidFill>
                      <a:prstDash val="solid"/>
                    </a:lnL>
                    <a:lnR>
                      <a:noFill/>
                    </a:lnR>
                    <a:lnT>
                      <a:noFill/>
                    </a:lnT>
                    <a:lnB>
                      <a:noFill/>
                    </a:lnB>
                    <a:noFill/>
                  </a:tcPr>
                </a:tc>
                <a:tc>
                  <a:txBody>
                    <a:bodyPr lIns="68400" rIns="68400" tIns="0" bIns="0" anchor="t">
                      <a:noAutofit/>
                    </a:bodyPr>
                    <a:p>
                      <a:pPr algn="ctr">
                        <a:lnSpc>
                          <a:spcPct val="100000"/>
                        </a:lnSpc>
                      </a:pPr>
                      <a:r>
                        <a:rPr b="0" lang="en-US" sz="1200" spc="-1" strike="noStrike">
                          <a:solidFill>
                            <a:srgbClr val="292934"/>
                          </a:solidFill>
                          <a:latin typeface="Arial"/>
                        </a:rPr>
                        <a:t>-0.253**</a:t>
                      </a:r>
                      <a:endParaRPr b="0" lang="en-US" sz="1200" spc="-1" strike="noStrike">
                        <a:solidFill>
                          <a:srgbClr val="000000"/>
                        </a:solidFill>
                        <a:latin typeface="Arial"/>
                      </a:endParaRPr>
                    </a:p>
                  </a:txBody>
                  <a:tcPr anchor="t" marL="68400" marR="68400">
                    <a:lnL>
                      <a:noFill/>
                    </a:lnL>
                    <a:lnR w="9360">
                      <a:solidFill>
                        <a:srgbClr val="93a299"/>
                      </a:solidFill>
                      <a:prstDash val="solid"/>
                    </a:lnR>
                    <a:lnT w="9360">
                      <a:solidFill>
                        <a:srgbClr val="93a299"/>
                      </a:solidFill>
                      <a:prstDash val="solid"/>
                    </a:lnT>
                    <a:lnB w="9360">
                      <a:solidFill>
                        <a:srgbClr val="93a299"/>
                      </a:solidFill>
                      <a:prstDash val="solid"/>
                    </a:lnB>
                    <a:noFill/>
                  </a:tcPr>
                </a:tc>
              </a:tr>
              <a:tr h="128880">
                <a:tc>
                  <a:txBody>
                    <a:bodyPr lIns="68400" rIns="68400" tIns="0" bIns="0" anchor="ctr">
                      <a:noAutofit/>
                    </a:bodyPr>
                    <a:p>
                      <a:pPr>
                        <a:lnSpc>
                          <a:spcPct val="100000"/>
                        </a:lnSpc>
                      </a:pPr>
                      <a:r>
                        <a:rPr b="1" lang="en-US" sz="1200" spc="-1" strike="noStrike">
                          <a:solidFill>
                            <a:srgbClr val="292934"/>
                          </a:solidFill>
                          <a:latin typeface="Arial"/>
                        </a:rPr>
                        <a:t> </a:t>
                      </a:r>
                      <a:endParaRPr b="0" lang="en-US" sz="1200" spc="-1" strike="noStrike">
                        <a:solidFill>
                          <a:srgbClr val="000000"/>
                        </a:solidFill>
                        <a:latin typeface="Arial"/>
                      </a:endParaRPr>
                    </a:p>
                  </a:txBody>
                  <a:tcPr anchor="ctr" marL="68400" marR="68400">
                    <a:lnL w="9360">
                      <a:solidFill>
                        <a:srgbClr val="93a299"/>
                      </a:solidFill>
                      <a:prstDash val="solid"/>
                    </a:lnL>
                    <a:lnR>
                      <a:noFill/>
                    </a:lnR>
                    <a:lnT>
                      <a:noFill/>
                    </a:lnT>
                    <a:lnB>
                      <a:noFill/>
                    </a:lnB>
                    <a:noFill/>
                  </a:tcPr>
                </a:tc>
                <a:tc>
                  <a:txBody>
                    <a:bodyPr lIns="68400" rIns="68400" tIns="0" bIns="0" anchor="t">
                      <a:noAutofit/>
                    </a:bodyPr>
                    <a:p>
                      <a:pPr algn="ctr">
                        <a:lnSpc>
                          <a:spcPct val="100000"/>
                        </a:lnSpc>
                      </a:pPr>
                      <a:r>
                        <a:rPr b="0" lang="en-US" sz="1200" spc="-1" strike="noStrike">
                          <a:solidFill>
                            <a:srgbClr val="292934"/>
                          </a:solidFill>
                          <a:latin typeface="Arial"/>
                        </a:rPr>
                        <a:t>(0.103)</a:t>
                      </a:r>
                      <a:endParaRPr b="0" lang="en-US" sz="1200" spc="-1" strike="noStrike">
                        <a:solidFill>
                          <a:srgbClr val="000000"/>
                        </a:solidFill>
                        <a:latin typeface="Arial"/>
                      </a:endParaRPr>
                    </a:p>
                  </a:txBody>
                  <a:tcPr anchor="t" marL="68400" marR="68400">
                    <a:lnL>
                      <a:noFill/>
                    </a:lnL>
                    <a:lnR w="9360">
                      <a:solidFill>
                        <a:srgbClr val="93a299"/>
                      </a:solidFill>
                      <a:prstDash val="solid"/>
                    </a:lnR>
                    <a:lnT>
                      <a:noFill/>
                    </a:lnT>
                    <a:lnB>
                      <a:noFill/>
                    </a:lnB>
                    <a:noFill/>
                  </a:tcPr>
                </a:tc>
              </a:tr>
              <a:tr h="128880">
                <a:tc>
                  <a:txBody>
                    <a:bodyPr lIns="68400" rIns="68400" tIns="0" bIns="0" anchor="ctr">
                      <a:noAutofit/>
                    </a:bodyPr>
                    <a:p>
                      <a:pPr>
                        <a:lnSpc>
                          <a:spcPct val="100000"/>
                        </a:lnSpc>
                      </a:pPr>
                      <a:r>
                        <a:rPr b="1" lang="en-US" sz="1200" spc="-1" strike="noStrike">
                          <a:solidFill>
                            <a:srgbClr val="292934"/>
                          </a:solidFill>
                          <a:latin typeface="Arial"/>
                        </a:rPr>
                        <a:t>Same-Gender Female</a:t>
                      </a:r>
                      <a:endParaRPr b="0" lang="en-US" sz="1200" spc="-1" strike="noStrike">
                        <a:solidFill>
                          <a:srgbClr val="000000"/>
                        </a:solidFill>
                        <a:latin typeface="Arial"/>
                      </a:endParaRPr>
                    </a:p>
                  </a:txBody>
                  <a:tcPr anchor="ctr" marL="68400" marR="68400">
                    <a:lnL w="9360">
                      <a:solidFill>
                        <a:srgbClr val="93a299"/>
                      </a:solidFill>
                      <a:prstDash val="solid"/>
                    </a:lnL>
                    <a:lnR>
                      <a:noFill/>
                    </a:lnR>
                    <a:lnT>
                      <a:noFill/>
                    </a:lnT>
                    <a:lnB>
                      <a:noFill/>
                    </a:lnB>
                    <a:noFill/>
                  </a:tcPr>
                </a:tc>
                <a:tc>
                  <a:txBody>
                    <a:bodyPr lIns="68400" rIns="68400" tIns="0" bIns="0" anchor="t">
                      <a:noAutofit/>
                    </a:bodyPr>
                    <a:p>
                      <a:pPr algn="ctr">
                        <a:lnSpc>
                          <a:spcPct val="100000"/>
                        </a:lnSpc>
                      </a:pPr>
                      <a:r>
                        <a:rPr b="0" lang="en-US" sz="1200" spc="-1" strike="noStrike">
                          <a:solidFill>
                            <a:srgbClr val="292934"/>
                          </a:solidFill>
                          <a:latin typeface="Arial"/>
                        </a:rPr>
                        <a:t>-0.340***</a:t>
                      </a:r>
                      <a:endParaRPr b="0" lang="en-US" sz="1200" spc="-1" strike="noStrike">
                        <a:solidFill>
                          <a:srgbClr val="000000"/>
                        </a:solidFill>
                        <a:latin typeface="Arial"/>
                      </a:endParaRPr>
                    </a:p>
                  </a:txBody>
                  <a:tcPr anchor="t" marL="68400" marR="68400">
                    <a:lnL>
                      <a:noFill/>
                    </a:lnL>
                    <a:lnR w="9360">
                      <a:solidFill>
                        <a:srgbClr val="93a299"/>
                      </a:solidFill>
                      <a:prstDash val="solid"/>
                    </a:lnR>
                    <a:lnT w="9360">
                      <a:solidFill>
                        <a:srgbClr val="93a299"/>
                      </a:solidFill>
                      <a:prstDash val="solid"/>
                    </a:lnT>
                    <a:lnB w="9360">
                      <a:solidFill>
                        <a:srgbClr val="93a299"/>
                      </a:solidFill>
                      <a:prstDash val="solid"/>
                    </a:lnB>
                    <a:noFill/>
                  </a:tcPr>
                </a:tc>
              </a:tr>
              <a:tr h="128880">
                <a:tc>
                  <a:txBody>
                    <a:bodyPr lIns="68400" rIns="68400" tIns="0" bIns="0" anchor="ctr">
                      <a:noAutofit/>
                    </a:bodyPr>
                    <a:p>
                      <a:pPr>
                        <a:lnSpc>
                          <a:spcPct val="100000"/>
                        </a:lnSpc>
                      </a:pPr>
                      <a:r>
                        <a:rPr b="1" lang="en-US" sz="1200" spc="-1" strike="noStrike">
                          <a:solidFill>
                            <a:srgbClr val="292934"/>
                          </a:solidFill>
                          <a:latin typeface="Arial"/>
                        </a:rPr>
                        <a:t> </a:t>
                      </a:r>
                      <a:endParaRPr b="0" lang="en-US" sz="1200" spc="-1" strike="noStrike">
                        <a:solidFill>
                          <a:srgbClr val="000000"/>
                        </a:solidFill>
                        <a:latin typeface="Arial"/>
                      </a:endParaRPr>
                    </a:p>
                  </a:txBody>
                  <a:tcPr anchor="ctr" marL="68400" marR="68400">
                    <a:lnL w="9360">
                      <a:solidFill>
                        <a:srgbClr val="93a299"/>
                      </a:solidFill>
                      <a:prstDash val="solid"/>
                    </a:lnL>
                    <a:lnR>
                      <a:noFill/>
                    </a:lnR>
                    <a:lnT>
                      <a:noFill/>
                    </a:lnT>
                    <a:lnB>
                      <a:noFill/>
                    </a:lnB>
                    <a:noFill/>
                  </a:tcPr>
                </a:tc>
                <a:tc>
                  <a:txBody>
                    <a:bodyPr lIns="68400" rIns="68400" tIns="0" bIns="0" anchor="t">
                      <a:noAutofit/>
                    </a:bodyPr>
                    <a:p>
                      <a:pPr algn="ctr">
                        <a:lnSpc>
                          <a:spcPct val="100000"/>
                        </a:lnSpc>
                      </a:pPr>
                      <a:r>
                        <a:rPr b="0" lang="en-US" sz="1200" spc="-1" strike="noStrike">
                          <a:solidFill>
                            <a:srgbClr val="292934"/>
                          </a:solidFill>
                          <a:latin typeface="Arial"/>
                        </a:rPr>
                        <a:t>(0.120)</a:t>
                      </a:r>
                      <a:endParaRPr b="0" lang="en-US" sz="1200" spc="-1" strike="noStrike">
                        <a:solidFill>
                          <a:srgbClr val="000000"/>
                        </a:solidFill>
                        <a:latin typeface="Arial"/>
                      </a:endParaRPr>
                    </a:p>
                  </a:txBody>
                  <a:tcPr anchor="t" marL="68400" marR="68400">
                    <a:lnL>
                      <a:noFill/>
                    </a:lnL>
                    <a:lnR w="9360">
                      <a:solidFill>
                        <a:srgbClr val="93a299"/>
                      </a:solidFill>
                      <a:prstDash val="solid"/>
                    </a:lnR>
                    <a:lnT>
                      <a:noFill/>
                    </a:lnT>
                    <a:lnB>
                      <a:noFill/>
                    </a:lnB>
                    <a:noFill/>
                  </a:tcPr>
                </a:tc>
              </a:tr>
              <a:tr h="128880">
                <a:tc>
                  <a:txBody>
                    <a:bodyPr lIns="68400" rIns="68400" tIns="0" bIns="0" anchor="ctr">
                      <a:noAutofit/>
                    </a:bodyPr>
                    <a:p>
                      <a:pPr>
                        <a:lnSpc>
                          <a:spcPct val="100000"/>
                        </a:lnSpc>
                      </a:pPr>
                      <a:r>
                        <a:rPr b="1" lang="en-US" sz="1200" spc="-1" strike="noStrike">
                          <a:solidFill>
                            <a:srgbClr val="292934"/>
                          </a:solidFill>
                          <a:latin typeface="Arial"/>
                        </a:rPr>
                        <a:t>Different-Gender Female </a:t>
                      </a:r>
                      <a:endParaRPr b="0" lang="en-US" sz="1200" spc="-1" strike="noStrike">
                        <a:solidFill>
                          <a:srgbClr val="000000"/>
                        </a:solidFill>
                        <a:latin typeface="Arial"/>
                      </a:endParaRPr>
                    </a:p>
                    <a:p>
                      <a:pPr>
                        <a:lnSpc>
                          <a:spcPct val="100000"/>
                        </a:lnSpc>
                      </a:pPr>
                      <a:r>
                        <a:rPr b="1" lang="en-US" sz="1200" spc="-1" strike="noStrike">
                          <a:solidFill>
                            <a:srgbClr val="292934"/>
                          </a:solidFill>
                          <a:latin typeface="Arial"/>
                        </a:rPr>
                        <a:t>   </a:t>
                      </a:r>
                      <a:r>
                        <a:rPr b="1" lang="en-US" sz="1200" spc="-1" strike="noStrike">
                          <a:solidFill>
                            <a:srgbClr val="292934"/>
                          </a:solidFill>
                          <a:latin typeface="Arial"/>
                        </a:rPr>
                        <a:t>Originator</a:t>
                      </a:r>
                      <a:endParaRPr b="0" lang="en-US" sz="1200" spc="-1" strike="noStrike">
                        <a:solidFill>
                          <a:srgbClr val="000000"/>
                        </a:solidFill>
                        <a:latin typeface="Arial"/>
                      </a:endParaRPr>
                    </a:p>
                  </a:txBody>
                  <a:tcPr anchor="ctr" marL="68400" marR="68400">
                    <a:lnL w="9360">
                      <a:solidFill>
                        <a:srgbClr val="93a299"/>
                      </a:solidFill>
                      <a:prstDash val="solid"/>
                    </a:lnL>
                    <a:lnR>
                      <a:noFill/>
                    </a:lnR>
                    <a:lnT>
                      <a:noFill/>
                    </a:lnT>
                    <a:lnB>
                      <a:noFill/>
                    </a:lnB>
                    <a:noFill/>
                  </a:tcPr>
                </a:tc>
                <a:tc>
                  <a:txBody>
                    <a:bodyPr lIns="68400" rIns="68400" tIns="0" bIns="0" anchor="t">
                      <a:noAutofit/>
                    </a:bodyPr>
                    <a:p>
                      <a:pPr algn="ctr">
                        <a:lnSpc>
                          <a:spcPct val="100000"/>
                        </a:lnSpc>
                      </a:pPr>
                      <a:r>
                        <a:rPr b="0" lang="en-US" sz="1200" spc="-1" strike="noStrike">
                          <a:solidFill>
                            <a:srgbClr val="292934"/>
                          </a:solidFill>
                          <a:latin typeface="Arial"/>
                        </a:rPr>
                        <a:t>-0.018</a:t>
                      </a:r>
                      <a:endParaRPr b="0" lang="en-US" sz="1200" spc="-1" strike="noStrike">
                        <a:solidFill>
                          <a:srgbClr val="000000"/>
                        </a:solidFill>
                        <a:latin typeface="Arial"/>
                      </a:endParaRPr>
                    </a:p>
                    <a:p>
                      <a:pPr algn="ctr">
                        <a:lnSpc>
                          <a:spcPct val="100000"/>
                        </a:lnSpc>
                      </a:pPr>
                      <a:r>
                        <a:rPr b="0" lang="en-US" sz="1200" spc="-1" strike="noStrike">
                          <a:solidFill>
                            <a:srgbClr val="292934"/>
                          </a:solidFill>
                          <a:latin typeface="Arial"/>
                        </a:rPr>
                        <a:t>(0.126)</a:t>
                      </a:r>
                      <a:endParaRPr b="0" lang="en-US" sz="1200" spc="-1" strike="noStrike">
                        <a:solidFill>
                          <a:srgbClr val="000000"/>
                        </a:solidFill>
                        <a:latin typeface="Arial"/>
                      </a:endParaRPr>
                    </a:p>
                  </a:txBody>
                  <a:tcPr anchor="t" marL="68400" marR="68400">
                    <a:lnL>
                      <a:noFill/>
                    </a:lnL>
                    <a:lnR w="9360">
                      <a:solidFill>
                        <a:srgbClr val="93a299"/>
                      </a:solidFill>
                      <a:prstDash val="solid"/>
                    </a:lnR>
                    <a:lnT w="9360">
                      <a:solidFill>
                        <a:srgbClr val="93a299"/>
                      </a:solidFill>
                      <a:prstDash val="solid"/>
                    </a:lnT>
                    <a:lnB w="9360">
                      <a:solidFill>
                        <a:srgbClr val="93a299"/>
                      </a:solidFill>
                      <a:prstDash val="solid"/>
                    </a:lnB>
                    <a:noFill/>
                  </a:tcPr>
                </a:tc>
              </a:tr>
              <a:tr h="53280">
                <a:tc>
                  <a:txBody>
                    <a:bodyPr lIns="68400" rIns="68400" tIns="0" bIns="0" anchor="ctr">
                      <a:noAutofit/>
                    </a:bodyPr>
                    <a:p>
                      <a:pPr>
                        <a:lnSpc>
                          <a:spcPct val="100000"/>
                        </a:lnSpc>
                      </a:pPr>
                      <a:r>
                        <a:rPr b="1" lang="en-US" sz="1200" spc="-1" strike="noStrike">
                          <a:solidFill>
                            <a:srgbClr val="292934"/>
                          </a:solidFill>
                          <a:latin typeface="Arial"/>
                        </a:rPr>
                        <a:t>Expecting a Child</a:t>
                      </a:r>
                      <a:endParaRPr b="0" lang="en-US" sz="1200" spc="-1" strike="noStrike">
                        <a:solidFill>
                          <a:srgbClr val="000000"/>
                        </a:solidFill>
                        <a:latin typeface="Arial"/>
                      </a:endParaRPr>
                    </a:p>
                  </a:txBody>
                  <a:tcPr anchor="ctr" marL="68400" marR="68400">
                    <a:lnL w="9360">
                      <a:solidFill>
                        <a:srgbClr val="93a299"/>
                      </a:solidFill>
                      <a:prstDash val="solid"/>
                    </a:lnL>
                    <a:lnR>
                      <a:noFill/>
                    </a:lnR>
                    <a:lnT>
                      <a:noFill/>
                    </a:lnT>
                    <a:lnB>
                      <a:noFill/>
                    </a:lnB>
                    <a:noFill/>
                  </a:tcPr>
                </a:tc>
                <a:tc>
                  <a:txBody>
                    <a:bodyPr lIns="68400" rIns="68400" tIns="0" bIns="0" anchor="t">
                      <a:noAutofit/>
                    </a:bodyPr>
                    <a:p>
                      <a:pPr algn="ctr">
                        <a:lnSpc>
                          <a:spcPct val="100000"/>
                        </a:lnSpc>
                      </a:pPr>
                      <a:r>
                        <a:rPr b="0" lang="en-US" sz="1200" spc="-1" strike="noStrike">
                          <a:solidFill>
                            <a:srgbClr val="292934"/>
                          </a:solidFill>
                          <a:latin typeface="Arial"/>
                        </a:rPr>
                        <a:t>0.031</a:t>
                      </a:r>
                      <a:endParaRPr b="0" lang="en-US" sz="1200" spc="-1" strike="noStrike">
                        <a:solidFill>
                          <a:srgbClr val="000000"/>
                        </a:solidFill>
                        <a:latin typeface="Arial"/>
                      </a:endParaRPr>
                    </a:p>
                  </a:txBody>
                  <a:tcPr anchor="t" marL="68400" marR="68400">
                    <a:lnL>
                      <a:noFill/>
                    </a:lnL>
                    <a:lnR w="9360">
                      <a:solidFill>
                        <a:srgbClr val="93a299"/>
                      </a:solidFill>
                      <a:prstDash val="solid"/>
                    </a:lnR>
                    <a:lnT>
                      <a:noFill/>
                    </a:lnT>
                    <a:lnB>
                      <a:noFill/>
                    </a:lnB>
                    <a:noFill/>
                  </a:tcPr>
                </a:tc>
              </a:tr>
              <a:tr h="53280">
                <a:tc>
                  <a:txBody>
                    <a:bodyPr lIns="68400" rIns="68400" tIns="0" bIns="0" anchor="ctr">
                      <a:noAutofit/>
                    </a:bodyPr>
                    <a:p>
                      <a:pPr>
                        <a:lnSpc>
                          <a:spcPct val="100000"/>
                        </a:lnSpc>
                      </a:pPr>
                      <a:r>
                        <a:rPr b="1" lang="en-US" sz="1200" spc="-1" strike="noStrike">
                          <a:solidFill>
                            <a:srgbClr val="292934"/>
                          </a:solidFill>
                          <a:latin typeface="Arial"/>
                        </a:rPr>
                        <a:t> </a:t>
                      </a:r>
                      <a:endParaRPr b="0" lang="en-US" sz="1200" spc="-1" strike="noStrike">
                        <a:solidFill>
                          <a:srgbClr val="000000"/>
                        </a:solidFill>
                        <a:latin typeface="Arial"/>
                      </a:endParaRPr>
                    </a:p>
                  </a:txBody>
                  <a:tcPr anchor="ctr" marL="68400" marR="68400">
                    <a:lnL w="9360">
                      <a:solidFill>
                        <a:srgbClr val="93a299"/>
                      </a:solidFill>
                      <a:prstDash val="solid"/>
                    </a:lnL>
                    <a:lnR>
                      <a:noFill/>
                    </a:lnR>
                    <a:lnT>
                      <a:noFill/>
                    </a:lnT>
                    <a:lnB>
                      <a:noFill/>
                    </a:lnB>
                    <a:noFill/>
                  </a:tcPr>
                </a:tc>
                <a:tc>
                  <a:txBody>
                    <a:bodyPr lIns="68400" rIns="68400" tIns="0" bIns="0" anchor="t">
                      <a:noAutofit/>
                    </a:bodyPr>
                    <a:p>
                      <a:pPr algn="ctr">
                        <a:lnSpc>
                          <a:spcPct val="100000"/>
                        </a:lnSpc>
                      </a:pPr>
                      <a:r>
                        <a:rPr b="0" lang="en-US" sz="1200" spc="-1" strike="noStrike">
                          <a:solidFill>
                            <a:srgbClr val="292934"/>
                          </a:solidFill>
                          <a:latin typeface="Arial"/>
                        </a:rPr>
                        <a:t>(0.116)</a:t>
                      </a:r>
                      <a:endParaRPr b="0" lang="en-US" sz="1200" spc="-1" strike="noStrike">
                        <a:solidFill>
                          <a:srgbClr val="000000"/>
                        </a:solidFill>
                        <a:latin typeface="Arial"/>
                      </a:endParaRPr>
                    </a:p>
                  </a:txBody>
                  <a:tcPr anchor="t" marL="68400" marR="68400">
                    <a:lnL>
                      <a:noFill/>
                    </a:lnL>
                    <a:lnR w="9360">
                      <a:solidFill>
                        <a:srgbClr val="93a299"/>
                      </a:solidFill>
                      <a:prstDash val="solid"/>
                    </a:lnR>
                    <a:lnT w="9360">
                      <a:solidFill>
                        <a:srgbClr val="93a299"/>
                      </a:solidFill>
                      <a:prstDash val="solid"/>
                    </a:lnT>
                    <a:lnB w="9360">
                      <a:solidFill>
                        <a:srgbClr val="93a299"/>
                      </a:solidFill>
                      <a:prstDash val="solid"/>
                    </a:lnB>
                    <a:noFill/>
                  </a:tcPr>
                </a:tc>
              </a:tr>
              <a:tr h="53280">
                <a:tc>
                  <a:txBody>
                    <a:bodyPr lIns="68400" rIns="68400" tIns="0" bIns="0" anchor="ctr">
                      <a:noAutofit/>
                    </a:bodyPr>
                    <a:p>
                      <a:pPr>
                        <a:lnSpc>
                          <a:spcPct val="100000"/>
                        </a:lnSpc>
                      </a:pPr>
                      <a:r>
                        <a:rPr b="1" lang="en-US" sz="1200" spc="-1" strike="noStrike">
                          <a:solidFill>
                            <a:srgbClr val="292934"/>
                          </a:solidFill>
                          <a:latin typeface="Arial"/>
                        </a:rPr>
                        <a:t>Has One Child</a:t>
                      </a:r>
                      <a:endParaRPr b="0" lang="en-US" sz="1200" spc="-1" strike="noStrike">
                        <a:solidFill>
                          <a:srgbClr val="000000"/>
                        </a:solidFill>
                        <a:latin typeface="Arial"/>
                      </a:endParaRPr>
                    </a:p>
                  </a:txBody>
                  <a:tcPr anchor="ctr" marL="68400" marR="68400">
                    <a:lnL w="9360">
                      <a:solidFill>
                        <a:srgbClr val="93a299"/>
                      </a:solidFill>
                      <a:prstDash val="solid"/>
                    </a:lnL>
                    <a:lnR>
                      <a:noFill/>
                    </a:lnR>
                    <a:lnT>
                      <a:noFill/>
                    </a:lnT>
                    <a:lnB>
                      <a:noFill/>
                    </a:lnB>
                    <a:noFill/>
                  </a:tcPr>
                </a:tc>
                <a:tc>
                  <a:txBody>
                    <a:bodyPr lIns="68400" rIns="68400" tIns="0" bIns="0" anchor="t">
                      <a:noAutofit/>
                    </a:bodyPr>
                    <a:p>
                      <a:pPr algn="ctr">
                        <a:lnSpc>
                          <a:spcPct val="100000"/>
                        </a:lnSpc>
                      </a:pPr>
                      <a:r>
                        <a:rPr b="0" lang="en-US" sz="1200" spc="-1" strike="noStrike">
                          <a:solidFill>
                            <a:srgbClr val="292934"/>
                          </a:solidFill>
                          <a:latin typeface="Arial"/>
                        </a:rPr>
                        <a:t>-0.100</a:t>
                      </a:r>
                      <a:endParaRPr b="0" lang="en-US" sz="1200" spc="-1" strike="noStrike">
                        <a:solidFill>
                          <a:srgbClr val="000000"/>
                        </a:solidFill>
                        <a:latin typeface="Arial"/>
                      </a:endParaRPr>
                    </a:p>
                  </a:txBody>
                  <a:tcPr anchor="t" marL="68400" marR="68400">
                    <a:lnL>
                      <a:noFill/>
                    </a:lnL>
                    <a:lnR w="9360">
                      <a:solidFill>
                        <a:srgbClr val="93a299"/>
                      </a:solidFill>
                      <a:prstDash val="solid"/>
                    </a:lnR>
                    <a:lnT>
                      <a:noFill/>
                    </a:lnT>
                    <a:lnB>
                      <a:noFill/>
                    </a:lnB>
                    <a:noFill/>
                  </a:tcPr>
                </a:tc>
              </a:tr>
              <a:tr h="53280">
                <a:tc>
                  <a:txBody>
                    <a:bodyPr lIns="68400" rIns="68400" tIns="0" bIns="0" anchor="ctr">
                      <a:noAutofit/>
                    </a:bodyPr>
                    <a:p>
                      <a:pPr>
                        <a:lnSpc>
                          <a:spcPct val="100000"/>
                        </a:lnSpc>
                      </a:pPr>
                      <a:r>
                        <a:rPr b="1" lang="en-US" sz="1200" spc="-1" strike="noStrike">
                          <a:solidFill>
                            <a:srgbClr val="292934"/>
                          </a:solidFill>
                          <a:latin typeface="Arial"/>
                        </a:rPr>
                        <a:t> </a:t>
                      </a:r>
                      <a:endParaRPr b="0" lang="en-US" sz="1200" spc="-1" strike="noStrike">
                        <a:solidFill>
                          <a:srgbClr val="000000"/>
                        </a:solidFill>
                        <a:latin typeface="Arial"/>
                      </a:endParaRPr>
                    </a:p>
                  </a:txBody>
                  <a:tcPr anchor="ctr" marL="68400" marR="68400">
                    <a:lnL w="9360">
                      <a:solidFill>
                        <a:srgbClr val="93a299"/>
                      </a:solidFill>
                      <a:prstDash val="solid"/>
                    </a:lnL>
                    <a:lnR>
                      <a:noFill/>
                    </a:lnR>
                    <a:lnT>
                      <a:noFill/>
                    </a:lnT>
                    <a:lnB>
                      <a:noFill/>
                    </a:lnB>
                    <a:noFill/>
                  </a:tcPr>
                </a:tc>
                <a:tc>
                  <a:txBody>
                    <a:bodyPr lIns="68400" rIns="68400" tIns="0" bIns="0" anchor="t">
                      <a:noAutofit/>
                    </a:bodyPr>
                    <a:p>
                      <a:pPr algn="ctr">
                        <a:lnSpc>
                          <a:spcPct val="100000"/>
                        </a:lnSpc>
                      </a:pPr>
                      <a:r>
                        <a:rPr b="0" lang="en-US" sz="1200" spc="-1" strike="noStrike">
                          <a:solidFill>
                            <a:srgbClr val="292934"/>
                          </a:solidFill>
                          <a:latin typeface="Arial"/>
                        </a:rPr>
                        <a:t>(0.107)</a:t>
                      </a:r>
                      <a:endParaRPr b="0" lang="en-US" sz="1200" spc="-1" strike="noStrike">
                        <a:solidFill>
                          <a:srgbClr val="000000"/>
                        </a:solidFill>
                        <a:latin typeface="Arial"/>
                      </a:endParaRPr>
                    </a:p>
                  </a:txBody>
                  <a:tcPr anchor="t" marL="68400" marR="68400">
                    <a:lnL>
                      <a:noFill/>
                    </a:lnL>
                    <a:lnR w="9360">
                      <a:solidFill>
                        <a:srgbClr val="93a299"/>
                      </a:solidFill>
                      <a:prstDash val="solid"/>
                    </a:lnR>
                    <a:lnT w="9360">
                      <a:solidFill>
                        <a:srgbClr val="93a299"/>
                      </a:solidFill>
                      <a:prstDash val="solid"/>
                    </a:lnT>
                    <a:lnB w="9360">
                      <a:solidFill>
                        <a:srgbClr val="93a299"/>
                      </a:solidFill>
                      <a:prstDash val="solid"/>
                    </a:lnB>
                    <a:noFill/>
                  </a:tcPr>
                </a:tc>
              </a:tr>
              <a:tr h="135720">
                <a:tc>
                  <a:txBody>
                    <a:bodyPr lIns="68400" rIns="68400" tIns="0" bIns="0" anchor="t">
                      <a:noAutofit/>
                    </a:bodyPr>
                    <a:p>
                      <a:pPr>
                        <a:lnSpc>
                          <a:spcPct val="100000"/>
                        </a:lnSpc>
                      </a:pPr>
                      <a:r>
                        <a:rPr b="1" lang="en-US" sz="1200" spc="-1" strike="noStrike">
                          <a:solidFill>
                            <a:srgbClr val="292934"/>
                          </a:solidFill>
                          <a:latin typeface="Arial"/>
                        </a:rPr>
                        <a:t>Has Two Children</a:t>
                      </a:r>
                      <a:endParaRPr b="0" lang="en-US" sz="1200" spc="-1" strike="noStrike">
                        <a:solidFill>
                          <a:srgbClr val="000000"/>
                        </a:solidFill>
                        <a:latin typeface="Arial"/>
                      </a:endParaRPr>
                    </a:p>
                  </a:txBody>
                  <a:tcPr anchor="t" marL="68400" marR="68400">
                    <a:lnL w="9360">
                      <a:solidFill>
                        <a:srgbClr val="93a299"/>
                      </a:solidFill>
                      <a:prstDash val="solid"/>
                    </a:lnL>
                    <a:lnR>
                      <a:noFill/>
                    </a:lnR>
                    <a:lnT>
                      <a:noFill/>
                    </a:lnT>
                    <a:lnB>
                      <a:noFill/>
                    </a:lnB>
                    <a:noFill/>
                  </a:tcPr>
                </a:tc>
                <a:tc>
                  <a:txBody>
                    <a:bodyPr lIns="68400" rIns="68400" tIns="0" bIns="0" anchor="t">
                      <a:noAutofit/>
                    </a:bodyPr>
                    <a:p>
                      <a:pPr algn="ctr">
                        <a:lnSpc>
                          <a:spcPct val="100000"/>
                        </a:lnSpc>
                      </a:pPr>
                      <a:r>
                        <a:rPr b="0" lang="en-US" sz="1200" spc="-1" strike="noStrike">
                          <a:solidFill>
                            <a:srgbClr val="292934"/>
                          </a:solidFill>
                          <a:latin typeface="Arial"/>
                        </a:rPr>
                        <a:t>-0.216**</a:t>
                      </a:r>
                      <a:endParaRPr b="0" lang="en-US" sz="1200" spc="-1" strike="noStrike">
                        <a:solidFill>
                          <a:srgbClr val="000000"/>
                        </a:solidFill>
                        <a:latin typeface="Arial"/>
                      </a:endParaRPr>
                    </a:p>
                  </a:txBody>
                  <a:tcPr anchor="t" marL="68400" marR="68400">
                    <a:lnL>
                      <a:noFill/>
                    </a:lnL>
                    <a:lnR w="9360">
                      <a:solidFill>
                        <a:srgbClr val="93a299"/>
                      </a:solidFill>
                      <a:prstDash val="solid"/>
                    </a:lnR>
                    <a:lnT>
                      <a:noFill/>
                    </a:lnT>
                    <a:lnB>
                      <a:noFill/>
                    </a:lnB>
                    <a:noFill/>
                  </a:tcPr>
                </a:tc>
              </a:tr>
              <a:tr h="135720">
                <a:tc>
                  <a:txBody>
                    <a:bodyPr lIns="68400" rIns="68400" tIns="0" bIns="0" anchor="t">
                      <a:noAutofit/>
                    </a:bodyPr>
                    <a:p>
                      <a:pPr>
                        <a:lnSpc>
                          <a:spcPct val="100000"/>
                        </a:lnSpc>
                      </a:pPr>
                      <a:r>
                        <a:rPr b="1" lang="en-US" sz="1200" spc="-1" strike="noStrike">
                          <a:solidFill>
                            <a:srgbClr val="292934"/>
                          </a:solidFill>
                          <a:latin typeface="Arial"/>
                        </a:rPr>
                        <a:t> </a:t>
                      </a:r>
                      <a:endParaRPr b="0" lang="en-US" sz="1200" spc="-1" strike="noStrike">
                        <a:solidFill>
                          <a:srgbClr val="000000"/>
                        </a:solidFill>
                        <a:latin typeface="Arial"/>
                      </a:endParaRPr>
                    </a:p>
                  </a:txBody>
                  <a:tcPr anchor="t" marL="68400" marR="68400">
                    <a:lnL w="9360">
                      <a:solidFill>
                        <a:srgbClr val="93a299"/>
                      </a:solidFill>
                      <a:prstDash val="solid"/>
                    </a:lnL>
                    <a:lnR>
                      <a:noFill/>
                    </a:lnR>
                    <a:lnT>
                      <a:noFill/>
                    </a:lnT>
                    <a:lnB>
                      <a:noFill/>
                    </a:lnB>
                    <a:noFill/>
                  </a:tcPr>
                </a:tc>
                <a:tc>
                  <a:txBody>
                    <a:bodyPr lIns="68400" rIns="68400" tIns="0" bIns="0" anchor="t">
                      <a:noAutofit/>
                    </a:bodyPr>
                    <a:p>
                      <a:pPr algn="ctr">
                        <a:lnSpc>
                          <a:spcPct val="100000"/>
                        </a:lnSpc>
                      </a:pPr>
                      <a:r>
                        <a:rPr b="0" lang="en-US" sz="1200" spc="-1" strike="noStrike">
                          <a:solidFill>
                            <a:srgbClr val="292934"/>
                          </a:solidFill>
                          <a:latin typeface="Arial"/>
                        </a:rPr>
                        <a:t>(0.102)</a:t>
                      </a:r>
                      <a:endParaRPr b="0" lang="en-US" sz="1200" spc="-1" strike="noStrike">
                        <a:solidFill>
                          <a:srgbClr val="000000"/>
                        </a:solidFill>
                        <a:latin typeface="Arial"/>
                      </a:endParaRPr>
                    </a:p>
                  </a:txBody>
                  <a:tcPr anchor="t" marL="68400" marR="68400">
                    <a:lnL>
                      <a:noFill/>
                    </a:lnL>
                    <a:lnR w="9360">
                      <a:solidFill>
                        <a:srgbClr val="93a299"/>
                      </a:solidFill>
                      <a:prstDash val="solid"/>
                    </a:lnR>
                    <a:lnT w="9360">
                      <a:solidFill>
                        <a:srgbClr val="93a299"/>
                      </a:solidFill>
                      <a:prstDash val="solid"/>
                    </a:lnT>
                    <a:lnB w="9360">
                      <a:solidFill>
                        <a:srgbClr val="93a299"/>
                      </a:solidFill>
                      <a:prstDash val="solid"/>
                    </a:lnB>
                    <a:noFill/>
                  </a:tcPr>
                </a:tc>
              </a:tr>
              <a:tr h="135720">
                <a:tc>
                  <a:txBody>
                    <a:bodyPr lIns="68400" rIns="68400" tIns="0" bIns="0" anchor="t">
                      <a:noAutofit/>
                    </a:bodyPr>
                    <a:p>
                      <a:pPr>
                        <a:lnSpc>
                          <a:spcPct val="100000"/>
                        </a:lnSpc>
                      </a:pPr>
                      <a:r>
                        <a:rPr b="1" lang="en-US" sz="1200" spc="-1" strike="noStrike">
                          <a:solidFill>
                            <a:srgbClr val="292934"/>
                          </a:solidFill>
                          <a:latin typeface="Arial"/>
                        </a:rPr>
                        <a:t>High Credit Score (vs. low)</a:t>
                      </a:r>
                      <a:endParaRPr b="0" lang="en-US" sz="1200" spc="-1" strike="noStrike">
                        <a:solidFill>
                          <a:srgbClr val="000000"/>
                        </a:solidFill>
                        <a:latin typeface="Arial"/>
                      </a:endParaRPr>
                    </a:p>
                  </a:txBody>
                  <a:tcPr anchor="t" marL="68400" marR="68400">
                    <a:lnL w="9360">
                      <a:solidFill>
                        <a:srgbClr val="93a299"/>
                      </a:solidFill>
                      <a:prstDash val="solid"/>
                    </a:lnL>
                    <a:lnR>
                      <a:noFill/>
                    </a:lnR>
                    <a:lnT>
                      <a:noFill/>
                    </a:lnT>
                    <a:lnB>
                      <a:noFill/>
                    </a:lnB>
                    <a:noFill/>
                  </a:tcPr>
                </a:tc>
                <a:tc>
                  <a:txBody>
                    <a:bodyPr lIns="68400" rIns="68400" tIns="0" bIns="0" anchor="t">
                      <a:noAutofit/>
                    </a:bodyPr>
                    <a:p>
                      <a:pPr algn="ctr">
                        <a:lnSpc>
                          <a:spcPct val="100000"/>
                        </a:lnSpc>
                      </a:pPr>
                      <a:r>
                        <a:rPr b="0" lang="en-US" sz="1200" spc="-1" strike="noStrike">
                          <a:solidFill>
                            <a:srgbClr val="292934"/>
                          </a:solidFill>
                          <a:latin typeface="Arial"/>
                        </a:rPr>
                        <a:t>-0.013</a:t>
                      </a:r>
                      <a:endParaRPr b="0" lang="en-US" sz="1200" spc="-1" strike="noStrike">
                        <a:solidFill>
                          <a:srgbClr val="000000"/>
                        </a:solidFill>
                        <a:latin typeface="Arial"/>
                      </a:endParaRPr>
                    </a:p>
                  </a:txBody>
                  <a:tcPr anchor="t" marL="68400" marR="68400">
                    <a:lnL>
                      <a:noFill/>
                    </a:lnL>
                    <a:lnR w="9360">
                      <a:solidFill>
                        <a:srgbClr val="93a299"/>
                      </a:solidFill>
                      <a:prstDash val="solid"/>
                    </a:lnR>
                    <a:lnT>
                      <a:noFill/>
                    </a:lnT>
                    <a:lnB>
                      <a:noFill/>
                    </a:lnB>
                    <a:noFill/>
                  </a:tcPr>
                </a:tc>
              </a:tr>
              <a:tr h="135720">
                <a:tc>
                  <a:txBody>
                    <a:bodyPr lIns="68400" rIns="68400" tIns="0" bIns="0" anchor="t">
                      <a:noAutofit/>
                    </a:bodyPr>
                    <a:p>
                      <a:pPr>
                        <a:lnSpc>
                          <a:spcPct val="100000"/>
                        </a:lnSpc>
                      </a:pPr>
                      <a:r>
                        <a:rPr b="1" lang="en-US" sz="1200" spc="-1" strike="noStrike">
                          <a:solidFill>
                            <a:srgbClr val="292934"/>
                          </a:solidFill>
                          <a:latin typeface="Arial"/>
                        </a:rPr>
                        <a:t> </a:t>
                      </a:r>
                      <a:endParaRPr b="0" lang="en-US" sz="1200" spc="-1" strike="noStrike">
                        <a:solidFill>
                          <a:srgbClr val="000000"/>
                        </a:solidFill>
                        <a:latin typeface="Arial"/>
                      </a:endParaRPr>
                    </a:p>
                  </a:txBody>
                  <a:tcPr anchor="t" marL="68400" marR="68400">
                    <a:lnL w="9360">
                      <a:solidFill>
                        <a:srgbClr val="93a299"/>
                      </a:solidFill>
                      <a:prstDash val="solid"/>
                    </a:lnL>
                    <a:lnR>
                      <a:noFill/>
                    </a:lnR>
                    <a:lnT>
                      <a:noFill/>
                    </a:lnT>
                    <a:lnB>
                      <a:noFill/>
                    </a:lnB>
                    <a:noFill/>
                  </a:tcPr>
                </a:tc>
                <a:tc>
                  <a:txBody>
                    <a:bodyPr lIns="68400" rIns="68400" tIns="0" bIns="0" anchor="t">
                      <a:noAutofit/>
                    </a:bodyPr>
                    <a:p>
                      <a:pPr algn="ctr">
                        <a:lnSpc>
                          <a:spcPct val="100000"/>
                        </a:lnSpc>
                      </a:pPr>
                      <a:r>
                        <a:rPr b="0" lang="en-US" sz="1200" spc="-1" strike="noStrike">
                          <a:solidFill>
                            <a:srgbClr val="292934"/>
                          </a:solidFill>
                          <a:latin typeface="Arial"/>
                        </a:rPr>
                        <a:t>(0.103)</a:t>
                      </a:r>
                      <a:endParaRPr b="0" lang="en-US" sz="1200" spc="-1" strike="noStrike">
                        <a:solidFill>
                          <a:srgbClr val="000000"/>
                        </a:solidFill>
                        <a:latin typeface="Arial"/>
                      </a:endParaRPr>
                    </a:p>
                  </a:txBody>
                  <a:tcPr anchor="t" marL="68400" marR="68400">
                    <a:lnL>
                      <a:noFill/>
                    </a:lnL>
                    <a:lnR w="9360">
                      <a:solidFill>
                        <a:srgbClr val="93a299"/>
                      </a:solidFill>
                      <a:prstDash val="solid"/>
                    </a:lnR>
                    <a:lnT w="9360">
                      <a:solidFill>
                        <a:srgbClr val="93a299"/>
                      </a:solidFill>
                      <a:prstDash val="solid"/>
                    </a:lnT>
                    <a:lnB w="9360">
                      <a:solidFill>
                        <a:srgbClr val="93a299"/>
                      </a:solidFill>
                      <a:prstDash val="solid"/>
                    </a:lnB>
                    <a:noFill/>
                  </a:tcPr>
                </a:tc>
              </a:tr>
              <a:tr h="135720">
                <a:tc>
                  <a:txBody>
                    <a:bodyPr lIns="68400" rIns="68400" tIns="0" bIns="0" anchor="t">
                      <a:noAutofit/>
                    </a:bodyPr>
                    <a:p>
                      <a:pPr>
                        <a:lnSpc>
                          <a:spcPct val="100000"/>
                        </a:lnSpc>
                      </a:pPr>
                      <a:r>
                        <a:rPr b="1" lang="en-US" sz="1200" spc="-1" strike="noStrike">
                          <a:solidFill>
                            <a:srgbClr val="292934"/>
                          </a:solidFill>
                          <a:latin typeface="Arial"/>
                        </a:rPr>
                        <a:t>Log Occupational Income</a:t>
                      </a:r>
                      <a:endParaRPr b="0" lang="en-US" sz="1200" spc="-1" strike="noStrike">
                        <a:solidFill>
                          <a:srgbClr val="000000"/>
                        </a:solidFill>
                        <a:latin typeface="Arial"/>
                      </a:endParaRPr>
                    </a:p>
                  </a:txBody>
                  <a:tcPr anchor="t" marL="68400" marR="68400">
                    <a:lnL w="9360">
                      <a:solidFill>
                        <a:srgbClr val="93a299"/>
                      </a:solidFill>
                      <a:prstDash val="solid"/>
                    </a:lnL>
                    <a:lnR>
                      <a:noFill/>
                    </a:lnR>
                    <a:lnT>
                      <a:noFill/>
                    </a:lnT>
                    <a:lnB>
                      <a:noFill/>
                    </a:lnB>
                    <a:noFill/>
                  </a:tcPr>
                </a:tc>
                <a:tc>
                  <a:txBody>
                    <a:bodyPr lIns="68400" rIns="68400" tIns="0" bIns="0" anchor="t">
                      <a:noAutofit/>
                    </a:bodyPr>
                    <a:p>
                      <a:pPr algn="ctr">
                        <a:lnSpc>
                          <a:spcPct val="100000"/>
                        </a:lnSpc>
                      </a:pPr>
                      <a:r>
                        <a:rPr b="0" lang="en-US" sz="1200" spc="-1" strike="noStrike">
                          <a:solidFill>
                            <a:srgbClr val="292934"/>
                          </a:solidFill>
                          <a:latin typeface="Arial"/>
                        </a:rPr>
                        <a:t>-0.034</a:t>
                      </a:r>
                      <a:endParaRPr b="0" lang="en-US" sz="1200" spc="-1" strike="noStrike">
                        <a:solidFill>
                          <a:srgbClr val="000000"/>
                        </a:solidFill>
                        <a:latin typeface="Arial"/>
                      </a:endParaRPr>
                    </a:p>
                  </a:txBody>
                  <a:tcPr anchor="t" marL="68400" marR="68400">
                    <a:lnL>
                      <a:noFill/>
                    </a:lnL>
                    <a:lnR w="9360">
                      <a:solidFill>
                        <a:srgbClr val="93a299"/>
                      </a:solidFill>
                      <a:prstDash val="solid"/>
                    </a:lnR>
                    <a:lnT>
                      <a:noFill/>
                    </a:lnT>
                    <a:lnB>
                      <a:noFill/>
                    </a:lnB>
                    <a:noFill/>
                  </a:tcPr>
                </a:tc>
              </a:tr>
              <a:tr h="135720">
                <a:tc>
                  <a:txBody>
                    <a:bodyPr lIns="68400" rIns="68400" tIns="0" bIns="0" anchor="t">
                      <a:noAutofit/>
                    </a:bodyPr>
                    <a:p>
                      <a:pPr>
                        <a:lnSpc>
                          <a:spcPct val="100000"/>
                        </a:lnSpc>
                      </a:pPr>
                      <a:r>
                        <a:rPr b="1" lang="en-US" sz="1200" spc="-1" strike="noStrike">
                          <a:solidFill>
                            <a:srgbClr val="292934"/>
                          </a:solidFill>
                          <a:latin typeface="Arial"/>
                        </a:rPr>
                        <a:t> </a:t>
                      </a:r>
                      <a:endParaRPr b="0" lang="en-US" sz="1200" spc="-1" strike="noStrike">
                        <a:solidFill>
                          <a:srgbClr val="000000"/>
                        </a:solidFill>
                        <a:latin typeface="Arial"/>
                      </a:endParaRPr>
                    </a:p>
                  </a:txBody>
                  <a:tcPr anchor="t" marL="68400" marR="68400">
                    <a:lnL w="9360">
                      <a:solidFill>
                        <a:srgbClr val="93a299"/>
                      </a:solidFill>
                      <a:prstDash val="solid"/>
                    </a:lnL>
                    <a:lnR>
                      <a:noFill/>
                    </a:lnR>
                    <a:lnT>
                      <a:noFill/>
                    </a:lnT>
                    <a:lnB>
                      <a:noFill/>
                    </a:lnB>
                    <a:noFill/>
                  </a:tcPr>
                </a:tc>
                <a:tc>
                  <a:txBody>
                    <a:bodyPr lIns="68400" rIns="68400" tIns="0" bIns="0" anchor="t">
                      <a:noAutofit/>
                    </a:bodyPr>
                    <a:p>
                      <a:pPr algn="ctr">
                        <a:lnSpc>
                          <a:spcPct val="100000"/>
                        </a:lnSpc>
                      </a:pPr>
                      <a:r>
                        <a:rPr b="0" lang="en-US" sz="1200" spc="-1" strike="noStrike">
                          <a:solidFill>
                            <a:srgbClr val="292934"/>
                          </a:solidFill>
                          <a:latin typeface="Arial"/>
                        </a:rPr>
                        <a:t>(0.079)</a:t>
                      </a:r>
                      <a:endParaRPr b="0" lang="en-US" sz="1200" spc="-1" strike="noStrike">
                        <a:solidFill>
                          <a:srgbClr val="000000"/>
                        </a:solidFill>
                        <a:latin typeface="Arial"/>
                      </a:endParaRPr>
                    </a:p>
                  </a:txBody>
                  <a:tcPr anchor="t" marL="68400" marR="68400">
                    <a:lnL>
                      <a:noFill/>
                    </a:lnL>
                    <a:lnR w="9360">
                      <a:solidFill>
                        <a:srgbClr val="93a299"/>
                      </a:solidFill>
                      <a:prstDash val="solid"/>
                    </a:lnR>
                    <a:lnT w="9360">
                      <a:solidFill>
                        <a:srgbClr val="93a299"/>
                      </a:solidFill>
                      <a:prstDash val="solid"/>
                    </a:lnT>
                    <a:lnB w="9360">
                      <a:solidFill>
                        <a:srgbClr val="93a299"/>
                      </a:solidFill>
                      <a:prstDash val="solid"/>
                    </a:lnB>
                    <a:noFill/>
                  </a:tcPr>
                </a:tc>
              </a:tr>
              <a:tr h="135720">
                <a:tc>
                  <a:txBody>
                    <a:bodyPr lIns="68400" rIns="68400" tIns="0" bIns="0" anchor="t">
                      <a:noAutofit/>
                    </a:bodyPr>
                    <a:p>
                      <a:pPr>
                        <a:lnSpc>
                          <a:spcPct val="100000"/>
                        </a:lnSpc>
                      </a:pPr>
                      <a:r>
                        <a:rPr b="1" lang="en-US" sz="1200" spc="-1" strike="noStrike">
                          <a:solidFill>
                            <a:srgbClr val="292934"/>
                          </a:solidFill>
                          <a:latin typeface="Arial"/>
                        </a:rPr>
                        <a:t>Occupational Tenure (years)</a:t>
                      </a:r>
                      <a:endParaRPr b="0" lang="en-US" sz="1200" spc="-1" strike="noStrike">
                        <a:solidFill>
                          <a:srgbClr val="000000"/>
                        </a:solidFill>
                        <a:latin typeface="Arial"/>
                      </a:endParaRPr>
                    </a:p>
                  </a:txBody>
                  <a:tcPr anchor="t" marL="68400" marR="68400">
                    <a:lnL w="9360">
                      <a:solidFill>
                        <a:srgbClr val="93a299"/>
                      </a:solidFill>
                      <a:prstDash val="solid"/>
                    </a:lnL>
                    <a:lnR>
                      <a:noFill/>
                    </a:lnR>
                    <a:lnT>
                      <a:noFill/>
                    </a:lnT>
                    <a:lnB>
                      <a:noFill/>
                    </a:lnB>
                    <a:noFill/>
                  </a:tcPr>
                </a:tc>
                <a:tc>
                  <a:txBody>
                    <a:bodyPr lIns="68400" rIns="68400" tIns="0" bIns="0" anchor="t">
                      <a:noAutofit/>
                    </a:bodyPr>
                    <a:p>
                      <a:pPr algn="ctr">
                        <a:lnSpc>
                          <a:spcPct val="100000"/>
                        </a:lnSpc>
                      </a:pPr>
                      <a:r>
                        <a:rPr b="0" lang="en-US" sz="1200" spc="-1" strike="noStrike">
                          <a:solidFill>
                            <a:srgbClr val="292934"/>
                          </a:solidFill>
                          <a:latin typeface="Arial"/>
                        </a:rPr>
                        <a:t>0.038</a:t>
                      </a:r>
                      <a:endParaRPr b="0" lang="en-US" sz="1200" spc="-1" strike="noStrike">
                        <a:solidFill>
                          <a:srgbClr val="000000"/>
                        </a:solidFill>
                        <a:latin typeface="Arial"/>
                      </a:endParaRPr>
                    </a:p>
                  </a:txBody>
                  <a:tcPr anchor="t" marL="68400" marR="68400">
                    <a:lnL>
                      <a:noFill/>
                    </a:lnL>
                    <a:lnR w="9360">
                      <a:solidFill>
                        <a:srgbClr val="93a299"/>
                      </a:solidFill>
                      <a:prstDash val="solid"/>
                    </a:lnR>
                    <a:lnT>
                      <a:noFill/>
                    </a:lnT>
                    <a:lnB>
                      <a:noFill/>
                    </a:lnB>
                    <a:noFill/>
                  </a:tcPr>
                </a:tc>
              </a:tr>
              <a:tr h="135720">
                <a:tc>
                  <a:txBody>
                    <a:bodyPr lIns="68400" rIns="68400" tIns="0" bIns="0" anchor="t">
                      <a:noAutofit/>
                    </a:bodyPr>
                    <a:p>
                      <a:pPr>
                        <a:lnSpc>
                          <a:spcPct val="100000"/>
                        </a:lnSpc>
                      </a:pPr>
                      <a:r>
                        <a:rPr b="1" lang="en-US" sz="1200" spc="-1" strike="noStrike">
                          <a:solidFill>
                            <a:srgbClr val="292934"/>
                          </a:solidFill>
                          <a:latin typeface="Arial"/>
                        </a:rPr>
                        <a:t> </a:t>
                      </a:r>
                      <a:endParaRPr b="0" lang="en-US" sz="1200" spc="-1" strike="noStrike">
                        <a:solidFill>
                          <a:srgbClr val="000000"/>
                        </a:solidFill>
                        <a:latin typeface="Arial"/>
                      </a:endParaRPr>
                    </a:p>
                  </a:txBody>
                  <a:tcPr anchor="t" marL="68400" marR="68400">
                    <a:lnL w="9360">
                      <a:solidFill>
                        <a:srgbClr val="93a299"/>
                      </a:solidFill>
                      <a:prstDash val="solid"/>
                    </a:lnL>
                    <a:lnR>
                      <a:noFill/>
                    </a:lnR>
                    <a:lnT>
                      <a:noFill/>
                    </a:lnT>
                    <a:lnB>
                      <a:noFill/>
                    </a:lnB>
                    <a:noFill/>
                  </a:tcPr>
                </a:tc>
                <a:tc>
                  <a:txBody>
                    <a:bodyPr lIns="68400" rIns="68400" tIns="0" bIns="0" anchor="t">
                      <a:noAutofit/>
                    </a:bodyPr>
                    <a:p>
                      <a:pPr algn="ctr">
                        <a:lnSpc>
                          <a:spcPct val="100000"/>
                        </a:lnSpc>
                      </a:pPr>
                      <a:r>
                        <a:rPr b="0" lang="en-US" sz="1200" spc="-1" strike="noStrike">
                          <a:solidFill>
                            <a:srgbClr val="292934"/>
                          </a:solidFill>
                          <a:latin typeface="Arial"/>
                        </a:rPr>
                        <a:t>(0.049)</a:t>
                      </a:r>
                      <a:endParaRPr b="0" lang="en-US" sz="1200" spc="-1" strike="noStrike">
                        <a:solidFill>
                          <a:srgbClr val="000000"/>
                        </a:solidFill>
                        <a:latin typeface="Arial"/>
                      </a:endParaRPr>
                    </a:p>
                  </a:txBody>
                  <a:tcPr anchor="t" marL="68400" marR="68400">
                    <a:lnL>
                      <a:noFill/>
                    </a:lnL>
                    <a:lnR w="9360">
                      <a:solidFill>
                        <a:srgbClr val="93a299"/>
                      </a:solidFill>
                      <a:prstDash val="solid"/>
                    </a:lnR>
                    <a:lnT w="9360">
                      <a:solidFill>
                        <a:srgbClr val="93a299"/>
                      </a:solidFill>
                      <a:prstDash val="solid"/>
                    </a:lnT>
                    <a:lnB w="9360">
                      <a:solidFill>
                        <a:srgbClr val="93a299"/>
                      </a:solidFill>
                      <a:prstDash val="solid"/>
                    </a:lnB>
                    <a:noFill/>
                  </a:tcPr>
                </a:tc>
              </a:tr>
              <a:tr h="63360">
                <a:tc>
                  <a:txBody>
                    <a:bodyPr lIns="68400" rIns="68400" tIns="0" bIns="0" anchor="ctr">
                      <a:noAutofit/>
                    </a:bodyPr>
                    <a:p>
                      <a:pPr algn="ctr">
                        <a:lnSpc>
                          <a:spcPct val="100000"/>
                        </a:lnSpc>
                      </a:pPr>
                      <a:r>
                        <a:rPr b="1" lang="en-US" sz="1200" spc="-1" strike="noStrike">
                          <a:solidFill>
                            <a:srgbClr val="292934"/>
                          </a:solidFill>
                          <a:latin typeface="Arial"/>
                        </a:rPr>
                        <a:t>Callback Rate for Different-Gender, Male Originator:</a:t>
                      </a:r>
                      <a:endParaRPr b="0" lang="en-US" sz="1200" spc="-1" strike="noStrike">
                        <a:solidFill>
                          <a:srgbClr val="000000"/>
                        </a:solidFill>
                        <a:latin typeface="Arial"/>
                      </a:endParaRPr>
                    </a:p>
                  </a:txBody>
                  <a:tcPr anchor="ctr" marL="68400" marR="68400">
                    <a:lnL w="9360">
                      <a:solidFill>
                        <a:srgbClr val="93a299"/>
                      </a:solidFill>
                      <a:prstDash val="solid"/>
                    </a:lnL>
                    <a:lnR>
                      <a:noFill/>
                    </a:lnR>
                    <a:lnT>
                      <a:noFill/>
                    </a:lnT>
                    <a:lnB w="9360">
                      <a:solidFill>
                        <a:srgbClr val="93a299"/>
                      </a:solidFill>
                      <a:prstDash val="solid"/>
                    </a:lnB>
                    <a:noFill/>
                  </a:tcPr>
                </a:tc>
                <a:tc>
                  <a:txBody>
                    <a:bodyPr lIns="68400" rIns="68400" tIns="0" bIns="0" anchor="ctr">
                      <a:noAutofit/>
                    </a:bodyPr>
                    <a:p>
                      <a:pPr algn="ctr">
                        <a:lnSpc>
                          <a:spcPct val="100000"/>
                        </a:lnSpc>
                      </a:pPr>
                      <a:r>
                        <a:rPr b="0" lang="en-US" sz="1200" spc="-1" strike="noStrike">
                          <a:solidFill>
                            <a:srgbClr val="292934"/>
                          </a:solidFill>
                          <a:latin typeface="Arial"/>
                        </a:rPr>
                        <a:t>72.34%</a:t>
                      </a:r>
                      <a:endParaRPr b="0" lang="en-US" sz="1200" spc="-1" strike="noStrike">
                        <a:solidFill>
                          <a:srgbClr val="000000"/>
                        </a:solidFill>
                        <a:latin typeface="Arial"/>
                      </a:endParaRPr>
                    </a:p>
                  </a:txBody>
                  <a:tcPr anchor="ctr" marL="68400" marR="68400">
                    <a:lnL>
                      <a:noFill/>
                    </a:lnL>
                    <a:lnR w="9360">
                      <a:solidFill>
                        <a:srgbClr val="93a299"/>
                      </a:solidFill>
                      <a:prstDash val="solid"/>
                    </a:lnR>
                    <a:lnT>
                      <a:noFill/>
                    </a:lnT>
                    <a:lnB w="9360">
                      <a:solidFill>
                        <a:srgbClr val="93a299"/>
                      </a:solidFill>
                      <a:prstDash val="solid"/>
                    </a:lnB>
                    <a:noFill/>
                  </a:tcPr>
                </a:tc>
              </a:tr>
            </a:tbl>
          </a:graphicData>
        </a:graphic>
      </p:graphicFrame>
      <mc:AlternateContent>
        <mc:Choice xmlns:a14="http://schemas.microsoft.com/office/drawing/2010/main" Requires="a14">
          <p:sp>
            <p:nvSpPr>
              <p:cNvPr id="138" name="TextBox 7"/>
              <p:cNvSpPr txBox="1"/>
              <p:nvPr/>
            </p:nvSpPr>
            <p:spPr>
              <a:xfrm>
                <a:off x="206640" y="1523880"/>
                <a:ext cx="4136760" cy="2171160"/>
              </a:xfrm>
              <a:prstGeom prst="rect">
                <a:avLst/>
              </a:prstGeom>
            </p:spPr>
            <p:txBody>
              <a:bodyPr/>
              <a:p>
                <a14:m>
                  <m:oMath xmlns:m="http://schemas.openxmlformats.org/officeDocument/2006/math">
                    <m:sSub>
                      <m:e>
                        <m:r>
                          <m:t xml:space="preserve">𝑅𝑒𝑠𝑝𝑜𝑛𝑠𝑒</m:t>
                        </m:r>
                      </m:e>
                      <m:sub>
                        <m:r>
                          <m:t xml:space="preserve">𝑖</m:t>
                        </m:r>
                      </m:sub>
                    </m:sSub>
                    <m:r>
                      <m:t xml:space="preserve">=</m:t>
                    </m:r>
                    <m:sSub>
                      <m:e>
                        <m:r>
                          <m:t xml:space="preserve">𝛽</m:t>
                        </m:r>
                      </m:e>
                      <m:sub>
                        <m:r>
                          <m:t xml:space="preserve">0</m:t>
                        </m:r>
                      </m:sub>
                    </m:sSub>
                    <m:r>
                      <m:t xml:space="preserve">+</m:t>
                    </m:r>
                    <m:sSub>
                      <m:e>
                        <m:r>
                          <m:t xml:space="preserve">𝛽</m:t>
                        </m:r>
                      </m:e>
                      <m:sub>
                        <m:r>
                          <m:t xml:space="preserve">1</m:t>
                        </m:r>
                      </m:sub>
                    </m:sSub>
                    <m:sSub>
                      <m:e>
                        <m:r>
                          <m:t xml:space="preserve">𝑆𝑎𝑚𝑒𝑀𝑎𝑙𝑒</m:t>
                        </m:r>
                      </m:e>
                      <m:sub>
                        <m:r>
                          <m:t xml:space="preserve">𝑖</m:t>
                        </m:r>
                      </m:sub>
                    </m:sSub>
                    <m:r>
                      <m:t xml:space="preserve">+</m:t>
                    </m:r>
                    <m:sSub>
                      <m:e>
                        <m:r>
                          <m:t xml:space="preserve">𝛽</m:t>
                        </m:r>
                      </m:e>
                      <m:sub>
                        <m:r>
                          <m:t xml:space="preserve">2</m:t>
                        </m:r>
                      </m:sub>
                    </m:sSub>
                    <m:sSub>
                      <m:e>
                        <m:r>
                          <m:t xml:space="preserve">𝑆𝑎𝑚𝑒𝐹𝑒𝑚𝑎𝑙𝑒</m:t>
                        </m:r>
                      </m:e>
                      <m:sub>
                        <m:r>
                          <m:t xml:space="preserve">𝑖</m:t>
                        </m:r>
                      </m:sub>
                    </m:sSub>
                    <m:r>
                      <m:t xml:space="preserve">+</m:t>
                    </m:r>
                    <m:sSub>
                      <m:e>
                        <m:r>
                          <m:t xml:space="preserve">𝛽</m:t>
                        </m:r>
                      </m:e>
                      <m:sub>
                        <m:r>
                          <m:t xml:space="preserve">3</m:t>
                        </m:r>
                      </m:sub>
                    </m:sSub>
                    <m:sSub>
                      <m:e>
                        <m:r>
                          <m:t xml:space="preserve">𝐷𝑖𝑓𝑓𝐹𝑒𝑚𝑎𝑙𝑒</m:t>
                        </m:r>
                      </m:e>
                      <m:sub>
                        <m:r>
                          <m:t xml:space="preserve">𝑖</m:t>
                        </m:r>
                      </m:sub>
                    </m:sSub>
                    <m:r>
                      <m:t xml:space="preserve">+</m:t>
                    </m:r>
                    <m:sSub>
                      <m:e>
                        <m:r>
                          <m:t xml:space="preserve">𝛽</m:t>
                        </m:r>
                      </m:e>
                      <m:sub>
                        <m:r>
                          <m:t xml:space="preserve">4</m:t>
                        </m:r>
                      </m:sub>
                    </m:sSub>
                    <m:sSub>
                      <m:e>
                        <m:r>
                          <m:t xml:space="preserve">𝐸𝑥𝑝𝑒𝑐𝑡𝑖𝑛𝑔</m:t>
                        </m:r>
                      </m:e>
                      <m:sub>
                        <m:r>
                          <m:t xml:space="preserve">𝑖</m:t>
                        </m:r>
                      </m:sub>
                    </m:sSub>
                    <m:r>
                      <m:t xml:space="preserve">+</m:t>
                    </m:r>
                    <m:sSub>
                      <m:e>
                        <m:r>
                          <m:t xml:space="preserve">𝛽</m:t>
                        </m:r>
                      </m:e>
                      <m:sub>
                        <m:r>
                          <m:t xml:space="preserve">5</m:t>
                        </m:r>
                      </m:sub>
                    </m:sSub>
                    <m:sSub>
                      <m:e>
                        <m:r>
                          <m:t xml:space="preserve">𝑂𝑛𝑒𝐶h𝑖𝑙𝑑</m:t>
                        </m:r>
                      </m:e>
                      <m:sub>
                        <m:r>
                          <m:t xml:space="preserve">𝑖</m:t>
                        </m:r>
                      </m:sub>
                    </m:sSub>
                    <m:r>
                      <m:t xml:space="preserve">+</m:t>
                    </m:r>
                    <m:sSub>
                      <m:e>
                        <m:r>
                          <m:t xml:space="preserve">𝛽</m:t>
                        </m:r>
                      </m:e>
                      <m:sub>
                        <m:r>
                          <m:t xml:space="preserve">6</m:t>
                        </m:r>
                      </m:sub>
                    </m:sSub>
                    <m:sSub>
                      <m:e>
                        <m:r>
                          <m:t xml:space="preserve">𝑇𝑤𝑜𝐶h𝑖𝑙𝑑𝑟𝑒𝑛</m:t>
                        </m:r>
                      </m:e>
                      <m:sub>
                        <m:r>
                          <m:t xml:space="preserve">𝑖</m:t>
                        </m:r>
                      </m:sub>
                    </m:sSub>
                    <m:r>
                      <m:t xml:space="preserve">+</m:t>
                    </m:r>
                    <m:sSub>
                      <m:e>
                        <m:r>
                          <m:t xml:space="preserve">𝛽</m:t>
                        </m:r>
                      </m:e>
                      <m:sub>
                        <m:r>
                          <m:t xml:space="preserve">7</m:t>
                        </m:r>
                      </m:sub>
                    </m:sSub>
                    <m:sSub>
                      <m:e>
                        <m:r>
                          <m:t xml:space="preserve">𝐻𝑖𝑔h𝐶𝑟𝑒𝑑𝑖𝑡</m:t>
                        </m:r>
                      </m:e>
                      <m:sub>
                        <m:r>
                          <m:t xml:space="preserve">𝑖</m:t>
                        </m:r>
                      </m:sub>
                    </m:sSub>
                    <m:r>
                      <m:t xml:space="preserve">+</m:t>
                    </m:r>
                    <m:sSub>
                      <m:e>
                        <m:r>
                          <m:t xml:space="preserve">𝛽</m:t>
                        </m:r>
                      </m:e>
                      <m:sub>
                        <m:r>
                          <m:t xml:space="preserve">8</m:t>
                        </m:r>
                      </m:sub>
                    </m:sSub>
                    <m:r>
                      <m:t xml:space="preserve">log</m:t>
                    </m:r>
                    <m:sSub>
                      <m:e>
                        <m:d>
                          <m:dPr>
                            <m:begChr m:val="("/>
                            <m:endChr m:val=")"/>
                          </m:dPr>
                          <m:e>
                            <m:r>
                              <m:t xml:space="preserve">𝑜𝑐𝑐𝑢𝑝𝑎𝑡𝑖𝑜𝑛𝑎𝑙𝑖𝑛𝑐𝑜𝑚𝑒</m:t>
                            </m:r>
                          </m:e>
                        </m:d>
                      </m:e>
                      <m:sub>
                        <m:r>
                          <m:t xml:space="preserve">𝑖</m:t>
                        </m:r>
                      </m:sub>
                    </m:sSub>
                    <m:r>
                      <m:t xml:space="preserve">+</m:t>
                    </m:r>
                    <m:sSub>
                      <m:e>
                        <m:r>
                          <m:t xml:space="preserve">𝛽</m:t>
                        </m:r>
                      </m:e>
                      <m:sub>
                        <m:r>
                          <m:t xml:space="preserve">9</m:t>
                        </m:r>
                      </m:sub>
                    </m:sSub>
                    <m:sSub>
                      <m:e>
                        <m:r>
                          <m:t xml:space="preserve">𝑇𝑒𝑛𝑢𝑟𝑒</m:t>
                        </m:r>
                      </m:e>
                      <m:sub>
                        <m:r>
                          <m:t xml:space="preserve">𝑖</m:t>
                        </m:r>
                      </m:sub>
                    </m:sSub>
                    <m:r>
                      <m:t xml:space="preserve">+</m:t>
                    </m:r>
                    <m:sSub>
                      <m:e>
                        <m:r>
                          <m:t xml:space="preserve">𝑅𝑜𝑢𝑛𝑑𝐹𝐸𝑠</m:t>
                        </m:r>
                      </m:e>
                      <m:sub>
                        <m:r>
                          <m:t xml:space="preserve">𝑖</m:t>
                        </m:r>
                      </m:sub>
                    </m:sSub>
                    <m:sSub>
                      <m:e>
                        <m:r>
                          <m:t xml:space="preserve">𝛽</m:t>
                        </m:r>
                      </m:e>
                      <m:sub>
                        <m:r>
                          <m:t xml:space="preserve">1</m:t>
                        </m:r>
                        <m:r>
                          <m:t xml:space="preserve">0</m:t>
                        </m:r>
                      </m:sub>
                    </m:sSub>
                    <m:r>
                      <m:t xml:space="preserve">+</m:t>
                    </m:r>
                    <m:sSub>
                      <m:e>
                        <m:r>
                          <m:t xml:space="preserve">𝑇𝑒𝑚𝑝𝑙𝑎𝑡𝑒𝐹𝐸𝑠</m:t>
                        </m:r>
                      </m:e>
                      <m:sub>
                        <m:r>
                          <m:t xml:space="preserve">𝑖</m:t>
                        </m:r>
                      </m:sub>
                    </m:sSub>
                    <m:sSub>
                      <m:e>
                        <m:r>
                          <m:t xml:space="preserve">𝛽</m:t>
                        </m:r>
                      </m:e>
                      <m:sub>
                        <m:r>
                          <m:t xml:space="preserve">11</m:t>
                        </m:r>
                      </m:sub>
                    </m:sSub>
                    <m:r>
                      <m:t xml:space="preserve">+</m:t>
                    </m:r>
                    <m:sSub>
                      <m:e>
                        <m:r>
                          <m:t xml:space="preserve">𝜀</m:t>
                        </m:r>
                      </m:e>
                      <m:sub>
                        <m:r>
                          <m:t xml:space="preserve">𝑖</m:t>
                        </m:r>
                      </m:sub>
                    </m:sSub>
                  </m:oMath>
                </a14:m>
              </a:p>
            </p:txBody>
          </p:sp>
        </mc:Choice>
        <mc:Fallback/>
      </mc:AlternateContent>
      <p:sp>
        <p:nvSpPr>
          <p:cNvPr id="139" name="TextBox 8"/>
          <p:cNvSpPr/>
          <p:nvPr/>
        </p:nvSpPr>
        <p:spPr>
          <a:xfrm>
            <a:off x="350640" y="4020840"/>
            <a:ext cx="3992760" cy="2009880"/>
          </a:xfrm>
          <a:prstGeom prst="rect">
            <a:avLst/>
          </a:prstGeom>
          <a:noFill/>
          <a:ln w="0">
            <a:noFill/>
          </a:ln>
        </p:spPr>
        <p:style>
          <a:lnRef idx="0"/>
          <a:fillRef idx="0"/>
          <a:effectRef idx="0"/>
          <a:fontRef idx="minor"/>
        </p:style>
        <p:txBody>
          <a:bodyPr lIns="90000" rIns="90000" tIns="45000" bIns="45000" anchor="t">
            <a:spAutoFit/>
          </a:bodyPr>
          <a:p>
            <a:pPr marL="285840" indent="-285840">
              <a:lnSpc>
                <a:spcPct val="100000"/>
              </a:lnSpc>
              <a:buClr>
                <a:srgbClr val="292934"/>
              </a:buClr>
              <a:buFont typeface="Arial"/>
              <a:buChar char="•"/>
            </a:pPr>
            <a:r>
              <a:rPr b="0" lang="en-US" sz="1800" spc="-1" strike="noStrike">
                <a:solidFill>
                  <a:srgbClr val="292934"/>
                </a:solidFill>
                <a:latin typeface="Arial"/>
              </a:rPr>
              <a:t>Excluded category: Different-Gender Male Originator (response rate of 72.34%)</a:t>
            </a:r>
            <a:endParaRPr b="0" lang="en-US" sz="1800" spc="-1" strike="noStrike">
              <a:solidFill>
                <a:srgbClr val="000000"/>
              </a:solidFill>
              <a:latin typeface="Arial"/>
            </a:endParaRPr>
          </a:p>
          <a:p>
            <a:pPr marL="285840" indent="-285840">
              <a:lnSpc>
                <a:spcPct val="100000"/>
              </a:lnSpc>
              <a:buClr>
                <a:srgbClr val="292934"/>
              </a:buClr>
              <a:buFont typeface="Arial"/>
              <a:buChar char="•"/>
            </a:pPr>
            <a:r>
              <a:rPr b="0" lang="en-US" sz="1800" spc="-1" strike="noStrike">
                <a:solidFill>
                  <a:srgbClr val="292934"/>
                </a:solidFill>
                <a:latin typeface="Arial"/>
              </a:rPr>
              <a:t>Linear probability model</a:t>
            </a:r>
            <a:endParaRPr b="0" lang="en-US" sz="1800" spc="-1" strike="noStrike">
              <a:solidFill>
                <a:srgbClr val="000000"/>
              </a:solidFill>
              <a:latin typeface="Arial"/>
            </a:endParaRPr>
          </a:p>
          <a:p>
            <a:pPr marL="285840" indent="-285840">
              <a:lnSpc>
                <a:spcPct val="100000"/>
              </a:lnSpc>
              <a:buClr>
                <a:srgbClr val="292934"/>
              </a:buClr>
              <a:buFont typeface="Arial"/>
              <a:buChar char="•"/>
            </a:pPr>
            <a:r>
              <a:rPr b="0" lang="en-US" sz="1800" spc="-1" strike="noStrike">
                <a:solidFill>
                  <a:srgbClr val="292934"/>
                </a:solidFill>
                <a:latin typeface="Arial"/>
              </a:rPr>
              <a:t>Standard errors clustered on MLO</a:t>
            </a:r>
            <a:endParaRPr b="0" lang="en-US" sz="1800" spc="-1" strike="noStrike">
              <a:solidFill>
                <a:srgbClr val="000000"/>
              </a:solidFill>
              <a:latin typeface="Arial"/>
            </a:endParaRPr>
          </a:p>
          <a:p>
            <a:pPr marL="285840" indent="-285840">
              <a:lnSpc>
                <a:spcPct val="100000"/>
              </a:lnSpc>
              <a:buClr>
                <a:srgbClr val="292934"/>
              </a:buClr>
              <a:buFont typeface="Arial"/>
              <a:buChar char="•"/>
            </a:pPr>
            <a:r>
              <a:rPr b="0" lang="en-US" sz="1800" spc="-1" strike="noStrike">
                <a:solidFill>
                  <a:srgbClr val="292934"/>
                </a:solidFill>
                <a:latin typeface="Arial"/>
              </a:rPr>
              <a:t>Estimation is using our preferred sample, “Restricted Sample #2”</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604080"/>
            <a:ext cx="8229240" cy="990360"/>
          </a:xfrm>
          <a:prstGeom prst="rect">
            <a:avLst/>
          </a:prstGeom>
          <a:noFill/>
          <a:ln w="0">
            <a:noFill/>
          </a:ln>
        </p:spPr>
        <p:txBody>
          <a:bodyPr anchor="ctr">
            <a:noAutofit/>
          </a:bodyPr>
          <a:p>
            <a:pPr indent="0" algn="ctr">
              <a:lnSpc>
                <a:spcPct val="100000"/>
              </a:lnSpc>
              <a:buNone/>
            </a:pPr>
            <a:r>
              <a:rPr b="0" lang="en-US" sz="4000" spc="-100" strike="noStrike">
                <a:solidFill>
                  <a:srgbClr val="d2533c"/>
                </a:solidFill>
                <a:latin typeface="Avenir Next Regular"/>
              </a:rPr>
              <a:t>Next Steps</a:t>
            </a:r>
            <a:endParaRPr b="0" lang="en-US" sz="4000" spc="-1" strike="noStrike">
              <a:solidFill>
                <a:srgbClr val="292934"/>
              </a:solidFill>
              <a:latin typeface="Arial"/>
            </a:endParaRPr>
          </a:p>
        </p:txBody>
      </p:sp>
      <p:sp>
        <p:nvSpPr>
          <p:cNvPr id="141" name="TextBox 2"/>
          <p:cNvSpPr/>
          <p:nvPr/>
        </p:nvSpPr>
        <p:spPr>
          <a:xfrm>
            <a:off x="654120" y="1594440"/>
            <a:ext cx="7835400" cy="5210280"/>
          </a:xfrm>
          <a:prstGeom prst="rect">
            <a:avLst/>
          </a:prstGeom>
          <a:noFill/>
          <a:ln w="0">
            <a:noFill/>
          </a:ln>
        </p:spPr>
        <p:style>
          <a:lnRef idx="0"/>
          <a:fillRef idx="0"/>
          <a:effectRef idx="0"/>
          <a:fontRef idx="minor"/>
        </p:style>
        <p:txBody>
          <a:bodyPr lIns="90000" rIns="90000" tIns="45000" bIns="45000" anchor="t">
            <a:spAutoFit/>
          </a:bodyPr>
          <a:p>
            <a:pPr marL="285840" indent="-285840">
              <a:lnSpc>
                <a:spcPct val="100000"/>
              </a:lnSpc>
              <a:buClr>
                <a:srgbClr val="292934"/>
              </a:buClr>
              <a:buFont typeface="Arial"/>
              <a:buChar char="•"/>
            </a:pPr>
            <a:r>
              <a:rPr b="0" lang="en-US" sz="2400" spc="-1" strike="noStrike">
                <a:solidFill>
                  <a:srgbClr val="292934"/>
                </a:solidFill>
                <a:latin typeface="Avenir Next Regular"/>
              </a:rPr>
              <a:t>Update and tweak methodology (your comments are very helpful at this stage).</a:t>
            </a:r>
            <a:endParaRPr b="0" lang="en-US" sz="2400" spc="-1" strike="noStrike">
              <a:solidFill>
                <a:srgbClr val="000000"/>
              </a:solidFill>
              <a:latin typeface="Arial"/>
            </a:endParaRPr>
          </a:p>
          <a:p>
            <a:pPr marL="285840" indent="-285840">
              <a:lnSpc>
                <a:spcPct val="100000"/>
              </a:lnSpc>
              <a:buClr>
                <a:srgbClr val="292934"/>
              </a:buClr>
              <a:buFont typeface="Arial"/>
              <a:buChar char="•"/>
            </a:pPr>
            <a:r>
              <a:rPr b="0" lang="en-US" sz="2400" spc="-1" strike="noStrike">
                <a:solidFill>
                  <a:srgbClr val="292934"/>
                </a:solidFill>
                <a:latin typeface="Avenir Next Regular"/>
              </a:rPr>
              <a:t>File pre-analysis plan in January 2022.</a:t>
            </a:r>
            <a:endParaRPr b="0" lang="en-US" sz="2400" spc="-1" strike="noStrike">
              <a:solidFill>
                <a:srgbClr val="000000"/>
              </a:solidFill>
              <a:latin typeface="Arial"/>
            </a:endParaRPr>
          </a:p>
          <a:p>
            <a:pPr marL="285840" indent="-285840">
              <a:lnSpc>
                <a:spcPct val="100000"/>
              </a:lnSpc>
              <a:buClr>
                <a:srgbClr val="292934"/>
              </a:buClr>
              <a:buFont typeface="Arial"/>
              <a:buChar char="•"/>
            </a:pPr>
            <a:r>
              <a:rPr b="0" lang="en-US" sz="2400" spc="-1" strike="noStrike">
                <a:solidFill>
                  <a:srgbClr val="292934"/>
                </a:solidFill>
                <a:latin typeface="Avenir Next Regular"/>
              </a:rPr>
              <a:t>Start collecting publicly-posted MLO information in December 2021.</a:t>
            </a:r>
            <a:endParaRPr b="0" lang="en-US" sz="2400" spc="-1" strike="noStrike">
              <a:solidFill>
                <a:srgbClr val="000000"/>
              </a:solidFill>
              <a:latin typeface="Arial"/>
            </a:endParaRPr>
          </a:p>
          <a:p>
            <a:pPr marL="285840" indent="-285840">
              <a:lnSpc>
                <a:spcPct val="100000"/>
              </a:lnSpc>
              <a:buClr>
                <a:srgbClr val="292934"/>
              </a:buClr>
              <a:buFont typeface="Arial"/>
              <a:buChar char="•"/>
            </a:pPr>
            <a:r>
              <a:rPr b="0" lang="en-US" sz="2400" spc="-1" strike="noStrike">
                <a:solidFill>
                  <a:srgbClr val="292934"/>
                </a:solidFill>
                <a:latin typeface="Avenir Next Regular"/>
              </a:rPr>
              <a:t>Start emailing MLOs in February 2022.</a:t>
            </a:r>
            <a:endParaRPr b="0" lang="en-US" sz="2400" spc="-1" strike="noStrike">
              <a:solidFill>
                <a:srgbClr val="000000"/>
              </a:solidFill>
              <a:latin typeface="Arial"/>
            </a:endParaRPr>
          </a:p>
          <a:p>
            <a:pPr>
              <a:lnSpc>
                <a:spcPct val="100000"/>
              </a:lnSpc>
            </a:pPr>
            <a:endParaRPr b="0" lang="en-US" sz="2400" spc="-1" strike="noStrike">
              <a:solidFill>
                <a:srgbClr val="000000"/>
              </a:solidFill>
              <a:latin typeface="Arial"/>
            </a:endParaRPr>
          </a:p>
          <a:p>
            <a:pPr>
              <a:lnSpc>
                <a:spcPct val="100000"/>
              </a:lnSpc>
            </a:pPr>
            <a:endParaRPr b="0" lang="en-US" sz="2400" spc="-1" strike="noStrike">
              <a:solidFill>
                <a:srgbClr val="000000"/>
              </a:solidFill>
              <a:latin typeface="Arial"/>
            </a:endParaRPr>
          </a:p>
          <a:p>
            <a:pPr>
              <a:lnSpc>
                <a:spcPct val="100000"/>
              </a:lnSpc>
            </a:pPr>
            <a:r>
              <a:rPr b="0" lang="en-US" sz="2400" spc="-1" strike="noStrike">
                <a:solidFill>
                  <a:srgbClr val="292934"/>
                </a:solidFill>
                <a:latin typeface="Avenir Next Regular"/>
              </a:rPr>
              <a:t>We will likely be hiring RAs in December, and then perhaps later in early 2022. The job ad will appear on Handshake, will be sent to econ majors, and distributed in other ways. If you are interested in a position and you haven’t see any ad posted by the end of December then reach out to me.</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PlaceHolder 1"/>
          <p:cNvSpPr>
            <a:spLocks noGrp="1"/>
          </p:cNvSpPr>
          <p:nvPr>
            <p:ph type="title"/>
          </p:nvPr>
        </p:nvSpPr>
        <p:spPr>
          <a:xfrm>
            <a:off x="457200" y="604080"/>
            <a:ext cx="8229240" cy="990360"/>
          </a:xfrm>
          <a:prstGeom prst="rect">
            <a:avLst/>
          </a:prstGeom>
          <a:noFill/>
          <a:ln w="0">
            <a:noFill/>
          </a:ln>
        </p:spPr>
        <p:txBody>
          <a:bodyPr anchor="ctr">
            <a:noAutofit/>
          </a:bodyPr>
          <a:p>
            <a:pPr indent="0" algn="ctr">
              <a:lnSpc>
                <a:spcPct val="100000"/>
              </a:lnSpc>
              <a:buNone/>
            </a:pPr>
            <a:r>
              <a:rPr b="0" lang="en-US" sz="4000" spc="-100" strike="noStrike">
                <a:solidFill>
                  <a:srgbClr val="d2533c"/>
                </a:solidFill>
                <a:latin typeface="Avenir Next Regular"/>
              </a:rPr>
              <a:t>Thank you! </a:t>
            </a:r>
            <a:endParaRPr b="0" lang="en-US" sz="4000" spc="-1" strike="noStrike">
              <a:solidFill>
                <a:srgbClr val="292934"/>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457200" y="406440"/>
            <a:ext cx="8229240" cy="524520"/>
          </a:xfrm>
          <a:prstGeom prst="rect">
            <a:avLst/>
          </a:prstGeom>
          <a:noFill/>
          <a:ln w="0">
            <a:noFill/>
          </a:ln>
        </p:spPr>
        <p:txBody>
          <a:bodyPr anchor="ctr">
            <a:normAutofit/>
          </a:bodyPr>
          <a:p>
            <a:pPr indent="0">
              <a:lnSpc>
                <a:spcPct val="100000"/>
              </a:lnSpc>
              <a:buNone/>
            </a:pPr>
            <a:r>
              <a:rPr b="0" lang="en-US" sz="2800" spc="-100" strike="noStrike">
                <a:solidFill>
                  <a:srgbClr val="d2533c"/>
                </a:solidFill>
                <a:latin typeface="Avenir Next Regular"/>
              </a:rPr>
              <a:t>Estimating Main Effects </a:t>
            </a:r>
            <a:r>
              <a:rPr b="0" lang="en-US" sz="2800" spc="-100" strike="noStrike">
                <a:solidFill>
                  <a:srgbClr val="d2533c"/>
                </a:solidFill>
                <a:latin typeface="Avenir Next Regular"/>
              </a:rPr>
              <a:t>– </a:t>
            </a:r>
            <a:r>
              <a:rPr b="0" i="1" lang="en-US" sz="2800" spc="-100" strike="noStrike">
                <a:solidFill>
                  <a:srgbClr val="d2533c"/>
                </a:solidFill>
                <a:latin typeface="Avenir Next Regular"/>
              </a:rPr>
              <a:t>Interaction variables</a:t>
            </a:r>
            <a:endParaRPr b="0" lang="en-US" sz="2800" spc="-1" strike="noStrike">
              <a:solidFill>
                <a:srgbClr val="292934"/>
              </a:solidFill>
              <a:latin typeface="Arial"/>
            </a:endParaRPr>
          </a:p>
        </p:txBody>
      </p:sp>
      <p:graphicFrame>
        <p:nvGraphicFramePr>
          <p:cNvPr id="144" name="Table 6"/>
          <p:cNvGraphicFramePr/>
          <p:nvPr/>
        </p:nvGraphicFramePr>
        <p:xfrm>
          <a:off x="564480" y="987840"/>
          <a:ext cx="8121960" cy="5772960"/>
        </p:xfrm>
        <a:graphic>
          <a:graphicData uri="http://schemas.openxmlformats.org/drawingml/2006/table">
            <a:tbl>
              <a:tblPr/>
              <a:tblGrid>
                <a:gridCol w="1690560"/>
                <a:gridCol w="3129480"/>
                <a:gridCol w="3301920"/>
              </a:tblGrid>
              <a:tr h="426600">
                <a:tc>
                  <a:txBody>
                    <a:bodyPr lIns="68400" rIns="68400" tIns="0" bIns="0" anchor="t">
                      <a:noAutofit/>
                    </a:bodyPr>
                    <a:p>
                      <a:pPr>
                        <a:lnSpc>
                          <a:spcPct val="100000"/>
                        </a:lnSpc>
                      </a:pPr>
                      <a:r>
                        <a:rPr b="1" lang="en-US" sz="1400" spc="-1" strike="noStrike">
                          <a:solidFill>
                            <a:schemeClr val="lt1"/>
                          </a:solidFill>
                          <a:latin typeface="Avenir Next Regular"/>
                          <a:ea typeface="ＭＳ 明朝"/>
                        </a:rPr>
                        <a:t>Interaction Variable</a:t>
                      </a:r>
                      <a:endParaRPr b="0" lang="en-US" sz="1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lIns="68400" rIns="68400" tIns="0" bIns="0" anchor="t">
                      <a:noAutofit/>
                    </a:bodyPr>
                    <a:p>
                      <a:pPr>
                        <a:lnSpc>
                          <a:spcPct val="100000"/>
                        </a:lnSpc>
                      </a:pPr>
                      <a:r>
                        <a:rPr b="1" lang="en-US" sz="1400" spc="-1" strike="noStrike">
                          <a:solidFill>
                            <a:schemeClr val="lt1"/>
                          </a:solidFill>
                          <a:latin typeface="Avenir Next Regular"/>
                          <a:ea typeface="ＭＳ 明朝"/>
                        </a:rPr>
                        <a:t>Hypothesis</a:t>
                      </a:r>
                      <a:endParaRPr b="0" lang="en-US" sz="1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lIns="68400" rIns="68400" tIns="0" bIns="0" anchor="t">
                      <a:noAutofit/>
                    </a:bodyPr>
                    <a:p>
                      <a:pPr>
                        <a:lnSpc>
                          <a:spcPct val="100000"/>
                        </a:lnSpc>
                      </a:pPr>
                      <a:r>
                        <a:rPr b="1" lang="en-US" sz="1400" spc="-1" strike="noStrike">
                          <a:solidFill>
                            <a:schemeClr val="lt1"/>
                          </a:solidFill>
                          <a:latin typeface="Avenir Next Regular"/>
                          <a:ea typeface="ＭＳ 明朝"/>
                        </a:rPr>
                        <a:t>Source</a:t>
                      </a:r>
                      <a:endParaRPr b="0" lang="en-US" sz="1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772200">
                <a:tc>
                  <a:txBody>
                    <a:bodyPr lIns="68400" rIns="68400" tIns="0" bIns="0" anchor="t">
                      <a:noAutofit/>
                    </a:bodyPr>
                    <a:p>
                      <a:pPr>
                        <a:lnSpc>
                          <a:spcPct val="100000"/>
                        </a:lnSpc>
                      </a:pPr>
                      <a:r>
                        <a:rPr b="0" lang="en-US" sz="1400" spc="-1" strike="noStrike">
                          <a:solidFill>
                            <a:schemeClr val="dk1"/>
                          </a:solidFill>
                          <a:latin typeface="Avenir Next Regular"/>
                          <a:ea typeface="ＭＳ 明朝"/>
                        </a:rPr>
                        <a:t>LGBTQ Inclusivity </a:t>
                      </a:r>
                      <a:endParaRPr b="0" lang="en-US" sz="1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cdfdd"/>
                    </a:solidFill>
                  </a:tcPr>
                </a:tc>
                <a:tc>
                  <a:txBody>
                    <a:bodyPr lIns="68400" rIns="68400" tIns="0" bIns="0" anchor="t">
                      <a:noAutofit/>
                    </a:bodyPr>
                    <a:p>
                      <a:pPr>
                        <a:lnSpc>
                          <a:spcPct val="100000"/>
                        </a:lnSpc>
                      </a:pPr>
                      <a:r>
                        <a:rPr b="0" lang="en-US" sz="1400" spc="-1" strike="noStrike">
                          <a:solidFill>
                            <a:schemeClr val="dk1"/>
                          </a:solidFill>
                          <a:latin typeface="Avenir Next Regular"/>
                          <a:ea typeface="ＭＳ 明朝"/>
                        </a:rPr>
                        <a:t>Rates of S.O. discrimination will vary by region and will decrease as city policies become more inclusive of LGBTQ people</a:t>
                      </a:r>
                      <a:endParaRPr b="0" lang="en-US" sz="1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cdfdd"/>
                    </a:solidFill>
                  </a:tcPr>
                </a:tc>
                <a:tc>
                  <a:txBody>
                    <a:bodyPr lIns="68400" rIns="68400" tIns="0" bIns="0" anchor="t">
                      <a:noAutofit/>
                    </a:bodyPr>
                    <a:p>
                      <a:pPr>
                        <a:lnSpc>
                          <a:spcPct val="100000"/>
                        </a:lnSpc>
                      </a:pPr>
                      <a:r>
                        <a:rPr b="0" lang="en-US" sz="1400" spc="-1" strike="noStrike">
                          <a:solidFill>
                            <a:schemeClr val="dk1"/>
                          </a:solidFill>
                          <a:latin typeface="Avenir Next Regular"/>
                          <a:ea typeface="ＭＳ 明朝"/>
                        </a:rPr>
                        <a:t>Municipal Equality Index (MEI) from the HRC</a:t>
                      </a:r>
                      <a:endParaRPr b="0" lang="en-US" sz="1400" spc="-1" strike="noStrike">
                        <a:solidFill>
                          <a:srgbClr val="000000"/>
                        </a:solidFill>
                        <a:latin typeface="Arial"/>
                      </a:endParaRPr>
                    </a:p>
                    <a:p>
                      <a:pPr>
                        <a:lnSpc>
                          <a:spcPct val="100000"/>
                        </a:lnSpc>
                      </a:pPr>
                      <a:r>
                        <a:rPr b="0" lang="en-US" sz="1400" spc="-1" strike="noStrike">
                          <a:solidFill>
                            <a:schemeClr val="dk1"/>
                          </a:solidFill>
                          <a:latin typeface="Avenir Next Regular"/>
                          <a:ea typeface="ＭＳ 明朝"/>
                        </a:rPr>
                        <a:t> </a:t>
                      </a:r>
                      <a:endParaRPr b="0" lang="en-US" sz="1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cdfdd"/>
                    </a:solidFill>
                  </a:tcPr>
                </a:tc>
              </a:tr>
              <a:tr h="772200">
                <a:tc>
                  <a:txBody>
                    <a:bodyPr lIns="68400" rIns="68400" tIns="0" bIns="0" anchor="t">
                      <a:noAutofit/>
                    </a:bodyPr>
                    <a:p>
                      <a:pPr>
                        <a:lnSpc>
                          <a:spcPct val="100000"/>
                        </a:lnSpc>
                      </a:pPr>
                      <a:r>
                        <a:rPr b="0" lang="en-US" sz="1400" spc="-1" strike="noStrike">
                          <a:solidFill>
                            <a:schemeClr val="dk1"/>
                          </a:solidFill>
                          <a:latin typeface="Avenir Next Regular"/>
                          <a:ea typeface="ＭＳ 明朝"/>
                        </a:rPr>
                        <a:t>Gay and lesbian Population by ZIP Code</a:t>
                      </a:r>
                      <a:endParaRPr b="0" lang="en-US" sz="1400" spc="-1" strike="noStrike">
                        <a:solidFill>
                          <a:srgbClr val="000000"/>
                        </a:solidFill>
                        <a:latin typeface="Arial"/>
                      </a:endParaRPr>
                    </a:p>
                    <a:p>
                      <a:pPr>
                        <a:lnSpc>
                          <a:spcPct val="100000"/>
                        </a:lnSpc>
                      </a:pPr>
                      <a:endParaRPr b="0" lang="en-US" sz="1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f0ef"/>
                    </a:solidFill>
                  </a:tcPr>
                </a:tc>
                <a:tc>
                  <a:txBody>
                    <a:bodyPr lIns="68400" rIns="68400" tIns="0" bIns="0" anchor="t">
                      <a:noAutofit/>
                    </a:bodyPr>
                    <a:p>
                      <a:pPr>
                        <a:lnSpc>
                          <a:spcPct val="100000"/>
                        </a:lnSpc>
                      </a:pPr>
                      <a:r>
                        <a:rPr b="0" lang="en-US" sz="1400" spc="-1" strike="noStrike">
                          <a:solidFill>
                            <a:schemeClr val="dk1"/>
                          </a:solidFill>
                          <a:latin typeface="Avenir Next Regular"/>
                          <a:ea typeface="ＭＳ 明朝"/>
                        </a:rPr>
                        <a:t>Rates of S.O. discrimination will decrease as gay and lesbian population increases, as found by Gao and Sun (</a:t>
                      </a:r>
                      <a:r>
                        <a:rPr b="0" i="1" lang="en-US" sz="1400" spc="-1" strike="noStrike">
                          <a:solidFill>
                            <a:schemeClr val="dk1"/>
                          </a:solidFill>
                          <a:latin typeface="Avenir Next Regular"/>
                          <a:ea typeface="ＭＳ 明朝"/>
                        </a:rPr>
                        <a:t>forthcoming</a:t>
                      </a:r>
                      <a:r>
                        <a:rPr b="0" lang="en-US" sz="1400" spc="-1" strike="noStrike">
                          <a:solidFill>
                            <a:schemeClr val="dk1"/>
                          </a:solidFill>
                          <a:latin typeface="Avenir Next Regular"/>
                          <a:ea typeface="ＭＳ 明朝"/>
                        </a:rPr>
                        <a:t>).</a:t>
                      </a:r>
                      <a:endParaRPr b="0" lang="en-US" sz="1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f0ef"/>
                    </a:solidFill>
                  </a:tcPr>
                </a:tc>
                <a:tc>
                  <a:txBody>
                    <a:bodyPr lIns="68400" rIns="68400" tIns="0" bIns="0" anchor="t">
                      <a:noAutofit/>
                    </a:bodyPr>
                    <a:p>
                      <a:pPr>
                        <a:lnSpc>
                          <a:spcPct val="100000"/>
                        </a:lnSpc>
                      </a:pPr>
                      <a:r>
                        <a:rPr b="0" lang="en-US" sz="1400" spc="-1" strike="noStrike">
                          <a:solidFill>
                            <a:schemeClr val="dk1"/>
                          </a:solidFill>
                          <a:latin typeface="Avenir Next Regular"/>
                          <a:ea typeface="ＭＳ 明朝"/>
                        </a:rPr>
                        <a:t>Williams Institute’s county-level LGBT population estimates</a:t>
                      </a:r>
                      <a:endParaRPr b="0" lang="en-US" sz="1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f0ef"/>
                    </a:solidFill>
                  </a:tcPr>
                </a:tc>
              </a:tr>
              <a:tr h="579240">
                <a:tc>
                  <a:txBody>
                    <a:bodyPr lIns="68400" rIns="68400" tIns="0" bIns="0" anchor="t">
                      <a:noAutofit/>
                    </a:bodyPr>
                    <a:p>
                      <a:pPr>
                        <a:lnSpc>
                          <a:spcPct val="100000"/>
                        </a:lnSpc>
                      </a:pPr>
                      <a:r>
                        <a:rPr b="0" lang="en-US" sz="1400" spc="-1" strike="noStrike">
                          <a:solidFill>
                            <a:schemeClr val="dk1"/>
                          </a:solidFill>
                          <a:latin typeface="Avenir Next Regular"/>
                          <a:ea typeface="ＭＳ 明朝"/>
                        </a:rPr>
                        <a:t>MLO Gender</a:t>
                      </a:r>
                      <a:endParaRPr b="0" lang="en-US" sz="1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cdfdd"/>
                    </a:solidFill>
                  </a:tcPr>
                </a:tc>
                <a:tc>
                  <a:txBody>
                    <a:bodyPr lIns="68400" rIns="68400" tIns="0" bIns="0" anchor="t">
                      <a:noAutofit/>
                    </a:bodyPr>
                    <a:p>
                      <a:pPr>
                        <a:lnSpc>
                          <a:spcPct val="100000"/>
                        </a:lnSpc>
                      </a:pPr>
                      <a:r>
                        <a:rPr b="0" lang="en-US" sz="1400" spc="-1" strike="noStrike">
                          <a:solidFill>
                            <a:schemeClr val="dk1"/>
                          </a:solidFill>
                          <a:latin typeface="Avenir Next Regular"/>
                          <a:ea typeface="ＭＳ 明朝"/>
                        </a:rPr>
                        <a:t>May discriminate less based on gender or family structure. S.O. discrimination unclear</a:t>
                      </a:r>
                      <a:endParaRPr b="0" lang="en-US" sz="1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cdfdd"/>
                    </a:solidFill>
                  </a:tcPr>
                </a:tc>
                <a:tc>
                  <a:txBody>
                    <a:bodyPr lIns="68400" rIns="68400" tIns="0" bIns="0" anchor="t">
                      <a:noAutofit/>
                    </a:bodyPr>
                    <a:p>
                      <a:pPr>
                        <a:lnSpc>
                          <a:spcPct val="100000"/>
                        </a:lnSpc>
                      </a:pPr>
                      <a:r>
                        <a:rPr b="0" lang="en-US" sz="1400" spc="-1" strike="noStrike">
                          <a:solidFill>
                            <a:schemeClr val="dk1"/>
                          </a:solidFill>
                          <a:latin typeface="Avenir Next Regular"/>
                          <a:ea typeface="ＭＳ 明朝"/>
                        </a:rPr>
                        <a:t>We record MLO gender, if obvious to us through a photo and/or name during data collection</a:t>
                      </a:r>
                      <a:endParaRPr b="0" lang="en-US" sz="1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cdfdd"/>
                    </a:solidFill>
                  </a:tcPr>
                </a:tc>
              </a:tr>
              <a:tr h="1737720">
                <a:tc>
                  <a:txBody>
                    <a:bodyPr lIns="68400" rIns="68400" tIns="0" bIns="0" anchor="t">
                      <a:noAutofit/>
                    </a:bodyPr>
                    <a:p>
                      <a:pPr>
                        <a:lnSpc>
                          <a:spcPct val="100000"/>
                        </a:lnSpc>
                      </a:pPr>
                      <a:r>
                        <a:rPr b="0" lang="en-US" sz="1400" spc="-1" strike="noStrike">
                          <a:solidFill>
                            <a:schemeClr val="dk1"/>
                          </a:solidFill>
                          <a:latin typeface="Avenir Next Regular"/>
                          <a:ea typeface="ＭＳ 明朝"/>
                        </a:rPr>
                        <a:t>Type of Lending Institution</a:t>
                      </a:r>
                      <a:endParaRPr b="0" lang="en-US" sz="1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f0ef"/>
                    </a:solidFill>
                  </a:tcPr>
                </a:tc>
                <a:tc>
                  <a:txBody>
                    <a:bodyPr lIns="68400" rIns="68400" tIns="0" bIns="0" anchor="t">
                      <a:noAutofit/>
                    </a:bodyPr>
                    <a:p>
                      <a:pPr>
                        <a:lnSpc>
                          <a:spcPct val="100000"/>
                        </a:lnSpc>
                      </a:pPr>
                      <a:r>
                        <a:rPr b="0" lang="en-US" sz="1400" spc="-1" strike="noStrike">
                          <a:solidFill>
                            <a:schemeClr val="dk1"/>
                          </a:solidFill>
                          <a:latin typeface="Avenir Next Regular"/>
                          <a:ea typeface="ＭＳ 明朝"/>
                        </a:rPr>
                        <a:t>We may detect less discrimination from large banks (i.e. Capitol One, Chase) as they may have stricter anti-discrimination policies.</a:t>
                      </a:r>
                      <a:endParaRPr b="0" lang="en-US" sz="1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f0ef"/>
                    </a:solidFill>
                  </a:tcPr>
                </a:tc>
                <a:tc>
                  <a:txBody>
                    <a:bodyPr lIns="68400" rIns="68400" tIns="0" bIns="0" anchor="t">
                      <a:noAutofit/>
                    </a:bodyPr>
                    <a:p>
                      <a:pPr>
                        <a:lnSpc>
                          <a:spcPct val="100000"/>
                        </a:lnSpc>
                      </a:pPr>
                      <a:r>
                        <a:rPr b="0" lang="en-US" sz="1400" spc="-1" strike="noStrike">
                          <a:solidFill>
                            <a:schemeClr val="dk1"/>
                          </a:solidFill>
                          <a:latin typeface="Avenir Next Regular"/>
                          <a:ea typeface="ＭＳ 明朝"/>
                        </a:rPr>
                        <a:t>We record the type of lending institution during data collection. Options are:</a:t>
                      </a:r>
                      <a:endParaRPr b="0" lang="en-US" sz="1400" spc="-1" strike="noStrike">
                        <a:solidFill>
                          <a:srgbClr val="000000"/>
                        </a:solidFill>
                        <a:latin typeface="Arial"/>
                      </a:endParaRPr>
                    </a:p>
                    <a:p>
                      <a:pPr marL="343080" indent="-343080">
                        <a:lnSpc>
                          <a:spcPct val="100000"/>
                        </a:lnSpc>
                        <a:buClr>
                          <a:srgbClr val="292934"/>
                        </a:buClr>
                        <a:buFont typeface="Symbol"/>
                        <a:buChar char=""/>
                        <a:tabLst>
                          <a:tab algn="l" pos="137160"/>
                        </a:tabLst>
                      </a:pPr>
                      <a:r>
                        <a:rPr b="0" lang="en-US" sz="1400" spc="-1" strike="noStrike">
                          <a:solidFill>
                            <a:schemeClr val="dk1"/>
                          </a:solidFill>
                          <a:latin typeface="Avenir Next Regular"/>
                          <a:ea typeface="ＭＳ 明朝"/>
                        </a:rPr>
                        <a:t>Large corporate bank</a:t>
                      </a:r>
                      <a:endParaRPr b="0" lang="en-US" sz="1400" spc="-1" strike="noStrike">
                        <a:solidFill>
                          <a:srgbClr val="000000"/>
                        </a:solidFill>
                        <a:latin typeface="Arial"/>
                      </a:endParaRPr>
                    </a:p>
                    <a:p>
                      <a:pPr marL="343080" indent="-343080">
                        <a:lnSpc>
                          <a:spcPct val="100000"/>
                        </a:lnSpc>
                        <a:buClr>
                          <a:srgbClr val="292934"/>
                        </a:buClr>
                        <a:buFont typeface="Symbol"/>
                        <a:buChar char=""/>
                        <a:tabLst>
                          <a:tab algn="l" pos="137160"/>
                        </a:tabLst>
                      </a:pPr>
                      <a:r>
                        <a:rPr b="0" lang="en-US" sz="1400" spc="-1" strike="noStrike">
                          <a:solidFill>
                            <a:schemeClr val="dk1"/>
                          </a:solidFill>
                          <a:latin typeface="Avenir Next Regular"/>
                          <a:ea typeface="ＭＳ 明朝"/>
                        </a:rPr>
                        <a:t>Local bank </a:t>
                      </a:r>
                      <a:endParaRPr b="0" lang="en-US" sz="1400" spc="-1" strike="noStrike">
                        <a:solidFill>
                          <a:srgbClr val="000000"/>
                        </a:solidFill>
                        <a:latin typeface="Arial"/>
                      </a:endParaRPr>
                    </a:p>
                    <a:p>
                      <a:pPr marL="343080" indent="-343080">
                        <a:lnSpc>
                          <a:spcPct val="100000"/>
                        </a:lnSpc>
                        <a:buClr>
                          <a:srgbClr val="292934"/>
                        </a:buClr>
                        <a:buFont typeface="Symbol"/>
                        <a:buChar char=""/>
                        <a:tabLst>
                          <a:tab algn="l" pos="137160"/>
                        </a:tabLst>
                      </a:pPr>
                      <a:r>
                        <a:rPr b="0" lang="en-US" sz="1400" spc="-1" strike="noStrike">
                          <a:solidFill>
                            <a:schemeClr val="dk1"/>
                          </a:solidFill>
                          <a:latin typeface="Avenir Next Regular"/>
                          <a:ea typeface="ＭＳ 明朝"/>
                        </a:rPr>
                        <a:t>Mortgage loan originator firm (national)</a:t>
                      </a:r>
                      <a:endParaRPr b="0" lang="en-US" sz="1400" spc="-1" strike="noStrike">
                        <a:solidFill>
                          <a:srgbClr val="000000"/>
                        </a:solidFill>
                        <a:latin typeface="Arial"/>
                      </a:endParaRPr>
                    </a:p>
                    <a:p>
                      <a:pPr marL="343080" indent="-343080">
                        <a:lnSpc>
                          <a:spcPct val="100000"/>
                        </a:lnSpc>
                        <a:buClr>
                          <a:srgbClr val="292934"/>
                        </a:buClr>
                        <a:buFont typeface="Symbol"/>
                        <a:buChar char=""/>
                        <a:tabLst>
                          <a:tab algn="l" pos="137160"/>
                        </a:tabLst>
                      </a:pPr>
                      <a:r>
                        <a:rPr b="0" lang="en-US" sz="1400" spc="-1" strike="noStrike">
                          <a:solidFill>
                            <a:schemeClr val="dk1"/>
                          </a:solidFill>
                          <a:latin typeface="Avenir Next Regular"/>
                          <a:ea typeface="ＭＳ 明朝"/>
                        </a:rPr>
                        <a:t>Mortgage loan originator firm (local/state-wide)</a:t>
                      </a:r>
                      <a:endParaRPr b="0" lang="en-US" sz="1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ef0ef"/>
                    </a:solidFill>
                  </a:tcPr>
                </a:tc>
              </a:tr>
              <a:tr h="0">
                <a:tc>
                  <a:txBody>
                    <a:bodyPr lIns="68400" rIns="68400" tIns="0" bIns="0" anchor="t">
                      <a:noAutofit/>
                    </a:bodyPr>
                    <a:p>
                      <a:pPr>
                        <a:lnSpc>
                          <a:spcPct val="100000"/>
                        </a:lnSpc>
                      </a:pPr>
                      <a:r>
                        <a:rPr b="0" lang="en-US" sz="1400" spc="-1" strike="noStrike">
                          <a:solidFill>
                            <a:schemeClr val="dk1"/>
                          </a:solidFill>
                          <a:latin typeface="Avenir Next Regular"/>
                          <a:ea typeface="ＭＳ 明朝"/>
                        </a:rPr>
                        <a:t>State Policy Protections for LGBTQ Population</a:t>
                      </a:r>
                      <a:endParaRPr b="0" lang="en-US" sz="1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cdfdd"/>
                    </a:solidFill>
                  </a:tcPr>
                </a:tc>
                <a:tc>
                  <a:txBody>
                    <a:bodyPr lIns="68400" rIns="68400" tIns="0" bIns="0" anchor="t">
                      <a:noAutofit/>
                    </a:bodyPr>
                    <a:p>
                      <a:pPr>
                        <a:lnSpc>
                          <a:spcPct val="100000"/>
                        </a:lnSpc>
                      </a:pPr>
                      <a:r>
                        <a:rPr b="0" lang="en-US" sz="1400" spc="-1" strike="noStrike">
                          <a:solidFill>
                            <a:schemeClr val="dk1"/>
                          </a:solidFill>
                          <a:latin typeface="Avenir Next Regular"/>
                          <a:ea typeface="ＭＳ 明朝"/>
                        </a:rPr>
                        <a:t>We may detect less discrimination in states with LGBTQ policy protections in the credit market. </a:t>
                      </a:r>
                      <a:endParaRPr b="0" lang="en-US" sz="1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cdfdd"/>
                    </a:solidFill>
                  </a:tcPr>
                </a:tc>
                <a:tc>
                  <a:txBody>
                    <a:bodyPr lIns="68400" rIns="68400" tIns="0" bIns="0" anchor="t">
                      <a:noAutofit/>
                    </a:bodyPr>
                    <a:p>
                      <a:pPr>
                        <a:lnSpc>
                          <a:spcPct val="100000"/>
                        </a:lnSpc>
                      </a:pPr>
                      <a:r>
                        <a:rPr b="0" lang="en-US" sz="1400" spc="-1" strike="noStrike">
                          <a:solidFill>
                            <a:schemeClr val="dk1"/>
                          </a:solidFill>
                          <a:latin typeface="Avenir Next Regular"/>
                          <a:ea typeface="Times New Roman"/>
                        </a:rPr>
                        <a:t>15 states and D.C. protect against discrimination on the basis of sexual orientation in the credit market.</a:t>
                      </a:r>
                      <a:endParaRPr b="0" lang="en-US" sz="1400" spc="-1" strike="noStrike">
                        <a:solidFill>
                          <a:srgbClr val="000000"/>
                        </a:solidFill>
                        <a:latin typeface="Arial"/>
                      </a:endParaRPr>
                    </a:p>
                  </a:txBody>
                  <a:tcPr anchor="t" marL="68400" marR="6840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cdfdd"/>
                    </a:solidFill>
                  </a:tcPr>
                </a:tc>
              </a:tr>
            </a:tbl>
          </a:graphicData>
        </a:graphic>
      </p:graphicFrame>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PlaceHolder 1"/>
          <p:cNvSpPr>
            <a:spLocks noGrp="1"/>
          </p:cNvSpPr>
          <p:nvPr>
            <p:ph type="title"/>
          </p:nvPr>
        </p:nvSpPr>
        <p:spPr>
          <a:xfrm>
            <a:off x="626400" y="533520"/>
            <a:ext cx="7458840" cy="1145520"/>
          </a:xfrm>
          <a:prstGeom prst="rect">
            <a:avLst/>
          </a:prstGeom>
          <a:noFill/>
          <a:ln w="0">
            <a:noFill/>
          </a:ln>
        </p:spPr>
        <p:txBody>
          <a:bodyPr anchor="ctr">
            <a:noAutofit/>
          </a:bodyPr>
          <a:p>
            <a:pPr indent="0">
              <a:lnSpc>
                <a:spcPct val="100000"/>
              </a:lnSpc>
              <a:buNone/>
            </a:pPr>
            <a:r>
              <a:rPr b="0" lang="en-US" sz="3200" spc="-100" strike="noStrike">
                <a:solidFill>
                  <a:srgbClr val="d2533c"/>
                </a:solidFill>
                <a:latin typeface="Avenir Next Regular"/>
              </a:rPr>
              <a:t>Why focus on sexual orientation discrimination in the mortgage market? </a:t>
            </a:r>
            <a:endParaRPr b="0" lang="en-US" sz="3200" spc="-1" strike="noStrike">
              <a:solidFill>
                <a:srgbClr val="292934"/>
              </a:solidFill>
              <a:latin typeface="Arial"/>
            </a:endParaRPr>
          </a:p>
        </p:txBody>
      </p:sp>
      <p:sp>
        <p:nvSpPr>
          <p:cNvPr id="96" name="PlaceHolder 2"/>
          <p:cNvSpPr>
            <a:spLocks noGrp="1"/>
          </p:cNvSpPr>
          <p:nvPr>
            <p:ph/>
          </p:nvPr>
        </p:nvSpPr>
        <p:spPr>
          <a:xfrm>
            <a:off x="626400" y="1715400"/>
            <a:ext cx="8023320" cy="4394520"/>
          </a:xfrm>
          <a:prstGeom prst="rect">
            <a:avLst/>
          </a:prstGeom>
          <a:noFill/>
          <a:ln w="0">
            <a:noFill/>
          </a:ln>
        </p:spPr>
        <p:txBody>
          <a:bodyPr anchor="t">
            <a:noAutofit/>
          </a:bodyPr>
          <a:p>
            <a:pPr marL="182880" indent="-182880">
              <a:lnSpc>
                <a:spcPct val="80000"/>
              </a:lnSpc>
              <a:spcBef>
                <a:spcPts val="420"/>
              </a:spcBef>
              <a:buClr>
                <a:srgbClr val="93a299"/>
              </a:buClr>
              <a:buSzPct val="85000"/>
              <a:buFont typeface="Arial"/>
              <a:buChar char="•"/>
            </a:pPr>
            <a:r>
              <a:rPr b="0" lang="en-US" sz="2100" spc="-1" strike="noStrike">
                <a:solidFill>
                  <a:srgbClr val="292934"/>
                </a:solidFill>
                <a:latin typeface="Avenir Next Regular"/>
              </a:rPr>
              <a:t>Homeownership is a common method for wealth accumulation</a:t>
            </a:r>
            <a:endParaRPr b="0" lang="en-US" sz="2100" spc="-1" strike="noStrike">
              <a:solidFill>
                <a:srgbClr val="292934"/>
              </a:solidFill>
              <a:latin typeface="Arial"/>
            </a:endParaRPr>
          </a:p>
          <a:p>
            <a:pPr lvl="1" marL="457200" indent="-182880">
              <a:lnSpc>
                <a:spcPct val="80000"/>
              </a:lnSpc>
              <a:spcBef>
                <a:spcPts val="360"/>
              </a:spcBef>
              <a:buClr>
                <a:srgbClr val="93a299"/>
              </a:buClr>
              <a:buSzPct val="85000"/>
              <a:buFont typeface="Arial"/>
              <a:buChar char="•"/>
            </a:pPr>
            <a:r>
              <a:rPr b="0" lang="en-US" sz="1800" spc="-1" strike="noStrike">
                <a:solidFill>
                  <a:srgbClr val="292934"/>
                </a:solidFill>
                <a:latin typeface="Avenir Next Regular"/>
              </a:rPr>
              <a:t>However, not all individuals have equal access to homeownership</a:t>
            </a:r>
            <a:endParaRPr b="0" lang="en-US" sz="1800" spc="-1" strike="noStrike">
              <a:solidFill>
                <a:srgbClr val="292934"/>
              </a:solidFill>
              <a:latin typeface="Arial"/>
            </a:endParaRPr>
          </a:p>
          <a:p>
            <a:pPr indent="0">
              <a:lnSpc>
                <a:spcPct val="80000"/>
              </a:lnSpc>
              <a:spcBef>
                <a:spcPts val="400"/>
              </a:spcBef>
              <a:buNone/>
            </a:pPr>
            <a:endParaRPr b="0" lang="en-US" sz="2000" spc="-1" strike="noStrike">
              <a:solidFill>
                <a:srgbClr val="292934"/>
              </a:solidFill>
              <a:latin typeface="Arial"/>
            </a:endParaRPr>
          </a:p>
          <a:p>
            <a:pPr marL="182880" indent="-182880">
              <a:lnSpc>
                <a:spcPct val="80000"/>
              </a:lnSpc>
              <a:spcBef>
                <a:spcPts val="420"/>
              </a:spcBef>
              <a:buClr>
                <a:srgbClr val="93a299"/>
              </a:buClr>
              <a:buSzPct val="85000"/>
              <a:buFont typeface="Arial"/>
              <a:buChar char="•"/>
            </a:pPr>
            <a:r>
              <a:rPr b="0" lang="en-US" sz="2100" spc="-1" strike="noStrike">
                <a:solidFill>
                  <a:srgbClr val="292934"/>
                </a:solidFill>
                <a:latin typeface="Avenir Next Regular"/>
              </a:rPr>
              <a:t>Same-sex couples are less likely to own homes than different-sex married couples  (Jepsen &amp; Jepsen, 2009; Leppel, 2007)</a:t>
            </a:r>
            <a:endParaRPr b="0" lang="en-US" sz="2100" spc="-1" strike="noStrike">
              <a:solidFill>
                <a:srgbClr val="292934"/>
              </a:solidFill>
              <a:latin typeface="Arial"/>
            </a:endParaRPr>
          </a:p>
          <a:p>
            <a:pPr indent="0">
              <a:lnSpc>
                <a:spcPct val="80000"/>
              </a:lnSpc>
              <a:spcBef>
                <a:spcPts val="420"/>
              </a:spcBef>
              <a:buNone/>
            </a:pPr>
            <a:endParaRPr b="0" lang="en-US" sz="2100" spc="-1" strike="noStrike">
              <a:solidFill>
                <a:srgbClr val="292934"/>
              </a:solidFill>
              <a:latin typeface="Arial"/>
            </a:endParaRPr>
          </a:p>
          <a:p>
            <a:pPr marL="182880" indent="-182880">
              <a:lnSpc>
                <a:spcPct val="80000"/>
              </a:lnSpc>
              <a:spcBef>
                <a:spcPts val="420"/>
              </a:spcBef>
              <a:buClr>
                <a:srgbClr val="93a299"/>
              </a:buClr>
              <a:buSzPct val="85000"/>
              <a:buFont typeface="Arial"/>
              <a:buChar char="•"/>
            </a:pPr>
            <a:r>
              <a:rPr b="0" lang="en-US" sz="2100" spc="-1" strike="noStrike">
                <a:solidFill>
                  <a:srgbClr val="292934"/>
                </a:solidFill>
                <a:latin typeface="Avenir Next Regular"/>
              </a:rPr>
              <a:t>Mortgage approval rates are lower, and mortgage terms are worse, for relatively similar same- and different-sex couples. (Gao and Sun, 2019; Dillbary and Edwards 2019)</a:t>
            </a:r>
            <a:endParaRPr b="0" lang="en-US" sz="2100" spc="-1" strike="noStrike">
              <a:solidFill>
                <a:srgbClr val="292934"/>
              </a:solidFill>
              <a:latin typeface="Arial"/>
            </a:endParaRPr>
          </a:p>
          <a:p>
            <a:pPr indent="0">
              <a:lnSpc>
                <a:spcPct val="80000"/>
              </a:lnSpc>
              <a:spcBef>
                <a:spcPts val="420"/>
              </a:spcBef>
              <a:buNone/>
              <a:tabLst>
                <a:tab algn="l" pos="0"/>
              </a:tabLst>
            </a:pPr>
            <a:endParaRPr b="0" lang="en-US" sz="2100" spc="-1" strike="noStrike">
              <a:solidFill>
                <a:srgbClr val="292934"/>
              </a:solidFill>
              <a:latin typeface="Arial"/>
            </a:endParaRPr>
          </a:p>
          <a:p>
            <a:pPr marL="182880" indent="-182880">
              <a:lnSpc>
                <a:spcPct val="80000"/>
              </a:lnSpc>
              <a:spcBef>
                <a:spcPts val="420"/>
              </a:spcBef>
              <a:buClr>
                <a:srgbClr val="93a299"/>
              </a:buClr>
              <a:buSzPct val="85000"/>
              <a:buFont typeface="Arial"/>
              <a:buChar char="•"/>
              <a:tabLst>
                <a:tab algn="l" pos="0"/>
              </a:tabLst>
            </a:pPr>
            <a:r>
              <a:rPr b="0" lang="en-US" sz="2100" spc="-1" strike="noStrike">
                <a:solidFill>
                  <a:srgbClr val="292934"/>
                </a:solidFill>
                <a:latin typeface="Avenir Next Regular"/>
              </a:rPr>
              <a:t>There are currently no federal laws prohibiting against sexual orientation discrimination in the mortgage market</a:t>
            </a:r>
            <a:endParaRPr b="0" lang="en-US" sz="2100" spc="-1" strike="noStrike">
              <a:solidFill>
                <a:srgbClr val="292934"/>
              </a:solidFill>
              <a:latin typeface="Arial"/>
            </a:endParaRPr>
          </a:p>
          <a:p>
            <a:pPr indent="0">
              <a:lnSpc>
                <a:spcPct val="80000"/>
              </a:lnSpc>
              <a:spcBef>
                <a:spcPts val="420"/>
              </a:spcBef>
              <a:buNone/>
              <a:tabLst>
                <a:tab algn="l" pos="0"/>
              </a:tabLst>
            </a:pPr>
            <a:endParaRPr b="0" lang="en-US" sz="2100" spc="-1" strike="noStrike">
              <a:solidFill>
                <a:srgbClr val="292934"/>
              </a:solidFill>
              <a:latin typeface="Arial"/>
            </a:endParaRPr>
          </a:p>
          <a:p>
            <a:pPr indent="0">
              <a:lnSpc>
                <a:spcPct val="80000"/>
              </a:lnSpc>
              <a:spcBef>
                <a:spcPts val="420"/>
              </a:spcBef>
              <a:buNone/>
              <a:tabLst>
                <a:tab algn="l" pos="0"/>
              </a:tabLst>
            </a:pPr>
            <a:endParaRPr b="0" lang="en-US" sz="2100" spc="-1" strike="noStrike">
              <a:solidFill>
                <a:srgbClr val="292934"/>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p:nvPr>
        </p:nvSpPr>
        <p:spPr>
          <a:xfrm>
            <a:off x="457200" y="1312200"/>
            <a:ext cx="8229240" cy="5601600"/>
          </a:xfrm>
          <a:prstGeom prst="rect">
            <a:avLst/>
          </a:prstGeom>
          <a:noFill/>
          <a:ln w="0">
            <a:noFill/>
          </a:ln>
        </p:spPr>
        <p:txBody>
          <a:bodyPr anchor="t">
            <a:normAutofit fontScale="54000"/>
          </a:bodyPr>
          <a:p>
            <a:pPr indent="0">
              <a:lnSpc>
                <a:spcPct val="100000"/>
              </a:lnSpc>
              <a:spcBef>
                <a:spcPts val="479"/>
              </a:spcBef>
              <a:buNone/>
              <a:tabLst>
                <a:tab algn="l" pos="0"/>
              </a:tabLst>
            </a:pPr>
            <a:r>
              <a:rPr b="0" lang="en-US" sz="2400" spc="-1" strike="noStrike">
                <a:solidFill>
                  <a:srgbClr val="292934"/>
                </a:solidFill>
                <a:latin typeface="Avenir Next Regular"/>
              </a:rPr>
              <a:t>Ahmed, A. M., &amp; Hammarstedt, M. (2009). Detecting discrimination against homosexuals: Evidence from a </a:t>
            </a:r>
            <a:r>
              <a:rPr b="0" lang="en-US" sz="2400" spc="-1" strike="noStrike">
                <a:solidFill>
                  <a:srgbClr val="292934"/>
                </a:solidFill>
                <a:latin typeface="Avenir Next Regular"/>
              </a:rPr>
              <a:t>	</a:t>
            </a:r>
            <a:r>
              <a:rPr b="0" lang="en-US" sz="2400" spc="-1" strike="noStrike">
                <a:solidFill>
                  <a:srgbClr val="292934"/>
                </a:solidFill>
                <a:latin typeface="Avenir Next Regular"/>
              </a:rPr>
              <a:t>field experiment on the Internet. </a:t>
            </a:r>
            <a:r>
              <a:rPr b="0" i="1" lang="en-US" sz="2400" spc="-1" strike="noStrike">
                <a:solidFill>
                  <a:srgbClr val="292934"/>
                </a:solidFill>
                <a:latin typeface="Avenir Next Regular"/>
              </a:rPr>
              <a:t>Economica</a:t>
            </a:r>
            <a:r>
              <a:rPr b="0" lang="en-US" sz="2400" spc="-1" strike="noStrike">
                <a:solidFill>
                  <a:srgbClr val="292934"/>
                </a:solidFill>
                <a:latin typeface="Avenir Next Regular"/>
              </a:rPr>
              <a:t>, </a:t>
            </a:r>
            <a:r>
              <a:rPr b="0" i="1" lang="en-US" sz="2400" spc="-1" strike="noStrike">
                <a:solidFill>
                  <a:srgbClr val="292934"/>
                </a:solidFill>
                <a:latin typeface="Avenir Next Regular"/>
              </a:rPr>
              <a:t>76</a:t>
            </a:r>
            <a:r>
              <a:rPr b="0" lang="en-US" sz="2400" spc="-1" strike="noStrike">
                <a:solidFill>
                  <a:srgbClr val="292934"/>
                </a:solidFill>
                <a:latin typeface="Avenir Next Regular"/>
              </a:rPr>
              <a:t>(303), 588-597.</a:t>
            </a:r>
            <a:endParaRPr b="0" lang="en-US" sz="2400" spc="-1" strike="noStrike">
              <a:solidFill>
                <a:srgbClr val="292934"/>
              </a:solidFill>
              <a:latin typeface="Arial"/>
            </a:endParaRPr>
          </a:p>
          <a:p>
            <a:pPr indent="0">
              <a:lnSpc>
                <a:spcPct val="100000"/>
              </a:lnSpc>
              <a:spcBef>
                <a:spcPts val="479"/>
              </a:spcBef>
              <a:buNone/>
              <a:tabLst>
                <a:tab algn="l" pos="0"/>
              </a:tabLst>
            </a:pPr>
            <a:r>
              <a:rPr b="0" lang="en-US" sz="2400" spc="-1" strike="noStrike">
                <a:solidFill>
                  <a:srgbClr val="292934"/>
                </a:solidFill>
                <a:latin typeface="Avenir Next Regular"/>
              </a:rPr>
              <a:t> </a:t>
            </a:r>
            <a:endParaRPr b="0" lang="en-US" sz="2400" spc="-1" strike="noStrike">
              <a:solidFill>
                <a:srgbClr val="292934"/>
              </a:solidFill>
              <a:latin typeface="Arial"/>
            </a:endParaRPr>
          </a:p>
          <a:p>
            <a:pPr indent="0">
              <a:lnSpc>
                <a:spcPct val="100000"/>
              </a:lnSpc>
              <a:spcBef>
                <a:spcPts val="479"/>
              </a:spcBef>
              <a:buNone/>
              <a:tabLst>
                <a:tab algn="l" pos="0"/>
              </a:tabLst>
            </a:pPr>
            <a:r>
              <a:rPr b="0" lang="en-US" sz="2400" spc="-1" strike="noStrike">
                <a:solidFill>
                  <a:srgbClr val="292934"/>
                </a:solidFill>
                <a:latin typeface="Avenir Next Regular"/>
              </a:rPr>
              <a:t>Bertrand, M., &amp; Mullainathan, S. (2004). Are Emily and Greg more employable than Lakisha and Jamal? A </a:t>
            </a:r>
            <a:r>
              <a:rPr b="0" lang="en-US" sz="2400" spc="-1" strike="noStrike">
                <a:solidFill>
                  <a:srgbClr val="292934"/>
                </a:solidFill>
                <a:latin typeface="Avenir Next Regular"/>
              </a:rPr>
              <a:t>	</a:t>
            </a:r>
            <a:r>
              <a:rPr b="0" lang="en-US" sz="2400" spc="-1" strike="noStrike">
                <a:solidFill>
                  <a:srgbClr val="292934"/>
                </a:solidFill>
                <a:latin typeface="Avenir Next Regular"/>
              </a:rPr>
              <a:t>field experiment on labor market discrimination. </a:t>
            </a:r>
            <a:r>
              <a:rPr b="0" i="1" lang="en-US" sz="2400" spc="-1" strike="noStrike">
                <a:solidFill>
                  <a:srgbClr val="292934"/>
                </a:solidFill>
                <a:latin typeface="Avenir Next Regular"/>
              </a:rPr>
              <a:t>The American Economic Review</a:t>
            </a:r>
            <a:r>
              <a:rPr b="0" lang="en-US" sz="2400" spc="-1" strike="noStrike">
                <a:solidFill>
                  <a:srgbClr val="292934"/>
                </a:solidFill>
                <a:latin typeface="Avenir Next Regular"/>
              </a:rPr>
              <a:t>, </a:t>
            </a:r>
            <a:r>
              <a:rPr b="0" i="1" lang="en-US" sz="2400" spc="-1" strike="noStrike">
                <a:solidFill>
                  <a:srgbClr val="292934"/>
                </a:solidFill>
                <a:latin typeface="Avenir Next Regular"/>
              </a:rPr>
              <a:t>94</a:t>
            </a:r>
            <a:r>
              <a:rPr b="0" lang="en-US" sz="2400" spc="-1" strike="noStrike">
                <a:solidFill>
                  <a:srgbClr val="292934"/>
                </a:solidFill>
                <a:latin typeface="Avenir Next Regular"/>
              </a:rPr>
              <a:t>(4), </a:t>
            </a:r>
            <a:r>
              <a:rPr b="0" lang="en-US" sz="2400" spc="-1" strike="noStrike">
                <a:solidFill>
                  <a:srgbClr val="292934"/>
                </a:solidFill>
                <a:latin typeface="Avenir Next Regular"/>
              </a:rPr>
              <a:t>	</a:t>
            </a:r>
            <a:r>
              <a:rPr b="0" lang="en-US" sz="2400" spc="-1" strike="noStrike">
                <a:solidFill>
                  <a:srgbClr val="292934"/>
                </a:solidFill>
                <a:latin typeface="Avenir Next Regular"/>
              </a:rPr>
              <a:t>991-1013.</a:t>
            </a:r>
            <a:endParaRPr b="0" lang="en-US" sz="2400" spc="-1" strike="noStrike">
              <a:solidFill>
                <a:srgbClr val="292934"/>
              </a:solidFill>
              <a:latin typeface="Arial"/>
            </a:endParaRPr>
          </a:p>
          <a:p>
            <a:pPr indent="0">
              <a:lnSpc>
                <a:spcPct val="100000"/>
              </a:lnSpc>
              <a:spcBef>
                <a:spcPts val="479"/>
              </a:spcBef>
              <a:buNone/>
              <a:tabLst>
                <a:tab algn="l" pos="0"/>
              </a:tabLst>
            </a:pPr>
            <a:endParaRPr b="0" lang="en-US" sz="2400" spc="-1" strike="noStrike">
              <a:solidFill>
                <a:srgbClr val="292934"/>
              </a:solidFill>
              <a:latin typeface="Arial"/>
            </a:endParaRPr>
          </a:p>
          <a:p>
            <a:pPr indent="0">
              <a:lnSpc>
                <a:spcPct val="100000"/>
              </a:lnSpc>
              <a:spcBef>
                <a:spcPts val="479"/>
              </a:spcBef>
              <a:buNone/>
              <a:tabLst>
                <a:tab algn="l" pos="0"/>
              </a:tabLst>
            </a:pPr>
            <a:r>
              <a:rPr b="0" lang="en-US" sz="2400" spc="-1" strike="noStrike">
                <a:solidFill>
                  <a:srgbClr val="292934"/>
                </a:solidFill>
                <a:latin typeface="Avenir Next Regular"/>
              </a:rPr>
              <a:t>Friedman, S., Reynolds, A., Scovill, S., Brassier, F. R., Campbell, R., &amp; Ballou, M. (2013). An estimate of </a:t>
            </a:r>
            <a:r>
              <a:rPr b="0" lang="en-US" sz="2400" spc="-1" strike="noStrike">
                <a:solidFill>
                  <a:srgbClr val="292934"/>
                </a:solidFill>
                <a:latin typeface="Avenir Next Regular"/>
              </a:rPr>
              <a:t>	</a:t>
            </a:r>
            <a:r>
              <a:rPr b="0" lang="en-US" sz="2400" spc="-1" strike="noStrike">
                <a:solidFill>
                  <a:srgbClr val="292934"/>
                </a:solidFill>
                <a:latin typeface="Avenir Next Regular"/>
              </a:rPr>
              <a:t>housing discrimination against same-sex couples. Available at SSRN: </a:t>
            </a:r>
            <a:r>
              <a:rPr b="0" lang="en-US" sz="2400" spc="-1" strike="noStrike">
                <a:solidFill>
                  <a:srgbClr val="292934"/>
                </a:solidFill>
                <a:latin typeface="Avenir Next Regular"/>
              </a:rPr>
              <a:t>	</a:t>
            </a:r>
            <a:endParaRPr b="0" lang="en-US" sz="2400" spc="-1" strike="noStrike">
              <a:solidFill>
                <a:srgbClr val="292934"/>
              </a:solidFill>
              <a:latin typeface="Arial"/>
            </a:endParaRPr>
          </a:p>
          <a:p>
            <a:pPr indent="0">
              <a:lnSpc>
                <a:spcPct val="100000"/>
              </a:lnSpc>
              <a:spcBef>
                <a:spcPts val="479"/>
              </a:spcBef>
              <a:buNone/>
              <a:tabLst>
                <a:tab algn="l" pos="0"/>
              </a:tabLst>
            </a:pPr>
            <a:r>
              <a:rPr b="0" lang="en-US" sz="2400" spc="-1" strike="noStrike">
                <a:solidFill>
                  <a:srgbClr val="292934"/>
                </a:solidFill>
                <a:latin typeface="Avenir Next Regular"/>
              </a:rPr>
              <a:t>	</a:t>
            </a:r>
            <a:r>
              <a:rPr b="0" lang="en-US" sz="2400" spc="-1" strike="noStrike">
                <a:solidFill>
                  <a:srgbClr val="292934"/>
                </a:solidFill>
                <a:latin typeface="Avenir Next Regular"/>
              </a:rPr>
              <a:t>https://ssrn.com/abstract=2284243 or http://dx.doi.org/10.2139/ssrn.2284243</a:t>
            </a:r>
            <a:endParaRPr b="0" lang="en-US" sz="2400" spc="-1" strike="noStrike">
              <a:solidFill>
                <a:srgbClr val="292934"/>
              </a:solidFill>
              <a:latin typeface="Arial"/>
            </a:endParaRPr>
          </a:p>
          <a:p>
            <a:pPr indent="0">
              <a:lnSpc>
                <a:spcPct val="100000"/>
              </a:lnSpc>
              <a:spcBef>
                <a:spcPts val="479"/>
              </a:spcBef>
              <a:buNone/>
              <a:tabLst>
                <a:tab algn="l" pos="0"/>
              </a:tabLst>
            </a:pPr>
            <a:endParaRPr b="0" lang="en-US" sz="2400" spc="-1" strike="noStrike">
              <a:solidFill>
                <a:srgbClr val="292934"/>
              </a:solidFill>
              <a:latin typeface="Arial"/>
            </a:endParaRPr>
          </a:p>
          <a:p>
            <a:pPr indent="0">
              <a:lnSpc>
                <a:spcPct val="100000"/>
              </a:lnSpc>
              <a:spcBef>
                <a:spcPts val="479"/>
              </a:spcBef>
              <a:buNone/>
              <a:tabLst>
                <a:tab algn="l" pos="0"/>
              </a:tabLst>
            </a:pPr>
            <a:r>
              <a:rPr b="0" lang="en-US" sz="2400" spc="-1" strike="noStrike">
                <a:solidFill>
                  <a:srgbClr val="292934"/>
                </a:solidFill>
                <a:latin typeface="Avenir Next Regular"/>
              </a:rPr>
              <a:t>Gao, L.  &amp; Sun, H."The Rainbow of Credit: Same-Sex Mortgage Discrimination and Two-sided Spillover </a:t>
            </a:r>
            <a:r>
              <a:rPr b="0" lang="en-US" sz="2400" spc="-1" strike="noStrike">
                <a:solidFill>
                  <a:srgbClr val="292934"/>
                </a:solidFill>
                <a:latin typeface="Avenir Next Regular"/>
              </a:rPr>
              <a:t>	</a:t>
            </a:r>
            <a:r>
              <a:rPr b="0" lang="en-US" sz="2400" spc="-1" strike="noStrike">
                <a:solidFill>
                  <a:srgbClr val="292934"/>
                </a:solidFill>
                <a:latin typeface="Avenir Next Regular"/>
              </a:rPr>
              <a:t>Effect", </a:t>
            </a:r>
            <a:r>
              <a:rPr b="0" i="1" lang="en-US" sz="2400" spc="-1" strike="noStrike">
                <a:solidFill>
                  <a:srgbClr val="292934"/>
                </a:solidFill>
                <a:latin typeface="Avenir Next Regular"/>
              </a:rPr>
              <a:t>accepted by the Proceedings of the National Academy of Sciences of USA, (PNAS)</a:t>
            </a:r>
            <a:r>
              <a:rPr b="0" lang="en-US" sz="2400" spc="-1" strike="noStrike">
                <a:solidFill>
                  <a:srgbClr val="292934"/>
                </a:solidFill>
                <a:latin typeface="Avenir Next Regular"/>
              </a:rPr>
              <a:t>.</a:t>
            </a:r>
            <a:endParaRPr b="0" lang="en-US" sz="2400" spc="-1" strike="noStrike">
              <a:solidFill>
                <a:srgbClr val="292934"/>
              </a:solidFill>
              <a:latin typeface="Arial"/>
            </a:endParaRPr>
          </a:p>
          <a:p>
            <a:pPr indent="0">
              <a:lnSpc>
                <a:spcPct val="100000"/>
              </a:lnSpc>
              <a:spcBef>
                <a:spcPts val="479"/>
              </a:spcBef>
              <a:buNone/>
              <a:tabLst>
                <a:tab algn="l" pos="0"/>
              </a:tabLst>
            </a:pPr>
            <a:r>
              <a:rPr b="0" lang="en-US" sz="2400" spc="-1" strike="noStrike">
                <a:solidFill>
                  <a:srgbClr val="292934"/>
                </a:solidFill>
                <a:latin typeface="Avenir Next Regular"/>
              </a:rPr>
              <a:t> </a:t>
            </a:r>
            <a:endParaRPr b="0" lang="en-US" sz="2400" spc="-1" strike="noStrike">
              <a:solidFill>
                <a:srgbClr val="292934"/>
              </a:solidFill>
              <a:latin typeface="Arial"/>
            </a:endParaRPr>
          </a:p>
          <a:p>
            <a:pPr indent="0">
              <a:lnSpc>
                <a:spcPct val="100000"/>
              </a:lnSpc>
              <a:spcBef>
                <a:spcPts val="479"/>
              </a:spcBef>
              <a:buNone/>
              <a:tabLst>
                <a:tab algn="l" pos="0"/>
              </a:tabLst>
            </a:pPr>
            <a:r>
              <a:rPr b="0" lang="en-US" sz="2400" spc="-1" strike="noStrike">
                <a:solidFill>
                  <a:srgbClr val="292934"/>
                </a:solidFill>
                <a:latin typeface="Avenir Next Regular"/>
              </a:rPr>
              <a:t>Hanson, A., Hawley, Z., Martin, H., &amp; Liu, B. (2016). Discrimination in mortgage lending: Evidence from a </a:t>
            </a:r>
            <a:r>
              <a:rPr b="0" lang="en-US" sz="2400" spc="-1" strike="noStrike">
                <a:solidFill>
                  <a:srgbClr val="292934"/>
                </a:solidFill>
                <a:latin typeface="Avenir Next Regular"/>
              </a:rPr>
              <a:t>	</a:t>
            </a:r>
            <a:r>
              <a:rPr b="0" lang="en-US" sz="2400" spc="-1" strike="noStrike">
                <a:solidFill>
                  <a:srgbClr val="292934"/>
                </a:solidFill>
                <a:latin typeface="Avenir Next Regular"/>
              </a:rPr>
              <a:t>correspondence experiment. Journal of Urban Economics, 92, 48-65.</a:t>
            </a:r>
            <a:endParaRPr b="0" lang="en-US" sz="2400" spc="-1" strike="noStrike">
              <a:solidFill>
                <a:srgbClr val="292934"/>
              </a:solidFill>
              <a:latin typeface="Arial"/>
            </a:endParaRPr>
          </a:p>
          <a:p>
            <a:pPr indent="0">
              <a:lnSpc>
                <a:spcPct val="100000"/>
              </a:lnSpc>
              <a:spcBef>
                <a:spcPts val="479"/>
              </a:spcBef>
              <a:buNone/>
              <a:tabLst>
                <a:tab algn="l" pos="0"/>
              </a:tabLst>
            </a:pPr>
            <a:r>
              <a:rPr b="0" lang="en-US" sz="2400" spc="-1" strike="noStrike">
                <a:solidFill>
                  <a:srgbClr val="292934"/>
                </a:solidFill>
                <a:latin typeface="Avenir Next Regular"/>
              </a:rPr>
              <a:t> </a:t>
            </a:r>
            <a:endParaRPr b="0" lang="en-US" sz="2400" spc="-1" strike="noStrike">
              <a:solidFill>
                <a:srgbClr val="292934"/>
              </a:solidFill>
              <a:latin typeface="Arial"/>
            </a:endParaRPr>
          </a:p>
          <a:p>
            <a:pPr indent="0">
              <a:lnSpc>
                <a:spcPct val="100000"/>
              </a:lnSpc>
              <a:spcBef>
                <a:spcPts val="479"/>
              </a:spcBef>
              <a:buNone/>
              <a:tabLst>
                <a:tab algn="l" pos="0"/>
              </a:tabLst>
            </a:pPr>
            <a:r>
              <a:rPr b="0" lang="en-US" sz="2400" spc="-1" strike="noStrike">
                <a:solidFill>
                  <a:srgbClr val="292934"/>
                </a:solidFill>
                <a:latin typeface="Avenir Next Regular"/>
              </a:rPr>
              <a:t>Jepsen, C., &amp; Jepsen, L. K. (2009). Does home ownership vary by sexual orientation?. </a:t>
            </a:r>
            <a:r>
              <a:rPr b="0" i="1" lang="en-US" sz="2400" spc="-1" strike="noStrike">
                <a:solidFill>
                  <a:srgbClr val="292934"/>
                </a:solidFill>
                <a:latin typeface="Avenir Next Regular"/>
              </a:rPr>
              <a:t>Regional Science and </a:t>
            </a:r>
            <a:r>
              <a:rPr b="0" i="1" lang="en-US" sz="2400" spc="-1" strike="noStrike">
                <a:solidFill>
                  <a:srgbClr val="292934"/>
                </a:solidFill>
                <a:latin typeface="Avenir Next Regular"/>
              </a:rPr>
              <a:t>	</a:t>
            </a:r>
            <a:r>
              <a:rPr b="0" i="1" lang="en-US" sz="2400" spc="-1" strike="noStrike">
                <a:solidFill>
                  <a:srgbClr val="292934"/>
                </a:solidFill>
                <a:latin typeface="Avenir Next Regular"/>
              </a:rPr>
              <a:t>Urban Economics</a:t>
            </a:r>
            <a:r>
              <a:rPr b="0" lang="en-US" sz="2400" spc="-1" strike="noStrike">
                <a:solidFill>
                  <a:srgbClr val="292934"/>
                </a:solidFill>
                <a:latin typeface="Avenir Next Regular"/>
              </a:rPr>
              <a:t>, </a:t>
            </a:r>
            <a:r>
              <a:rPr b="0" i="1" lang="en-US" sz="2400" spc="-1" strike="noStrike">
                <a:solidFill>
                  <a:srgbClr val="292934"/>
                </a:solidFill>
                <a:latin typeface="Avenir Next Regular"/>
              </a:rPr>
              <a:t>39</a:t>
            </a:r>
            <a:r>
              <a:rPr b="0" lang="en-US" sz="2400" spc="-1" strike="noStrike">
                <a:solidFill>
                  <a:srgbClr val="292934"/>
                </a:solidFill>
                <a:latin typeface="Avenir Next Regular"/>
              </a:rPr>
              <a:t>(3), 307-315.</a:t>
            </a:r>
            <a:endParaRPr b="0" lang="en-US" sz="2400" spc="-1" strike="noStrike">
              <a:solidFill>
                <a:srgbClr val="292934"/>
              </a:solidFill>
              <a:latin typeface="Arial"/>
            </a:endParaRPr>
          </a:p>
          <a:p>
            <a:pPr indent="0">
              <a:lnSpc>
                <a:spcPct val="100000"/>
              </a:lnSpc>
              <a:spcBef>
                <a:spcPts val="479"/>
              </a:spcBef>
              <a:buNone/>
              <a:tabLst>
                <a:tab algn="l" pos="0"/>
              </a:tabLst>
            </a:pPr>
            <a:endParaRPr b="0" lang="en-US" sz="2400" spc="-1" strike="noStrike">
              <a:solidFill>
                <a:srgbClr val="292934"/>
              </a:solidFill>
              <a:latin typeface="Arial"/>
            </a:endParaRPr>
          </a:p>
          <a:p>
            <a:pPr indent="0">
              <a:lnSpc>
                <a:spcPct val="100000"/>
              </a:lnSpc>
              <a:spcBef>
                <a:spcPts val="479"/>
              </a:spcBef>
              <a:buNone/>
              <a:tabLst>
                <a:tab algn="l" pos="0"/>
              </a:tabLst>
            </a:pPr>
            <a:r>
              <a:rPr b="0" lang="en-US" sz="2400" spc="-1" strike="noStrike">
                <a:solidFill>
                  <a:srgbClr val="292934"/>
                </a:solidFill>
                <a:latin typeface="Avenir Next Regular"/>
              </a:rPr>
              <a:t>Lautz, J., Dunn, M., Snowden, B., Riggs, A., Horowitz, B. (2017).  </a:t>
            </a:r>
            <a:r>
              <a:rPr b="0" i="1" lang="en-US" sz="2400" spc="-1" strike="noStrike">
                <a:solidFill>
                  <a:srgbClr val="292934"/>
                </a:solidFill>
                <a:latin typeface="Avenir Next Regular"/>
              </a:rPr>
              <a:t>2017 Profile of Home Buyers and Sellers</a:t>
            </a:r>
            <a:r>
              <a:rPr b="0" lang="en-US" sz="2400" spc="-1" strike="noStrike">
                <a:solidFill>
                  <a:srgbClr val="292934"/>
                </a:solidFill>
                <a:latin typeface="Avenir Next Regular"/>
              </a:rPr>
              <a:t>. </a:t>
            </a:r>
            <a:r>
              <a:rPr b="0" lang="en-US" sz="2400" spc="-1" strike="noStrike">
                <a:solidFill>
                  <a:srgbClr val="292934"/>
                </a:solidFill>
                <a:latin typeface="Avenir Next Regular"/>
              </a:rPr>
              <a:t>	</a:t>
            </a:r>
            <a:r>
              <a:rPr b="0" lang="en-US" sz="2400" spc="-1" strike="noStrike">
                <a:solidFill>
                  <a:srgbClr val="292934"/>
                </a:solidFill>
                <a:latin typeface="Avenir Next Regular"/>
              </a:rPr>
              <a:t>Retrieved from </a:t>
            </a:r>
            <a:endParaRPr b="0" lang="en-US" sz="2400" spc="-1" strike="noStrike">
              <a:solidFill>
                <a:srgbClr val="292934"/>
              </a:solidFill>
              <a:latin typeface="Arial"/>
            </a:endParaRPr>
          </a:p>
          <a:p>
            <a:pPr indent="0">
              <a:lnSpc>
                <a:spcPct val="100000"/>
              </a:lnSpc>
              <a:spcBef>
                <a:spcPts val="479"/>
              </a:spcBef>
              <a:buNone/>
              <a:tabLst>
                <a:tab algn="l" pos="0"/>
              </a:tabLst>
            </a:pPr>
            <a:r>
              <a:rPr b="0" lang="en-US" sz="2400" spc="-1" strike="noStrike">
                <a:solidFill>
                  <a:srgbClr val="292934"/>
                </a:solidFill>
                <a:latin typeface="Avenir Next Regular"/>
              </a:rPr>
              <a:t>	</a:t>
            </a:r>
            <a:r>
              <a:rPr b="0" lang="en-US" sz="2400" spc="-1" strike="noStrike">
                <a:solidFill>
                  <a:srgbClr val="292934"/>
                </a:solidFill>
                <a:latin typeface="Avenir Next Regular"/>
              </a:rPr>
              <a:t>https://www.nar.realtor/sites/default/files/documents/2017-profile-of-home-buyers-and-</a:t>
            </a:r>
            <a:r>
              <a:rPr b="0" lang="en-US" sz="2400" spc="-1" strike="noStrike">
                <a:solidFill>
                  <a:srgbClr val="292934"/>
                </a:solidFill>
                <a:latin typeface="Avenir Next Regular"/>
              </a:rPr>
              <a:t>	</a:t>
            </a:r>
            <a:r>
              <a:rPr b="0" lang="en-US" sz="2400" spc="-1" strike="noStrike">
                <a:solidFill>
                  <a:srgbClr val="292934"/>
                </a:solidFill>
                <a:latin typeface="Avenir Next Regular"/>
              </a:rPr>
              <a:t>sellers-11-20-2017.pdf </a:t>
            </a:r>
            <a:r>
              <a:rPr b="0" lang="en-US" sz="2400" spc="-1" strike="noStrike">
                <a:solidFill>
                  <a:srgbClr val="292934"/>
                </a:solidFill>
                <a:latin typeface="Avenir Next Regular"/>
              </a:rPr>
              <a:t>	</a:t>
            </a:r>
            <a:endParaRPr b="0" lang="en-US" sz="2400" spc="-1" strike="noStrike">
              <a:solidFill>
                <a:srgbClr val="292934"/>
              </a:solidFill>
              <a:latin typeface="Arial"/>
            </a:endParaRPr>
          </a:p>
          <a:p>
            <a:pPr indent="0">
              <a:lnSpc>
                <a:spcPct val="100000"/>
              </a:lnSpc>
              <a:spcBef>
                <a:spcPts val="479"/>
              </a:spcBef>
              <a:buNone/>
              <a:tabLst>
                <a:tab algn="l" pos="0"/>
              </a:tabLst>
            </a:pPr>
            <a:r>
              <a:rPr b="0" lang="en-US" sz="2400" spc="-1" strike="noStrike">
                <a:solidFill>
                  <a:srgbClr val="292934"/>
                </a:solidFill>
                <a:latin typeface="Avenir Next Regular"/>
              </a:rPr>
              <a:t>	</a:t>
            </a:r>
            <a:r>
              <a:rPr b="0" lang="en-US" sz="2400" spc="-1" strike="noStrike">
                <a:solidFill>
                  <a:srgbClr val="292934"/>
                </a:solidFill>
                <a:latin typeface="Avenir Next Regular"/>
              </a:rPr>
              <a:t> </a:t>
            </a:r>
            <a:endParaRPr b="0" lang="en-US" sz="2400" spc="-1" strike="noStrike">
              <a:solidFill>
                <a:srgbClr val="292934"/>
              </a:solidFill>
              <a:latin typeface="Arial"/>
            </a:endParaRPr>
          </a:p>
          <a:p>
            <a:pPr indent="0">
              <a:lnSpc>
                <a:spcPct val="100000"/>
              </a:lnSpc>
              <a:spcBef>
                <a:spcPts val="479"/>
              </a:spcBef>
              <a:buNone/>
              <a:tabLst>
                <a:tab algn="l" pos="0"/>
              </a:tabLst>
            </a:pPr>
            <a:r>
              <a:rPr b="0" lang="en-US" sz="2400" spc="-1" strike="noStrike">
                <a:solidFill>
                  <a:srgbClr val="292934"/>
                </a:solidFill>
                <a:latin typeface="Avenir Next Regular"/>
              </a:rPr>
              <a:t>Leppel, K. (2007). Married and unmarried, opposite and same-sex couples: a decomposition </a:t>
            </a:r>
            <a:r>
              <a:rPr b="0" lang="en-US" sz="2400" spc="-1" strike="noStrike">
                <a:solidFill>
                  <a:srgbClr val="292934"/>
                </a:solidFill>
                <a:latin typeface="Avenir Next Regular"/>
              </a:rPr>
              <a:t>	</a:t>
            </a:r>
            <a:r>
              <a:rPr b="0" lang="en-US" sz="2400" spc="-1" strike="noStrike">
                <a:solidFill>
                  <a:srgbClr val="292934"/>
                </a:solidFill>
                <a:latin typeface="Avenir Next Regular"/>
              </a:rPr>
              <a:t>approach. </a:t>
            </a:r>
            <a:r>
              <a:rPr b="0" i="1" lang="en-US" sz="2400" spc="-1" strike="noStrike">
                <a:solidFill>
                  <a:srgbClr val="292934"/>
                </a:solidFill>
                <a:latin typeface="Avenir Next Regular"/>
              </a:rPr>
              <a:t>Journal of Housing Research,</a:t>
            </a:r>
            <a:r>
              <a:rPr b="0" lang="en-US" sz="2400" spc="-1" strike="noStrike">
                <a:solidFill>
                  <a:srgbClr val="292934"/>
                </a:solidFill>
                <a:latin typeface="Avenir Next Regular"/>
              </a:rPr>
              <a:t> </a:t>
            </a:r>
            <a:r>
              <a:rPr b="0" i="1" lang="en-US" sz="2400" spc="-1" strike="noStrike">
                <a:solidFill>
                  <a:srgbClr val="292934"/>
                </a:solidFill>
                <a:latin typeface="Avenir Next Regular"/>
              </a:rPr>
              <a:t>16</a:t>
            </a:r>
            <a:r>
              <a:rPr b="0" lang="en-US" sz="2400" spc="-1" strike="noStrike">
                <a:solidFill>
                  <a:srgbClr val="292934"/>
                </a:solidFill>
                <a:latin typeface="Avenir Next Regular"/>
              </a:rPr>
              <a:t>(1), 61–81.</a:t>
            </a:r>
            <a:endParaRPr b="0" lang="en-US" sz="2400" spc="-1" strike="noStrike">
              <a:solidFill>
                <a:srgbClr val="292934"/>
              </a:solidFill>
              <a:latin typeface="Arial"/>
            </a:endParaRPr>
          </a:p>
          <a:p>
            <a:pPr indent="0">
              <a:lnSpc>
                <a:spcPct val="100000"/>
              </a:lnSpc>
              <a:spcBef>
                <a:spcPts val="479"/>
              </a:spcBef>
              <a:buNone/>
              <a:tabLst>
                <a:tab algn="l" pos="0"/>
              </a:tabLst>
            </a:pPr>
            <a:endParaRPr b="0" lang="en-US" sz="2400" spc="-1" strike="noStrike">
              <a:solidFill>
                <a:srgbClr val="292934"/>
              </a:solidFill>
              <a:latin typeface="Arial"/>
            </a:endParaRPr>
          </a:p>
        </p:txBody>
      </p:sp>
      <p:sp>
        <p:nvSpPr>
          <p:cNvPr id="146" name="PlaceHolder 2"/>
          <p:cNvSpPr>
            <a:spLocks noGrp="1"/>
          </p:cNvSpPr>
          <p:nvPr>
            <p:ph type="title"/>
          </p:nvPr>
        </p:nvSpPr>
        <p:spPr>
          <a:xfrm>
            <a:off x="457200" y="333000"/>
            <a:ext cx="8229240" cy="990360"/>
          </a:xfrm>
          <a:prstGeom prst="rect">
            <a:avLst/>
          </a:prstGeom>
          <a:noFill/>
          <a:ln w="0">
            <a:noFill/>
          </a:ln>
        </p:spPr>
        <p:txBody>
          <a:bodyPr anchor="ctr">
            <a:normAutofit/>
          </a:bodyPr>
          <a:p>
            <a:pPr indent="0">
              <a:lnSpc>
                <a:spcPct val="100000"/>
              </a:lnSpc>
              <a:buNone/>
            </a:pPr>
            <a:r>
              <a:rPr b="0" lang="en-US" sz="3000" spc="-100" strike="noStrike">
                <a:solidFill>
                  <a:srgbClr val="d2533c"/>
                </a:solidFill>
                <a:latin typeface="Avenir Next Regular"/>
              </a:rPr>
              <a:t>References </a:t>
            </a:r>
            <a:endParaRPr b="0" lang="en-US" sz="3000" spc="-1" strike="noStrike">
              <a:solidFill>
                <a:srgbClr val="292934"/>
              </a:solidFill>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type="title"/>
          </p:nvPr>
        </p:nvSpPr>
        <p:spPr>
          <a:xfrm>
            <a:off x="457200" y="533520"/>
            <a:ext cx="8229240" cy="990360"/>
          </a:xfrm>
          <a:prstGeom prst="rect">
            <a:avLst/>
          </a:prstGeom>
          <a:noFill/>
          <a:ln w="0">
            <a:noFill/>
          </a:ln>
        </p:spPr>
        <p:txBody>
          <a:bodyPr anchor="ctr">
            <a:normAutofit/>
          </a:bodyPr>
          <a:p>
            <a:pPr indent="0">
              <a:lnSpc>
                <a:spcPct val="100000"/>
              </a:lnSpc>
              <a:buNone/>
            </a:pPr>
            <a:r>
              <a:rPr b="0" lang="en-US" sz="3000" spc="-100" strike="noStrike">
                <a:solidFill>
                  <a:srgbClr val="d2533c"/>
                </a:solidFill>
                <a:latin typeface="Avenir Next Regular"/>
              </a:rPr>
              <a:t>References </a:t>
            </a:r>
            <a:endParaRPr b="0" lang="en-US" sz="3000" spc="-1" strike="noStrike">
              <a:solidFill>
                <a:srgbClr val="292934"/>
              </a:solidFill>
              <a:latin typeface="Arial"/>
            </a:endParaRPr>
          </a:p>
        </p:txBody>
      </p:sp>
      <p:sp>
        <p:nvSpPr>
          <p:cNvPr id="148" name="Rectangle 4"/>
          <p:cNvSpPr/>
          <p:nvPr/>
        </p:nvSpPr>
        <p:spPr>
          <a:xfrm>
            <a:off x="457200" y="1562040"/>
            <a:ext cx="8038800" cy="3729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300" spc="-1" strike="noStrike">
                <a:solidFill>
                  <a:srgbClr val="292934"/>
                </a:solidFill>
                <a:latin typeface="Avenir Next Regular"/>
              </a:rPr>
              <a:t>Levy, D. K., Wissoker, D., Aranda, C. L., Howell, B., Pitingolo, R., Sewell, S., &amp; Santos, R. (2017). A</a:t>
            </a:r>
            <a:endParaRPr b="0" lang="en-US" sz="1300" spc="-1" strike="noStrike">
              <a:solidFill>
                <a:srgbClr val="000000"/>
              </a:solidFill>
              <a:latin typeface="Arial"/>
            </a:endParaRPr>
          </a:p>
          <a:p>
            <a:pPr>
              <a:lnSpc>
                <a:spcPct val="100000"/>
              </a:lnSpc>
            </a:pPr>
            <a:r>
              <a:rPr b="0" lang="en-US" sz="1300" spc="-1" strike="noStrike">
                <a:solidFill>
                  <a:srgbClr val="292934"/>
                </a:solidFill>
                <a:latin typeface="Avenir Next Regular"/>
              </a:rPr>
              <a:t>	</a:t>
            </a:r>
            <a:r>
              <a:rPr b="0" lang="en-US" sz="1300" spc="-1" strike="noStrike">
                <a:solidFill>
                  <a:srgbClr val="292934"/>
                </a:solidFill>
                <a:latin typeface="Avenir Next Regular"/>
              </a:rPr>
              <a:t>Paired-Testing Pilot Study of Housing Discrimination against Same-Sex Couples and </a:t>
            </a:r>
            <a:r>
              <a:rPr b="0" lang="en-US" sz="1300" spc="-1" strike="noStrike">
                <a:solidFill>
                  <a:srgbClr val="292934"/>
                </a:solidFill>
                <a:latin typeface="Avenir Next Regular"/>
              </a:rPr>
              <a:t>	</a:t>
            </a:r>
            <a:r>
              <a:rPr b="0" lang="en-US" sz="1300" spc="-1" strike="noStrike">
                <a:solidFill>
                  <a:srgbClr val="292934"/>
                </a:solidFill>
                <a:latin typeface="Avenir Next Regular"/>
              </a:rPr>
              <a:t>Transgender Individuals. </a:t>
            </a:r>
            <a:r>
              <a:rPr b="0" i="1" lang="en-US" sz="1300" spc="-1" strike="noStrike">
                <a:solidFill>
                  <a:srgbClr val="292934"/>
                </a:solidFill>
                <a:latin typeface="Avenir Next Regular"/>
              </a:rPr>
              <a:t>The Urban Institute</a:t>
            </a:r>
            <a:r>
              <a:rPr b="0" lang="en-US" sz="1300" spc="-1" strike="noStrike">
                <a:solidFill>
                  <a:srgbClr val="292934"/>
                </a:solidFill>
                <a:latin typeface="Avenir Next Regular"/>
              </a:rPr>
              <a:t>.</a:t>
            </a:r>
            <a:endParaRPr b="0" lang="en-US" sz="1300" spc="-1" strike="noStrike">
              <a:solidFill>
                <a:srgbClr val="000000"/>
              </a:solidFill>
              <a:latin typeface="Arial"/>
            </a:endParaRPr>
          </a:p>
          <a:p>
            <a:pPr>
              <a:lnSpc>
                <a:spcPct val="100000"/>
              </a:lnSpc>
            </a:pPr>
            <a:r>
              <a:rPr b="0" lang="en-US" sz="1300" spc="-1" strike="noStrike">
                <a:solidFill>
                  <a:srgbClr val="292934"/>
                </a:solidFill>
                <a:latin typeface="Avenir Next Regular"/>
              </a:rPr>
              <a:t> </a:t>
            </a:r>
            <a:endParaRPr b="0" lang="en-US" sz="1300" spc="-1" strike="noStrike">
              <a:solidFill>
                <a:srgbClr val="000000"/>
              </a:solidFill>
              <a:latin typeface="Arial"/>
            </a:endParaRPr>
          </a:p>
          <a:p>
            <a:pPr>
              <a:lnSpc>
                <a:spcPct val="100000"/>
              </a:lnSpc>
            </a:pPr>
            <a:r>
              <a:rPr b="0" lang="en-US" sz="1300" spc="-1" strike="noStrike">
                <a:solidFill>
                  <a:srgbClr val="292934"/>
                </a:solidFill>
                <a:latin typeface="Avenir Next Regular"/>
              </a:rPr>
              <a:t>Neumark, D., Burn, I., &amp; Button, P. (</a:t>
            </a:r>
            <a:r>
              <a:rPr b="0" i="1" lang="en-US" sz="1300" spc="-1" strike="noStrike">
                <a:solidFill>
                  <a:srgbClr val="292934"/>
                </a:solidFill>
                <a:latin typeface="Avenir Next Regular"/>
              </a:rPr>
              <a:t>forthcoming</a:t>
            </a:r>
            <a:r>
              <a:rPr b="0" lang="en-US" sz="1300" spc="-1" strike="noStrike">
                <a:solidFill>
                  <a:srgbClr val="292934"/>
                </a:solidFill>
                <a:latin typeface="Avenir Next Regular"/>
              </a:rPr>
              <a:t>). Age Discrimination and Hiring of Older </a:t>
            </a:r>
            <a:r>
              <a:rPr b="0" lang="en-US" sz="1300" spc="-1" strike="noStrike">
                <a:solidFill>
                  <a:srgbClr val="292934"/>
                </a:solidFill>
                <a:latin typeface="Avenir Next Regular"/>
              </a:rPr>
              <a:t>	</a:t>
            </a:r>
            <a:r>
              <a:rPr b="0" lang="en-US" sz="1300" spc="-1" strike="noStrike">
                <a:solidFill>
                  <a:srgbClr val="292934"/>
                </a:solidFill>
                <a:latin typeface="Avenir Next Regular"/>
              </a:rPr>
              <a:t>Workers. </a:t>
            </a:r>
            <a:r>
              <a:rPr b="0" i="1" lang="en-US" sz="1300" spc="-1" strike="noStrike">
                <a:solidFill>
                  <a:srgbClr val="292934"/>
                </a:solidFill>
                <a:latin typeface="Avenir Next Regular"/>
              </a:rPr>
              <a:t>Journal of Political Economy.</a:t>
            </a:r>
            <a:endParaRPr b="0" lang="en-US" sz="1300" spc="-1" strike="noStrike">
              <a:solidFill>
                <a:srgbClr val="000000"/>
              </a:solidFill>
              <a:latin typeface="Arial"/>
            </a:endParaRPr>
          </a:p>
          <a:p>
            <a:pPr>
              <a:lnSpc>
                <a:spcPct val="100000"/>
              </a:lnSpc>
            </a:pPr>
            <a:r>
              <a:rPr b="0" lang="en-US" sz="1300" spc="-1" strike="noStrike">
                <a:solidFill>
                  <a:srgbClr val="292934"/>
                </a:solidFill>
                <a:latin typeface="Avenir Next Regular"/>
              </a:rPr>
              <a:t> </a:t>
            </a:r>
            <a:endParaRPr b="0" lang="en-US" sz="1300" spc="-1" strike="noStrike">
              <a:solidFill>
                <a:srgbClr val="000000"/>
              </a:solidFill>
              <a:latin typeface="Arial"/>
            </a:endParaRPr>
          </a:p>
          <a:p>
            <a:pPr>
              <a:lnSpc>
                <a:spcPct val="100000"/>
              </a:lnSpc>
            </a:pPr>
            <a:r>
              <a:rPr b="0" lang="en-US" sz="1300" spc="-1" strike="noStrike">
                <a:solidFill>
                  <a:srgbClr val="292934"/>
                </a:solidFill>
                <a:latin typeface="Avenir Next Regular"/>
              </a:rPr>
              <a:t>Robinson, J. K. (2002). Race, gender, and familial status: discrimination in one US mortgage lending </a:t>
            </a:r>
            <a:r>
              <a:rPr b="0" lang="en-US" sz="1300" spc="-1" strike="noStrike">
                <a:solidFill>
                  <a:srgbClr val="292934"/>
                </a:solidFill>
                <a:latin typeface="Avenir Next Regular"/>
              </a:rPr>
              <a:t>	</a:t>
            </a:r>
            <a:r>
              <a:rPr b="0" lang="en-US" sz="1300" spc="-1" strike="noStrike">
                <a:solidFill>
                  <a:srgbClr val="292934"/>
                </a:solidFill>
                <a:latin typeface="Avenir Next Regular"/>
              </a:rPr>
              <a:t>market. </a:t>
            </a:r>
            <a:r>
              <a:rPr b="0" i="1" lang="en-US" sz="1300" spc="-1" strike="noStrike">
                <a:solidFill>
                  <a:srgbClr val="292934"/>
                </a:solidFill>
                <a:latin typeface="Avenir Next Regular"/>
              </a:rPr>
              <a:t>Feminist Economics</a:t>
            </a:r>
            <a:r>
              <a:rPr b="0" lang="en-US" sz="1300" spc="-1" strike="noStrike">
                <a:solidFill>
                  <a:srgbClr val="292934"/>
                </a:solidFill>
                <a:latin typeface="Avenir Next Regular"/>
              </a:rPr>
              <a:t>, </a:t>
            </a:r>
            <a:r>
              <a:rPr b="0" i="1" lang="en-US" sz="1300" spc="-1" strike="noStrike">
                <a:solidFill>
                  <a:srgbClr val="292934"/>
                </a:solidFill>
                <a:latin typeface="Avenir Next Regular"/>
              </a:rPr>
              <a:t>8</a:t>
            </a:r>
            <a:r>
              <a:rPr b="0" lang="en-US" sz="1300" spc="-1" strike="noStrike">
                <a:solidFill>
                  <a:srgbClr val="292934"/>
                </a:solidFill>
                <a:latin typeface="Avenir Next Regular"/>
              </a:rPr>
              <a:t>(2), 63-85.</a:t>
            </a:r>
            <a:endParaRPr b="0" lang="en-US" sz="1300" spc="-1" strike="noStrike">
              <a:solidFill>
                <a:srgbClr val="000000"/>
              </a:solidFill>
              <a:latin typeface="Arial"/>
            </a:endParaRPr>
          </a:p>
          <a:p>
            <a:pPr>
              <a:lnSpc>
                <a:spcPct val="100000"/>
              </a:lnSpc>
            </a:pPr>
            <a:r>
              <a:rPr b="0" lang="en-US" sz="1300" spc="-1" strike="noStrike">
                <a:solidFill>
                  <a:srgbClr val="292934"/>
                </a:solidFill>
                <a:latin typeface="Avenir Next Regular"/>
              </a:rPr>
              <a:t> </a:t>
            </a:r>
            <a:endParaRPr b="0" lang="en-US" sz="1300" spc="-1" strike="noStrike">
              <a:solidFill>
                <a:srgbClr val="000000"/>
              </a:solidFill>
              <a:latin typeface="Arial"/>
            </a:endParaRPr>
          </a:p>
          <a:p>
            <a:pPr>
              <a:lnSpc>
                <a:spcPct val="100000"/>
              </a:lnSpc>
            </a:pPr>
            <a:r>
              <a:rPr b="0" lang="en-US" sz="1300" spc="-1" strike="noStrike">
                <a:solidFill>
                  <a:srgbClr val="292934"/>
                </a:solidFill>
                <a:latin typeface="Avenir Next Regular"/>
              </a:rPr>
              <a:t>Schwegman, D. (2018). </a:t>
            </a:r>
            <a:r>
              <a:rPr b="0" i="1" lang="en-US" sz="1300" spc="-1" strike="noStrike">
                <a:solidFill>
                  <a:srgbClr val="292934"/>
                </a:solidFill>
                <a:latin typeface="Avenir Next Regular"/>
              </a:rPr>
              <a:t>Understanding Discrimination against Same-Sex Couples in the United States: </a:t>
            </a:r>
            <a:r>
              <a:rPr b="0" i="1" lang="en-US" sz="1300" spc="-1" strike="noStrike">
                <a:solidFill>
                  <a:srgbClr val="292934"/>
                </a:solidFill>
                <a:latin typeface="Avenir Next Regular"/>
              </a:rPr>
              <a:t>	</a:t>
            </a:r>
            <a:r>
              <a:rPr b="0" i="1" lang="en-US" sz="1300" spc="-1" strike="noStrike">
                <a:solidFill>
                  <a:srgbClr val="292934"/>
                </a:solidFill>
                <a:latin typeface="Avenir Next Regular"/>
              </a:rPr>
              <a:t>Evidence from an Email Correspondence Audit</a:t>
            </a:r>
            <a:r>
              <a:rPr b="0" lang="en-US" sz="1300" spc="-1" strike="noStrike">
                <a:solidFill>
                  <a:srgbClr val="292934"/>
                </a:solidFill>
                <a:latin typeface="Avenir Next Regular"/>
              </a:rPr>
              <a:t> (No. 210). Center for Policy Research, </a:t>
            </a:r>
            <a:r>
              <a:rPr b="0" lang="en-US" sz="1300" spc="-1" strike="noStrike">
                <a:solidFill>
                  <a:srgbClr val="292934"/>
                </a:solidFill>
                <a:latin typeface="Avenir Next Regular"/>
              </a:rPr>
              <a:t>	</a:t>
            </a:r>
            <a:r>
              <a:rPr b="0" lang="en-US" sz="1300" spc="-1" strike="noStrike">
                <a:solidFill>
                  <a:srgbClr val="292934"/>
                </a:solidFill>
                <a:latin typeface="Avenir Next Regular"/>
              </a:rPr>
              <a:t>Maxwell School, Syracuse University.</a:t>
            </a:r>
            <a:endParaRPr b="0" lang="en-US" sz="1300" spc="-1" strike="noStrike">
              <a:solidFill>
                <a:srgbClr val="000000"/>
              </a:solidFill>
              <a:latin typeface="Arial"/>
            </a:endParaRPr>
          </a:p>
          <a:p>
            <a:pPr>
              <a:lnSpc>
                <a:spcPct val="100000"/>
              </a:lnSpc>
            </a:pPr>
            <a:endParaRPr b="0" lang="en-US" sz="1300" spc="-1" strike="noStrike">
              <a:solidFill>
                <a:srgbClr val="000000"/>
              </a:solidFill>
              <a:latin typeface="Arial"/>
            </a:endParaRPr>
          </a:p>
          <a:p>
            <a:pPr>
              <a:lnSpc>
                <a:spcPct val="100000"/>
              </a:lnSpc>
            </a:pPr>
            <a:r>
              <a:rPr b="0" lang="en-US" sz="1300" spc="-1" strike="noStrike">
                <a:solidFill>
                  <a:srgbClr val="292934"/>
                </a:solidFill>
                <a:latin typeface="Avenir Next Regular"/>
              </a:rPr>
              <a:t>Tilcsik, A. (2011). Pride and Prejudice: Employment Discrimination against Openly Gay Men in the </a:t>
            </a:r>
            <a:r>
              <a:rPr b="0" lang="en-US" sz="1300" spc="-1" strike="noStrike">
                <a:solidFill>
                  <a:srgbClr val="292934"/>
                </a:solidFill>
                <a:latin typeface="Avenir Next Regular"/>
              </a:rPr>
              <a:t>	</a:t>
            </a:r>
            <a:r>
              <a:rPr b="0" lang="en-US" sz="1300" spc="-1" strike="noStrike">
                <a:solidFill>
                  <a:srgbClr val="292934"/>
                </a:solidFill>
                <a:latin typeface="Avenir Next Regular"/>
              </a:rPr>
              <a:t>United States 1. </a:t>
            </a:r>
            <a:r>
              <a:rPr b="0" i="1" lang="en-US" sz="1300" spc="-1" strike="noStrike">
                <a:solidFill>
                  <a:srgbClr val="292934"/>
                </a:solidFill>
                <a:latin typeface="Avenir Next Regular"/>
              </a:rPr>
              <a:t>American Journal of Sociology</a:t>
            </a:r>
            <a:r>
              <a:rPr b="0" lang="en-US" sz="1300" spc="-1" strike="noStrike">
                <a:solidFill>
                  <a:srgbClr val="292934"/>
                </a:solidFill>
                <a:latin typeface="Avenir Next Regular"/>
              </a:rPr>
              <a:t>, </a:t>
            </a:r>
            <a:r>
              <a:rPr b="0" i="1" lang="en-US" sz="1300" spc="-1" strike="noStrike">
                <a:solidFill>
                  <a:srgbClr val="292934"/>
                </a:solidFill>
                <a:latin typeface="Avenir Next Regular"/>
              </a:rPr>
              <a:t>117</a:t>
            </a:r>
            <a:r>
              <a:rPr b="0" lang="en-US" sz="1300" spc="-1" strike="noStrike">
                <a:solidFill>
                  <a:srgbClr val="292934"/>
                </a:solidFill>
                <a:latin typeface="Avenir Next Regular"/>
              </a:rPr>
              <a:t>(2), 586-626.</a:t>
            </a:r>
            <a:endParaRPr b="0" lang="en-US" sz="1300" spc="-1" strike="noStrike">
              <a:solidFill>
                <a:srgbClr val="000000"/>
              </a:solidFill>
              <a:latin typeface="Arial"/>
            </a:endParaRPr>
          </a:p>
          <a:p>
            <a:pPr>
              <a:lnSpc>
                <a:spcPct val="100000"/>
              </a:lnSpc>
            </a:pPr>
            <a:r>
              <a:rPr b="0" lang="en-US" sz="1300" spc="-1" strike="noStrike">
                <a:solidFill>
                  <a:srgbClr val="292934"/>
                </a:solidFill>
                <a:latin typeface="Avenir Next Regular"/>
              </a:rPr>
              <a:t> </a:t>
            </a:r>
            <a:endParaRPr b="0" lang="en-US" sz="1300" spc="-1" strike="noStrike">
              <a:solidFill>
                <a:srgbClr val="000000"/>
              </a:solidFill>
              <a:latin typeface="Arial"/>
            </a:endParaRPr>
          </a:p>
          <a:p>
            <a:pPr>
              <a:lnSpc>
                <a:spcPct val="100000"/>
              </a:lnSpc>
            </a:pPr>
            <a:r>
              <a:rPr b="0" lang="en-US" sz="1800" spc="-1" strike="noStrike">
                <a:solidFill>
                  <a:srgbClr val="292934"/>
                </a:solidFill>
                <a:latin typeface="Arial"/>
              </a:rPr>
              <a:t> </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533520"/>
            <a:ext cx="8229240" cy="990360"/>
          </a:xfrm>
          <a:prstGeom prst="rect">
            <a:avLst/>
          </a:prstGeom>
          <a:noFill/>
          <a:ln w="0">
            <a:noFill/>
          </a:ln>
        </p:spPr>
        <p:txBody>
          <a:bodyPr anchor="ctr">
            <a:noAutofit/>
          </a:bodyPr>
          <a:p>
            <a:pPr indent="0">
              <a:lnSpc>
                <a:spcPct val="100000"/>
              </a:lnSpc>
              <a:buNone/>
            </a:pPr>
            <a:r>
              <a:rPr b="0" lang="en-US" sz="4000" spc="-100" strike="noStrike">
                <a:solidFill>
                  <a:srgbClr val="d2533c"/>
                </a:solidFill>
                <a:latin typeface="Avenir Next Regular"/>
              </a:rPr>
              <a:t>Role of MLOs</a:t>
            </a:r>
            <a:endParaRPr b="0" lang="en-US" sz="4000" spc="-1" strike="noStrike">
              <a:solidFill>
                <a:srgbClr val="292934"/>
              </a:solidFill>
              <a:latin typeface="Arial"/>
            </a:endParaRPr>
          </a:p>
        </p:txBody>
      </p:sp>
      <p:sp>
        <p:nvSpPr>
          <p:cNvPr id="150" name="PlaceHolder 2"/>
          <p:cNvSpPr>
            <a:spLocks noGrp="1"/>
          </p:cNvSpPr>
          <p:nvPr>
            <p:ph/>
          </p:nvPr>
        </p:nvSpPr>
        <p:spPr>
          <a:xfrm>
            <a:off x="457200" y="1571040"/>
            <a:ext cx="8013240" cy="4393800"/>
          </a:xfrm>
          <a:prstGeom prst="rect">
            <a:avLst/>
          </a:prstGeom>
          <a:noFill/>
          <a:ln w="0">
            <a:noFill/>
          </a:ln>
        </p:spPr>
        <p:txBody>
          <a:bodyPr anchor="t">
            <a:normAutofit/>
          </a:bodyPr>
          <a:p>
            <a:pPr lvl="1" marL="457200" indent="-182880">
              <a:lnSpc>
                <a:spcPct val="100000"/>
              </a:lnSpc>
              <a:spcBef>
                <a:spcPts val="479"/>
              </a:spcBef>
              <a:buClr>
                <a:srgbClr val="93a299"/>
              </a:buClr>
              <a:buSzPct val="85000"/>
              <a:buFont typeface="Arial"/>
              <a:buChar char="•"/>
            </a:pPr>
            <a:r>
              <a:rPr b="0" lang="en-US" sz="2400" spc="-1" strike="noStrike">
                <a:solidFill>
                  <a:srgbClr val="292934"/>
                </a:solidFill>
                <a:latin typeface="Avenir Next Regular"/>
              </a:rPr>
              <a:t>What are Mortgage Loan Originators (MLOs)?</a:t>
            </a:r>
            <a:endParaRPr b="0" lang="en-US" sz="2400" spc="-1" strike="noStrike">
              <a:solidFill>
                <a:srgbClr val="292934"/>
              </a:solidFill>
              <a:latin typeface="Arial"/>
            </a:endParaRPr>
          </a:p>
          <a:p>
            <a:pPr lvl="3" marL="1005840" indent="-182880">
              <a:lnSpc>
                <a:spcPct val="100000"/>
              </a:lnSpc>
              <a:spcBef>
                <a:spcPts val="400"/>
              </a:spcBef>
              <a:buClr>
                <a:srgbClr val="93a299"/>
              </a:buClr>
              <a:buFont typeface="Arial"/>
              <a:buChar char="•"/>
            </a:pPr>
            <a:r>
              <a:rPr b="0" lang="en-US" sz="2000" spc="-1" strike="noStrike">
                <a:solidFill>
                  <a:srgbClr val="292934"/>
                </a:solidFill>
                <a:latin typeface="Avenir Next Regular"/>
              </a:rPr>
              <a:t>Primary contact for borrowers during the search and application for a mortgage </a:t>
            </a:r>
            <a:endParaRPr b="0" lang="en-US" sz="2000" spc="-1" strike="noStrike">
              <a:solidFill>
                <a:srgbClr val="292934"/>
              </a:solidFill>
              <a:latin typeface="Arial"/>
            </a:endParaRPr>
          </a:p>
          <a:p>
            <a:pPr lvl="3" marL="1005840" indent="-182880">
              <a:lnSpc>
                <a:spcPct val="100000"/>
              </a:lnSpc>
              <a:spcBef>
                <a:spcPts val="400"/>
              </a:spcBef>
              <a:buClr>
                <a:srgbClr val="93a299"/>
              </a:buClr>
              <a:buFont typeface="Arial"/>
              <a:buChar char="•"/>
            </a:pPr>
            <a:r>
              <a:rPr b="0" lang="en-US" sz="2000" spc="-1" strike="noStrike">
                <a:solidFill>
                  <a:srgbClr val="292934"/>
                </a:solidFill>
                <a:latin typeface="Avenir Next Regular"/>
              </a:rPr>
              <a:t>Analyze and screen preliminary loan requests </a:t>
            </a:r>
            <a:endParaRPr b="0" lang="en-US" sz="2000" spc="-1" strike="noStrike">
              <a:solidFill>
                <a:srgbClr val="292934"/>
              </a:solidFill>
              <a:latin typeface="Arial"/>
            </a:endParaRPr>
          </a:p>
          <a:p>
            <a:pPr lvl="3" marL="1005840" indent="-182880">
              <a:lnSpc>
                <a:spcPct val="100000"/>
              </a:lnSpc>
              <a:spcBef>
                <a:spcPts val="400"/>
              </a:spcBef>
              <a:buClr>
                <a:srgbClr val="93a299"/>
              </a:buClr>
              <a:buFont typeface="Arial"/>
              <a:buChar char="•"/>
            </a:pPr>
            <a:r>
              <a:rPr b="0" lang="en-US" sz="2000" spc="-1" strike="noStrike">
                <a:solidFill>
                  <a:srgbClr val="292934"/>
                </a:solidFill>
                <a:latin typeface="Avenir Next Regular"/>
              </a:rPr>
              <a:t>Gather background financial information</a:t>
            </a:r>
            <a:endParaRPr b="0" lang="en-US" sz="2000" spc="-1" strike="noStrike">
              <a:solidFill>
                <a:srgbClr val="292934"/>
              </a:solidFill>
              <a:latin typeface="Arial"/>
            </a:endParaRPr>
          </a:p>
          <a:p>
            <a:pPr lvl="3" marL="1005840" indent="-182880">
              <a:lnSpc>
                <a:spcPct val="100000"/>
              </a:lnSpc>
              <a:spcBef>
                <a:spcPts val="400"/>
              </a:spcBef>
              <a:buClr>
                <a:srgbClr val="93a299"/>
              </a:buClr>
              <a:buFont typeface="Arial"/>
              <a:buChar char="•"/>
            </a:pPr>
            <a:r>
              <a:rPr b="0" lang="en-US" sz="2000" spc="-1" strike="noStrike">
                <a:solidFill>
                  <a:srgbClr val="292934"/>
                </a:solidFill>
                <a:latin typeface="Avenir Next Regular"/>
              </a:rPr>
              <a:t>Submit loan applications</a:t>
            </a:r>
            <a:endParaRPr b="0" lang="en-US" sz="2000" spc="-1" strike="noStrike">
              <a:solidFill>
                <a:srgbClr val="292934"/>
              </a:solidFill>
              <a:latin typeface="Arial"/>
            </a:endParaRPr>
          </a:p>
          <a:p>
            <a:pPr lvl="3" marL="1005840" indent="-182880">
              <a:lnSpc>
                <a:spcPct val="100000"/>
              </a:lnSpc>
              <a:spcBef>
                <a:spcPts val="400"/>
              </a:spcBef>
              <a:buClr>
                <a:srgbClr val="93a299"/>
              </a:buClr>
              <a:buFont typeface="Arial"/>
              <a:buChar char="•"/>
            </a:pPr>
            <a:r>
              <a:rPr b="0" lang="en-US" sz="2000" spc="-1" strike="noStrike">
                <a:solidFill>
                  <a:srgbClr val="292934"/>
                </a:solidFill>
                <a:latin typeface="Avenir Next Regular"/>
              </a:rPr>
              <a:t>Monitor loan process from application to closing</a:t>
            </a:r>
            <a:endParaRPr b="0" lang="en-US" sz="2000" spc="-1" strike="noStrike">
              <a:solidFill>
                <a:srgbClr val="292934"/>
              </a:solidFill>
              <a:latin typeface="Arial"/>
            </a:endParaRPr>
          </a:p>
          <a:p>
            <a:pPr marL="1051560" indent="0">
              <a:lnSpc>
                <a:spcPct val="100000"/>
              </a:lnSpc>
              <a:spcBef>
                <a:spcPts val="400"/>
              </a:spcBef>
              <a:buNone/>
              <a:tabLst>
                <a:tab algn="l" pos="0"/>
              </a:tabLst>
            </a:pPr>
            <a:r>
              <a:rPr b="0" lang="en-US" sz="2000" spc="-1" strike="noStrike">
                <a:solidFill>
                  <a:srgbClr val="292934"/>
                </a:solidFill>
                <a:latin typeface="Avenir Next Regular"/>
              </a:rPr>
              <a:t> </a:t>
            </a:r>
            <a:endParaRPr b="0" lang="en-US" sz="2000" spc="-1" strike="noStrike">
              <a:solidFill>
                <a:srgbClr val="292934"/>
              </a:solidFill>
              <a:latin typeface="Arial"/>
            </a:endParaRPr>
          </a:p>
          <a:p>
            <a:pPr lvl="1" marL="457200" indent="-182880">
              <a:lnSpc>
                <a:spcPct val="100000"/>
              </a:lnSpc>
              <a:spcBef>
                <a:spcPts val="479"/>
              </a:spcBef>
              <a:buClr>
                <a:srgbClr val="93a299"/>
              </a:buClr>
              <a:buSzPct val="85000"/>
              <a:buFont typeface="Arial"/>
              <a:buChar char="•"/>
              <a:tabLst>
                <a:tab algn="l" pos="0"/>
              </a:tabLst>
            </a:pPr>
            <a:r>
              <a:rPr b="0" lang="en-US" sz="2400" spc="-1" strike="noStrike">
                <a:solidFill>
                  <a:srgbClr val="292934"/>
                </a:solidFill>
                <a:latin typeface="Avenir Next Regular"/>
              </a:rPr>
              <a:t>An email response from an MLO can be the first step in the information gathering stage of receiving a loan</a:t>
            </a:r>
            <a:endParaRPr b="0" lang="en-US" sz="2400" spc="-1" strike="noStrike">
              <a:solidFill>
                <a:srgbClr val="292934"/>
              </a:solidFill>
              <a:latin typeface="Arial"/>
            </a:endParaRPr>
          </a:p>
          <a:p>
            <a:pPr indent="0">
              <a:lnSpc>
                <a:spcPct val="100000"/>
              </a:lnSpc>
              <a:spcBef>
                <a:spcPts val="360"/>
              </a:spcBef>
              <a:buNone/>
              <a:tabLst>
                <a:tab algn="l" pos="0"/>
              </a:tabLst>
            </a:pPr>
            <a:endParaRPr b="0" lang="en-US" sz="1800" spc="-1" strike="noStrike">
              <a:solidFill>
                <a:srgbClr val="292934"/>
              </a:solidFill>
              <a:latin typeface="Arial"/>
            </a:endParaRPr>
          </a:p>
          <a:p>
            <a:pPr indent="0">
              <a:lnSpc>
                <a:spcPct val="100000"/>
              </a:lnSpc>
              <a:spcBef>
                <a:spcPts val="479"/>
              </a:spcBef>
              <a:buNone/>
              <a:tabLst>
                <a:tab algn="l" pos="0"/>
              </a:tabLst>
            </a:pPr>
            <a:endParaRPr b="0" lang="en-US" sz="2400" spc="-1" strike="noStrike">
              <a:solidFill>
                <a:srgbClr val="292934"/>
              </a:solidFill>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PlaceHolder 1"/>
          <p:cNvSpPr>
            <a:spLocks noGrp="1"/>
          </p:cNvSpPr>
          <p:nvPr>
            <p:ph type="title"/>
          </p:nvPr>
        </p:nvSpPr>
        <p:spPr>
          <a:xfrm>
            <a:off x="457200" y="584280"/>
            <a:ext cx="1701360" cy="431280"/>
          </a:xfrm>
          <a:prstGeom prst="rect">
            <a:avLst/>
          </a:prstGeom>
          <a:noFill/>
          <a:ln w="0">
            <a:noFill/>
          </a:ln>
        </p:spPr>
        <p:txBody>
          <a:bodyPr anchor="ctr">
            <a:normAutofit fontScale="77000"/>
          </a:bodyPr>
          <a:p>
            <a:pPr indent="0">
              <a:lnSpc>
                <a:spcPct val="100000"/>
              </a:lnSpc>
              <a:buNone/>
            </a:pPr>
            <a:r>
              <a:rPr b="0" lang="en-US" sz="3000" spc="-100" strike="noStrike">
                <a:solidFill>
                  <a:srgbClr val="d2533c"/>
                </a:solidFill>
                <a:latin typeface="Avenir Next Regular"/>
              </a:rPr>
              <a:t>Example</a:t>
            </a:r>
            <a:endParaRPr b="0" lang="en-US" sz="3000" spc="-1" strike="noStrike">
              <a:solidFill>
                <a:srgbClr val="292934"/>
              </a:solidFill>
              <a:latin typeface="Arial"/>
            </a:endParaRPr>
          </a:p>
        </p:txBody>
      </p:sp>
      <p:pic>
        <p:nvPicPr>
          <p:cNvPr id="152" name="Picture 7" descr="hetero-fem.png"/>
          <p:cNvPicPr/>
          <p:nvPr/>
        </p:nvPicPr>
        <p:blipFill>
          <a:blip r:embed="rId1"/>
          <a:stretch/>
        </p:blipFill>
        <p:spPr>
          <a:xfrm>
            <a:off x="457200" y="1327680"/>
            <a:ext cx="8288280" cy="3836520"/>
          </a:xfrm>
          <a:prstGeom prst="rect">
            <a:avLst/>
          </a:prstGeom>
          <a:ln w="0">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PlaceHolder 1"/>
          <p:cNvSpPr>
            <a:spLocks noGrp="1"/>
          </p:cNvSpPr>
          <p:nvPr>
            <p:ph type="title"/>
          </p:nvPr>
        </p:nvSpPr>
        <p:spPr>
          <a:xfrm>
            <a:off x="457200" y="584280"/>
            <a:ext cx="8229240" cy="431280"/>
          </a:xfrm>
          <a:prstGeom prst="rect">
            <a:avLst/>
          </a:prstGeom>
          <a:noFill/>
          <a:ln w="0">
            <a:noFill/>
          </a:ln>
        </p:spPr>
        <p:txBody>
          <a:bodyPr anchor="ctr">
            <a:normAutofit fontScale="77000"/>
          </a:bodyPr>
          <a:p>
            <a:pPr indent="0">
              <a:lnSpc>
                <a:spcPct val="100000"/>
              </a:lnSpc>
              <a:buNone/>
            </a:pPr>
            <a:r>
              <a:rPr b="0" lang="en-US" sz="3000" spc="-100" strike="noStrike">
                <a:solidFill>
                  <a:srgbClr val="d2533c"/>
                </a:solidFill>
                <a:latin typeface="Avenir Next Regular"/>
              </a:rPr>
              <a:t>Example</a:t>
            </a:r>
            <a:endParaRPr b="0" lang="en-US" sz="3000" spc="-1" strike="noStrike">
              <a:solidFill>
                <a:srgbClr val="292934"/>
              </a:solidFill>
              <a:latin typeface="Arial"/>
            </a:endParaRPr>
          </a:p>
        </p:txBody>
      </p:sp>
      <p:pic>
        <p:nvPicPr>
          <p:cNvPr id="154" name="Picture 2" descr="same-sex male.png"/>
          <p:cNvPicPr/>
          <p:nvPr/>
        </p:nvPicPr>
        <p:blipFill>
          <a:blip r:embed="rId1"/>
          <a:stretch/>
        </p:blipFill>
        <p:spPr>
          <a:xfrm>
            <a:off x="457200" y="1274400"/>
            <a:ext cx="8439840" cy="4285080"/>
          </a:xfrm>
          <a:prstGeom prst="rect">
            <a:avLst/>
          </a:prstGeom>
          <a:ln w="0">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PlaceHolder 1"/>
          <p:cNvSpPr>
            <a:spLocks noGrp="1"/>
          </p:cNvSpPr>
          <p:nvPr>
            <p:ph type="title"/>
          </p:nvPr>
        </p:nvSpPr>
        <p:spPr>
          <a:xfrm>
            <a:off x="457200" y="584280"/>
            <a:ext cx="8229240" cy="431280"/>
          </a:xfrm>
          <a:prstGeom prst="rect">
            <a:avLst/>
          </a:prstGeom>
          <a:noFill/>
          <a:ln w="0">
            <a:noFill/>
          </a:ln>
        </p:spPr>
        <p:txBody>
          <a:bodyPr anchor="ctr">
            <a:normAutofit fontScale="77000"/>
          </a:bodyPr>
          <a:p>
            <a:pPr indent="0">
              <a:lnSpc>
                <a:spcPct val="100000"/>
              </a:lnSpc>
              <a:buNone/>
            </a:pPr>
            <a:r>
              <a:rPr b="0" lang="en-US" sz="3000" spc="-100" strike="noStrike">
                <a:solidFill>
                  <a:srgbClr val="d2533c"/>
                </a:solidFill>
                <a:latin typeface="Avenir Next Regular"/>
              </a:rPr>
              <a:t>Example</a:t>
            </a:r>
            <a:endParaRPr b="0" lang="en-US" sz="3000" spc="-1" strike="noStrike">
              <a:solidFill>
                <a:srgbClr val="292934"/>
              </a:solidFill>
              <a:latin typeface="Arial"/>
            </a:endParaRPr>
          </a:p>
        </p:txBody>
      </p:sp>
      <p:pic>
        <p:nvPicPr>
          <p:cNvPr id="156" name="Picture 1" descr="hetero-male.png"/>
          <p:cNvPicPr/>
          <p:nvPr/>
        </p:nvPicPr>
        <p:blipFill>
          <a:blip r:embed="rId1"/>
          <a:stretch/>
        </p:blipFill>
        <p:spPr>
          <a:xfrm>
            <a:off x="457200" y="1213560"/>
            <a:ext cx="8350560" cy="444456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570240" y="439560"/>
            <a:ext cx="8229240" cy="670680"/>
          </a:xfrm>
          <a:prstGeom prst="rect">
            <a:avLst/>
          </a:prstGeom>
          <a:noFill/>
          <a:ln w="0">
            <a:noFill/>
          </a:ln>
        </p:spPr>
        <p:txBody>
          <a:bodyPr anchor="ctr">
            <a:normAutofit/>
          </a:bodyPr>
          <a:p>
            <a:pPr indent="0">
              <a:lnSpc>
                <a:spcPct val="100000"/>
              </a:lnSpc>
              <a:buNone/>
            </a:pPr>
            <a:r>
              <a:rPr b="0" lang="en-US" sz="3200" spc="-100" strike="noStrike">
                <a:solidFill>
                  <a:srgbClr val="d2533c"/>
                </a:solidFill>
                <a:latin typeface="Avenir Next Regular"/>
              </a:rPr>
              <a:t>Previous Literature</a:t>
            </a:r>
            <a:endParaRPr b="0" lang="en-US" sz="3200" spc="-1" strike="noStrike">
              <a:solidFill>
                <a:srgbClr val="292934"/>
              </a:solidFill>
              <a:latin typeface="Arial"/>
            </a:endParaRPr>
          </a:p>
        </p:txBody>
      </p:sp>
      <p:sp>
        <p:nvSpPr>
          <p:cNvPr id="98" name="PlaceHolder 2"/>
          <p:cNvSpPr>
            <a:spLocks noGrp="1"/>
          </p:cNvSpPr>
          <p:nvPr>
            <p:ph/>
          </p:nvPr>
        </p:nvSpPr>
        <p:spPr>
          <a:xfrm>
            <a:off x="457200" y="1623960"/>
            <a:ext cx="8116200" cy="4794480"/>
          </a:xfrm>
          <a:prstGeom prst="rect">
            <a:avLst/>
          </a:prstGeom>
          <a:noFill/>
          <a:ln w="0">
            <a:noFill/>
          </a:ln>
        </p:spPr>
        <p:txBody>
          <a:bodyPr anchor="t">
            <a:normAutofit fontScale="92000"/>
          </a:bodyPr>
          <a:p>
            <a:pPr marL="272520" indent="0">
              <a:lnSpc>
                <a:spcPct val="120000"/>
              </a:lnSpc>
              <a:spcBef>
                <a:spcPts val="479"/>
              </a:spcBef>
              <a:buNone/>
              <a:tabLst>
                <a:tab algn="l" pos="0"/>
              </a:tabLst>
            </a:pPr>
            <a:r>
              <a:rPr b="0" lang="en-US" sz="2400" spc="-1" strike="noStrike">
                <a:solidFill>
                  <a:srgbClr val="292934"/>
                </a:solidFill>
                <a:latin typeface="Avenir Next Regular"/>
              </a:rPr>
              <a:t>Tests for sexual orientation discrimination in the rental market:</a:t>
            </a:r>
            <a:endParaRPr b="0" lang="en-US" sz="2400" spc="-1" strike="noStrike">
              <a:solidFill>
                <a:srgbClr val="292934"/>
              </a:solidFill>
              <a:latin typeface="Arial"/>
            </a:endParaRPr>
          </a:p>
          <a:p>
            <a:pPr lvl="1" marL="454320" indent="-181800">
              <a:lnSpc>
                <a:spcPct val="120000"/>
              </a:lnSpc>
              <a:spcBef>
                <a:spcPts val="360"/>
              </a:spcBef>
              <a:buClr>
                <a:srgbClr val="93a299"/>
              </a:buClr>
              <a:buSzPct val="85000"/>
              <a:buFont typeface="Arial"/>
              <a:buChar char="•"/>
              <a:tabLst>
                <a:tab algn="l" pos="0"/>
              </a:tabLst>
            </a:pPr>
            <a:r>
              <a:rPr b="0" lang="en-US" sz="1800" spc="-1" strike="noStrike">
                <a:solidFill>
                  <a:srgbClr val="292934"/>
                </a:solidFill>
                <a:latin typeface="Avenir Next Regular"/>
              </a:rPr>
              <a:t>Friedman et al.  (2013), Schwegman (2019),</a:t>
            </a:r>
            <a:r>
              <a:rPr b="0" i="1" lang="en-US" sz="1800" spc="-1" strike="noStrike">
                <a:solidFill>
                  <a:srgbClr val="292934"/>
                </a:solidFill>
                <a:latin typeface="Avenir Next Regular"/>
              </a:rPr>
              <a:t> </a:t>
            </a:r>
            <a:r>
              <a:rPr b="0" lang="en-US" sz="1800" spc="-1" strike="noStrike">
                <a:solidFill>
                  <a:srgbClr val="292934"/>
                </a:solidFill>
                <a:latin typeface="Avenir Next Regular"/>
              </a:rPr>
              <a:t>Levy et al. (2017), Ahmed &amp; Hammarstedt (2009) </a:t>
            </a:r>
            <a:endParaRPr b="0" lang="en-US" sz="1800" spc="-1" strike="noStrike">
              <a:solidFill>
                <a:srgbClr val="292934"/>
              </a:solidFill>
              <a:latin typeface="Arial"/>
            </a:endParaRPr>
          </a:p>
          <a:p>
            <a:pPr marL="272520" indent="0">
              <a:lnSpc>
                <a:spcPct val="120000"/>
              </a:lnSpc>
              <a:spcBef>
                <a:spcPts val="479"/>
              </a:spcBef>
              <a:buNone/>
              <a:tabLst>
                <a:tab algn="l" pos="0"/>
              </a:tabLst>
            </a:pPr>
            <a:r>
              <a:rPr b="0" lang="en-US" sz="2400" spc="-1" strike="noStrike">
                <a:solidFill>
                  <a:srgbClr val="292934"/>
                </a:solidFill>
                <a:latin typeface="Avenir Next Regular"/>
              </a:rPr>
              <a:t>Tests for sexual orientation discrimination in the labor market:</a:t>
            </a:r>
            <a:endParaRPr b="0" lang="en-US" sz="2400" spc="-1" strike="noStrike">
              <a:solidFill>
                <a:srgbClr val="292934"/>
              </a:solidFill>
              <a:latin typeface="Arial"/>
            </a:endParaRPr>
          </a:p>
          <a:p>
            <a:pPr lvl="1" marL="454320" indent="-181800">
              <a:lnSpc>
                <a:spcPct val="120000"/>
              </a:lnSpc>
              <a:spcBef>
                <a:spcPts val="360"/>
              </a:spcBef>
              <a:buClr>
                <a:srgbClr val="93a299"/>
              </a:buClr>
              <a:buSzPct val="85000"/>
              <a:buFont typeface="Arial"/>
              <a:buChar char="•"/>
              <a:tabLst>
                <a:tab algn="l" pos="0"/>
              </a:tabLst>
            </a:pPr>
            <a:r>
              <a:rPr b="0" lang="en-US" sz="1800" spc="-1" strike="noStrike">
                <a:solidFill>
                  <a:srgbClr val="292934"/>
                </a:solidFill>
                <a:latin typeface="Avenir Next Regular"/>
              </a:rPr>
              <a:t>Weichselbaumer (2003), Drydakis (2009, 2011, 2014), Tilcsik (2011), Bailey (2013), Pedulla (2014), Weichselbaumer (2015), Mishel (2016)</a:t>
            </a:r>
            <a:endParaRPr b="0" lang="en-US" sz="1800" spc="-1" strike="noStrike">
              <a:solidFill>
                <a:srgbClr val="292934"/>
              </a:solidFill>
              <a:latin typeface="Arial"/>
            </a:endParaRPr>
          </a:p>
          <a:p>
            <a:pPr marL="272520" indent="0">
              <a:lnSpc>
                <a:spcPct val="120000"/>
              </a:lnSpc>
              <a:spcBef>
                <a:spcPts val="479"/>
              </a:spcBef>
              <a:buNone/>
              <a:tabLst>
                <a:tab algn="l" pos="0"/>
              </a:tabLst>
            </a:pPr>
            <a:r>
              <a:rPr b="0" lang="en-US" sz="2400" spc="-1" strike="noStrike">
                <a:solidFill>
                  <a:srgbClr val="292934"/>
                </a:solidFill>
                <a:latin typeface="Avenir Next Regular"/>
              </a:rPr>
              <a:t>Tests for racial discrimination in mortgage market:</a:t>
            </a:r>
            <a:endParaRPr b="0" lang="en-US" sz="2400" spc="-1" strike="noStrike">
              <a:solidFill>
                <a:srgbClr val="292934"/>
              </a:solidFill>
              <a:latin typeface="Arial"/>
            </a:endParaRPr>
          </a:p>
          <a:p>
            <a:pPr lvl="1" marL="454320" indent="-181800">
              <a:lnSpc>
                <a:spcPct val="120000"/>
              </a:lnSpc>
              <a:spcBef>
                <a:spcPts val="360"/>
              </a:spcBef>
              <a:buClr>
                <a:srgbClr val="93a299"/>
              </a:buClr>
              <a:buSzPct val="85000"/>
              <a:buFont typeface="Arial"/>
              <a:buChar char="•"/>
              <a:tabLst>
                <a:tab algn="l" pos="0"/>
              </a:tabLst>
            </a:pPr>
            <a:r>
              <a:rPr b="0" lang="en-US" sz="1800" spc="-1" strike="noStrike">
                <a:solidFill>
                  <a:srgbClr val="292934"/>
                </a:solidFill>
                <a:latin typeface="Avenir Next Regular"/>
              </a:rPr>
              <a:t>Hanson, Hawley, Martin, &amp; Liu (2016)</a:t>
            </a:r>
            <a:endParaRPr b="0" lang="en-US" sz="1800" spc="-1" strike="noStrike">
              <a:solidFill>
                <a:srgbClr val="292934"/>
              </a:solidFill>
              <a:latin typeface="Arial"/>
            </a:endParaRPr>
          </a:p>
          <a:p>
            <a:pPr lvl="1" marL="454320" indent="-181800">
              <a:lnSpc>
                <a:spcPct val="120000"/>
              </a:lnSpc>
              <a:spcBef>
                <a:spcPts val="360"/>
              </a:spcBef>
              <a:buClr>
                <a:srgbClr val="93a299"/>
              </a:buClr>
              <a:buSzPct val="85000"/>
              <a:buFont typeface="Arial"/>
              <a:buChar char="•"/>
              <a:tabLst>
                <a:tab algn="l" pos="0"/>
              </a:tabLst>
            </a:pPr>
            <a:r>
              <a:rPr b="0" lang="en-US" sz="1800" spc="-1" strike="noStrike">
                <a:solidFill>
                  <a:srgbClr val="292934"/>
                </a:solidFill>
                <a:latin typeface="Avenir Next Regular"/>
              </a:rPr>
              <a:t>Emailed Mortgage Loan Originators (MLOs) to see how they react to identical mortgage applicants who have different names (white vs. African-American).</a:t>
            </a:r>
            <a:endParaRPr b="0" lang="en-US" sz="1800" spc="-1" strike="noStrike">
              <a:solidFill>
                <a:srgbClr val="292934"/>
              </a:solidFill>
              <a:latin typeface="Arial"/>
            </a:endParaRPr>
          </a:p>
          <a:p>
            <a:pPr lvl="1" marL="454320" indent="-181800">
              <a:lnSpc>
                <a:spcPct val="120000"/>
              </a:lnSpc>
              <a:spcBef>
                <a:spcPts val="360"/>
              </a:spcBef>
              <a:buClr>
                <a:srgbClr val="93a299"/>
              </a:buClr>
              <a:buSzPct val="85000"/>
              <a:buFont typeface="Arial"/>
              <a:buChar char="•"/>
              <a:tabLst>
                <a:tab algn="l" pos="0"/>
              </a:tabLst>
            </a:pPr>
            <a:r>
              <a:rPr b="0" lang="en-US" sz="1800" spc="-1" strike="noStrike">
                <a:solidFill>
                  <a:srgbClr val="292934"/>
                </a:solidFill>
                <a:latin typeface="Avenir Next Regular"/>
              </a:rPr>
              <a:t>This study forms the back-bone for our experiment.</a:t>
            </a:r>
            <a:endParaRPr b="0" lang="en-US" sz="1800" spc="-1" strike="noStrike">
              <a:solidFill>
                <a:srgbClr val="292934"/>
              </a:solidFill>
              <a:latin typeface="Arial"/>
            </a:endParaRPr>
          </a:p>
          <a:p>
            <a:pPr marL="818280" indent="0">
              <a:lnSpc>
                <a:spcPct val="100000"/>
              </a:lnSpc>
              <a:spcBef>
                <a:spcPts val="320"/>
              </a:spcBef>
              <a:buNone/>
              <a:tabLst>
                <a:tab algn="l" pos="0"/>
              </a:tabLst>
            </a:pPr>
            <a:endParaRPr b="0" lang="en-US" sz="1600" spc="-1" strike="noStrike">
              <a:solidFill>
                <a:srgbClr val="292934"/>
              </a:solidFill>
              <a:latin typeface="Arial"/>
            </a:endParaRPr>
          </a:p>
          <a:p>
            <a:pPr marL="818280" indent="0">
              <a:lnSpc>
                <a:spcPct val="100000"/>
              </a:lnSpc>
              <a:spcBef>
                <a:spcPts val="320"/>
              </a:spcBef>
              <a:buNone/>
              <a:tabLst>
                <a:tab algn="l" pos="0"/>
              </a:tabLst>
            </a:pPr>
            <a:endParaRPr b="0" lang="en-US" sz="1600" spc="-1" strike="noStrike">
              <a:solidFill>
                <a:srgbClr val="292934"/>
              </a:solidFill>
              <a:latin typeface="Arial"/>
            </a:endParaRPr>
          </a:p>
        </p:txBody>
      </p:sp>
      <p:sp>
        <p:nvSpPr>
          <p:cNvPr id="99" name="Title 1"/>
          <p:cNvSpPr/>
          <p:nvPr/>
        </p:nvSpPr>
        <p:spPr>
          <a:xfrm>
            <a:off x="570240" y="1134720"/>
            <a:ext cx="4300560" cy="525960"/>
          </a:xfrm>
          <a:prstGeom prst="rect">
            <a:avLst/>
          </a:prstGeom>
          <a:noFill/>
          <a:ln w="0">
            <a:noFill/>
          </a:ln>
        </p:spPr>
        <p:style>
          <a:lnRef idx="0"/>
          <a:fillRef idx="0"/>
          <a:effectRef idx="0"/>
          <a:fontRef idx="minor"/>
        </p:style>
        <p:txBody>
          <a:bodyPr anchor="ctr">
            <a:normAutofit/>
          </a:bodyPr>
          <a:p>
            <a:pPr>
              <a:lnSpc>
                <a:spcPct val="100000"/>
              </a:lnSpc>
            </a:pPr>
            <a:r>
              <a:rPr b="0" lang="en-US" sz="2500" spc="-100" strike="noStrike">
                <a:solidFill>
                  <a:srgbClr val="d2533c"/>
                </a:solidFill>
                <a:latin typeface="Avenir Next Regular"/>
              </a:rPr>
              <a:t>Field experiments:</a:t>
            </a:r>
            <a:endParaRPr b="0" lang="en-US" sz="2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570240" y="439560"/>
            <a:ext cx="8229240" cy="670680"/>
          </a:xfrm>
          <a:prstGeom prst="rect">
            <a:avLst/>
          </a:prstGeom>
          <a:noFill/>
          <a:ln w="0">
            <a:noFill/>
          </a:ln>
        </p:spPr>
        <p:txBody>
          <a:bodyPr anchor="ctr">
            <a:normAutofit/>
          </a:bodyPr>
          <a:p>
            <a:pPr indent="0">
              <a:lnSpc>
                <a:spcPct val="100000"/>
              </a:lnSpc>
              <a:buNone/>
            </a:pPr>
            <a:r>
              <a:rPr b="0" lang="en-US" sz="3200" spc="-100" strike="noStrike">
                <a:solidFill>
                  <a:srgbClr val="d2533c"/>
                </a:solidFill>
                <a:latin typeface="Avenir Next Regular"/>
              </a:rPr>
              <a:t>Previous Literature</a:t>
            </a:r>
            <a:endParaRPr b="0" lang="en-US" sz="3200" spc="-1" strike="noStrike">
              <a:solidFill>
                <a:srgbClr val="292934"/>
              </a:solidFill>
              <a:latin typeface="Arial"/>
            </a:endParaRPr>
          </a:p>
        </p:txBody>
      </p:sp>
      <p:sp>
        <p:nvSpPr>
          <p:cNvPr id="101" name="Title 1"/>
          <p:cNvSpPr/>
          <p:nvPr/>
        </p:nvSpPr>
        <p:spPr>
          <a:xfrm>
            <a:off x="570240" y="1531080"/>
            <a:ext cx="4300560" cy="525960"/>
          </a:xfrm>
          <a:prstGeom prst="rect">
            <a:avLst/>
          </a:prstGeom>
          <a:noFill/>
          <a:ln w="0">
            <a:noFill/>
          </a:ln>
        </p:spPr>
        <p:style>
          <a:lnRef idx="0"/>
          <a:fillRef idx="0"/>
          <a:effectRef idx="0"/>
          <a:fontRef idx="minor"/>
        </p:style>
        <p:txBody>
          <a:bodyPr anchor="ctr">
            <a:normAutofit/>
          </a:bodyPr>
          <a:p>
            <a:pPr>
              <a:lnSpc>
                <a:spcPct val="100000"/>
              </a:lnSpc>
            </a:pPr>
            <a:r>
              <a:rPr b="0" lang="en-US" sz="2500" spc="-100" strike="noStrike">
                <a:solidFill>
                  <a:srgbClr val="d2533c"/>
                </a:solidFill>
                <a:latin typeface="Avenir Next Regular"/>
              </a:rPr>
              <a:t>Observational studies:</a:t>
            </a:r>
            <a:endParaRPr b="0" lang="en-US" sz="2500" spc="-1" strike="noStrike">
              <a:solidFill>
                <a:srgbClr val="000000"/>
              </a:solidFill>
              <a:latin typeface="Arial"/>
            </a:endParaRPr>
          </a:p>
        </p:txBody>
      </p:sp>
      <p:sp>
        <p:nvSpPr>
          <p:cNvPr id="102" name="Rectangle 6"/>
          <p:cNvSpPr/>
          <p:nvPr/>
        </p:nvSpPr>
        <p:spPr>
          <a:xfrm>
            <a:off x="572400" y="2057400"/>
            <a:ext cx="7832160" cy="29854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2000" spc="-1" strike="noStrike">
                <a:solidFill>
                  <a:srgbClr val="292934"/>
                </a:solidFill>
                <a:latin typeface="Avenir Next Regular"/>
              </a:rPr>
              <a:t>First study to attempt to measure discrimination on the basis of sexual orientation in the mortgage market:</a:t>
            </a:r>
            <a:endParaRPr b="0" lang="en-US" sz="2000" spc="-1" strike="noStrike">
              <a:solidFill>
                <a:srgbClr val="000000"/>
              </a:solidFill>
              <a:latin typeface="Arial"/>
            </a:endParaRPr>
          </a:p>
          <a:p>
            <a:pPr marL="285840" indent="-285840">
              <a:lnSpc>
                <a:spcPct val="100000"/>
              </a:lnSpc>
              <a:buClr>
                <a:srgbClr val="292934"/>
              </a:buClr>
              <a:buFont typeface="Arial"/>
              <a:buChar char="•"/>
            </a:pPr>
            <a:r>
              <a:rPr b="0" lang="en-US" sz="1500" spc="-1" strike="noStrike">
                <a:solidFill>
                  <a:srgbClr val="292934"/>
                </a:solidFill>
                <a:latin typeface="Arial"/>
              </a:rPr>
              <a:t>Gao &amp; Sun (2019)</a:t>
            </a:r>
            <a:endParaRPr b="0" lang="en-US" sz="1500" spc="-1" strike="noStrike">
              <a:solidFill>
                <a:srgbClr val="000000"/>
              </a:solidFill>
              <a:latin typeface="Arial"/>
            </a:endParaRPr>
          </a:p>
          <a:p>
            <a:pPr>
              <a:lnSpc>
                <a:spcPct val="100000"/>
              </a:lnSpc>
            </a:pPr>
            <a:endParaRPr b="0" lang="en-US" sz="1500" spc="-1" strike="noStrike">
              <a:solidFill>
                <a:srgbClr val="000000"/>
              </a:solidFill>
              <a:latin typeface="Arial"/>
            </a:endParaRPr>
          </a:p>
          <a:p>
            <a:pPr marL="285840" indent="-285840">
              <a:lnSpc>
                <a:spcPct val="100000"/>
              </a:lnSpc>
              <a:buClr>
                <a:srgbClr val="292934"/>
              </a:buClr>
              <a:buFont typeface="Arial"/>
              <a:buChar char="•"/>
            </a:pPr>
            <a:r>
              <a:rPr b="0" lang="en-US" sz="2000" spc="-1" strike="noStrike">
                <a:solidFill>
                  <a:srgbClr val="292934"/>
                </a:solidFill>
                <a:latin typeface="Arial"/>
              </a:rPr>
              <a:t>“</a:t>
            </a:r>
            <a:r>
              <a:rPr b="0" lang="hi-IN" sz="2000" spc="-1" strike="noStrike">
                <a:solidFill>
                  <a:srgbClr val="292934"/>
                </a:solidFill>
                <a:latin typeface="Arial"/>
                <a:cs typeface="Avenir Next Regular"/>
              </a:rPr>
              <a:t>﻿</a:t>
            </a:r>
            <a:r>
              <a:rPr b="0" lang="en-US" sz="2000" spc="-1" strike="noStrike">
                <a:solidFill>
                  <a:srgbClr val="292934"/>
                </a:solidFill>
                <a:latin typeface="Arial"/>
              </a:rPr>
              <a:t>The results reveal that, in contrast with otherwise comparable loan applicants, the average approval rate for potentially homosexual applicants is about 3% to 8% lower. Furthermore, conditional on being approved, their financing cost is about 0.02% to 0.2% higher. …</a:t>
            </a:r>
            <a:r>
              <a:rPr b="0" lang="hi-IN" sz="2000" spc="-1" strike="noStrike">
                <a:solidFill>
                  <a:srgbClr val="292934"/>
                </a:solidFill>
                <a:latin typeface="Arial"/>
                <a:cs typeface="Avenir Next Regular"/>
              </a:rPr>
              <a:t>﻿</a:t>
            </a:r>
            <a:r>
              <a:rPr b="0" lang="en-US" sz="2000" spc="-1" strike="noStrike">
                <a:solidFill>
                  <a:srgbClr val="292934"/>
                </a:solidFill>
                <a:latin typeface="Arial"/>
              </a:rPr>
              <a:t>no evidence that homosexual status is associated with higher default risk.”</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533520"/>
            <a:ext cx="8229240" cy="990360"/>
          </a:xfrm>
          <a:prstGeom prst="rect">
            <a:avLst/>
          </a:prstGeom>
          <a:noFill/>
          <a:ln w="0">
            <a:noFill/>
          </a:ln>
        </p:spPr>
        <p:txBody>
          <a:bodyPr anchor="ctr">
            <a:noAutofit/>
          </a:bodyPr>
          <a:p>
            <a:pPr indent="0" algn="ctr">
              <a:lnSpc>
                <a:spcPct val="100000"/>
              </a:lnSpc>
              <a:buNone/>
            </a:pPr>
            <a:r>
              <a:rPr b="0" lang="en-US" sz="4000" spc="-100" strike="noStrike">
                <a:solidFill>
                  <a:srgbClr val="d2533c"/>
                </a:solidFill>
                <a:latin typeface="Avenir Next Regular"/>
              </a:rPr>
              <a:t>This project: </a:t>
            </a:r>
            <a:endParaRPr b="0" lang="en-US" sz="4000" spc="-1" strike="noStrike">
              <a:solidFill>
                <a:srgbClr val="292934"/>
              </a:solidFill>
              <a:latin typeface="Arial"/>
            </a:endParaRPr>
          </a:p>
        </p:txBody>
      </p:sp>
      <p:sp>
        <p:nvSpPr>
          <p:cNvPr id="104" name="Content Placeholder 2"/>
          <p:cNvSpPr/>
          <p:nvPr/>
        </p:nvSpPr>
        <p:spPr>
          <a:xfrm>
            <a:off x="457200" y="1739880"/>
            <a:ext cx="8229240" cy="4831920"/>
          </a:xfrm>
          <a:prstGeom prst="rect">
            <a:avLst/>
          </a:prstGeom>
          <a:noFill/>
          <a:ln w="0">
            <a:noFill/>
          </a:ln>
        </p:spPr>
        <p:style>
          <a:lnRef idx="0"/>
          <a:fillRef idx="0"/>
          <a:effectRef idx="0"/>
          <a:fontRef idx="minor"/>
        </p:style>
        <p:txBody>
          <a:bodyPr anchor="t">
            <a:normAutofit fontScale="73000"/>
          </a:bodyPr>
          <a:p>
            <a:pPr marL="235440">
              <a:lnSpc>
                <a:spcPct val="100000"/>
              </a:lnSpc>
              <a:spcBef>
                <a:spcPts val="601"/>
              </a:spcBef>
              <a:tabLst>
                <a:tab algn="l" pos="0"/>
              </a:tabLst>
            </a:pPr>
            <a:r>
              <a:rPr b="0" lang="en-US" sz="3000" spc="-1" strike="noStrike">
                <a:solidFill>
                  <a:srgbClr val="292934"/>
                </a:solidFill>
                <a:latin typeface="Avenir Next Regular"/>
              </a:rPr>
              <a:t>Research questions:</a:t>
            </a:r>
            <a:endParaRPr b="0" lang="en-US" sz="3000" spc="-1" strike="noStrike">
              <a:solidFill>
                <a:srgbClr val="000000"/>
              </a:solidFill>
              <a:latin typeface="Arial"/>
            </a:endParaRPr>
          </a:p>
          <a:p>
            <a:pPr lvl="2" marL="627840" indent="-156600">
              <a:lnSpc>
                <a:spcPct val="90000"/>
              </a:lnSpc>
              <a:spcBef>
                <a:spcPts val="499"/>
              </a:spcBef>
              <a:buClr>
                <a:srgbClr val="93a299"/>
              </a:buClr>
              <a:buSzPct val="90000"/>
              <a:buFont typeface="Arial"/>
              <a:buChar char="•"/>
              <a:tabLst>
                <a:tab algn="l" pos="0"/>
              </a:tabLst>
            </a:pPr>
            <a:r>
              <a:rPr b="0" lang="en-US" sz="2500" spc="-1" strike="noStrike">
                <a:solidFill>
                  <a:srgbClr val="292934"/>
                </a:solidFill>
                <a:latin typeface="Avenir Next Regular"/>
              </a:rPr>
              <a:t>Do mortgage loan originators (MLOs) discriminate against credit-worthy individuals based on their sexual orientation and/or their parental status?</a:t>
            </a:r>
            <a:endParaRPr b="0" lang="en-US" sz="2500" spc="-1" strike="noStrike">
              <a:solidFill>
                <a:srgbClr val="000000"/>
              </a:solidFill>
              <a:latin typeface="Arial"/>
            </a:endParaRPr>
          </a:p>
          <a:p>
            <a:pPr>
              <a:lnSpc>
                <a:spcPct val="90000"/>
              </a:lnSpc>
              <a:spcBef>
                <a:spcPts val="499"/>
              </a:spcBef>
              <a:tabLst>
                <a:tab algn="l" pos="0"/>
              </a:tabLst>
            </a:pPr>
            <a:endParaRPr b="0" lang="en-US" sz="2500" spc="-1" strike="noStrike">
              <a:solidFill>
                <a:srgbClr val="000000"/>
              </a:solidFill>
              <a:latin typeface="Arial"/>
            </a:endParaRPr>
          </a:p>
          <a:p>
            <a:pPr lvl="2" marL="627840" indent="-156600">
              <a:lnSpc>
                <a:spcPct val="90000"/>
              </a:lnSpc>
              <a:spcBef>
                <a:spcPts val="499"/>
              </a:spcBef>
              <a:buClr>
                <a:srgbClr val="93a299"/>
              </a:buClr>
              <a:buSzPct val="90000"/>
              <a:buFont typeface="Arial"/>
              <a:buChar char="•"/>
              <a:tabLst>
                <a:tab algn="l" pos="0"/>
              </a:tabLst>
            </a:pPr>
            <a:r>
              <a:rPr b="0" lang="en-US" sz="2500" spc="-1" strike="noStrike">
                <a:solidFill>
                  <a:srgbClr val="292934"/>
                </a:solidFill>
                <a:latin typeface="Avenir Next Regular"/>
              </a:rPr>
              <a:t>MLOs are a primary contact for borrowers during the search and application for a mortgage. They monitor the loan process from application to closing.</a:t>
            </a:r>
            <a:endParaRPr b="0" lang="en-US" sz="2500" spc="-1" strike="noStrike">
              <a:solidFill>
                <a:srgbClr val="000000"/>
              </a:solidFill>
              <a:latin typeface="Arial"/>
            </a:endParaRPr>
          </a:p>
          <a:p>
            <a:pPr>
              <a:lnSpc>
                <a:spcPct val="90000"/>
              </a:lnSpc>
              <a:spcBef>
                <a:spcPts val="499"/>
              </a:spcBef>
              <a:tabLst>
                <a:tab algn="l" pos="0"/>
              </a:tabLst>
            </a:pPr>
            <a:endParaRPr b="0" lang="en-US" sz="2500" spc="-1" strike="noStrike">
              <a:solidFill>
                <a:srgbClr val="000000"/>
              </a:solidFill>
              <a:latin typeface="Arial"/>
            </a:endParaRPr>
          </a:p>
          <a:p>
            <a:pPr lvl="2" marL="627840" indent="-156600">
              <a:lnSpc>
                <a:spcPct val="90000"/>
              </a:lnSpc>
              <a:spcBef>
                <a:spcPts val="499"/>
              </a:spcBef>
              <a:buClr>
                <a:srgbClr val="93a299"/>
              </a:buClr>
              <a:buSzPct val="90000"/>
              <a:buFont typeface="Arial"/>
              <a:buChar char="•"/>
              <a:tabLst>
                <a:tab algn="l" pos="0"/>
              </a:tabLst>
            </a:pPr>
            <a:r>
              <a:rPr b="0" lang="en-US" sz="2500" spc="-1" strike="noStrike">
                <a:solidFill>
                  <a:srgbClr val="292934"/>
                </a:solidFill>
                <a:latin typeface="Avenir Next Regular"/>
              </a:rPr>
              <a:t>Discrimination by an MLO could lead to reduced access, delays, lower loan amounts, or worse terms.</a:t>
            </a:r>
            <a:endParaRPr b="0" lang="en-US" sz="2500" spc="-1" strike="noStrike">
              <a:solidFill>
                <a:srgbClr val="000000"/>
              </a:solidFill>
              <a:latin typeface="Arial"/>
            </a:endParaRPr>
          </a:p>
          <a:p>
            <a:pPr marL="470880">
              <a:lnSpc>
                <a:spcPct val="80000"/>
              </a:lnSpc>
              <a:spcBef>
                <a:spcPts val="499"/>
              </a:spcBef>
              <a:tabLst>
                <a:tab algn="l" pos="0"/>
              </a:tabLst>
            </a:pPr>
            <a:endParaRPr b="0" lang="en-US" sz="2500" spc="-1" strike="noStrike">
              <a:solidFill>
                <a:srgbClr val="000000"/>
              </a:solidFill>
              <a:latin typeface="Arial"/>
            </a:endParaRPr>
          </a:p>
          <a:p>
            <a:pPr lvl="2" marL="627840" indent="-156600">
              <a:lnSpc>
                <a:spcPct val="80000"/>
              </a:lnSpc>
              <a:spcBef>
                <a:spcPts val="499"/>
              </a:spcBef>
              <a:buClr>
                <a:srgbClr val="93a299"/>
              </a:buClr>
              <a:buSzPct val="90000"/>
              <a:buFont typeface="Arial"/>
              <a:buChar char="•"/>
              <a:tabLst>
                <a:tab algn="l" pos="0"/>
              </a:tabLst>
            </a:pPr>
            <a:r>
              <a:rPr b="0" lang="en-US" sz="2500" spc="-1" strike="noStrike">
                <a:solidFill>
                  <a:srgbClr val="292934"/>
                </a:solidFill>
                <a:latin typeface="Avenir Next Regular"/>
              </a:rPr>
              <a:t>If discrimination is detected, what is behind it or what affects it?</a:t>
            </a:r>
            <a:endParaRPr b="0" lang="en-US" sz="2500" spc="-1" strike="noStrike">
              <a:solidFill>
                <a:srgbClr val="000000"/>
              </a:solidFill>
              <a:latin typeface="Arial"/>
            </a:endParaRPr>
          </a:p>
          <a:p>
            <a:pPr lvl="3" marL="863640" indent="-156600">
              <a:lnSpc>
                <a:spcPct val="120000"/>
              </a:lnSpc>
              <a:spcBef>
                <a:spcPts val="459"/>
              </a:spcBef>
              <a:buClr>
                <a:srgbClr val="93a299"/>
              </a:buClr>
              <a:buFont typeface="Arial"/>
              <a:buChar char="•"/>
              <a:tabLst>
                <a:tab algn="l" pos="0"/>
              </a:tabLst>
            </a:pPr>
            <a:r>
              <a:rPr b="0" lang="en-US" sz="2300" spc="-1" strike="noStrike">
                <a:solidFill>
                  <a:srgbClr val="292934"/>
                </a:solidFill>
                <a:latin typeface="Avenir Next Regular"/>
              </a:rPr>
              <a:t>E.g., gender, homophobic attitudes, assumptions about credit-worthiness, assumptions about number of children, state credit discrimination laws, …</a:t>
            </a:r>
            <a:endParaRPr b="0" lang="en-US" sz="2300" spc="-1" strike="noStrike">
              <a:solidFill>
                <a:srgbClr val="000000"/>
              </a:solidFill>
              <a:latin typeface="Arial"/>
            </a:endParaRPr>
          </a:p>
          <a:p>
            <a:pPr marL="470880">
              <a:lnSpc>
                <a:spcPct val="100000"/>
              </a:lnSpc>
              <a:spcBef>
                <a:spcPts val="360"/>
              </a:spcBef>
              <a:tabLst>
                <a:tab algn="l" pos="0"/>
              </a:tabLst>
            </a:pPr>
            <a:r>
              <a:rPr b="0" lang="en-US" sz="1800" spc="-1" strike="noStrike">
                <a:solidFill>
                  <a:srgbClr val="292934"/>
                </a:solidFill>
                <a:latin typeface="Avenir Next Regular"/>
              </a:rPr>
              <a:t> </a:t>
            </a:r>
            <a:endParaRPr b="0" lang="en-US" sz="1800" spc="-1" strike="noStrike">
              <a:solidFill>
                <a:srgbClr val="000000"/>
              </a:solidFill>
              <a:latin typeface="Arial"/>
            </a:endParaRPr>
          </a:p>
          <a:p>
            <a:pPr marL="235440">
              <a:lnSpc>
                <a:spcPct val="100000"/>
              </a:lnSpc>
              <a:spcBef>
                <a:spcPts val="400"/>
              </a:spcBef>
              <a:tabLst>
                <a:tab algn="l" pos="0"/>
              </a:tabLst>
            </a:pP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533520"/>
            <a:ext cx="8229240" cy="990360"/>
          </a:xfrm>
          <a:prstGeom prst="rect">
            <a:avLst/>
          </a:prstGeom>
          <a:noFill/>
          <a:ln w="0">
            <a:noFill/>
          </a:ln>
        </p:spPr>
        <p:txBody>
          <a:bodyPr anchor="ctr">
            <a:noAutofit/>
          </a:bodyPr>
          <a:p>
            <a:pPr indent="0">
              <a:lnSpc>
                <a:spcPct val="100000"/>
              </a:lnSpc>
              <a:buNone/>
            </a:pPr>
            <a:r>
              <a:rPr b="0" lang="en-US" sz="4000" spc="-100" strike="noStrike">
                <a:solidFill>
                  <a:srgbClr val="d2533c"/>
                </a:solidFill>
                <a:latin typeface="Avenir Next Regular"/>
              </a:rPr>
              <a:t>Introduction to Pilot Methodology</a:t>
            </a:r>
            <a:endParaRPr b="0" lang="en-US" sz="4000" spc="-1" strike="noStrike">
              <a:solidFill>
                <a:srgbClr val="292934"/>
              </a:solidFill>
              <a:latin typeface="Arial"/>
            </a:endParaRPr>
          </a:p>
        </p:txBody>
      </p:sp>
      <p:sp>
        <p:nvSpPr>
          <p:cNvPr id="106" name="PlaceHolder 2"/>
          <p:cNvSpPr>
            <a:spLocks noGrp="1"/>
          </p:cNvSpPr>
          <p:nvPr>
            <p:ph/>
          </p:nvPr>
        </p:nvSpPr>
        <p:spPr>
          <a:xfrm>
            <a:off x="457200" y="1600200"/>
            <a:ext cx="8229240" cy="4876560"/>
          </a:xfrm>
          <a:prstGeom prst="rect">
            <a:avLst/>
          </a:prstGeom>
          <a:noFill/>
          <a:ln w="0">
            <a:noFill/>
          </a:ln>
        </p:spPr>
        <p:txBody>
          <a:bodyPr anchor="t">
            <a:normAutofit/>
          </a:bodyPr>
          <a:p>
            <a:pPr lvl="1" marL="457200" indent="-182880">
              <a:lnSpc>
                <a:spcPct val="100000"/>
              </a:lnSpc>
              <a:spcBef>
                <a:spcPts val="400"/>
              </a:spcBef>
              <a:buClr>
                <a:srgbClr val="93a299"/>
              </a:buClr>
              <a:buSzPct val="85000"/>
              <a:buFont typeface="Arial"/>
              <a:buChar char="•"/>
            </a:pPr>
            <a:r>
              <a:rPr b="0" lang="en-US" sz="2000" spc="-1" strike="noStrike">
                <a:solidFill>
                  <a:srgbClr val="292934"/>
                </a:solidFill>
                <a:latin typeface="Avenir Next Regular"/>
              </a:rPr>
              <a:t>A pilot study is sort of a “trial” study – do a small amount of data collection to see how it goes, and then make adjustments.</a:t>
            </a:r>
            <a:endParaRPr b="0" lang="en-US" sz="2000" spc="-1" strike="noStrike">
              <a:solidFill>
                <a:srgbClr val="292934"/>
              </a:solidFill>
              <a:latin typeface="Arial"/>
            </a:endParaRPr>
          </a:p>
          <a:p>
            <a:pPr lvl="1" marL="457200" indent="-182880">
              <a:lnSpc>
                <a:spcPct val="100000"/>
              </a:lnSpc>
              <a:spcBef>
                <a:spcPts val="400"/>
              </a:spcBef>
              <a:buClr>
                <a:srgbClr val="93a299"/>
              </a:buClr>
              <a:buSzPct val="85000"/>
              <a:buFont typeface="Arial"/>
              <a:buChar char="•"/>
            </a:pPr>
            <a:r>
              <a:rPr b="0" lang="en-US" sz="2000" spc="-1" strike="noStrike">
                <a:solidFill>
                  <a:srgbClr val="292934"/>
                </a:solidFill>
                <a:latin typeface="Avenir Next Regular"/>
              </a:rPr>
              <a:t>Sent emails to 110 Mortgage Loan Originators (MLOs) </a:t>
            </a:r>
            <a:endParaRPr b="0" lang="en-US" sz="2000" spc="-1" strike="noStrike">
              <a:solidFill>
                <a:srgbClr val="292934"/>
              </a:solidFill>
              <a:latin typeface="Arial"/>
            </a:endParaRPr>
          </a:p>
          <a:p>
            <a:pPr lvl="2" marL="731520" indent="-182880">
              <a:lnSpc>
                <a:spcPct val="100000"/>
              </a:lnSpc>
              <a:spcBef>
                <a:spcPts val="380"/>
              </a:spcBef>
              <a:buClr>
                <a:srgbClr val="93a299"/>
              </a:buClr>
              <a:buSzPct val="90000"/>
              <a:buFont typeface="Arial"/>
              <a:buChar char="•"/>
            </a:pPr>
            <a:r>
              <a:rPr b="0" lang="en-US" sz="1900" spc="-1" strike="noStrike">
                <a:solidFill>
                  <a:srgbClr val="292934"/>
                </a:solidFill>
                <a:latin typeface="Avenir Next Regular"/>
              </a:rPr>
              <a:t>Each MLO receives four emails over the course of four weeks, in random order:</a:t>
            </a:r>
            <a:endParaRPr b="0" lang="en-US" sz="1900" spc="-1" strike="noStrike">
              <a:solidFill>
                <a:srgbClr val="292934"/>
              </a:solidFill>
              <a:latin typeface="Arial"/>
            </a:endParaRPr>
          </a:p>
          <a:p>
            <a:pPr lvl="3" marL="1005840" indent="-182880">
              <a:lnSpc>
                <a:spcPct val="100000"/>
              </a:lnSpc>
              <a:spcBef>
                <a:spcPts val="380"/>
              </a:spcBef>
              <a:buClr>
                <a:srgbClr val="93a299"/>
              </a:buClr>
              <a:buFont typeface="Arial"/>
              <a:buChar char="•"/>
            </a:pPr>
            <a:r>
              <a:rPr b="0" lang="en-US" sz="1900" spc="-1" strike="noStrike">
                <a:solidFill>
                  <a:srgbClr val="292934"/>
                </a:solidFill>
                <a:latin typeface="Avenir Next Regular"/>
              </a:rPr>
              <a:t>Same-sex female married couple</a:t>
            </a:r>
            <a:endParaRPr b="0" lang="en-US" sz="1900" spc="-1" strike="noStrike">
              <a:solidFill>
                <a:srgbClr val="292934"/>
              </a:solidFill>
              <a:latin typeface="Arial"/>
            </a:endParaRPr>
          </a:p>
          <a:p>
            <a:pPr lvl="3" marL="1005840" indent="-182880">
              <a:lnSpc>
                <a:spcPct val="100000"/>
              </a:lnSpc>
              <a:spcBef>
                <a:spcPts val="380"/>
              </a:spcBef>
              <a:buClr>
                <a:srgbClr val="93a299"/>
              </a:buClr>
              <a:buFont typeface="Arial"/>
              <a:buChar char="•"/>
            </a:pPr>
            <a:r>
              <a:rPr b="0" lang="en-US" sz="1900" spc="-1" strike="noStrike">
                <a:solidFill>
                  <a:srgbClr val="292934"/>
                </a:solidFill>
                <a:latin typeface="Avenir Next Regular"/>
              </a:rPr>
              <a:t>Same-sex male married couple</a:t>
            </a:r>
            <a:endParaRPr b="0" lang="en-US" sz="1900" spc="-1" strike="noStrike">
              <a:solidFill>
                <a:srgbClr val="292934"/>
              </a:solidFill>
              <a:latin typeface="Arial"/>
            </a:endParaRPr>
          </a:p>
          <a:p>
            <a:pPr lvl="3" marL="1005840" indent="-182880">
              <a:lnSpc>
                <a:spcPct val="100000"/>
              </a:lnSpc>
              <a:spcBef>
                <a:spcPts val="380"/>
              </a:spcBef>
              <a:buClr>
                <a:srgbClr val="93a299"/>
              </a:buClr>
              <a:buFont typeface="Arial"/>
              <a:buChar char="•"/>
            </a:pPr>
            <a:r>
              <a:rPr b="0" lang="en-US" sz="1900" spc="-1" strike="noStrike">
                <a:solidFill>
                  <a:srgbClr val="292934"/>
                </a:solidFill>
                <a:latin typeface="Avenir Next Regular"/>
              </a:rPr>
              <a:t>Opposite-sex married couple, wife sends the email</a:t>
            </a:r>
            <a:endParaRPr b="0" lang="en-US" sz="1900" spc="-1" strike="noStrike">
              <a:solidFill>
                <a:srgbClr val="292934"/>
              </a:solidFill>
              <a:latin typeface="Arial"/>
            </a:endParaRPr>
          </a:p>
          <a:p>
            <a:pPr lvl="3" marL="1005840" indent="-182880">
              <a:lnSpc>
                <a:spcPct val="100000"/>
              </a:lnSpc>
              <a:spcBef>
                <a:spcPts val="380"/>
              </a:spcBef>
              <a:buClr>
                <a:srgbClr val="93a299"/>
              </a:buClr>
              <a:buFont typeface="Arial"/>
              <a:buChar char="•"/>
            </a:pPr>
            <a:r>
              <a:rPr b="0" lang="en-US" sz="1900" spc="-1" strike="noStrike">
                <a:solidFill>
                  <a:srgbClr val="292934"/>
                </a:solidFill>
                <a:latin typeface="Avenir Next Regular"/>
              </a:rPr>
              <a:t>Opposite-sex married couple, husband sends the email</a:t>
            </a:r>
            <a:endParaRPr b="0" lang="en-US" sz="1900" spc="-1" strike="noStrike">
              <a:solidFill>
                <a:srgbClr val="292934"/>
              </a:solidFill>
              <a:latin typeface="Arial"/>
            </a:endParaRPr>
          </a:p>
          <a:p>
            <a:pPr indent="0">
              <a:lnSpc>
                <a:spcPct val="100000"/>
              </a:lnSpc>
              <a:spcBef>
                <a:spcPts val="380"/>
              </a:spcBef>
              <a:buNone/>
            </a:pPr>
            <a:endParaRPr b="0" lang="en-US" sz="1900" spc="-1" strike="noStrike">
              <a:solidFill>
                <a:srgbClr val="292934"/>
              </a:solidFill>
              <a:latin typeface="Arial"/>
            </a:endParaRPr>
          </a:p>
          <a:p>
            <a:pPr lvl="1" marL="457200" indent="-182880">
              <a:lnSpc>
                <a:spcPct val="100000"/>
              </a:lnSpc>
              <a:spcBef>
                <a:spcPts val="400"/>
              </a:spcBef>
              <a:buClr>
                <a:srgbClr val="93a299"/>
              </a:buClr>
              <a:buSzPct val="85000"/>
              <a:buFont typeface="Arial"/>
              <a:buChar char="•"/>
            </a:pPr>
            <a:r>
              <a:rPr b="0" lang="en-US" sz="2000" spc="-1" strike="noStrike">
                <a:solidFill>
                  <a:srgbClr val="292934"/>
                </a:solidFill>
                <a:latin typeface="Avenir Next Regular"/>
              </a:rPr>
              <a:t>Test for differential treatment by MLOs by comparing: </a:t>
            </a:r>
            <a:endParaRPr b="0" lang="en-US" sz="2000" spc="-1" strike="noStrike">
              <a:solidFill>
                <a:srgbClr val="292934"/>
              </a:solidFill>
              <a:latin typeface="Arial"/>
            </a:endParaRPr>
          </a:p>
          <a:p>
            <a:pPr lvl="2" marL="731520" indent="-182880">
              <a:lnSpc>
                <a:spcPct val="100000"/>
              </a:lnSpc>
              <a:spcBef>
                <a:spcPts val="380"/>
              </a:spcBef>
              <a:buClr>
                <a:srgbClr val="93a299"/>
              </a:buClr>
              <a:buSzPct val="90000"/>
              <a:buFont typeface="Arial"/>
              <a:buChar char="•"/>
            </a:pPr>
            <a:r>
              <a:rPr b="0" lang="en-US" sz="1900" spc="-1" strike="noStrike">
                <a:solidFill>
                  <a:srgbClr val="292934"/>
                </a:solidFill>
                <a:latin typeface="Avenir Next Regular"/>
              </a:rPr>
              <a:t>Response rate </a:t>
            </a:r>
            <a:endParaRPr b="0" lang="en-US" sz="1900" spc="-1" strike="noStrike">
              <a:solidFill>
                <a:srgbClr val="292934"/>
              </a:solidFill>
              <a:latin typeface="Arial"/>
            </a:endParaRPr>
          </a:p>
          <a:p>
            <a:pPr lvl="2" marL="731520" indent="-182880">
              <a:lnSpc>
                <a:spcPct val="100000"/>
              </a:lnSpc>
              <a:spcBef>
                <a:spcPts val="380"/>
              </a:spcBef>
              <a:buClr>
                <a:srgbClr val="93a299"/>
              </a:buClr>
              <a:buSzPct val="90000"/>
              <a:buFont typeface="Arial"/>
              <a:buChar char="•"/>
            </a:pPr>
            <a:r>
              <a:rPr b="0" lang="en-US" sz="1900" spc="-1" strike="noStrike">
                <a:solidFill>
                  <a:srgbClr val="292934"/>
                </a:solidFill>
                <a:latin typeface="Avenir Next Regular"/>
              </a:rPr>
              <a:t>Delay of response </a:t>
            </a:r>
            <a:r>
              <a:rPr b="0" i="1" lang="en-US" sz="1700" spc="-1" strike="noStrike">
                <a:solidFill>
                  <a:srgbClr val="292934"/>
                </a:solidFill>
                <a:latin typeface="Avenir Next Regular"/>
              </a:rPr>
              <a:t>(don’t have these results yet)</a:t>
            </a:r>
            <a:endParaRPr b="0" lang="en-US" sz="1700" spc="-1" strike="noStrike">
              <a:solidFill>
                <a:srgbClr val="292934"/>
              </a:solidFill>
              <a:latin typeface="Arial"/>
            </a:endParaRPr>
          </a:p>
          <a:p>
            <a:pPr lvl="2" marL="731520" indent="-182880">
              <a:lnSpc>
                <a:spcPct val="100000"/>
              </a:lnSpc>
              <a:spcBef>
                <a:spcPts val="380"/>
              </a:spcBef>
              <a:buClr>
                <a:srgbClr val="93a299"/>
              </a:buClr>
              <a:buSzPct val="90000"/>
              <a:buFont typeface="Arial"/>
              <a:buChar char="•"/>
            </a:pPr>
            <a:r>
              <a:rPr b="0" lang="en-US" sz="1900" spc="-1" strike="noStrike">
                <a:solidFill>
                  <a:srgbClr val="292934"/>
                </a:solidFill>
                <a:latin typeface="Avenir Next Regular"/>
              </a:rPr>
              <a:t>Response quality </a:t>
            </a:r>
            <a:r>
              <a:rPr b="0" i="1" lang="en-US" sz="1700" spc="-1" strike="noStrike">
                <a:solidFill>
                  <a:srgbClr val="292934"/>
                </a:solidFill>
                <a:latin typeface="Avenir Next Regular"/>
              </a:rPr>
              <a:t>(don’t have these results yet)</a:t>
            </a:r>
            <a:endParaRPr b="0" lang="en-US" sz="1700" spc="-1" strike="noStrike">
              <a:solidFill>
                <a:srgbClr val="292934"/>
              </a:solidFill>
              <a:latin typeface="Arial"/>
            </a:endParaRPr>
          </a:p>
          <a:p>
            <a:pPr indent="0">
              <a:lnSpc>
                <a:spcPct val="100000"/>
              </a:lnSpc>
              <a:spcBef>
                <a:spcPts val="380"/>
              </a:spcBef>
              <a:buNone/>
            </a:pPr>
            <a:endParaRPr b="0" lang="en-US" sz="1900" spc="-1" strike="noStrike">
              <a:solidFill>
                <a:srgbClr val="292934"/>
              </a:solidFill>
              <a:latin typeface="Arial"/>
            </a:endParaRPr>
          </a:p>
          <a:p>
            <a:pPr indent="0">
              <a:lnSpc>
                <a:spcPct val="100000"/>
              </a:lnSpc>
              <a:spcBef>
                <a:spcPts val="541"/>
              </a:spcBef>
              <a:buNone/>
            </a:pPr>
            <a:endParaRPr b="0" lang="en-US" sz="2700" spc="-1" strike="noStrike">
              <a:solidFill>
                <a:srgbClr val="292934"/>
              </a:solidFill>
              <a:latin typeface="Arial"/>
            </a:endParaRPr>
          </a:p>
          <a:p>
            <a:pPr indent="0">
              <a:lnSpc>
                <a:spcPct val="100000"/>
              </a:lnSpc>
              <a:spcBef>
                <a:spcPts val="479"/>
              </a:spcBef>
              <a:buNone/>
            </a:pPr>
            <a:endParaRPr b="0" lang="en-US" sz="2400" spc="-1" strike="noStrike">
              <a:solidFill>
                <a:srgbClr val="292934"/>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348840"/>
            <a:ext cx="7619760" cy="1142640"/>
          </a:xfrm>
          <a:prstGeom prst="rect">
            <a:avLst/>
          </a:prstGeom>
          <a:noFill/>
          <a:ln w="0">
            <a:noFill/>
          </a:ln>
        </p:spPr>
        <p:txBody>
          <a:bodyPr anchor="ctr">
            <a:noAutofit/>
          </a:bodyPr>
          <a:p>
            <a:pPr indent="0">
              <a:lnSpc>
                <a:spcPct val="100000"/>
              </a:lnSpc>
              <a:buNone/>
            </a:pPr>
            <a:r>
              <a:rPr b="0" lang="en-US" sz="4100" spc="-100" strike="noStrike">
                <a:solidFill>
                  <a:srgbClr val="d2533c"/>
                </a:solidFill>
                <a:latin typeface="Avenir Next Regular"/>
              </a:rPr>
              <a:t>Sexual Orientation Signal</a:t>
            </a:r>
            <a:endParaRPr b="0" lang="en-US" sz="4100" spc="-1" strike="noStrike">
              <a:solidFill>
                <a:srgbClr val="292934"/>
              </a:solidFill>
              <a:latin typeface="Arial"/>
            </a:endParaRPr>
          </a:p>
        </p:txBody>
      </p:sp>
      <p:sp>
        <p:nvSpPr>
          <p:cNvPr id="108" name="PlaceHolder 2"/>
          <p:cNvSpPr>
            <a:spLocks noGrp="1"/>
          </p:cNvSpPr>
          <p:nvPr>
            <p:ph/>
          </p:nvPr>
        </p:nvSpPr>
        <p:spPr>
          <a:xfrm>
            <a:off x="336960" y="946080"/>
            <a:ext cx="8278920" cy="4983840"/>
          </a:xfrm>
          <a:prstGeom prst="rect">
            <a:avLst/>
          </a:prstGeom>
          <a:noFill/>
          <a:ln w="0">
            <a:noFill/>
          </a:ln>
        </p:spPr>
        <p:txBody>
          <a:bodyPr anchor="t">
            <a:normAutofit fontScale="92000"/>
          </a:bodyPr>
          <a:p>
            <a:pPr marL="272520" indent="0">
              <a:lnSpc>
                <a:spcPct val="130000"/>
              </a:lnSpc>
              <a:spcBef>
                <a:spcPts val="479"/>
              </a:spcBef>
              <a:buNone/>
              <a:tabLst>
                <a:tab algn="l" pos="0"/>
              </a:tabLst>
            </a:pPr>
            <a:endParaRPr b="0" lang="en-US" sz="2400" spc="-1" strike="noStrike">
              <a:solidFill>
                <a:srgbClr val="292934"/>
              </a:solidFill>
              <a:latin typeface="Arial"/>
            </a:endParaRPr>
          </a:p>
          <a:p>
            <a:pPr lvl="1" marL="454320" indent="-181800">
              <a:lnSpc>
                <a:spcPct val="130000"/>
              </a:lnSpc>
              <a:spcBef>
                <a:spcPts val="479"/>
              </a:spcBef>
              <a:buClr>
                <a:srgbClr val="93a299"/>
              </a:buClr>
              <a:buSzPct val="85000"/>
              <a:buFont typeface="Arial"/>
              <a:buChar char="•"/>
              <a:tabLst>
                <a:tab algn="l" pos="0"/>
              </a:tabLst>
            </a:pPr>
            <a:r>
              <a:rPr b="0" lang="en-US" sz="2400" spc="-1" strike="noStrike">
                <a:solidFill>
                  <a:srgbClr val="292934"/>
                </a:solidFill>
                <a:latin typeface="Avenir Next Regular"/>
              </a:rPr>
              <a:t>In introduction and body of email</a:t>
            </a:r>
            <a:endParaRPr b="0" lang="en-US" sz="2400" spc="-1" strike="noStrike">
              <a:solidFill>
                <a:srgbClr val="292934"/>
              </a:solidFill>
              <a:latin typeface="Arial"/>
            </a:endParaRPr>
          </a:p>
          <a:p>
            <a:pPr lvl="2" marL="727200" indent="-181800">
              <a:lnSpc>
                <a:spcPct val="130000"/>
              </a:lnSpc>
              <a:spcBef>
                <a:spcPts val="400"/>
              </a:spcBef>
              <a:buClr>
                <a:srgbClr val="93a299"/>
              </a:buClr>
              <a:buSzPct val="90000"/>
              <a:buFont typeface="Arial"/>
              <a:buChar char="•"/>
              <a:tabLst>
                <a:tab algn="l" pos="0"/>
              </a:tabLst>
            </a:pPr>
            <a:r>
              <a:rPr b="0" lang="en-US" sz="2000" spc="-1" strike="noStrike">
                <a:solidFill>
                  <a:srgbClr val="292934"/>
                </a:solidFill>
                <a:latin typeface="Avenir Next Regular"/>
              </a:rPr>
              <a:t>Introduction:</a:t>
            </a:r>
            <a:endParaRPr b="0" lang="en-US" sz="2000" spc="-1" strike="noStrike">
              <a:solidFill>
                <a:srgbClr val="292934"/>
              </a:solidFill>
              <a:latin typeface="Arial"/>
            </a:endParaRPr>
          </a:p>
          <a:p>
            <a:pPr marL="545400" indent="0">
              <a:lnSpc>
                <a:spcPct val="130000"/>
              </a:lnSpc>
              <a:spcBef>
                <a:spcPts val="439"/>
              </a:spcBef>
              <a:buNone/>
              <a:tabLst>
                <a:tab algn="l" pos="0"/>
              </a:tabLst>
            </a:pPr>
            <a:r>
              <a:rPr b="0" lang="en-US" sz="2200" spc="-1" strike="noStrike">
                <a:solidFill>
                  <a:srgbClr val="292934"/>
                </a:solidFill>
                <a:latin typeface="Avenir Next Regular"/>
              </a:rPr>
              <a:t>	</a:t>
            </a:r>
            <a:r>
              <a:rPr b="0" lang="en-US" sz="2200" spc="-1" strike="noStrike">
                <a:solidFill>
                  <a:srgbClr val="292934"/>
                </a:solidFill>
                <a:latin typeface="Avenir Next Regular"/>
              </a:rPr>
              <a:t>“</a:t>
            </a:r>
            <a:r>
              <a:rPr b="0" lang="en-US" sz="2000" spc="-1" strike="noStrike">
                <a:solidFill>
                  <a:srgbClr val="292934"/>
                </a:solidFill>
                <a:latin typeface="Avenir Next Regular"/>
              </a:rPr>
              <a:t>Hello, my name is [</a:t>
            </a:r>
            <a:r>
              <a:rPr b="0" i="1" lang="en-US" sz="2000" spc="-1" strike="noStrike">
                <a:solidFill>
                  <a:srgbClr val="292934"/>
                </a:solidFill>
                <a:latin typeface="Avenir Next Regular"/>
              </a:rPr>
              <a:t>male/female name</a:t>
            </a:r>
            <a:r>
              <a:rPr b="0" lang="en-US" sz="2000" spc="-1" strike="noStrike">
                <a:solidFill>
                  <a:srgbClr val="292934"/>
                </a:solidFill>
                <a:latin typeface="Avenir Next Regular"/>
              </a:rPr>
              <a:t>]. My </a:t>
            </a:r>
            <a:r>
              <a:rPr b="0" i="1" lang="en-US" sz="2000" spc="-1" strike="noStrike">
                <a:solidFill>
                  <a:srgbClr val="292934"/>
                </a:solidFill>
                <a:latin typeface="Avenir Next Regular"/>
              </a:rPr>
              <a:t>[husband, male name/wife, female name</a:t>
            </a:r>
            <a:r>
              <a:rPr b="0" lang="en-US" sz="2000" spc="-1" strike="noStrike">
                <a:solidFill>
                  <a:srgbClr val="292934"/>
                </a:solidFill>
                <a:latin typeface="Avenir Next Regular"/>
              </a:rPr>
              <a:t>] and I are interested in taking out a mortgage with your bank.” </a:t>
            </a:r>
            <a:endParaRPr b="0" lang="en-US" sz="2000" spc="-1" strike="noStrike">
              <a:solidFill>
                <a:srgbClr val="292934"/>
              </a:solidFill>
              <a:latin typeface="Arial"/>
            </a:endParaRPr>
          </a:p>
          <a:p>
            <a:pPr lvl="2" marL="727200" indent="-181800">
              <a:lnSpc>
                <a:spcPct val="130000"/>
              </a:lnSpc>
              <a:spcBef>
                <a:spcPts val="400"/>
              </a:spcBef>
              <a:buClr>
                <a:srgbClr val="93a299"/>
              </a:buClr>
              <a:buSzPct val="90000"/>
              <a:buFont typeface="Arial"/>
              <a:buChar char="•"/>
              <a:tabLst>
                <a:tab algn="l" pos="0"/>
              </a:tabLst>
            </a:pPr>
            <a:r>
              <a:rPr b="0" lang="en-US" sz="2000" spc="-1" strike="noStrike">
                <a:solidFill>
                  <a:srgbClr val="292934"/>
                </a:solidFill>
                <a:latin typeface="Avenir Next Regular"/>
              </a:rPr>
              <a:t>Body:</a:t>
            </a:r>
            <a:endParaRPr b="0" lang="en-US" sz="2000" spc="-1" strike="noStrike">
              <a:solidFill>
                <a:srgbClr val="292934"/>
              </a:solidFill>
              <a:latin typeface="Arial"/>
            </a:endParaRPr>
          </a:p>
          <a:p>
            <a:pPr marL="545400" indent="0">
              <a:lnSpc>
                <a:spcPct val="130000"/>
              </a:lnSpc>
              <a:spcBef>
                <a:spcPts val="400"/>
              </a:spcBef>
              <a:buNone/>
              <a:tabLst>
                <a:tab algn="l" pos="0"/>
              </a:tabLst>
            </a:pPr>
            <a:r>
              <a:rPr b="0" lang="en-US" sz="2000" spc="-1" strike="noStrike">
                <a:solidFill>
                  <a:srgbClr val="292934"/>
                </a:solidFill>
                <a:latin typeface="Avenir Next Regular"/>
              </a:rPr>
              <a:t>	</a:t>
            </a:r>
            <a:r>
              <a:rPr b="0" lang="en-US" sz="2000" spc="-1" strike="noStrike">
                <a:solidFill>
                  <a:srgbClr val="292934"/>
                </a:solidFill>
                <a:latin typeface="Avenir Next Regular"/>
              </a:rPr>
              <a:t>“</a:t>
            </a:r>
            <a:r>
              <a:rPr b="0" lang="en-US" sz="2000" spc="-1" strike="noStrike">
                <a:solidFill>
                  <a:srgbClr val="292934"/>
                </a:solidFill>
                <a:latin typeface="Avenir Next Regular"/>
              </a:rPr>
              <a:t>My [husband/wife] and I got your contact information online </a:t>
            </a:r>
            <a:r>
              <a:rPr b="0" lang="en-US" sz="2000" spc="-1" strike="noStrike">
                <a:solidFill>
                  <a:srgbClr val="292934"/>
                </a:solidFill>
                <a:latin typeface="Avenir Next Regular"/>
              </a:rPr>
              <a:t>	</a:t>
            </a:r>
            <a:r>
              <a:rPr b="0" lang="en-US" sz="2000" spc="-1" strike="noStrike">
                <a:solidFill>
                  <a:srgbClr val="292934"/>
                </a:solidFill>
                <a:latin typeface="Avenir Next Regular"/>
              </a:rPr>
              <a:t>and we hope that you can answer some questions for us.”</a:t>
            </a:r>
            <a:endParaRPr b="0" lang="en-US" sz="2000" spc="-1" strike="noStrike">
              <a:solidFill>
                <a:srgbClr val="292934"/>
              </a:solidFill>
              <a:latin typeface="Arial"/>
            </a:endParaRPr>
          </a:p>
          <a:p>
            <a:pPr lvl="1" marL="454320" indent="-181800">
              <a:lnSpc>
                <a:spcPct val="130000"/>
              </a:lnSpc>
              <a:spcBef>
                <a:spcPts val="479"/>
              </a:spcBef>
              <a:buClr>
                <a:srgbClr val="93a299"/>
              </a:buClr>
              <a:buSzPct val="85000"/>
              <a:buFont typeface="Arial"/>
              <a:buChar char="•"/>
              <a:tabLst>
                <a:tab algn="l" pos="0"/>
              </a:tabLst>
            </a:pPr>
            <a:r>
              <a:rPr b="0" lang="en-US" sz="2400" spc="-1" strike="noStrike">
                <a:solidFill>
                  <a:srgbClr val="292934"/>
                </a:solidFill>
                <a:latin typeface="Avenir Next Regular"/>
              </a:rPr>
              <a:t>While it may be odd to reveal sexual orientation, there are large benefits to being married, and the marriage would be disclosed at some point anyways.</a:t>
            </a:r>
            <a:endParaRPr b="0" lang="en-US" sz="2400" spc="-1" strike="noStrike">
              <a:solidFill>
                <a:srgbClr val="292934"/>
              </a:solidFill>
              <a:latin typeface="Arial"/>
            </a:endParaRPr>
          </a:p>
          <a:p>
            <a:pPr indent="0">
              <a:lnSpc>
                <a:spcPct val="100000"/>
              </a:lnSpc>
              <a:spcBef>
                <a:spcPts val="439"/>
              </a:spcBef>
              <a:buNone/>
              <a:tabLst>
                <a:tab algn="l" pos="0"/>
              </a:tabLst>
            </a:pPr>
            <a:endParaRPr b="0" lang="en-US" sz="2200" spc="-1" strike="noStrike">
              <a:solidFill>
                <a:srgbClr val="292934"/>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348840"/>
            <a:ext cx="7619760" cy="1142640"/>
          </a:xfrm>
          <a:prstGeom prst="rect">
            <a:avLst/>
          </a:prstGeom>
          <a:noFill/>
          <a:ln w="0">
            <a:noFill/>
          </a:ln>
        </p:spPr>
        <p:txBody>
          <a:bodyPr anchor="ctr">
            <a:noAutofit/>
          </a:bodyPr>
          <a:p>
            <a:pPr indent="0">
              <a:lnSpc>
                <a:spcPct val="100000"/>
              </a:lnSpc>
              <a:buNone/>
            </a:pPr>
            <a:r>
              <a:rPr b="0" lang="en-US" sz="4100" spc="-100" strike="noStrike">
                <a:solidFill>
                  <a:srgbClr val="d2533c"/>
                </a:solidFill>
                <a:latin typeface="Avenir Next Regular"/>
              </a:rPr>
              <a:t>Parental Status Signals</a:t>
            </a:r>
            <a:endParaRPr b="0" lang="en-US" sz="4100" spc="-1" strike="noStrike">
              <a:solidFill>
                <a:srgbClr val="292934"/>
              </a:solidFill>
              <a:latin typeface="Arial"/>
            </a:endParaRPr>
          </a:p>
        </p:txBody>
      </p:sp>
      <p:sp>
        <p:nvSpPr>
          <p:cNvPr id="110" name="PlaceHolder 2"/>
          <p:cNvSpPr>
            <a:spLocks noGrp="1"/>
          </p:cNvSpPr>
          <p:nvPr>
            <p:ph/>
          </p:nvPr>
        </p:nvSpPr>
        <p:spPr>
          <a:xfrm>
            <a:off x="457200" y="1491840"/>
            <a:ext cx="8089920" cy="4788720"/>
          </a:xfrm>
          <a:prstGeom prst="rect">
            <a:avLst/>
          </a:prstGeom>
          <a:noFill/>
          <a:ln w="0">
            <a:noFill/>
          </a:ln>
        </p:spPr>
        <p:txBody>
          <a:bodyPr anchor="t">
            <a:normAutofit/>
          </a:bodyPr>
          <a:p>
            <a:pPr lvl="1" marL="457200" indent="-182880">
              <a:lnSpc>
                <a:spcPct val="130000"/>
              </a:lnSpc>
              <a:spcBef>
                <a:spcPts val="479"/>
              </a:spcBef>
              <a:buClr>
                <a:srgbClr val="93a299"/>
              </a:buClr>
              <a:buSzPct val="85000"/>
              <a:buFont typeface="Arial"/>
              <a:buChar char="•"/>
            </a:pPr>
            <a:r>
              <a:rPr b="0" lang="en-US" sz="2400" spc="-1" strike="noStrike">
                <a:solidFill>
                  <a:srgbClr val="292934"/>
                </a:solidFill>
                <a:latin typeface="Avenir Next Regular"/>
              </a:rPr>
              <a:t>Randomly assign emails a “family structure”</a:t>
            </a:r>
            <a:endParaRPr b="0" lang="en-US" sz="2400" spc="-1" strike="noStrike">
              <a:solidFill>
                <a:srgbClr val="292934"/>
              </a:solidFill>
              <a:latin typeface="Arial"/>
            </a:endParaRPr>
          </a:p>
          <a:p>
            <a:pPr lvl="2" marL="731520" indent="-182880">
              <a:lnSpc>
                <a:spcPct val="130000"/>
              </a:lnSpc>
              <a:spcBef>
                <a:spcPts val="380"/>
              </a:spcBef>
              <a:buClr>
                <a:srgbClr val="93a299"/>
              </a:buClr>
              <a:buSzPct val="90000"/>
              <a:buFont typeface="Arial"/>
              <a:buChar char="•"/>
            </a:pPr>
            <a:r>
              <a:rPr b="0" lang="en-US" sz="1900" spc="-1" strike="noStrike">
                <a:solidFill>
                  <a:srgbClr val="292934"/>
                </a:solidFill>
                <a:latin typeface="Avenir Next Regular"/>
              </a:rPr>
              <a:t>No children (no mention of children in email)</a:t>
            </a:r>
            <a:endParaRPr b="0" lang="en-US" sz="1900" spc="-1" strike="noStrike">
              <a:solidFill>
                <a:srgbClr val="292934"/>
              </a:solidFill>
              <a:latin typeface="Arial"/>
            </a:endParaRPr>
          </a:p>
          <a:p>
            <a:pPr lvl="2" marL="731520" indent="-182880">
              <a:lnSpc>
                <a:spcPct val="130000"/>
              </a:lnSpc>
              <a:spcBef>
                <a:spcPts val="380"/>
              </a:spcBef>
              <a:buClr>
                <a:srgbClr val="93a299"/>
              </a:buClr>
              <a:buSzPct val="90000"/>
              <a:buFont typeface="Arial"/>
              <a:buChar char="•"/>
            </a:pPr>
            <a:r>
              <a:rPr b="0" lang="en-US" sz="1900" spc="-1" strike="noStrike">
                <a:solidFill>
                  <a:srgbClr val="292934"/>
                </a:solidFill>
                <a:latin typeface="Avenir Next Regular"/>
              </a:rPr>
              <a:t>Expecting first child (for all couples but same-gender male)</a:t>
            </a:r>
            <a:endParaRPr b="0" lang="en-US" sz="1900" spc="-1" strike="noStrike">
              <a:solidFill>
                <a:srgbClr val="292934"/>
              </a:solidFill>
              <a:latin typeface="Arial"/>
            </a:endParaRPr>
          </a:p>
          <a:p>
            <a:pPr lvl="2" marL="731520" indent="-182880">
              <a:lnSpc>
                <a:spcPct val="130000"/>
              </a:lnSpc>
              <a:spcBef>
                <a:spcPts val="380"/>
              </a:spcBef>
              <a:buClr>
                <a:srgbClr val="93a299"/>
              </a:buClr>
              <a:buSzPct val="90000"/>
              <a:buFont typeface="Arial"/>
              <a:buChar char="•"/>
            </a:pPr>
            <a:r>
              <a:rPr b="0" lang="en-US" sz="1900" spc="-1" strike="noStrike">
                <a:solidFill>
                  <a:srgbClr val="292934"/>
                </a:solidFill>
                <a:latin typeface="Avenir Next Regular"/>
              </a:rPr>
              <a:t>1 child</a:t>
            </a:r>
            <a:endParaRPr b="0" lang="en-US" sz="1900" spc="-1" strike="noStrike">
              <a:solidFill>
                <a:srgbClr val="292934"/>
              </a:solidFill>
              <a:latin typeface="Arial"/>
            </a:endParaRPr>
          </a:p>
          <a:p>
            <a:pPr lvl="2" marL="731520" indent="-182880">
              <a:lnSpc>
                <a:spcPct val="130000"/>
              </a:lnSpc>
              <a:spcBef>
                <a:spcPts val="380"/>
              </a:spcBef>
              <a:buClr>
                <a:srgbClr val="93a299"/>
              </a:buClr>
              <a:buSzPct val="90000"/>
              <a:buFont typeface="Arial"/>
              <a:buChar char="•"/>
            </a:pPr>
            <a:r>
              <a:rPr b="0" lang="en-US" sz="1900" spc="-1" strike="noStrike">
                <a:solidFill>
                  <a:srgbClr val="292934"/>
                </a:solidFill>
                <a:latin typeface="Avenir Next Regular"/>
              </a:rPr>
              <a:t>2 children</a:t>
            </a:r>
            <a:endParaRPr b="0" lang="en-US" sz="1900" spc="-1" strike="noStrike">
              <a:solidFill>
                <a:srgbClr val="292934"/>
              </a:solidFill>
              <a:latin typeface="Arial"/>
            </a:endParaRPr>
          </a:p>
          <a:p>
            <a:pPr lvl="1" marL="457200" indent="-182880">
              <a:lnSpc>
                <a:spcPct val="130000"/>
              </a:lnSpc>
              <a:spcBef>
                <a:spcPts val="479"/>
              </a:spcBef>
              <a:buClr>
                <a:srgbClr val="93a299"/>
              </a:buClr>
              <a:buSzPct val="85000"/>
              <a:buFont typeface="Arial"/>
              <a:buChar char="•"/>
            </a:pPr>
            <a:r>
              <a:rPr b="0" lang="en-US" sz="2400" spc="-1" strike="noStrike">
                <a:solidFill>
                  <a:srgbClr val="292934"/>
                </a:solidFill>
                <a:latin typeface="Avenir Next Regular"/>
              </a:rPr>
              <a:t>Also allows us to control for statistical discrimination (may assume same-gender couple  = fewer kids) </a:t>
            </a:r>
            <a:endParaRPr b="0" lang="en-US" sz="2400" spc="-1" strike="noStrike">
              <a:solidFill>
                <a:srgbClr val="292934"/>
              </a:solidFill>
              <a:latin typeface="Arial"/>
            </a:endParaRPr>
          </a:p>
          <a:p>
            <a:pPr lvl="1" marL="457200" indent="-182880">
              <a:lnSpc>
                <a:spcPct val="130000"/>
              </a:lnSpc>
              <a:spcBef>
                <a:spcPts val="479"/>
              </a:spcBef>
              <a:buClr>
                <a:srgbClr val="93a299"/>
              </a:buClr>
              <a:buSzPct val="85000"/>
              <a:buFont typeface="Arial"/>
              <a:buChar char="•"/>
            </a:pPr>
            <a:r>
              <a:rPr b="0" lang="en-US" sz="2400" spc="-1" strike="noStrike">
                <a:solidFill>
                  <a:srgbClr val="292934"/>
                </a:solidFill>
                <a:latin typeface="Avenir Next Regular"/>
              </a:rPr>
              <a:t>Also allows us to test for if same-gender couples face a larger child penalty, given negative attitudes about same-gender parenting.</a:t>
            </a:r>
            <a:endParaRPr b="0" lang="en-US" sz="2400" spc="-1" strike="noStrike">
              <a:solidFill>
                <a:srgbClr val="292934"/>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348840"/>
            <a:ext cx="7619760" cy="1142640"/>
          </a:xfrm>
          <a:prstGeom prst="rect">
            <a:avLst/>
          </a:prstGeom>
          <a:noFill/>
          <a:ln w="0">
            <a:noFill/>
          </a:ln>
        </p:spPr>
        <p:txBody>
          <a:bodyPr anchor="ctr">
            <a:noAutofit/>
          </a:bodyPr>
          <a:p>
            <a:pPr indent="0">
              <a:lnSpc>
                <a:spcPct val="100000"/>
              </a:lnSpc>
              <a:buNone/>
            </a:pPr>
            <a:r>
              <a:rPr b="0" lang="en-US" sz="4100" spc="-100" strike="noStrike">
                <a:solidFill>
                  <a:srgbClr val="d2533c"/>
                </a:solidFill>
                <a:latin typeface="Avenir Next Regular"/>
              </a:rPr>
              <a:t>Credit score signal</a:t>
            </a:r>
            <a:endParaRPr b="0" lang="en-US" sz="4100" spc="-1" strike="noStrike">
              <a:solidFill>
                <a:srgbClr val="292934"/>
              </a:solidFill>
              <a:latin typeface="Arial"/>
            </a:endParaRPr>
          </a:p>
        </p:txBody>
      </p:sp>
      <p:sp>
        <p:nvSpPr>
          <p:cNvPr id="112" name="PlaceHolder 2"/>
          <p:cNvSpPr>
            <a:spLocks noGrp="1"/>
          </p:cNvSpPr>
          <p:nvPr>
            <p:ph/>
          </p:nvPr>
        </p:nvSpPr>
        <p:spPr>
          <a:xfrm>
            <a:off x="336960" y="1244520"/>
            <a:ext cx="8278920" cy="4685400"/>
          </a:xfrm>
          <a:prstGeom prst="rect">
            <a:avLst/>
          </a:prstGeom>
          <a:noFill/>
          <a:ln w="0">
            <a:noFill/>
          </a:ln>
        </p:spPr>
        <p:txBody>
          <a:bodyPr anchor="t">
            <a:normAutofit/>
          </a:bodyPr>
          <a:p>
            <a:pPr marL="274320" indent="0">
              <a:lnSpc>
                <a:spcPct val="130000"/>
              </a:lnSpc>
              <a:spcBef>
                <a:spcPts val="479"/>
              </a:spcBef>
              <a:buNone/>
              <a:tabLst>
                <a:tab algn="l" pos="0"/>
              </a:tabLst>
            </a:pPr>
            <a:endParaRPr b="0" lang="en-US" sz="2400" spc="-1" strike="noStrike">
              <a:solidFill>
                <a:srgbClr val="292934"/>
              </a:solidFill>
              <a:latin typeface="Arial"/>
            </a:endParaRPr>
          </a:p>
          <a:p>
            <a:pPr lvl="1" marL="457200" indent="-182880">
              <a:lnSpc>
                <a:spcPct val="130000"/>
              </a:lnSpc>
              <a:spcBef>
                <a:spcPts val="479"/>
              </a:spcBef>
              <a:buClr>
                <a:srgbClr val="93a299"/>
              </a:buClr>
              <a:buSzPct val="85000"/>
              <a:buFont typeface="Arial"/>
              <a:buChar char="•"/>
              <a:tabLst>
                <a:tab algn="l" pos="0"/>
              </a:tabLst>
            </a:pPr>
            <a:r>
              <a:rPr b="0" lang="en-US" sz="2400" spc="-1" strike="noStrike">
                <a:solidFill>
                  <a:srgbClr val="292934"/>
                </a:solidFill>
                <a:latin typeface="Avenir Next Regular"/>
              </a:rPr>
              <a:t>Randomly assign emails into credit score groups</a:t>
            </a:r>
            <a:endParaRPr b="0" lang="en-US" sz="2400" spc="-1" strike="noStrike">
              <a:solidFill>
                <a:srgbClr val="292934"/>
              </a:solidFill>
              <a:latin typeface="Arial"/>
            </a:endParaRPr>
          </a:p>
          <a:p>
            <a:pPr lvl="2" marL="731520" indent="-182880">
              <a:lnSpc>
                <a:spcPct val="130000"/>
              </a:lnSpc>
              <a:spcBef>
                <a:spcPts val="400"/>
              </a:spcBef>
              <a:buClr>
                <a:srgbClr val="93a299"/>
              </a:buClr>
              <a:buSzPct val="90000"/>
              <a:buFont typeface="Arial"/>
              <a:buChar char="•"/>
              <a:tabLst>
                <a:tab algn="l" pos="0"/>
              </a:tabLst>
            </a:pPr>
            <a:r>
              <a:rPr b="0" lang="en-US" sz="2000" spc="-1" strike="noStrike">
                <a:solidFill>
                  <a:srgbClr val="292934"/>
                </a:solidFill>
                <a:latin typeface="Avenir Next Regular"/>
              </a:rPr>
              <a:t>Low credit score</a:t>
            </a:r>
            <a:endParaRPr b="0" lang="en-US" sz="2000" spc="-1" strike="noStrike">
              <a:solidFill>
                <a:srgbClr val="292934"/>
              </a:solidFill>
              <a:latin typeface="Arial"/>
            </a:endParaRPr>
          </a:p>
          <a:p>
            <a:pPr lvl="2" marL="731520" indent="-182880">
              <a:lnSpc>
                <a:spcPct val="130000"/>
              </a:lnSpc>
              <a:spcBef>
                <a:spcPts val="400"/>
              </a:spcBef>
              <a:buClr>
                <a:srgbClr val="93a299"/>
              </a:buClr>
              <a:buSzPct val="90000"/>
              <a:buFont typeface="Arial"/>
              <a:buChar char="•"/>
              <a:tabLst>
                <a:tab algn="l" pos="0"/>
              </a:tabLst>
            </a:pPr>
            <a:r>
              <a:rPr b="0" lang="en-US" sz="2000" spc="-1" strike="noStrike">
                <a:solidFill>
                  <a:srgbClr val="292934"/>
                </a:solidFill>
                <a:latin typeface="Avenir Next Regular"/>
              </a:rPr>
              <a:t>High credit score</a:t>
            </a:r>
            <a:endParaRPr b="0" lang="en-US" sz="2000" spc="-1" strike="noStrike">
              <a:solidFill>
                <a:srgbClr val="292934"/>
              </a:solidFill>
              <a:latin typeface="Arial"/>
            </a:endParaRPr>
          </a:p>
          <a:p>
            <a:pPr marL="548640" indent="0">
              <a:lnSpc>
                <a:spcPct val="130000"/>
              </a:lnSpc>
              <a:spcBef>
                <a:spcPts val="400"/>
              </a:spcBef>
              <a:buNone/>
              <a:tabLst>
                <a:tab algn="l" pos="0"/>
              </a:tabLst>
            </a:pPr>
            <a:endParaRPr b="0" lang="en-US" sz="2000" spc="-1" strike="noStrike">
              <a:solidFill>
                <a:srgbClr val="292934"/>
              </a:solidFill>
              <a:latin typeface="Arial"/>
            </a:endParaRPr>
          </a:p>
          <a:p>
            <a:pPr lvl="1" marL="457200" indent="-182880">
              <a:lnSpc>
                <a:spcPct val="100000"/>
              </a:lnSpc>
              <a:spcBef>
                <a:spcPts val="439"/>
              </a:spcBef>
              <a:buClr>
                <a:srgbClr val="93a299"/>
              </a:buClr>
              <a:buSzPct val="85000"/>
              <a:buFont typeface="Arial"/>
              <a:buChar char="•"/>
              <a:tabLst>
                <a:tab algn="l" pos="0"/>
              </a:tabLst>
            </a:pPr>
            <a:r>
              <a:rPr b="0" lang="en-US" sz="2200" spc="-1" strike="noStrike">
                <a:solidFill>
                  <a:srgbClr val="292934"/>
                </a:solidFill>
                <a:latin typeface="Avenir Next Regular"/>
              </a:rPr>
              <a:t>In full experiment, this allows us to quantify discrimination as a credit score penalty</a:t>
            </a:r>
            <a:endParaRPr b="0" lang="en-US" sz="2200" spc="-1" strike="noStrike">
              <a:solidFill>
                <a:srgbClr val="292934"/>
              </a:solidFill>
              <a:latin typeface="Arial"/>
            </a:endParaRPr>
          </a:p>
          <a:p>
            <a:pPr lvl="2" marL="731520" indent="-182880">
              <a:lnSpc>
                <a:spcPct val="100000"/>
              </a:lnSpc>
              <a:spcBef>
                <a:spcPts val="400"/>
              </a:spcBef>
              <a:buClr>
                <a:srgbClr val="93a299"/>
              </a:buClr>
              <a:buSzPct val="90000"/>
              <a:buFont typeface="Arial"/>
              <a:buChar char="•"/>
              <a:tabLst>
                <a:tab algn="l" pos="0"/>
              </a:tabLst>
            </a:pPr>
            <a:r>
              <a:rPr b="0" lang="en-US" sz="2000" spc="-1" strike="noStrike">
                <a:solidFill>
                  <a:srgbClr val="292934"/>
                </a:solidFill>
                <a:latin typeface="Avenir Next Regular"/>
              </a:rPr>
              <a:t>e.g., in Hanson et al. (2016), having an African-American name was equivalent to a 73-point lower credit score.</a:t>
            </a:r>
            <a:endParaRPr b="0" lang="en-US" sz="2000" spc="-1" strike="noStrike">
              <a:solidFill>
                <a:srgbClr val="292934"/>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Clarity.thmx</Template>
  <TotalTime>12152</TotalTime>
  <Application>LibreOffice/7.5.4.2$MacOSX_X86_64 LibreOffice_project/36ccfdc35048b057fd9854c757a8b67ec53977b6</Application>
  <AppVersion>15.0000</AppVersion>
  <Words>2809</Words>
  <Paragraphs>283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2017-04-27T00:50:31Z</dcterms:created>
  <dc:creator>Catherine Balfe</dc:creator>
  <dc:description/>
  <dc:language>en-US</dc:language>
  <cp:lastModifiedBy/>
  <dcterms:modified xsi:type="dcterms:W3CDTF">2023-12-24T18:06:32Z</dcterms:modified>
  <cp:revision>254</cp:revision>
  <dc:subject/>
  <dc:title>Discrimination against gay and lesbian couples in the mortgage market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10</vt:i4>
  </property>
  <property fmtid="{D5CDD505-2E9C-101B-9397-08002B2CF9AE}" pid="3" name="PresentationFormat">
    <vt:lpwstr>On-screen Show (4:3)</vt:lpwstr>
  </property>
  <property fmtid="{D5CDD505-2E9C-101B-9397-08002B2CF9AE}" pid="4" name="Slides">
    <vt:i4>25</vt:i4>
  </property>
</Properties>
</file>