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wmf" ContentType="image/x-wmf"/>
  <Override PartName="/ppt/media/image3.jpeg" ContentType="image/jpeg"/>
  <Override PartName="/ppt/media/image7.png" ContentType="image/png"/>
  <Override PartName="/ppt/media/image11.jpeg" ContentType="image/jpeg"/>
  <Override PartName="/ppt/media/image5.png" ContentType="image/png"/>
  <Override PartName="/ppt/media/image4.jpeg" ContentType="image/jpeg"/>
  <Override PartName="/ppt/media/image6.png" ContentType="image/png"/>
  <Override PartName="/ppt/media/image8.png" ContentType="image/png"/>
  <Override PartName="/ppt/media/image9.png" ContentType="image/png"/>
  <Override PartName="/ppt/media/image10.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B8F97E3-2765-49D9-B207-C9D65802EE5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a:ln w="0">
            <a:noFill/>
          </a:ln>
        </p:spPr>
      </p:sp>
      <p:sp>
        <p:nvSpPr>
          <p:cNvPr id="169"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70"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8221190C-B0A5-4943-91E3-969C13C52F20}"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4BDCCABF-F048-406D-AA0D-83DAB528B58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206780C5-879F-440E-B1DD-36231AFC97D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632FB380-5C1F-434C-8CC8-3EDBC30FC93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70E96863-A686-487D-A587-342EC6995643}"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2CB33438-9653-4D05-9AC2-0F4F198C778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0234EA60-AFE9-4A9D-A19D-F445BD05FC7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808BFF96-2E16-4555-9384-1D3D45FEF0A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DC681B99-1260-4030-BA15-5A29DD92BB2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76E3076B-25A7-48CC-A552-0BFFF444218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01E744C0-67A0-4A47-9B7C-5CB4F38FF045}"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2D82BD8B-0952-4B1D-B0CD-000C09CA7FF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F504A1EB-AEF2-4F77-9718-2E4C64D1EEA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8BA97CE2-9C5A-4737-A7FA-96C5CE9B049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15E14AFD-AA3A-4F47-98FB-C759EEA446D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199F6A5B-9861-4CCD-80B8-CA913AB37BE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3CA44E33-CD4E-4901-BA1B-94A62280713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609B7D24-123C-42AE-A7FE-6D75935813C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DCB33DBD-A53C-41BF-B2E8-8A0F5C6BEDE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4D6A76ED-1851-4DCF-B1A7-A8C66C147BE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511945FA-4324-4A32-AC7E-E94123098DF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A19FC603-38F4-4C75-B134-E013B125C12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2FD77BB3-1FE9-4D95-B89A-AEB32133661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2222524D-C77A-4EC2-9AD0-88EAC73AB8C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A3ADD19D-0EE1-4AA7-83CB-FB563374EB8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A88DE612-81E2-490A-AA77-331DEEB5988D}"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9891AA02-4D1E-4861-9CAD-8294B37DF86A}"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image" Target="../media/image11.jpe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Interpreting Statistical Results Tables</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Constructing confidence intervals</a:t>
            </a:r>
            <a:endParaRPr b="0" lang="en-US" sz="38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 do we make 90%, 95%, and 99% confidence intervals?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general formula is: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Lower bound: Estimate – critical value * standard error</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Upper bound: Estimate + critical value * standard error</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Where the critical value is 1.645 for a 90% interval, 1.96 for 95%, and 2.576 for 99%.</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Calculating confidence intervals</a:t>
            </a:r>
            <a:endParaRPr b="0" lang="en-US" sz="3800" spc="-1" strike="noStrike">
              <a:solidFill>
                <a:srgbClr val="000000"/>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Going back to our original example, we had an estimate of 10 and a standard error of 15</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Lower bound: 10 – critical value * 15</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Upper bound: 10 + critical value * 15</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Where the critical value is 1.645 for a 90% interval, 1.96 for 95%, and 2.576 for 99%.</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Calculating confidence intervals – 90%</a:t>
            </a:r>
            <a:endParaRPr b="0" lang="en-US" sz="3600" spc="-1" strike="noStrike">
              <a:solidFill>
                <a:srgbClr val="000000"/>
              </a:solidFill>
              <a:latin typeface="Calibri"/>
            </a:endParaRPr>
          </a:p>
        </p:txBody>
      </p:sp>
      <p:sp>
        <p:nvSpPr>
          <p:cNvPr id="11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Century Gothic"/>
              </a:rPr>
              <a:t>Lower bound: 10 – critical value * 15 = 10 – 1.645*15 = 10 – 24.675 = -14.675 </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Upper bound: 10 + critical value * 15 = 10 + 1.645*15 = 10 + 24.675 = 34.675</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Therefore, the 90% confidence interval is (-14.675, 34.675).</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Calculating confidence intervals – 95%</a:t>
            </a:r>
            <a:endParaRPr b="0" lang="en-US" sz="3600" spc="-1" strike="noStrike">
              <a:solidFill>
                <a:srgbClr val="000000"/>
              </a:solidFill>
              <a:latin typeface="Calibri"/>
            </a:endParaRPr>
          </a:p>
        </p:txBody>
      </p:sp>
      <p:sp>
        <p:nvSpPr>
          <p:cNvPr id="11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Century Gothic"/>
              </a:rPr>
              <a:t>Lower bound: 10 – critical value * 15 = 10 – 1.96*15 = 10 – 29.4 = -19.4 </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Upper bound: 10 + critical value * 15 = 10 + 1.96*15 = 10 + 29.4 = 39.4</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Therefore, the 95% confidence interval is (-19.4, 39.4).</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22068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Calculating confidence intervals – 95%</a:t>
            </a:r>
            <a:endParaRPr b="0" lang="en-US" sz="3600" spc="-1" strike="noStrike">
              <a:solidFill>
                <a:srgbClr val="000000"/>
              </a:solidFill>
              <a:latin typeface="Calibri"/>
            </a:endParaRPr>
          </a:p>
        </p:txBody>
      </p:sp>
      <p:sp>
        <p:nvSpPr>
          <p:cNvPr id="118" name="PlaceHolder 2"/>
          <p:cNvSpPr>
            <a:spLocks noGrp="1"/>
          </p:cNvSpPr>
          <p:nvPr>
            <p:ph/>
          </p:nvPr>
        </p:nvSpPr>
        <p:spPr>
          <a:xfrm>
            <a:off x="2808360" y="1502280"/>
            <a:ext cx="890100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Century Gothic"/>
              </a:rPr>
              <a:t>Lower bound: 10 – critical value * 15 = 10 – 1.96*15 = 10 – 29.4 = -19.4 </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Upper bound: 10 + critical value * 15 = 10 + 1.96*15 = 10 + 29.4 = 39.4</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Therefore, the 95% confidence interval is (-19.4, 39.4).</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1" lang="en-US" sz="2000" spc="-1" strike="noStrike">
                <a:solidFill>
                  <a:srgbClr val="404040"/>
                </a:solidFill>
                <a:latin typeface="Century Gothic"/>
              </a:rPr>
              <a:t>1.96 is very close to 2,</a:t>
            </a:r>
            <a:r>
              <a:rPr b="0" lang="en-US" sz="2000" spc="-1" strike="noStrike">
                <a:solidFill>
                  <a:srgbClr val="404040"/>
                </a:solidFill>
                <a:latin typeface="Century Gothic"/>
              </a:rPr>
              <a:t> so you can calculate an “eye-ball” confidence interval (not a technical term) by using 2:</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Lower = 10 – 2*15 = 10 – 30 = -20</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Upper = 10 + 2*15 = 10 + 30 = 40</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pic>
        <p:nvPicPr>
          <p:cNvPr id="119" name="Picture 4" descr="Flappers University Newsletter - Special guest added to this Saturday's  Emcee workshop!"/>
          <p:cNvPicPr/>
          <p:nvPr/>
        </p:nvPicPr>
        <p:blipFill>
          <a:blip r:embed="rId1"/>
          <a:stretch/>
        </p:blipFill>
        <p:spPr>
          <a:xfrm>
            <a:off x="0" y="1227240"/>
            <a:ext cx="2895120" cy="36190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Calculating confidence intervals – 99%</a:t>
            </a:r>
            <a:endParaRPr b="0" lang="en-US" sz="3600" spc="-1" strike="noStrike">
              <a:solidFill>
                <a:srgbClr val="000000"/>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Century Gothic"/>
              </a:rPr>
              <a:t>Lower bound: 10 – critical value * 15 = 10 – 2.576*15 = 10 – 38.64 = -28.64 </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Upper bound: 10 + critical value * 15 = 10 + 2.576*15 = 10 + 38.64 = 48.64</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Therefore, the 99% confidence interval is (-28.64, 48.64).</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Comparing confidence intervals</a:t>
            </a:r>
            <a:endParaRPr b="0" lang="en-US" sz="3800" spc="-1" strike="noStrike">
              <a:solidFill>
                <a:srgbClr val="000000"/>
              </a:solidFill>
              <a:latin typeface="Calibri"/>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our example of an estimate of 10, with a standard error of 15, our confidence intervals are: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90% confidence interval is (-14.675, 34.675).</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95% confidence interval is (-19.4, 39.4).</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99% confidence interval is (-28.64, 48.64).</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Notice how as we move higher in confidence, the confidence interval grows.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 be more sure that our interval contains the true value (higher % confidence), we have to increase the interval.</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Activity break – Calculating confidence intervals</a:t>
            </a:r>
            <a:endParaRPr b="0" lang="en-US" sz="3800" spc="-1" strike="noStrike">
              <a:solidFill>
                <a:srgbClr val="000000"/>
              </a:solidFill>
              <a:latin typeface="Calibri"/>
            </a:endParaRPr>
          </a:p>
        </p:txBody>
      </p:sp>
      <p:sp>
        <p:nvSpPr>
          <p:cNvPr id="12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Let’s take a break from lecture to calculate some intervals.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this, I’m going to have you calculate “eye-ball” 95% confidence intervals, i.e. using 2 instead of 1.96 for the critical value.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Therefore, the formula is: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Lower bound = estimate – 2*SE, Upper bound = estimate + 2*SE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Remember order of operations -&gt; multiply SE by 2 first!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I’ll give you five minutes to do the short quiz “Confidence Interval Calculation” on Canvas. I’ll put you into breakout rooms so you can more easily ask each other or me (by summoning me) questions.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26" name="Picture 2" descr="Pause for Reflection and Anticipation - LLDevNet"/>
          <p:cNvPicPr/>
          <p:nvPr/>
        </p:nvPicPr>
        <p:blipFill>
          <a:blip r:embed="rId1"/>
          <a:stretch/>
        </p:blipFill>
        <p:spPr>
          <a:xfrm>
            <a:off x="9871920" y="0"/>
            <a:ext cx="2319840" cy="1970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Hypothesis testing</a:t>
            </a:r>
            <a:endParaRPr b="0" lang="en-US" sz="3800" spc="-1" strike="noStrike">
              <a:solidFill>
                <a:srgbClr val="000000"/>
              </a:solidFill>
              <a:latin typeface="Calibri"/>
            </a:endParaRPr>
          </a:p>
        </p:txBody>
      </p:sp>
      <p:sp>
        <p:nvSpPr>
          <p:cNvPr id="12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addition to calculating confidence intervals, we often do hypothesis testing.</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Mostly, we test to see if our estimates are statistically significantly different from zero.</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This is, are we reasonably sure that the true value, which we estimated, is different from zero?</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Different from zero is useful to test because if it is different from zero, then it implies that there is likely an effect or a difference.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an estimate is not statistically significantly different from zero, we don’t have enough statistical evidence to claim that there is an effect.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Hypothesis testing: 10%, 5%, and 1% levels</a:t>
            </a:r>
            <a:endParaRPr b="0" lang="en-US" sz="3800" spc="-1" strike="noStrike">
              <a:solidFill>
                <a:srgbClr val="000000"/>
              </a:solidFill>
              <a:latin typeface="Calibri"/>
            </a:endParaRPr>
          </a:p>
        </p:txBody>
      </p:sp>
      <p:sp>
        <p:nvSpPr>
          <p:cNvPr id="13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typically test for statistical significance at the following levels: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10%, which corresponds to a 90% confidence interval,</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5%, which corresponds to a 95% confidence interval,</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 which corresponds to a 99% confidence interval.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10%, 5%, and 1% here refer to the amount of what is called “Type 1 error”, which can be interpreted as a false positive rate (finding an effect that does not exist).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Under 10% (5%, 1%), you will find an effect (difference from zero) that does not actually exist 10% (5%, 1%) of the time.</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Overview of these slides</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General layout of statistical results tables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Coefficients and standard errors – what they mean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Constructing confidence intervals: 90%, 95%, and 99%</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Hypothesis testing: 10%, 5%, and 1% levels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do the *s beside the estimates mean?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Balancing Type 1 and Type 2 Error</a:t>
            </a:r>
            <a:endParaRPr b="0" lang="en-US" sz="3800" spc="-1" strike="noStrike">
              <a:solidFill>
                <a:srgbClr val="000000"/>
              </a:solidFill>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Statistics tries to balance to types of error: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Type 1 error -&gt; “false positive”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E.g., finding an effect where there is actually no effect.</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 positive test result when really the person is negative.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Type 2 error -&gt; “false negative”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E.g., finding no effect (not statistically different from zero) when really there is an effect.</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 negative test result when really the person is positive. </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Balancing Type 1 and Type 2 Error</a:t>
            </a:r>
            <a:endParaRPr b="0" lang="en-US" sz="3800" spc="-1" strike="noStrike">
              <a:solidFill>
                <a:srgbClr val="000000"/>
              </a:solidFill>
              <a:latin typeface="Calibri"/>
            </a:endParaRPr>
          </a:p>
        </p:txBody>
      </p:sp>
      <p:graphicFrame>
        <p:nvGraphicFramePr>
          <p:cNvPr id="134" name="Table 4"/>
          <p:cNvGraphicFramePr/>
          <p:nvPr/>
        </p:nvGraphicFramePr>
        <p:xfrm>
          <a:off x="838080" y="1807560"/>
          <a:ext cx="8352000" cy="1934640"/>
        </p:xfrm>
        <a:graphic>
          <a:graphicData uri="http://schemas.openxmlformats.org/drawingml/2006/table">
            <a:tbl>
              <a:tblPr/>
              <a:tblGrid>
                <a:gridCol w="3504960"/>
                <a:gridCol w="2439720"/>
                <a:gridCol w="2406960"/>
              </a:tblGrid>
              <a:tr h="370800">
                <a:tc>
                  <a:txBody>
                    <a:bodyPr anchor="t">
                      <a:noAutofit/>
                    </a:bodyPr>
                    <a:p>
                      <a:pPr>
                        <a:lnSpc>
                          <a:spcPct val="100000"/>
                        </a:lnSpc>
                      </a:pPr>
                      <a:r>
                        <a:rPr b="0" lang="en-US" sz="1800" spc="-1" strike="noStrike">
                          <a:solidFill>
                            <a:srgbClr val="000000"/>
                          </a:solidFill>
                          <a:latin typeface="Calibri"/>
                        </a:rPr>
                        <a:t>Actual Result↓|Estimated Result→</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US" sz="1800" spc="-1" strike="noStrike">
                          <a:solidFill>
                            <a:srgbClr val="000000"/>
                          </a:solidFill>
                          <a:latin typeface="Calibri"/>
                        </a:rPr>
                        <a:t>There is an effect</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US" sz="1800" spc="-1" strike="noStrike">
                          <a:solidFill>
                            <a:srgbClr val="000000"/>
                          </a:solidFill>
                          <a:latin typeface="Calibri"/>
                        </a:rPr>
                        <a:t>There is no effect</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a:lnSpc>
                          <a:spcPct val="100000"/>
                        </a:lnSpc>
                      </a:pPr>
                      <a:r>
                        <a:rPr b="0" lang="en-US" sz="1800" spc="-1" strike="noStrike">
                          <a:solidFill>
                            <a:srgbClr val="000000"/>
                          </a:solidFill>
                          <a:latin typeface="Calibri"/>
                        </a:rPr>
                        <a:t>There is an effect</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US" sz="1800" spc="-1" strike="noStrike">
                          <a:solidFill>
                            <a:srgbClr val="000000"/>
                          </a:solidFill>
                          <a:latin typeface="Calibri"/>
                        </a:rPr>
                        <a:t>Type 2 Error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False Negative</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a:lnSpc>
                          <a:spcPct val="100000"/>
                        </a:lnSpc>
                      </a:pPr>
                      <a:r>
                        <a:rPr b="0" lang="en-US" sz="1800" spc="-1" strike="noStrike">
                          <a:solidFill>
                            <a:srgbClr val="000000"/>
                          </a:solidFill>
                          <a:latin typeface="Calibri"/>
                        </a:rPr>
                        <a:t>There is no effect</a:t>
                      </a: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US" sz="1800" spc="-1" strike="noStrike">
                          <a:solidFill>
                            <a:srgbClr val="000000"/>
                          </a:solidFill>
                          <a:latin typeface="Calibri"/>
                        </a:rPr>
                        <a:t>Type 1 Error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False Positive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en-US" sz="1800" spc="-1" strike="noStrike">
                        <a:solidFill>
                          <a:srgbClr val="000000"/>
                        </a:solidFill>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pic>
        <p:nvPicPr>
          <p:cNvPr id="135" name="Picture 2" descr="🙌🏽 Raising Hands Emoji with Medium Skin Tone Meaning and Pictures"/>
          <p:cNvPicPr/>
          <p:nvPr/>
        </p:nvPicPr>
        <p:blipFill>
          <a:blip r:embed="rId1"/>
          <a:stretch/>
        </p:blipFill>
        <p:spPr>
          <a:xfrm>
            <a:off x="6745320" y="3130200"/>
            <a:ext cx="876600" cy="876600"/>
          </a:xfrm>
          <a:prstGeom prst="rect">
            <a:avLst/>
          </a:prstGeom>
          <a:ln w="0">
            <a:noFill/>
          </a:ln>
        </p:spPr>
      </p:pic>
      <p:pic>
        <p:nvPicPr>
          <p:cNvPr id="136" name="Picture 2" descr="🙌🏽 Raising Hands Emoji with Medium Skin Tone Meaning and Pictures"/>
          <p:cNvPicPr/>
          <p:nvPr/>
        </p:nvPicPr>
        <p:blipFill>
          <a:blip r:embed="rId2"/>
          <a:stretch/>
        </p:blipFill>
        <p:spPr>
          <a:xfrm>
            <a:off x="4386960" y="2226600"/>
            <a:ext cx="837720" cy="837720"/>
          </a:xfrm>
          <a:prstGeom prst="rect">
            <a:avLst/>
          </a:prstGeom>
          <a:ln w="0">
            <a:noFill/>
          </a:ln>
        </p:spPr>
      </p:pic>
      <p:pic>
        <p:nvPicPr>
          <p:cNvPr id="137" name="Picture 4" descr="Success' kid lives up to his meme - YouTube"/>
          <p:cNvPicPr/>
          <p:nvPr/>
        </p:nvPicPr>
        <p:blipFill>
          <a:blip r:embed="rId3"/>
          <a:stretch/>
        </p:blipFill>
        <p:spPr>
          <a:xfrm>
            <a:off x="5214240" y="2193120"/>
            <a:ext cx="1558800" cy="876600"/>
          </a:xfrm>
          <a:prstGeom prst="rect">
            <a:avLst/>
          </a:prstGeom>
          <a:ln w="0">
            <a:noFill/>
          </a:ln>
        </p:spPr>
      </p:pic>
      <p:pic>
        <p:nvPicPr>
          <p:cNvPr id="138" name="Picture 4" descr="Success' kid lives up to his meme - YouTube"/>
          <p:cNvPicPr/>
          <p:nvPr/>
        </p:nvPicPr>
        <p:blipFill>
          <a:blip r:embed="rId4"/>
          <a:stretch/>
        </p:blipFill>
        <p:spPr>
          <a:xfrm>
            <a:off x="7631640" y="3097440"/>
            <a:ext cx="1558800" cy="876600"/>
          </a:xfrm>
          <a:prstGeom prst="rect">
            <a:avLst/>
          </a:prstGeom>
          <a:ln w="0">
            <a:noFill/>
          </a:ln>
        </p:spPr>
      </p:pic>
      <p:sp>
        <p:nvSpPr>
          <p:cNvPr id="139" name="TextBox 7"/>
          <p:cNvSpPr/>
          <p:nvPr/>
        </p:nvSpPr>
        <p:spPr>
          <a:xfrm>
            <a:off x="1058040" y="4245480"/>
            <a:ext cx="1027620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If we decrease the level that we test at (e.g., from 5% to 1%, which would be the same as moving from a 95%</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confidence interval to a 99% confidence interval) then we decrease the probability of making Type 1 Errors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(fewer false positives) but we increase the probability of making Type 2 Errors (more false negatives).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Hypothesis testing formula</a:t>
            </a:r>
            <a:endParaRPr b="0" lang="en-US" sz="3800" spc="-1" strike="noStrike">
              <a:solidFill>
                <a:srgbClr val="000000"/>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 do a hypothesis test, at any level (10%, 5%, 1%), to see if our estimate is statistically different from zero, we first calculate a t-statistic as follows: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E.g., if the coefficient is 0.2 and the standard error is 0.1, the t-statistic is 2.</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E.g., if the coefficient is -2 and the standard error is 2, the t-statistic is -1.</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Hypothesis testing formula</a:t>
            </a:r>
            <a:endParaRPr b="0" lang="en-US" sz="3800" spc="-1" strike="noStrike">
              <a:solidFill>
                <a:srgbClr val="000000"/>
              </a:solidFill>
              <a:latin typeface="Calibri"/>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Once we have our t-statistic, we compare it to a critical value.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are the same critical values used to create confidence intervals.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critical values are…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1.645 for a test at the 10% level of significance (90% confidence interval)</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1.96 for a test at the 5% level of significance (95% confidence interval)</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2.576 for a test at the 1% level of significance (99% confidence interval)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our critical value is, in </a:t>
            </a:r>
            <a:r>
              <a:rPr b="0" lang="en-US" sz="2400" spc="-1" strike="noStrike" u="sng">
                <a:solidFill>
                  <a:srgbClr val="404040"/>
                </a:solidFill>
                <a:uFillTx/>
                <a:latin typeface="Century Gothic"/>
              </a:rPr>
              <a:t>absolute value</a:t>
            </a:r>
            <a:r>
              <a:rPr b="0" lang="en-US" sz="2400" spc="-1" strike="noStrike">
                <a:solidFill>
                  <a:srgbClr val="404040"/>
                </a:solidFill>
                <a:latin typeface="Century Gothic"/>
              </a:rPr>
              <a:t>, greater than that critical value, then it is at least significant at that level.</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Hypothesis testing formula</a:t>
            </a:r>
            <a:endParaRPr b="0" lang="en-US" sz="3800" spc="-1" strike="noStrike">
              <a:solidFill>
                <a:srgbClr val="000000"/>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1.645 for a test at the 10% level of significance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1.96 for a test at the 5% level of significance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2.576 for a test at the 1% level of significance </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our critical value is, in </a:t>
            </a:r>
            <a:r>
              <a:rPr b="0" lang="en-US" sz="2400" spc="-1" strike="noStrike" u="sng">
                <a:solidFill>
                  <a:srgbClr val="404040"/>
                </a:solidFill>
                <a:uFillTx/>
                <a:latin typeface="Century Gothic"/>
              </a:rPr>
              <a:t>absolute value</a:t>
            </a:r>
            <a:r>
              <a:rPr b="0" lang="en-US" sz="2400" spc="-1" strike="noStrike">
                <a:solidFill>
                  <a:srgbClr val="404040"/>
                </a:solidFill>
                <a:latin typeface="Century Gothic"/>
              </a:rPr>
              <a:t>, greater than that critical value, then it is at least significant at that level.</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 | | means “take the absolute value of”</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So, if your t-statistic is negative (i.e. your estimate is negative), then just multiply it by -1 to make it positive.</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Hypothesis testing Example</a:t>
            </a:r>
            <a:endParaRPr b="0" lang="en-US" sz="3800" spc="-1" strike="noStrike">
              <a:solidFill>
                <a:srgbClr val="000000"/>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1.645 for a test at the 10% level of significance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1.96 for a test at the 5% level of significance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2.576 for a test at the 1% level of significance </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Suppose our t-statistic is 2.2.</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It’s greater in absolute value than 1.645 and 1.96, but not 2.576.</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Therefore it is significant at the 5% level, but not the 1% level.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Suppose our t-statistic is -1.7.</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It’s greater in absolute value than 1.645, but not 1.96 or 2.576.</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Therefore it is significant at the 10% level, but not the 5% or 1% levels.</a:t>
            </a:r>
            <a:endParaRPr b="0" lang="en-US" sz="2000" spc="-1" strike="noStrike">
              <a:solidFill>
                <a:srgbClr val="404040"/>
              </a:solidFill>
              <a:latin typeface="Century Gothic"/>
            </a:endParaRPr>
          </a:p>
          <a:p>
            <a:pPr marL="457200" indent="0">
              <a:lnSpc>
                <a:spcPct val="90000"/>
              </a:lnSpc>
              <a:spcBef>
                <a:spcPts val="499"/>
              </a:spcBef>
              <a:buNone/>
              <a:tabLst>
                <a:tab algn="l" pos="0"/>
              </a:tabLst>
            </a:pPr>
            <a:endParaRPr b="0" lang="en-US" sz="2000" spc="-1" strike="noStrike">
              <a:solidFill>
                <a:srgbClr val="404040"/>
              </a:solidFill>
              <a:latin typeface="Century Gothic"/>
            </a:endParaRPr>
          </a:p>
          <a:p>
            <a:pPr indent="0">
              <a:lnSpc>
                <a:spcPct val="90000"/>
              </a:lnSpc>
              <a:spcBef>
                <a:spcPts val="499"/>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Hypothesis testing Example</a:t>
            </a:r>
            <a:endParaRPr b="0" lang="en-US" sz="3800" spc="-1" strike="noStrike">
              <a:solidFill>
                <a:srgbClr val="000000"/>
              </a:solidFill>
              <a:latin typeface="Calibri"/>
            </a:endParaRPr>
          </a:p>
        </p:txBody>
      </p:sp>
      <p:sp>
        <p:nvSpPr>
          <p:cNvPr id="149" name="PlaceHolder 2"/>
          <p:cNvSpPr>
            <a:spLocks noGrp="1"/>
          </p:cNvSpPr>
          <p:nvPr>
            <p:ph/>
          </p:nvPr>
        </p:nvSpPr>
        <p:spPr>
          <a:xfrm>
            <a:off x="838080" y="1825560"/>
            <a:ext cx="79696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Instead of using 1.96 as the critical value to test at the 5% level, use 2.</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“eye-ball” t-test at the 5% level is just dividing the coefficient by the standard error and seeing if that t-statistic is greater than 2 in absolute value.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 can often do this just by looking at coefficient estimates with their standard errors in tables.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0.038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            </a:t>
            </a:r>
            <a:r>
              <a:rPr b="0" lang="en-US" sz="2400" spc="-1" strike="noStrike">
                <a:solidFill>
                  <a:srgbClr val="404040"/>
                </a:solidFill>
                <a:latin typeface="Century Gothic"/>
              </a:rPr>
              <a:t>(0.017)</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I can see that that’s bigger than 2.</a:t>
            </a:r>
            <a:endParaRPr b="0" lang="en-US" sz="2400" spc="-1" strike="noStrike">
              <a:solidFill>
                <a:srgbClr val="404040"/>
              </a:solidFill>
              <a:latin typeface="Century Gothic"/>
            </a:endParaRPr>
          </a:p>
          <a:p>
            <a:pPr marL="457200" indent="0">
              <a:lnSpc>
                <a:spcPct val="90000"/>
              </a:lnSpc>
              <a:spcBef>
                <a:spcPts val="499"/>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pic>
        <p:nvPicPr>
          <p:cNvPr id="150" name="Picture 4" descr="Flappers University Newsletter - Special guest added to this Saturday's  Emcee workshop!"/>
          <p:cNvPicPr/>
          <p:nvPr/>
        </p:nvPicPr>
        <p:blipFill>
          <a:blip r:embed="rId1"/>
          <a:stretch/>
        </p:blipFill>
        <p:spPr>
          <a:xfrm>
            <a:off x="8808120" y="15840"/>
            <a:ext cx="2895120" cy="36190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Activity break – t-statistics and hypothesis testing</a:t>
            </a:r>
            <a:endParaRPr b="0" lang="en-US" sz="3800" spc="-1" strike="noStrike">
              <a:solidFill>
                <a:srgbClr val="000000"/>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Let’s take a break from lecture to calculate some intervals.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this, I’m going to have you do hypothesis tests (“t-tests”) using the “eye-ball” method, i.e. using 2 instead of 1.96 for the critical value.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Therefore, the formula is:</a:t>
            </a: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I’ll give you five minutes to do the short quiz “t-statistics and hypothesis testing” on Canvas. I’ll put you into breakout rooms so you can more easily ask each other or me (by summoning me) questions.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53" name="Picture 2" descr="Pause for Reflection and Anticipation - LLDevNet"/>
          <p:cNvPicPr/>
          <p:nvPr/>
        </p:nvPicPr>
        <p:blipFill>
          <a:blip r:embed="rId1"/>
          <a:stretch/>
        </p:blipFill>
        <p:spPr>
          <a:xfrm>
            <a:off x="9871920" y="0"/>
            <a:ext cx="2319840" cy="1970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10400" y="365040"/>
            <a:ext cx="6961320" cy="119988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 the *s beside the estimates in tables mean?</a:t>
            </a:r>
            <a:endParaRPr b="0" lang="en-US" sz="3800" spc="-1" strike="noStrike">
              <a:solidFill>
                <a:srgbClr val="000000"/>
              </a:solidFill>
              <a:latin typeface="Calibri"/>
            </a:endParaRPr>
          </a:p>
        </p:txBody>
      </p:sp>
      <p:pic>
        <p:nvPicPr>
          <p:cNvPr id="155" name="Content Placeholder 6" descr=""/>
          <p:cNvPicPr/>
          <p:nvPr/>
        </p:nvPicPr>
        <p:blipFill>
          <a:blip r:embed="rId1"/>
          <a:stretch/>
        </p:blipFill>
        <p:spPr>
          <a:xfrm>
            <a:off x="-6120" y="3601440"/>
            <a:ext cx="7531200" cy="3256200"/>
          </a:xfrm>
          <a:prstGeom prst="rect">
            <a:avLst/>
          </a:prstGeom>
          <a:ln w="0">
            <a:noFill/>
          </a:ln>
        </p:spPr>
      </p:pic>
      <p:pic>
        <p:nvPicPr>
          <p:cNvPr id="156" name="Picture 4" descr=""/>
          <p:cNvPicPr/>
          <p:nvPr/>
        </p:nvPicPr>
        <p:blipFill>
          <a:blip r:embed="rId2"/>
          <a:stretch/>
        </p:blipFill>
        <p:spPr>
          <a:xfrm>
            <a:off x="7525800" y="0"/>
            <a:ext cx="4665960" cy="6857640"/>
          </a:xfrm>
          <a:prstGeom prst="rect">
            <a:avLst/>
          </a:prstGeom>
          <a:ln w="0">
            <a:noFill/>
          </a:ln>
        </p:spPr>
      </p:pic>
      <p:sp>
        <p:nvSpPr>
          <p:cNvPr id="157" name="TextBox 7"/>
          <p:cNvSpPr/>
          <p:nvPr/>
        </p:nvSpPr>
        <p:spPr>
          <a:xfrm>
            <a:off x="410400" y="1690560"/>
            <a:ext cx="671760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Usually statistical tables have notes under them that detail what *, **, and *** mean.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More *s means more statistically significant -&gt; we are even more sure that there is an effect (i.e. that the estimate is different). The risk of Type 1 error (false positive) is lower as significance increases.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 the *s beside the estimates mean?</a:t>
            </a:r>
            <a:endParaRPr b="0" lang="en-US" sz="3800" spc="-1" strike="noStrike">
              <a:solidFill>
                <a:srgbClr val="000000"/>
              </a:solidFill>
              <a:latin typeface="Calibri"/>
            </a:endParaRPr>
          </a:p>
        </p:txBody>
      </p:sp>
      <p:sp>
        <p:nvSpPr>
          <p:cNvPr id="15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Most tables use the following convention, but check the table notes to be sure.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No *s means not statistically significant at the 10% level (or any more stringent levels: 5%, 1%, etc.).</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 means statistically significantly different from zero at the </a:t>
            </a:r>
            <a:r>
              <a:rPr b="1" lang="en-US" sz="2400" spc="-1" strike="noStrike">
                <a:solidFill>
                  <a:srgbClr val="404040"/>
                </a:solidFill>
                <a:latin typeface="Century Gothic"/>
              </a:rPr>
              <a:t>10% level</a:t>
            </a:r>
            <a:r>
              <a:rPr b="0" lang="en-US" sz="2400" spc="-1" strike="noStrike">
                <a:solidFill>
                  <a:srgbClr val="404040"/>
                </a:solidFill>
                <a:latin typeface="Century Gothic"/>
              </a:rPr>
              <a: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Or, zero does not fall into the 90% confidence interval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 means statistically significantly different from zero at the </a:t>
            </a:r>
            <a:r>
              <a:rPr b="1" lang="en-US" sz="2400" spc="-1" strike="noStrike">
                <a:solidFill>
                  <a:srgbClr val="404040"/>
                </a:solidFill>
                <a:latin typeface="Century Gothic"/>
              </a:rPr>
              <a:t>5% level</a:t>
            </a:r>
            <a:r>
              <a:rPr b="0" lang="en-US" sz="2400" spc="-1" strike="noStrike">
                <a:solidFill>
                  <a:srgbClr val="404040"/>
                </a:solidFill>
                <a:latin typeface="Century Gothic"/>
              </a:rPr>
              <a: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Or, zero does not fall into the 95% confidence interval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 means statistically significantly different from zero at the </a:t>
            </a:r>
            <a:r>
              <a:rPr b="1" lang="en-US" sz="2400" spc="-1" strike="noStrike">
                <a:solidFill>
                  <a:srgbClr val="404040"/>
                </a:solidFill>
                <a:latin typeface="Century Gothic"/>
              </a:rPr>
              <a:t>1% level</a:t>
            </a:r>
            <a:r>
              <a:rPr b="0" lang="en-US" sz="2400" spc="-1" strike="noStrike">
                <a:solidFill>
                  <a:srgbClr val="404040"/>
                </a:solidFill>
                <a:latin typeface="Century Gothic"/>
              </a:rPr>
              <a: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Or, zero does not fall into the 99% confidence interval</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6215400" cy="1460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General layout of statistical results tables</a:t>
            </a:r>
            <a:endParaRPr b="0" lang="en-US" sz="3600" spc="-1" strike="noStrike">
              <a:solidFill>
                <a:srgbClr val="000000"/>
              </a:solidFill>
              <a:latin typeface="Calibri"/>
            </a:endParaRPr>
          </a:p>
        </p:txBody>
      </p:sp>
      <p:sp>
        <p:nvSpPr>
          <p:cNvPr id="92" name="PlaceHolder 2"/>
          <p:cNvSpPr>
            <a:spLocks noGrp="1"/>
          </p:cNvSpPr>
          <p:nvPr>
            <p:ph/>
          </p:nvPr>
        </p:nvSpPr>
        <p:spPr>
          <a:xfrm>
            <a:off x="838080" y="1825560"/>
            <a:ext cx="621540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Top numbers are the estimates.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Usually these are coefficient estimates from a regression, but sometimes they are just means or differences in means.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These tell you the estimated effect, difference, etc.</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These tell you the magnitude of the effect or difference – was it small or large? Negative or positive?</a:t>
            </a:r>
            <a:endParaRPr b="0" lang="en-US" sz="2000" spc="-1" strike="noStrike">
              <a:solidFill>
                <a:srgbClr val="404040"/>
              </a:solidFill>
              <a:latin typeface="Century Gothic"/>
            </a:endParaRPr>
          </a:p>
        </p:txBody>
      </p:sp>
      <p:pic>
        <p:nvPicPr>
          <p:cNvPr id="93" name="Picture 4" descr=""/>
          <p:cNvPicPr/>
          <p:nvPr/>
        </p:nvPicPr>
        <p:blipFill>
          <a:blip r:embed="rId1"/>
          <a:stretch/>
        </p:blipFill>
        <p:spPr>
          <a:xfrm>
            <a:off x="7155720" y="0"/>
            <a:ext cx="5035680" cy="68576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 the *s beside the estimates mean?</a:t>
            </a:r>
            <a:endParaRPr b="0" lang="en-US" sz="3800" spc="-1" strike="noStrike">
              <a:solidFill>
                <a:srgbClr val="000000"/>
              </a:solidFill>
              <a:latin typeface="Calibri"/>
            </a:endParaRPr>
          </a:p>
        </p:txBody>
      </p:sp>
      <p:sp>
        <p:nvSpPr>
          <p:cNvPr id="16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Note: anything significant at the 1% level (***) is also significant at the 5% level (**) and the 10% level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Similarly, anything significant at the 5% level (**) is also significant at the 10% level (*).</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Testing at the 5% level is the most common benchmark of statistical significance used.</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So, when researchers say something is statistically significant, they usually mean that it’s statistically significant at at least the 5% level.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1% level is the strongest conventional level, although you can test at any level (e.g., some researchers test at the 0.1% level).</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 the *s beside the estimates mean?</a:t>
            </a:r>
            <a:endParaRPr b="0" lang="en-US" sz="3800" spc="-1" strike="noStrike">
              <a:solidFill>
                <a:srgbClr val="000000"/>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 can use the * system to quickly see how significant estimates are.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avoids you having to do more time-intensive ways at gauging the statistical significant of the estimates, such as: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Calculating a t-statistic (coefficient divided by standard error) and seeing if it’s greater than two (which would mean its significant at the 5% level).</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Calculating a confidence interval.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Again, just be sure to check the table notes to be sure you are interpreting the * system correctly.  </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Other table conventions – t-stats in ()</a:t>
            </a:r>
            <a:endParaRPr b="0" lang="en-US" sz="3800" spc="-1" strike="noStrike">
              <a:solidFill>
                <a:srgbClr val="000000"/>
              </a:solidFill>
              <a:latin typeface="Calibri"/>
            </a:endParaRPr>
          </a:p>
        </p:txBody>
      </p:sp>
      <p:sp>
        <p:nvSpPr>
          <p:cNvPr id="16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majority of social sciences, outside of usually psychology, tend to present statistical results the way I detailed here: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Estimate, with standard errors in () underneath</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However, some fields or older papers put </a:t>
            </a:r>
            <a:r>
              <a:rPr b="1" lang="en-US" sz="2400" spc="-1" strike="noStrike">
                <a:solidFill>
                  <a:srgbClr val="404040"/>
                </a:solidFill>
                <a:latin typeface="Century Gothic"/>
              </a:rPr>
              <a:t>t-statistics</a:t>
            </a:r>
            <a:r>
              <a:rPr b="0" lang="en-US" sz="2400" spc="-1" strike="noStrike">
                <a:solidFill>
                  <a:srgbClr val="404040"/>
                </a:solidFill>
                <a:latin typeface="Century Gothic"/>
              </a:rPr>
              <a:t> underneath the estimates.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instead of 2.0       they would have:          2.0</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                       </a:t>
            </a:r>
            <a:r>
              <a:rPr b="0" lang="en-US" sz="2400" spc="-1" strike="noStrike">
                <a:solidFill>
                  <a:srgbClr val="404040"/>
                </a:solidFill>
                <a:latin typeface="Century Gothic"/>
              </a:rPr>
              <a:t>(1.0)                                             (2.0)</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Check the table notes so you know what is in the ()!</a:t>
            </a: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Other table conventions – p-value in ()</a:t>
            </a:r>
            <a:endParaRPr b="0" lang="en-US" sz="3800" spc="-1" strike="noStrike">
              <a:solidFill>
                <a:srgbClr val="000000"/>
              </a:solidFill>
              <a:latin typeface="Calibri"/>
            </a:endParaRPr>
          </a:p>
        </p:txBody>
      </p:sp>
      <p:sp>
        <p:nvSpPr>
          <p:cNvPr id="16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majority of social sciences, outside of usually psychology, tend to present statistical results the way I detailed here: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Estimate, with standard errors in () underneath</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However, some fields or older papers put </a:t>
            </a:r>
            <a:r>
              <a:rPr b="1" lang="en-US" sz="2400" spc="-1" strike="noStrike">
                <a:solidFill>
                  <a:srgbClr val="404040"/>
                </a:solidFill>
                <a:latin typeface="Century Gothic"/>
              </a:rPr>
              <a:t>p-values</a:t>
            </a:r>
            <a:r>
              <a:rPr b="0" lang="en-US" sz="2400" spc="-1" strike="noStrike">
                <a:solidFill>
                  <a:srgbClr val="404040"/>
                </a:solidFill>
                <a:latin typeface="Century Gothic"/>
              </a:rPr>
              <a:t> underneath the estimates.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instead of 1.96       they would have:          1.96   or    1.96</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                       </a:t>
            </a:r>
            <a:r>
              <a:rPr b="0" lang="en-US" sz="2400" spc="-1" strike="noStrike">
                <a:solidFill>
                  <a:srgbClr val="404040"/>
                </a:solidFill>
                <a:latin typeface="Century Gothic"/>
              </a:rPr>
              <a:t>(1.00)                                             (0.05)        [0.05]</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p-value is significance level, so 0.05 means significant at the 5% level.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p-value of 0.01 means significant at the 1% level, etc.</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6215400" cy="1460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General layout of statistical results tables</a:t>
            </a:r>
            <a:endParaRPr b="0" lang="en-US" sz="3600" spc="-1" strike="noStrike">
              <a:solidFill>
                <a:srgbClr val="000000"/>
              </a:solidFill>
              <a:latin typeface="Calibri"/>
            </a:endParaRPr>
          </a:p>
        </p:txBody>
      </p:sp>
      <p:sp>
        <p:nvSpPr>
          <p:cNvPr id="95" name="PlaceHolder 2"/>
          <p:cNvSpPr>
            <a:spLocks noGrp="1"/>
          </p:cNvSpPr>
          <p:nvPr>
            <p:ph/>
          </p:nvPr>
        </p:nvSpPr>
        <p:spPr>
          <a:xfrm>
            <a:off x="838080" y="1825560"/>
            <a:ext cx="621540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Under each estimate, in (), is the standard error (SE) of the estimate.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 SE tells us how precise the estimate is. How sure are we of this estimate?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Larger SE = less precise estimate, the estimate has a larger margin of error.</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 confidence interval for this estimate would be wider (as we shall see).</a:t>
            </a:r>
            <a:endParaRPr b="0" lang="en-US" sz="20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pic>
        <p:nvPicPr>
          <p:cNvPr id="96" name="Picture 4" descr=""/>
          <p:cNvPicPr/>
          <p:nvPr/>
        </p:nvPicPr>
        <p:blipFill>
          <a:blip r:embed="rId1"/>
          <a:stretch/>
        </p:blipFill>
        <p:spPr>
          <a:xfrm>
            <a:off x="7155720" y="0"/>
            <a:ext cx="5035680" cy="685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More Table examples</a:t>
            </a:r>
            <a:endParaRPr b="0" lang="en-US" sz="3800" spc="-1" strike="noStrike">
              <a:solidFill>
                <a:srgbClr val="000000"/>
              </a:solidFill>
              <a:latin typeface="Calibri"/>
            </a:endParaRPr>
          </a:p>
        </p:txBody>
      </p:sp>
      <p:pic>
        <p:nvPicPr>
          <p:cNvPr id="98" name="Content Placeholder 6" descr=""/>
          <p:cNvPicPr/>
          <p:nvPr/>
        </p:nvPicPr>
        <p:blipFill>
          <a:blip r:embed="rId1"/>
          <a:stretch/>
        </p:blipFill>
        <p:spPr>
          <a:xfrm>
            <a:off x="-6120" y="3601440"/>
            <a:ext cx="7531200" cy="3256200"/>
          </a:xfrm>
          <a:prstGeom prst="rect">
            <a:avLst/>
          </a:prstGeom>
          <a:ln w="0">
            <a:noFill/>
          </a:ln>
        </p:spPr>
      </p:pic>
      <p:pic>
        <p:nvPicPr>
          <p:cNvPr id="99" name="Picture 4" descr=""/>
          <p:cNvPicPr/>
          <p:nvPr/>
        </p:nvPicPr>
        <p:blipFill>
          <a:blip r:embed="rId2"/>
          <a:stretch/>
        </p:blipFill>
        <p:spPr>
          <a:xfrm>
            <a:off x="7525800" y="0"/>
            <a:ext cx="4665960" cy="6857640"/>
          </a:xfrm>
          <a:prstGeom prst="rect">
            <a:avLst/>
          </a:prstGeom>
          <a:ln w="0">
            <a:noFill/>
          </a:ln>
        </p:spPr>
      </p:pic>
      <p:sp>
        <p:nvSpPr>
          <p:cNvPr id="100" name="TextBox 7"/>
          <p:cNvSpPr/>
          <p:nvPr/>
        </p:nvSpPr>
        <p:spPr>
          <a:xfrm>
            <a:off x="451440" y="1690560"/>
            <a:ext cx="687924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I will explain more about all these tables later, but for not just notice the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typical format: estimate with standard errors underneath it.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Also notice the use of *s, which I will explain shortly. These indicate how</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statistically significant an estimate is.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Coefficients and standard errors – what they mean</a:t>
            </a:r>
            <a:endParaRPr b="0" lang="en-US" sz="3800" spc="-1" strike="noStrike">
              <a:solidFill>
                <a:srgbClr val="000000"/>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Estimate (top number) tell us the effect that was estimated and what the magnitude of the effect was.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standard error tells us how precise that estimate is (how much margin of error does it have?)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Here are some examples of coefficients that may make this easier to understand for those of you who haven’t taken econometrics or any statistics courses that use regression.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Coefficients and standard errors – what they mean</a:t>
            </a:r>
            <a:endParaRPr b="0" lang="en-US" sz="38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Suppose I estimated the mean (average) productivity of firms in county A and in county B. These are hypothetical numbers.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County A = 100, with a standard error of 10.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County B = 90, with a standard error of 12.</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difference (A – B) is 10, and suppose it has a standard error of 15.</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Let’s focus on this estimate of 10, with a standard error of 15.</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Coefficients and standard errors – what they mean</a:t>
            </a:r>
            <a:endParaRPr b="0" lang="en-US" sz="3800" spc="-1" strike="noStrike">
              <a:solidFill>
                <a:srgbClr val="000000"/>
              </a:solidFill>
              <a:latin typeface="Calibri"/>
            </a:endParaRPr>
          </a:p>
        </p:txBody>
      </p:sp>
      <p:sp>
        <p:nvSpPr>
          <p:cNvPr id="10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estimate of 10 tells us that county A’s productivity is estimated to be 10 higher than county B’s productivity, on average.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standard error is 15, which is fairly high.</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 do we use this standard error to tell us how precise our estimate is?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best way to do it is by using it to construct a confidence interval.</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1980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Constructing confidence intervals</a:t>
            </a:r>
            <a:endParaRPr b="0" lang="en-US" sz="3800" spc="-1" strike="noStrike">
              <a:solidFill>
                <a:srgbClr val="000000"/>
              </a:solidFill>
              <a:latin typeface="Calibri"/>
            </a:endParaRPr>
          </a:p>
        </p:txBody>
      </p:sp>
      <p:sp>
        <p:nvSpPr>
          <p:cNvPr id="108" name="PlaceHolder 2"/>
          <p:cNvSpPr>
            <a:spLocks noGrp="1"/>
          </p:cNvSpPr>
          <p:nvPr>
            <p:ph/>
          </p:nvPr>
        </p:nvSpPr>
        <p:spPr>
          <a:xfrm>
            <a:off x="838080" y="1052640"/>
            <a:ext cx="10515240" cy="408960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usually three confidence intervals that (social) scientists create: 90%, 95%, and 99% confidence intervals.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intuitive* way to understand these is: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 90% (95%, 99%) confidence interval tells us that, under the assumption that our statistical model is correct, the true effect we are measuring lies within our confidence interval 90% (95%, 99%) of the time.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For example, suppose the 95% confidence interval of an estimate was (-0.3 to 0.1). Then we are 95% confident that the true effect, the thing we are estimating, lies between -0.3 and 0.1.</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Thus, this confidence intervals tell us how sure we are of our estimates, since it’s impossible to be sure what they are exactly, given randomness and noise in the data.</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1600" spc="-1" strike="noStrike">
                <a:solidFill>
                  <a:srgbClr val="404040"/>
                </a:solidFill>
                <a:latin typeface="Century Gothic"/>
              </a:rPr>
              <a:t>*For those with more theoretical stats training, you’ll know that this intuitive explanation isn’t technically correct, but I am not looking to explain to beginners the difference between frequentist and Bayesian statistics or the repeated sampling nature of classical statistics.</a:t>
            </a: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844</TotalTime>
  <Application>LibreOffice/7.5.4.2$MacOSX_X86_64 LibreOffice_project/36ccfdc35048b057fd9854c757a8b67ec53977b6</Application>
  <AppVersion>15.0000</AppVersion>
  <Words>2970</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2023-12-24T18:10:10Z</dcterms:modified>
  <cp:revision>133</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33</vt:i4>
  </property>
</Properties>
</file>