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18" r:id="rId1"/>
  </p:sldMasterIdLst>
  <p:notesMasterIdLst>
    <p:notesMasterId r:id="rId32"/>
  </p:notesMasterIdLst>
  <p:sldIdLst>
    <p:sldId id="256" r:id="rId2"/>
    <p:sldId id="338" r:id="rId3"/>
    <p:sldId id="340" r:id="rId4"/>
    <p:sldId id="318" r:id="rId5"/>
    <p:sldId id="260" r:id="rId6"/>
    <p:sldId id="259" r:id="rId7"/>
    <p:sldId id="327" r:id="rId8"/>
    <p:sldId id="315" r:id="rId9"/>
    <p:sldId id="274" r:id="rId10"/>
    <p:sldId id="264" r:id="rId11"/>
    <p:sldId id="286" r:id="rId12"/>
    <p:sldId id="312" r:id="rId13"/>
    <p:sldId id="302" r:id="rId14"/>
    <p:sldId id="287" r:id="rId15"/>
    <p:sldId id="317" r:id="rId16"/>
    <p:sldId id="289" r:id="rId17"/>
    <p:sldId id="321" r:id="rId18"/>
    <p:sldId id="308" r:id="rId19"/>
    <p:sldId id="322" r:id="rId20"/>
    <p:sldId id="328" r:id="rId21"/>
    <p:sldId id="329" r:id="rId22"/>
    <p:sldId id="330" r:id="rId23"/>
    <p:sldId id="331" r:id="rId24"/>
    <p:sldId id="332" r:id="rId25"/>
    <p:sldId id="333" r:id="rId26"/>
    <p:sldId id="319" r:id="rId27"/>
    <p:sldId id="336" r:id="rId28"/>
    <p:sldId id="326" r:id="rId29"/>
    <p:sldId id="305" r:id="rId30"/>
    <p:sldId id="30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hy Balfe" initials="" lastIdx="7" clrIdx="0"/>
  <p:cmAuthor id="1" name="Button, Patrick J" initials="BPJ" lastIdx="18" clrIdx="1"/>
  <p:cmAuthor id="2" name="David John Schwegman" initials="DJS" lastIdx="3"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9"/>
    <p:restoredTop sz="81839" autoAdjust="0"/>
  </p:normalViewPr>
  <p:slideViewPr>
    <p:cSldViewPr snapToGrid="0" snapToObjects="1">
      <p:cViewPr varScale="1">
        <p:scale>
          <a:sx n="92" d="100"/>
          <a:sy n="92" d="100"/>
        </p:scale>
        <p:origin x="2448"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Hanson</a:t>
            </a:r>
            <a:r>
              <a:rPr lang="en-US" baseline="0"/>
              <a:t> et al. (2016)</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White</c:v>
                </c:pt>
              </c:strCache>
            </c:strRef>
          </c:tx>
          <c:spPr>
            <a:solidFill>
              <a:schemeClr val="accent1"/>
            </a:solidFill>
            <a:ln>
              <a:noFill/>
            </a:ln>
            <a:effectLst/>
          </c:spPr>
          <c:invertIfNegative val="0"/>
          <c:cat>
            <c:strRef>
              <c:f>Sheet1!$A$2</c:f>
              <c:strCache>
                <c:ptCount val="1"/>
                <c:pt idx="0">
                  <c:v>Hanson et al.</c:v>
                </c:pt>
              </c:strCache>
            </c:strRef>
          </c:cat>
          <c:val>
            <c:numRef>
              <c:f>Sheet1!$B$2</c:f>
              <c:numCache>
                <c:formatCode>0.00%</c:formatCode>
                <c:ptCount val="1"/>
                <c:pt idx="0">
                  <c:v>0.68310000000000004</c:v>
                </c:pt>
              </c:numCache>
            </c:numRef>
          </c:val>
          <c:extLst>
            <c:ext xmlns:c16="http://schemas.microsoft.com/office/drawing/2014/chart" uri="{C3380CC4-5D6E-409C-BE32-E72D297353CC}">
              <c16:uniqueId val="{00000000-46A8-4C4E-BE38-37F43E546AC7}"/>
            </c:ext>
          </c:extLst>
        </c:ser>
        <c:ser>
          <c:idx val="1"/>
          <c:order val="1"/>
          <c:tx>
            <c:strRef>
              <c:f>Sheet1!$C$1</c:f>
              <c:strCache>
                <c:ptCount val="1"/>
                <c:pt idx="0">
                  <c:v>African-American</c:v>
                </c:pt>
              </c:strCache>
            </c:strRef>
          </c:tx>
          <c:spPr>
            <a:solidFill>
              <a:schemeClr val="accent2"/>
            </a:solidFill>
            <a:ln>
              <a:noFill/>
            </a:ln>
            <a:effectLst/>
          </c:spPr>
          <c:invertIfNegative val="0"/>
          <c:cat>
            <c:strRef>
              <c:f>Sheet1!$A$2</c:f>
              <c:strCache>
                <c:ptCount val="1"/>
                <c:pt idx="0">
                  <c:v>Hanson et al.</c:v>
                </c:pt>
              </c:strCache>
            </c:strRef>
          </c:cat>
          <c:val>
            <c:numRef>
              <c:f>Sheet1!$C$2</c:f>
              <c:numCache>
                <c:formatCode>0.00%</c:formatCode>
                <c:ptCount val="1"/>
                <c:pt idx="0">
                  <c:v>0.65680000000000005</c:v>
                </c:pt>
              </c:numCache>
            </c:numRef>
          </c:val>
          <c:extLst>
            <c:ext xmlns:c16="http://schemas.microsoft.com/office/drawing/2014/chart" uri="{C3380CC4-5D6E-409C-BE32-E72D297353CC}">
              <c16:uniqueId val="{00000001-46A8-4C4E-BE38-37F43E546AC7}"/>
            </c:ext>
          </c:extLst>
        </c:ser>
        <c:dLbls>
          <c:showLegendKey val="0"/>
          <c:showVal val="0"/>
          <c:showCatName val="0"/>
          <c:showSerName val="0"/>
          <c:showPercent val="0"/>
          <c:showBubbleSize val="0"/>
        </c:dLbls>
        <c:gapWidth val="219"/>
        <c:overlap val="-27"/>
        <c:axId val="2124816056"/>
        <c:axId val="2124819080"/>
      </c:barChart>
      <c:catAx>
        <c:axId val="2124816056"/>
        <c:scaling>
          <c:orientation val="minMax"/>
        </c:scaling>
        <c:delete val="1"/>
        <c:axPos val="b"/>
        <c:numFmt formatCode="General" sourceLinked="1"/>
        <c:majorTickMark val="none"/>
        <c:minorTickMark val="none"/>
        <c:tickLblPos val="nextTo"/>
        <c:crossAx val="2124819080"/>
        <c:crosses val="autoZero"/>
        <c:auto val="1"/>
        <c:lblAlgn val="ctr"/>
        <c:lblOffset val="100"/>
        <c:noMultiLvlLbl val="0"/>
      </c:catAx>
      <c:valAx>
        <c:axId val="2124819080"/>
        <c:scaling>
          <c:orientation val="minMax"/>
          <c:max val="0.8"/>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4816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a:t>Our Pilot Study</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Different-Gender</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0.00%</c:formatCode>
                <c:ptCount val="1"/>
                <c:pt idx="0">
                  <c:v>0.7238</c:v>
                </c:pt>
              </c:numCache>
            </c:numRef>
          </c:val>
          <c:extLst>
            <c:ext xmlns:c16="http://schemas.microsoft.com/office/drawing/2014/chart" uri="{C3380CC4-5D6E-409C-BE32-E72D297353CC}">
              <c16:uniqueId val="{00000000-7E32-BB4A-9811-FE1A409AB2A9}"/>
            </c:ext>
          </c:extLst>
        </c:ser>
        <c:ser>
          <c:idx val="1"/>
          <c:order val="1"/>
          <c:tx>
            <c:strRef>
              <c:f>Sheet1!$C$1</c:f>
              <c:strCache>
                <c:ptCount val="1"/>
                <c:pt idx="0">
                  <c:v>Same-Gender</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0.00%</c:formatCode>
                <c:ptCount val="1"/>
                <c:pt idx="0">
                  <c:v>0.45450000000000002</c:v>
                </c:pt>
              </c:numCache>
            </c:numRef>
          </c:val>
          <c:extLst>
            <c:ext xmlns:c16="http://schemas.microsoft.com/office/drawing/2014/chart" uri="{C3380CC4-5D6E-409C-BE32-E72D297353CC}">
              <c16:uniqueId val="{00000001-7E32-BB4A-9811-FE1A409AB2A9}"/>
            </c:ext>
          </c:extLst>
        </c:ser>
        <c:dLbls>
          <c:showLegendKey val="0"/>
          <c:showVal val="0"/>
          <c:showCatName val="0"/>
          <c:showSerName val="0"/>
          <c:showPercent val="0"/>
          <c:showBubbleSize val="0"/>
        </c:dLbls>
        <c:gapWidth val="219"/>
        <c:overlap val="-27"/>
        <c:axId val="2124898312"/>
        <c:axId val="2124901992"/>
      </c:barChart>
      <c:catAx>
        <c:axId val="2124898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4901992"/>
        <c:crosses val="autoZero"/>
        <c:auto val="1"/>
        <c:lblAlgn val="ctr"/>
        <c:lblOffset val="100"/>
        <c:noMultiLvlLbl val="0"/>
      </c:catAx>
      <c:valAx>
        <c:axId val="21249019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48983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6A2856-5303-D341-9EB6-6003D45192AA}" type="datetimeFigureOut">
              <a:rPr lang="en-US" smtClean="0"/>
              <a:t>9/24/20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71B3C6-4B1E-904E-B048-4C6D936CB992}" type="slidenum">
              <a:rPr lang="en-US" smtClean="0"/>
              <a:t>‹#›</a:t>
            </a:fld>
            <a:endParaRPr lang="en-US"/>
          </a:p>
        </p:txBody>
      </p:sp>
    </p:spTree>
    <p:extLst>
      <p:ext uri="{BB962C8B-B14F-4D97-AF65-F5344CB8AC3E}">
        <p14:creationId xmlns:p14="http://schemas.microsoft.com/office/powerpoint/2010/main" val="27644249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in presentation: </a:t>
            </a:r>
          </a:p>
          <a:p>
            <a:r>
              <a:rPr lang="en-US" dirty="0">
                <a:latin typeface="Avenir Next Regular"/>
                <a:cs typeface="Avenir Next Regular"/>
              </a:rPr>
              <a:t>-According to the National Association of Realtors, </a:t>
            </a:r>
            <a:r>
              <a:rPr lang="en-US" b="1" dirty="0">
                <a:latin typeface="Avenir Next Regular"/>
                <a:cs typeface="Avenir Next Regular"/>
              </a:rPr>
              <a:t>88% of American homebuyers </a:t>
            </a:r>
            <a:r>
              <a:rPr lang="en-US" dirty="0">
                <a:latin typeface="Avenir Next Regular"/>
                <a:cs typeface="Avenir Next Regular"/>
              </a:rPr>
              <a:t>financed their home purchase with a mortgage in 2017 (</a:t>
            </a:r>
            <a:r>
              <a:rPr lang="en-US" dirty="0" err="1">
                <a:latin typeface="Avenir Next Regular"/>
                <a:cs typeface="Avenir Next Regular"/>
              </a:rPr>
              <a:t>Lautz</a:t>
            </a:r>
            <a:r>
              <a:rPr lang="en-US" dirty="0">
                <a:latin typeface="Avenir Next Regular"/>
                <a:cs typeface="Avenir Next Regular"/>
              </a:rPr>
              <a:t> et al., 2017)</a:t>
            </a:r>
          </a:p>
          <a:p>
            <a:r>
              <a:rPr lang="en-US" dirty="0">
                <a:latin typeface="Avenir Next Regular"/>
                <a:cs typeface="Avenir Next Regular"/>
              </a:rPr>
              <a:t>-Of those homebuyers, mortgages accounted for an </a:t>
            </a:r>
            <a:r>
              <a:rPr lang="en-US" b="1" dirty="0">
                <a:latin typeface="Avenir Next Regular"/>
                <a:cs typeface="Avenir Next Regular"/>
              </a:rPr>
              <a:t>average 90% of their home value </a:t>
            </a:r>
            <a:r>
              <a:rPr lang="en-US" dirty="0">
                <a:latin typeface="Avenir Next Regular"/>
                <a:cs typeface="Avenir Next Regular"/>
              </a:rPr>
              <a:t>(</a:t>
            </a:r>
            <a:r>
              <a:rPr lang="en-US" dirty="0" err="1">
                <a:latin typeface="Avenir Next Regular"/>
                <a:cs typeface="Avenir Next Regular"/>
              </a:rPr>
              <a:t>Lautz</a:t>
            </a:r>
            <a:r>
              <a:rPr lang="en-US" dirty="0">
                <a:latin typeface="Avenir Next Regular"/>
                <a:cs typeface="Avenir Next Regular"/>
              </a:rPr>
              <a:t> et al., 2017)</a:t>
            </a:r>
          </a:p>
          <a:p>
            <a:r>
              <a:rPr lang="en-US" b="1" dirty="0">
                <a:latin typeface="Avenir Next Regular"/>
                <a:cs typeface="Avenir Next Regular"/>
              </a:rPr>
              <a:t>-</a:t>
            </a:r>
            <a:r>
              <a:rPr lang="en-US" dirty="0">
                <a:latin typeface="Avenir Next Regular"/>
                <a:cs typeface="Avenir Next Regular"/>
              </a:rPr>
              <a:t>There is a growing body of research on minority-based discrimination in the mortgage market </a:t>
            </a:r>
          </a:p>
          <a:p>
            <a:r>
              <a:rPr lang="en-US" dirty="0">
                <a:latin typeface="Avenir Next Regular"/>
                <a:cs typeface="Avenir Next Regular"/>
              </a:rPr>
              <a:t>-Most of this research has focused on race, ethnicity, and gender based discrimination </a:t>
            </a:r>
          </a:p>
          <a:p>
            <a:r>
              <a:rPr lang="en-US" dirty="0">
                <a:latin typeface="Avenir Next Regular"/>
                <a:cs typeface="Avenir Next Regular"/>
              </a:rPr>
              <a:t>-Gao and Sun (</a:t>
            </a:r>
            <a:r>
              <a:rPr lang="en-US" i="1" dirty="0">
                <a:latin typeface="Avenir Next Regular"/>
                <a:cs typeface="Avenir Next Regular"/>
              </a:rPr>
              <a:t>forthcoming</a:t>
            </a:r>
            <a:r>
              <a:rPr lang="en-US" dirty="0">
                <a:latin typeface="Avenir Next Regular"/>
                <a:cs typeface="Avenir Next Regular"/>
              </a:rPr>
              <a:t>) conduct first study on sexual orientation discrimination in mortgage market </a:t>
            </a:r>
          </a:p>
          <a:p>
            <a:pPr lvl="1"/>
            <a:r>
              <a:rPr lang="en-US" dirty="0">
                <a:latin typeface="Avenir Next Regular"/>
                <a:cs typeface="Avenir Next Regular"/>
              </a:rPr>
              <a:t>Relative to opposite-sex couples, same-sex couples experience mortgage approval rates 3-8% lower and refinancing costs 0.02 to 0.2% higher </a:t>
            </a:r>
          </a:p>
          <a:p>
            <a:endParaRPr lang="en-US" dirty="0">
              <a:latin typeface="Avenir Next Regular"/>
              <a:cs typeface="Avenir Next Regular"/>
            </a:endParaRPr>
          </a:p>
          <a:p>
            <a:endParaRPr lang="en-US" b="1" dirty="0">
              <a:latin typeface="Avenir Next Regular"/>
              <a:cs typeface="Avenir Next Regular"/>
            </a:endParaRPr>
          </a:p>
          <a:p>
            <a:endParaRPr lang="en-US" dirty="0"/>
          </a:p>
        </p:txBody>
      </p:sp>
      <p:sp>
        <p:nvSpPr>
          <p:cNvPr id="4" name="Slide Number Placeholder 3"/>
          <p:cNvSpPr>
            <a:spLocks noGrp="1"/>
          </p:cNvSpPr>
          <p:nvPr>
            <p:ph type="sldNum" sz="quarter" idx="10"/>
          </p:nvPr>
        </p:nvSpPr>
        <p:spPr/>
        <p:txBody>
          <a:bodyPr/>
          <a:lstStyle/>
          <a:p>
            <a:fld id="{1171B3C6-4B1E-904E-B048-4C6D936CB992}" type="slidenum">
              <a:rPr lang="en-US" smtClean="0"/>
              <a:t>4</a:t>
            </a:fld>
            <a:endParaRPr lang="en-US"/>
          </a:p>
        </p:txBody>
      </p:sp>
    </p:spTree>
    <p:extLst>
      <p:ext uri="{BB962C8B-B14F-4D97-AF65-F5344CB8AC3E}">
        <p14:creationId xmlns:p14="http://schemas.microsoft.com/office/powerpoint/2010/main" val="3406010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a:t>
            </a:r>
            <a:r>
              <a:rPr lang="en-US" baseline="0" dirty="0"/>
              <a:t>ed to ensure each MLO email address not receiving same type of email template – randomize on template and spacing structure of email. </a:t>
            </a:r>
          </a:p>
          <a:p>
            <a:endParaRPr lang="en-US" baseline="0" dirty="0"/>
          </a:p>
          <a:p>
            <a:endParaRPr lang="en-US" baseline="0" dirty="0"/>
          </a:p>
          <a:p>
            <a:r>
              <a:rPr lang="en-US" baseline="0" dirty="0"/>
              <a:t>4 template styles, 2 spacing styles. </a:t>
            </a:r>
          </a:p>
          <a:p>
            <a:endParaRPr lang="en-US" baseline="0" dirty="0"/>
          </a:p>
          <a:p>
            <a:r>
              <a:rPr lang="en-US" baseline="0" dirty="0"/>
              <a:t>Names are all stereotypically “white” </a:t>
            </a:r>
          </a:p>
        </p:txBody>
      </p:sp>
      <p:sp>
        <p:nvSpPr>
          <p:cNvPr id="4" name="Slide Number Placeholder 3"/>
          <p:cNvSpPr>
            <a:spLocks noGrp="1"/>
          </p:cNvSpPr>
          <p:nvPr>
            <p:ph type="sldNum" sz="quarter" idx="10"/>
          </p:nvPr>
        </p:nvSpPr>
        <p:spPr/>
        <p:txBody>
          <a:bodyPr/>
          <a:lstStyle/>
          <a:p>
            <a:fld id="{1171B3C6-4B1E-904E-B048-4C6D936CB992}" type="slidenum">
              <a:rPr lang="en-US" smtClean="0"/>
              <a:t>14</a:t>
            </a:fld>
            <a:endParaRPr lang="en-US"/>
          </a:p>
        </p:txBody>
      </p:sp>
    </p:spTree>
    <p:extLst>
      <p:ext uri="{BB962C8B-B14F-4D97-AF65-F5344CB8AC3E}">
        <p14:creationId xmlns:p14="http://schemas.microsoft.com/office/powerpoint/2010/main" val="915925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71B3C6-4B1E-904E-B048-4C6D936CB992}" type="slidenum">
              <a:rPr lang="en-US" smtClean="0"/>
              <a:t>20</a:t>
            </a:fld>
            <a:endParaRPr lang="en-US"/>
          </a:p>
        </p:txBody>
      </p:sp>
    </p:spTree>
    <p:extLst>
      <p:ext uri="{BB962C8B-B14F-4D97-AF65-F5344CB8AC3E}">
        <p14:creationId xmlns:p14="http://schemas.microsoft.com/office/powerpoint/2010/main" val="384551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Results from column 7 – regular controls.</a:t>
            </a:r>
          </a:p>
          <a:p>
            <a:endParaRPr lang="en-US" dirty="0"/>
          </a:p>
          <a:p>
            <a:r>
              <a:rPr lang="en-US" dirty="0"/>
              <a:t>Regular controls: log occupation income, job tenure in years, round fixed effects, template style fixed effects, clustered at MLO level. </a:t>
            </a:r>
          </a:p>
          <a:p>
            <a:endParaRPr lang="en-US" dirty="0"/>
          </a:p>
          <a:p>
            <a:r>
              <a:rPr lang="en-US" dirty="0"/>
              <a:t>Detailed controls: control for</a:t>
            </a:r>
            <a:r>
              <a:rPr lang="en-US" baseline="0" dirty="0"/>
              <a:t> each</a:t>
            </a:r>
            <a:r>
              <a:rPr lang="en-US" dirty="0"/>
              <a:t> job type separately, tenure fixed effects, round fixed effects, template style fixed effects.</a:t>
            </a:r>
            <a:r>
              <a:rPr lang="en-US" baseline="0" dirty="0"/>
              <a:t> </a:t>
            </a:r>
            <a:endParaRPr lang="en-US" dirty="0"/>
          </a:p>
        </p:txBody>
      </p:sp>
      <p:sp>
        <p:nvSpPr>
          <p:cNvPr id="4" name="Slide Number Placeholder 3"/>
          <p:cNvSpPr>
            <a:spLocks noGrp="1"/>
          </p:cNvSpPr>
          <p:nvPr>
            <p:ph type="sldNum" sz="quarter" idx="10"/>
          </p:nvPr>
        </p:nvSpPr>
        <p:spPr/>
        <p:txBody>
          <a:bodyPr/>
          <a:lstStyle/>
          <a:p>
            <a:fld id="{1171B3C6-4B1E-904E-B048-4C6D936CB992}" type="slidenum">
              <a:rPr lang="en-US" smtClean="0"/>
              <a:t>21</a:t>
            </a:fld>
            <a:endParaRPr lang="en-US"/>
          </a:p>
        </p:txBody>
      </p:sp>
    </p:spTree>
    <p:extLst>
      <p:ext uri="{BB962C8B-B14F-4D97-AF65-F5344CB8AC3E}">
        <p14:creationId xmlns:p14="http://schemas.microsoft.com/office/powerpoint/2010/main" val="2435942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71B3C6-4B1E-904E-B048-4C6D936CB992}" type="slidenum">
              <a:rPr lang="en-US" smtClean="0"/>
              <a:t>22</a:t>
            </a:fld>
            <a:endParaRPr lang="en-US"/>
          </a:p>
        </p:txBody>
      </p:sp>
    </p:spTree>
    <p:extLst>
      <p:ext uri="{BB962C8B-B14F-4D97-AF65-F5344CB8AC3E}">
        <p14:creationId xmlns:p14="http://schemas.microsoft.com/office/powerpoint/2010/main" val="2585695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indicator variables:</a:t>
            </a:r>
            <a:r>
              <a:rPr lang="en-US" baseline="0" dirty="0"/>
              <a:t> </a:t>
            </a:r>
          </a:p>
          <a:p>
            <a:pPr marL="228600" indent="-228600">
              <a:buAutoNum type="arabicPeriod"/>
            </a:pPr>
            <a:r>
              <a:rPr lang="en-US" baseline="0" dirty="0"/>
              <a:t>Equal to one for different-gender emails sent in Round 2 when a same-gender email was sent in Round 1.</a:t>
            </a:r>
          </a:p>
          <a:p>
            <a:pPr marL="228600" indent="-228600">
              <a:buAutoNum type="arabicPeriod"/>
            </a:pPr>
            <a:r>
              <a:rPr lang="en-US" baseline="0" dirty="0"/>
              <a:t>Equal to 1 for different-gender emails sent in Round 3. </a:t>
            </a:r>
            <a:endParaRPr lang="en-US" dirty="0"/>
          </a:p>
        </p:txBody>
      </p:sp>
      <p:sp>
        <p:nvSpPr>
          <p:cNvPr id="4" name="Slide Number Placeholder 3"/>
          <p:cNvSpPr>
            <a:spLocks noGrp="1"/>
          </p:cNvSpPr>
          <p:nvPr>
            <p:ph type="sldNum" sz="quarter" idx="10"/>
          </p:nvPr>
        </p:nvSpPr>
        <p:spPr/>
        <p:txBody>
          <a:bodyPr/>
          <a:lstStyle/>
          <a:p>
            <a:fld id="{1171B3C6-4B1E-904E-B048-4C6D936CB992}" type="slidenum">
              <a:rPr lang="en-US" smtClean="0"/>
              <a:t>23</a:t>
            </a:fld>
            <a:endParaRPr lang="en-US"/>
          </a:p>
        </p:txBody>
      </p:sp>
    </p:spTree>
    <p:extLst>
      <p:ext uri="{BB962C8B-B14F-4D97-AF65-F5344CB8AC3E}">
        <p14:creationId xmlns:p14="http://schemas.microsoft.com/office/powerpoint/2010/main" val="1369606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indicator variables:</a:t>
            </a:r>
            <a:r>
              <a:rPr lang="en-US" baseline="0" dirty="0"/>
              <a:t> </a:t>
            </a:r>
          </a:p>
          <a:p>
            <a:pPr marL="228600" indent="-228600">
              <a:buAutoNum type="arabicPeriod"/>
            </a:pPr>
            <a:r>
              <a:rPr lang="en-US" baseline="0" dirty="0"/>
              <a:t>Equal to one for different-gender emails sent in Round 2 when a same-gender email was sent in Round 1.</a:t>
            </a:r>
          </a:p>
          <a:p>
            <a:pPr marL="228600" indent="-228600">
              <a:buAutoNum type="arabicPeriod"/>
            </a:pPr>
            <a:r>
              <a:rPr lang="en-US" baseline="0" dirty="0"/>
              <a:t>Equal to 1 for different-gender emails sent in Round 3. </a:t>
            </a:r>
            <a:endParaRPr lang="en-US" dirty="0"/>
          </a:p>
          <a:p>
            <a:endParaRPr lang="en-US" dirty="0"/>
          </a:p>
          <a:p>
            <a:r>
              <a:rPr lang="en-US" dirty="0"/>
              <a:t>Likely spillovers after receive a same-gender email – lower response rates for different-gender</a:t>
            </a:r>
            <a:r>
              <a:rPr lang="en-US" baseline="0" dirty="0"/>
              <a:t> emails in round 3. </a:t>
            </a:r>
          </a:p>
          <a:p>
            <a:endParaRPr lang="en-US" baseline="0" dirty="0"/>
          </a:p>
          <a:p>
            <a:r>
              <a:rPr lang="en-US" baseline="0" dirty="0"/>
              <a:t>(regular controls model) </a:t>
            </a:r>
            <a:endParaRPr lang="en-US" dirty="0"/>
          </a:p>
        </p:txBody>
      </p:sp>
      <p:sp>
        <p:nvSpPr>
          <p:cNvPr id="4" name="Slide Number Placeholder 3"/>
          <p:cNvSpPr>
            <a:spLocks noGrp="1"/>
          </p:cNvSpPr>
          <p:nvPr>
            <p:ph type="sldNum" sz="quarter" idx="10"/>
          </p:nvPr>
        </p:nvSpPr>
        <p:spPr/>
        <p:txBody>
          <a:bodyPr/>
          <a:lstStyle/>
          <a:p>
            <a:fld id="{1171B3C6-4B1E-904E-B048-4C6D936CB992}" type="slidenum">
              <a:rPr lang="en-US" smtClean="0"/>
              <a:t>24</a:t>
            </a:fld>
            <a:endParaRPr lang="en-US"/>
          </a:p>
        </p:txBody>
      </p:sp>
    </p:spTree>
    <p:extLst>
      <p:ext uri="{BB962C8B-B14F-4D97-AF65-F5344CB8AC3E}">
        <p14:creationId xmlns:p14="http://schemas.microsoft.com/office/powerpoint/2010/main" val="1227068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71B3C6-4B1E-904E-B048-4C6D936CB992}" type="slidenum">
              <a:rPr lang="en-US" smtClean="0"/>
              <a:t>25</a:t>
            </a:fld>
            <a:endParaRPr lang="en-US"/>
          </a:p>
        </p:txBody>
      </p:sp>
    </p:spTree>
    <p:extLst>
      <p:ext uri="{BB962C8B-B14F-4D97-AF65-F5344CB8AC3E}">
        <p14:creationId xmlns:p14="http://schemas.microsoft.com/office/powerpoint/2010/main" val="1088676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Penalty</a:t>
            </a:r>
            <a:r>
              <a:rPr lang="en-US" baseline="0" dirty="0"/>
              <a:t> for kids regardless of couple’s gender, but only for 2 kids. 1 kid neg. but not significant, expecting positive but insignificant.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Why? Kids are really expensive. </a:t>
            </a:r>
          </a:p>
          <a:p>
            <a:endParaRPr lang="en-US" baseline="0" dirty="0"/>
          </a:p>
          <a:p>
            <a:r>
              <a:rPr lang="en-US" baseline="0" dirty="0"/>
              <a:t>Race?</a:t>
            </a:r>
          </a:p>
          <a:p>
            <a:endParaRPr lang="en-US" baseline="0" dirty="0"/>
          </a:p>
          <a:p>
            <a:r>
              <a:rPr lang="en-US" baseline="0" dirty="0"/>
              <a:t>Mention occupation for partner? </a:t>
            </a:r>
          </a:p>
          <a:p>
            <a:endParaRPr lang="en-US" baseline="0" dirty="0"/>
          </a:p>
        </p:txBody>
      </p:sp>
      <p:sp>
        <p:nvSpPr>
          <p:cNvPr id="4" name="Slide Number Placeholder 3"/>
          <p:cNvSpPr>
            <a:spLocks noGrp="1"/>
          </p:cNvSpPr>
          <p:nvPr>
            <p:ph type="sldNum" sz="quarter" idx="10"/>
          </p:nvPr>
        </p:nvSpPr>
        <p:spPr/>
        <p:txBody>
          <a:bodyPr/>
          <a:lstStyle/>
          <a:p>
            <a:fld id="{1171B3C6-4B1E-904E-B048-4C6D936CB992}" type="slidenum">
              <a:rPr lang="en-US" smtClean="0"/>
              <a:t>26</a:t>
            </a:fld>
            <a:endParaRPr lang="en-US"/>
          </a:p>
        </p:txBody>
      </p:sp>
    </p:spTree>
    <p:extLst>
      <p:ext uri="{BB962C8B-B14F-4D97-AF65-F5344CB8AC3E}">
        <p14:creationId xmlns:p14="http://schemas.microsoft.com/office/powerpoint/2010/main" val="1934141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Also need to discuss if we should mention that we are looking for our first house / first mortgage. The children/expecting signal also signals timing of the mortgage (e.g., could be first time), and that could explain some differences.</a:t>
            </a:r>
          </a:p>
          <a:p>
            <a:r>
              <a:rPr lang="en-US" sz="1200" kern="1200" dirty="0">
                <a:solidFill>
                  <a:schemeClr val="tx1"/>
                </a:solidFill>
                <a:latin typeface="+mn-lt"/>
                <a:ea typeface="+mn-ea"/>
                <a:cs typeface="+mn-cs"/>
              </a:rPr>
              <a:t>*Ignore this concern, no easy/sufficient fix.</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Need to rephrase the tenure signal to make clear tenure is at a JOB and not within an OCCUPATION</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2) Should we do one kid or one or two kids? Also need to decide on bedrooms, which is a related issue.</a:t>
            </a:r>
          </a:p>
          <a:p>
            <a:r>
              <a:rPr lang="en-US" sz="1200" kern="1200" dirty="0">
                <a:solidFill>
                  <a:schemeClr val="tx1"/>
                </a:solidFill>
                <a:latin typeface="+mn-lt"/>
                <a:ea typeface="+mn-ea"/>
                <a:cs typeface="+mn-cs"/>
              </a:rPr>
              <a:t>*Always mention either two bedrooms, or switch between two or three randomly (i.e. bedrooms don't vary by couple or kids). Not sure if there are thus any follow-ups on this since I can’t remember off the top of my head what we do now Mary/David.</a:t>
            </a:r>
          </a:p>
          <a:p>
            <a:r>
              <a:rPr lang="en-US" sz="1200" kern="1200" dirty="0">
                <a:solidFill>
                  <a:schemeClr val="tx1"/>
                </a:solidFill>
                <a:latin typeface="+mn-lt"/>
                <a:ea typeface="+mn-ea"/>
                <a:cs typeface="+mn-cs"/>
              </a:rPr>
              <a:t>*We should always select one couple to have a mention of kids/expecting/adopting, and the other couple has no mention.</a:t>
            </a:r>
          </a:p>
          <a:p>
            <a:r>
              <a:rPr lang="en-US" sz="1200" kern="1200" dirty="0">
                <a:solidFill>
                  <a:schemeClr val="tx1"/>
                </a:solidFill>
                <a:latin typeface="+mn-lt"/>
                <a:ea typeface="+mn-ea"/>
                <a:cs typeface="+mn-cs"/>
              </a:rPr>
              <a:t>*We should add in adopting as follows. Conditional on having a kids mention (one couple selected in each pair), the probability for each option is as follows:</a:t>
            </a:r>
          </a:p>
          <a:p>
            <a:r>
              <a:rPr lang="en-US" sz="1200" kern="1200" dirty="0">
                <a:solidFill>
                  <a:schemeClr val="tx1"/>
                </a:solidFill>
                <a:latin typeface="+mn-lt"/>
                <a:ea typeface="+mn-ea"/>
                <a:cs typeface="+mn-cs"/>
              </a:rPr>
              <a:t>FM/MF/FF - adopting 25%, expecting 25%, 1 kid 25%, 2 kids 25%</a:t>
            </a:r>
          </a:p>
          <a:p>
            <a:r>
              <a:rPr lang="en-US" sz="1200" kern="1200" dirty="0">
                <a:solidFill>
                  <a:schemeClr val="tx1"/>
                </a:solidFill>
                <a:latin typeface="+mn-lt"/>
                <a:ea typeface="+mn-ea"/>
                <a:cs typeface="+mn-cs"/>
              </a:rPr>
              <a:t>MM - adopting 50%, 1 kid 25%, 2 kids 25%</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7) We may want to think about if we do want to add in race or ethnicity to some extent, given constant comments about that and the fact that we seem to have a ton of power for testing sexual orientation anyways.</a:t>
            </a:r>
          </a:p>
          <a:p>
            <a:r>
              <a:rPr lang="en-US" sz="1200" kern="1200" dirty="0">
                <a:solidFill>
                  <a:schemeClr val="tx1"/>
                </a:solidFill>
                <a:latin typeface="+mn-lt"/>
                <a:ea typeface="+mn-ea"/>
                <a:cs typeface="+mn-cs"/>
              </a:rPr>
              <a:t>*Tabled - Patrick/David/Mary/Cathy to all think about. Email us when you have ideas/opinions and that'll get the ball rolling on discussions.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-We are considering including race to be similar to the national distribution</a:t>
            </a:r>
            <a:r>
              <a:rPr lang="en-US" sz="1200" kern="1200" baseline="0" dirty="0">
                <a:solidFill>
                  <a:schemeClr val="tx1"/>
                </a:solidFill>
                <a:latin typeface="+mn-lt"/>
                <a:ea typeface="+mn-ea"/>
                <a:cs typeface="+mn-cs"/>
              </a:rPr>
              <a:t> – </a:t>
            </a:r>
            <a:r>
              <a:rPr lang="en-US" sz="1200" kern="1200" dirty="0">
                <a:solidFill>
                  <a:schemeClr val="tx1"/>
                </a:solidFill>
                <a:effectLst/>
                <a:latin typeface="+mn-lt"/>
                <a:ea typeface="+mn-ea"/>
                <a:cs typeface="+mn-cs"/>
              </a:rPr>
              <a:t>12.3% African-American names and 12.5% Hispanic names, approximately. </a:t>
            </a:r>
            <a:endParaRPr lang="en-US" dirty="0"/>
          </a:p>
        </p:txBody>
      </p:sp>
      <p:sp>
        <p:nvSpPr>
          <p:cNvPr id="4" name="Slide Number Placeholder 3"/>
          <p:cNvSpPr>
            <a:spLocks noGrp="1"/>
          </p:cNvSpPr>
          <p:nvPr>
            <p:ph type="sldNum" sz="quarter" idx="10"/>
          </p:nvPr>
        </p:nvSpPr>
        <p:spPr/>
        <p:txBody>
          <a:bodyPr/>
          <a:lstStyle/>
          <a:p>
            <a:fld id="{1171B3C6-4B1E-904E-B048-4C6D936CB992}" type="slidenum">
              <a:rPr lang="en-US" smtClean="0"/>
              <a:t>27</a:t>
            </a:fld>
            <a:endParaRPr lang="en-US"/>
          </a:p>
        </p:txBody>
      </p:sp>
    </p:spTree>
    <p:extLst>
      <p:ext uri="{BB962C8B-B14F-4D97-AF65-F5344CB8AC3E}">
        <p14:creationId xmlns:p14="http://schemas.microsoft.com/office/powerpoint/2010/main" val="2705620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a:buFont typeface="Arial"/>
              <a:buNone/>
            </a:pPr>
            <a:r>
              <a:rPr lang="en-US" sz="2000" dirty="0">
                <a:latin typeface="Avenir Next Regular"/>
                <a:cs typeface="Avenir Next Regular"/>
              </a:rPr>
              <a:t>Role of MLOs:</a:t>
            </a:r>
          </a:p>
          <a:p>
            <a:pPr lvl="3">
              <a:buFont typeface="Arial"/>
              <a:buChar char="•"/>
            </a:pPr>
            <a:r>
              <a:rPr lang="en-US" sz="2000" dirty="0">
                <a:latin typeface="Avenir Next Regular"/>
                <a:cs typeface="Avenir Next Regular"/>
              </a:rPr>
              <a:t>Analyze and screen preliminary loan requests </a:t>
            </a:r>
          </a:p>
          <a:p>
            <a:pPr lvl="3">
              <a:buFont typeface="Arial"/>
              <a:buChar char="•"/>
            </a:pPr>
            <a:r>
              <a:rPr lang="en-US" sz="2000" dirty="0">
                <a:latin typeface="Avenir Next Regular"/>
                <a:cs typeface="Avenir Next Regular"/>
              </a:rPr>
              <a:t>Gather background financial information</a:t>
            </a:r>
          </a:p>
          <a:p>
            <a:pPr lvl="3">
              <a:buFont typeface="Arial"/>
              <a:buChar char="•"/>
            </a:pPr>
            <a:r>
              <a:rPr lang="en-US" sz="2000" dirty="0">
                <a:latin typeface="Avenir Next Regular"/>
                <a:cs typeface="Avenir Next Regular"/>
              </a:rPr>
              <a:t>Submit loan applications</a:t>
            </a:r>
          </a:p>
          <a:p>
            <a:pPr lvl="3">
              <a:buFont typeface="Arial"/>
              <a:buChar char="•"/>
            </a:pPr>
            <a:endParaRPr lang="en-US" sz="2000" dirty="0">
              <a:latin typeface="Avenir Next Regular"/>
              <a:cs typeface="Avenir Next Regular"/>
            </a:endParaRPr>
          </a:p>
          <a:p>
            <a:pPr lvl="3">
              <a:buFont typeface="Arial"/>
              <a:buChar char="•"/>
            </a:pPr>
            <a:r>
              <a:rPr lang="en-US" sz="2000" dirty="0">
                <a:latin typeface="Avenir Next Regular"/>
                <a:cs typeface="Avenir Next Regular"/>
              </a:rPr>
              <a:t>MLOs are essentially</a:t>
            </a:r>
            <a:r>
              <a:rPr lang="en-US" sz="2000" baseline="0" dirty="0">
                <a:latin typeface="Avenir Next Regular"/>
                <a:cs typeface="Avenir Next Regular"/>
              </a:rPr>
              <a:t> licensed mortgage salespeople who assist customers with loan applications and have the ability to offer and negotiate terms of the mortgage with applicants. </a:t>
            </a:r>
          </a:p>
          <a:p>
            <a:pPr lvl="3">
              <a:buFont typeface="Arial"/>
              <a:buChar char="•"/>
            </a:pPr>
            <a:r>
              <a:rPr lang="en-US" sz="2000" baseline="0" dirty="0">
                <a:latin typeface="Avenir Next Regular"/>
                <a:cs typeface="Avenir Next Regular"/>
              </a:rPr>
              <a:t>Have discretion over if/how to respond to costumer questions. </a:t>
            </a:r>
          </a:p>
          <a:p>
            <a:pPr lvl="3">
              <a:buFont typeface="Arial"/>
              <a:buChar char="•"/>
            </a:pPr>
            <a:r>
              <a:rPr lang="en-US" sz="2000" baseline="0" dirty="0">
                <a:latin typeface="Avenir Next Regular"/>
                <a:cs typeface="Avenir Next Regular"/>
              </a:rPr>
              <a:t>Might suggest waiting to improve credit score or to act quickly to take advantage of low interest rates. </a:t>
            </a:r>
            <a:endParaRPr lang="en-US" sz="2000" dirty="0">
              <a:latin typeface="Avenir Next Regular"/>
              <a:cs typeface="Avenir Next Regular"/>
            </a:endParaRPr>
          </a:p>
          <a:p>
            <a:pPr lvl="3">
              <a:buFont typeface="Arial"/>
              <a:buChar char="•"/>
            </a:pPr>
            <a:r>
              <a:rPr lang="en-US" sz="2000" dirty="0">
                <a:latin typeface="Avenir Next Regular"/>
                <a:cs typeface="Avenir Next Regular"/>
              </a:rPr>
              <a:t>If using an</a:t>
            </a:r>
            <a:r>
              <a:rPr lang="en-US" sz="2000" baseline="0" dirty="0">
                <a:latin typeface="Avenir Next Regular"/>
                <a:cs typeface="Avenir Next Regular"/>
              </a:rPr>
              <a:t> MLO, this is your primary contact in the mortgage processes </a:t>
            </a:r>
          </a:p>
          <a:p>
            <a:pPr lvl="3">
              <a:buFont typeface="Arial"/>
              <a:buChar char="•"/>
            </a:pPr>
            <a:r>
              <a:rPr lang="en-US" sz="2000" baseline="0" dirty="0">
                <a:latin typeface="Avenir Next Regular"/>
                <a:cs typeface="Avenir Next Regular"/>
              </a:rPr>
              <a:t>Why MLOs? They have a large incentive to help individuals get a mortgage – they typically get 1% of the total loan amount </a:t>
            </a:r>
          </a:p>
          <a:p>
            <a:pPr lvl="3">
              <a:buFont typeface="Arial"/>
              <a:buChar char="•"/>
            </a:pPr>
            <a:endParaRPr lang="en-US" sz="2000" baseline="0" dirty="0">
              <a:latin typeface="Avenir Next Regular"/>
              <a:cs typeface="Avenir Next Regular"/>
            </a:endParaRPr>
          </a:p>
          <a:p>
            <a:pPr lvl="3">
              <a:buFont typeface="Arial"/>
              <a:buChar char="•"/>
            </a:pPr>
            <a:r>
              <a:rPr lang="en-US" sz="2000" b="1" dirty="0"/>
              <a:t>Loan officers</a:t>
            </a:r>
            <a:r>
              <a:rPr lang="en-US" sz="2000" dirty="0"/>
              <a:t> usually </a:t>
            </a:r>
            <a:r>
              <a:rPr lang="en-US" sz="2000" b="1" dirty="0"/>
              <a:t>work</a:t>
            </a:r>
            <a:r>
              <a:rPr lang="en-US" sz="2000" dirty="0"/>
              <a:t> for a </a:t>
            </a:r>
            <a:r>
              <a:rPr lang="en-US" sz="2000" b="1" dirty="0"/>
              <a:t>mortgage</a:t>
            </a:r>
            <a:r>
              <a:rPr lang="en-US" sz="2000" dirty="0"/>
              <a:t> broker, a </a:t>
            </a:r>
            <a:r>
              <a:rPr lang="en-US" sz="2000" b="1" dirty="0"/>
              <a:t>mortgage</a:t>
            </a:r>
            <a:r>
              <a:rPr lang="en-US" sz="2000" dirty="0"/>
              <a:t> banker or a financial institution, such as a bank or credit union. Most brokerage </a:t>
            </a:r>
            <a:r>
              <a:rPr lang="en-US" sz="2000" b="1" dirty="0"/>
              <a:t>loan officers are</a:t>
            </a:r>
            <a:r>
              <a:rPr lang="en-US" sz="2000" dirty="0"/>
              <a:t> commission-only salespeople.</a:t>
            </a:r>
            <a:endParaRPr lang="en-US" sz="2000" baseline="0" dirty="0">
              <a:latin typeface="Avenir Next Regular"/>
              <a:cs typeface="Avenir Next Regular"/>
            </a:endParaRPr>
          </a:p>
          <a:p>
            <a:pPr lvl="3">
              <a:buFont typeface="Arial"/>
              <a:buChar char="•"/>
            </a:pPr>
            <a:endParaRPr lang="en-US" sz="2000" baseline="0" dirty="0">
              <a:latin typeface="Avenir Next Regular"/>
              <a:cs typeface="Avenir Next Regular"/>
            </a:endParaRPr>
          </a:p>
          <a:p>
            <a:pPr lvl="3">
              <a:buFont typeface="Arial"/>
              <a:buChar char="•"/>
            </a:pPr>
            <a:r>
              <a:rPr lang="en-US" sz="2000" baseline="0" dirty="0">
                <a:latin typeface="Avenir Next Regular"/>
                <a:cs typeface="Avenir Next Regular"/>
              </a:rPr>
              <a:t>We contacted a bunch of MLOs. He emailed MLO giving price house range and asked about rates. Gives you the rates, how much are you looking to be approved for, what house price range? Can get a letter of preapproval from a bank so your offer is more appealing. Once get an accepted offer, have 30 days to go through steps and show you can pay with a more rigorous check. The loan officer walks you though this and sends you all the forms. </a:t>
            </a:r>
            <a:endParaRPr lang="en-US" sz="2000" dirty="0">
              <a:latin typeface="Avenir Next Regular"/>
              <a:cs typeface="Avenir Next Regular"/>
            </a:endParaRPr>
          </a:p>
          <a:p>
            <a:pPr lvl="3">
              <a:buFont typeface="Arial"/>
              <a:buNone/>
            </a:pPr>
            <a:r>
              <a:rPr lang="en-US" sz="2000" dirty="0">
                <a:latin typeface="Avenir Next Regular"/>
                <a:cs typeface="Avenir Next Regular"/>
              </a:rPr>
              <a:t>. </a:t>
            </a:r>
          </a:p>
          <a:p>
            <a:pPr lvl="3">
              <a:buFont typeface="Arial"/>
              <a:buChar char="•"/>
            </a:pPr>
            <a:r>
              <a:rPr lang="en-US" sz="2000" dirty="0">
                <a:latin typeface="Avenir Next Regular"/>
                <a:cs typeface="Avenir Next Regular"/>
              </a:rPr>
              <a:t>MLO</a:t>
            </a:r>
            <a:r>
              <a:rPr lang="en-US" sz="2000" baseline="0" dirty="0">
                <a:latin typeface="Avenir Next Regular"/>
                <a:cs typeface="Avenir Next Regular"/>
              </a:rPr>
              <a:t> are an integrated part of the mortgage process. </a:t>
            </a:r>
          </a:p>
          <a:p>
            <a:pPr lvl="3">
              <a:buFont typeface="Arial"/>
              <a:buChar char="•"/>
            </a:pPr>
            <a:endParaRPr lang="en-US" sz="2000" baseline="0" dirty="0">
              <a:latin typeface="Avenir Next Regular"/>
              <a:cs typeface="Avenir Next Regular"/>
            </a:endParaRPr>
          </a:p>
          <a:p>
            <a:pPr lvl="3">
              <a:buFont typeface="Arial"/>
              <a:buChar char="•"/>
            </a:pPr>
            <a:r>
              <a:rPr lang="en-US" sz="2000" baseline="0" dirty="0">
                <a:latin typeface="Avenir Next Regular"/>
                <a:cs typeface="Avenir Next Regular"/>
              </a:rPr>
              <a:t>Not everyone will email an MLO first – may just go to the bank, look up information online, or hire a mortgage broker. It is more efficient to email multiple MLOs if trying to shop around for the best rates. Might be more accurate to email about fees and rates based on your own circumstances than just look online. </a:t>
            </a:r>
            <a:endParaRPr lang="en-US" sz="2000" dirty="0">
              <a:latin typeface="Avenir Next Regular"/>
              <a:cs typeface="Avenir Next Regular"/>
            </a:endParaRPr>
          </a:p>
          <a:p>
            <a:r>
              <a:rPr lang="en-US" dirty="0"/>
              <a:t>	</a:t>
            </a:r>
          </a:p>
          <a:p>
            <a:r>
              <a:rPr lang="en-US" dirty="0"/>
              <a:t>-Who accepts/rejects</a:t>
            </a:r>
            <a:r>
              <a:rPr lang="en-US" baseline="0" dirty="0"/>
              <a:t> the loan? </a:t>
            </a:r>
            <a:r>
              <a:rPr lang="en-US" dirty="0"/>
              <a:t>The mortgage underwriter is the key decision-maker during the mortgage approval process. Reviews all the documents prepared</a:t>
            </a:r>
            <a:r>
              <a:rPr lang="en-US" baseline="0" dirty="0"/>
              <a:t> by the MLO. </a:t>
            </a:r>
          </a:p>
          <a:p>
            <a:r>
              <a:rPr lang="en-US" baseline="0" dirty="0"/>
              <a:t>-Easier to discriminate via email than in person? </a:t>
            </a:r>
            <a:endParaRPr lang="en-US" dirty="0"/>
          </a:p>
        </p:txBody>
      </p:sp>
      <p:sp>
        <p:nvSpPr>
          <p:cNvPr id="4" name="Slide Number Placeholder 3"/>
          <p:cNvSpPr>
            <a:spLocks noGrp="1"/>
          </p:cNvSpPr>
          <p:nvPr>
            <p:ph type="sldNum" sz="quarter" idx="10"/>
          </p:nvPr>
        </p:nvSpPr>
        <p:spPr/>
        <p:txBody>
          <a:bodyPr/>
          <a:lstStyle/>
          <a:p>
            <a:fld id="{1171B3C6-4B1E-904E-B048-4C6D936CB992}" type="slidenum">
              <a:rPr lang="en-US" smtClean="0"/>
              <a:t>5</a:t>
            </a:fld>
            <a:endParaRPr lang="en-US"/>
          </a:p>
        </p:txBody>
      </p:sp>
    </p:spTree>
    <p:extLst>
      <p:ext uri="{BB962C8B-B14F-4D97-AF65-F5344CB8AC3E}">
        <p14:creationId xmlns:p14="http://schemas.microsoft.com/office/powerpoint/2010/main" val="69480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field</a:t>
            </a:r>
            <a:r>
              <a:rPr lang="en-US" baseline="0" dirty="0"/>
              <a:t> experiments are a popular way of testing for S.O. discrimination</a:t>
            </a:r>
            <a:r>
              <a:rPr lang="mr-IN" baseline="0" dirty="0"/>
              <a:t>…</a:t>
            </a:r>
            <a:r>
              <a:rPr lang="en-US" baseline="0" dirty="0"/>
              <a:t>no experiment in mortgage lending. </a:t>
            </a:r>
          </a:p>
          <a:p>
            <a:endParaRPr lang="en-US" baseline="0" dirty="0"/>
          </a:p>
          <a:p>
            <a:r>
              <a:rPr lang="en-US" baseline="0" dirty="0"/>
              <a:t>Rental market: </a:t>
            </a:r>
          </a:p>
          <a:p>
            <a:r>
              <a:rPr lang="en-US" baseline="0" dirty="0"/>
              <a:t>	-Email correspondence study: same-gender couples receive fewer responses to email inquires relative to different-gender couples (Friedman) </a:t>
            </a:r>
          </a:p>
          <a:p>
            <a:r>
              <a:rPr lang="en-US" baseline="0" dirty="0"/>
              <a:t>	-Matched-pair email correspondence study: </a:t>
            </a:r>
          </a:p>
          <a:p>
            <a:r>
              <a:rPr lang="en-US" baseline="0" dirty="0"/>
              <a:t>	-In-person audit study: received yearly quotes higher than those of straight men, but lesbians treats the same as straight couples (Levy) </a:t>
            </a:r>
          </a:p>
          <a:p>
            <a:r>
              <a:rPr lang="en-US" baseline="0" dirty="0"/>
              <a:t>	-Evidence of sexual orientation discrimination outside the U.S. (Ahmed &amp; </a:t>
            </a:r>
            <a:r>
              <a:rPr lang="en-US" baseline="0" dirty="0" err="1"/>
              <a:t>Hammarstedt</a:t>
            </a:r>
            <a:r>
              <a:rPr lang="en-US" baseline="0" dirty="0"/>
              <a:t>) </a:t>
            </a:r>
          </a:p>
          <a:p>
            <a:r>
              <a:rPr lang="en-US" baseline="0" dirty="0"/>
              <a:t>Labor market: </a:t>
            </a:r>
          </a:p>
          <a:p>
            <a:r>
              <a:rPr lang="en-US" baseline="0" dirty="0"/>
              <a:t>	-Large-scale audit study by sending fictitious resumes to job posting, added experience at a gay camp, found significant evidence of discrimination in 3/7 states (</a:t>
            </a:r>
            <a:r>
              <a:rPr lang="en-US" baseline="0" dirty="0" err="1"/>
              <a:t>Tilcik</a:t>
            </a:r>
            <a:r>
              <a:rPr lang="en-US" baseline="0" dirty="0"/>
              <a:t>) </a:t>
            </a:r>
          </a:p>
          <a:p>
            <a:r>
              <a:rPr lang="en-US" baseline="0" dirty="0"/>
              <a:t>	-Sexual discrimination in Germany – sent out responses to job advertisements or job applications (</a:t>
            </a:r>
            <a:r>
              <a:rPr lang="en-US" baseline="0" dirty="0" err="1"/>
              <a:t>Weichselbaumer</a:t>
            </a:r>
            <a:r>
              <a:rPr lang="en-US" baseline="0" dirty="0"/>
              <a:t>) </a:t>
            </a:r>
          </a:p>
          <a:p>
            <a:r>
              <a:rPr lang="en-US" baseline="0" dirty="0"/>
              <a:t>Racial Discrimination in the mortgage market: </a:t>
            </a:r>
          </a:p>
          <a:p>
            <a:r>
              <a:rPr lang="en-US" baseline="0" dirty="0"/>
              <a:t>	-Hanson et all finds evidence of racial discrimination – net discrimination of 1.8% lower response rate. Being African American is equivalent of a credit score 71 points </a:t>
            </a:r>
            <a:r>
              <a:rPr lang="en-US" baseline="0" dirty="0" err="1"/>
              <a:t>lower,which</a:t>
            </a:r>
            <a:r>
              <a:rPr lang="en-US" baseline="0" dirty="0"/>
              <a:t> is enough to push individuals into a lower credit group. Exceptional 850-800, very good 799-740, good  739-670, fair 669-580 </a:t>
            </a:r>
            <a:endParaRPr lang="en-US" dirty="0"/>
          </a:p>
        </p:txBody>
      </p:sp>
      <p:sp>
        <p:nvSpPr>
          <p:cNvPr id="4" name="Slide Number Placeholder 3"/>
          <p:cNvSpPr>
            <a:spLocks noGrp="1"/>
          </p:cNvSpPr>
          <p:nvPr>
            <p:ph type="sldNum" sz="quarter" idx="10"/>
          </p:nvPr>
        </p:nvSpPr>
        <p:spPr/>
        <p:txBody>
          <a:bodyPr/>
          <a:lstStyle/>
          <a:p>
            <a:fld id="{1171B3C6-4B1E-904E-B048-4C6D936CB992}" type="slidenum">
              <a:rPr lang="en-US" smtClean="0"/>
              <a:t>6</a:t>
            </a:fld>
            <a:endParaRPr lang="en-US"/>
          </a:p>
        </p:txBody>
      </p:sp>
    </p:spTree>
    <p:extLst>
      <p:ext uri="{BB962C8B-B14F-4D97-AF65-F5344CB8AC3E}">
        <p14:creationId xmlns:p14="http://schemas.microsoft.com/office/powerpoint/2010/main" val="1327874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field</a:t>
            </a:r>
            <a:r>
              <a:rPr lang="en-US" baseline="0" dirty="0"/>
              <a:t> experiments are a popular way of testing for S.O. discrimination</a:t>
            </a:r>
            <a:r>
              <a:rPr lang="mr-IN" baseline="0" dirty="0"/>
              <a:t>…</a:t>
            </a:r>
            <a:r>
              <a:rPr lang="en-US" baseline="0" dirty="0"/>
              <a:t>no exp. In mortgage lending </a:t>
            </a:r>
          </a:p>
          <a:p>
            <a:endParaRPr lang="en-US" baseline="0" dirty="0"/>
          </a:p>
          <a:p>
            <a:r>
              <a:rPr lang="en-US" baseline="0" dirty="0"/>
              <a:t>Could be possible bias with this study – not controlling for credit signals? </a:t>
            </a:r>
            <a:endParaRPr lang="en-US" dirty="0"/>
          </a:p>
        </p:txBody>
      </p:sp>
      <p:sp>
        <p:nvSpPr>
          <p:cNvPr id="4" name="Slide Number Placeholder 3"/>
          <p:cNvSpPr>
            <a:spLocks noGrp="1"/>
          </p:cNvSpPr>
          <p:nvPr>
            <p:ph type="sldNum" sz="quarter" idx="10"/>
          </p:nvPr>
        </p:nvSpPr>
        <p:spPr/>
        <p:txBody>
          <a:bodyPr/>
          <a:lstStyle/>
          <a:p>
            <a:fld id="{1171B3C6-4B1E-904E-B048-4C6D936CB992}" type="slidenum">
              <a:rPr lang="en-US" smtClean="0"/>
              <a:t>7</a:t>
            </a:fld>
            <a:endParaRPr lang="en-US"/>
          </a:p>
        </p:txBody>
      </p:sp>
    </p:spTree>
    <p:extLst>
      <p:ext uri="{BB962C8B-B14F-4D97-AF65-F5344CB8AC3E}">
        <p14:creationId xmlns:p14="http://schemas.microsoft.com/office/powerpoint/2010/main" val="1502518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a:buFont typeface="Arial"/>
              <a:buNone/>
            </a:pPr>
            <a:r>
              <a:rPr lang="en-US" sz="2000" dirty="0">
                <a:latin typeface="Avenir Next Regular"/>
                <a:cs typeface="Avenir Next Regular"/>
              </a:rPr>
              <a:t>Role of MLOs:</a:t>
            </a:r>
          </a:p>
          <a:p>
            <a:pPr lvl="3">
              <a:buFont typeface="Arial"/>
              <a:buChar char="•"/>
            </a:pPr>
            <a:r>
              <a:rPr lang="en-US" sz="2000" dirty="0">
                <a:latin typeface="Avenir Next Regular"/>
                <a:cs typeface="Avenir Next Regular"/>
              </a:rPr>
              <a:t>Analyze and screen preliminary loan requests </a:t>
            </a:r>
          </a:p>
          <a:p>
            <a:pPr lvl="3">
              <a:buFont typeface="Arial"/>
              <a:buChar char="•"/>
            </a:pPr>
            <a:r>
              <a:rPr lang="en-US" sz="2000" dirty="0">
                <a:latin typeface="Avenir Next Regular"/>
                <a:cs typeface="Avenir Next Regular"/>
              </a:rPr>
              <a:t>Gather background financial information</a:t>
            </a:r>
          </a:p>
          <a:p>
            <a:pPr lvl="3">
              <a:buFont typeface="Arial"/>
              <a:buChar char="•"/>
            </a:pPr>
            <a:r>
              <a:rPr lang="en-US" sz="2000" dirty="0">
                <a:latin typeface="Avenir Next Regular"/>
                <a:cs typeface="Avenir Next Regular"/>
              </a:rPr>
              <a:t>Submit loan applications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Checked to ensure each MLO email address receiving one of each type of couple.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define discrimination as differential treatment (e.g. differential response rates, differential rate of response, and/or differential response quality) because of an applicant’s sexual orientation and/or family structure.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Full experiment will include a national representative sample of MLOs. </a:t>
            </a:r>
          </a:p>
          <a:p>
            <a:endParaRPr lang="en-US" baseline="0" dirty="0"/>
          </a:p>
          <a:p>
            <a:r>
              <a:rPr lang="en-US" baseline="0" dirty="0"/>
              <a:t>Collect email addresses, zip code, if possible gender from each MLO.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Actual experiment will have 5,000-7,000 MLOs. G*Power plus accounting for inter-correlation between clusters, we need 7,229 MLOs to detect a three percentage point difference in response rates. However, Hanson et al were able to detect differences of smaller magnitudes with about 5,000 MLOs.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MLOs will only receive 2 emails: one same gender (randomize if gay or lesbian), one different gender (randomize if sent by male or female)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Don’t consider responses if greater than two weeks or automatic responses by machines. Quality is word count and RA’s judgment and justification of similar, not similar, etc. Possibly use automated system to detect “friendly” language. </a:t>
            </a:r>
            <a:endParaRPr lang="en-US" dirty="0"/>
          </a:p>
          <a:p>
            <a:endParaRPr lang="en-US" dirty="0"/>
          </a:p>
        </p:txBody>
      </p:sp>
      <p:sp>
        <p:nvSpPr>
          <p:cNvPr id="4" name="Slide Number Placeholder 3"/>
          <p:cNvSpPr>
            <a:spLocks noGrp="1"/>
          </p:cNvSpPr>
          <p:nvPr>
            <p:ph type="sldNum" sz="quarter" idx="5"/>
          </p:nvPr>
        </p:nvSpPr>
        <p:spPr/>
        <p:txBody>
          <a:bodyPr/>
          <a:lstStyle/>
          <a:p>
            <a:fld id="{1171B3C6-4B1E-904E-B048-4C6D936CB992}" type="slidenum">
              <a:rPr lang="en-US" smtClean="0"/>
              <a:t>9</a:t>
            </a:fld>
            <a:endParaRPr lang="en-US"/>
          </a:p>
        </p:txBody>
      </p:sp>
    </p:spTree>
    <p:extLst>
      <p:ext uri="{BB962C8B-B14F-4D97-AF65-F5344CB8AC3E}">
        <p14:creationId xmlns:p14="http://schemas.microsoft.com/office/powerpoint/2010/main" val="3238583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External</a:t>
            </a:r>
            <a:r>
              <a:rPr lang="en-US" baseline="0" dirty="0"/>
              <a:t> validity problems here:</a:t>
            </a:r>
          </a:p>
          <a:p>
            <a:endParaRPr lang="en-US" baseline="0" dirty="0"/>
          </a:p>
          <a:p>
            <a:r>
              <a:rPr lang="en-US" baseline="0" dirty="0"/>
              <a:t>One could argue that a gay or lesbian couple would not report their sexual orientation </a:t>
            </a:r>
            <a:r>
              <a:rPr lang="en-US" baseline="0" dirty="0" err="1"/>
              <a:t>bc</a:t>
            </a:r>
            <a:r>
              <a:rPr lang="en-US" baseline="0" dirty="0"/>
              <a:t> of fear of being discriminated against </a:t>
            </a:r>
          </a:p>
          <a:p>
            <a:endParaRPr lang="en-US" baseline="0" dirty="0"/>
          </a:p>
          <a:p>
            <a:r>
              <a:rPr lang="en-US" baseline="0" dirty="0"/>
              <a:t>While this is a valid concern, I argue that they have an incentive to report marital status: </a:t>
            </a:r>
            <a:r>
              <a:rPr lang="en-US" sz="1200" b="0" i="0" u="none" strike="noStrike" kern="1200" baseline="0" dirty="0">
                <a:solidFill>
                  <a:schemeClr val="tx1"/>
                </a:solidFill>
                <a:latin typeface="+mn-lt"/>
                <a:ea typeface="+mn-ea"/>
                <a:cs typeface="+mn-cs"/>
              </a:rPr>
              <a:t> Married couples can deduct interest on up to $1 million worth of mortgage debt while a single taxpayer can only deduct up to $500,000 worth of debt. Married couples also have a better chance of getting a</a:t>
            </a:r>
          </a:p>
          <a:p>
            <a:r>
              <a:rPr lang="en-US" sz="1200" b="0" i="0" u="none" strike="noStrike" kern="1200" baseline="0" dirty="0">
                <a:solidFill>
                  <a:schemeClr val="tx1"/>
                </a:solidFill>
                <a:latin typeface="+mn-lt"/>
                <a:ea typeface="+mn-ea"/>
                <a:cs typeface="+mn-cs"/>
              </a:rPr>
              <a:t>deduction on mortgage insurance premiums.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Also, being married conveys that you are in a stable, committed relationship. If you are co-applicants on a mortgage, a bank will want to ensure that you will stay together and continue to pay back your mortgage.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Also, S.O. is bound to come out at some point in the process of discussion with an MLO </a:t>
            </a:r>
            <a:r>
              <a:rPr lang="en-US" sz="1200" b="0" i="0" u="none" strike="noStrike" kern="1200" baseline="0" dirty="0" err="1">
                <a:solidFill>
                  <a:schemeClr val="tx1"/>
                </a:solidFill>
                <a:latin typeface="+mn-lt"/>
                <a:ea typeface="+mn-ea"/>
                <a:cs typeface="+mn-cs"/>
              </a:rPr>
              <a:t>bc</a:t>
            </a:r>
            <a:r>
              <a:rPr lang="en-US" sz="1200" b="0" i="0" u="none" strike="noStrike" kern="1200" baseline="0" dirty="0">
                <a:solidFill>
                  <a:schemeClr val="tx1"/>
                </a:solidFill>
                <a:latin typeface="+mn-lt"/>
                <a:ea typeface="+mn-ea"/>
                <a:cs typeface="+mn-cs"/>
              </a:rPr>
              <a:t> they will most likely meet face to face at some point. Therefore,  even if not every gay or lesbian household will include S.O. in their first email, S.O is likely to be showcased some point later in the process. </a:t>
            </a:r>
            <a:endParaRPr lang="en-US" dirty="0"/>
          </a:p>
        </p:txBody>
      </p:sp>
      <p:sp>
        <p:nvSpPr>
          <p:cNvPr id="4" name="Slide Number Placeholder 3"/>
          <p:cNvSpPr>
            <a:spLocks noGrp="1"/>
          </p:cNvSpPr>
          <p:nvPr>
            <p:ph type="sldNum" sz="quarter" idx="10"/>
          </p:nvPr>
        </p:nvSpPr>
        <p:spPr/>
        <p:txBody>
          <a:bodyPr/>
          <a:lstStyle/>
          <a:p>
            <a:fld id="{1171B3C6-4B1E-904E-B048-4C6D936CB992}" type="slidenum">
              <a:rPr lang="en-US" smtClean="0"/>
              <a:t>10</a:t>
            </a:fld>
            <a:endParaRPr lang="en-US"/>
          </a:p>
        </p:txBody>
      </p:sp>
    </p:spTree>
    <p:extLst>
      <p:ext uri="{BB962C8B-B14F-4D97-AF65-F5344CB8AC3E}">
        <p14:creationId xmlns:p14="http://schemas.microsoft.com/office/powerpoint/2010/main" val="2694339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reasons why include</a:t>
            </a:r>
            <a:r>
              <a:rPr lang="en-US" baseline="0" dirty="0"/>
              <a:t> this signal. </a:t>
            </a:r>
            <a:endParaRPr lang="en-US" dirty="0"/>
          </a:p>
          <a:p>
            <a:endParaRPr lang="en-US" dirty="0"/>
          </a:p>
          <a:p>
            <a:r>
              <a:rPr lang="en-US" dirty="0"/>
              <a:t>Research shows that</a:t>
            </a:r>
            <a:r>
              <a:rPr lang="en-US" baseline="0" dirty="0"/>
              <a:t> families with children experience lower callback rates than families without. Therefore, it is possible that there may be a positive bias towards gay and lesbian households in mortgage market </a:t>
            </a:r>
            <a:r>
              <a:rPr lang="en-US" baseline="0" dirty="0" err="1"/>
              <a:t>bc</a:t>
            </a:r>
            <a:r>
              <a:rPr lang="en-US" baseline="0" dirty="0"/>
              <a:t> MLOs would assume they are less likely to have children. To control for this stat. </a:t>
            </a:r>
            <a:r>
              <a:rPr lang="en-US" baseline="0" dirty="0" err="1"/>
              <a:t>discr</a:t>
            </a:r>
            <a:r>
              <a:rPr lang="en-US" baseline="0" dirty="0"/>
              <a:t>. I include child signal.</a:t>
            </a:r>
          </a:p>
          <a:p>
            <a:endParaRPr lang="en-US" baseline="0" dirty="0"/>
          </a:p>
          <a:p>
            <a:r>
              <a:rPr lang="en-US" baseline="0" dirty="0"/>
              <a:t>However, signal is also interesting </a:t>
            </a:r>
            <a:r>
              <a:rPr lang="en-US" baseline="0" dirty="0" err="1"/>
              <a:t>bc</a:t>
            </a:r>
            <a:r>
              <a:rPr lang="en-US" baseline="0" dirty="0"/>
              <a:t> if disc. Is detected, child signal might also allow me to understand what form of taste based disc. Is occurring. If gay and lesbian with children experience lower callback rates than without, there may be some reason to believe that discriminatory MLOs take issue with gay parenting more than just being gay.</a:t>
            </a:r>
          </a:p>
          <a:p>
            <a:br>
              <a:rPr lang="en-US" baseline="0" dirty="0"/>
            </a:br>
            <a:r>
              <a:rPr lang="en-US" baseline="0" dirty="0"/>
              <a:t>Also, if both same-sex and different-sex couples with children experience lower rates, we may be able to conclude that familial structure disc. Is occurring </a:t>
            </a:r>
          </a:p>
          <a:p>
            <a:endParaRPr lang="en-US" baseline="0" dirty="0"/>
          </a:p>
          <a:p>
            <a:r>
              <a:rPr lang="en-US" baseline="0" dirty="0"/>
              <a:t>Mention children/expecting/adopting half the time </a:t>
            </a:r>
          </a:p>
          <a:p>
            <a:r>
              <a:rPr lang="en-US" baseline="0" dirty="0"/>
              <a:t>Adding adoption </a:t>
            </a:r>
          </a:p>
          <a:p>
            <a:endParaRPr lang="en-US" baseline="0" dirty="0"/>
          </a:p>
          <a:p>
            <a:r>
              <a:rPr lang="en-US" baseline="0" dirty="0"/>
              <a:t>Should be include 2 kids? Does this introduce confusion about how old they are? </a:t>
            </a:r>
          </a:p>
          <a:p>
            <a:endParaRPr lang="en-US" baseline="0" dirty="0"/>
          </a:p>
          <a:p>
            <a:r>
              <a:rPr lang="en-US" baseline="0" dirty="0"/>
              <a:t>If mention kids, randomize between 1 and 2 bedrooms. If no mention of kids, then say looking for 1 bedroom. </a:t>
            </a:r>
            <a:endParaRPr lang="en-US" dirty="0"/>
          </a:p>
        </p:txBody>
      </p:sp>
      <p:sp>
        <p:nvSpPr>
          <p:cNvPr id="4" name="Slide Number Placeholder 3"/>
          <p:cNvSpPr>
            <a:spLocks noGrp="1"/>
          </p:cNvSpPr>
          <p:nvPr>
            <p:ph type="sldNum" sz="quarter" idx="10"/>
          </p:nvPr>
        </p:nvSpPr>
        <p:spPr/>
        <p:txBody>
          <a:bodyPr/>
          <a:lstStyle/>
          <a:p>
            <a:fld id="{1171B3C6-4B1E-904E-B048-4C6D936CB992}" type="slidenum">
              <a:rPr lang="en-US" smtClean="0"/>
              <a:t>11</a:t>
            </a:fld>
            <a:endParaRPr lang="en-US"/>
          </a:p>
        </p:txBody>
      </p:sp>
    </p:spTree>
    <p:extLst>
      <p:ext uri="{BB962C8B-B14F-4D97-AF65-F5344CB8AC3E}">
        <p14:creationId xmlns:p14="http://schemas.microsoft.com/office/powerpoint/2010/main" val="2694339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give</a:t>
            </a:r>
            <a:r>
              <a:rPr lang="en-US" baseline="0" dirty="0"/>
              <a:t> credit score of email sender. Should we include both? </a:t>
            </a:r>
            <a:endParaRPr lang="en-US" dirty="0"/>
          </a:p>
          <a:p>
            <a:endParaRPr lang="en-US" dirty="0"/>
          </a:p>
          <a:p>
            <a:r>
              <a:rPr lang="en-US" dirty="0"/>
              <a:t>-In full experiment:</a:t>
            </a:r>
            <a:r>
              <a:rPr lang="en-US" baseline="0" dirty="0"/>
              <a:t> </a:t>
            </a:r>
            <a:endParaRPr lang="en-US" dirty="0"/>
          </a:p>
          <a:p>
            <a:r>
              <a:rPr lang="en-US" sz="1200" kern="1200" dirty="0">
                <a:solidFill>
                  <a:schemeClr val="tx1"/>
                </a:solidFill>
                <a:latin typeface="+mn-lt"/>
                <a:ea typeface="+mn-ea"/>
                <a:cs typeface="+mn-cs"/>
              </a:rPr>
              <a:t>1/3 of couples mention no scores,</a:t>
            </a:r>
          </a:p>
          <a:p>
            <a:r>
              <a:rPr lang="en-US" sz="1200" kern="1200" dirty="0">
                <a:solidFill>
                  <a:schemeClr val="tx1"/>
                </a:solidFill>
                <a:latin typeface="+mn-lt"/>
                <a:ea typeface="+mn-ea"/>
                <a:cs typeface="+mn-cs"/>
              </a:rPr>
              <a:t>1/3 mention both</a:t>
            </a:r>
          </a:p>
          <a:p>
            <a:r>
              <a:rPr lang="en-US" sz="1200" kern="1200" dirty="0">
                <a:solidFill>
                  <a:schemeClr val="tx1"/>
                </a:solidFill>
                <a:latin typeface="+mn-lt"/>
                <a:ea typeface="+mn-ea"/>
                <a:cs typeface="+mn-cs"/>
              </a:rPr>
              <a:t>1/3 mention the score of the originator only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signal for creditworthiness by randomly assigning either a low credit score (mean 641, drawn from a uniform distribution between 631 to 655), high credit score (mean 740, range 731 to 774), or no mention of credit score (in full experiment).</a:t>
            </a:r>
            <a:r>
              <a:rPr lang="en-US" dirty="0">
                <a:effectLst/>
              </a:rPr>
              <a:t> </a:t>
            </a:r>
            <a:endParaRPr lang="en-US" dirty="0"/>
          </a:p>
        </p:txBody>
      </p:sp>
      <p:sp>
        <p:nvSpPr>
          <p:cNvPr id="4" name="Slide Number Placeholder 3"/>
          <p:cNvSpPr>
            <a:spLocks noGrp="1"/>
          </p:cNvSpPr>
          <p:nvPr>
            <p:ph type="sldNum" sz="quarter" idx="10"/>
          </p:nvPr>
        </p:nvSpPr>
        <p:spPr/>
        <p:txBody>
          <a:bodyPr/>
          <a:lstStyle/>
          <a:p>
            <a:fld id="{1171B3C6-4B1E-904E-B048-4C6D936CB992}" type="slidenum">
              <a:rPr lang="en-US" smtClean="0"/>
              <a:t>12</a:t>
            </a:fld>
            <a:endParaRPr lang="en-US"/>
          </a:p>
        </p:txBody>
      </p:sp>
    </p:spTree>
    <p:extLst>
      <p:ext uri="{BB962C8B-B14F-4D97-AF65-F5344CB8AC3E}">
        <p14:creationId xmlns:p14="http://schemas.microsoft.com/office/powerpoint/2010/main" val="2694339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Occupation signals income. </a:t>
            </a:r>
          </a:p>
          <a:p>
            <a:r>
              <a:rPr lang="en-US" baseline="0" dirty="0"/>
              <a:t>Why not income? Need to mention occupation in order to mention tenure.  </a:t>
            </a:r>
          </a:p>
          <a:p>
            <a:r>
              <a:rPr lang="en-US" baseline="0" dirty="0"/>
              <a:t>Full </a:t>
            </a:r>
            <a:r>
              <a:rPr lang="en-US" baseline="0" dirty="0" err="1"/>
              <a:t>exp</a:t>
            </a:r>
            <a:r>
              <a:rPr lang="en-US" baseline="0" dirty="0"/>
              <a:t>: mention half time</a:t>
            </a:r>
          </a:p>
          <a:p>
            <a:endParaRPr lang="en-US" baseline="0" dirty="0"/>
          </a:p>
          <a:p>
            <a:r>
              <a:rPr lang="en-US" baseline="0" dirty="0"/>
              <a:t>Tenure:</a:t>
            </a:r>
          </a:p>
          <a:p>
            <a:r>
              <a:rPr lang="en-US" baseline="0" dirty="0"/>
              <a:t>	-for pilot randomized between 1 month, 6 months, 1 year, 2 years or 3 years </a:t>
            </a:r>
          </a:p>
          <a:p>
            <a:r>
              <a:rPr lang="en-US" baseline="0" dirty="0"/>
              <a:t>	-for full experiment: randomize between less than one year, two years and three years</a:t>
            </a:r>
          </a:p>
          <a:p>
            <a:endParaRPr lang="en-US" baseline="0" dirty="0"/>
          </a:p>
          <a:p>
            <a:r>
              <a:rPr lang="en-US" baseline="0" dirty="0"/>
              <a:t>-Replacing retail worker with truck driver in full experiment to add to gender non-conformity portion of the study. </a:t>
            </a:r>
          </a:p>
          <a:p>
            <a:endParaRPr lang="en-US" baseline="0" dirty="0"/>
          </a:p>
          <a:p>
            <a:r>
              <a:rPr lang="en-US" baseline="0" dirty="0"/>
              <a:t>Can see if individuals with gender nonconforming jobs experience discrimination.  </a:t>
            </a:r>
          </a:p>
          <a:p>
            <a:r>
              <a:rPr lang="en-US" sz="1200" kern="1200" dirty="0">
                <a:solidFill>
                  <a:schemeClr val="tx1"/>
                </a:solidFill>
                <a:effectLst/>
                <a:latin typeface="+mn-lt"/>
                <a:ea typeface="+mn-ea"/>
                <a:cs typeface="+mn-cs"/>
              </a:rPr>
              <a:t>In addition to signaling income, occupations can also signal gender (non-)conformity or gender presentation if the occupation is deemed particularly gendered. </a:t>
            </a:r>
            <a:endParaRPr lang="en-US" dirty="0"/>
          </a:p>
          <a:p>
            <a:r>
              <a:rPr lang="en-US" dirty="0"/>
              <a:t>Could</a:t>
            </a:r>
            <a:r>
              <a:rPr lang="en-US" baseline="0" dirty="0"/>
              <a:t> affect same-gender and different-gender couples. </a:t>
            </a:r>
            <a:endParaRPr lang="en-US" dirty="0"/>
          </a:p>
          <a:p>
            <a:endParaRPr lang="en-US" dirty="0"/>
          </a:p>
          <a:p>
            <a:r>
              <a:rPr lang="en-US" dirty="0"/>
              <a:t>(Data</a:t>
            </a:r>
            <a:r>
              <a:rPr lang="en-US" baseline="0" dirty="0"/>
              <a:t> from CPS)</a:t>
            </a:r>
            <a:endParaRPr lang="en-US" dirty="0"/>
          </a:p>
          <a:p>
            <a:r>
              <a:rPr lang="en-US" dirty="0"/>
              <a:t>Majority female: administrative assistant, human resource manager, childcare</a:t>
            </a:r>
            <a:r>
              <a:rPr lang="en-US" baseline="0" dirty="0"/>
              <a:t> provider, registered nurse. </a:t>
            </a:r>
            <a:endParaRPr lang="en-US" dirty="0"/>
          </a:p>
          <a:p>
            <a:r>
              <a:rPr lang="en-US" dirty="0"/>
              <a:t>Balanced:</a:t>
            </a:r>
            <a:r>
              <a:rPr lang="en-US" baseline="0" dirty="0"/>
              <a:t> high school teacher, dermatologist, </a:t>
            </a:r>
            <a:r>
              <a:rPr lang="en-US" sz="1200" kern="1200" dirty="0">
                <a:solidFill>
                  <a:schemeClr val="tx1"/>
                </a:solidFill>
                <a:effectLst/>
                <a:latin typeface="+mn-lt"/>
                <a:ea typeface="+mn-ea"/>
                <a:cs typeface="+mn-cs"/>
              </a:rPr>
              <a:t>psychiatrists,</a:t>
            </a:r>
            <a:r>
              <a:rPr lang="en-US" sz="1200" kern="1200" baseline="0" dirty="0">
                <a:solidFill>
                  <a:schemeClr val="tx1"/>
                </a:solidFill>
                <a:effectLst/>
                <a:latin typeface="+mn-lt"/>
                <a:ea typeface="+mn-ea"/>
                <a:cs typeface="+mn-cs"/>
              </a:rPr>
              <a:t> healthcare administrator. </a:t>
            </a:r>
            <a:endParaRPr lang="en-US" baseline="0" dirty="0"/>
          </a:p>
          <a:p>
            <a:r>
              <a:rPr lang="en-US" baseline="0" dirty="0"/>
              <a:t>Majority male: construction worker, truck driver. </a:t>
            </a:r>
            <a:endParaRPr lang="en-US" dirty="0"/>
          </a:p>
          <a:p>
            <a:endParaRPr lang="en-US" dirty="0"/>
          </a:p>
        </p:txBody>
      </p:sp>
      <p:sp>
        <p:nvSpPr>
          <p:cNvPr id="4" name="Slide Number Placeholder 3"/>
          <p:cNvSpPr>
            <a:spLocks noGrp="1"/>
          </p:cNvSpPr>
          <p:nvPr>
            <p:ph type="sldNum" sz="quarter" idx="10"/>
          </p:nvPr>
        </p:nvSpPr>
        <p:spPr/>
        <p:txBody>
          <a:bodyPr/>
          <a:lstStyle/>
          <a:p>
            <a:fld id="{1171B3C6-4B1E-904E-B048-4C6D936CB992}" type="slidenum">
              <a:rPr lang="en-US" smtClean="0"/>
              <a:t>13</a:t>
            </a:fld>
            <a:endParaRPr lang="en-US"/>
          </a:p>
        </p:txBody>
      </p:sp>
    </p:spTree>
    <p:extLst>
      <p:ext uri="{BB962C8B-B14F-4D97-AF65-F5344CB8AC3E}">
        <p14:creationId xmlns:p14="http://schemas.microsoft.com/office/powerpoint/2010/main" val="2694339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September 24,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6C3AA4-67BE-44F7-809A-3582401494AF}" type="datetime4">
              <a:rPr lang="en-US" smtClean="0"/>
              <a:pPr/>
              <a:t>September 24,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172EEB-1769-4776-AD69-E7C1260563EB}" type="datetime4">
              <a:rPr lang="en-US" smtClean="0"/>
              <a:pPr/>
              <a:t>September 24,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7BB8AF-C16A-4836-A92D-61834B5F0BA5}" type="datetime4">
              <a:rPr lang="en-US" smtClean="0"/>
              <a:pPr/>
              <a:t>September 24,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September 24,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September 24,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September 24, 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FB012D-77A1-44B0-BB26-329BA1EE55C9}" type="datetime4">
              <a:rPr lang="en-US" smtClean="0"/>
              <a:pPr/>
              <a:t>September 24, 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September 24, 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September 24,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September 24,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September 24, 2020</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2754ED01-E2A0-4C1E-8E21-014B990415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19" r:id="rId1"/>
    <p:sldLayoutId id="2147484120" r:id="rId2"/>
    <p:sldLayoutId id="2147484121" r:id="rId3"/>
    <p:sldLayoutId id="2147484122" r:id="rId4"/>
    <p:sldLayoutId id="2147484123" r:id="rId5"/>
    <p:sldLayoutId id="2147484124" r:id="rId6"/>
    <p:sldLayoutId id="2147484125" r:id="rId7"/>
    <p:sldLayoutId id="2147484126" r:id="rId8"/>
    <p:sldLayoutId id="2147484127" r:id="rId9"/>
    <p:sldLayoutId id="2147484128" r:id="rId10"/>
    <p:sldLayoutId id="2147484129"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1722321"/>
            <a:ext cx="7454900" cy="830997"/>
          </a:xfrm>
          <a:prstGeom prst="rect">
            <a:avLst/>
          </a:prstGeom>
          <a:noFill/>
        </p:spPr>
        <p:txBody>
          <a:bodyPr wrap="square" rtlCol="0">
            <a:spAutoFit/>
          </a:bodyPr>
          <a:lstStyle/>
          <a:p>
            <a:r>
              <a:rPr lang="en-US" sz="2400" dirty="0">
                <a:solidFill>
                  <a:schemeClr val="tx2"/>
                </a:solidFill>
                <a:latin typeface="Avenir Next Regular"/>
                <a:cs typeface="Avenir Next Regular"/>
              </a:rPr>
              <a:t>Sexual Orientation in Mortgage Lending: Evidence from a (Pilot) Field Experiment</a:t>
            </a:r>
          </a:p>
        </p:txBody>
      </p:sp>
      <p:sp>
        <p:nvSpPr>
          <p:cNvPr id="3" name="Rectangle 2"/>
          <p:cNvSpPr/>
          <p:nvPr/>
        </p:nvSpPr>
        <p:spPr>
          <a:xfrm>
            <a:off x="0" y="3806490"/>
            <a:ext cx="9143999" cy="1754326"/>
          </a:xfrm>
          <a:prstGeom prst="rect">
            <a:avLst/>
          </a:prstGeom>
        </p:spPr>
        <p:txBody>
          <a:bodyPr wrap="square" numCol="4">
            <a:spAutoFit/>
          </a:bodyPr>
          <a:lstStyle/>
          <a:p>
            <a:pPr algn="ctr"/>
            <a:r>
              <a:rPr lang="en-US" b="1" dirty="0">
                <a:solidFill>
                  <a:srgbClr val="292934"/>
                </a:solidFill>
                <a:latin typeface="Avenir Next Regular"/>
                <a:cs typeface="Avenir Next Regular"/>
              </a:rPr>
              <a:t>Catherine Balfe</a:t>
            </a:r>
          </a:p>
          <a:p>
            <a:pPr algn="ctr"/>
            <a:r>
              <a:rPr lang="en-US" dirty="0">
                <a:solidFill>
                  <a:srgbClr val="292934"/>
                </a:solidFill>
                <a:latin typeface="Avenir Next Regular"/>
                <a:cs typeface="Avenir Next Regular"/>
              </a:rPr>
              <a:t>Research Analyst,</a:t>
            </a:r>
          </a:p>
          <a:p>
            <a:pPr algn="ctr"/>
            <a:r>
              <a:rPr lang="en-US" dirty="0">
                <a:solidFill>
                  <a:srgbClr val="292934"/>
                </a:solidFill>
                <a:latin typeface="Avenir Next Regular"/>
                <a:cs typeface="Avenir Next Regular"/>
              </a:rPr>
              <a:t>Education Research Alliance,</a:t>
            </a:r>
          </a:p>
          <a:p>
            <a:pPr algn="ctr"/>
            <a:r>
              <a:rPr lang="en-US" dirty="0">
                <a:solidFill>
                  <a:srgbClr val="292934"/>
                </a:solidFill>
                <a:latin typeface="Avenir Next Regular"/>
                <a:cs typeface="Avenir Next Regular"/>
              </a:rPr>
              <a:t>Tulane University </a:t>
            </a:r>
          </a:p>
          <a:p>
            <a:pPr algn="ctr"/>
            <a:endParaRPr lang="en-US" b="1" dirty="0">
              <a:solidFill>
                <a:srgbClr val="292934"/>
              </a:solidFill>
              <a:latin typeface="Avenir Next Regular"/>
              <a:cs typeface="Avenir Next Regular"/>
            </a:endParaRPr>
          </a:p>
          <a:p>
            <a:pPr algn="ctr"/>
            <a:r>
              <a:rPr lang="en-US" b="1" dirty="0">
                <a:solidFill>
                  <a:srgbClr val="292934"/>
                </a:solidFill>
                <a:latin typeface="Avenir Next Regular"/>
                <a:cs typeface="Avenir Next Regular"/>
              </a:rPr>
              <a:t>Patrick Button</a:t>
            </a:r>
          </a:p>
          <a:p>
            <a:pPr algn="ctr"/>
            <a:r>
              <a:rPr lang="en-US" dirty="0">
                <a:solidFill>
                  <a:srgbClr val="292934"/>
                </a:solidFill>
                <a:latin typeface="Avenir Next Regular"/>
                <a:cs typeface="Avenir Next Regular"/>
              </a:rPr>
              <a:t>Assistant Prof.,</a:t>
            </a:r>
          </a:p>
          <a:p>
            <a:pPr algn="ctr"/>
            <a:r>
              <a:rPr lang="en-US" dirty="0">
                <a:solidFill>
                  <a:srgbClr val="292934"/>
                </a:solidFill>
                <a:latin typeface="Avenir Next Regular"/>
                <a:cs typeface="Avenir Next Regular"/>
              </a:rPr>
              <a:t>Dept. of Econ.,</a:t>
            </a:r>
          </a:p>
          <a:p>
            <a:pPr algn="ctr"/>
            <a:r>
              <a:rPr lang="en-US" dirty="0">
                <a:solidFill>
                  <a:srgbClr val="292934"/>
                </a:solidFill>
                <a:latin typeface="Avenir Next Regular"/>
                <a:cs typeface="Avenir Next Regular"/>
              </a:rPr>
              <a:t>Tulane University,</a:t>
            </a:r>
          </a:p>
          <a:p>
            <a:pPr algn="ctr"/>
            <a:r>
              <a:rPr lang="en-US" dirty="0">
                <a:solidFill>
                  <a:srgbClr val="292934"/>
                </a:solidFill>
                <a:latin typeface="Avenir Next Regular"/>
                <a:cs typeface="Avenir Next Regular"/>
              </a:rPr>
              <a:t> and Post-Doc,</a:t>
            </a:r>
          </a:p>
          <a:p>
            <a:pPr algn="ctr"/>
            <a:r>
              <a:rPr lang="en-US" dirty="0">
                <a:solidFill>
                  <a:srgbClr val="292934"/>
                </a:solidFill>
                <a:latin typeface="Avenir Next Regular"/>
                <a:cs typeface="Avenir Next Regular"/>
              </a:rPr>
              <a:t>RAND Corp.  </a:t>
            </a:r>
          </a:p>
          <a:p>
            <a:pPr algn="ctr"/>
            <a:r>
              <a:rPr lang="en-US" b="1" dirty="0">
                <a:solidFill>
                  <a:srgbClr val="292934"/>
                </a:solidFill>
                <a:latin typeface="Avenir Next Regular"/>
                <a:cs typeface="Avenir Next Regular"/>
              </a:rPr>
              <a:t>Mary Penn</a:t>
            </a:r>
          </a:p>
          <a:p>
            <a:pPr algn="ctr"/>
            <a:r>
              <a:rPr lang="en-US" dirty="0">
                <a:solidFill>
                  <a:srgbClr val="292934"/>
                </a:solidFill>
                <a:latin typeface="Avenir Next Regular"/>
                <a:cs typeface="Avenir Next Regular"/>
              </a:rPr>
              <a:t>Ph.D. Candidate,</a:t>
            </a:r>
          </a:p>
          <a:p>
            <a:pPr algn="ctr"/>
            <a:r>
              <a:rPr lang="en-US" dirty="0">
                <a:solidFill>
                  <a:srgbClr val="292934"/>
                </a:solidFill>
                <a:latin typeface="Avenir Next Regular"/>
                <a:cs typeface="Avenir Next Regular"/>
              </a:rPr>
              <a:t>Dept. of Econ.,</a:t>
            </a:r>
          </a:p>
          <a:p>
            <a:pPr algn="ctr"/>
            <a:r>
              <a:rPr lang="en-US" dirty="0">
                <a:solidFill>
                  <a:srgbClr val="292934"/>
                </a:solidFill>
                <a:latin typeface="Avenir Next Regular"/>
                <a:cs typeface="Avenir Next Regular"/>
              </a:rPr>
              <a:t>Tulane University </a:t>
            </a:r>
          </a:p>
          <a:p>
            <a:pPr algn="ctr"/>
            <a:endParaRPr lang="en-US" dirty="0">
              <a:solidFill>
                <a:srgbClr val="292934"/>
              </a:solidFill>
              <a:latin typeface="Avenir Next Regular"/>
              <a:cs typeface="Avenir Next Regular"/>
            </a:endParaRPr>
          </a:p>
          <a:p>
            <a:pPr algn="ctr"/>
            <a:endParaRPr lang="en-US" dirty="0">
              <a:solidFill>
                <a:srgbClr val="292934"/>
              </a:solidFill>
              <a:latin typeface="Avenir Next Regular"/>
              <a:cs typeface="Avenir Next Regular"/>
            </a:endParaRPr>
          </a:p>
          <a:p>
            <a:pPr algn="ctr"/>
            <a:r>
              <a:rPr lang="en-US" b="1" dirty="0">
                <a:solidFill>
                  <a:srgbClr val="292934"/>
                </a:solidFill>
                <a:latin typeface="Avenir Next Regular"/>
                <a:cs typeface="Avenir Next Regular"/>
              </a:rPr>
              <a:t>David Schwegman</a:t>
            </a:r>
          </a:p>
          <a:p>
            <a:pPr algn="ctr"/>
            <a:r>
              <a:rPr lang="en-US" dirty="0">
                <a:solidFill>
                  <a:srgbClr val="292934"/>
                </a:solidFill>
                <a:latin typeface="Avenir Next Regular"/>
                <a:cs typeface="Avenir Next Regular"/>
              </a:rPr>
              <a:t>PhD. Candidate,</a:t>
            </a:r>
          </a:p>
          <a:p>
            <a:pPr algn="ctr"/>
            <a:r>
              <a:rPr lang="en-US" dirty="0">
                <a:solidFill>
                  <a:srgbClr val="292934"/>
                </a:solidFill>
                <a:latin typeface="Avenir Next Regular"/>
                <a:cs typeface="Avenir Next Regular"/>
              </a:rPr>
              <a:t>Maxwell School,</a:t>
            </a:r>
          </a:p>
          <a:p>
            <a:pPr algn="ctr"/>
            <a:r>
              <a:rPr lang="en-US" dirty="0">
                <a:solidFill>
                  <a:srgbClr val="292934"/>
                </a:solidFill>
                <a:latin typeface="Avenir Next Regular"/>
                <a:cs typeface="Avenir Next Regular"/>
              </a:rPr>
              <a:t>Syracuse University </a:t>
            </a:r>
          </a:p>
        </p:txBody>
      </p:sp>
    </p:spTree>
    <p:extLst>
      <p:ext uri="{BB962C8B-B14F-4D97-AF65-F5344CB8AC3E}">
        <p14:creationId xmlns:p14="http://schemas.microsoft.com/office/powerpoint/2010/main" val="2936330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866"/>
            <a:ext cx="7620000" cy="1143000"/>
          </a:xfrm>
        </p:spPr>
        <p:txBody>
          <a:bodyPr/>
          <a:lstStyle/>
          <a:p>
            <a:r>
              <a:rPr lang="en-US" sz="4100" dirty="0">
                <a:latin typeface="Avenir Next Regular"/>
                <a:cs typeface="Avenir Next Regular"/>
              </a:rPr>
              <a:t>Sexual Orientation Signal</a:t>
            </a:r>
          </a:p>
        </p:txBody>
      </p:sp>
      <p:sp>
        <p:nvSpPr>
          <p:cNvPr id="3" name="Content Placeholder 2"/>
          <p:cNvSpPr>
            <a:spLocks noGrp="1"/>
          </p:cNvSpPr>
          <p:nvPr>
            <p:ph idx="1"/>
          </p:nvPr>
        </p:nvSpPr>
        <p:spPr>
          <a:xfrm>
            <a:off x="337053" y="946212"/>
            <a:ext cx="8279160" cy="4984120"/>
          </a:xfrm>
        </p:spPr>
        <p:txBody>
          <a:bodyPr anchor="t">
            <a:normAutofit fontScale="92500" lnSpcReduction="10000"/>
          </a:bodyPr>
          <a:lstStyle/>
          <a:p>
            <a:pPr marL="274320" lvl="1" indent="0">
              <a:lnSpc>
                <a:spcPct val="130000"/>
              </a:lnSpc>
              <a:buNone/>
            </a:pPr>
            <a:endParaRPr lang="en-US" sz="2400" b="1" dirty="0">
              <a:latin typeface="Avenir Next Regular"/>
              <a:cs typeface="Avenir Next Regular"/>
            </a:endParaRPr>
          </a:p>
          <a:p>
            <a:pPr lvl="1">
              <a:lnSpc>
                <a:spcPct val="130000"/>
              </a:lnSpc>
              <a:buFont typeface="Arial"/>
              <a:buChar char="•"/>
            </a:pPr>
            <a:r>
              <a:rPr lang="en-US" sz="2400" dirty="0">
                <a:latin typeface="Avenir Next Regular"/>
                <a:cs typeface="Avenir Next Regular"/>
              </a:rPr>
              <a:t>In introduction and body of email</a:t>
            </a:r>
          </a:p>
          <a:p>
            <a:pPr lvl="2">
              <a:lnSpc>
                <a:spcPct val="130000"/>
              </a:lnSpc>
              <a:buFont typeface="Arial"/>
              <a:buChar char="•"/>
            </a:pPr>
            <a:r>
              <a:rPr lang="en-US" sz="2000" dirty="0">
                <a:latin typeface="Avenir Next Regular"/>
                <a:cs typeface="Avenir Next Regular"/>
              </a:rPr>
              <a:t>Introduction:</a:t>
            </a:r>
          </a:p>
          <a:p>
            <a:pPr marL="548640" lvl="2" indent="0">
              <a:lnSpc>
                <a:spcPct val="130000"/>
              </a:lnSpc>
              <a:buNone/>
            </a:pPr>
            <a:r>
              <a:rPr lang="en-US" sz="2200" dirty="0">
                <a:latin typeface="Avenir Next Regular"/>
                <a:cs typeface="Avenir Next Regular"/>
              </a:rPr>
              <a:t>	“</a:t>
            </a:r>
            <a:r>
              <a:rPr lang="en-US" sz="2000" dirty="0">
                <a:latin typeface="Avenir Next Regular"/>
                <a:cs typeface="Avenir Next Regular"/>
              </a:rPr>
              <a:t>Hello, my name is [</a:t>
            </a:r>
            <a:r>
              <a:rPr lang="en-US" sz="2000" i="1" dirty="0">
                <a:latin typeface="Avenir Next Regular"/>
                <a:cs typeface="Avenir Next Regular"/>
              </a:rPr>
              <a:t>male/female name</a:t>
            </a:r>
            <a:r>
              <a:rPr lang="en-US" sz="2000" dirty="0">
                <a:latin typeface="Avenir Next Regular"/>
                <a:cs typeface="Avenir Next Regular"/>
              </a:rPr>
              <a:t>]. My </a:t>
            </a:r>
            <a:r>
              <a:rPr lang="en-US" sz="2000" i="1" dirty="0">
                <a:latin typeface="Avenir Next Regular"/>
                <a:cs typeface="Avenir Next Regular"/>
              </a:rPr>
              <a:t>[husband, male name/wife, female name</a:t>
            </a:r>
            <a:r>
              <a:rPr lang="en-US" sz="2000" dirty="0">
                <a:latin typeface="Avenir Next Regular"/>
                <a:cs typeface="Avenir Next Regular"/>
              </a:rPr>
              <a:t>] and I are interested in taking out a mortgage with your bank.” </a:t>
            </a:r>
          </a:p>
          <a:p>
            <a:pPr lvl="2">
              <a:lnSpc>
                <a:spcPct val="130000"/>
              </a:lnSpc>
            </a:pPr>
            <a:r>
              <a:rPr lang="en-US" sz="2000" dirty="0">
                <a:latin typeface="Avenir Next Regular"/>
                <a:cs typeface="Avenir Next Regular"/>
              </a:rPr>
              <a:t>Body:</a:t>
            </a:r>
          </a:p>
          <a:p>
            <a:pPr marL="548640" lvl="2" indent="0">
              <a:lnSpc>
                <a:spcPct val="130000"/>
              </a:lnSpc>
              <a:buNone/>
            </a:pPr>
            <a:r>
              <a:rPr lang="en-US" sz="2000" dirty="0">
                <a:latin typeface="Avenir Next Regular"/>
                <a:cs typeface="Avenir Next Regular"/>
              </a:rPr>
              <a:t>	“My [husband/wife] and I got your contact information online 	and we hope that you can answer some questions for us.”</a:t>
            </a:r>
          </a:p>
          <a:p>
            <a:pPr lvl="1">
              <a:lnSpc>
                <a:spcPct val="130000"/>
              </a:lnSpc>
            </a:pPr>
            <a:r>
              <a:rPr lang="en-US" sz="2400" dirty="0">
                <a:latin typeface="Avenir Next Regular"/>
                <a:cs typeface="Avenir Next Regular"/>
              </a:rPr>
              <a:t>While it may be odd to reveal sexual orientation, there are large benefits to being married, and the marriage would be disclosed at some point anyways.</a:t>
            </a:r>
          </a:p>
          <a:p>
            <a:pPr lvl="1"/>
            <a:endParaRPr lang="en-US" sz="2200" dirty="0">
              <a:latin typeface="Avenir Next Regular"/>
              <a:cs typeface="Avenir Next Regular"/>
            </a:endParaRPr>
          </a:p>
        </p:txBody>
      </p:sp>
    </p:spTree>
    <p:extLst>
      <p:ext uri="{BB962C8B-B14F-4D97-AF65-F5344CB8AC3E}">
        <p14:creationId xmlns:p14="http://schemas.microsoft.com/office/powerpoint/2010/main" val="36238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866"/>
            <a:ext cx="7620000" cy="1143000"/>
          </a:xfrm>
        </p:spPr>
        <p:txBody>
          <a:bodyPr/>
          <a:lstStyle/>
          <a:p>
            <a:r>
              <a:rPr lang="en-US" sz="4100" dirty="0">
                <a:latin typeface="Avenir Next Regular"/>
                <a:cs typeface="Avenir Next Regular"/>
              </a:rPr>
              <a:t>Parental Status Signals</a:t>
            </a:r>
          </a:p>
        </p:txBody>
      </p:sp>
      <p:sp>
        <p:nvSpPr>
          <p:cNvPr id="3" name="Content Placeholder 2"/>
          <p:cNvSpPr>
            <a:spLocks noGrp="1"/>
          </p:cNvSpPr>
          <p:nvPr>
            <p:ph idx="1"/>
          </p:nvPr>
        </p:nvSpPr>
        <p:spPr>
          <a:xfrm>
            <a:off x="457200" y="1491866"/>
            <a:ext cx="8090359" cy="4789091"/>
          </a:xfrm>
        </p:spPr>
        <p:txBody>
          <a:bodyPr anchor="t">
            <a:normAutofit lnSpcReduction="10000"/>
          </a:bodyPr>
          <a:lstStyle/>
          <a:p>
            <a:pPr lvl="1">
              <a:lnSpc>
                <a:spcPct val="130000"/>
              </a:lnSpc>
              <a:buFont typeface="Arial"/>
              <a:buChar char="•"/>
            </a:pPr>
            <a:r>
              <a:rPr lang="en-US" sz="2400" dirty="0">
                <a:latin typeface="Avenir Next Regular"/>
                <a:cs typeface="Avenir Next Regular"/>
              </a:rPr>
              <a:t>Randomly assign emails a “family structure”</a:t>
            </a:r>
          </a:p>
          <a:p>
            <a:pPr lvl="2">
              <a:lnSpc>
                <a:spcPct val="130000"/>
              </a:lnSpc>
              <a:buFont typeface="Arial"/>
              <a:buChar char="•"/>
            </a:pPr>
            <a:r>
              <a:rPr lang="en-US" sz="1900" dirty="0">
                <a:latin typeface="Avenir Next Regular"/>
                <a:cs typeface="Avenir Next Regular"/>
              </a:rPr>
              <a:t>No children (no mention of children in email)</a:t>
            </a:r>
          </a:p>
          <a:p>
            <a:pPr lvl="2">
              <a:lnSpc>
                <a:spcPct val="130000"/>
              </a:lnSpc>
              <a:buFont typeface="Arial"/>
              <a:buChar char="•"/>
            </a:pPr>
            <a:r>
              <a:rPr lang="en-US" sz="1900" dirty="0">
                <a:latin typeface="Avenir Next Regular"/>
                <a:cs typeface="Avenir Next Regular"/>
              </a:rPr>
              <a:t>Expecting first child (for all couples but same-gender male)</a:t>
            </a:r>
          </a:p>
          <a:p>
            <a:pPr lvl="2">
              <a:lnSpc>
                <a:spcPct val="130000"/>
              </a:lnSpc>
              <a:buFont typeface="Arial"/>
              <a:buChar char="•"/>
            </a:pPr>
            <a:r>
              <a:rPr lang="en-US" sz="1900" dirty="0">
                <a:latin typeface="Avenir Next Regular"/>
                <a:cs typeface="Avenir Next Regular"/>
              </a:rPr>
              <a:t>1 child</a:t>
            </a:r>
          </a:p>
          <a:p>
            <a:pPr lvl="2">
              <a:lnSpc>
                <a:spcPct val="130000"/>
              </a:lnSpc>
              <a:buFont typeface="Arial"/>
              <a:buChar char="•"/>
            </a:pPr>
            <a:r>
              <a:rPr lang="en-US" sz="1900" dirty="0">
                <a:latin typeface="Avenir Next Regular"/>
                <a:cs typeface="Avenir Next Regular"/>
              </a:rPr>
              <a:t>2 children</a:t>
            </a:r>
          </a:p>
          <a:p>
            <a:pPr lvl="1">
              <a:lnSpc>
                <a:spcPct val="130000"/>
              </a:lnSpc>
              <a:buFont typeface="Arial"/>
              <a:buChar char="•"/>
            </a:pPr>
            <a:r>
              <a:rPr lang="en-US" sz="2400" dirty="0">
                <a:latin typeface="Avenir Next Regular"/>
                <a:cs typeface="Avenir Next Regular"/>
              </a:rPr>
              <a:t>Also allows us to control for statistical discrimination (may assume same-gender couple  = fewer kids) </a:t>
            </a:r>
          </a:p>
          <a:p>
            <a:pPr lvl="1">
              <a:lnSpc>
                <a:spcPct val="130000"/>
              </a:lnSpc>
              <a:buFont typeface="Arial"/>
              <a:buChar char="•"/>
            </a:pPr>
            <a:r>
              <a:rPr lang="en-US" sz="2400" dirty="0">
                <a:latin typeface="Avenir Next Regular"/>
                <a:cs typeface="Avenir Next Regular"/>
              </a:rPr>
              <a:t>Also allows us to test for if same-gender couples face a larger child penalty, given negative attitudes about same-gender parenting.</a:t>
            </a:r>
          </a:p>
        </p:txBody>
      </p:sp>
    </p:spTree>
    <p:extLst>
      <p:ext uri="{BB962C8B-B14F-4D97-AF65-F5344CB8AC3E}">
        <p14:creationId xmlns:p14="http://schemas.microsoft.com/office/powerpoint/2010/main" val="3318184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866"/>
            <a:ext cx="7620000" cy="1143000"/>
          </a:xfrm>
        </p:spPr>
        <p:txBody>
          <a:bodyPr/>
          <a:lstStyle/>
          <a:p>
            <a:r>
              <a:rPr lang="en-US" sz="4100">
                <a:latin typeface="Avenir Next Regular"/>
                <a:cs typeface="Avenir Next Regular"/>
              </a:rPr>
              <a:t>Credit score signal</a:t>
            </a:r>
          </a:p>
        </p:txBody>
      </p:sp>
      <p:sp>
        <p:nvSpPr>
          <p:cNvPr id="3" name="Content Placeholder 2"/>
          <p:cNvSpPr>
            <a:spLocks noGrp="1"/>
          </p:cNvSpPr>
          <p:nvPr>
            <p:ph idx="1"/>
          </p:nvPr>
        </p:nvSpPr>
        <p:spPr>
          <a:xfrm>
            <a:off x="337053" y="1244600"/>
            <a:ext cx="8279160" cy="4685732"/>
          </a:xfrm>
        </p:spPr>
        <p:txBody>
          <a:bodyPr anchor="t">
            <a:normAutofit/>
          </a:bodyPr>
          <a:lstStyle/>
          <a:p>
            <a:pPr marL="274320" lvl="1" indent="0">
              <a:lnSpc>
                <a:spcPct val="130000"/>
              </a:lnSpc>
              <a:buNone/>
            </a:pPr>
            <a:endParaRPr lang="en-US" sz="2400" b="1" dirty="0">
              <a:latin typeface="Avenir Next Regular"/>
              <a:cs typeface="Avenir Next Regular"/>
            </a:endParaRPr>
          </a:p>
          <a:p>
            <a:pPr lvl="1">
              <a:lnSpc>
                <a:spcPct val="130000"/>
              </a:lnSpc>
              <a:buFont typeface="Arial"/>
              <a:buChar char="•"/>
            </a:pPr>
            <a:r>
              <a:rPr lang="en-US" sz="2400" dirty="0">
                <a:latin typeface="Avenir Next Regular"/>
                <a:cs typeface="Avenir Next Regular"/>
              </a:rPr>
              <a:t>Randomly assign emails into credit score groups</a:t>
            </a:r>
          </a:p>
          <a:p>
            <a:pPr lvl="2">
              <a:lnSpc>
                <a:spcPct val="130000"/>
              </a:lnSpc>
              <a:buFont typeface="Arial"/>
              <a:buChar char="•"/>
            </a:pPr>
            <a:r>
              <a:rPr lang="en-US" sz="2000" dirty="0">
                <a:latin typeface="Avenir Next Regular"/>
                <a:cs typeface="Avenir Next Regular"/>
              </a:rPr>
              <a:t>Low credit score</a:t>
            </a:r>
          </a:p>
          <a:p>
            <a:pPr lvl="2">
              <a:lnSpc>
                <a:spcPct val="130000"/>
              </a:lnSpc>
              <a:buFont typeface="Arial"/>
              <a:buChar char="•"/>
            </a:pPr>
            <a:r>
              <a:rPr lang="en-US" sz="2000" dirty="0">
                <a:latin typeface="Avenir Next Regular"/>
                <a:cs typeface="Avenir Next Regular"/>
              </a:rPr>
              <a:t>High credit score</a:t>
            </a:r>
          </a:p>
          <a:p>
            <a:pPr marL="548640" lvl="2" indent="0">
              <a:lnSpc>
                <a:spcPct val="130000"/>
              </a:lnSpc>
              <a:buNone/>
            </a:pPr>
            <a:endParaRPr lang="en-US" sz="2000" dirty="0">
              <a:latin typeface="Avenir Next Regular"/>
              <a:cs typeface="Avenir Next Regular"/>
            </a:endParaRPr>
          </a:p>
          <a:p>
            <a:pPr lvl="1"/>
            <a:r>
              <a:rPr lang="en-US" sz="2200" dirty="0">
                <a:latin typeface="Avenir Next Regular"/>
                <a:cs typeface="Avenir Next Regular"/>
              </a:rPr>
              <a:t>In full experiment, this allows us to quantify discrimination as a credit score penalty</a:t>
            </a:r>
          </a:p>
          <a:p>
            <a:pPr lvl="2"/>
            <a:r>
              <a:rPr lang="en-US" sz="2000" dirty="0">
                <a:latin typeface="Avenir Next Regular"/>
                <a:cs typeface="Avenir Next Regular"/>
              </a:rPr>
              <a:t>e.g., in Hanson et al. (2016), having an African-American name was equivalent to a 73 point lower credit score.</a:t>
            </a:r>
          </a:p>
        </p:txBody>
      </p:sp>
    </p:spTree>
    <p:extLst>
      <p:ext uri="{BB962C8B-B14F-4D97-AF65-F5344CB8AC3E}">
        <p14:creationId xmlns:p14="http://schemas.microsoft.com/office/powerpoint/2010/main" val="3492683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1755"/>
            <a:ext cx="7620000" cy="1143000"/>
          </a:xfrm>
        </p:spPr>
        <p:txBody>
          <a:bodyPr>
            <a:normAutofit/>
          </a:bodyPr>
          <a:lstStyle/>
          <a:p>
            <a:r>
              <a:rPr lang="en-US" sz="4100" dirty="0">
                <a:latin typeface="Avenir Next Regular"/>
                <a:cs typeface="Avenir Next Regular"/>
              </a:rPr>
              <a:t>Occupation and tenure signals</a:t>
            </a:r>
            <a:endParaRPr lang="en-US" sz="3300" i="1" dirty="0">
              <a:latin typeface="Avenir Next Regular"/>
              <a:cs typeface="Avenir Next Regular"/>
            </a:endParaRPr>
          </a:p>
        </p:txBody>
      </p:sp>
      <p:sp>
        <p:nvSpPr>
          <p:cNvPr id="3" name="Content Placeholder 2"/>
          <p:cNvSpPr>
            <a:spLocks noGrp="1"/>
          </p:cNvSpPr>
          <p:nvPr>
            <p:ph idx="1"/>
          </p:nvPr>
        </p:nvSpPr>
        <p:spPr>
          <a:xfrm>
            <a:off x="457200" y="1604756"/>
            <a:ext cx="8090359" cy="3192712"/>
          </a:xfrm>
        </p:spPr>
        <p:txBody>
          <a:bodyPr anchor="t">
            <a:normAutofit fontScale="85000" lnSpcReduction="10000"/>
          </a:bodyPr>
          <a:lstStyle/>
          <a:p>
            <a:pPr lvl="1">
              <a:lnSpc>
                <a:spcPct val="130000"/>
              </a:lnSpc>
              <a:buFont typeface="Arial"/>
              <a:buChar char="•"/>
            </a:pPr>
            <a:r>
              <a:rPr lang="en-US" sz="2400" dirty="0">
                <a:latin typeface="Avenir Next Regular"/>
                <a:cs typeface="Avenir Next Regular"/>
              </a:rPr>
              <a:t>Randomly mention one of nine occupations for each applicant and applicant’s spouse.</a:t>
            </a:r>
          </a:p>
          <a:p>
            <a:pPr lvl="1">
              <a:lnSpc>
                <a:spcPct val="130000"/>
              </a:lnSpc>
              <a:buFont typeface="Arial"/>
              <a:buChar char="•"/>
            </a:pPr>
            <a:r>
              <a:rPr lang="en-US" sz="2400" dirty="0">
                <a:latin typeface="Avenir Next Regular"/>
                <a:cs typeface="Avenir Next Regular"/>
              </a:rPr>
              <a:t>Email originator also casually mentions how long they’ve been at that job (tenure).</a:t>
            </a:r>
          </a:p>
          <a:p>
            <a:pPr lvl="1">
              <a:lnSpc>
                <a:spcPct val="130000"/>
              </a:lnSpc>
              <a:buFont typeface="Arial"/>
              <a:buChar char="•"/>
            </a:pPr>
            <a:r>
              <a:rPr lang="en-US" sz="2400" dirty="0">
                <a:latin typeface="Avenir Next Regular"/>
                <a:cs typeface="Avenir Next Regular"/>
              </a:rPr>
              <a:t>Both are relevant (and applicable) additional signals for credit worthiness. </a:t>
            </a:r>
          </a:p>
          <a:p>
            <a:pPr lvl="1">
              <a:lnSpc>
                <a:spcPct val="130000"/>
              </a:lnSpc>
              <a:buFont typeface="Arial"/>
              <a:buChar char="•"/>
            </a:pPr>
            <a:r>
              <a:rPr lang="en-US" sz="2400" dirty="0">
                <a:latin typeface="Avenir Next Regular"/>
                <a:cs typeface="Avenir Next Regular"/>
              </a:rPr>
              <a:t>Occupations: average incomes range to $20,000 to over $200,000.</a:t>
            </a:r>
            <a:endParaRPr lang="en-US" sz="1900" dirty="0">
              <a:latin typeface="Avenir Next Regular"/>
              <a:cs typeface="Avenir Next Regular"/>
            </a:endParaRPr>
          </a:p>
        </p:txBody>
      </p:sp>
      <p:sp>
        <p:nvSpPr>
          <p:cNvPr id="4" name="Rectangle 3"/>
          <p:cNvSpPr/>
          <p:nvPr/>
        </p:nvSpPr>
        <p:spPr>
          <a:xfrm>
            <a:off x="1397000" y="4965084"/>
            <a:ext cx="6350000" cy="2862322"/>
          </a:xfrm>
          <a:prstGeom prst="rect">
            <a:avLst/>
          </a:prstGeom>
        </p:spPr>
        <p:txBody>
          <a:bodyPr wrap="square" numCol="2">
            <a:spAutoFit/>
          </a:bodyPr>
          <a:lstStyle/>
          <a:p>
            <a:pPr marL="342900" indent="-342900">
              <a:buFont typeface="Arial"/>
              <a:buChar char="•"/>
            </a:pPr>
            <a:r>
              <a:rPr lang="en-US" sz="2000" dirty="0">
                <a:latin typeface="Avenir Next Regular"/>
                <a:cs typeface="Avenir Next Regular"/>
              </a:rPr>
              <a:t>Construction Worker</a:t>
            </a:r>
          </a:p>
          <a:p>
            <a:pPr marL="342900" indent="-342900">
              <a:buFont typeface="Arial"/>
              <a:buChar char="•"/>
            </a:pPr>
            <a:r>
              <a:rPr lang="en-US" sz="2000" dirty="0">
                <a:latin typeface="Avenir Next Regular"/>
                <a:cs typeface="Avenir Next Regular"/>
              </a:rPr>
              <a:t>Childcare provider</a:t>
            </a:r>
          </a:p>
          <a:p>
            <a:pPr marL="342900" indent="-342900">
              <a:buFont typeface="Arial"/>
              <a:buChar char="•"/>
            </a:pPr>
            <a:r>
              <a:rPr lang="en-US" sz="2000" dirty="0">
                <a:latin typeface="Avenir Next Regular"/>
                <a:cs typeface="Avenir Next Regular"/>
              </a:rPr>
              <a:t>Retail Worker</a:t>
            </a:r>
          </a:p>
          <a:p>
            <a:pPr marL="342900" indent="-342900">
              <a:buFont typeface="Arial"/>
              <a:buChar char="•"/>
            </a:pPr>
            <a:r>
              <a:rPr lang="en-US" sz="2000" dirty="0">
                <a:latin typeface="Avenir Next Regular"/>
                <a:cs typeface="Avenir Next Regular"/>
              </a:rPr>
              <a:t>High School Teacher</a:t>
            </a:r>
          </a:p>
          <a:p>
            <a:pPr marL="342900" indent="-342900">
              <a:buFont typeface="Arial"/>
              <a:buChar char="•"/>
            </a:pPr>
            <a:r>
              <a:rPr lang="en-US" sz="2000" dirty="0">
                <a:latin typeface="Avenir Next Regular"/>
                <a:cs typeface="Avenir Next Regular"/>
              </a:rPr>
              <a:t>Admin Assistant</a:t>
            </a:r>
          </a:p>
          <a:p>
            <a:pPr marL="342900" indent="-342900">
              <a:buFont typeface="Arial"/>
              <a:buChar char="•"/>
            </a:pPr>
            <a:endParaRPr lang="en-US" sz="2000" dirty="0">
              <a:latin typeface="Avenir Next Regular"/>
              <a:cs typeface="Avenir Next Regular"/>
            </a:endParaRPr>
          </a:p>
          <a:p>
            <a:pPr marL="342900" indent="-342900">
              <a:buFont typeface="Arial"/>
              <a:buChar char="•"/>
            </a:pPr>
            <a:endParaRPr lang="en-US" sz="2000" dirty="0">
              <a:latin typeface="Avenir Next Regular"/>
              <a:cs typeface="Avenir Next Regular"/>
            </a:endParaRPr>
          </a:p>
          <a:p>
            <a:pPr marL="342900" indent="-342900">
              <a:buFont typeface="Arial"/>
              <a:buChar char="•"/>
            </a:pPr>
            <a:endParaRPr lang="en-US" sz="2000" dirty="0">
              <a:latin typeface="Avenir Next Regular"/>
              <a:cs typeface="Avenir Next Regular"/>
            </a:endParaRPr>
          </a:p>
          <a:p>
            <a:pPr marL="342900" indent="-342900">
              <a:buFont typeface="Arial"/>
              <a:buChar char="•"/>
            </a:pPr>
            <a:endParaRPr lang="en-US" sz="2000" dirty="0">
              <a:latin typeface="Avenir Next Regular"/>
              <a:cs typeface="Avenir Next Regular"/>
            </a:endParaRPr>
          </a:p>
          <a:p>
            <a:pPr marL="342900" indent="-342900">
              <a:buFont typeface="Arial"/>
              <a:buChar char="•"/>
            </a:pPr>
            <a:r>
              <a:rPr lang="en-US" sz="2000" dirty="0">
                <a:latin typeface="Avenir Next Regular"/>
                <a:cs typeface="Avenir Next Regular"/>
              </a:rPr>
              <a:t>Registered Nurse</a:t>
            </a:r>
          </a:p>
          <a:p>
            <a:pPr marL="342900" indent="-342900">
              <a:buFont typeface="Arial"/>
              <a:buChar char="•"/>
            </a:pPr>
            <a:r>
              <a:rPr lang="en-US" sz="2000" dirty="0">
                <a:latin typeface="Avenir Next Regular"/>
                <a:cs typeface="Avenir Next Regular"/>
              </a:rPr>
              <a:t>Human Resource Manager</a:t>
            </a:r>
          </a:p>
          <a:p>
            <a:pPr marL="342900" indent="-342900">
              <a:buFont typeface="Arial"/>
              <a:buChar char="•"/>
            </a:pPr>
            <a:r>
              <a:rPr lang="en-US" sz="2000" dirty="0">
                <a:latin typeface="Avenir Next Regular"/>
                <a:cs typeface="Avenir Next Regular"/>
              </a:rPr>
              <a:t>Psychiatrist</a:t>
            </a:r>
          </a:p>
          <a:p>
            <a:pPr marL="342900" indent="-342900">
              <a:buFont typeface="Arial"/>
              <a:buChar char="•"/>
            </a:pPr>
            <a:r>
              <a:rPr lang="en-US" sz="2000" dirty="0">
                <a:latin typeface="Avenir Next Regular"/>
                <a:cs typeface="Avenir Next Regular"/>
              </a:rPr>
              <a:t>Dermatologist </a:t>
            </a:r>
          </a:p>
        </p:txBody>
      </p:sp>
    </p:spTree>
    <p:extLst>
      <p:ext uri="{BB962C8B-B14F-4D97-AF65-F5344CB8AC3E}">
        <p14:creationId xmlns:p14="http://schemas.microsoft.com/office/powerpoint/2010/main" val="1061666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10676"/>
            <a:ext cx="8229600" cy="990600"/>
          </a:xfrm>
        </p:spPr>
        <p:txBody>
          <a:bodyPr>
            <a:normAutofit/>
          </a:bodyPr>
          <a:lstStyle/>
          <a:p>
            <a:r>
              <a:rPr lang="en-US" sz="3000">
                <a:latin typeface="Avenir Next Regular"/>
                <a:cs typeface="Avenir Next Regular"/>
              </a:rPr>
              <a:t>Email construction template</a:t>
            </a:r>
          </a:p>
        </p:txBody>
      </p:sp>
      <p:pic>
        <p:nvPicPr>
          <p:cNvPr id="5" name="Picture 4" descr="Screen Shot 2018-10-25 at 9.48.45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32554" y="1007236"/>
            <a:ext cx="7478889" cy="5667320"/>
          </a:xfrm>
          <a:prstGeom prst="rect">
            <a:avLst/>
          </a:prstGeom>
        </p:spPr>
      </p:pic>
    </p:spTree>
    <p:extLst>
      <p:ext uri="{BB962C8B-B14F-4D97-AF65-F5344CB8AC3E}">
        <p14:creationId xmlns:p14="http://schemas.microsoft.com/office/powerpoint/2010/main" val="1594724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66903"/>
            <a:ext cx="8229600" cy="990600"/>
          </a:xfrm>
        </p:spPr>
        <p:txBody>
          <a:bodyPr>
            <a:normAutofit/>
          </a:bodyPr>
          <a:lstStyle/>
          <a:p>
            <a:r>
              <a:rPr lang="en-US" sz="3000">
                <a:latin typeface="Avenir Next Regular"/>
                <a:cs typeface="Avenir Next Regular"/>
              </a:rPr>
              <a:t>Email components: Part 1</a:t>
            </a:r>
          </a:p>
        </p:txBody>
      </p:sp>
      <p:pic>
        <p:nvPicPr>
          <p:cNvPr id="5" name="Picture 4" descr="1a-1.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17600" y="1107259"/>
            <a:ext cx="6845044" cy="5422900"/>
          </a:xfrm>
          <a:prstGeom prst="rect">
            <a:avLst/>
          </a:prstGeom>
        </p:spPr>
      </p:pic>
    </p:spTree>
    <p:extLst>
      <p:ext uri="{BB962C8B-B14F-4D97-AF65-F5344CB8AC3E}">
        <p14:creationId xmlns:p14="http://schemas.microsoft.com/office/powerpoint/2010/main" val="443349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66903"/>
            <a:ext cx="8229600" cy="990600"/>
          </a:xfrm>
        </p:spPr>
        <p:txBody>
          <a:bodyPr>
            <a:normAutofit/>
          </a:bodyPr>
          <a:lstStyle/>
          <a:p>
            <a:r>
              <a:rPr lang="en-US" sz="3000">
                <a:latin typeface="Avenir Next Regular"/>
                <a:cs typeface="Avenir Next Regular"/>
              </a:rPr>
              <a:t>Email components: Part 2</a:t>
            </a:r>
          </a:p>
        </p:txBody>
      </p:sp>
      <p:pic>
        <p:nvPicPr>
          <p:cNvPr id="2" name="Picture 1" descr="1a-2.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30300" y="1257503"/>
            <a:ext cx="6944641" cy="5194300"/>
          </a:xfrm>
          <a:prstGeom prst="rect">
            <a:avLst/>
          </a:prstGeom>
        </p:spPr>
      </p:pic>
    </p:spTree>
    <p:extLst>
      <p:ext uri="{BB962C8B-B14F-4D97-AF65-F5344CB8AC3E}">
        <p14:creationId xmlns:p14="http://schemas.microsoft.com/office/powerpoint/2010/main" val="3716573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84200"/>
            <a:ext cx="1701800" cy="431800"/>
          </a:xfrm>
        </p:spPr>
        <p:txBody>
          <a:bodyPr>
            <a:normAutofit fontScale="90000"/>
          </a:bodyPr>
          <a:lstStyle/>
          <a:p>
            <a:r>
              <a:rPr lang="en-US" sz="3000">
                <a:latin typeface="Avenir Next Regular"/>
                <a:cs typeface="Avenir Next Regular"/>
              </a:rPr>
              <a:t>Example</a:t>
            </a:r>
          </a:p>
        </p:txBody>
      </p:sp>
      <p:pic>
        <p:nvPicPr>
          <p:cNvPr id="9" name="Picture 8" descr="same-sex fe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7200" y="1326445"/>
            <a:ext cx="8503356" cy="3809999"/>
          </a:xfrm>
          <a:prstGeom prst="rect">
            <a:avLst/>
          </a:prstGeom>
        </p:spPr>
      </p:pic>
      <p:sp>
        <p:nvSpPr>
          <p:cNvPr id="2" name="Rectangle 1">
            <a:extLst>
              <a:ext uri="{FF2B5EF4-FFF2-40B4-BE49-F238E27FC236}">
                <a16:creationId xmlns:a16="http://schemas.microsoft.com/office/drawing/2014/main" id="{8C3677A3-F7F0-4EC1-9CA5-0389919B6546}"/>
              </a:ext>
            </a:extLst>
          </p:cNvPr>
          <p:cNvSpPr/>
          <p:nvPr/>
        </p:nvSpPr>
        <p:spPr>
          <a:xfrm>
            <a:off x="906780" y="2735580"/>
            <a:ext cx="1440180" cy="2057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B4656D-CE22-4EB4-B05E-065430EF81EE}"/>
              </a:ext>
            </a:extLst>
          </p:cNvPr>
          <p:cNvSpPr/>
          <p:nvPr/>
        </p:nvSpPr>
        <p:spPr>
          <a:xfrm>
            <a:off x="3851910" y="2735580"/>
            <a:ext cx="1146810" cy="2057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E16E87A-CCA5-49B4-9C59-B6EE35CA2B60}"/>
              </a:ext>
            </a:extLst>
          </p:cNvPr>
          <p:cNvSpPr/>
          <p:nvPr/>
        </p:nvSpPr>
        <p:spPr>
          <a:xfrm>
            <a:off x="7738110" y="2735580"/>
            <a:ext cx="796290" cy="2057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F1A40D6-5FBE-488B-A6F7-06BF7A98C992}"/>
              </a:ext>
            </a:extLst>
          </p:cNvPr>
          <p:cNvSpPr/>
          <p:nvPr/>
        </p:nvSpPr>
        <p:spPr>
          <a:xfrm>
            <a:off x="2556510" y="3128574"/>
            <a:ext cx="346710" cy="2057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D11F240-CBC4-41C5-970D-EF6DA8B64F4B}"/>
              </a:ext>
            </a:extLst>
          </p:cNvPr>
          <p:cNvSpPr/>
          <p:nvPr/>
        </p:nvSpPr>
        <p:spPr>
          <a:xfrm>
            <a:off x="4398644" y="3148895"/>
            <a:ext cx="4135755" cy="2057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6BE78-E94F-4155-B3EF-48E49477F32C}"/>
              </a:ext>
            </a:extLst>
          </p:cNvPr>
          <p:cNvSpPr/>
          <p:nvPr/>
        </p:nvSpPr>
        <p:spPr>
          <a:xfrm>
            <a:off x="488633" y="3336149"/>
            <a:ext cx="2566988" cy="2057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4C92CD-E201-4798-940B-3D41BB160964}"/>
              </a:ext>
            </a:extLst>
          </p:cNvPr>
          <p:cNvSpPr/>
          <p:nvPr/>
        </p:nvSpPr>
        <p:spPr>
          <a:xfrm>
            <a:off x="488633" y="3548098"/>
            <a:ext cx="3126104" cy="2057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459FE0E-C2EF-4F3B-B8D8-ED624B4F374E}"/>
              </a:ext>
            </a:extLst>
          </p:cNvPr>
          <p:cNvSpPr/>
          <p:nvPr/>
        </p:nvSpPr>
        <p:spPr>
          <a:xfrm>
            <a:off x="488633" y="3753838"/>
            <a:ext cx="1858327" cy="2057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530FCF-1822-4252-8308-A649F2F78ECB}"/>
              </a:ext>
            </a:extLst>
          </p:cNvPr>
          <p:cNvSpPr/>
          <p:nvPr/>
        </p:nvSpPr>
        <p:spPr>
          <a:xfrm>
            <a:off x="488632" y="3961413"/>
            <a:ext cx="2871788" cy="2057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5566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84200"/>
            <a:ext cx="1701800" cy="431800"/>
          </a:xfrm>
        </p:spPr>
        <p:txBody>
          <a:bodyPr>
            <a:normAutofit fontScale="90000"/>
          </a:bodyPr>
          <a:lstStyle/>
          <a:p>
            <a:r>
              <a:rPr lang="en-US" sz="3000">
                <a:latin typeface="Avenir Next Regular"/>
                <a:cs typeface="Avenir Next Regular"/>
              </a:rPr>
              <a:t>Example</a:t>
            </a:r>
          </a:p>
        </p:txBody>
      </p:sp>
      <p:pic>
        <p:nvPicPr>
          <p:cNvPr id="8" name="Picture 7" descr="hetero-fe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7200" y="1327854"/>
            <a:ext cx="8288615" cy="3836813"/>
          </a:xfrm>
          <a:prstGeom prst="rect">
            <a:avLst/>
          </a:prstGeom>
        </p:spPr>
      </p:pic>
    </p:spTree>
    <p:extLst>
      <p:ext uri="{BB962C8B-B14F-4D97-AF65-F5344CB8AC3E}">
        <p14:creationId xmlns:p14="http://schemas.microsoft.com/office/powerpoint/2010/main" val="987812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84200"/>
            <a:ext cx="8229600" cy="431800"/>
          </a:xfrm>
        </p:spPr>
        <p:txBody>
          <a:bodyPr>
            <a:normAutofit fontScale="90000"/>
          </a:bodyPr>
          <a:lstStyle/>
          <a:p>
            <a:r>
              <a:rPr lang="en-US" sz="3000">
                <a:latin typeface="Avenir Next Regular"/>
                <a:cs typeface="Avenir Next Regular"/>
              </a:rPr>
              <a:t>Example</a:t>
            </a:r>
          </a:p>
        </p:txBody>
      </p:sp>
      <p:pic>
        <p:nvPicPr>
          <p:cNvPr id="3" name="Picture 2" descr="same-sex male.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7200" y="1274233"/>
            <a:ext cx="8440254" cy="4285544"/>
          </a:xfrm>
          <a:prstGeom prst="rect">
            <a:avLst/>
          </a:prstGeom>
        </p:spPr>
      </p:pic>
    </p:spTree>
    <p:extLst>
      <p:ext uri="{BB962C8B-B14F-4D97-AF65-F5344CB8AC3E}">
        <p14:creationId xmlns:p14="http://schemas.microsoft.com/office/powerpoint/2010/main" val="2315865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9429-2E05-4440-8978-0ACC63095046}"/>
              </a:ext>
            </a:extLst>
          </p:cNvPr>
          <p:cNvSpPr>
            <a:spLocks noGrp="1"/>
          </p:cNvSpPr>
          <p:nvPr>
            <p:ph type="title"/>
          </p:nvPr>
        </p:nvSpPr>
        <p:spPr/>
        <p:txBody>
          <a:bodyPr>
            <a:normAutofit fontScale="90000"/>
          </a:bodyPr>
          <a:lstStyle/>
          <a:p>
            <a:r>
              <a:rPr lang="en-US" dirty="0">
                <a:latin typeface="Avenir Next" panose="020B0503020202020204" pitchFamily="34" charset="0"/>
              </a:rPr>
              <a:t>Introduction to Audit/Correspondence Studies</a:t>
            </a:r>
          </a:p>
        </p:txBody>
      </p:sp>
      <p:sp>
        <p:nvSpPr>
          <p:cNvPr id="3" name="Content Placeholder 2">
            <a:extLst>
              <a:ext uri="{FF2B5EF4-FFF2-40B4-BE49-F238E27FC236}">
                <a16:creationId xmlns:a16="http://schemas.microsoft.com/office/drawing/2014/main" id="{586DC9B7-BDB7-3243-B3EA-A877C318AD00}"/>
              </a:ext>
            </a:extLst>
          </p:cNvPr>
          <p:cNvSpPr>
            <a:spLocks noGrp="1"/>
          </p:cNvSpPr>
          <p:nvPr>
            <p:ph idx="1"/>
          </p:nvPr>
        </p:nvSpPr>
        <p:spPr/>
        <p:txBody>
          <a:bodyPr>
            <a:normAutofit fontScale="92500" lnSpcReduction="10000"/>
          </a:bodyPr>
          <a:lstStyle/>
          <a:p>
            <a:r>
              <a:rPr lang="en-US" dirty="0">
                <a:latin typeface="Avenir Next" panose="020B0503020202020204" pitchFamily="34" charset="0"/>
              </a:rPr>
              <a:t>It’s difficult to prove discrimination – there could be other factors going on. Can’t "control” for everything…</a:t>
            </a:r>
          </a:p>
          <a:p>
            <a:pPr marL="0" indent="0">
              <a:buNone/>
            </a:pPr>
            <a:endParaRPr lang="en-US" dirty="0">
              <a:latin typeface="Avenir Next" panose="020B0503020202020204" pitchFamily="34" charset="0"/>
            </a:endParaRPr>
          </a:p>
          <a:p>
            <a:r>
              <a:rPr lang="en-US" dirty="0">
                <a:latin typeface="Avenir Next" panose="020B0503020202020204" pitchFamily="34" charset="0"/>
              </a:rPr>
              <a:t>Experimental audit/correspondence studies are considered the “gold standard” because they allow researchers to control for all factors other than minority status.</a:t>
            </a:r>
          </a:p>
          <a:p>
            <a:pPr marL="0" indent="0">
              <a:buNone/>
            </a:pPr>
            <a:endParaRPr lang="en-US" dirty="0">
              <a:latin typeface="Avenir Next" panose="020B0503020202020204" pitchFamily="34" charset="0"/>
            </a:endParaRPr>
          </a:p>
          <a:p>
            <a:r>
              <a:rPr lang="en-US" dirty="0" err="1">
                <a:latin typeface="Avenir Next" panose="020B0503020202020204" pitchFamily="34" charset="0"/>
              </a:rPr>
              <a:t>Betrand</a:t>
            </a:r>
            <a:r>
              <a:rPr lang="en-US" dirty="0">
                <a:latin typeface="Avenir Next" panose="020B0503020202020204" pitchFamily="34" charset="0"/>
              </a:rPr>
              <a:t> and Mullainathan (2004): influential correspondence study that responded with fictitious resumes to help-wanted ads in Boston and Chicago newspapers.</a:t>
            </a:r>
          </a:p>
          <a:p>
            <a:pPr lvl="1"/>
            <a:r>
              <a:rPr lang="en-US" dirty="0">
                <a:latin typeface="Avenir Next" panose="020B0503020202020204" pitchFamily="34" charset="0"/>
              </a:rPr>
              <a:t>To manipulate perception of race, each resume assigned either a very African American sounding name or a very White sounding name.</a:t>
            </a:r>
          </a:p>
          <a:p>
            <a:pPr lvl="1"/>
            <a:r>
              <a:rPr lang="en-US" dirty="0">
                <a:latin typeface="Avenir Next" panose="020B0503020202020204" pitchFamily="34" charset="0"/>
              </a:rPr>
              <a:t>White sounding names received 50% more callbacks. </a:t>
            </a:r>
          </a:p>
          <a:p>
            <a:endParaRPr lang="en-US" dirty="0"/>
          </a:p>
        </p:txBody>
      </p:sp>
    </p:spTree>
    <p:extLst>
      <p:ext uri="{BB962C8B-B14F-4D97-AF65-F5344CB8AC3E}">
        <p14:creationId xmlns:p14="http://schemas.microsoft.com/office/powerpoint/2010/main" val="1261133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F8FF-596F-784A-9247-1E55699AC06E}"/>
              </a:ext>
            </a:extLst>
          </p:cNvPr>
          <p:cNvSpPr>
            <a:spLocks noGrp="1"/>
          </p:cNvSpPr>
          <p:nvPr>
            <p:ph type="title"/>
          </p:nvPr>
        </p:nvSpPr>
        <p:spPr/>
        <p:txBody>
          <a:bodyPr>
            <a:normAutofit fontScale="90000"/>
          </a:bodyPr>
          <a:lstStyle/>
          <a:p>
            <a:r>
              <a:rPr lang="en-US"/>
              <a:t>Results from Pilot Study (vs. Hanson et al. 2016)</a:t>
            </a:r>
          </a:p>
        </p:txBody>
      </p:sp>
      <p:graphicFrame>
        <p:nvGraphicFramePr>
          <p:cNvPr id="4" name="Content Placeholder 3">
            <a:extLst>
              <a:ext uri="{FF2B5EF4-FFF2-40B4-BE49-F238E27FC236}">
                <a16:creationId xmlns:a16="http://schemas.microsoft.com/office/drawing/2014/main" id="{E6460B99-B445-A34B-A0E0-FE4DECA56592}"/>
              </a:ext>
            </a:extLst>
          </p:cNvPr>
          <p:cNvGraphicFramePr>
            <a:graphicFrameLocks noGrp="1"/>
          </p:cNvGraphicFramePr>
          <p:nvPr>
            <p:ph idx="1"/>
            <p:extLst>
              <p:ext uri="{D42A27DB-BD31-4B8C-83A1-F6EECF244321}">
                <p14:modId xmlns:p14="http://schemas.microsoft.com/office/powerpoint/2010/main" val="1843123805"/>
              </p:ext>
            </p:extLst>
          </p:nvPr>
        </p:nvGraphicFramePr>
        <p:xfrm>
          <a:off x="457200" y="1600200"/>
          <a:ext cx="4114800" cy="48737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EE685558-3FAC-774A-AB8C-62B8610E71F9}"/>
              </a:ext>
            </a:extLst>
          </p:cNvPr>
          <p:cNvGraphicFramePr/>
          <p:nvPr>
            <p:extLst>
              <p:ext uri="{D42A27DB-BD31-4B8C-83A1-F6EECF244321}">
                <p14:modId xmlns:p14="http://schemas.microsoft.com/office/powerpoint/2010/main" val="1878262473"/>
              </p:ext>
            </p:extLst>
          </p:nvPr>
        </p:nvGraphicFramePr>
        <p:xfrm>
          <a:off x="4709786" y="1600200"/>
          <a:ext cx="3977014" cy="487375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2502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series"/>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D57C0-FD51-8B4E-94AA-41F360638CF9}"/>
              </a:ext>
            </a:extLst>
          </p:cNvPr>
          <p:cNvSpPr>
            <a:spLocks noGrp="1"/>
          </p:cNvSpPr>
          <p:nvPr>
            <p:ph type="title"/>
          </p:nvPr>
        </p:nvSpPr>
        <p:spPr/>
        <p:txBody>
          <a:bodyPr/>
          <a:lstStyle/>
          <a:p>
            <a:r>
              <a:rPr lang="en-US"/>
              <a:t>Regression Results</a:t>
            </a:r>
          </a:p>
        </p:txBody>
      </p:sp>
      <p:graphicFrame>
        <p:nvGraphicFramePr>
          <p:cNvPr id="4" name="Content Placeholder 3">
            <a:extLst>
              <a:ext uri="{FF2B5EF4-FFF2-40B4-BE49-F238E27FC236}">
                <a16:creationId xmlns:a16="http://schemas.microsoft.com/office/drawing/2014/main" id="{B47989BE-2911-E045-A747-011FF9A982F1}"/>
              </a:ext>
            </a:extLst>
          </p:cNvPr>
          <p:cNvGraphicFramePr>
            <a:graphicFrameLocks noGrp="1"/>
          </p:cNvGraphicFramePr>
          <p:nvPr>
            <p:ph idx="1"/>
            <p:extLst>
              <p:ext uri="{D42A27DB-BD31-4B8C-83A1-F6EECF244321}">
                <p14:modId xmlns:p14="http://schemas.microsoft.com/office/powerpoint/2010/main" val="3055312306"/>
              </p:ext>
            </p:extLst>
          </p:nvPr>
        </p:nvGraphicFramePr>
        <p:xfrm>
          <a:off x="4572000" y="1524000"/>
          <a:ext cx="4137178" cy="3840480"/>
        </p:xfrm>
        <a:graphic>
          <a:graphicData uri="http://schemas.openxmlformats.org/drawingml/2006/table">
            <a:tbl>
              <a:tblPr firstRow="1" firstCol="1" bandRow="1">
                <a:tableStyleId>{69012ECD-51FC-41F1-AA8D-1B2483CD663E}</a:tableStyleId>
              </a:tblPr>
              <a:tblGrid>
                <a:gridCol w="2969949">
                  <a:extLst>
                    <a:ext uri="{9D8B030D-6E8A-4147-A177-3AD203B41FA5}">
                      <a16:colId xmlns:a16="http://schemas.microsoft.com/office/drawing/2014/main" val="3430654336"/>
                    </a:ext>
                  </a:extLst>
                </a:gridCol>
                <a:gridCol w="1167229">
                  <a:extLst>
                    <a:ext uri="{9D8B030D-6E8A-4147-A177-3AD203B41FA5}">
                      <a16:colId xmlns:a16="http://schemas.microsoft.com/office/drawing/2014/main" val="4111469858"/>
                    </a:ext>
                  </a:extLst>
                </a:gridCol>
              </a:tblGrid>
              <a:tr h="128905">
                <a:tc>
                  <a:txBody>
                    <a:bodyPr/>
                    <a:lstStyle/>
                    <a:p>
                      <a:pPr marL="0" marR="0">
                        <a:spcBef>
                          <a:spcPts val="0"/>
                        </a:spcBef>
                        <a:spcAft>
                          <a:spcPts val="0"/>
                        </a:spcAft>
                      </a:pP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99569293"/>
                  </a:ext>
                </a:extLst>
              </a:tr>
              <a:tr h="128905">
                <a:tc>
                  <a:txBody>
                    <a:bodyPr/>
                    <a:lstStyle/>
                    <a:p>
                      <a:pPr marL="0" marR="0">
                        <a:spcBef>
                          <a:spcPts val="0"/>
                        </a:spcBef>
                        <a:spcAft>
                          <a:spcPts val="0"/>
                        </a:spcAft>
                      </a:pPr>
                      <a:r>
                        <a:rPr lang="en-US" sz="1200">
                          <a:effectLst/>
                        </a:rPr>
                        <a:t>Same-Gender Male</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-0.253**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73257942"/>
                  </a:ext>
                </a:extLst>
              </a:tr>
              <a:tr h="128905">
                <a:tc>
                  <a:txBody>
                    <a:bodyPr/>
                    <a:lstStyle/>
                    <a:p>
                      <a:pPr marL="0" marR="0">
                        <a:spcBef>
                          <a:spcPts val="0"/>
                        </a:spcBef>
                        <a:spcAft>
                          <a:spcPts val="0"/>
                        </a:spcAft>
                      </a:pPr>
                      <a:r>
                        <a:rPr lang="en-US"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(0.103)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06656440"/>
                  </a:ext>
                </a:extLst>
              </a:tr>
              <a:tr h="128905">
                <a:tc>
                  <a:txBody>
                    <a:bodyPr/>
                    <a:lstStyle/>
                    <a:p>
                      <a:pPr marL="0" marR="0">
                        <a:spcBef>
                          <a:spcPts val="0"/>
                        </a:spcBef>
                        <a:spcAft>
                          <a:spcPts val="0"/>
                        </a:spcAft>
                      </a:pPr>
                      <a:r>
                        <a:rPr lang="en-US" sz="1200">
                          <a:effectLst/>
                        </a:rPr>
                        <a:t>Same-Gender Female</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-0.340***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75733460"/>
                  </a:ext>
                </a:extLst>
              </a:tr>
              <a:tr h="128905">
                <a:tc>
                  <a:txBody>
                    <a:bodyPr/>
                    <a:lstStyle/>
                    <a:p>
                      <a:pPr marL="0" marR="0">
                        <a:spcBef>
                          <a:spcPts val="0"/>
                        </a:spcBef>
                        <a:spcAft>
                          <a:spcPts val="0"/>
                        </a:spcAft>
                      </a:pPr>
                      <a:r>
                        <a:rPr lang="en-US"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(0.120)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15456427"/>
                  </a:ext>
                </a:extLst>
              </a:tr>
              <a:tr h="128905">
                <a:tc>
                  <a:txBody>
                    <a:bodyPr/>
                    <a:lstStyle/>
                    <a:p>
                      <a:pPr marL="0" marR="0">
                        <a:spcBef>
                          <a:spcPts val="0"/>
                        </a:spcBef>
                        <a:spcAft>
                          <a:spcPts val="0"/>
                        </a:spcAft>
                      </a:pPr>
                      <a:r>
                        <a:rPr lang="en-US" sz="1200">
                          <a:effectLst/>
                        </a:rPr>
                        <a:t>Different-Gender Female </a:t>
                      </a:r>
                    </a:p>
                    <a:p>
                      <a:pPr marL="0" marR="0">
                        <a:spcBef>
                          <a:spcPts val="0"/>
                        </a:spcBef>
                        <a:spcAft>
                          <a:spcPts val="0"/>
                        </a:spcAft>
                      </a:pPr>
                      <a:r>
                        <a:rPr lang="en-US" sz="1200">
                          <a:effectLst/>
                        </a:rPr>
                        <a:t>   Originator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-0.018</a:t>
                      </a:r>
                    </a:p>
                    <a:p>
                      <a:pPr marL="0" marR="0" algn="ctr">
                        <a:spcBef>
                          <a:spcPts val="0"/>
                        </a:spcBef>
                        <a:spcAft>
                          <a:spcPts val="0"/>
                        </a:spcAft>
                      </a:pPr>
                      <a:r>
                        <a:rPr lang="en-US" sz="1200">
                          <a:effectLst/>
                        </a:rPr>
                        <a:t>(0.126)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03341189"/>
                  </a:ext>
                </a:extLst>
              </a:tr>
              <a:tr h="53340">
                <a:tc>
                  <a:txBody>
                    <a:bodyPr/>
                    <a:lstStyle/>
                    <a:p>
                      <a:pPr marL="0" marR="0">
                        <a:spcBef>
                          <a:spcPts val="0"/>
                        </a:spcBef>
                        <a:spcAft>
                          <a:spcPts val="0"/>
                        </a:spcAft>
                      </a:pPr>
                      <a:r>
                        <a:rPr lang="en-US" sz="1200">
                          <a:effectLst/>
                        </a:rPr>
                        <a:t>Expecting a Child</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0.031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08804151"/>
                  </a:ext>
                </a:extLst>
              </a:tr>
              <a:tr h="53340">
                <a:tc>
                  <a:txBody>
                    <a:bodyPr/>
                    <a:lstStyle/>
                    <a:p>
                      <a:pPr marL="0" marR="0">
                        <a:spcBef>
                          <a:spcPts val="0"/>
                        </a:spcBef>
                        <a:spcAft>
                          <a:spcPts val="0"/>
                        </a:spcAft>
                      </a:pPr>
                      <a:r>
                        <a:rPr lang="en-US"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(0.116)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68267950"/>
                  </a:ext>
                </a:extLst>
              </a:tr>
              <a:tr h="53340">
                <a:tc>
                  <a:txBody>
                    <a:bodyPr/>
                    <a:lstStyle/>
                    <a:p>
                      <a:pPr marL="0" marR="0">
                        <a:spcBef>
                          <a:spcPts val="0"/>
                        </a:spcBef>
                        <a:spcAft>
                          <a:spcPts val="0"/>
                        </a:spcAft>
                      </a:pPr>
                      <a:r>
                        <a:rPr lang="en-US" sz="1200">
                          <a:effectLst/>
                        </a:rPr>
                        <a:t>Has One Child</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-0.100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62980375"/>
                  </a:ext>
                </a:extLst>
              </a:tr>
              <a:tr h="53340">
                <a:tc>
                  <a:txBody>
                    <a:bodyPr/>
                    <a:lstStyle/>
                    <a:p>
                      <a:pPr marL="0" marR="0">
                        <a:spcBef>
                          <a:spcPts val="0"/>
                        </a:spcBef>
                        <a:spcAft>
                          <a:spcPts val="0"/>
                        </a:spcAft>
                      </a:pPr>
                      <a:r>
                        <a:rPr lang="en-US"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(0.107)</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5586236"/>
                  </a:ext>
                </a:extLst>
              </a:tr>
              <a:tr h="135890">
                <a:tc>
                  <a:txBody>
                    <a:bodyPr/>
                    <a:lstStyle/>
                    <a:p>
                      <a:pPr marL="0" marR="0">
                        <a:spcBef>
                          <a:spcPts val="0"/>
                        </a:spcBef>
                        <a:spcAft>
                          <a:spcPts val="0"/>
                        </a:spcAft>
                      </a:pPr>
                      <a:r>
                        <a:rPr lang="en-US" sz="1200">
                          <a:effectLst/>
                        </a:rPr>
                        <a:t>Has Two Children</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-0.216**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58289078"/>
                  </a:ext>
                </a:extLst>
              </a:tr>
              <a:tr h="135890">
                <a:tc>
                  <a:txBody>
                    <a:bodyPr/>
                    <a:lstStyle/>
                    <a:p>
                      <a:pPr marL="0" marR="0">
                        <a:spcBef>
                          <a:spcPts val="0"/>
                        </a:spcBef>
                        <a:spcAft>
                          <a:spcPts val="0"/>
                        </a:spcAft>
                      </a:pPr>
                      <a:r>
                        <a:rPr lang="en-US"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(0.102)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72293443"/>
                  </a:ext>
                </a:extLst>
              </a:tr>
              <a:tr h="135890">
                <a:tc>
                  <a:txBody>
                    <a:bodyPr/>
                    <a:lstStyle/>
                    <a:p>
                      <a:pPr marL="0" marR="0">
                        <a:spcBef>
                          <a:spcPts val="0"/>
                        </a:spcBef>
                        <a:spcAft>
                          <a:spcPts val="0"/>
                        </a:spcAft>
                      </a:pPr>
                      <a:r>
                        <a:rPr lang="en-US" sz="1200">
                          <a:effectLst/>
                        </a:rPr>
                        <a:t>High Credit Score (vs. low)</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-0.013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23654913"/>
                  </a:ext>
                </a:extLst>
              </a:tr>
              <a:tr h="135890">
                <a:tc>
                  <a:txBody>
                    <a:bodyPr/>
                    <a:lstStyle/>
                    <a:p>
                      <a:pPr marL="0" marR="0">
                        <a:spcBef>
                          <a:spcPts val="0"/>
                        </a:spcBef>
                        <a:spcAft>
                          <a:spcPts val="0"/>
                        </a:spcAft>
                      </a:pPr>
                      <a:r>
                        <a:rPr lang="en-US"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(0.103)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09929651"/>
                  </a:ext>
                </a:extLst>
              </a:tr>
              <a:tr h="135890">
                <a:tc>
                  <a:txBody>
                    <a:bodyPr/>
                    <a:lstStyle/>
                    <a:p>
                      <a:pPr marL="0" marR="0">
                        <a:spcBef>
                          <a:spcPts val="0"/>
                        </a:spcBef>
                        <a:spcAft>
                          <a:spcPts val="0"/>
                        </a:spcAft>
                      </a:pPr>
                      <a:r>
                        <a:rPr lang="en-US" sz="1200">
                          <a:effectLst/>
                        </a:rPr>
                        <a:t>Log Occupational Income</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-0.034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12336160"/>
                  </a:ext>
                </a:extLst>
              </a:tr>
              <a:tr h="135890">
                <a:tc>
                  <a:txBody>
                    <a:bodyPr/>
                    <a:lstStyle/>
                    <a:p>
                      <a:pPr marL="0" marR="0">
                        <a:spcBef>
                          <a:spcPts val="0"/>
                        </a:spcBef>
                        <a:spcAft>
                          <a:spcPts val="0"/>
                        </a:spcAft>
                      </a:pPr>
                      <a:r>
                        <a:rPr lang="en-US"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(0.079)</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78854170"/>
                  </a:ext>
                </a:extLst>
              </a:tr>
              <a:tr h="135890">
                <a:tc>
                  <a:txBody>
                    <a:bodyPr/>
                    <a:lstStyle/>
                    <a:p>
                      <a:pPr marL="0" marR="0">
                        <a:spcBef>
                          <a:spcPts val="0"/>
                        </a:spcBef>
                        <a:spcAft>
                          <a:spcPts val="0"/>
                        </a:spcAft>
                      </a:pPr>
                      <a:r>
                        <a:rPr lang="en-US" sz="1200">
                          <a:effectLst/>
                        </a:rPr>
                        <a:t>Occupational Tenure (years)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0.038</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56201173"/>
                  </a:ext>
                </a:extLst>
              </a:tr>
              <a:tr h="135890">
                <a:tc>
                  <a:txBody>
                    <a:bodyPr/>
                    <a:lstStyle/>
                    <a:p>
                      <a:pPr marL="0" marR="0">
                        <a:spcBef>
                          <a:spcPts val="0"/>
                        </a:spcBef>
                        <a:spcAft>
                          <a:spcPts val="0"/>
                        </a:spcAft>
                      </a:pPr>
                      <a:r>
                        <a:rPr lang="en-US"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(0.049)</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02767962"/>
                  </a:ext>
                </a:extLst>
              </a:tr>
              <a:tr h="63500">
                <a:tc>
                  <a:txBody>
                    <a:bodyPr/>
                    <a:lstStyle/>
                    <a:p>
                      <a:pPr marL="0" marR="0" algn="ctr">
                        <a:spcBef>
                          <a:spcPts val="0"/>
                        </a:spcBef>
                        <a:spcAft>
                          <a:spcPts val="0"/>
                        </a:spcAft>
                      </a:pPr>
                      <a:r>
                        <a:rPr lang="en-US" sz="1200">
                          <a:effectLst/>
                        </a:rPr>
                        <a:t>Callback Rate for Different-Gender, Male Originator: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72.34%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27150159"/>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12E7D76-DBE8-124E-839D-6D7F6078FA7B}"/>
                  </a:ext>
                </a:extLst>
              </p:cNvPr>
              <p:cNvSpPr txBox="1"/>
              <p:nvPr/>
            </p:nvSpPr>
            <p:spPr>
              <a:xfrm>
                <a:off x="206680" y="1524000"/>
                <a:ext cx="4137178" cy="21715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𝑅𝑒𝑠𝑝𝑜𝑛𝑠𝑒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Sub>
                        <m:sSubPr>
                          <m:ctrlPr>
                            <a:rPr lang="en-US" i="1" smtClean="0">
                              <a:latin typeface="Cambria Math" panose="02040503050406030204" pitchFamily="18" charset="0"/>
                            </a:rPr>
                          </m:ctrlPr>
                        </m:sSubPr>
                        <m:e>
                          <m:r>
                            <a:rPr lang="en-US" i="1">
                              <a:latin typeface="Cambria Math" panose="02040503050406030204" pitchFamily="18" charset="0"/>
                            </a:rPr>
                            <m:t>𝑆𝑎𝑚𝑒𝑀𝑎𝑙𝑒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sSub>
                        <m:sSubPr>
                          <m:ctrlPr>
                            <a:rPr lang="en-US" i="1" smtClean="0">
                              <a:latin typeface="Cambria Math" panose="02040503050406030204" pitchFamily="18" charset="0"/>
                            </a:rPr>
                          </m:ctrlPr>
                        </m:sSubPr>
                        <m:e>
                          <m:r>
                            <a:rPr lang="en-US" i="1">
                              <a:latin typeface="Cambria Math" panose="02040503050406030204" pitchFamily="18" charset="0"/>
                            </a:rPr>
                            <m:t>𝑆𝑎𝑚𝑒𝐹𝑒𝑚𝑎𝑙𝑒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b>
                        <m:sSubPr>
                          <m:ctrlPr>
                            <a:rPr lang="en-US" i="1" smtClean="0">
                              <a:latin typeface="Cambria Math" panose="02040503050406030204" pitchFamily="18" charset="0"/>
                            </a:rPr>
                          </m:ctrlPr>
                        </m:sSubPr>
                        <m:e>
                          <m:r>
                            <a:rPr lang="en-US" i="1">
                              <a:latin typeface="Cambria Math" panose="02040503050406030204" pitchFamily="18" charset="0"/>
                            </a:rPr>
                            <m:t>𝐷𝑖𝑓𝑓𝐹𝑒𝑚𝑎𝑙𝑒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4</m:t>
                          </m:r>
                        </m:sub>
                      </m:sSub>
                      <m:sSub>
                        <m:sSubPr>
                          <m:ctrlPr>
                            <a:rPr lang="en-US" i="1" smtClean="0">
                              <a:latin typeface="Cambria Math" panose="02040503050406030204" pitchFamily="18" charset="0"/>
                            </a:rPr>
                          </m:ctrlPr>
                        </m:sSubPr>
                        <m:e>
                          <m:r>
                            <a:rPr lang="en-US" i="1">
                              <a:latin typeface="Cambria Math" panose="02040503050406030204" pitchFamily="18" charset="0"/>
                            </a:rPr>
                            <m:t>𝐸𝑥𝑝𝑒𝑐𝑡𝑖𝑛𝑔</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5</m:t>
                          </m:r>
                        </m:sub>
                      </m:sSub>
                      <m:sSub>
                        <m:sSubPr>
                          <m:ctrlPr>
                            <a:rPr lang="en-US" i="1" smtClean="0">
                              <a:latin typeface="Cambria Math" panose="02040503050406030204" pitchFamily="18" charset="0"/>
                            </a:rPr>
                          </m:ctrlPr>
                        </m:sSubPr>
                        <m:e>
                          <m:r>
                            <a:rPr lang="en-US" i="1">
                              <a:latin typeface="Cambria Math" panose="02040503050406030204" pitchFamily="18" charset="0"/>
                            </a:rPr>
                            <m:t>𝑂𝑛𝑒𝐶h𝑖𝑙𝑑</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6</m:t>
                          </m:r>
                        </m:sub>
                      </m:sSub>
                      <m:sSub>
                        <m:sSubPr>
                          <m:ctrlPr>
                            <a:rPr lang="en-US" i="1" smtClean="0">
                              <a:latin typeface="Cambria Math" panose="02040503050406030204" pitchFamily="18" charset="0"/>
                            </a:rPr>
                          </m:ctrlPr>
                        </m:sSubPr>
                        <m:e>
                          <m:r>
                            <a:rPr lang="en-US" i="1">
                              <a:latin typeface="Cambria Math" panose="02040503050406030204" pitchFamily="18" charset="0"/>
                            </a:rPr>
                            <m:t>𝑇𝑤𝑜𝐶h𝑖𝑙𝑑𝑟𝑒𝑛</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7</m:t>
                          </m:r>
                        </m:sub>
                      </m:sSub>
                      <m:sSub>
                        <m:sSubPr>
                          <m:ctrlPr>
                            <a:rPr lang="en-US" i="1" smtClean="0">
                              <a:latin typeface="Cambria Math" panose="02040503050406030204" pitchFamily="18" charset="0"/>
                            </a:rPr>
                          </m:ctrlPr>
                        </m:sSubPr>
                        <m:e>
                          <m:r>
                            <a:rPr lang="en-US" i="1">
                              <a:latin typeface="Cambria Math" panose="02040503050406030204" pitchFamily="18" charset="0"/>
                            </a:rPr>
                            <m:t>𝐻𝑖𝑔h𝐶𝑟𝑒𝑑𝑖𝑡</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8</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b="0" i="1" smtClean="0">
                                  <a:latin typeface="Cambria Math" panose="02040503050406030204" pitchFamily="18" charset="0"/>
                                </a:rPr>
                              </m:ctrlPr>
                            </m:sSubPr>
                            <m:e>
                              <m:d>
                                <m:dPr>
                                  <m:ctrlPr>
                                    <a:rPr lang="en-US" i="1">
                                      <a:latin typeface="Cambria Math" panose="02040503050406030204" pitchFamily="18" charset="0"/>
                                    </a:rPr>
                                  </m:ctrlPr>
                                </m:dPr>
                                <m:e>
                                  <m:r>
                                    <a:rPr lang="en-US" i="1">
                                      <a:latin typeface="Cambria Math" panose="02040503050406030204" pitchFamily="18" charset="0"/>
                                    </a:rPr>
                                    <m:t>𝑜𝑐𝑐𝑢𝑝𝑎𝑡𝑖𝑜𝑛𝑎𝑙𝑖𝑛𝑐𝑜𝑚𝑒</m:t>
                                  </m:r>
                                </m:e>
                              </m:d>
                            </m:e>
                            <m:sub>
                              <m:r>
                                <a:rPr lang="en-US" b="0" i="1" smtClean="0">
                                  <a:latin typeface="Cambria Math" panose="02040503050406030204" pitchFamily="18" charset="0"/>
                                </a:rPr>
                                <m:t>𝑖</m:t>
                              </m:r>
                            </m:sub>
                          </m:sSub>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9</m:t>
                          </m:r>
                        </m:sub>
                      </m:sSub>
                      <m:sSub>
                        <m:sSubPr>
                          <m:ctrlPr>
                            <a:rPr lang="en-US" i="1" smtClean="0">
                              <a:latin typeface="Cambria Math" panose="02040503050406030204" pitchFamily="18" charset="0"/>
                            </a:rPr>
                          </m:ctrlPr>
                        </m:sSubPr>
                        <m:e>
                          <m:r>
                            <a:rPr lang="en-US" i="1">
                              <a:latin typeface="Cambria Math" panose="02040503050406030204" pitchFamily="18" charset="0"/>
                            </a:rPr>
                            <m:t>𝑇𝑒𝑛𝑢𝑟𝑒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𝑅𝑜𝑢𝑛𝑑𝐹𝐸𝑠</m:t>
                          </m:r>
                        </m:e>
                        <m:sub>
                          <m:r>
                            <a:rPr lang="en-US" b="0" i="1" smtClean="0">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𝑇𝑒𝑚𝑝𝑙𝑎𝑡𝑒𝐹𝐸𝑠</m:t>
                          </m:r>
                        </m:e>
                        <m:sub>
                          <m:r>
                            <a:rPr lang="en-US" b="0" i="1" smtClean="0">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oMath>
                  </m:oMathPara>
                </a14:m>
                <a:endParaRPr lang="en-US"/>
              </a:p>
            </p:txBody>
          </p:sp>
        </mc:Choice>
        <mc:Fallback xmlns="">
          <p:sp>
            <p:nvSpPr>
              <p:cNvPr id="8" name="TextBox 7">
                <a:extLst>
                  <a:ext uri="{FF2B5EF4-FFF2-40B4-BE49-F238E27FC236}">
                    <a16:creationId xmlns:a16="http://schemas.microsoft.com/office/drawing/2014/main" id="{E12E7D76-DBE8-124E-839D-6D7F6078FA7B}"/>
                  </a:ext>
                </a:extLst>
              </p:cNvPr>
              <p:cNvSpPr txBox="1">
                <a:spLocks noRot="1" noChangeAspect="1" noMove="1" noResize="1" noEditPoints="1" noAdjustHandles="1" noChangeArrowheads="1" noChangeShapeType="1" noTextEdit="1"/>
              </p:cNvSpPr>
              <p:nvPr/>
            </p:nvSpPr>
            <p:spPr>
              <a:xfrm>
                <a:off x="206680" y="1524000"/>
                <a:ext cx="4137178" cy="2171557"/>
              </a:xfrm>
              <a:prstGeom prst="rect">
                <a:avLst/>
              </a:prstGeom>
              <a:blipFill>
                <a:blip r:embed="rId3"/>
                <a:stretch>
                  <a:fillRect l="-306" b="-3509"/>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58158C5A-A86F-5E49-A7D2-B1334E6B7219}"/>
              </a:ext>
            </a:extLst>
          </p:cNvPr>
          <p:cNvSpPr txBox="1"/>
          <p:nvPr/>
        </p:nvSpPr>
        <p:spPr>
          <a:xfrm>
            <a:off x="350729" y="4020855"/>
            <a:ext cx="3993129" cy="2308324"/>
          </a:xfrm>
          <a:prstGeom prst="rect">
            <a:avLst/>
          </a:prstGeom>
          <a:noFill/>
        </p:spPr>
        <p:txBody>
          <a:bodyPr wrap="square" rtlCol="0">
            <a:spAutoFit/>
          </a:bodyPr>
          <a:lstStyle/>
          <a:p>
            <a:pPr marL="285750" indent="-285750">
              <a:buFont typeface="Arial" panose="020B0604020202020204" pitchFamily="34" charset="0"/>
              <a:buChar char="•"/>
            </a:pPr>
            <a:r>
              <a:rPr lang="en-US"/>
              <a:t>Excluded category: Different-Gender Male Originator (response rate of 72.34%)</a:t>
            </a:r>
          </a:p>
          <a:p>
            <a:pPr marL="285750" indent="-285750">
              <a:buFont typeface="Arial" panose="020B0604020202020204" pitchFamily="34" charset="0"/>
              <a:buChar char="•"/>
            </a:pPr>
            <a:r>
              <a:rPr lang="en-US"/>
              <a:t>Linear probability model</a:t>
            </a:r>
          </a:p>
          <a:p>
            <a:pPr marL="285750" indent="-285750">
              <a:buFont typeface="Arial" panose="020B0604020202020204" pitchFamily="34" charset="0"/>
              <a:buChar char="•"/>
            </a:pPr>
            <a:r>
              <a:rPr lang="en-US"/>
              <a:t>Standard errors clustered on MLO</a:t>
            </a:r>
          </a:p>
          <a:p>
            <a:pPr marL="285750" indent="-285750">
              <a:buFont typeface="Arial" panose="020B0604020202020204" pitchFamily="34" charset="0"/>
              <a:buChar char="•"/>
            </a:pPr>
            <a:r>
              <a:rPr lang="en-US"/>
              <a:t>Estimation is using our preferred sample, “Restricted Sample #2” (will explain shortly)</a:t>
            </a:r>
          </a:p>
        </p:txBody>
      </p:sp>
    </p:spTree>
    <p:extLst>
      <p:ext uri="{BB962C8B-B14F-4D97-AF65-F5344CB8AC3E}">
        <p14:creationId xmlns:p14="http://schemas.microsoft.com/office/powerpoint/2010/main" val="3384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327B-4A98-8549-B0CF-F29B1BB7090D}"/>
              </a:ext>
            </a:extLst>
          </p:cNvPr>
          <p:cNvSpPr>
            <a:spLocks noGrp="1"/>
          </p:cNvSpPr>
          <p:nvPr>
            <p:ph type="title"/>
          </p:nvPr>
        </p:nvSpPr>
        <p:spPr/>
        <p:txBody>
          <a:bodyPr/>
          <a:lstStyle/>
          <a:p>
            <a:r>
              <a:rPr lang="en-US"/>
              <a:t>Issues with Spillovers/Detection</a:t>
            </a:r>
          </a:p>
        </p:txBody>
      </p:sp>
      <p:sp>
        <p:nvSpPr>
          <p:cNvPr id="3" name="Content Placeholder 2">
            <a:extLst>
              <a:ext uri="{FF2B5EF4-FFF2-40B4-BE49-F238E27FC236}">
                <a16:creationId xmlns:a16="http://schemas.microsoft.com/office/drawing/2014/main" id="{18B81A3F-A09E-6248-9274-6ACF4211C45F}"/>
              </a:ext>
            </a:extLst>
          </p:cNvPr>
          <p:cNvSpPr>
            <a:spLocks noGrp="1"/>
          </p:cNvSpPr>
          <p:nvPr>
            <p:ph idx="1"/>
          </p:nvPr>
        </p:nvSpPr>
        <p:spPr>
          <a:xfrm>
            <a:off x="457200" y="1600200"/>
            <a:ext cx="8229600" cy="1600200"/>
          </a:xfrm>
        </p:spPr>
        <p:txBody>
          <a:bodyPr>
            <a:normAutofit lnSpcReduction="10000"/>
          </a:bodyPr>
          <a:lstStyle/>
          <a:p>
            <a:r>
              <a:rPr lang="en-US" dirty="0"/>
              <a:t>We botched the pilot as evidence clearly shows that some MLOs thought something was fishy in later email rounds.</a:t>
            </a:r>
          </a:p>
          <a:p>
            <a:r>
              <a:rPr lang="en-US" dirty="0"/>
              <a:t>Discrimination seems to decrease in later rounds.</a:t>
            </a:r>
          </a:p>
          <a:p>
            <a:r>
              <a:rPr lang="en-US" dirty="0"/>
              <a:t>Round 4 is a total mess.</a:t>
            </a:r>
          </a:p>
          <a:p>
            <a:endParaRPr lang="en-US" dirty="0"/>
          </a:p>
          <a:p>
            <a:endParaRPr lang="en-US" dirty="0"/>
          </a:p>
        </p:txBody>
      </p:sp>
      <p:pic>
        <p:nvPicPr>
          <p:cNvPr id="4" name="Picture 3" descr="Macintosh HD:Users:marypenn:Dropbox:research:mlo_discrimination:output:histreponse_gender.pdf">
            <a:extLst>
              <a:ext uri="{FF2B5EF4-FFF2-40B4-BE49-F238E27FC236}">
                <a16:creationId xmlns:a16="http://schemas.microsoft.com/office/drawing/2014/main" id="{B9425A36-6AE7-E946-A517-79A79AEAE42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200400"/>
            <a:ext cx="5029200" cy="3657600"/>
          </a:xfrm>
          <a:prstGeom prst="rect">
            <a:avLst/>
          </a:prstGeom>
          <a:noFill/>
          <a:ln>
            <a:noFill/>
          </a:ln>
        </p:spPr>
      </p:pic>
      <p:sp>
        <p:nvSpPr>
          <p:cNvPr id="5" name="TextBox 4">
            <a:extLst>
              <a:ext uri="{FF2B5EF4-FFF2-40B4-BE49-F238E27FC236}">
                <a16:creationId xmlns:a16="http://schemas.microsoft.com/office/drawing/2014/main" id="{EEFE847F-8571-3640-835F-A7E4C0B541AE}"/>
              </a:ext>
            </a:extLst>
          </p:cNvPr>
          <p:cNvSpPr txBox="1"/>
          <p:nvPr/>
        </p:nvSpPr>
        <p:spPr>
          <a:xfrm>
            <a:off x="457200" y="3429000"/>
            <a:ext cx="365760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Spillovers/Detection could have occurred for a few reasons:</a:t>
            </a:r>
          </a:p>
          <a:p>
            <a:pPr marL="342900" indent="-342900">
              <a:buFont typeface="+mj-lt"/>
              <a:buAutoNum type="arabicPeriod"/>
            </a:pPr>
            <a:r>
              <a:rPr lang="en-US" dirty="0"/>
              <a:t>May be weird to get more than one same-gender email in a month.</a:t>
            </a:r>
          </a:p>
          <a:p>
            <a:pPr marL="342900" indent="-342900">
              <a:buFont typeface="+mj-lt"/>
              <a:buAutoNum type="arabicPeriod"/>
            </a:pPr>
            <a:r>
              <a:rPr lang="en-US" dirty="0"/>
              <a:t>Emails were not spaced out enough (each round is one week later.)</a:t>
            </a:r>
          </a:p>
          <a:p>
            <a:pPr marL="342900" indent="-342900">
              <a:buFont typeface="+mj-lt"/>
              <a:buAutoNum type="arabicPeriod"/>
            </a:pPr>
            <a:r>
              <a:rPr lang="en-US" dirty="0"/>
              <a:t>Emails were too similar despite randomizing phrasing and questions (e.g., all emails mention occupations)</a:t>
            </a:r>
          </a:p>
        </p:txBody>
      </p:sp>
    </p:spTree>
    <p:extLst>
      <p:ext uri="{BB962C8B-B14F-4D97-AF65-F5344CB8AC3E}">
        <p14:creationId xmlns:p14="http://schemas.microsoft.com/office/powerpoint/2010/main" val="2308316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5B140-77D9-0945-AC55-4E31398D808E}"/>
              </a:ext>
            </a:extLst>
          </p:cNvPr>
          <p:cNvSpPr>
            <a:spLocks noGrp="1"/>
          </p:cNvSpPr>
          <p:nvPr>
            <p:ph type="title"/>
          </p:nvPr>
        </p:nvSpPr>
        <p:spPr/>
        <p:txBody>
          <a:bodyPr/>
          <a:lstStyle/>
          <a:p>
            <a:r>
              <a:rPr lang="en-US"/>
              <a:t>Issues with Spillovers/Detection</a:t>
            </a:r>
          </a:p>
        </p:txBody>
      </p:sp>
      <p:sp>
        <p:nvSpPr>
          <p:cNvPr id="3" name="Content Placeholder 2">
            <a:extLst>
              <a:ext uri="{FF2B5EF4-FFF2-40B4-BE49-F238E27FC236}">
                <a16:creationId xmlns:a16="http://schemas.microsoft.com/office/drawing/2014/main" id="{6F24E653-C566-ED47-80DA-5889A8429F0A}"/>
              </a:ext>
            </a:extLst>
          </p:cNvPr>
          <p:cNvSpPr>
            <a:spLocks noGrp="1"/>
          </p:cNvSpPr>
          <p:nvPr>
            <p:ph idx="1"/>
          </p:nvPr>
        </p:nvSpPr>
        <p:spPr>
          <a:xfrm>
            <a:off x="457200" y="1600200"/>
            <a:ext cx="8229600" cy="1694145"/>
          </a:xfrm>
        </p:spPr>
        <p:txBody>
          <a:bodyPr/>
          <a:lstStyle/>
          <a:p>
            <a:r>
              <a:rPr lang="en-US" dirty="0"/>
              <a:t>To explore this, we first moved to “Restricted Sample #1”: </a:t>
            </a:r>
          </a:p>
          <a:p>
            <a:pPr lvl="1"/>
            <a:r>
              <a:rPr lang="en-US" dirty="0"/>
              <a:t>dropped Round 4 </a:t>
            </a:r>
          </a:p>
          <a:p>
            <a:pPr lvl="1"/>
            <a:r>
              <a:rPr lang="en-US" dirty="0"/>
              <a:t>dropped the second same-gender email</a:t>
            </a:r>
          </a:p>
          <a:p>
            <a:pPr lvl="1"/>
            <a:r>
              <a:rPr lang="en-US" dirty="0"/>
              <a:t>dropped any emails after the second same-gender email.</a:t>
            </a:r>
          </a:p>
        </p:txBody>
      </p:sp>
      <p:graphicFrame>
        <p:nvGraphicFramePr>
          <p:cNvPr id="4" name="Table 3">
            <a:extLst>
              <a:ext uri="{FF2B5EF4-FFF2-40B4-BE49-F238E27FC236}">
                <a16:creationId xmlns:a16="http://schemas.microsoft.com/office/drawing/2014/main" id="{CC3E5973-4243-A24A-9C98-0AE20082C356}"/>
              </a:ext>
            </a:extLst>
          </p:cNvPr>
          <p:cNvGraphicFramePr>
            <a:graphicFrameLocks noGrp="1"/>
          </p:cNvGraphicFramePr>
          <p:nvPr>
            <p:extLst>
              <p:ext uri="{D42A27DB-BD31-4B8C-83A1-F6EECF244321}">
                <p14:modId xmlns:p14="http://schemas.microsoft.com/office/powerpoint/2010/main" val="664104351"/>
              </p:ext>
            </p:extLst>
          </p:nvPr>
        </p:nvGraphicFramePr>
        <p:xfrm>
          <a:off x="457200" y="3294345"/>
          <a:ext cx="3291522" cy="1625600"/>
        </p:xfrm>
        <a:graphic>
          <a:graphicData uri="http://schemas.openxmlformats.org/drawingml/2006/table">
            <a:tbl>
              <a:tblPr firstRow="1" firstCol="1" bandRow="1">
                <a:tableStyleId>{69012ECD-51FC-41F1-AA8D-1B2483CD663E}</a:tableStyleId>
              </a:tblPr>
              <a:tblGrid>
                <a:gridCol w="795972">
                  <a:extLst>
                    <a:ext uri="{9D8B030D-6E8A-4147-A177-3AD203B41FA5}">
                      <a16:colId xmlns:a16="http://schemas.microsoft.com/office/drawing/2014/main" val="1039024946"/>
                    </a:ext>
                  </a:extLst>
                </a:gridCol>
                <a:gridCol w="831850">
                  <a:extLst>
                    <a:ext uri="{9D8B030D-6E8A-4147-A177-3AD203B41FA5}">
                      <a16:colId xmlns:a16="http://schemas.microsoft.com/office/drawing/2014/main" val="269447934"/>
                    </a:ext>
                  </a:extLst>
                </a:gridCol>
                <a:gridCol w="831850">
                  <a:extLst>
                    <a:ext uri="{9D8B030D-6E8A-4147-A177-3AD203B41FA5}">
                      <a16:colId xmlns:a16="http://schemas.microsoft.com/office/drawing/2014/main" val="2783601836"/>
                    </a:ext>
                  </a:extLst>
                </a:gridCol>
                <a:gridCol w="831850">
                  <a:extLst>
                    <a:ext uri="{9D8B030D-6E8A-4147-A177-3AD203B41FA5}">
                      <a16:colId xmlns:a16="http://schemas.microsoft.com/office/drawing/2014/main" val="364419451"/>
                    </a:ext>
                  </a:extLst>
                </a:gridCol>
              </a:tblGrid>
              <a:tr h="203200">
                <a:tc>
                  <a:txBody>
                    <a:bodyPr/>
                    <a:lstStyle/>
                    <a:p>
                      <a:pPr marL="0" marR="0" algn="ctr">
                        <a:spcBef>
                          <a:spcPts val="0"/>
                        </a:spcBef>
                        <a:spcAft>
                          <a:spcPts val="0"/>
                        </a:spcAft>
                      </a:pPr>
                      <a:r>
                        <a:rPr lang="en-US" sz="1200" u="sng">
                          <a:effectLst/>
                        </a:rPr>
                        <a:t>Round 1</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u="sng">
                          <a:effectLst/>
                        </a:rPr>
                        <a:t>Round 2</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u="sng">
                          <a:effectLst/>
                        </a:rPr>
                        <a:t>Round 3</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u="sng">
                          <a:effectLst/>
                        </a:rPr>
                        <a:t>Round 4</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2656651726"/>
                  </a:ext>
                </a:extLst>
              </a:tr>
              <a:tr h="203200">
                <a:tc gridSpan="4">
                  <a:txBody>
                    <a:bodyPr/>
                    <a:lstStyle/>
                    <a:p>
                      <a:pPr marL="0" marR="0" algn="ctr">
                        <a:spcBef>
                          <a:spcPts val="0"/>
                        </a:spcBef>
                        <a:spcAft>
                          <a:spcPts val="0"/>
                        </a:spcAft>
                      </a:pPr>
                      <a:r>
                        <a:rPr lang="en-US" sz="1200">
                          <a:effectLst/>
                        </a:rPr>
                        <a:t>Full Sample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3089164"/>
                  </a:ext>
                </a:extLst>
              </a:tr>
              <a:tr h="203200">
                <a:tc>
                  <a:txBody>
                    <a:bodyPr/>
                    <a:lstStyle/>
                    <a:p>
                      <a:pPr marL="0" marR="0" algn="ctr">
                        <a:spcBef>
                          <a:spcPts val="0"/>
                        </a:spcBef>
                        <a:spcAft>
                          <a:spcPts val="0"/>
                        </a:spcAft>
                      </a:pPr>
                      <a:r>
                        <a:rPr lang="en-US" sz="1200" b="0">
                          <a:effectLst/>
                        </a:rPr>
                        <a:t>Different</a:t>
                      </a:r>
                      <a:endParaRPr lang="en-US" sz="12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Different</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Same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Same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398890096"/>
                  </a:ext>
                </a:extLst>
              </a:tr>
              <a:tr h="203200">
                <a:tc>
                  <a:txBody>
                    <a:bodyPr/>
                    <a:lstStyle/>
                    <a:p>
                      <a:pPr marL="0" marR="0" algn="ctr">
                        <a:spcBef>
                          <a:spcPts val="0"/>
                        </a:spcBef>
                        <a:spcAft>
                          <a:spcPts val="0"/>
                        </a:spcAft>
                      </a:pPr>
                      <a:r>
                        <a:rPr lang="en-US" sz="1200" b="0">
                          <a:effectLst/>
                        </a:rPr>
                        <a:t>Different</a:t>
                      </a:r>
                      <a:endParaRPr lang="en-US" sz="12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Same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Different</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Same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3824781506"/>
                  </a:ext>
                </a:extLst>
              </a:tr>
              <a:tr h="203200">
                <a:tc>
                  <a:txBody>
                    <a:bodyPr/>
                    <a:lstStyle/>
                    <a:p>
                      <a:pPr marL="0" marR="0" algn="ctr">
                        <a:spcBef>
                          <a:spcPts val="0"/>
                        </a:spcBef>
                        <a:spcAft>
                          <a:spcPts val="0"/>
                        </a:spcAft>
                      </a:pPr>
                      <a:r>
                        <a:rPr lang="en-US" sz="1200" b="0">
                          <a:effectLst/>
                        </a:rPr>
                        <a:t>Different</a:t>
                      </a:r>
                      <a:endParaRPr lang="en-US" sz="12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Same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Same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Different</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71697967"/>
                  </a:ext>
                </a:extLst>
              </a:tr>
              <a:tr h="203200">
                <a:tc>
                  <a:txBody>
                    <a:bodyPr/>
                    <a:lstStyle/>
                    <a:p>
                      <a:pPr marL="0" marR="0" algn="ctr">
                        <a:spcBef>
                          <a:spcPts val="0"/>
                        </a:spcBef>
                        <a:spcAft>
                          <a:spcPts val="0"/>
                        </a:spcAft>
                      </a:pPr>
                      <a:r>
                        <a:rPr lang="en-US" sz="1200" b="0">
                          <a:effectLst/>
                        </a:rPr>
                        <a:t>Same</a:t>
                      </a:r>
                      <a:endParaRPr lang="en-US" sz="12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Different</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Same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Different</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2230224963"/>
                  </a:ext>
                </a:extLst>
              </a:tr>
              <a:tr h="203200">
                <a:tc>
                  <a:txBody>
                    <a:bodyPr/>
                    <a:lstStyle/>
                    <a:p>
                      <a:pPr marL="0" marR="0" algn="ctr">
                        <a:spcBef>
                          <a:spcPts val="0"/>
                        </a:spcBef>
                        <a:spcAft>
                          <a:spcPts val="0"/>
                        </a:spcAft>
                      </a:pPr>
                      <a:r>
                        <a:rPr lang="en-US" sz="1200" b="0">
                          <a:effectLst/>
                        </a:rPr>
                        <a:t>Same</a:t>
                      </a:r>
                      <a:endParaRPr lang="en-US" sz="12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Different</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Different</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Same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701728372"/>
                  </a:ext>
                </a:extLst>
              </a:tr>
              <a:tr h="203200">
                <a:tc>
                  <a:txBody>
                    <a:bodyPr/>
                    <a:lstStyle/>
                    <a:p>
                      <a:pPr marL="0" marR="0" algn="ctr">
                        <a:spcBef>
                          <a:spcPts val="0"/>
                        </a:spcBef>
                        <a:spcAft>
                          <a:spcPts val="0"/>
                        </a:spcAft>
                      </a:pPr>
                      <a:r>
                        <a:rPr lang="en-US" sz="1200" b="0">
                          <a:effectLst/>
                        </a:rPr>
                        <a:t>Same</a:t>
                      </a:r>
                      <a:endParaRPr lang="en-US" sz="12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Same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Different</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Different</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2465719654"/>
                  </a:ext>
                </a:extLst>
              </a:tr>
            </a:tbl>
          </a:graphicData>
        </a:graphic>
      </p:graphicFrame>
      <p:graphicFrame>
        <p:nvGraphicFramePr>
          <p:cNvPr id="5" name="Table 4">
            <a:extLst>
              <a:ext uri="{FF2B5EF4-FFF2-40B4-BE49-F238E27FC236}">
                <a16:creationId xmlns:a16="http://schemas.microsoft.com/office/drawing/2014/main" id="{D542F301-DE4C-D947-9227-83719DAE2DDB}"/>
              </a:ext>
            </a:extLst>
          </p:cNvPr>
          <p:cNvGraphicFramePr>
            <a:graphicFrameLocks noGrp="1"/>
          </p:cNvGraphicFramePr>
          <p:nvPr>
            <p:extLst>
              <p:ext uri="{D42A27DB-BD31-4B8C-83A1-F6EECF244321}">
                <p14:modId xmlns:p14="http://schemas.microsoft.com/office/powerpoint/2010/main" val="1663993211"/>
              </p:ext>
            </p:extLst>
          </p:nvPr>
        </p:nvGraphicFramePr>
        <p:xfrm>
          <a:off x="5081392" y="3294345"/>
          <a:ext cx="3382644" cy="1625600"/>
        </p:xfrm>
        <a:graphic>
          <a:graphicData uri="http://schemas.openxmlformats.org/drawingml/2006/table">
            <a:tbl>
              <a:tblPr firstRow="1" firstCol="1" bandRow="1">
                <a:tableStyleId>{69012ECD-51FC-41F1-AA8D-1B2483CD663E}</a:tableStyleId>
              </a:tblPr>
              <a:tblGrid>
                <a:gridCol w="795972">
                  <a:extLst>
                    <a:ext uri="{9D8B030D-6E8A-4147-A177-3AD203B41FA5}">
                      <a16:colId xmlns:a16="http://schemas.microsoft.com/office/drawing/2014/main" val="1039024946"/>
                    </a:ext>
                  </a:extLst>
                </a:gridCol>
                <a:gridCol w="831850">
                  <a:extLst>
                    <a:ext uri="{9D8B030D-6E8A-4147-A177-3AD203B41FA5}">
                      <a16:colId xmlns:a16="http://schemas.microsoft.com/office/drawing/2014/main" val="269447934"/>
                    </a:ext>
                  </a:extLst>
                </a:gridCol>
                <a:gridCol w="831850">
                  <a:extLst>
                    <a:ext uri="{9D8B030D-6E8A-4147-A177-3AD203B41FA5}">
                      <a16:colId xmlns:a16="http://schemas.microsoft.com/office/drawing/2014/main" val="2783601836"/>
                    </a:ext>
                  </a:extLst>
                </a:gridCol>
                <a:gridCol w="922972">
                  <a:extLst>
                    <a:ext uri="{9D8B030D-6E8A-4147-A177-3AD203B41FA5}">
                      <a16:colId xmlns:a16="http://schemas.microsoft.com/office/drawing/2014/main" val="364419451"/>
                    </a:ext>
                  </a:extLst>
                </a:gridCol>
              </a:tblGrid>
              <a:tr h="203200">
                <a:tc>
                  <a:txBody>
                    <a:bodyPr/>
                    <a:lstStyle/>
                    <a:p>
                      <a:pPr marL="0" marR="0" algn="ctr">
                        <a:spcBef>
                          <a:spcPts val="0"/>
                        </a:spcBef>
                        <a:spcAft>
                          <a:spcPts val="0"/>
                        </a:spcAft>
                      </a:pPr>
                      <a:r>
                        <a:rPr lang="en-US" sz="1200" u="sng">
                          <a:effectLst/>
                        </a:rPr>
                        <a:t>Round 1</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u="sng">
                          <a:effectLst/>
                        </a:rPr>
                        <a:t>Round 2</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u="sng">
                          <a:effectLst/>
                        </a:rPr>
                        <a:t>Round 3</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u="sng">
                          <a:effectLst/>
                        </a:rPr>
                        <a:t>Round 4</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2656651726"/>
                  </a:ext>
                </a:extLst>
              </a:tr>
              <a:tr h="203200">
                <a:tc gridSpan="4">
                  <a:txBody>
                    <a:bodyPr/>
                    <a:lstStyle/>
                    <a:p>
                      <a:pPr marL="0" marR="0" algn="ctr">
                        <a:spcBef>
                          <a:spcPts val="0"/>
                        </a:spcBef>
                        <a:spcAft>
                          <a:spcPts val="0"/>
                        </a:spcAft>
                      </a:pPr>
                      <a:r>
                        <a:rPr lang="en-US" sz="1200">
                          <a:effectLst/>
                          <a:latin typeface="Cambria" panose="02040503050406030204" pitchFamily="18" charset="0"/>
                          <a:ea typeface="MS Mincho" panose="02020609040205080304" pitchFamily="49" charset="-128"/>
                          <a:cs typeface="Times New Roman" panose="02020603050405020304" pitchFamily="18" charset="0"/>
                        </a:rPr>
                        <a:t>Restricted Sample # 1</a:t>
                      </a: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3089164"/>
                  </a:ext>
                </a:extLst>
              </a:tr>
              <a:tr h="203200">
                <a:tc>
                  <a:txBody>
                    <a:bodyPr/>
                    <a:lstStyle/>
                    <a:p>
                      <a:pPr marL="0" marR="0" algn="ctr">
                        <a:spcBef>
                          <a:spcPts val="0"/>
                        </a:spcBef>
                        <a:spcAft>
                          <a:spcPts val="0"/>
                        </a:spcAft>
                      </a:pPr>
                      <a:r>
                        <a:rPr lang="en-US" sz="1200" b="0">
                          <a:effectLst/>
                        </a:rPr>
                        <a:t>Different</a:t>
                      </a:r>
                      <a:endParaRPr lang="en-US" sz="12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Different</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Same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highlight>
                            <a:srgbClr val="C0C0C0"/>
                          </a:highlight>
                          <a:latin typeface="Cambria" panose="02040503050406030204" pitchFamily="18" charset="0"/>
                        </a:rPr>
                        <a:t>DROPPED</a:t>
                      </a:r>
                      <a:endPar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398890096"/>
                  </a:ext>
                </a:extLst>
              </a:tr>
              <a:tr h="203200">
                <a:tc>
                  <a:txBody>
                    <a:bodyPr/>
                    <a:lstStyle/>
                    <a:p>
                      <a:pPr marL="0" marR="0" algn="ctr">
                        <a:spcBef>
                          <a:spcPts val="0"/>
                        </a:spcBef>
                        <a:spcAft>
                          <a:spcPts val="0"/>
                        </a:spcAft>
                      </a:pPr>
                      <a:r>
                        <a:rPr lang="en-US" sz="1200" b="0">
                          <a:effectLst/>
                        </a:rPr>
                        <a:t>Different</a:t>
                      </a:r>
                      <a:endParaRPr lang="en-US" sz="12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Same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Different</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rPr>
                        <a:t>DROPPED</a:t>
                      </a:r>
                    </a:p>
                  </a:txBody>
                  <a:tcPr marL="68580" marR="68580" marT="0" marB="0" anchor="b"/>
                </a:tc>
                <a:extLst>
                  <a:ext uri="{0D108BD9-81ED-4DB2-BD59-A6C34878D82A}">
                    <a16:rowId xmlns:a16="http://schemas.microsoft.com/office/drawing/2014/main" val="3824781506"/>
                  </a:ext>
                </a:extLst>
              </a:tr>
              <a:tr h="203200">
                <a:tc>
                  <a:txBody>
                    <a:bodyPr/>
                    <a:lstStyle/>
                    <a:p>
                      <a:pPr marL="0" marR="0" algn="ctr">
                        <a:spcBef>
                          <a:spcPts val="0"/>
                        </a:spcBef>
                        <a:spcAft>
                          <a:spcPts val="0"/>
                        </a:spcAft>
                      </a:pPr>
                      <a:r>
                        <a:rPr lang="en-US" sz="1200" b="0">
                          <a:effectLst/>
                        </a:rPr>
                        <a:t>Different</a:t>
                      </a:r>
                      <a:endParaRPr lang="en-US" sz="12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Same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rPr>
                        <a:t>DROPPED</a:t>
                      </a:r>
                    </a:p>
                  </a:txBody>
                  <a:tcPr marL="68580" marR="68580" marT="0" marB="0" anchor="b"/>
                </a:tc>
                <a:tc>
                  <a:txBody>
                    <a:bodyPr/>
                    <a:lstStyle/>
                    <a:p>
                      <a:pPr marL="0" marR="0" algn="ctr">
                        <a:spcBef>
                          <a:spcPts val="0"/>
                        </a:spcBef>
                        <a:spcAft>
                          <a:spcPts val="0"/>
                        </a:spcAft>
                      </a:pPr>
                      <a:r>
                        <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rPr>
                        <a:t>DROPPED</a:t>
                      </a:r>
                    </a:p>
                  </a:txBody>
                  <a:tcPr marL="68580" marR="68580" marT="0" marB="0" anchor="b"/>
                </a:tc>
                <a:extLst>
                  <a:ext uri="{0D108BD9-81ED-4DB2-BD59-A6C34878D82A}">
                    <a16:rowId xmlns:a16="http://schemas.microsoft.com/office/drawing/2014/main" val="71697967"/>
                  </a:ext>
                </a:extLst>
              </a:tr>
              <a:tr h="203200">
                <a:tc>
                  <a:txBody>
                    <a:bodyPr/>
                    <a:lstStyle/>
                    <a:p>
                      <a:pPr marL="0" marR="0" algn="ctr">
                        <a:spcBef>
                          <a:spcPts val="0"/>
                        </a:spcBef>
                        <a:spcAft>
                          <a:spcPts val="0"/>
                        </a:spcAft>
                      </a:pPr>
                      <a:r>
                        <a:rPr lang="en-US" sz="1200" b="0">
                          <a:effectLst/>
                        </a:rPr>
                        <a:t>Same</a:t>
                      </a:r>
                      <a:endParaRPr lang="en-US" sz="12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Different</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rPr>
                        <a:t>DROPPED</a:t>
                      </a:r>
                    </a:p>
                  </a:txBody>
                  <a:tcPr marL="68580" marR="68580" marT="0" marB="0" anchor="b"/>
                </a:tc>
                <a:tc>
                  <a:txBody>
                    <a:bodyPr/>
                    <a:lstStyle/>
                    <a:p>
                      <a:pPr marL="0" marR="0" algn="ctr">
                        <a:spcBef>
                          <a:spcPts val="0"/>
                        </a:spcBef>
                        <a:spcAft>
                          <a:spcPts val="0"/>
                        </a:spcAft>
                      </a:pPr>
                      <a:r>
                        <a:rPr lang="en-US" sz="1200">
                          <a:effectLst/>
                          <a:highlight>
                            <a:srgbClr val="C0C0C0"/>
                          </a:highlight>
                          <a:latin typeface="Cambria" panose="02040503050406030204" pitchFamily="18" charset="0"/>
                        </a:rPr>
                        <a:t>DROPPED</a:t>
                      </a:r>
                      <a:endPar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2230224963"/>
                  </a:ext>
                </a:extLst>
              </a:tr>
              <a:tr h="203200">
                <a:tc>
                  <a:txBody>
                    <a:bodyPr/>
                    <a:lstStyle/>
                    <a:p>
                      <a:pPr marL="0" marR="0" algn="ctr">
                        <a:spcBef>
                          <a:spcPts val="0"/>
                        </a:spcBef>
                        <a:spcAft>
                          <a:spcPts val="0"/>
                        </a:spcAft>
                      </a:pPr>
                      <a:r>
                        <a:rPr lang="en-US" sz="1200" b="0">
                          <a:effectLst/>
                        </a:rPr>
                        <a:t>Same</a:t>
                      </a:r>
                      <a:endParaRPr lang="en-US" sz="12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Different</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Different</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rPr>
                        <a:t>DROPPED</a:t>
                      </a:r>
                    </a:p>
                  </a:txBody>
                  <a:tcPr marL="68580" marR="68580" marT="0" marB="0" anchor="b"/>
                </a:tc>
                <a:extLst>
                  <a:ext uri="{0D108BD9-81ED-4DB2-BD59-A6C34878D82A}">
                    <a16:rowId xmlns:a16="http://schemas.microsoft.com/office/drawing/2014/main" val="701728372"/>
                  </a:ext>
                </a:extLst>
              </a:tr>
              <a:tr h="203200">
                <a:tc>
                  <a:txBody>
                    <a:bodyPr/>
                    <a:lstStyle/>
                    <a:p>
                      <a:pPr marL="0" marR="0" algn="ctr">
                        <a:spcBef>
                          <a:spcPts val="0"/>
                        </a:spcBef>
                        <a:spcAft>
                          <a:spcPts val="0"/>
                        </a:spcAft>
                      </a:pPr>
                      <a:r>
                        <a:rPr lang="en-US" sz="1200" b="0">
                          <a:effectLst/>
                        </a:rPr>
                        <a:t>Same</a:t>
                      </a:r>
                      <a:endParaRPr lang="en-US" sz="12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rPr>
                        <a:t>DROPPED</a:t>
                      </a:r>
                    </a:p>
                  </a:txBody>
                  <a:tcPr marL="68580" marR="68580" marT="0" marB="0" anchor="b"/>
                </a:tc>
                <a:tc>
                  <a:txBody>
                    <a:bodyPr/>
                    <a:lstStyle/>
                    <a:p>
                      <a:pPr marL="0" marR="0" algn="ctr">
                        <a:spcBef>
                          <a:spcPts val="0"/>
                        </a:spcBef>
                        <a:spcAft>
                          <a:spcPts val="0"/>
                        </a:spcAft>
                      </a:pPr>
                      <a:r>
                        <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rPr>
                        <a:t>DROPPED</a:t>
                      </a:r>
                    </a:p>
                  </a:txBody>
                  <a:tcPr marL="68580" marR="68580" marT="0" marB="0" anchor="b"/>
                </a:tc>
                <a:tc>
                  <a:txBody>
                    <a:bodyPr/>
                    <a:lstStyle/>
                    <a:p>
                      <a:pPr marL="0" marR="0" algn="ctr">
                        <a:spcBef>
                          <a:spcPts val="0"/>
                        </a:spcBef>
                        <a:spcAft>
                          <a:spcPts val="0"/>
                        </a:spcAft>
                      </a:pPr>
                      <a:r>
                        <a:rPr lang="en-US" sz="1200">
                          <a:effectLst/>
                          <a:highlight>
                            <a:srgbClr val="C0C0C0"/>
                          </a:highlight>
                          <a:latin typeface="Cambria" panose="02040503050406030204" pitchFamily="18" charset="0"/>
                        </a:rPr>
                        <a:t>DROPPED</a:t>
                      </a:r>
                      <a:endPar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2465719654"/>
                  </a:ext>
                </a:extLst>
              </a:tr>
            </a:tbl>
          </a:graphicData>
        </a:graphic>
      </p:graphicFrame>
      <p:cxnSp>
        <p:nvCxnSpPr>
          <p:cNvPr id="7" name="Straight Arrow Connector 6">
            <a:extLst>
              <a:ext uri="{FF2B5EF4-FFF2-40B4-BE49-F238E27FC236}">
                <a16:creationId xmlns:a16="http://schemas.microsoft.com/office/drawing/2014/main" id="{BF46734B-F09B-CB40-9847-8C1EA0D04D69}"/>
              </a:ext>
            </a:extLst>
          </p:cNvPr>
          <p:cNvCxnSpPr/>
          <p:nvPr/>
        </p:nvCxnSpPr>
        <p:spPr>
          <a:xfrm>
            <a:off x="3908121" y="4107145"/>
            <a:ext cx="1005840"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CC92610-2105-2A49-A64C-96DEABD849E9}"/>
              </a:ext>
            </a:extLst>
          </p:cNvPr>
          <p:cNvSpPr txBox="1"/>
          <p:nvPr/>
        </p:nvSpPr>
        <p:spPr>
          <a:xfrm>
            <a:off x="200416" y="5073041"/>
            <a:ext cx="3983277" cy="1200329"/>
          </a:xfrm>
          <a:prstGeom prst="rect">
            <a:avLst/>
          </a:prstGeom>
          <a:noFill/>
        </p:spPr>
        <p:txBody>
          <a:bodyPr wrap="square" rtlCol="0">
            <a:spAutoFit/>
          </a:bodyPr>
          <a:lstStyle/>
          <a:p>
            <a:r>
              <a:rPr lang="en-US" dirty="0"/>
              <a:t>Same = Same-Gender couple</a:t>
            </a:r>
          </a:p>
          <a:p>
            <a:r>
              <a:rPr lang="en-US" dirty="0"/>
              <a:t>Different = Different-Gender couple</a:t>
            </a:r>
          </a:p>
          <a:p>
            <a:endParaRPr lang="en-US" dirty="0"/>
          </a:p>
          <a:p>
            <a:r>
              <a:rPr lang="en-US" dirty="0"/>
              <a:t>From N = 469 to N = 258</a:t>
            </a:r>
          </a:p>
        </p:txBody>
      </p:sp>
      <p:sp>
        <p:nvSpPr>
          <p:cNvPr id="9" name="TextBox 8">
            <a:extLst>
              <a:ext uri="{FF2B5EF4-FFF2-40B4-BE49-F238E27FC236}">
                <a16:creationId xmlns:a16="http://schemas.microsoft.com/office/drawing/2014/main" id="{0698E56F-19AF-C647-89A1-166E40066AEA}"/>
              </a:ext>
            </a:extLst>
          </p:cNvPr>
          <p:cNvSpPr txBox="1"/>
          <p:nvPr/>
        </p:nvSpPr>
        <p:spPr>
          <a:xfrm>
            <a:off x="4183693" y="5073041"/>
            <a:ext cx="4759891" cy="1754326"/>
          </a:xfrm>
          <a:prstGeom prst="rect">
            <a:avLst/>
          </a:prstGeom>
          <a:noFill/>
        </p:spPr>
        <p:txBody>
          <a:bodyPr wrap="square" rtlCol="0">
            <a:spAutoFit/>
          </a:bodyPr>
          <a:lstStyle/>
          <a:p>
            <a:r>
              <a:rPr lang="en-US" dirty="0"/>
              <a:t>Then added indicator variables to earlier regression to see if the response rate for different-gender varied based on if a same-gender email came first.</a:t>
            </a:r>
          </a:p>
          <a:p>
            <a:endParaRPr lang="en-US" dirty="0"/>
          </a:p>
          <a:p>
            <a:r>
              <a:rPr lang="en-US" dirty="0"/>
              <a:t>With no spillovers, ordering shouldn’t matter</a:t>
            </a:r>
          </a:p>
        </p:txBody>
      </p:sp>
    </p:spTree>
    <p:extLst>
      <p:ext uri="{BB962C8B-B14F-4D97-AF65-F5344CB8AC3E}">
        <p14:creationId xmlns:p14="http://schemas.microsoft.com/office/powerpoint/2010/main" val="1839114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5B140-77D9-0945-AC55-4E31398D808E}"/>
              </a:ext>
            </a:extLst>
          </p:cNvPr>
          <p:cNvSpPr>
            <a:spLocks noGrp="1"/>
          </p:cNvSpPr>
          <p:nvPr>
            <p:ph type="title"/>
          </p:nvPr>
        </p:nvSpPr>
        <p:spPr/>
        <p:txBody>
          <a:bodyPr/>
          <a:lstStyle/>
          <a:p>
            <a:r>
              <a:rPr lang="en-US"/>
              <a:t>Issues with Spillovers/Detection</a:t>
            </a:r>
          </a:p>
        </p:txBody>
      </p:sp>
      <p:sp>
        <p:nvSpPr>
          <p:cNvPr id="3" name="Content Placeholder 2">
            <a:extLst>
              <a:ext uri="{FF2B5EF4-FFF2-40B4-BE49-F238E27FC236}">
                <a16:creationId xmlns:a16="http://schemas.microsoft.com/office/drawing/2014/main" id="{6F24E653-C566-ED47-80DA-5889A8429F0A}"/>
              </a:ext>
            </a:extLst>
          </p:cNvPr>
          <p:cNvSpPr>
            <a:spLocks noGrp="1"/>
          </p:cNvSpPr>
          <p:nvPr>
            <p:ph idx="1"/>
          </p:nvPr>
        </p:nvSpPr>
        <p:spPr>
          <a:xfrm>
            <a:off x="457200" y="1600200"/>
            <a:ext cx="8229600" cy="1694145"/>
          </a:xfrm>
        </p:spPr>
        <p:txBody>
          <a:bodyPr>
            <a:normAutofit lnSpcReduction="10000"/>
          </a:bodyPr>
          <a:lstStyle/>
          <a:p>
            <a:r>
              <a:rPr lang="en-US"/>
              <a:t>Same regression as before but with two added indicator variables:</a:t>
            </a:r>
          </a:p>
          <a:p>
            <a:r>
              <a:rPr lang="en-US"/>
              <a:t>Different-Gender email sent in Round 2</a:t>
            </a:r>
          </a:p>
          <a:p>
            <a:r>
              <a:rPr lang="en-US"/>
              <a:t>Different-Gender email sent in Round 3</a:t>
            </a:r>
          </a:p>
        </p:txBody>
      </p:sp>
      <p:graphicFrame>
        <p:nvGraphicFramePr>
          <p:cNvPr id="5" name="Table 4">
            <a:extLst>
              <a:ext uri="{FF2B5EF4-FFF2-40B4-BE49-F238E27FC236}">
                <a16:creationId xmlns:a16="http://schemas.microsoft.com/office/drawing/2014/main" id="{D542F301-DE4C-D947-9227-83719DAE2DDB}"/>
              </a:ext>
            </a:extLst>
          </p:cNvPr>
          <p:cNvGraphicFramePr>
            <a:graphicFrameLocks noGrp="1"/>
          </p:cNvGraphicFramePr>
          <p:nvPr>
            <p:extLst>
              <p:ext uri="{D42A27DB-BD31-4B8C-83A1-F6EECF244321}">
                <p14:modId xmlns:p14="http://schemas.microsoft.com/office/powerpoint/2010/main" val="1934827917"/>
              </p:ext>
            </p:extLst>
          </p:nvPr>
        </p:nvGraphicFramePr>
        <p:xfrm>
          <a:off x="5081392" y="3294345"/>
          <a:ext cx="3382644" cy="1625600"/>
        </p:xfrm>
        <a:graphic>
          <a:graphicData uri="http://schemas.openxmlformats.org/drawingml/2006/table">
            <a:tbl>
              <a:tblPr firstRow="1" firstCol="1" bandRow="1">
                <a:tableStyleId>{69012ECD-51FC-41F1-AA8D-1B2483CD663E}</a:tableStyleId>
              </a:tblPr>
              <a:tblGrid>
                <a:gridCol w="795972">
                  <a:extLst>
                    <a:ext uri="{9D8B030D-6E8A-4147-A177-3AD203B41FA5}">
                      <a16:colId xmlns:a16="http://schemas.microsoft.com/office/drawing/2014/main" val="1039024946"/>
                    </a:ext>
                  </a:extLst>
                </a:gridCol>
                <a:gridCol w="831850">
                  <a:extLst>
                    <a:ext uri="{9D8B030D-6E8A-4147-A177-3AD203B41FA5}">
                      <a16:colId xmlns:a16="http://schemas.microsoft.com/office/drawing/2014/main" val="269447934"/>
                    </a:ext>
                  </a:extLst>
                </a:gridCol>
                <a:gridCol w="831850">
                  <a:extLst>
                    <a:ext uri="{9D8B030D-6E8A-4147-A177-3AD203B41FA5}">
                      <a16:colId xmlns:a16="http://schemas.microsoft.com/office/drawing/2014/main" val="2783601836"/>
                    </a:ext>
                  </a:extLst>
                </a:gridCol>
                <a:gridCol w="922972">
                  <a:extLst>
                    <a:ext uri="{9D8B030D-6E8A-4147-A177-3AD203B41FA5}">
                      <a16:colId xmlns:a16="http://schemas.microsoft.com/office/drawing/2014/main" val="364419451"/>
                    </a:ext>
                  </a:extLst>
                </a:gridCol>
              </a:tblGrid>
              <a:tr h="203200">
                <a:tc>
                  <a:txBody>
                    <a:bodyPr/>
                    <a:lstStyle/>
                    <a:p>
                      <a:pPr marL="0" marR="0" algn="ctr">
                        <a:spcBef>
                          <a:spcPts val="0"/>
                        </a:spcBef>
                        <a:spcAft>
                          <a:spcPts val="0"/>
                        </a:spcAft>
                      </a:pPr>
                      <a:r>
                        <a:rPr lang="en-US" sz="1200" u="sng">
                          <a:effectLst/>
                        </a:rPr>
                        <a:t>Round 1</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u="sng">
                          <a:effectLst/>
                        </a:rPr>
                        <a:t>Round 2</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u="sng">
                          <a:effectLst/>
                        </a:rPr>
                        <a:t>Round 3</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u="sng">
                          <a:effectLst/>
                        </a:rPr>
                        <a:t>Round 4</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2656651726"/>
                  </a:ext>
                </a:extLst>
              </a:tr>
              <a:tr h="203200">
                <a:tc gridSpan="4">
                  <a:txBody>
                    <a:bodyPr/>
                    <a:lstStyle/>
                    <a:p>
                      <a:pPr marL="0" marR="0" algn="ctr">
                        <a:spcBef>
                          <a:spcPts val="0"/>
                        </a:spcBef>
                        <a:spcAft>
                          <a:spcPts val="0"/>
                        </a:spcAft>
                      </a:pPr>
                      <a:r>
                        <a:rPr lang="en-US" sz="1200">
                          <a:effectLst/>
                          <a:latin typeface="Cambria" panose="02040503050406030204" pitchFamily="18" charset="0"/>
                          <a:ea typeface="MS Mincho" panose="02020609040205080304" pitchFamily="49" charset="-128"/>
                          <a:cs typeface="Times New Roman" panose="02020603050405020304" pitchFamily="18" charset="0"/>
                        </a:rPr>
                        <a:t>Restricted Sample # 1</a:t>
                      </a: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3089164"/>
                  </a:ext>
                </a:extLst>
              </a:tr>
              <a:tr h="203200">
                <a:tc>
                  <a:txBody>
                    <a:bodyPr/>
                    <a:lstStyle/>
                    <a:p>
                      <a:pPr marL="0" marR="0" algn="ctr">
                        <a:spcBef>
                          <a:spcPts val="0"/>
                        </a:spcBef>
                        <a:spcAft>
                          <a:spcPts val="0"/>
                        </a:spcAft>
                      </a:pPr>
                      <a:r>
                        <a:rPr lang="en-US" sz="1200" b="0">
                          <a:effectLst/>
                        </a:rPr>
                        <a:t>Different</a:t>
                      </a:r>
                      <a:endParaRPr lang="en-US" sz="12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Different</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Same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highlight>
                            <a:srgbClr val="C0C0C0"/>
                          </a:highlight>
                          <a:latin typeface="Cambria" panose="02040503050406030204" pitchFamily="18" charset="0"/>
                        </a:rPr>
                        <a:t>DROPPED</a:t>
                      </a:r>
                      <a:endPar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398890096"/>
                  </a:ext>
                </a:extLst>
              </a:tr>
              <a:tr h="203200">
                <a:tc>
                  <a:txBody>
                    <a:bodyPr/>
                    <a:lstStyle/>
                    <a:p>
                      <a:pPr marL="0" marR="0" algn="ctr">
                        <a:spcBef>
                          <a:spcPts val="0"/>
                        </a:spcBef>
                        <a:spcAft>
                          <a:spcPts val="0"/>
                        </a:spcAft>
                      </a:pPr>
                      <a:r>
                        <a:rPr lang="en-US" sz="1200" b="0">
                          <a:effectLst/>
                        </a:rPr>
                        <a:t>Different</a:t>
                      </a:r>
                      <a:endParaRPr lang="en-US" sz="12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Same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highlight>
                            <a:srgbClr val="00FFFF"/>
                          </a:highlight>
                        </a:rPr>
                        <a:t>Different</a:t>
                      </a:r>
                      <a:endParaRPr lang="en-US" sz="1200">
                        <a:effectLst/>
                        <a:highlight>
                          <a:srgbClr val="00FFFF"/>
                        </a:highligh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rPr>
                        <a:t>DROPPED</a:t>
                      </a:r>
                    </a:p>
                  </a:txBody>
                  <a:tcPr marL="68580" marR="68580" marT="0" marB="0" anchor="b"/>
                </a:tc>
                <a:extLst>
                  <a:ext uri="{0D108BD9-81ED-4DB2-BD59-A6C34878D82A}">
                    <a16:rowId xmlns:a16="http://schemas.microsoft.com/office/drawing/2014/main" val="3824781506"/>
                  </a:ext>
                </a:extLst>
              </a:tr>
              <a:tr h="203200">
                <a:tc>
                  <a:txBody>
                    <a:bodyPr/>
                    <a:lstStyle/>
                    <a:p>
                      <a:pPr marL="0" marR="0" algn="ctr">
                        <a:spcBef>
                          <a:spcPts val="0"/>
                        </a:spcBef>
                        <a:spcAft>
                          <a:spcPts val="0"/>
                        </a:spcAft>
                      </a:pPr>
                      <a:r>
                        <a:rPr lang="en-US" sz="1200" b="0">
                          <a:effectLst/>
                        </a:rPr>
                        <a:t>Different</a:t>
                      </a:r>
                      <a:endParaRPr lang="en-US" sz="12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Same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rPr>
                        <a:t>DROPPED</a:t>
                      </a:r>
                    </a:p>
                  </a:txBody>
                  <a:tcPr marL="68580" marR="68580" marT="0" marB="0" anchor="b"/>
                </a:tc>
                <a:tc>
                  <a:txBody>
                    <a:bodyPr/>
                    <a:lstStyle/>
                    <a:p>
                      <a:pPr marL="0" marR="0" algn="ctr">
                        <a:spcBef>
                          <a:spcPts val="0"/>
                        </a:spcBef>
                        <a:spcAft>
                          <a:spcPts val="0"/>
                        </a:spcAft>
                      </a:pPr>
                      <a:r>
                        <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rPr>
                        <a:t>DROPPED</a:t>
                      </a:r>
                    </a:p>
                  </a:txBody>
                  <a:tcPr marL="68580" marR="68580" marT="0" marB="0" anchor="b"/>
                </a:tc>
                <a:extLst>
                  <a:ext uri="{0D108BD9-81ED-4DB2-BD59-A6C34878D82A}">
                    <a16:rowId xmlns:a16="http://schemas.microsoft.com/office/drawing/2014/main" val="71697967"/>
                  </a:ext>
                </a:extLst>
              </a:tr>
              <a:tr h="203200">
                <a:tc>
                  <a:txBody>
                    <a:bodyPr/>
                    <a:lstStyle/>
                    <a:p>
                      <a:pPr marL="0" marR="0" algn="ctr">
                        <a:spcBef>
                          <a:spcPts val="0"/>
                        </a:spcBef>
                        <a:spcAft>
                          <a:spcPts val="0"/>
                        </a:spcAft>
                      </a:pPr>
                      <a:r>
                        <a:rPr lang="en-US" sz="1200" b="0">
                          <a:effectLst/>
                        </a:rPr>
                        <a:t>Same</a:t>
                      </a:r>
                      <a:endParaRPr lang="en-US" sz="12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highlight>
                            <a:srgbClr val="FFFF00"/>
                          </a:highlight>
                        </a:rPr>
                        <a:t>Different</a:t>
                      </a:r>
                      <a:endParaRPr lang="en-US" sz="1200">
                        <a:effectLst/>
                        <a:highlight>
                          <a:srgbClr val="FFFF00"/>
                        </a:highligh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rPr>
                        <a:t>DROPPED</a:t>
                      </a:r>
                    </a:p>
                  </a:txBody>
                  <a:tcPr marL="68580" marR="68580" marT="0" marB="0" anchor="b"/>
                </a:tc>
                <a:tc>
                  <a:txBody>
                    <a:bodyPr/>
                    <a:lstStyle/>
                    <a:p>
                      <a:pPr marL="0" marR="0" algn="ctr">
                        <a:spcBef>
                          <a:spcPts val="0"/>
                        </a:spcBef>
                        <a:spcAft>
                          <a:spcPts val="0"/>
                        </a:spcAft>
                      </a:pPr>
                      <a:r>
                        <a:rPr lang="en-US" sz="1200">
                          <a:effectLst/>
                          <a:highlight>
                            <a:srgbClr val="C0C0C0"/>
                          </a:highlight>
                          <a:latin typeface="Cambria" panose="02040503050406030204" pitchFamily="18" charset="0"/>
                        </a:rPr>
                        <a:t>DROPPED</a:t>
                      </a:r>
                      <a:endPar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2230224963"/>
                  </a:ext>
                </a:extLst>
              </a:tr>
              <a:tr h="203200">
                <a:tc>
                  <a:txBody>
                    <a:bodyPr/>
                    <a:lstStyle/>
                    <a:p>
                      <a:pPr marL="0" marR="0" algn="ctr">
                        <a:spcBef>
                          <a:spcPts val="0"/>
                        </a:spcBef>
                        <a:spcAft>
                          <a:spcPts val="0"/>
                        </a:spcAft>
                      </a:pPr>
                      <a:r>
                        <a:rPr lang="en-US" sz="1200" b="0">
                          <a:effectLst/>
                        </a:rPr>
                        <a:t>Same</a:t>
                      </a:r>
                      <a:endParaRPr lang="en-US" sz="12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highlight>
                            <a:srgbClr val="FFFF00"/>
                          </a:highlight>
                        </a:rPr>
                        <a:t>Different</a:t>
                      </a:r>
                      <a:endParaRPr lang="en-US" sz="1200">
                        <a:effectLst/>
                        <a:highlight>
                          <a:srgbClr val="FFFF00"/>
                        </a:highligh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highlight>
                            <a:srgbClr val="00FFFF"/>
                          </a:highlight>
                        </a:rPr>
                        <a:t>Different</a:t>
                      </a:r>
                      <a:endParaRPr lang="en-US" sz="1200">
                        <a:effectLst/>
                        <a:highlight>
                          <a:srgbClr val="00FFFF"/>
                        </a:highligh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rPr>
                        <a:t>DROPPED</a:t>
                      </a:r>
                    </a:p>
                  </a:txBody>
                  <a:tcPr marL="68580" marR="68580" marT="0" marB="0" anchor="b"/>
                </a:tc>
                <a:extLst>
                  <a:ext uri="{0D108BD9-81ED-4DB2-BD59-A6C34878D82A}">
                    <a16:rowId xmlns:a16="http://schemas.microsoft.com/office/drawing/2014/main" val="701728372"/>
                  </a:ext>
                </a:extLst>
              </a:tr>
              <a:tr h="203200">
                <a:tc>
                  <a:txBody>
                    <a:bodyPr/>
                    <a:lstStyle/>
                    <a:p>
                      <a:pPr marL="0" marR="0" algn="ctr">
                        <a:spcBef>
                          <a:spcPts val="0"/>
                        </a:spcBef>
                        <a:spcAft>
                          <a:spcPts val="0"/>
                        </a:spcAft>
                      </a:pPr>
                      <a:r>
                        <a:rPr lang="en-US" sz="1200" b="0">
                          <a:effectLst/>
                        </a:rPr>
                        <a:t>Same</a:t>
                      </a:r>
                      <a:endParaRPr lang="en-US" sz="12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rPr>
                        <a:t>DROPPED</a:t>
                      </a:r>
                    </a:p>
                  </a:txBody>
                  <a:tcPr marL="68580" marR="68580" marT="0" marB="0" anchor="b"/>
                </a:tc>
                <a:tc>
                  <a:txBody>
                    <a:bodyPr/>
                    <a:lstStyle/>
                    <a:p>
                      <a:pPr marL="0" marR="0" algn="ctr">
                        <a:spcBef>
                          <a:spcPts val="0"/>
                        </a:spcBef>
                        <a:spcAft>
                          <a:spcPts val="0"/>
                        </a:spcAft>
                      </a:pPr>
                      <a:r>
                        <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rPr>
                        <a:t>DROPPED</a:t>
                      </a:r>
                    </a:p>
                  </a:txBody>
                  <a:tcPr marL="68580" marR="68580" marT="0" marB="0" anchor="b"/>
                </a:tc>
                <a:tc>
                  <a:txBody>
                    <a:bodyPr/>
                    <a:lstStyle/>
                    <a:p>
                      <a:pPr marL="0" marR="0" algn="ctr">
                        <a:spcBef>
                          <a:spcPts val="0"/>
                        </a:spcBef>
                        <a:spcAft>
                          <a:spcPts val="0"/>
                        </a:spcAft>
                      </a:pPr>
                      <a:r>
                        <a:rPr lang="en-US" sz="1200">
                          <a:effectLst/>
                          <a:highlight>
                            <a:srgbClr val="C0C0C0"/>
                          </a:highlight>
                          <a:latin typeface="Cambria" panose="02040503050406030204" pitchFamily="18" charset="0"/>
                        </a:rPr>
                        <a:t>DROPPED</a:t>
                      </a:r>
                      <a:endPar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2465719654"/>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0613920-FF69-5C48-A932-F316BCC4351F}"/>
                  </a:ext>
                </a:extLst>
              </p:cNvPr>
              <p:cNvSpPr txBox="1"/>
              <p:nvPr/>
            </p:nvSpPr>
            <p:spPr>
              <a:xfrm>
                <a:off x="557409" y="3278687"/>
                <a:ext cx="4137178" cy="244220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𝑅𝑒𝑠𝑝𝑜𝑛𝑠𝑒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Sub>
                        <m:sSubPr>
                          <m:ctrlPr>
                            <a:rPr lang="en-US" i="1" smtClean="0">
                              <a:latin typeface="Cambria Math" panose="02040503050406030204" pitchFamily="18" charset="0"/>
                            </a:rPr>
                          </m:ctrlPr>
                        </m:sSubPr>
                        <m:e>
                          <m:r>
                            <a:rPr lang="en-US" i="1">
                              <a:latin typeface="Cambria Math" panose="02040503050406030204" pitchFamily="18" charset="0"/>
                            </a:rPr>
                            <m:t>𝑆𝑎𝑚𝑒𝑀𝑎𝑙𝑒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sSub>
                        <m:sSubPr>
                          <m:ctrlPr>
                            <a:rPr lang="en-US" i="1" smtClean="0">
                              <a:latin typeface="Cambria Math" panose="02040503050406030204" pitchFamily="18" charset="0"/>
                            </a:rPr>
                          </m:ctrlPr>
                        </m:sSubPr>
                        <m:e>
                          <m:r>
                            <a:rPr lang="en-US" i="1">
                              <a:latin typeface="Cambria Math" panose="02040503050406030204" pitchFamily="18" charset="0"/>
                            </a:rPr>
                            <m:t>𝑆𝑎𝑚𝑒𝐹𝑒𝑚𝑎𝑙𝑒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b>
                        <m:sSubPr>
                          <m:ctrlPr>
                            <a:rPr lang="en-US" i="1" smtClean="0">
                              <a:latin typeface="Cambria Math" panose="02040503050406030204" pitchFamily="18" charset="0"/>
                            </a:rPr>
                          </m:ctrlPr>
                        </m:sSubPr>
                        <m:e>
                          <m:r>
                            <a:rPr lang="en-US" i="1">
                              <a:latin typeface="Cambria Math" panose="02040503050406030204" pitchFamily="18" charset="0"/>
                            </a:rPr>
                            <m:t>𝐷𝑖𝑓𝑓𝐹𝑒𝑚𝑎𝑙𝑒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4</m:t>
                          </m:r>
                        </m:sub>
                      </m:sSub>
                      <m:sSub>
                        <m:sSubPr>
                          <m:ctrlPr>
                            <a:rPr lang="en-US" i="1" smtClean="0">
                              <a:latin typeface="Cambria Math" panose="02040503050406030204" pitchFamily="18" charset="0"/>
                            </a:rPr>
                          </m:ctrlPr>
                        </m:sSubPr>
                        <m:e>
                          <m:r>
                            <a:rPr lang="en-US" i="1">
                              <a:latin typeface="Cambria Math" panose="02040503050406030204" pitchFamily="18" charset="0"/>
                            </a:rPr>
                            <m:t>𝐸𝑥𝑝𝑒𝑐𝑡𝑖𝑛𝑔</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5</m:t>
                          </m:r>
                        </m:sub>
                      </m:sSub>
                      <m:sSub>
                        <m:sSubPr>
                          <m:ctrlPr>
                            <a:rPr lang="en-US" i="1" smtClean="0">
                              <a:latin typeface="Cambria Math" panose="02040503050406030204" pitchFamily="18" charset="0"/>
                            </a:rPr>
                          </m:ctrlPr>
                        </m:sSubPr>
                        <m:e>
                          <m:r>
                            <a:rPr lang="en-US" i="1">
                              <a:latin typeface="Cambria Math" panose="02040503050406030204" pitchFamily="18" charset="0"/>
                            </a:rPr>
                            <m:t>𝑂𝑛𝑒𝐶h𝑖𝑙𝑑</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6</m:t>
                          </m:r>
                        </m:sub>
                      </m:sSub>
                      <m:sSub>
                        <m:sSubPr>
                          <m:ctrlPr>
                            <a:rPr lang="en-US" i="1" smtClean="0">
                              <a:latin typeface="Cambria Math" panose="02040503050406030204" pitchFamily="18" charset="0"/>
                            </a:rPr>
                          </m:ctrlPr>
                        </m:sSubPr>
                        <m:e>
                          <m:r>
                            <a:rPr lang="en-US" i="1">
                              <a:latin typeface="Cambria Math" panose="02040503050406030204" pitchFamily="18" charset="0"/>
                            </a:rPr>
                            <m:t>𝑇𝑤𝑜𝐶h𝑖𝑙𝑑𝑟𝑒𝑛</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7</m:t>
                          </m:r>
                        </m:sub>
                      </m:sSub>
                      <m:sSub>
                        <m:sSubPr>
                          <m:ctrlPr>
                            <a:rPr lang="en-US" i="1" smtClean="0">
                              <a:latin typeface="Cambria Math" panose="02040503050406030204" pitchFamily="18" charset="0"/>
                            </a:rPr>
                          </m:ctrlPr>
                        </m:sSubPr>
                        <m:e>
                          <m:r>
                            <a:rPr lang="en-US" i="1">
                              <a:latin typeface="Cambria Math" panose="02040503050406030204" pitchFamily="18" charset="0"/>
                            </a:rPr>
                            <m:t>𝐻𝑖𝑔h𝐶𝑟𝑒𝑑𝑖𝑡</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8</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b="0" i="1" smtClean="0">
                                  <a:latin typeface="Cambria Math" panose="02040503050406030204" pitchFamily="18" charset="0"/>
                                </a:rPr>
                              </m:ctrlPr>
                            </m:sSubPr>
                            <m:e>
                              <m:d>
                                <m:dPr>
                                  <m:ctrlPr>
                                    <a:rPr lang="en-US" i="1">
                                      <a:latin typeface="Cambria Math" panose="02040503050406030204" pitchFamily="18" charset="0"/>
                                    </a:rPr>
                                  </m:ctrlPr>
                                </m:dPr>
                                <m:e>
                                  <m:r>
                                    <a:rPr lang="en-US" i="1">
                                      <a:latin typeface="Cambria Math" panose="02040503050406030204" pitchFamily="18" charset="0"/>
                                    </a:rPr>
                                    <m:t>𝑜𝑐𝑐𝑢𝑝𝑎𝑡𝑖𝑜𝑛𝑎𝑙𝑖𝑛𝑐𝑜𝑚𝑒</m:t>
                                  </m:r>
                                </m:e>
                              </m:d>
                            </m:e>
                            <m:sub>
                              <m:r>
                                <a:rPr lang="en-US" b="0" i="1" smtClean="0">
                                  <a:latin typeface="Cambria Math" panose="02040503050406030204" pitchFamily="18" charset="0"/>
                                </a:rPr>
                                <m:t>𝑖</m:t>
                              </m:r>
                            </m:sub>
                          </m:sSub>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9</m:t>
                          </m:r>
                        </m:sub>
                      </m:sSub>
                      <m:sSub>
                        <m:sSubPr>
                          <m:ctrlPr>
                            <a:rPr lang="en-US" i="1" smtClean="0">
                              <a:latin typeface="Cambria Math" panose="02040503050406030204" pitchFamily="18" charset="0"/>
                            </a:rPr>
                          </m:ctrlPr>
                        </m:sSubPr>
                        <m:e>
                          <m:r>
                            <a:rPr lang="en-US" i="1">
                              <a:latin typeface="Cambria Math" panose="02040503050406030204" pitchFamily="18" charset="0"/>
                            </a:rPr>
                            <m:t>𝑇𝑒𝑛𝑢𝑟𝑒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𝑅𝑜𝑢𝑛𝑑𝐹𝐸𝑠</m:t>
                          </m:r>
                        </m:e>
                        <m:sub>
                          <m:r>
                            <a:rPr lang="en-US" b="0" i="1" smtClean="0">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𝑇𝑒𝑚𝑝𝑙𝑎𝑡𝑒𝐹𝐸𝑠</m:t>
                          </m:r>
                        </m:e>
                        <m:sub>
                          <m:r>
                            <a:rPr lang="en-US" b="0" i="1" smtClean="0">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2</m:t>
                          </m:r>
                        </m:sub>
                      </m:sSub>
                      <m:sSub>
                        <m:sSubPr>
                          <m:ctrlPr>
                            <a:rPr lang="en-US" b="0" i="1" smtClean="0">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𝐷𝑖𝑓𝑓𝑅𝑜𝑢𝑛𝑑</m:t>
                          </m:r>
                          <m:r>
                            <a:rPr lang="en-US" i="1">
                              <a:highlight>
                                <a:srgbClr val="FFFF00"/>
                              </a:highlight>
                              <a:latin typeface="Cambria Math" panose="02040503050406030204" pitchFamily="18" charset="0"/>
                            </a:rPr>
                            <m:t>2</m:t>
                          </m:r>
                        </m:e>
                        <m:sub>
                          <m:r>
                            <a:rPr lang="en-US" b="0" i="1" smtClean="0">
                              <a:highlight>
                                <a:srgbClr val="FFFF00"/>
                              </a:highlight>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3</m:t>
                          </m:r>
                        </m:sub>
                      </m:sSub>
                      <m:sSub>
                        <m:sSubPr>
                          <m:ctrlPr>
                            <a:rPr lang="en-US" i="1">
                              <a:highlight>
                                <a:srgbClr val="00FFFF"/>
                              </a:highlight>
                              <a:latin typeface="Cambria Math" panose="02040503050406030204" pitchFamily="18" charset="0"/>
                            </a:rPr>
                          </m:ctrlPr>
                        </m:sSubPr>
                        <m:e>
                          <m:r>
                            <a:rPr lang="en-US" i="1">
                              <a:highlight>
                                <a:srgbClr val="00FFFF"/>
                              </a:highlight>
                              <a:latin typeface="Cambria Math" panose="02040503050406030204" pitchFamily="18" charset="0"/>
                            </a:rPr>
                            <m:t>𝐷𝑖𝑓𝑓𝑅𝑜𝑢𝑛𝑑</m:t>
                          </m:r>
                          <m:r>
                            <a:rPr lang="en-US" b="0" i="1" smtClean="0">
                              <a:highlight>
                                <a:srgbClr val="00FFFF"/>
                              </a:highlight>
                              <a:latin typeface="Cambria Math" panose="02040503050406030204" pitchFamily="18" charset="0"/>
                            </a:rPr>
                            <m:t>3</m:t>
                          </m:r>
                        </m:e>
                        <m:sub>
                          <m:r>
                            <a:rPr lang="en-US" i="1">
                              <a:highlight>
                                <a:srgbClr val="00FFFF"/>
                              </a:highlight>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oMath>
                  </m:oMathPara>
                </a14:m>
                <a:endParaRPr lang="en-US"/>
              </a:p>
            </p:txBody>
          </p:sp>
        </mc:Choice>
        <mc:Fallback xmlns="">
          <p:sp>
            <p:nvSpPr>
              <p:cNvPr id="10" name="TextBox 9">
                <a:extLst>
                  <a:ext uri="{FF2B5EF4-FFF2-40B4-BE49-F238E27FC236}">
                    <a16:creationId xmlns:a16="http://schemas.microsoft.com/office/drawing/2014/main" id="{40613920-FF69-5C48-A932-F316BCC4351F}"/>
                  </a:ext>
                </a:extLst>
              </p:cNvPr>
              <p:cNvSpPr txBox="1">
                <a:spLocks noRot="1" noChangeAspect="1" noMove="1" noResize="1" noEditPoints="1" noAdjustHandles="1" noChangeArrowheads="1" noChangeShapeType="1" noTextEdit="1"/>
              </p:cNvSpPr>
              <p:nvPr/>
            </p:nvSpPr>
            <p:spPr>
              <a:xfrm>
                <a:off x="557409" y="3278687"/>
                <a:ext cx="4137178" cy="2442207"/>
              </a:xfrm>
              <a:prstGeom prst="rect">
                <a:avLst/>
              </a:prstGeom>
              <a:blipFill>
                <a:blip r:embed="rId3"/>
                <a:stretch>
                  <a:fillRect l="-306" b="-3109"/>
                </a:stretch>
              </a:blipFill>
            </p:spPr>
            <p:txBody>
              <a:bodyPr/>
              <a:lstStyle/>
              <a:p>
                <a:r>
                  <a:rPr lang="en-US">
                    <a:noFill/>
                  </a:rPr>
                  <a:t> </a:t>
                </a:r>
              </a:p>
            </p:txBody>
          </p:sp>
        </mc:Fallback>
      </mc:AlternateContent>
      <p:cxnSp>
        <p:nvCxnSpPr>
          <p:cNvPr id="12" name="Elbow Connector 11">
            <a:extLst>
              <a:ext uri="{FF2B5EF4-FFF2-40B4-BE49-F238E27FC236}">
                <a16:creationId xmlns:a16="http://schemas.microsoft.com/office/drawing/2014/main" id="{F6894651-0CEC-6D45-8859-97D65EBEBE42}"/>
              </a:ext>
            </a:extLst>
          </p:cNvPr>
          <p:cNvCxnSpPr/>
          <p:nvPr/>
        </p:nvCxnSpPr>
        <p:spPr>
          <a:xfrm>
            <a:off x="4609580" y="5282483"/>
            <a:ext cx="1377863" cy="438411"/>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CCCF2857-0AB9-5045-B4B2-A30BCE116220}"/>
              </a:ext>
            </a:extLst>
          </p:cNvPr>
          <p:cNvCxnSpPr/>
          <p:nvPr/>
        </p:nvCxnSpPr>
        <p:spPr>
          <a:xfrm>
            <a:off x="2530258" y="5720894"/>
            <a:ext cx="1377863" cy="438411"/>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774C9D1-9AEE-9947-B0BA-38C7D2E2E798}"/>
              </a:ext>
            </a:extLst>
          </p:cNvPr>
          <p:cNvSpPr txBox="1"/>
          <p:nvPr/>
        </p:nvSpPr>
        <p:spPr>
          <a:xfrm>
            <a:off x="6112701" y="5282483"/>
            <a:ext cx="2016691" cy="646331"/>
          </a:xfrm>
          <a:prstGeom prst="rect">
            <a:avLst/>
          </a:prstGeom>
          <a:noFill/>
        </p:spPr>
        <p:txBody>
          <a:bodyPr wrap="square" rtlCol="0">
            <a:spAutoFit/>
          </a:bodyPr>
          <a:lstStyle/>
          <a:p>
            <a:r>
              <a:rPr lang="en-US"/>
              <a:t>-0.072</a:t>
            </a:r>
          </a:p>
          <a:p>
            <a:r>
              <a:rPr lang="en-US"/>
              <a:t>(0.122)</a:t>
            </a:r>
          </a:p>
        </p:txBody>
      </p:sp>
      <p:sp>
        <p:nvSpPr>
          <p:cNvPr id="15" name="TextBox 14">
            <a:extLst>
              <a:ext uri="{FF2B5EF4-FFF2-40B4-BE49-F238E27FC236}">
                <a16:creationId xmlns:a16="http://schemas.microsoft.com/office/drawing/2014/main" id="{AA70E703-4217-4A44-8105-1C97FE4CBACE}"/>
              </a:ext>
            </a:extLst>
          </p:cNvPr>
          <p:cNvSpPr txBox="1"/>
          <p:nvPr/>
        </p:nvSpPr>
        <p:spPr>
          <a:xfrm>
            <a:off x="4002065" y="5928814"/>
            <a:ext cx="2016691" cy="646331"/>
          </a:xfrm>
          <a:prstGeom prst="rect">
            <a:avLst/>
          </a:prstGeom>
          <a:noFill/>
        </p:spPr>
        <p:txBody>
          <a:bodyPr wrap="square" rtlCol="0">
            <a:spAutoFit/>
          </a:bodyPr>
          <a:lstStyle/>
          <a:p>
            <a:r>
              <a:rPr lang="en-US"/>
              <a:t>-0.264</a:t>
            </a:r>
          </a:p>
          <a:p>
            <a:r>
              <a:rPr lang="en-US"/>
              <a:t>(0.162)</a:t>
            </a:r>
          </a:p>
        </p:txBody>
      </p:sp>
      <p:sp>
        <p:nvSpPr>
          <p:cNvPr id="16" name="TextBox 15">
            <a:extLst>
              <a:ext uri="{FF2B5EF4-FFF2-40B4-BE49-F238E27FC236}">
                <a16:creationId xmlns:a16="http://schemas.microsoft.com/office/drawing/2014/main" id="{DAE8F9A7-B39F-234A-8D07-B65FB9B03556}"/>
              </a:ext>
            </a:extLst>
          </p:cNvPr>
          <p:cNvSpPr txBox="1"/>
          <p:nvPr/>
        </p:nvSpPr>
        <p:spPr>
          <a:xfrm>
            <a:off x="6018756" y="6159305"/>
            <a:ext cx="2849671" cy="369332"/>
          </a:xfrm>
          <a:prstGeom prst="rect">
            <a:avLst/>
          </a:prstGeom>
          <a:noFill/>
        </p:spPr>
        <p:txBody>
          <a:bodyPr wrap="square" rtlCol="0">
            <a:spAutoFit/>
          </a:bodyPr>
          <a:lstStyle/>
          <a:p>
            <a:r>
              <a:rPr lang="en-US"/>
              <a:t>Still likely spillovers!</a:t>
            </a:r>
          </a:p>
        </p:txBody>
      </p:sp>
    </p:spTree>
    <p:extLst>
      <p:ext uri="{BB962C8B-B14F-4D97-AF65-F5344CB8AC3E}">
        <p14:creationId xmlns:p14="http://schemas.microsoft.com/office/powerpoint/2010/main" val="4236351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5B140-77D9-0945-AC55-4E31398D808E}"/>
              </a:ext>
            </a:extLst>
          </p:cNvPr>
          <p:cNvSpPr>
            <a:spLocks noGrp="1"/>
          </p:cNvSpPr>
          <p:nvPr>
            <p:ph type="title"/>
          </p:nvPr>
        </p:nvSpPr>
        <p:spPr/>
        <p:txBody>
          <a:bodyPr/>
          <a:lstStyle/>
          <a:p>
            <a:r>
              <a:rPr lang="en-US"/>
              <a:t>Issues with Spillovers/Detection</a:t>
            </a:r>
          </a:p>
        </p:txBody>
      </p:sp>
      <p:sp>
        <p:nvSpPr>
          <p:cNvPr id="3" name="Content Placeholder 2">
            <a:extLst>
              <a:ext uri="{FF2B5EF4-FFF2-40B4-BE49-F238E27FC236}">
                <a16:creationId xmlns:a16="http://schemas.microsoft.com/office/drawing/2014/main" id="{6F24E653-C566-ED47-80DA-5889A8429F0A}"/>
              </a:ext>
            </a:extLst>
          </p:cNvPr>
          <p:cNvSpPr>
            <a:spLocks noGrp="1"/>
          </p:cNvSpPr>
          <p:nvPr>
            <p:ph idx="1"/>
          </p:nvPr>
        </p:nvSpPr>
        <p:spPr>
          <a:xfrm>
            <a:off x="457200" y="1600201"/>
            <a:ext cx="8229600" cy="1150654"/>
          </a:xfrm>
        </p:spPr>
        <p:txBody>
          <a:bodyPr>
            <a:normAutofit lnSpcReduction="10000"/>
          </a:bodyPr>
          <a:lstStyle/>
          <a:p>
            <a:r>
              <a:rPr lang="en-US"/>
              <a:t>Therefore, dropped Round 3 emails as well (”Restricted Sample #2”). Results presented earlier are from this sample.</a:t>
            </a:r>
          </a:p>
        </p:txBody>
      </p:sp>
      <p:graphicFrame>
        <p:nvGraphicFramePr>
          <p:cNvPr id="4" name="Table 3">
            <a:extLst>
              <a:ext uri="{FF2B5EF4-FFF2-40B4-BE49-F238E27FC236}">
                <a16:creationId xmlns:a16="http://schemas.microsoft.com/office/drawing/2014/main" id="{CC3E5973-4243-A24A-9C98-0AE20082C356}"/>
              </a:ext>
            </a:extLst>
          </p:cNvPr>
          <p:cNvGraphicFramePr>
            <a:graphicFrameLocks noGrp="1"/>
          </p:cNvGraphicFramePr>
          <p:nvPr>
            <p:extLst>
              <p:ext uri="{D42A27DB-BD31-4B8C-83A1-F6EECF244321}">
                <p14:modId xmlns:p14="http://schemas.microsoft.com/office/powerpoint/2010/main" val="3734774437"/>
              </p:ext>
            </p:extLst>
          </p:nvPr>
        </p:nvGraphicFramePr>
        <p:xfrm>
          <a:off x="532884" y="2750855"/>
          <a:ext cx="3291522" cy="1625600"/>
        </p:xfrm>
        <a:graphic>
          <a:graphicData uri="http://schemas.openxmlformats.org/drawingml/2006/table">
            <a:tbl>
              <a:tblPr firstRow="1" firstCol="1" bandRow="1">
                <a:tableStyleId>{69012ECD-51FC-41F1-AA8D-1B2483CD663E}</a:tableStyleId>
              </a:tblPr>
              <a:tblGrid>
                <a:gridCol w="795972">
                  <a:extLst>
                    <a:ext uri="{9D8B030D-6E8A-4147-A177-3AD203B41FA5}">
                      <a16:colId xmlns:a16="http://schemas.microsoft.com/office/drawing/2014/main" val="1039024946"/>
                    </a:ext>
                  </a:extLst>
                </a:gridCol>
                <a:gridCol w="831850">
                  <a:extLst>
                    <a:ext uri="{9D8B030D-6E8A-4147-A177-3AD203B41FA5}">
                      <a16:colId xmlns:a16="http://schemas.microsoft.com/office/drawing/2014/main" val="269447934"/>
                    </a:ext>
                  </a:extLst>
                </a:gridCol>
                <a:gridCol w="831850">
                  <a:extLst>
                    <a:ext uri="{9D8B030D-6E8A-4147-A177-3AD203B41FA5}">
                      <a16:colId xmlns:a16="http://schemas.microsoft.com/office/drawing/2014/main" val="2783601836"/>
                    </a:ext>
                  </a:extLst>
                </a:gridCol>
                <a:gridCol w="831850">
                  <a:extLst>
                    <a:ext uri="{9D8B030D-6E8A-4147-A177-3AD203B41FA5}">
                      <a16:colId xmlns:a16="http://schemas.microsoft.com/office/drawing/2014/main" val="364419451"/>
                    </a:ext>
                  </a:extLst>
                </a:gridCol>
              </a:tblGrid>
              <a:tr h="203200">
                <a:tc>
                  <a:txBody>
                    <a:bodyPr/>
                    <a:lstStyle/>
                    <a:p>
                      <a:pPr marL="0" marR="0" algn="ctr">
                        <a:spcBef>
                          <a:spcPts val="0"/>
                        </a:spcBef>
                        <a:spcAft>
                          <a:spcPts val="0"/>
                        </a:spcAft>
                      </a:pPr>
                      <a:r>
                        <a:rPr lang="en-US" sz="1200" u="sng">
                          <a:effectLst/>
                        </a:rPr>
                        <a:t>Round 1</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u="sng">
                          <a:effectLst/>
                        </a:rPr>
                        <a:t>Round 2</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u="sng">
                          <a:effectLst/>
                        </a:rPr>
                        <a:t>Round 3</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u="sng">
                          <a:effectLst/>
                        </a:rPr>
                        <a:t>Round 4</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2656651726"/>
                  </a:ext>
                </a:extLst>
              </a:tr>
              <a:tr h="203200">
                <a:tc gridSpan="4">
                  <a:txBody>
                    <a:bodyPr/>
                    <a:lstStyle/>
                    <a:p>
                      <a:pPr marL="0" marR="0" algn="ctr">
                        <a:spcBef>
                          <a:spcPts val="0"/>
                        </a:spcBef>
                        <a:spcAft>
                          <a:spcPts val="0"/>
                        </a:spcAft>
                      </a:pPr>
                      <a:r>
                        <a:rPr lang="en-US" sz="1200">
                          <a:effectLst/>
                        </a:rPr>
                        <a:t>Full Sample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3089164"/>
                  </a:ext>
                </a:extLst>
              </a:tr>
              <a:tr h="203200">
                <a:tc>
                  <a:txBody>
                    <a:bodyPr/>
                    <a:lstStyle/>
                    <a:p>
                      <a:pPr marL="0" marR="0" algn="ctr">
                        <a:spcBef>
                          <a:spcPts val="0"/>
                        </a:spcBef>
                        <a:spcAft>
                          <a:spcPts val="0"/>
                        </a:spcAft>
                      </a:pPr>
                      <a:r>
                        <a:rPr lang="en-US" sz="1200" b="0">
                          <a:effectLst/>
                        </a:rPr>
                        <a:t>Different</a:t>
                      </a:r>
                      <a:endParaRPr lang="en-US" sz="12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Different</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Same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Same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398890096"/>
                  </a:ext>
                </a:extLst>
              </a:tr>
              <a:tr h="203200">
                <a:tc>
                  <a:txBody>
                    <a:bodyPr/>
                    <a:lstStyle/>
                    <a:p>
                      <a:pPr marL="0" marR="0" algn="ctr">
                        <a:spcBef>
                          <a:spcPts val="0"/>
                        </a:spcBef>
                        <a:spcAft>
                          <a:spcPts val="0"/>
                        </a:spcAft>
                      </a:pPr>
                      <a:r>
                        <a:rPr lang="en-US" sz="1200" b="0">
                          <a:effectLst/>
                        </a:rPr>
                        <a:t>Different</a:t>
                      </a:r>
                      <a:endParaRPr lang="en-US" sz="12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Same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Different</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Same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3824781506"/>
                  </a:ext>
                </a:extLst>
              </a:tr>
              <a:tr h="203200">
                <a:tc>
                  <a:txBody>
                    <a:bodyPr/>
                    <a:lstStyle/>
                    <a:p>
                      <a:pPr marL="0" marR="0" algn="ctr">
                        <a:spcBef>
                          <a:spcPts val="0"/>
                        </a:spcBef>
                        <a:spcAft>
                          <a:spcPts val="0"/>
                        </a:spcAft>
                      </a:pPr>
                      <a:r>
                        <a:rPr lang="en-US" sz="1200" b="0">
                          <a:effectLst/>
                        </a:rPr>
                        <a:t>Different</a:t>
                      </a:r>
                      <a:endParaRPr lang="en-US" sz="12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Same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Same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Different</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71697967"/>
                  </a:ext>
                </a:extLst>
              </a:tr>
              <a:tr h="203200">
                <a:tc>
                  <a:txBody>
                    <a:bodyPr/>
                    <a:lstStyle/>
                    <a:p>
                      <a:pPr marL="0" marR="0" algn="ctr">
                        <a:spcBef>
                          <a:spcPts val="0"/>
                        </a:spcBef>
                        <a:spcAft>
                          <a:spcPts val="0"/>
                        </a:spcAft>
                      </a:pPr>
                      <a:r>
                        <a:rPr lang="en-US" sz="1200" b="0">
                          <a:effectLst/>
                        </a:rPr>
                        <a:t>Same</a:t>
                      </a:r>
                      <a:endParaRPr lang="en-US" sz="12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Different</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Same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Different</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2230224963"/>
                  </a:ext>
                </a:extLst>
              </a:tr>
              <a:tr h="203200">
                <a:tc>
                  <a:txBody>
                    <a:bodyPr/>
                    <a:lstStyle/>
                    <a:p>
                      <a:pPr marL="0" marR="0" algn="ctr">
                        <a:spcBef>
                          <a:spcPts val="0"/>
                        </a:spcBef>
                        <a:spcAft>
                          <a:spcPts val="0"/>
                        </a:spcAft>
                      </a:pPr>
                      <a:r>
                        <a:rPr lang="en-US" sz="1200" b="0">
                          <a:effectLst/>
                        </a:rPr>
                        <a:t>Same</a:t>
                      </a:r>
                      <a:endParaRPr lang="en-US" sz="12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Different</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Different</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Same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701728372"/>
                  </a:ext>
                </a:extLst>
              </a:tr>
              <a:tr h="203200">
                <a:tc>
                  <a:txBody>
                    <a:bodyPr/>
                    <a:lstStyle/>
                    <a:p>
                      <a:pPr marL="0" marR="0" algn="ctr">
                        <a:spcBef>
                          <a:spcPts val="0"/>
                        </a:spcBef>
                        <a:spcAft>
                          <a:spcPts val="0"/>
                        </a:spcAft>
                      </a:pPr>
                      <a:r>
                        <a:rPr lang="en-US" sz="1200" b="0">
                          <a:effectLst/>
                        </a:rPr>
                        <a:t>Same</a:t>
                      </a:r>
                      <a:endParaRPr lang="en-US" sz="12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Same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Different</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Different</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2465719654"/>
                  </a:ext>
                </a:extLst>
              </a:tr>
            </a:tbl>
          </a:graphicData>
        </a:graphic>
      </p:graphicFrame>
      <p:graphicFrame>
        <p:nvGraphicFramePr>
          <p:cNvPr id="5" name="Table 4">
            <a:extLst>
              <a:ext uri="{FF2B5EF4-FFF2-40B4-BE49-F238E27FC236}">
                <a16:creationId xmlns:a16="http://schemas.microsoft.com/office/drawing/2014/main" id="{D542F301-DE4C-D947-9227-83719DAE2DDB}"/>
              </a:ext>
            </a:extLst>
          </p:cNvPr>
          <p:cNvGraphicFramePr>
            <a:graphicFrameLocks noGrp="1"/>
          </p:cNvGraphicFramePr>
          <p:nvPr>
            <p:extLst>
              <p:ext uri="{D42A27DB-BD31-4B8C-83A1-F6EECF244321}">
                <p14:modId xmlns:p14="http://schemas.microsoft.com/office/powerpoint/2010/main" val="405967348"/>
              </p:ext>
            </p:extLst>
          </p:nvPr>
        </p:nvGraphicFramePr>
        <p:xfrm>
          <a:off x="5072832" y="2750855"/>
          <a:ext cx="3382644" cy="1625600"/>
        </p:xfrm>
        <a:graphic>
          <a:graphicData uri="http://schemas.openxmlformats.org/drawingml/2006/table">
            <a:tbl>
              <a:tblPr firstRow="1" firstCol="1" bandRow="1">
                <a:tableStyleId>{69012ECD-51FC-41F1-AA8D-1B2483CD663E}</a:tableStyleId>
              </a:tblPr>
              <a:tblGrid>
                <a:gridCol w="795972">
                  <a:extLst>
                    <a:ext uri="{9D8B030D-6E8A-4147-A177-3AD203B41FA5}">
                      <a16:colId xmlns:a16="http://schemas.microsoft.com/office/drawing/2014/main" val="1039024946"/>
                    </a:ext>
                  </a:extLst>
                </a:gridCol>
                <a:gridCol w="831850">
                  <a:extLst>
                    <a:ext uri="{9D8B030D-6E8A-4147-A177-3AD203B41FA5}">
                      <a16:colId xmlns:a16="http://schemas.microsoft.com/office/drawing/2014/main" val="269447934"/>
                    </a:ext>
                  </a:extLst>
                </a:gridCol>
                <a:gridCol w="831850">
                  <a:extLst>
                    <a:ext uri="{9D8B030D-6E8A-4147-A177-3AD203B41FA5}">
                      <a16:colId xmlns:a16="http://schemas.microsoft.com/office/drawing/2014/main" val="2783601836"/>
                    </a:ext>
                  </a:extLst>
                </a:gridCol>
                <a:gridCol w="922972">
                  <a:extLst>
                    <a:ext uri="{9D8B030D-6E8A-4147-A177-3AD203B41FA5}">
                      <a16:colId xmlns:a16="http://schemas.microsoft.com/office/drawing/2014/main" val="364419451"/>
                    </a:ext>
                  </a:extLst>
                </a:gridCol>
              </a:tblGrid>
              <a:tr h="203200">
                <a:tc>
                  <a:txBody>
                    <a:bodyPr/>
                    <a:lstStyle/>
                    <a:p>
                      <a:pPr marL="0" marR="0" algn="ctr">
                        <a:spcBef>
                          <a:spcPts val="0"/>
                        </a:spcBef>
                        <a:spcAft>
                          <a:spcPts val="0"/>
                        </a:spcAft>
                      </a:pPr>
                      <a:r>
                        <a:rPr lang="en-US" sz="1200" u="sng">
                          <a:effectLst/>
                        </a:rPr>
                        <a:t>Round 1</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u="sng">
                          <a:effectLst/>
                        </a:rPr>
                        <a:t>Round 2</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u="sng">
                          <a:effectLst/>
                        </a:rPr>
                        <a:t>Round 3</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u="sng">
                          <a:effectLst/>
                        </a:rPr>
                        <a:t>Round 4</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2656651726"/>
                  </a:ext>
                </a:extLst>
              </a:tr>
              <a:tr h="203200">
                <a:tc gridSpan="4">
                  <a:txBody>
                    <a:bodyPr/>
                    <a:lstStyle/>
                    <a:p>
                      <a:pPr marL="0" marR="0" algn="ctr">
                        <a:spcBef>
                          <a:spcPts val="0"/>
                        </a:spcBef>
                        <a:spcAft>
                          <a:spcPts val="0"/>
                        </a:spcAft>
                      </a:pPr>
                      <a:r>
                        <a:rPr lang="en-US" sz="1200">
                          <a:effectLst/>
                          <a:latin typeface="Cambria" panose="02040503050406030204" pitchFamily="18" charset="0"/>
                          <a:ea typeface="MS Mincho" panose="02020609040205080304" pitchFamily="49" charset="-128"/>
                          <a:cs typeface="Times New Roman" panose="02020603050405020304" pitchFamily="18" charset="0"/>
                        </a:rPr>
                        <a:t>Restricted Sample # 2</a:t>
                      </a: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3089164"/>
                  </a:ext>
                </a:extLst>
              </a:tr>
              <a:tr h="203200">
                <a:tc>
                  <a:txBody>
                    <a:bodyPr/>
                    <a:lstStyle/>
                    <a:p>
                      <a:pPr marL="0" marR="0" algn="ctr">
                        <a:spcBef>
                          <a:spcPts val="0"/>
                        </a:spcBef>
                        <a:spcAft>
                          <a:spcPts val="0"/>
                        </a:spcAft>
                      </a:pPr>
                      <a:r>
                        <a:rPr lang="en-US" sz="1200" b="0">
                          <a:effectLst/>
                        </a:rPr>
                        <a:t>Different</a:t>
                      </a:r>
                      <a:endParaRPr lang="en-US" sz="12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Different</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rPr>
                        <a:t>DROPPED</a:t>
                      </a:r>
                    </a:p>
                  </a:txBody>
                  <a:tcPr marL="68580" marR="68580" marT="0" marB="0" anchor="b"/>
                </a:tc>
                <a:tc>
                  <a:txBody>
                    <a:bodyPr/>
                    <a:lstStyle/>
                    <a:p>
                      <a:pPr marL="0" marR="0" algn="ctr">
                        <a:spcBef>
                          <a:spcPts val="0"/>
                        </a:spcBef>
                        <a:spcAft>
                          <a:spcPts val="0"/>
                        </a:spcAft>
                      </a:pPr>
                      <a:r>
                        <a:rPr lang="en-US" sz="1200">
                          <a:effectLst/>
                          <a:highlight>
                            <a:srgbClr val="C0C0C0"/>
                          </a:highlight>
                          <a:latin typeface="Cambria" panose="02040503050406030204" pitchFamily="18" charset="0"/>
                        </a:rPr>
                        <a:t>DROPPED</a:t>
                      </a:r>
                      <a:endPar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398890096"/>
                  </a:ext>
                </a:extLst>
              </a:tr>
              <a:tr h="203200">
                <a:tc>
                  <a:txBody>
                    <a:bodyPr/>
                    <a:lstStyle/>
                    <a:p>
                      <a:pPr marL="0" marR="0" algn="ctr">
                        <a:spcBef>
                          <a:spcPts val="0"/>
                        </a:spcBef>
                        <a:spcAft>
                          <a:spcPts val="0"/>
                        </a:spcAft>
                      </a:pPr>
                      <a:r>
                        <a:rPr lang="en-US" sz="1200" b="0">
                          <a:effectLst/>
                        </a:rPr>
                        <a:t>Different</a:t>
                      </a:r>
                      <a:endParaRPr lang="en-US" sz="12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Same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rPr>
                        <a:t>DROPPED</a:t>
                      </a:r>
                    </a:p>
                  </a:txBody>
                  <a:tcPr marL="68580" marR="68580" marT="0" marB="0" anchor="b"/>
                </a:tc>
                <a:tc>
                  <a:txBody>
                    <a:bodyPr/>
                    <a:lstStyle/>
                    <a:p>
                      <a:pPr marL="0" marR="0" algn="ctr">
                        <a:spcBef>
                          <a:spcPts val="0"/>
                        </a:spcBef>
                        <a:spcAft>
                          <a:spcPts val="0"/>
                        </a:spcAft>
                      </a:pPr>
                      <a:r>
                        <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rPr>
                        <a:t>DROPPED</a:t>
                      </a:r>
                    </a:p>
                  </a:txBody>
                  <a:tcPr marL="68580" marR="68580" marT="0" marB="0" anchor="b"/>
                </a:tc>
                <a:extLst>
                  <a:ext uri="{0D108BD9-81ED-4DB2-BD59-A6C34878D82A}">
                    <a16:rowId xmlns:a16="http://schemas.microsoft.com/office/drawing/2014/main" val="3824781506"/>
                  </a:ext>
                </a:extLst>
              </a:tr>
              <a:tr h="203200">
                <a:tc>
                  <a:txBody>
                    <a:bodyPr/>
                    <a:lstStyle/>
                    <a:p>
                      <a:pPr marL="0" marR="0" algn="ctr">
                        <a:spcBef>
                          <a:spcPts val="0"/>
                        </a:spcBef>
                        <a:spcAft>
                          <a:spcPts val="0"/>
                        </a:spcAft>
                      </a:pPr>
                      <a:r>
                        <a:rPr lang="en-US" sz="1200" b="0">
                          <a:effectLst/>
                        </a:rPr>
                        <a:t>Different</a:t>
                      </a:r>
                      <a:endParaRPr lang="en-US" sz="12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Same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rPr>
                        <a:t>DROPPED</a:t>
                      </a:r>
                    </a:p>
                  </a:txBody>
                  <a:tcPr marL="68580" marR="68580" marT="0" marB="0" anchor="b"/>
                </a:tc>
                <a:tc>
                  <a:txBody>
                    <a:bodyPr/>
                    <a:lstStyle/>
                    <a:p>
                      <a:pPr marL="0" marR="0" algn="ctr">
                        <a:spcBef>
                          <a:spcPts val="0"/>
                        </a:spcBef>
                        <a:spcAft>
                          <a:spcPts val="0"/>
                        </a:spcAft>
                      </a:pPr>
                      <a:r>
                        <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rPr>
                        <a:t>DROPPED</a:t>
                      </a:r>
                    </a:p>
                  </a:txBody>
                  <a:tcPr marL="68580" marR="68580" marT="0" marB="0" anchor="b"/>
                </a:tc>
                <a:extLst>
                  <a:ext uri="{0D108BD9-81ED-4DB2-BD59-A6C34878D82A}">
                    <a16:rowId xmlns:a16="http://schemas.microsoft.com/office/drawing/2014/main" val="71697967"/>
                  </a:ext>
                </a:extLst>
              </a:tr>
              <a:tr h="203200">
                <a:tc>
                  <a:txBody>
                    <a:bodyPr/>
                    <a:lstStyle/>
                    <a:p>
                      <a:pPr marL="0" marR="0" algn="ctr">
                        <a:spcBef>
                          <a:spcPts val="0"/>
                        </a:spcBef>
                        <a:spcAft>
                          <a:spcPts val="0"/>
                        </a:spcAft>
                      </a:pPr>
                      <a:r>
                        <a:rPr lang="en-US" sz="1200" b="0">
                          <a:effectLst/>
                        </a:rPr>
                        <a:t>Same</a:t>
                      </a:r>
                      <a:endParaRPr lang="en-US" sz="12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highlight>
                            <a:srgbClr val="FFFF00"/>
                          </a:highlight>
                        </a:rPr>
                        <a:t>Different</a:t>
                      </a:r>
                      <a:endParaRPr lang="en-US" sz="1200">
                        <a:effectLst/>
                        <a:highlight>
                          <a:srgbClr val="FFFF00"/>
                        </a:highligh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rPr>
                        <a:t>DROPPED</a:t>
                      </a:r>
                    </a:p>
                  </a:txBody>
                  <a:tcPr marL="68580" marR="68580" marT="0" marB="0" anchor="b"/>
                </a:tc>
                <a:tc>
                  <a:txBody>
                    <a:bodyPr/>
                    <a:lstStyle/>
                    <a:p>
                      <a:pPr marL="0" marR="0" algn="ctr">
                        <a:spcBef>
                          <a:spcPts val="0"/>
                        </a:spcBef>
                        <a:spcAft>
                          <a:spcPts val="0"/>
                        </a:spcAft>
                      </a:pPr>
                      <a:r>
                        <a:rPr lang="en-US" sz="1200">
                          <a:effectLst/>
                          <a:highlight>
                            <a:srgbClr val="C0C0C0"/>
                          </a:highlight>
                          <a:latin typeface="Cambria" panose="02040503050406030204" pitchFamily="18" charset="0"/>
                        </a:rPr>
                        <a:t>DROPPED</a:t>
                      </a:r>
                      <a:endPar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2230224963"/>
                  </a:ext>
                </a:extLst>
              </a:tr>
              <a:tr h="203200">
                <a:tc>
                  <a:txBody>
                    <a:bodyPr/>
                    <a:lstStyle/>
                    <a:p>
                      <a:pPr marL="0" marR="0" algn="ctr">
                        <a:spcBef>
                          <a:spcPts val="0"/>
                        </a:spcBef>
                        <a:spcAft>
                          <a:spcPts val="0"/>
                        </a:spcAft>
                      </a:pPr>
                      <a:r>
                        <a:rPr lang="en-US" sz="1200" b="0">
                          <a:effectLst/>
                        </a:rPr>
                        <a:t>Same</a:t>
                      </a:r>
                      <a:endParaRPr lang="en-US" sz="12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highlight>
                            <a:srgbClr val="FFFF00"/>
                          </a:highlight>
                        </a:rPr>
                        <a:t>Different</a:t>
                      </a:r>
                      <a:endParaRPr lang="en-US" sz="1200">
                        <a:effectLst/>
                        <a:highlight>
                          <a:srgbClr val="FFFF00"/>
                        </a:highligh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rPr>
                        <a:t>DROPPED</a:t>
                      </a:r>
                    </a:p>
                  </a:txBody>
                  <a:tcPr marL="68580" marR="68580" marT="0" marB="0" anchor="b"/>
                </a:tc>
                <a:tc>
                  <a:txBody>
                    <a:bodyPr/>
                    <a:lstStyle/>
                    <a:p>
                      <a:pPr marL="0" marR="0" algn="ctr">
                        <a:spcBef>
                          <a:spcPts val="0"/>
                        </a:spcBef>
                        <a:spcAft>
                          <a:spcPts val="0"/>
                        </a:spcAft>
                      </a:pPr>
                      <a:r>
                        <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rPr>
                        <a:t>DROPPED</a:t>
                      </a:r>
                    </a:p>
                  </a:txBody>
                  <a:tcPr marL="68580" marR="68580" marT="0" marB="0" anchor="b"/>
                </a:tc>
                <a:extLst>
                  <a:ext uri="{0D108BD9-81ED-4DB2-BD59-A6C34878D82A}">
                    <a16:rowId xmlns:a16="http://schemas.microsoft.com/office/drawing/2014/main" val="701728372"/>
                  </a:ext>
                </a:extLst>
              </a:tr>
              <a:tr h="203200">
                <a:tc>
                  <a:txBody>
                    <a:bodyPr/>
                    <a:lstStyle/>
                    <a:p>
                      <a:pPr marL="0" marR="0" algn="ctr">
                        <a:spcBef>
                          <a:spcPts val="0"/>
                        </a:spcBef>
                        <a:spcAft>
                          <a:spcPts val="0"/>
                        </a:spcAft>
                      </a:pPr>
                      <a:r>
                        <a:rPr lang="en-US" sz="1200" b="0">
                          <a:effectLst/>
                        </a:rPr>
                        <a:t>Same</a:t>
                      </a:r>
                      <a:endParaRPr lang="en-US" sz="1200" b="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rPr>
                        <a:t>DROPPED</a:t>
                      </a:r>
                    </a:p>
                  </a:txBody>
                  <a:tcPr marL="68580" marR="68580" marT="0" marB="0" anchor="b"/>
                </a:tc>
                <a:tc>
                  <a:txBody>
                    <a:bodyPr/>
                    <a:lstStyle/>
                    <a:p>
                      <a:pPr marL="0" marR="0" algn="ctr">
                        <a:spcBef>
                          <a:spcPts val="0"/>
                        </a:spcBef>
                        <a:spcAft>
                          <a:spcPts val="0"/>
                        </a:spcAft>
                      </a:pPr>
                      <a:r>
                        <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rPr>
                        <a:t>DROPPED</a:t>
                      </a:r>
                    </a:p>
                  </a:txBody>
                  <a:tcPr marL="68580" marR="68580" marT="0" marB="0" anchor="b"/>
                </a:tc>
                <a:tc>
                  <a:txBody>
                    <a:bodyPr/>
                    <a:lstStyle/>
                    <a:p>
                      <a:pPr marL="0" marR="0" algn="ctr">
                        <a:spcBef>
                          <a:spcPts val="0"/>
                        </a:spcBef>
                        <a:spcAft>
                          <a:spcPts val="0"/>
                        </a:spcAft>
                      </a:pPr>
                      <a:r>
                        <a:rPr lang="en-US" sz="1200">
                          <a:effectLst/>
                          <a:highlight>
                            <a:srgbClr val="C0C0C0"/>
                          </a:highlight>
                          <a:latin typeface="Cambria" panose="02040503050406030204" pitchFamily="18" charset="0"/>
                        </a:rPr>
                        <a:t>DROPPED</a:t>
                      </a:r>
                      <a:endParaRPr lang="en-US" sz="1200">
                        <a:effectLst/>
                        <a:highlight>
                          <a:srgbClr val="C0C0C0"/>
                        </a:highligh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2465719654"/>
                  </a:ext>
                </a:extLst>
              </a:tr>
            </a:tbl>
          </a:graphicData>
        </a:graphic>
      </p:graphicFrame>
      <p:cxnSp>
        <p:nvCxnSpPr>
          <p:cNvPr id="7" name="Straight Arrow Connector 6">
            <a:extLst>
              <a:ext uri="{FF2B5EF4-FFF2-40B4-BE49-F238E27FC236}">
                <a16:creationId xmlns:a16="http://schemas.microsoft.com/office/drawing/2014/main" id="{BF46734B-F09B-CB40-9847-8C1EA0D04D69}"/>
              </a:ext>
            </a:extLst>
          </p:cNvPr>
          <p:cNvCxnSpPr/>
          <p:nvPr/>
        </p:nvCxnSpPr>
        <p:spPr>
          <a:xfrm>
            <a:off x="3945699" y="3318005"/>
            <a:ext cx="1005840"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CC92610-2105-2A49-A64C-96DEABD849E9}"/>
              </a:ext>
            </a:extLst>
          </p:cNvPr>
          <p:cNvSpPr txBox="1"/>
          <p:nvPr/>
        </p:nvSpPr>
        <p:spPr>
          <a:xfrm>
            <a:off x="2596223" y="4376455"/>
            <a:ext cx="3983277" cy="369332"/>
          </a:xfrm>
          <a:prstGeom prst="rect">
            <a:avLst/>
          </a:prstGeom>
          <a:noFill/>
        </p:spPr>
        <p:txBody>
          <a:bodyPr wrap="square" rtlCol="0">
            <a:spAutoFit/>
          </a:bodyPr>
          <a:lstStyle/>
          <a:p>
            <a:r>
              <a:rPr lang="en-US"/>
              <a:t>From N = 469 to N = 258 to N = 204 </a:t>
            </a:r>
          </a:p>
        </p:txBody>
      </p:sp>
      <p:sp>
        <p:nvSpPr>
          <p:cNvPr id="9" name="TextBox 8">
            <a:extLst>
              <a:ext uri="{FF2B5EF4-FFF2-40B4-BE49-F238E27FC236}">
                <a16:creationId xmlns:a16="http://schemas.microsoft.com/office/drawing/2014/main" id="{0698E56F-19AF-C647-89A1-166E40066AEA}"/>
              </a:ext>
            </a:extLst>
          </p:cNvPr>
          <p:cNvSpPr txBox="1"/>
          <p:nvPr/>
        </p:nvSpPr>
        <p:spPr>
          <a:xfrm>
            <a:off x="219733" y="4730663"/>
            <a:ext cx="8673745" cy="2031325"/>
          </a:xfrm>
          <a:prstGeom prst="rect">
            <a:avLst/>
          </a:prstGeom>
          <a:noFill/>
        </p:spPr>
        <p:txBody>
          <a:bodyPr wrap="square" rtlCol="0">
            <a:spAutoFit/>
          </a:bodyPr>
          <a:lstStyle/>
          <a:p>
            <a:r>
              <a:rPr lang="en-US" dirty="0"/>
              <a:t>Then added an </a:t>
            </a:r>
            <a:r>
              <a:rPr lang="en-US" dirty="0">
                <a:highlight>
                  <a:srgbClr val="FFFF00"/>
                </a:highlight>
              </a:rPr>
              <a:t>indicator variable </a:t>
            </a:r>
            <a:r>
              <a:rPr lang="en-US" dirty="0"/>
              <a:t>for the different-gender emails sent after a same-gender email to test for potential spillovers again.</a:t>
            </a:r>
          </a:p>
          <a:p>
            <a:endParaRPr lang="en-US" dirty="0"/>
          </a:p>
          <a:p>
            <a:r>
              <a:rPr lang="en-US" dirty="0"/>
              <a:t>Coefficient ranges from -0.067 to 0.052 depending on specification and is never statistically significant.</a:t>
            </a:r>
          </a:p>
          <a:p>
            <a:r>
              <a:rPr lang="en-US" dirty="0"/>
              <a:t>Not really evidence of spillovers using a two email model, but we will will have to test for and possibly control for this in the final experiment.</a:t>
            </a:r>
          </a:p>
        </p:txBody>
      </p:sp>
    </p:spTree>
    <p:extLst>
      <p:ext uri="{BB962C8B-B14F-4D97-AF65-F5344CB8AC3E}">
        <p14:creationId xmlns:p14="http://schemas.microsoft.com/office/powerpoint/2010/main" val="3243894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956"/>
            <a:ext cx="8229600" cy="990600"/>
          </a:xfrm>
        </p:spPr>
        <p:txBody>
          <a:bodyPr/>
          <a:lstStyle/>
          <a:p>
            <a:pPr algn="ctr"/>
            <a:r>
              <a:rPr lang="en-US">
                <a:latin typeface="Avenir Next Regular"/>
                <a:cs typeface="Avenir Next Regular"/>
              </a:rPr>
              <a:t>Lessons from the Pilot</a:t>
            </a:r>
          </a:p>
        </p:txBody>
      </p:sp>
      <p:sp>
        <p:nvSpPr>
          <p:cNvPr id="3" name="TextBox 2"/>
          <p:cNvSpPr txBox="1"/>
          <p:nvPr/>
        </p:nvSpPr>
        <p:spPr>
          <a:xfrm>
            <a:off x="654050" y="1594556"/>
            <a:ext cx="7835900" cy="4708981"/>
          </a:xfrm>
          <a:prstGeom prst="rect">
            <a:avLst/>
          </a:prstGeom>
          <a:noFill/>
        </p:spPr>
        <p:txBody>
          <a:bodyPr wrap="square" rtlCol="0">
            <a:spAutoFit/>
          </a:bodyPr>
          <a:lstStyle/>
          <a:p>
            <a:pPr marL="285750" indent="-285750">
              <a:buFont typeface="Arial"/>
              <a:buChar char="•"/>
            </a:pPr>
            <a:r>
              <a:rPr lang="en-US" sz="2000" b="1" dirty="0">
                <a:latin typeface="Avenir Next Regular"/>
                <a:cs typeface="Avenir Next Regular"/>
              </a:rPr>
              <a:t>Sexual orientation discrimination appears severe</a:t>
            </a:r>
            <a:r>
              <a:rPr lang="en-US" sz="2000" dirty="0">
                <a:latin typeface="Avenir Next Regular"/>
                <a:cs typeface="Avenir Next Regular"/>
              </a:rPr>
              <a:t>: 72.38% response for different gender, versus 50.00% for same-gender male and 37.84% for same-gender female.</a:t>
            </a:r>
          </a:p>
          <a:p>
            <a:pPr marL="285750" indent="-285750">
              <a:buFont typeface="Arial"/>
              <a:buChar char="•"/>
            </a:pPr>
            <a:r>
              <a:rPr lang="en-US" sz="2000" b="1" dirty="0">
                <a:latin typeface="Avenir Next Regular"/>
                <a:cs typeface="Avenir Next Regular"/>
              </a:rPr>
              <a:t>Penalty for kids could also be large</a:t>
            </a:r>
            <a:r>
              <a:rPr lang="en-US" sz="2000" dirty="0">
                <a:latin typeface="Avenir Next Regular"/>
                <a:cs typeface="Avenir Next Regular"/>
              </a:rPr>
              <a:t>: e.g., 21.6 p.p. penalty for two kids in the preferred model.</a:t>
            </a:r>
          </a:p>
          <a:p>
            <a:pPr marL="285750" indent="-285750">
              <a:buFont typeface="Arial"/>
              <a:buChar char="•"/>
            </a:pPr>
            <a:r>
              <a:rPr lang="en-US" sz="2000" b="1" dirty="0">
                <a:latin typeface="Avenir Next Regular"/>
                <a:cs typeface="Avenir Next Regular"/>
              </a:rPr>
              <a:t>MLOs don’t focus much on credit worthiness signals</a:t>
            </a:r>
            <a:r>
              <a:rPr lang="en-US" sz="2000" dirty="0">
                <a:latin typeface="Avenir Next Regular"/>
                <a:cs typeface="Avenir Next Regular"/>
              </a:rPr>
              <a:t>, especially relative to sexual orientation and parental status. May suggest that discrimination is taste-based.</a:t>
            </a:r>
          </a:p>
          <a:p>
            <a:pPr marL="285750" indent="-285750">
              <a:buFont typeface="Arial"/>
              <a:buChar char="•"/>
            </a:pPr>
            <a:endParaRPr lang="en-US" sz="2000" dirty="0">
              <a:latin typeface="Avenir Next Regular"/>
              <a:cs typeface="Avenir Next Regular"/>
            </a:endParaRPr>
          </a:p>
          <a:p>
            <a:pPr marL="285750" indent="-285750">
              <a:buFont typeface="Arial"/>
              <a:buChar char="•"/>
            </a:pPr>
            <a:r>
              <a:rPr lang="en-US" sz="2000" b="1" dirty="0">
                <a:latin typeface="Avenir Next Regular"/>
                <a:cs typeface="Avenir Next Regular"/>
              </a:rPr>
              <a:t>We must send two emails to each MLO only</a:t>
            </a:r>
            <a:r>
              <a:rPr lang="en-US" sz="2000" dirty="0">
                <a:latin typeface="Avenir Next Regular"/>
                <a:cs typeface="Avenir Next Regular"/>
              </a:rPr>
              <a:t>: one same-gender, one different-gender, with gender randomized. Test for spillovers based on ordering.</a:t>
            </a:r>
          </a:p>
          <a:p>
            <a:pPr marL="285750" indent="-285750">
              <a:buFont typeface="Arial"/>
              <a:buChar char="•"/>
            </a:pPr>
            <a:r>
              <a:rPr lang="en-US" sz="2000" b="1" dirty="0">
                <a:latin typeface="Avenir Next Regular"/>
                <a:cs typeface="Avenir Next Regular"/>
              </a:rPr>
              <a:t>Space emails out by a month each</a:t>
            </a:r>
            <a:r>
              <a:rPr lang="en-US" sz="2000" dirty="0">
                <a:latin typeface="Avenir Next Regular"/>
                <a:cs typeface="Avenir Next Regular"/>
              </a:rPr>
              <a:t> rather than one a week.</a:t>
            </a:r>
          </a:p>
          <a:p>
            <a:pPr marL="285750" indent="-285750">
              <a:buFont typeface="Arial"/>
              <a:buChar char="•"/>
            </a:pPr>
            <a:r>
              <a:rPr lang="en-US" sz="2000" b="1" dirty="0">
                <a:latin typeface="Avenir Next Regular"/>
                <a:cs typeface="Avenir Next Regular"/>
              </a:rPr>
              <a:t>Make emails less similar</a:t>
            </a:r>
            <a:r>
              <a:rPr lang="en-US" sz="2000" dirty="0">
                <a:latin typeface="Avenir Next Regular"/>
                <a:cs typeface="Avenir Next Regular"/>
              </a:rPr>
              <a:t>: e.g., we will randomize mention of occupations and credit scores.</a:t>
            </a:r>
            <a:endParaRPr lang="en-US" sz="2400" dirty="0">
              <a:latin typeface="Avenir Next Regular"/>
              <a:cs typeface="Avenir Next Regular"/>
            </a:endParaRPr>
          </a:p>
        </p:txBody>
      </p:sp>
    </p:spTree>
    <p:extLst>
      <p:ext uri="{BB962C8B-B14F-4D97-AF65-F5344CB8AC3E}">
        <p14:creationId xmlns:p14="http://schemas.microsoft.com/office/powerpoint/2010/main" val="2017246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venir Next Regular"/>
                <a:cs typeface="Avenir Next Regular"/>
              </a:rPr>
              <a:t>Modifications to Pilot </a:t>
            </a:r>
          </a:p>
        </p:txBody>
      </p:sp>
      <p:sp>
        <p:nvSpPr>
          <p:cNvPr id="3" name="Content Placeholder 2"/>
          <p:cNvSpPr>
            <a:spLocks noGrp="1"/>
          </p:cNvSpPr>
          <p:nvPr>
            <p:ph idx="1"/>
          </p:nvPr>
        </p:nvSpPr>
        <p:spPr/>
        <p:txBody>
          <a:bodyPr>
            <a:normAutofit/>
          </a:bodyPr>
          <a:lstStyle/>
          <a:p>
            <a:r>
              <a:rPr lang="en-US" dirty="0">
                <a:latin typeface="Avenir Next Regular"/>
                <a:cs typeface="Avenir Next Regular"/>
              </a:rPr>
              <a:t>Make emails less similar: </a:t>
            </a:r>
          </a:p>
          <a:p>
            <a:pPr lvl="1"/>
            <a:r>
              <a:rPr lang="en-US" dirty="0">
                <a:latin typeface="Avenir Next Regular"/>
                <a:cs typeface="Avenir Next Regular"/>
              </a:rPr>
              <a:t>¼ probability one couple mentions of kids/expecting, and the other couple has no mention.</a:t>
            </a:r>
          </a:p>
          <a:p>
            <a:pPr lvl="1"/>
            <a:r>
              <a:rPr lang="en-US" dirty="0">
                <a:latin typeface="Avenir Next Regular"/>
                <a:cs typeface="Avenir Next Regular"/>
              </a:rPr>
              <a:t>Randomize mention/no mention of sender/partner credit score (1/3 probability no mention, mention sender, mention both).</a:t>
            </a:r>
          </a:p>
          <a:p>
            <a:pPr lvl="1"/>
            <a:r>
              <a:rPr lang="en-US" dirty="0">
                <a:latin typeface="Avenir Next Regular"/>
                <a:cs typeface="Avenir Next Regular"/>
              </a:rPr>
              <a:t>Randomize mentioning occupation/ occ. of partner (1/4 of the time).</a:t>
            </a:r>
          </a:p>
          <a:p>
            <a:pPr lvl="2"/>
            <a:r>
              <a:rPr lang="en-US" dirty="0">
                <a:latin typeface="Avenir Next" panose="020B0503020202020204" pitchFamily="34" charset="0"/>
              </a:rPr>
              <a:t>randomly assign a high-income or low-income pair of occupations for each couple. </a:t>
            </a:r>
            <a:endParaRPr lang="en-US" dirty="0">
              <a:latin typeface="Avenir Next" panose="020B0503020202020204" pitchFamily="34" charset="0"/>
              <a:cs typeface="Avenir Next Regular"/>
            </a:endParaRPr>
          </a:p>
          <a:p>
            <a:pPr lvl="1"/>
            <a:r>
              <a:rPr lang="en-US" dirty="0">
                <a:latin typeface="Avenir Next Regular"/>
                <a:cs typeface="Avenir Next Regular"/>
              </a:rPr>
              <a:t>Conditional on mentioning tenure, mention occupation tenure 2/3 of the time - “half a year” or ”more than a year” (equal probability).</a:t>
            </a:r>
          </a:p>
          <a:p>
            <a:pPr marL="274320" lvl="1" indent="0">
              <a:buNone/>
            </a:pPr>
            <a:endParaRPr lang="en-US" dirty="0">
              <a:latin typeface="Avenir Next Regular"/>
              <a:cs typeface="Avenir Next Regular"/>
            </a:endParaRPr>
          </a:p>
          <a:p>
            <a:pPr marL="274320" lvl="1" indent="0">
              <a:buNone/>
            </a:pPr>
            <a:r>
              <a:rPr lang="en-US" dirty="0">
                <a:latin typeface="Avenir Next Regular"/>
                <a:cs typeface="Avenir Next Regular"/>
              </a:rPr>
              <a:t>Ensure not sending emails to multiple MLO’s in same branch. </a:t>
            </a:r>
          </a:p>
          <a:p>
            <a:pPr marL="0" indent="0">
              <a:buNone/>
            </a:pPr>
            <a:endParaRPr lang="en-US" dirty="0">
              <a:latin typeface="Avenir Next Regular"/>
              <a:cs typeface="Avenir Next Regular"/>
            </a:endParaRPr>
          </a:p>
          <a:p>
            <a:endParaRPr lang="en-US" dirty="0"/>
          </a:p>
          <a:p>
            <a:endParaRPr lang="en-US" dirty="0"/>
          </a:p>
        </p:txBody>
      </p:sp>
    </p:spTree>
    <p:extLst>
      <p:ext uri="{BB962C8B-B14F-4D97-AF65-F5344CB8AC3E}">
        <p14:creationId xmlns:p14="http://schemas.microsoft.com/office/powerpoint/2010/main" val="78626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956"/>
            <a:ext cx="8229600" cy="990600"/>
          </a:xfrm>
        </p:spPr>
        <p:txBody>
          <a:bodyPr/>
          <a:lstStyle/>
          <a:p>
            <a:pPr algn="ctr"/>
            <a:r>
              <a:rPr lang="en-US">
                <a:latin typeface="Avenir Next Regular"/>
                <a:cs typeface="Avenir Next Regular"/>
              </a:rPr>
              <a:t>Thank you! </a:t>
            </a:r>
          </a:p>
        </p:txBody>
      </p:sp>
    </p:spTree>
    <p:extLst>
      <p:ext uri="{BB962C8B-B14F-4D97-AF65-F5344CB8AC3E}">
        <p14:creationId xmlns:p14="http://schemas.microsoft.com/office/powerpoint/2010/main" val="3710688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12334"/>
            <a:ext cx="8229600" cy="5602111"/>
          </a:xfrm>
        </p:spPr>
        <p:txBody>
          <a:bodyPr>
            <a:normAutofit fontScale="55000" lnSpcReduction="20000"/>
          </a:bodyPr>
          <a:lstStyle/>
          <a:p>
            <a:pPr marL="0" indent="0">
              <a:buNone/>
            </a:pPr>
            <a:r>
              <a:rPr lang="en-US" dirty="0">
                <a:latin typeface="Avenir Next Regular"/>
                <a:cs typeface="Avenir Next Regular"/>
              </a:rPr>
              <a:t>Ahmed, A. M., &amp; </a:t>
            </a:r>
            <a:r>
              <a:rPr lang="en-US" dirty="0" err="1">
                <a:latin typeface="Avenir Next Regular"/>
                <a:cs typeface="Avenir Next Regular"/>
              </a:rPr>
              <a:t>Hammarstedt</a:t>
            </a:r>
            <a:r>
              <a:rPr lang="en-US" dirty="0">
                <a:latin typeface="Avenir Next Regular"/>
                <a:cs typeface="Avenir Next Regular"/>
              </a:rPr>
              <a:t>, M. (2009). Detecting discrimination against homosexuals: Evidence from a 	field experiment on the Internet. </a:t>
            </a:r>
            <a:r>
              <a:rPr lang="en-US" i="1" dirty="0" err="1">
                <a:latin typeface="Avenir Next Regular"/>
                <a:cs typeface="Avenir Next Regular"/>
              </a:rPr>
              <a:t>Economica</a:t>
            </a:r>
            <a:r>
              <a:rPr lang="en-US" dirty="0">
                <a:latin typeface="Avenir Next Regular"/>
                <a:cs typeface="Avenir Next Regular"/>
              </a:rPr>
              <a:t>, </a:t>
            </a:r>
            <a:r>
              <a:rPr lang="en-US" i="1" dirty="0">
                <a:latin typeface="Avenir Next Regular"/>
                <a:cs typeface="Avenir Next Regular"/>
              </a:rPr>
              <a:t>76</a:t>
            </a:r>
            <a:r>
              <a:rPr lang="en-US" dirty="0">
                <a:latin typeface="Avenir Next Regular"/>
                <a:cs typeface="Avenir Next Regular"/>
              </a:rPr>
              <a:t>(303), 588-597.</a:t>
            </a:r>
          </a:p>
          <a:p>
            <a:pPr marL="0" indent="0">
              <a:buNone/>
            </a:pPr>
            <a:r>
              <a:rPr lang="en-US" dirty="0">
                <a:latin typeface="Avenir Next Regular"/>
                <a:cs typeface="Avenir Next Regular"/>
              </a:rPr>
              <a:t> </a:t>
            </a:r>
          </a:p>
          <a:p>
            <a:pPr marL="0" indent="0">
              <a:buNone/>
            </a:pPr>
            <a:r>
              <a:rPr lang="en-US" dirty="0">
                <a:latin typeface="Avenir Next Regular"/>
                <a:cs typeface="Avenir Next Regular"/>
              </a:rPr>
              <a:t>Bertrand, M., &amp; Mullainathan, S. (2004). Are Emily and Greg more employable than Lakisha and Jamal? A 	field experiment on labor market discrimination. </a:t>
            </a:r>
            <a:r>
              <a:rPr lang="en-US" i="1" dirty="0">
                <a:latin typeface="Avenir Next Regular"/>
                <a:cs typeface="Avenir Next Regular"/>
              </a:rPr>
              <a:t>The American Economic Review</a:t>
            </a:r>
            <a:r>
              <a:rPr lang="en-US" dirty="0">
                <a:latin typeface="Avenir Next Regular"/>
                <a:cs typeface="Avenir Next Regular"/>
              </a:rPr>
              <a:t>, </a:t>
            </a:r>
            <a:r>
              <a:rPr lang="en-US" i="1" dirty="0">
                <a:latin typeface="Avenir Next Regular"/>
                <a:cs typeface="Avenir Next Regular"/>
              </a:rPr>
              <a:t>94</a:t>
            </a:r>
            <a:r>
              <a:rPr lang="en-US" dirty="0">
                <a:latin typeface="Avenir Next Regular"/>
                <a:cs typeface="Avenir Next Regular"/>
              </a:rPr>
              <a:t>(4), 	991-1013.</a:t>
            </a:r>
          </a:p>
          <a:p>
            <a:pPr marL="0" indent="0">
              <a:buNone/>
            </a:pPr>
            <a:endParaRPr lang="en-US" dirty="0">
              <a:latin typeface="Avenir Next Regular"/>
              <a:cs typeface="Avenir Next Regular"/>
            </a:endParaRPr>
          </a:p>
          <a:p>
            <a:pPr marL="0" indent="0">
              <a:buNone/>
            </a:pPr>
            <a:r>
              <a:rPr lang="en-US" dirty="0">
                <a:latin typeface="Avenir Next Regular"/>
                <a:cs typeface="Avenir Next Regular"/>
              </a:rPr>
              <a:t>Friedman, S., Reynolds, A., </a:t>
            </a:r>
            <a:r>
              <a:rPr lang="en-US" dirty="0" err="1">
                <a:latin typeface="Avenir Next Regular"/>
                <a:cs typeface="Avenir Next Regular"/>
              </a:rPr>
              <a:t>Scovill</a:t>
            </a:r>
            <a:r>
              <a:rPr lang="en-US" dirty="0">
                <a:latin typeface="Avenir Next Regular"/>
                <a:cs typeface="Avenir Next Regular"/>
              </a:rPr>
              <a:t>, S., Brassier, F. R., Campbell, R., &amp; Ballou, M. (2013). An estimate of 	housing discrimination against same-sex couples. Available at SSRN: 	</a:t>
            </a:r>
          </a:p>
          <a:p>
            <a:pPr marL="0" indent="0">
              <a:buNone/>
            </a:pPr>
            <a:r>
              <a:rPr lang="en-US" dirty="0">
                <a:latin typeface="Avenir Next Regular"/>
                <a:cs typeface="Avenir Next Regular"/>
              </a:rPr>
              <a:t>	https://</a:t>
            </a:r>
            <a:r>
              <a:rPr lang="en-US" dirty="0" err="1">
                <a:latin typeface="Avenir Next Regular"/>
                <a:cs typeface="Avenir Next Regular"/>
              </a:rPr>
              <a:t>ssrn.com</a:t>
            </a:r>
            <a:r>
              <a:rPr lang="en-US" dirty="0">
                <a:latin typeface="Avenir Next Regular"/>
                <a:cs typeface="Avenir Next Regular"/>
              </a:rPr>
              <a:t>/abstract=2284243 or http://</a:t>
            </a:r>
            <a:r>
              <a:rPr lang="en-US" dirty="0" err="1">
                <a:latin typeface="Avenir Next Regular"/>
                <a:cs typeface="Avenir Next Regular"/>
              </a:rPr>
              <a:t>dx.doi.org</a:t>
            </a:r>
            <a:r>
              <a:rPr lang="en-US" dirty="0">
                <a:latin typeface="Avenir Next Regular"/>
                <a:cs typeface="Avenir Next Regular"/>
              </a:rPr>
              <a:t>/10.2139/ssrn.2284243</a:t>
            </a:r>
          </a:p>
          <a:p>
            <a:pPr marL="0" indent="0">
              <a:buNone/>
            </a:pPr>
            <a:endParaRPr lang="en-US" dirty="0">
              <a:latin typeface="Avenir Next Regular"/>
              <a:cs typeface="Avenir Next Regular"/>
            </a:endParaRPr>
          </a:p>
          <a:p>
            <a:pPr marL="0" indent="0">
              <a:buNone/>
            </a:pPr>
            <a:r>
              <a:rPr lang="en-US" dirty="0">
                <a:latin typeface="Avenir Next Regular"/>
                <a:cs typeface="Avenir Next Regular"/>
              </a:rPr>
              <a:t>Gao, L.  &amp; Sun, </a:t>
            </a:r>
            <a:r>
              <a:rPr lang="en-US" dirty="0" err="1">
                <a:latin typeface="Avenir Next Regular"/>
                <a:cs typeface="Avenir Next Regular"/>
              </a:rPr>
              <a:t>H."The</a:t>
            </a:r>
            <a:r>
              <a:rPr lang="en-US" dirty="0">
                <a:latin typeface="Avenir Next Regular"/>
                <a:cs typeface="Avenir Next Regular"/>
              </a:rPr>
              <a:t> Rainbow of Credit: Same-Sex Mortgage Discrimination and Two-sided Spillover 	Effect", </a:t>
            </a:r>
            <a:r>
              <a:rPr lang="en-US" i="1" dirty="0">
                <a:latin typeface="Avenir Next Regular"/>
                <a:cs typeface="Avenir Next Regular"/>
              </a:rPr>
              <a:t>accepted by the Proceedings of the National Academy of Sciences of USA, (PNAS)</a:t>
            </a:r>
            <a:r>
              <a:rPr lang="en-US" dirty="0">
                <a:latin typeface="Avenir Next Regular"/>
                <a:cs typeface="Avenir Next Regular"/>
              </a:rPr>
              <a:t>.</a:t>
            </a:r>
          </a:p>
          <a:p>
            <a:pPr marL="0" indent="0">
              <a:buNone/>
            </a:pPr>
            <a:r>
              <a:rPr lang="en-US" dirty="0">
                <a:latin typeface="Avenir Next Regular"/>
                <a:cs typeface="Avenir Next Regular"/>
              </a:rPr>
              <a:t> </a:t>
            </a:r>
          </a:p>
          <a:p>
            <a:pPr marL="0" indent="0">
              <a:buNone/>
            </a:pPr>
            <a:r>
              <a:rPr lang="en-US" dirty="0">
                <a:latin typeface="Avenir Next Regular"/>
                <a:cs typeface="Avenir Next Regular"/>
              </a:rPr>
              <a:t>Hanson, A., Hawley, Z., Martin, H., &amp; Liu, B. (2016). Discrimination in mortgage lending: Evidence from a 	correspondence experiment. Journal of Urban Economics, 92, 48-65.</a:t>
            </a:r>
          </a:p>
          <a:p>
            <a:pPr marL="0" indent="0">
              <a:buNone/>
            </a:pPr>
            <a:r>
              <a:rPr lang="en-US" dirty="0">
                <a:latin typeface="Avenir Next Regular"/>
                <a:cs typeface="Avenir Next Regular"/>
              </a:rPr>
              <a:t> </a:t>
            </a:r>
          </a:p>
          <a:p>
            <a:pPr marL="0" indent="0">
              <a:buNone/>
            </a:pPr>
            <a:r>
              <a:rPr lang="en-US" dirty="0">
                <a:latin typeface="Avenir Next Regular"/>
                <a:cs typeface="Avenir Next Regular"/>
              </a:rPr>
              <a:t>Jepsen, C., &amp; Jepsen, L. K. (2009). Does home ownership vary by sexual orientation?. </a:t>
            </a:r>
            <a:r>
              <a:rPr lang="en-US" i="1" dirty="0">
                <a:latin typeface="Avenir Next Regular"/>
                <a:cs typeface="Avenir Next Regular"/>
              </a:rPr>
              <a:t>Regional Science and 	Urban Economics</a:t>
            </a:r>
            <a:r>
              <a:rPr lang="en-US" dirty="0">
                <a:latin typeface="Avenir Next Regular"/>
                <a:cs typeface="Avenir Next Regular"/>
              </a:rPr>
              <a:t>, </a:t>
            </a:r>
            <a:r>
              <a:rPr lang="en-US" i="1" dirty="0">
                <a:latin typeface="Avenir Next Regular"/>
                <a:cs typeface="Avenir Next Regular"/>
              </a:rPr>
              <a:t>39</a:t>
            </a:r>
            <a:r>
              <a:rPr lang="en-US" dirty="0">
                <a:latin typeface="Avenir Next Regular"/>
                <a:cs typeface="Avenir Next Regular"/>
              </a:rPr>
              <a:t>(3), 307-315.</a:t>
            </a:r>
          </a:p>
          <a:p>
            <a:pPr marL="0" indent="0">
              <a:buNone/>
            </a:pPr>
            <a:endParaRPr lang="en-US" dirty="0">
              <a:latin typeface="Avenir Next Regular"/>
              <a:cs typeface="Avenir Next Regular"/>
            </a:endParaRPr>
          </a:p>
          <a:p>
            <a:pPr marL="0" indent="0">
              <a:buNone/>
            </a:pPr>
            <a:r>
              <a:rPr lang="en-US" dirty="0" err="1">
                <a:latin typeface="Avenir Next Regular"/>
                <a:cs typeface="Avenir Next Regular"/>
              </a:rPr>
              <a:t>Lautz</a:t>
            </a:r>
            <a:r>
              <a:rPr lang="en-US" dirty="0">
                <a:latin typeface="Avenir Next Regular"/>
                <a:cs typeface="Avenir Next Regular"/>
              </a:rPr>
              <a:t>, J., Dunn, M., Snowden, B., Riggs, A., Horowitz, B. (2017).  </a:t>
            </a:r>
            <a:r>
              <a:rPr lang="en-US" i="1" dirty="0">
                <a:latin typeface="Avenir Next Regular"/>
                <a:cs typeface="Avenir Next Regular"/>
              </a:rPr>
              <a:t>2017 Profile of Home Buyers and Sellers</a:t>
            </a:r>
            <a:r>
              <a:rPr lang="en-US" dirty="0">
                <a:latin typeface="Avenir Next Regular"/>
                <a:cs typeface="Avenir Next Regular"/>
              </a:rPr>
              <a:t>. 	Retrieved from </a:t>
            </a:r>
          </a:p>
          <a:p>
            <a:pPr marL="0" indent="0">
              <a:buNone/>
            </a:pPr>
            <a:r>
              <a:rPr lang="en-US" dirty="0">
                <a:latin typeface="Avenir Next Regular"/>
                <a:cs typeface="Avenir Next Regular"/>
              </a:rPr>
              <a:t>	https://</a:t>
            </a:r>
            <a:r>
              <a:rPr lang="en-US" dirty="0" err="1">
                <a:latin typeface="Avenir Next Regular"/>
                <a:cs typeface="Avenir Next Regular"/>
              </a:rPr>
              <a:t>www.nar.realtor</a:t>
            </a:r>
            <a:r>
              <a:rPr lang="en-US" dirty="0">
                <a:latin typeface="Avenir Next Regular"/>
                <a:cs typeface="Avenir Next Regular"/>
              </a:rPr>
              <a:t>/sites/default/files/documents/2017-profile-of-home-buyers-and-	sellers-11-20-2017.pdf 	</a:t>
            </a:r>
          </a:p>
          <a:p>
            <a:pPr marL="0" indent="0">
              <a:buNone/>
            </a:pPr>
            <a:r>
              <a:rPr lang="en-US" dirty="0">
                <a:latin typeface="Avenir Next Regular"/>
                <a:cs typeface="Avenir Next Regular"/>
              </a:rPr>
              <a:t>	 </a:t>
            </a:r>
          </a:p>
          <a:p>
            <a:pPr marL="0" indent="0">
              <a:buNone/>
            </a:pPr>
            <a:r>
              <a:rPr lang="en-US" dirty="0">
                <a:latin typeface="Avenir Next Regular"/>
                <a:cs typeface="Avenir Next Regular"/>
              </a:rPr>
              <a:t>Leppel, K. (2007). Married and unmarried, opposite and same-sex couples: a decomposition 	approach. </a:t>
            </a:r>
            <a:r>
              <a:rPr lang="en-US" i="1" dirty="0">
                <a:latin typeface="Avenir Next Regular"/>
                <a:cs typeface="Avenir Next Regular"/>
              </a:rPr>
              <a:t>Journal of Housing Research,</a:t>
            </a:r>
            <a:r>
              <a:rPr lang="en-US" dirty="0">
                <a:latin typeface="Avenir Next Regular"/>
                <a:cs typeface="Avenir Next Regular"/>
              </a:rPr>
              <a:t> </a:t>
            </a:r>
            <a:r>
              <a:rPr lang="en-US" i="1" dirty="0">
                <a:latin typeface="Avenir Next Regular"/>
                <a:cs typeface="Avenir Next Regular"/>
              </a:rPr>
              <a:t>16</a:t>
            </a:r>
            <a:r>
              <a:rPr lang="en-US" dirty="0">
                <a:latin typeface="Avenir Next Regular"/>
                <a:cs typeface="Avenir Next Regular"/>
              </a:rPr>
              <a:t>(1), 61–81.</a:t>
            </a:r>
          </a:p>
          <a:p>
            <a:pPr marL="0" indent="0">
              <a:buNone/>
            </a:pPr>
            <a:endParaRPr lang="en-US" dirty="0"/>
          </a:p>
        </p:txBody>
      </p:sp>
      <p:sp>
        <p:nvSpPr>
          <p:cNvPr id="4" name="Title 1"/>
          <p:cNvSpPr>
            <a:spLocks noGrp="1"/>
          </p:cNvSpPr>
          <p:nvPr>
            <p:ph type="title"/>
          </p:nvPr>
        </p:nvSpPr>
        <p:spPr>
          <a:xfrm>
            <a:off x="457200" y="333023"/>
            <a:ext cx="8229600" cy="990600"/>
          </a:xfrm>
        </p:spPr>
        <p:txBody>
          <a:bodyPr>
            <a:normAutofit/>
          </a:bodyPr>
          <a:lstStyle/>
          <a:p>
            <a:r>
              <a:rPr lang="en-US" sz="3000">
                <a:latin typeface="Avenir Next Regular"/>
                <a:cs typeface="Avenir Next Regular"/>
              </a:rPr>
              <a:t>References </a:t>
            </a:r>
          </a:p>
        </p:txBody>
      </p:sp>
    </p:spTree>
    <p:extLst>
      <p:ext uri="{BB962C8B-B14F-4D97-AF65-F5344CB8AC3E}">
        <p14:creationId xmlns:p14="http://schemas.microsoft.com/office/powerpoint/2010/main" val="2503654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E1503-BD2D-1A43-8DFC-A6D30B92C01A}"/>
              </a:ext>
            </a:extLst>
          </p:cNvPr>
          <p:cNvSpPr>
            <a:spLocks noGrp="1"/>
          </p:cNvSpPr>
          <p:nvPr>
            <p:ph type="title"/>
          </p:nvPr>
        </p:nvSpPr>
        <p:spPr/>
        <p:txBody>
          <a:bodyPr/>
          <a:lstStyle/>
          <a:p>
            <a:r>
              <a:rPr lang="en-US" dirty="0">
                <a:latin typeface="Avenir Next" panose="020B0503020202020204" pitchFamily="34" charset="0"/>
              </a:rPr>
              <a:t>Audit Studies in Housing </a:t>
            </a:r>
          </a:p>
        </p:txBody>
      </p:sp>
      <p:sp>
        <p:nvSpPr>
          <p:cNvPr id="3" name="Content Placeholder 2">
            <a:extLst>
              <a:ext uri="{FF2B5EF4-FFF2-40B4-BE49-F238E27FC236}">
                <a16:creationId xmlns:a16="http://schemas.microsoft.com/office/drawing/2014/main" id="{D889C48B-E3FF-C343-8FEF-8839D31EA090}"/>
              </a:ext>
            </a:extLst>
          </p:cNvPr>
          <p:cNvSpPr>
            <a:spLocks noGrp="1"/>
          </p:cNvSpPr>
          <p:nvPr>
            <p:ph idx="1"/>
          </p:nvPr>
        </p:nvSpPr>
        <p:spPr/>
        <p:txBody>
          <a:bodyPr>
            <a:normAutofit fontScale="92500" lnSpcReduction="10000"/>
          </a:bodyPr>
          <a:lstStyle/>
          <a:p>
            <a:r>
              <a:rPr lang="en-US" dirty="0">
                <a:latin typeface="Avenir Next" panose="020B0503020202020204" pitchFamily="34" charset="0"/>
              </a:rPr>
              <a:t>We can use similar methods to test for discrimination in the housing market. </a:t>
            </a:r>
          </a:p>
          <a:p>
            <a:pPr marL="0" indent="0">
              <a:buNone/>
            </a:pPr>
            <a:endParaRPr lang="en-US" dirty="0">
              <a:latin typeface="Avenir Next" panose="020B0503020202020204" pitchFamily="34" charset="0"/>
            </a:endParaRPr>
          </a:p>
          <a:p>
            <a:r>
              <a:rPr lang="en-US" dirty="0">
                <a:latin typeface="Avenir Next" panose="020B0503020202020204" pitchFamily="34" charset="0"/>
              </a:rPr>
              <a:t>Email correspondence approach in the rental market: </a:t>
            </a:r>
          </a:p>
          <a:p>
            <a:pPr lvl="1"/>
            <a:r>
              <a:rPr lang="en-US" dirty="0">
                <a:latin typeface="Avenir Next" panose="020B0503020202020204" pitchFamily="34" charset="0"/>
              </a:rPr>
              <a:t>Respond to rental ads with applications similar in every way except sexual orientation, race, gender, etc. </a:t>
            </a:r>
          </a:p>
          <a:p>
            <a:pPr lvl="1"/>
            <a:r>
              <a:rPr lang="en-US" dirty="0">
                <a:latin typeface="Avenir Next" panose="020B0503020202020204" pitchFamily="34" charset="0"/>
              </a:rPr>
              <a:t>Test for differences in callbacks, appointments.</a:t>
            </a:r>
          </a:p>
          <a:p>
            <a:pPr marL="274320" lvl="1" indent="0">
              <a:buNone/>
            </a:pPr>
            <a:endParaRPr lang="en-US" sz="2400" dirty="0">
              <a:latin typeface="Avenir Next" panose="020B0503020202020204" pitchFamily="34" charset="0"/>
            </a:endParaRPr>
          </a:p>
          <a:p>
            <a:pPr marL="274320" lvl="1" indent="0">
              <a:buNone/>
            </a:pPr>
            <a:r>
              <a:rPr lang="en-US" sz="2400" dirty="0">
                <a:latin typeface="Avenir Next" panose="020B0503020202020204" pitchFamily="34" charset="0"/>
              </a:rPr>
              <a:t>For example: Friedman et al. (2013): first measure of sexual orientation discrimination in the United States rental market. </a:t>
            </a:r>
          </a:p>
          <a:p>
            <a:pPr lvl="2"/>
            <a:r>
              <a:rPr lang="en-US" dirty="0">
                <a:latin typeface="Avenir Next" panose="020B0503020202020204" pitchFamily="34" charset="0"/>
              </a:rPr>
              <a:t>Two e-mails were sent to the housing provider, each inquiring about the availability of the unit advertised on the Internet. The only difference between the two e-mails was the sexual orientation of the couple making the inquiry. </a:t>
            </a:r>
          </a:p>
          <a:p>
            <a:pPr lvl="2"/>
            <a:r>
              <a:rPr lang="en-US" dirty="0">
                <a:latin typeface="Avenir Next" panose="020B0503020202020204" pitchFamily="34" charset="0"/>
              </a:rPr>
              <a:t>Same-sex couples receive significantly fewer responses. 	</a:t>
            </a:r>
          </a:p>
        </p:txBody>
      </p:sp>
    </p:spTree>
    <p:extLst>
      <p:ext uri="{BB962C8B-B14F-4D97-AF65-F5344CB8AC3E}">
        <p14:creationId xmlns:p14="http://schemas.microsoft.com/office/powerpoint/2010/main" val="1999028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3000">
                <a:latin typeface="Avenir Next Regular"/>
                <a:cs typeface="Avenir Next Regular"/>
              </a:rPr>
              <a:t>References </a:t>
            </a:r>
          </a:p>
        </p:txBody>
      </p:sp>
      <p:sp>
        <p:nvSpPr>
          <p:cNvPr id="5" name="Rectangle 4"/>
          <p:cNvSpPr/>
          <p:nvPr/>
        </p:nvSpPr>
        <p:spPr>
          <a:xfrm>
            <a:off x="457200" y="1562100"/>
            <a:ext cx="8039100" cy="3770263"/>
          </a:xfrm>
          <a:prstGeom prst="rect">
            <a:avLst/>
          </a:prstGeom>
        </p:spPr>
        <p:txBody>
          <a:bodyPr wrap="square">
            <a:spAutoFit/>
          </a:bodyPr>
          <a:lstStyle/>
          <a:p>
            <a:r>
              <a:rPr lang="en-US" sz="1300" dirty="0">
                <a:latin typeface="Avenir Next Regular"/>
                <a:cs typeface="Avenir Next Regular"/>
              </a:rPr>
              <a:t>Levy, D. K., </a:t>
            </a:r>
            <a:r>
              <a:rPr lang="en-US" sz="1300" dirty="0" err="1">
                <a:latin typeface="Avenir Next Regular"/>
                <a:cs typeface="Avenir Next Regular"/>
              </a:rPr>
              <a:t>Wissoker</a:t>
            </a:r>
            <a:r>
              <a:rPr lang="en-US" sz="1300" dirty="0">
                <a:latin typeface="Avenir Next Regular"/>
                <a:cs typeface="Avenir Next Regular"/>
              </a:rPr>
              <a:t>, D., Aranda, C. L., Howell, B., </a:t>
            </a:r>
            <a:r>
              <a:rPr lang="en-US" sz="1300" dirty="0" err="1">
                <a:latin typeface="Avenir Next Regular"/>
                <a:cs typeface="Avenir Next Regular"/>
              </a:rPr>
              <a:t>Pitingolo</a:t>
            </a:r>
            <a:r>
              <a:rPr lang="en-US" sz="1300" dirty="0">
                <a:latin typeface="Avenir Next Regular"/>
                <a:cs typeface="Avenir Next Regular"/>
              </a:rPr>
              <a:t>, R., Sewell, S., &amp; Santos, R. (2017). A</a:t>
            </a:r>
          </a:p>
          <a:p>
            <a:r>
              <a:rPr lang="en-US" sz="1300" dirty="0">
                <a:latin typeface="Avenir Next Regular"/>
                <a:cs typeface="Avenir Next Regular"/>
              </a:rPr>
              <a:t>	Paired-Testing Pilot Study of Housing Discrimination against Same-Sex Couples and 	Transgender Individuals. </a:t>
            </a:r>
            <a:r>
              <a:rPr lang="en-US" sz="1300" i="1" dirty="0">
                <a:latin typeface="Avenir Next Regular"/>
                <a:cs typeface="Avenir Next Regular"/>
              </a:rPr>
              <a:t>The Urban Institute</a:t>
            </a:r>
            <a:r>
              <a:rPr lang="en-US" sz="1300" dirty="0">
                <a:latin typeface="Avenir Next Regular"/>
                <a:cs typeface="Avenir Next Regular"/>
              </a:rPr>
              <a:t>.</a:t>
            </a:r>
          </a:p>
          <a:p>
            <a:r>
              <a:rPr lang="en-US" sz="1300" dirty="0">
                <a:latin typeface="Avenir Next Regular"/>
                <a:cs typeface="Avenir Next Regular"/>
              </a:rPr>
              <a:t> </a:t>
            </a:r>
          </a:p>
          <a:p>
            <a:r>
              <a:rPr lang="en-US" sz="1300" dirty="0">
                <a:latin typeface="Avenir Next Regular"/>
                <a:cs typeface="Avenir Next Regular"/>
              </a:rPr>
              <a:t>Neumark, D., Burn, I., &amp; Button, P. (</a:t>
            </a:r>
            <a:r>
              <a:rPr lang="en-US" sz="1300" i="1" dirty="0">
                <a:latin typeface="Avenir Next Regular"/>
                <a:cs typeface="Avenir Next Regular"/>
              </a:rPr>
              <a:t>forthcoming</a:t>
            </a:r>
            <a:r>
              <a:rPr lang="en-US" sz="1300" dirty="0">
                <a:latin typeface="Avenir Next Regular"/>
                <a:cs typeface="Avenir Next Regular"/>
              </a:rPr>
              <a:t>). Age Discrimination and Hiring of Older 	Workers. </a:t>
            </a:r>
            <a:r>
              <a:rPr lang="en-US" sz="1300" i="1" dirty="0">
                <a:latin typeface="Avenir Next Regular"/>
                <a:cs typeface="Avenir Next Regular"/>
              </a:rPr>
              <a:t>Journal of Political Economy.</a:t>
            </a:r>
            <a:endParaRPr lang="en-US" sz="1300" dirty="0">
              <a:latin typeface="Avenir Next Regular"/>
              <a:cs typeface="Avenir Next Regular"/>
            </a:endParaRPr>
          </a:p>
          <a:p>
            <a:r>
              <a:rPr lang="en-US" sz="1300" dirty="0">
                <a:latin typeface="Avenir Next Regular"/>
                <a:cs typeface="Avenir Next Regular"/>
              </a:rPr>
              <a:t> </a:t>
            </a:r>
          </a:p>
          <a:p>
            <a:r>
              <a:rPr lang="en-US" sz="1300" dirty="0">
                <a:latin typeface="Avenir Next Regular"/>
                <a:cs typeface="Avenir Next Regular"/>
              </a:rPr>
              <a:t>Robinson, J. K. (2002). Race, gender, and familial status: discrimination in one US mortgage lending 	market. </a:t>
            </a:r>
            <a:r>
              <a:rPr lang="en-US" sz="1300" i="1" dirty="0">
                <a:latin typeface="Avenir Next Regular"/>
                <a:cs typeface="Avenir Next Regular"/>
              </a:rPr>
              <a:t>Feminist Economics</a:t>
            </a:r>
            <a:r>
              <a:rPr lang="en-US" sz="1300" dirty="0">
                <a:latin typeface="Avenir Next Regular"/>
                <a:cs typeface="Avenir Next Regular"/>
              </a:rPr>
              <a:t>, </a:t>
            </a:r>
            <a:r>
              <a:rPr lang="en-US" sz="1300" i="1" dirty="0">
                <a:latin typeface="Avenir Next Regular"/>
                <a:cs typeface="Avenir Next Regular"/>
              </a:rPr>
              <a:t>8</a:t>
            </a:r>
            <a:r>
              <a:rPr lang="en-US" sz="1300" dirty="0">
                <a:latin typeface="Avenir Next Regular"/>
                <a:cs typeface="Avenir Next Regular"/>
              </a:rPr>
              <a:t>(2), 63-85.</a:t>
            </a:r>
          </a:p>
          <a:p>
            <a:r>
              <a:rPr lang="en-US" sz="1300" dirty="0">
                <a:latin typeface="Avenir Next Regular"/>
                <a:cs typeface="Avenir Next Regular"/>
              </a:rPr>
              <a:t> </a:t>
            </a:r>
          </a:p>
          <a:p>
            <a:r>
              <a:rPr lang="en-US" sz="1300" dirty="0">
                <a:latin typeface="Avenir Next Regular"/>
                <a:cs typeface="Avenir Next Regular"/>
              </a:rPr>
              <a:t>Schwegman, D. (2018). </a:t>
            </a:r>
            <a:r>
              <a:rPr lang="en-US" sz="1300" i="1" dirty="0">
                <a:latin typeface="Avenir Next Regular"/>
                <a:cs typeface="Avenir Next Regular"/>
              </a:rPr>
              <a:t>Understanding Discrimination against Same-Sex Couples in the United States: 	Evidence from an Email Correspondence Audit</a:t>
            </a:r>
            <a:r>
              <a:rPr lang="en-US" sz="1300" dirty="0">
                <a:latin typeface="Avenir Next Regular"/>
                <a:cs typeface="Avenir Next Regular"/>
              </a:rPr>
              <a:t> (No. 210). Center for Policy Research, 	Maxwell School, Syracuse University.</a:t>
            </a:r>
          </a:p>
          <a:p>
            <a:endParaRPr lang="en-US" sz="1300" dirty="0">
              <a:latin typeface="Avenir Next Regular"/>
              <a:cs typeface="Avenir Next Regular"/>
            </a:endParaRPr>
          </a:p>
          <a:p>
            <a:r>
              <a:rPr lang="en-US" sz="1300" dirty="0">
                <a:latin typeface="Avenir Next Regular"/>
                <a:cs typeface="Avenir Next Regular"/>
              </a:rPr>
              <a:t>Tilcsik, A. (2011). Pride and Prejudice: Employment Discrimination against Openly Gay Men in the 	United States 1. </a:t>
            </a:r>
            <a:r>
              <a:rPr lang="en-US" sz="1300" i="1" dirty="0">
                <a:latin typeface="Avenir Next Regular"/>
                <a:cs typeface="Avenir Next Regular"/>
              </a:rPr>
              <a:t>American Journal of Sociology</a:t>
            </a:r>
            <a:r>
              <a:rPr lang="en-US" sz="1300" dirty="0">
                <a:latin typeface="Avenir Next Regular"/>
                <a:cs typeface="Avenir Next Regular"/>
              </a:rPr>
              <a:t>, </a:t>
            </a:r>
            <a:r>
              <a:rPr lang="en-US" sz="1300" i="1" dirty="0">
                <a:latin typeface="Avenir Next Regular"/>
                <a:cs typeface="Avenir Next Regular"/>
              </a:rPr>
              <a:t>117</a:t>
            </a:r>
            <a:r>
              <a:rPr lang="en-US" sz="1300" dirty="0">
                <a:latin typeface="Avenir Next Regular"/>
                <a:cs typeface="Avenir Next Regular"/>
              </a:rPr>
              <a:t>(2), 586-626.</a:t>
            </a:r>
          </a:p>
          <a:p>
            <a:r>
              <a:rPr lang="en-US" sz="1300" dirty="0">
                <a:latin typeface="Avenir Next Regular"/>
                <a:cs typeface="Avenir Next Regular"/>
              </a:rPr>
              <a:t> </a:t>
            </a:r>
          </a:p>
          <a:p>
            <a:r>
              <a:rPr lang="en-US" dirty="0"/>
              <a:t> </a:t>
            </a:r>
          </a:p>
        </p:txBody>
      </p:sp>
    </p:spTree>
    <p:extLst>
      <p:ext uri="{BB962C8B-B14F-4D97-AF65-F5344CB8AC3E}">
        <p14:creationId xmlns:p14="http://schemas.microsoft.com/office/powerpoint/2010/main" val="340719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533" y="533400"/>
            <a:ext cx="7459133" cy="1145822"/>
          </a:xfrm>
        </p:spPr>
        <p:txBody>
          <a:bodyPr>
            <a:noAutofit/>
          </a:bodyPr>
          <a:lstStyle/>
          <a:p>
            <a:r>
              <a:rPr lang="en-US" sz="3200" dirty="0">
                <a:latin typeface="Avenir Next Regular"/>
                <a:cs typeface="Avenir Next Regular"/>
              </a:rPr>
              <a:t>Why focus on LGBTQ and parental status discrimination in the mortgage market? </a:t>
            </a:r>
          </a:p>
        </p:txBody>
      </p:sp>
      <p:sp>
        <p:nvSpPr>
          <p:cNvPr id="4" name="Content Placeholder 2"/>
          <p:cNvSpPr>
            <a:spLocks noGrp="1"/>
          </p:cNvSpPr>
          <p:nvPr>
            <p:ph idx="1"/>
          </p:nvPr>
        </p:nvSpPr>
        <p:spPr>
          <a:xfrm>
            <a:off x="626533" y="1715327"/>
            <a:ext cx="8023578" cy="4394783"/>
          </a:xfrm>
        </p:spPr>
        <p:txBody>
          <a:bodyPr>
            <a:noAutofit/>
          </a:bodyPr>
          <a:lstStyle/>
          <a:p>
            <a:pPr>
              <a:lnSpc>
                <a:spcPct val="80000"/>
              </a:lnSpc>
            </a:pPr>
            <a:r>
              <a:rPr lang="en-US" sz="2100" dirty="0">
                <a:latin typeface="Avenir Next Regular"/>
                <a:cs typeface="Avenir Next Regular"/>
              </a:rPr>
              <a:t>Homeownership is a common method for wealth accumulation</a:t>
            </a:r>
          </a:p>
          <a:p>
            <a:pPr lvl="1">
              <a:lnSpc>
                <a:spcPct val="80000"/>
              </a:lnSpc>
            </a:pPr>
            <a:r>
              <a:rPr lang="en-US" sz="1800" dirty="0">
                <a:latin typeface="Avenir Next Regular"/>
                <a:cs typeface="Avenir Next Regular"/>
              </a:rPr>
              <a:t>However, not all individuals have equal access to homeownership</a:t>
            </a:r>
          </a:p>
          <a:p>
            <a:pPr lvl="1">
              <a:lnSpc>
                <a:spcPct val="80000"/>
              </a:lnSpc>
            </a:pPr>
            <a:endParaRPr lang="en-US" dirty="0">
              <a:latin typeface="Avenir Next Regular"/>
              <a:cs typeface="Avenir Next Regular"/>
            </a:endParaRPr>
          </a:p>
          <a:p>
            <a:pPr>
              <a:lnSpc>
                <a:spcPct val="80000"/>
              </a:lnSpc>
            </a:pPr>
            <a:r>
              <a:rPr lang="en-US" sz="2100" dirty="0">
                <a:latin typeface="Avenir Next Regular"/>
                <a:cs typeface="Avenir Next Regular"/>
              </a:rPr>
              <a:t>Same-sex couples are less likely to own homes than different-sex married couples  (Jepsen &amp; Jepsen, 2009; Leppel, 2007)</a:t>
            </a:r>
          </a:p>
          <a:p>
            <a:pPr>
              <a:lnSpc>
                <a:spcPct val="80000"/>
              </a:lnSpc>
            </a:pPr>
            <a:endParaRPr lang="en-US" sz="2100" dirty="0">
              <a:latin typeface="Avenir Next Regular"/>
              <a:cs typeface="Avenir Next Regular"/>
            </a:endParaRPr>
          </a:p>
          <a:p>
            <a:pPr>
              <a:lnSpc>
                <a:spcPct val="80000"/>
              </a:lnSpc>
            </a:pPr>
            <a:r>
              <a:rPr lang="en-US" sz="2100" dirty="0">
                <a:latin typeface="Avenir Next Regular"/>
                <a:cs typeface="Avenir Next Regular"/>
              </a:rPr>
              <a:t>Mortgage approval rates are lower, and mortgage terms are worse, for relatively similar same- and different-sex couples. (Gao and Sun, </a:t>
            </a:r>
            <a:r>
              <a:rPr lang="en-US" sz="2100" i="1" dirty="0">
                <a:latin typeface="Avenir Next Regular"/>
                <a:cs typeface="Avenir Next Regular"/>
              </a:rPr>
              <a:t>Forthcoming</a:t>
            </a:r>
            <a:r>
              <a:rPr lang="en-US" sz="2100" dirty="0">
                <a:latin typeface="Avenir Next Regular"/>
                <a:cs typeface="Avenir Next Regular"/>
              </a:rPr>
              <a:t>)</a:t>
            </a:r>
          </a:p>
          <a:p>
            <a:pPr marL="274320" lvl="1" indent="0">
              <a:lnSpc>
                <a:spcPct val="80000"/>
              </a:lnSpc>
              <a:buNone/>
            </a:pPr>
            <a:endParaRPr lang="en-US" sz="2100" dirty="0">
              <a:latin typeface="Avenir Next Regular"/>
              <a:cs typeface="Avenir Next Regular"/>
            </a:endParaRPr>
          </a:p>
          <a:p>
            <a:pPr>
              <a:lnSpc>
                <a:spcPct val="80000"/>
              </a:lnSpc>
            </a:pPr>
            <a:r>
              <a:rPr lang="en-US" sz="2100" dirty="0">
                <a:latin typeface="Avenir Next Regular"/>
                <a:cs typeface="Avenir Next Regular"/>
              </a:rPr>
              <a:t>Anecdotal evidence suggests families with or expecting children experience discrimination in mortgage approval (Robinson, 2002; Bernard, 2010) </a:t>
            </a:r>
          </a:p>
          <a:p>
            <a:pPr>
              <a:lnSpc>
                <a:spcPct val="80000"/>
              </a:lnSpc>
            </a:pPr>
            <a:endParaRPr lang="en-US" sz="2100" dirty="0">
              <a:latin typeface="Avenir Next Regular"/>
              <a:cs typeface="Avenir Next Regular"/>
            </a:endParaRPr>
          </a:p>
          <a:p>
            <a:pPr>
              <a:lnSpc>
                <a:spcPct val="80000"/>
              </a:lnSpc>
            </a:pPr>
            <a:r>
              <a:rPr lang="en-US" sz="2100" dirty="0">
                <a:latin typeface="Avenir Next Regular"/>
                <a:cs typeface="Avenir Next Regular"/>
              </a:rPr>
              <a:t>There are currently no federal laws prohibiting against sexual orientation discrimination in the mortgage market</a:t>
            </a:r>
          </a:p>
          <a:p>
            <a:pPr>
              <a:lnSpc>
                <a:spcPct val="80000"/>
              </a:lnSpc>
            </a:pPr>
            <a:endParaRPr lang="en-US" sz="2100" dirty="0">
              <a:latin typeface="Avenir Next Regular"/>
              <a:cs typeface="Avenir Next Regular"/>
            </a:endParaRPr>
          </a:p>
          <a:p>
            <a:pPr>
              <a:lnSpc>
                <a:spcPct val="80000"/>
              </a:lnSpc>
            </a:pPr>
            <a:endParaRPr lang="en-US" sz="2100" dirty="0">
              <a:latin typeface="Avenir Next Regular"/>
              <a:cs typeface="Avenir Next Regular"/>
            </a:endParaRPr>
          </a:p>
        </p:txBody>
      </p:sp>
    </p:spTree>
    <p:extLst>
      <p:ext uri="{BB962C8B-B14F-4D97-AF65-F5344CB8AC3E}">
        <p14:creationId xmlns:p14="http://schemas.microsoft.com/office/powerpoint/2010/main" val="1758322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venir Next Regular"/>
                <a:cs typeface="Avenir Next Regular"/>
              </a:rPr>
              <a:t>Role of MLOs</a:t>
            </a:r>
          </a:p>
        </p:txBody>
      </p:sp>
      <p:sp>
        <p:nvSpPr>
          <p:cNvPr id="3" name="Content Placeholder 2"/>
          <p:cNvSpPr>
            <a:spLocks noGrp="1"/>
          </p:cNvSpPr>
          <p:nvPr>
            <p:ph idx="1"/>
          </p:nvPr>
        </p:nvSpPr>
        <p:spPr>
          <a:xfrm>
            <a:off x="457201" y="1570868"/>
            <a:ext cx="8013700" cy="4394055"/>
          </a:xfrm>
        </p:spPr>
        <p:txBody>
          <a:bodyPr>
            <a:normAutofit fontScale="92500"/>
          </a:bodyPr>
          <a:lstStyle/>
          <a:p>
            <a:pPr lvl="1">
              <a:buFont typeface="Arial"/>
              <a:buChar char="•"/>
            </a:pPr>
            <a:r>
              <a:rPr lang="en-US" sz="2400" dirty="0">
                <a:latin typeface="Avenir Next Regular"/>
                <a:cs typeface="Avenir Next Regular"/>
              </a:rPr>
              <a:t>What are Mortgage Loan Originators (MLOs)?</a:t>
            </a:r>
          </a:p>
          <a:p>
            <a:pPr lvl="3">
              <a:buFont typeface="Arial"/>
              <a:buChar char="•"/>
            </a:pPr>
            <a:r>
              <a:rPr lang="en-US" sz="2000" dirty="0">
                <a:latin typeface="Avenir Next Regular"/>
                <a:cs typeface="Avenir Next Regular"/>
              </a:rPr>
              <a:t>Primary contact for borrowers during the search and application for a mortgage </a:t>
            </a:r>
          </a:p>
          <a:p>
            <a:pPr lvl="3">
              <a:buFont typeface="Arial"/>
              <a:buChar char="•"/>
            </a:pPr>
            <a:r>
              <a:rPr lang="en-US" sz="2000" dirty="0">
                <a:latin typeface="Avenir Next Regular"/>
                <a:cs typeface="Avenir Next Regular"/>
              </a:rPr>
              <a:t>Analyze and screen preliminary loan requests </a:t>
            </a:r>
          </a:p>
          <a:p>
            <a:pPr lvl="3">
              <a:buFont typeface="Arial"/>
              <a:buChar char="•"/>
            </a:pPr>
            <a:r>
              <a:rPr lang="en-US" sz="2000" dirty="0">
                <a:latin typeface="Avenir Next Regular"/>
                <a:cs typeface="Avenir Next Regular"/>
              </a:rPr>
              <a:t>Gather background financial information</a:t>
            </a:r>
          </a:p>
          <a:p>
            <a:pPr lvl="3">
              <a:buFont typeface="Arial"/>
              <a:buChar char="•"/>
            </a:pPr>
            <a:r>
              <a:rPr lang="en-US" sz="2000" dirty="0">
                <a:latin typeface="Avenir Next Regular"/>
                <a:cs typeface="Avenir Next Regular"/>
              </a:rPr>
              <a:t>Submit loan applications</a:t>
            </a:r>
          </a:p>
          <a:p>
            <a:pPr lvl="3">
              <a:buFont typeface="Arial"/>
              <a:buChar char="•"/>
            </a:pPr>
            <a:r>
              <a:rPr lang="en-US" sz="2000" dirty="0">
                <a:latin typeface="Avenir Next Regular"/>
                <a:cs typeface="Avenir Next Regular"/>
              </a:rPr>
              <a:t>Monitor loan process from application to closing</a:t>
            </a:r>
          </a:p>
          <a:p>
            <a:pPr marL="1051560" lvl="3" indent="0">
              <a:buNone/>
            </a:pPr>
            <a:r>
              <a:rPr lang="en-US" sz="2000" dirty="0">
                <a:latin typeface="Avenir Next Regular"/>
                <a:cs typeface="Avenir Next Regular"/>
              </a:rPr>
              <a:t> </a:t>
            </a:r>
          </a:p>
          <a:p>
            <a:pPr lvl="1">
              <a:buFont typeface="Arial"/>
              <a:buChar char="•"/>
            </a:pPr>
            <a:r>
              <a:rPr lang="en-US" sz="2400" dirty="0">
                <a:latin typeface="Avenir Next Regular"/>
                <a:cs typeface="Avenir Next Regular"/>
              </a:rPr>
              <a:t>An email response from an MLO can be the first step in the information gathering stage of receiving a loan</a:t>
            </a:r>
          </a:p>
          <a:p>
            <a:pPr lvl="1">
              <a:buFont typeface="Arial"/>
              <a:buChar char="•"/>
            </a:pPr>
            <a:endParaRPr lang="en-US" sz="2400" dirty="0">
              <a:latin typeface="Avenir Next Regular"/>
              <a:cs typeface="Avenir Next Regular"/>
            </a:endParaRPr>
          </a:p>
          <a:p>
            <a:pPr lvl="1">
              <a:buFont typeface="Arial"/>
              <a:buChar char="•"/>
            </a:pPr>
            <a:r>
              <a:rPr lang="en-US" sz="2400" dirty="0">
                <a:latin typeface="Avenir Next Regular"/>
                <a:cs typeface="Avenir Next Regular"/>
              </a:rPr>
              <a:t>Most MLOs work for commission. </a:t>
            </a:r>
          </a:p>
          <a:p>
            <a:pPr marL="0" indent="0"/>
            <a:endParaRPr lang="en-US" sz="1800" dirty="0"/>
          </a:p>
          <a:p>
            <a:endParaRPr lang="en-US" dirty="0"/>
          </a:p>
        </p:txBody>
      </p:sp>
    </p:spTree>
    <p:extLst>
      <p:ext uri="{BB962C8B-B14F-4D97-AF65-F5344CB8AC3E}">
        <p14:creationId xmlns:p14="http://schemas.microsoft.com/office/powerpoint/2010/main" val="1264909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089" y="439383"/>
            <a:ext cx="8229600" cy="671204"/>
          </a:xfrm>
        </p:spPr>
        <p:txBody>
          <a:bodyPr>
            <a:normAutofit/>
          </a:bodyPr>
          <a:lstStyle/>
          <a:p>
            <a:r>
              <a:rPr lang="en-US" sz="3200">
                <a:latin typeface="Avenir Next Regular"/>
                <a:cs typeface="Avenir Next Regular"/>
              </a:rPr>
              <a:t>Previous Literature</a:t>
            </a:r>
          </a:p>
        </p:txBody>
      </p:sp>
      <p:sp>
        <p:nvSpPr>
          <p:cNvPr id="3" name="Content Placeholder 2"/>
          <p:cNvSpPr>
            <a:spLocks noGrp="1"/>
          </p:cNvSpPr>
          <p:nvPr>
            <p:ph idx="1"/>
          </p:nvPr>
        </p:nvSpPr>
        <p:spPr>
          <a:xfrm>
            <a:off x="457201" y="1623837"/>
            <a:ext cx="8116710" cy="4794779"/>
          </a:xfrm>
        </p:spPr>
        <p:txBody>
          <a:bodyPr>
            <a:normAutofit fontScale="92500" lnSpcReduction="20000"/>
          </a:bodyPr>
          <a:lstStyle/>
          <a:p>
            <a:pPr marL="274320" lvl="1" indent="0">
              <a:lnSpc>
                <a:spcPct val="120000"/>
              </a:lnSpc>
              <a:buNone/>
            </a:pPr>
            <a:r>
              <a:rPr lang="en-US" sz="2400" dirty="0">
                <a:latin typeface="Avenir Next Regular"/>
                <a:cs typeface="Avenir Next Regular"/>
              </a:rPr>
              <a:t>Tests for sexual orientation discrimination in the rental market:</a:t>
            </a:r>
          </a:p>
          <a:p>
            <a:pPr lvl="1">
              <a:lnSpc>
                <a:spcPct val="120000"/>
              </a:lnSpc>
              <a:buFont typeface="Arial"/>
              <a:buChar char="•"/>
            </a:pPr>
            <a:r>
              <a:rPr lang="en-US" sz="1800" dirty="0">
                <a:latin typeface="Avenir Next Regular"/>
                <a:cs typeface="Avenir Next Regular"/>
              </a:rPr>
              <a:t>Friedman et al.  (2013), Schwegman </a:t>
            </a:r>
            <a:r>
              <a:rPr lang="en-US" sz="1800" i="1" dirty="0">
                <a:latin typeface="Avenir Next Regular"/>
                <a:cs typeface="Avenir Next Regular"/>
              </a:rPr>
              <a:t>(Forthcoming), </a:t>
            </a:r>
            <a:r>
              <a:rPr lang="en-US" sz="1800" dirty="0">
                <a:latin typeface="Avenir Next Regular"/>
                <a:cs typeface="Avenir Next Regular"/>
              </a:rPr>
              <a:t>Levy et al. (2017), Ahmed &amp; </a:t>
            </a:r>
            <a:r>
              <a:rPr lang="en-US" sz="1800" dirty="0" err="1">
                <a:latin typeface="Avenir Next Regular"/>
                <a:cs typeface="Avenir Next Regular"/>
              </a:rPr>
              <a:t>Hammarstedt</a:t>
            </a:r>
            <a:r>
              <a:rPr lang="en-US" sz="1800" dirty="0">
                <a:latin typeface="Avenir Next Regular"/>
                <a:cs typeface="Avenir Next Regular"/>
              </a:rPr>
              <a:t> (2009) </a:t>
            </a:r>
            <a:endParaRPr lang="en-US" sz="2400" dirty="0">
              <a:latin typeface="Avenir Next Regular"/>
              <a:cs typeface="Avenir Next Regular"/>
            </a:endParaRPr>
          </a:p>
          <a:p>
            <a:pPr marL="274320" lvl="1" indent="0">
              <a:lnSpc>
                <a:spcPct val="120000"/>
              </a:lnSpc>
              <a:buNone/>
            </a:pPr>
            <a:r>
              <a:rPr lang="en-US" sz="2400" dirty="0">
                <a:latin typeface="Avenir Next Regular"/>
                <a:cs typeface="Avenir Next Regular"/>
              </a:rPr>
              <a:t>Tests for sexual orientation discrimination in the labor market:</a:t>
            </a:r>
          </a:p>
          <a:p>
            <a:pPr lvl="1">
              <a:lnSpc>
                <a:spcPct val="120000"/>
              </a:lnSpc>
            </a:pPr>
            <a:r>
              <a:rPr lang="en-US" sz="1800" dirty="0" err="1">
                <a:latin typeface="Avenir Next Regular"/>
                <a:cs typeface="Avenir Next Regular"/>
              </a:rPr>
              <a:t>Weichselbaumer</a:t>
            </a:r>
            <a:r>
              <a:rPr lang="en-US" sz="1800" dirty="0">
                <a:latin typeface="Avenir Next Regular"/>
                <a:cs typeface="Avenir Next Regular"/>
              </a:rPr>
              <a:t> (2003), </a:t>
            </a:r>
            <a:r>
              <a:rPr lang="en-US" sz="1800" dirty="0" err="1">
                <a:latin typeface="Avenir Next Regular"/>
                <a:cs typeface="Avenir Next Regular"/>
              </a:rPr>
              <a:t>Drydakis</a:t>
            </a:r>
            <a:r>
              <a:rPr lang="en-US" sz="1800" dirty="0">
                <a:latin typeface="Avenir Next Regular"/>
                <a:cs typeface="Avenir Next Regular"/>
              </a:rPr>
              <a:t> (2009, 2011, 2014), Tilcsik (2011), Bailey (2013), </a:t>
            </a:r>
            <a:r>
              <a:rPr lang="en-US" sz="1800" dirty="0" err="1">
                <a:latin typeface="Avenir Next Regular"/>
                <a:cs typeface="Avenir Next Regular"/>
              </a:rPr>
              <a:t>Pedulla</a:t>
            </a:r>
            <a:r>
              <a:rPr lang="en-US" sz="1800" dirty="0">
                <a:latin typeface="Avenir Next Regular"/>
                <a:cs typeface="Avenir Next Regular"/>
              </a:rPr>
              <a:t> (2014), </a:t>
            </a:r>
            <a:r>
              <a:rPr lang="en-US" sz="1800" dirty="0" err="1">
                <a:latin typeface="Avenir Next Regular"/>
                <a:cs typeface="Avenir Next Regular"/>
              </a:rPr>
              <a:t>Weichselbaumer</a:t>
            </a:r>
            <a:r>
              <a:rPr lang="en-US" sz="1800" dirty="0">
                <a:latin typeface="Avenir Next Regular"/>
                <a:cs typeface="Avenir Next Regular"/>
              </a:rPr>
              <a:t> (2015), </a:t>
            </a:r>
            <a:r>
              <a:rPr lang="en-US" sz="1800" dirty="0" err="1">
                <a:latin typeface="Avenir Next Regular"/>
                <a:cs typeface="Avenir Next Regular"/>
              </a:rPr>
              <a:t>Mishel</a:t>
            </a:r>
            <a:r>
              <a:rPr lang="en-US" sz="1800" dirty="0">
                <a:latin typeface="Avenir Next Regular"/>
                <a:cs typeface="Avenir Next Regular"/>
              </a:rPr>
              <a:t> (2016)</a:t>
            </a:r>
          </a:p>
          <a:p>
            <a:pPr marL="274320" lvl="1" indent="0">
              <a:lnSpc>
                <a:spcPct val="120000"/>
              </a:lnSpc>
              <a:buNone/>
            </a:pPr>
            <a:r>
              <a:rPr lang="en-US" sz="2400" dirty="0">
                <a:latin typeface="Avenir Next Regular"/>
                <a:cs typeface="Avenir Next Regular"/>
              </a:rPr>
              <a:t>Tests for racial discrimination in mortgage market:</a:t>
            </a:r>
          </a:p>
          <a:p>
            <a:pPr lvl="1">
              <a:lnSpc>
                <a:spcPct val="120000"/>
              </a:lnSpc>
            </a:pPr>
            <a:r>
              <a:rPr lang="en-US" sz="1800" dirty="0">
                <a:latin typeface="Avenir Next Regular"/>
                <a:cs typeface="Avenir Next Regular"/>
              </a:rPr>
              <a:t>Hanson, Hawley, Martin, &amp; Liu (2016)</a:t>
            </a:r>
          </a:p>
          <a:p>
            <a:pPr lvl="1">
              <a:lnSpc>
                <a:spcPct val="120000"/>
              </a:lnSpc>
            </a:pPr>
            <a:r>
              <a:rPr lang="en-US" sz="1800" dirty="0">
                <a:latin typeface="Avenir Next Regular"/>
                <a:cs typeface="Avenir Next Regular"/>
              </a:rPr>
              <a:t>Emailed Mortgage Loan Originators (MLOs) to see how they react to identical mortgage applicants who have different names (white vs. African-American).</a:t>
            </a:r>
          </a:p>
          <a:p>
            <a:pPr lvl="1">
              <a:lnSpc>
                <a:spcPct val="120000"/>
              </a:lnSpc>
            </a:pPr>
            <a:r>
              <a:rPr lang="en-US" sz="1800" dirty="0">
                <a:solidFill>
                  <a:srgbClr val="292934"/>
                </a:solidFill>
                <a:latin typeface="Avenir Next Regular"/>
                <a:cs typeface="Avenir Next Regular"/>
              </a:rPr>
              <a:t>This study forms the back-bone for our experiment.</a:t>
            </a:r>
          </a:p>
          <a:p>
            <a:pPr marL="822960" lvl="3" indent="0">
              <a:buNone/>
            </a:pPr>
            <a:endParaRPr lang="en-US" dirty="0">
              <a:latin typeface="Avenir Next Regular"/>
              <a:cs typeface="Avenir Next Regular"/>
            </a:endParaRPr>
          </a:p>
          <a:p>
            <a:pPr marL="822960" lvl="3" indent="0">
              <a:buNone/>
            </a:pPr>
            <a:endParaRPr lang="en-US" dirty="0">
              <a:latin typeface="Avenir Next Regular"/>
              <a:cs typeface="Avenir Next Regular"/>
            </a:endParaRPr>
          </a:p>
        </p:txBody>
      </p:sp>
      <p:sp>
        <p:nvSpPr>
          <p:cNvPr id="4" name="Title 1"/>
          <p:cNvSpPr txBox="1">
            <a:spLocks/>
          </p:cNvSpPr>
          <p:nvPr/>
        </p:nvSpPr>
        <p:spPr>
          <a:xfrm>
            <a:off x="570089" y="1134618"/>
            <a:ext cx="4301067" cy="52630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2500">
                <a:latin typeface="Avenir Next Regular"/>
                <a:cs typeface="Avenir Next Regular"/>
              </a:rPr>
              <a:t>Field experiments:</a:t>
            </a:r>
          </a:p>
        </p:txBody>
      </p:sp>
    </p:spTree>
    <p:extLst>
      <p:ext uri="{BB962C8B-B14F-4D97-AF65-F5344CB8AC3E}">
        <p14:creationId xmlns:p14="http://schemas.microsoft.com/office/powerpoint/2010/main" val="2990737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089" y="439383"/>
            <a:ext cx="8229600" cy="671204"/>
          </a:xfrm>
        </p:spPr>
        <p:txBody>
          <a:bodyPr>
            <a:normAutofit/>
          </a:bodyPr>
          <a:lstStyle/>
          <a:p>
            <a:r>
              <a:rPr lang="en-US" sz="3200">
                <a:latin typeface="Avenir Next Regular"/>
                <a:cs typeface="Avenir Next Regular"/>
              </a:rPr>
              <a:t>Previous Literature</a:t>
            </a:r>
          </a:p>
        </p:txBody>
      </p:sp>
      <p:sp>
        <p:nvSpPr>
          <p:cNvPr id="6" name="Title 1"/>
          <p:cNvSpPr txBox="1">
            <a:spLocks/>
          </p:cNvSpPr>
          <p:nvPr/>
        </p:nvSpPr>
        <p:spPr>
          <a:xfrm>
            <a:off x="570089" y="1531014"/>
            <a:ext cx="4301067" cy="52630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2500">
                <a:latin typeface="Avenir Next Regular"/>
                <a:cs typeface="Avenir Next Regular"/>
              </a:rPr>
              <a:t>Observational studies:</a:t>
            </a:r>
          </a:p>
        </p:txBody>
      </p:sp>
      <p:sp>
        <p:nvSpPr>
          <p:cNvPr id="7" name="Rectangle 6"/>
          <p:cNvSpPr/>
          <p:nvPr/>
        </p:nvSpPr>
        <p:spPr>
          <a:xfrm>
            <a:off x="572390" y="2057316"/>
            <a:ext cx="7832574" cy="3016210"/>
          </a:xfrm>
          <a:prstGeom prst="rect">
            <a:avLst/>
          </a:prstGeom>
        </p:spPr>
        <p:txBody>
          <a:bodyPr wrap="square">
            <a:spAutoFit/>
          </a:bodyPr>
          <a:lstStyle/>
          <a:p>
            <a:pPr marL="0" lvl="1"/>
            <a:r>
              <a:rPr lang="en-US" sz="2000">
                <a:latin typeface="Avenir Next Regular"/>
                <a:cs typeface="Avenir Next Regular"/>
              </a:rPr>
              <a:t>First study to attempt to measure discrimination on the basis of sexual orientation in the mortgage market:</a:t>
            </a:r>
          </a:p>
          <a:p>
            <a:pPr marL="285750" indent="-285750">
              <a:buFont typeface="Arial"/>
              <a:buChar char="•"/>
            </a:pPr>
            <a:r>
              <a:rPr lang="en-US" sz="1500"/>
              <a:t>Gao &amp; Sun, (</a:t>
            </a:r>
            <a:r>
              <a:rPr lang="en-US" sz="1500" i="1"/>
              <a:t>forthcoming)</a:t>
            </a:r>
          </a:p>
          <a:p>
            <a:endParaRPr lang="en-US" sz="1500" i="1"/>
          </a:p>
          <a:p>
            <a:pPr marL="285750" indent="-285750">
              <a:buFont typeface="Arial"/>
              <a:buChar char="•"/>
            </a:pPr>
            <a:r>
              <a:rPr lang="en-US" sz="2000"/>
              <a:t>“﻿The results reveal that, in contrast with otherwise comparable loan applicants, the average approval rate for potentially homosexual applicants is about 3% to 8% lower. Furthermore, conditional on being approved, their financing cost is about 0.02% to 0.2% higher. …﻿no evidence that homosexual status is associated with higher default risk.”</a:t>
            </a:r>
          </a:p>
        </p:txBody>
      </p:sp>
    </p:spTree>
    <p:extLst>
      <p:ext uri="{BB962C8B-B14F-4D97-AF65-F5344CB8AC3E}">
        <p14:creationId xmlns:p14="http://schemas.microsoft.com/office/powerpoint/2010/main" val="3319267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Avenir Next Regular"/>
                <a:cs typeface="Avenir Next Regular"/>
              </a:rPr>
              <a:t>This project: </a:t>
            </a:r>
            <a:endParaRPr lang="en-US"/>
          </a:p>
        </p:txBody>
      </p:sp>
      <p:sp>
        <p:nvSpPr>
          <p:cNvPr id="4" name="Content Placeholder 2"/>
          <p:cNvSpPr txBox="1">
            <a:spLocks/>
          </p:cNvSpPr>
          <p:nvPr/>
        </p:nvSpPr>
        <p:spPr>
          <a:xfrm>
            <a:off x="457200" y="1739899"/>
            <a:ext cx="8229600" cy="4584701"/>
          </a:xfrm>
          <a:prstGeom prst="rect">
            <a:avLst/>
          </a:prstGeom>
        </p:spPr>
        <p:txBody>
          <a:bodyPr vert="horz" lIns="91440" tIns="45720" rIns="91440" bIns="45720" rtlCol="0">
            <a:normAutofit fontScale="77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320" lvl="1" indent="0">
              <a:buNone/>
            </a:pPr>
            <a:r>
              <a:rPr lang="en-US" sz="3000" dirty="0">
                <a:latin typeface="Avenir Next Regular"/>
                <a:cs typeface="Avenir Next Regular"/>
              </a:rPr>
              <a:t>Research questions:</a:t>
            </a:r>
          </a:p>
          <a:p>
            <a:pPr lvl="2">
              <a:lnSpc>
                <a:spcPct val="90000"/>
              </a:lnSpc>
              <a:buFont typeface="Arial"/>
              <a:buChar char="•"/>
            </a:pPr>
            <a:r>
              <a:rPr lang="en-US" sz="2500" dirty="0">
                <a:latin typeface="Avenir Next Regular"/>
                <a:cs typeface="Avenir Next Regular"/>
              </a:rPr>
              <a:t>Do mortgage loan originators (MLOs) discriminate against credit-worthy individuals based on their sexual orientation and/or their parental status?</a:t>
            </a:r>
          </a:p>
          <a:p>
            <a:pPr lvl="2">
              <a:lnSpc>
                <a:spcPct val="90000"/>
              </a:lnSpc>
              <a:buFont typeface="Arial"/>
              <a:buChar char="•"/>
            </a:pPr>
            <a:endParaRPr lang="en-US" sz="2500" dirty="0">
              <a:latin typeface="Avenir Next Regular"/>
              <a:cs typeface="Avenir Next Regular"/>
            </a:endParaRPr>
          </a:p>
          <a:p>
            <a:pPr lvl="2">
              <a:lnSpc>
                <a:spcPct val="90000"/>
              </a:lnSpc>
              <a:buFont typeface="Arial"/>
              <a:buChar char="•"/>
            </a:pPr>
            <a:r>
              <a:rPr lang="en-US" sz="2500" dirty="0">
                <a:latin typeface="Avenir Next Regular"/>
                <a:cs typeface="Avenir Next Regular"/>
              </a:rPr>
              <a:t>MLOs are a primary contact for borrowers during the search and application for a mortgage. They monitor the loan process from application to closing.</a:t>
            </a:r>
          </a:p>
          <a:p>
            <a:pPr lvl="2">
              <a:lnSpc>
                <a:spcPct val="90000"/>
              </a:lnSpc>
              <a:buFont typeface="Arial"/>
              <a:buChar char="•"/>
            </a:pPr>
            <a:endParaRPr lang="en-US" sz="2500" dirty="0">
              <a:latin typeface="Avenir Next Regular"/>
              <a:cs typeface="Avenir Next Regular"/>
            </a:endParaRPr>
          </a:p>
          <a:p>
            <a:pPr lvl="2">
              <a:lnSpc>
                <a:spcPct val="90000"/>
              </a:lnSpc>
              <a:buFont typeface="Arial"/>
              <a:buChar char="•"/>
            </a:pPr>
            <a:r>
              <a:rPr lang="en-US" sz="2500" dirty="0">
                <a:latin typeface="Avenir Next Regular"/>
                <a:cs typeface="Avenir Next Regular"/>
              </a:rPr>
              <a:t>Discrimination by an MLO could lead to reduced access, delays, lower loan amounts, or worse terms.</a:t>
            </a:r>
          </a:p>
          <a:p>
            <a:pPr marL="548640" lvl="2" indent="0">
              <a:lnSpc>
                <a:spcPct val="80000"/>
              </a:lnSpc>
              <a:buFont typeface="Arial" pitchFamily="34" charset="0"/>
              <a:buNone/>
            </a:pPr>
            <a:endParaRPr lang="en-US" sz="2500" i="1" dirty="0">
              <a:latin typeface="Avenir Next Regular"/>
              <a:cs typeface="Avenir Next Regular"/>
            </a:endParaRPr>
          </a:p>
          <a:p>
            <a:pPr lvl="2">
              <a:lnSpc>
                <a:spcPct val="80000"/>
              </a:lnSpc>
              <a:buFont typeface="Arial"/>
              <a:buChar char="•"/>
            </a:pPr>
            <a:r>
              <a:rPr lang="en-US" sz="2500" dirty="0">
                <a:latin typeface="Avenir Next Regular"/>
                <a:cs typeface="Avenir Next Regular"/>
              </a:rPr>
              <a:t>If discrimination is detected, what is behind it or what affects it?</a:t>
            </a:r>
          </a:p>
          <a:p>
            <a:pPr lvl="3">
              <a:lnSpc>
                <a:spcPct val="120000"/>
              </a:lnSpc>
              <a:buFont typeface="Arial"/>
              <a:buChar char="•"/>
            </a:pPr>
            <a:r>
              <a:rPr lang="en-US" sz="2300" dirty="0">
                <a:latin typeface="Avenir Next Regular"/>
                <a:cs typeface="Avenir Next Regular"/>
              </a:rPr>
              <a:t>E.g., gender, homophobic attitudes, assumptions about number of children or fertility, assumptions about credit-worthiness, state credit discrimination laws, …</a:t>
            </a:r>
          </a:p>
          <a:p>
            <a:pPr marL="548640" lvl="2" indent="0">
              <a:buFont typeface="Arial" pitchFamily="34" charset="0"/>
              <a:buNone/>
            </a:pPr>
            <a:r>
              <a:rPr lang="en-US" dirty="0">
                <a:latin typeface="Avenir Next Regular"/>
                <a:cs typeface="Avenir Next Regular"/>
              </a:rPr>
              <a:t> </a:t>
            </a:r>
          </a:p>
          <a:p>
            <a:pPr marL="274320" lvl="1" indent="0">
              <a:buFont typeface="Arial" pitchFamily="34" charset="0"/>
              <a:buNone/>
            </a:pPr>
            <a:endParaRPr lang="en-US" dirty="0">
              <a:latin typeface="Avenir Next Regular"/>
              <a:cs typeface="Avenir Next Regular"/>
            </a:endParaRPr>
          </a:p>
        </p:txBody>
      </p:sp>
    </p:spTree>
    <p:extLst>
      <p:ext uri="{BB962C8B-B14F-4D97-AF65-F5344CB8AC3E}">
        <p14:creationId xmlns:p14="http://schemas.microsoft.com/office/powerpoint/2010/main" val="2230808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venir Next Regular"/>
                <a:cs typeface="Avenir Next Regular"/>
              </a:rPr>
              <a:t>Introduction to Pilot Methodology</a:t>
            </a:r>
          </a:p>
        </p:txBody>
      </p:sp>
      <p:sp>
        <p:nvSpPr>
          <p:cNvPr id="3" name="Content Placeholder 2"/>
          <p:cNvSpPr>
            <a:spLocks noGrp="1"/>
          </p:cNvSpPr>
          <p:nvPr>
            <p:ph idx="1"/>
          </p:nvPr>
        </p:nvSpPr>
        <p:spPr/>
        <p:txBody>
          <a:bodyPr>
            <a:normAutofit/>
          </a:bodyPr>
          <a:lstStyle/>
          <a:p>
            <a:pPr lvl="1">
              <a:buFont typeface="Arial"/>
              <a:buChar char="•"/>
            </a:pPr>
            <a:r>
              <a:rPr lang="en-US" dirty="0">
                <a:latin typeface="Avenir Next Regular"/>
                <a:cs typeface="Avenir Next Regular"/>
              </a:rPr>
              <a:t>Sent emails to 110 Mortgage Loan Originators (MLOs) </a:t>
            </a:r>
          </a:p>
          <a:p>
            <a:pPr lvl="2">
              <a:buFont typeface="Arial"/>
              <a:buChar char="•"/>
            </a:pPr>
            <a:r>
              <a:rPr lang="en-US" sz="1900" dirty="0">
                <a:latin typeface="Avenir Next Regular"/>
                <a:cs typeface="Avenir Next Regular"/>
              </a:rPr>
              <a:t>Each MLO receives four emails over the course of four weeks, in random order:</a:t>
            </a:r>
          </a:p>
          <a:p>
            <a:pPr lvl="3">
              <a:buFont typeface="Arial"/>
              <a:buChar char="•"/>
            </a:pPr>
            <a:r>
              <a:rPr lang="en-US" sz="1900" dirty="0">
                <a:latin typeface="Avenir Next Regular"/>
                <a:cs typeface="Avenir Next Regular"/>
              </a:rPr>
              <a:t>Same-sex female married couple</a:t>
            </a:r>
          </a:p>
          <a:p>
            <a:pPr lvl="3">
              <a:buFont typeface="Arial"/>
              <a:buChar char="•"/>
            </a:pPr>
            <a:r>
              <a:rPr lang="en-US" sz="1900" dirty="0">
                <a:latin typeface="Avenir Next Regular"/>
                <a:cs typeface="Avenir Next Regular"/>
              </a:rPr>
              <a:t>Same-sex male married couple</a:t>
            </a:r>
          </a:p>
          <a:p>
            <a:pPr lvl="3">
              <a:buFont typeface="Arial"/>
              <a:buChar char="•"/>
            </a:pPr>
            <a:r>
              <a:rPr lang="en-US" sz="1900" dirty="0">
                <a:latin typeface="Avenir Next Regular"/>
                <a:cs typeface="Avenir Next Regular"/>
              </a:rPr>
              <a:t>Opposite-sex married couple, wife sends the email</a:t>
            </a:r>
          </a:p>
          <a:p>
            <a:pPr lvl="3">
              <a:buFont typeface="Arial"/>
              <a:buChar char="•"/>
            </a:pPr>
            <a:r>
              <a:rPr lang="en-US" sz="1900" dirty="0">
                <a:latin typeface="Avenir Next Regular"/>
                <a:cs typeface="Avenir Next Regular"/>
              </a:rPr>
              <a:t>Opposite-sex married couple, husband sends the email</a:t>
            </a:r>
          </a:p>
          <a:p>
            <a:pPr lvl="3">
              <a:buFont typeface="Arial"/>
              <a:buChar char="•"/>
            </a:pPr>
            <a:endParaRPr lang="en-US" sz="1900" dirty="0">
              <a:latin typeface="Avenir Next Regular"/>
              <a:cs typeface="Avenir Next Regular"/>
            </a:endParaRPr>
          </a:p>
          <a:p>
            <a:pPr lvl="3">
              <a:buFont typeface="Arial"/>
              <a:buChar char="•"/>
            </a:pPr>
            <a:endParaRPr lang="en-US" sz="1900" dirty="0">
              <a:latin typeface="Avenir Next Regular"/>
              <a:cs typeface="Avenir Next Regular"/>
            </a:endParaRPr>
          </a:p>
          <a:p>
            <a:pPr lvl="1"/>
            <a:r>
              <a:rPr lang="en-US" dirty="0">
                <a:latin typeface="Avenir Next Regular"/>
                <a:cs typeface="Avenir Next Regular"/>
              </a:rPr>
              <a:t>Test for differential treatment by MLOs by comparing: </a:t>
            </a:r>
          </a:p>
          <a:p>
            <a:pPr lvl="2"/>
            <a:r>
              <a:rPr lang="en-US" sz="1900" dirty="0">
                <a:latin typeface="Avenir Next Regular"/>
                <a:cs typeface="Avenir Next Regular"/>
              </a:rPr>
              <a:t>Response rate </a:t>
            </a:r>
          </a:p>
          <a:p>
            <a:pPr lvl="2"/>
            <a:r>
              <a:rPr lang="en-US" sz="1900" dirty="0">
                <a:latin typeface="Avenir Next Regular"/>
                <a:cs typeface="Avenir Next Regular"/>
              </a:rPr>
              <a:t>Delay of response </a:t>
            </a:r>
            <a:r>
              <a:rPr lang="en-US" sz="1700" i="1" dirty="0">
                <a:latin typeface="Avenir Next Regular"/>
                <a:cs typeface="Avenir Next Regular"/>
              </a:rPr>
              <a:t>(don’t have these results yet)</a:t>
            </a:r>
          </a:p>
          <a:p>
            <a:pPr lvl="2"/>
            <a:r>
              <a:rPr lang="en-US" sz="1900" dirty="0">
                <a:latin typeface="Avenir Next Regular"/>
                <a:cs typeface="Avenir Next Regular"/>
              </a:rPr>
              <a:t>Response quality </a:t>
            </a:r>
            <a:r>
              <a:rPr lang="en-US" sz="1700" i="1" dirty="0">
                <a:latin typeface="Avenir Next Regular"/>
                <a:cs typeface="Avenir Next Regular"/>
              </a:rPr>
              <a:t>(don’t have these results yet)</a:t>
            </a:r>
          </a:p>
          <a:p>
            <a:pPr lvl="2"/>
            <a:endParaRPr lang="en-US" sz="1900" dirty="0">
              <a:latin typeface="Avenir Next Regular"/>
              <a:cs typeface="Avenir Next Regular"/>
            </a:endParaRPr>
          </a:p>
          <a:p>
            <a:pPr lvl="1"/>
            <a:endParaRPr lang="en-US" sz="2700" dirty="0">
              <a:latin typeface="Avenir Next Regular"/>
              <a:cs typeface="Avenir Next Regular"/>
            </a:endParaRPr>
          </a:p>
          <a:p>
            <a:endParaRPr lang="en-US" dirty="0"/>
          </a:p>
        </p:txBody>
      </p:sp>
    </p:spTree>
    <p:extLst>
      <p:ext uri="{BB962C8B-B14F-4D97-AF65-F5344CB8AC3E}">
        <p14:creationId xmlns:p14="http://schemas.microsoft.com/office/powerpoint/2010/main" val="2001319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51008</TotalTime>
  <Words>5043</Words>
  <Application>Microsoft Macintosh PowerPoint</Application>
  <PresentationFormat>On-screen Show (4:3)</PresentationFormat>
  <Paragraphs>602</Paragraphs>
  <Slides>30</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Avenir Next</vt:lpstr>
      <vt:lpstr>Avenir Next Regular</vt:lpstr>
      <vt:lpstr>Calibri</vt:lpstr>
      <vt:lpstr>Cambria</vt:lpstr>
      <vt:lpstr>Cambria Math</vt:lpstr>
      <vt:lpstr>Clarity</vt:lpstr>
      <vt:lpstr>PowerPoint Presentation</vt:lpstr>
      <vt:lpstr>Introduction to Audit/Correspondence Studies</vt:lpstr>
      <vt:lpstr>Audit Studies in Housing </vt:lpstr>
      <vt:lpstr>Why focus on LGBTQ and parental status discrimination in the mortgage market? </vt:lpstr>
      <vt:lpstr>Role of MLOs</vt:lpstr>
      <vt:lpstr>Previous Literature</vt:lpstr>
      <vt:lpstr>Previous Literature</vt:lpstr>
      <vt:lpstr>This project: </vt:lpstr>
      <vt:lpstr>Introduction to Pilot Methodology</vt:lpstr>
      <vt:lpstr>Sexual Orientation Signal</vt:lpstr>
      <vt:lpstr>Parental Status Signals</vt:lpstr>
      <vt:lpstr>Credit score signal</vt:lpstr>
      <vt:lpstr>Occupation and tenure signals</vt:lpstr>
      <vt:lpstr>Email construction template</vt:lpstr>
      <vt:lpstr>Email components: Part 1</vt:lpstr>
      <vt:lpstr>Email components: Part 2</vt:lpstr>
      <vt:lpstr>Example</vt:lpstr>
      <vt:lpstr>Example</vt:lpstr>
      <vt:lpstr>Example</vt:lpstr>
      <vt:lpstr>Results from Pilot Study (vs. Hanson et al. 2016)</vt:lpstr>
      <vt:lpstr>Regression Results</vt:lpstr>
      <vt:lpstr>Issues with Spillovers/Detection</vt:lpstr>
      <vt:lpstr>Issues with Spillovers/Detection</vt:lpstr>
      <vt:lpstr>Issues with Spillovers/Detection</vt:lpstr>
      <vt:lpstr>Issues with Spillovers/Detection</vt:lpstr>
      <vt:lpstr>Lessons from the Pilot</vt:lpstr>
      <vt:lpstr>Modifications to Pilot </vt:lpstr>
      <vt:lpstr>Thank you! </vt:lpstr>
      <vt:lpstr>References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Discrimination against gay and lesbian couples in the mortgage market</dc:title>
  <dc:creator>Catherine Balfe</dc:creator>
  <cp:lastModifiedBy>Penn, Mary H</cp:lastModifiedBy>
  <cp:revision>316</cp:revision>
  <dcterms:created xsi:type="dcterms:W3CDTF">2017-04-27T00:50:31Z</dcterms:created>
  <dcterms:modified xsi:type="dcterms:W3CDTF">2020-09-25T18:02:33Z</dcterms:modified>
</cp:coreProperties>
</file>