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4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diagrams/layout1.xml" ContentType="application/vnd.openxmlformats-officedocument.drawingml.diagramLayout+xml"/>
  <Override PartName="/ppt/diagrams/quickStyle2.xml" ContentType="application/vnd.openxmlformats-officedocument.drawingml.diagramStyle+xml"/>
  <Override PartName="/ppt/diagrams/quickStyle1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quickStyle4.xml" ContentType="application/vnd.openxmlformats-officedocument.drawingml.diagramStyle+xml"/>
  <Override PartName="/ppt/diagrams/data2.xml" ContentType="application/vnd.openxmlformats-officedocument.drawingml.diagramData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data3.xml" ContentType="application/vnd.openxmlformats-officedocument.drawingml.diagramData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1149920A-DCFF-CD49-BE58-C857455932B3}" type="presOf" srcId="{260C3E9D-63DB-6C49-8F51-9E568782B0FB}" destId="{B867A4BA-FDE4-F947-9623-A4B00C28FA67}" srcOrd="0" destOrd="0" presId="urn:microsoft.com/office/officeart/2009/layout/ReverseList"/>
    <dgm:cxn modelId="{2F967F27-9251-1F49-A58A-B15A195E00D3}" type="presOf" srcId="{E3CDE88A-788C-AF44-B455-0F25F3E667F3}" destId="{8DE0A0E5-C9F1-1744-8511-2EDB190F7677}" srcOrd="0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9BA502B1-93E7-E14B-8EC9-370F9D1D7F70}" type="presOf" srcId="{260C3E9D-63DB-6C49-8F51-9E568782B0FB}" destId="{0699C3D5-5369-1542-A1FB-E23F31627D96}" srcOrd="1" destOrd="0" presId="urn:microsoft.com/office/officeart/2009/layout/ReverseList"/>
    <dgm:cxn modelId="{D6BB63DE-6229-A847-B8E5-EF2159C3E43D}" type="presOf" srcId="{E3CDE88A-788C-AF44-B455-0F25F3E667F3}" destId="{D99A2C35-4FA4-A14B-A0A6-A0E09AC9120F}" srcOrd="1" destOrd="0" presId="urn:microsoft.com/office/officeart/2009/layout/ReverseList"/>
    <dgm:cxn modelId="{D5D862EA-1B58-3C48-BAB2-AAA240C9AA5C}" type="presOf" srcId="{48ECDAFF-01BE-E744-83CC-2DBE9D3DC36E}" destId="{4A04F22D-87D5-FD4B-A2D2-E70967B3F1BE}" srcOrd="0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A2560C58-2FBB-6140-B4D3-E1CD2BD19BD5}" type="presParOf" srcId="{4A04F22D-87D5-FD4B-A2D2-E70967B3F1BE}" destId="{B867A4BA-FDE4-F947-9623-A4B00C28FA67}" srcOrd="0" destOrd="0" presId="urn:microsoft.com/office/officeart/2009/layout/ReverseList"/>
    <dgm:cxn modelId="{521C46E0-4EDC-BF4D-9781-AE2B5108E3F3}" type="presParOf" srcId="{4A04F22D-87D5-FD4B-A2D2-E70967B3F1BE}" destId="{0699C3D5-5369-1542-A1FB-E23F31627D96}" srcOrd="1" destOrd="0" presId="urn:microsoft.com/office/officeart/2009/layout/ReverseList"/>
    <dgm:cxn modelId="{79036E72-1269-0C46-8649-31EAE2934E4A}" type="presParOf" srcId="{4A04F22D-87D5-FD4B-A2D2-E70967B3F1BE}" destId="{8DE0A0E5-C9F1-1744-8511-2EDB190F7677}" srcOrd="2" destOrd="0" presId="urn:microsoft.com/office/officeart/2009/layout/ReverseList"/>
    <dgm:cxn modelId="{D836538D-A077-6749-8FAB-16E34471E8DE}" type="presParOf" srcId="{4A04F22D-87D5-FD4B-A2D2-E70967B3F1BE}" destId="{D99A2C35-4FA4-A14B-A0A6-A0E09AC9120F}" srcOrd="3" destOrd="0" presId="urn:microsoft.com/office/officeart/2009/layout/ReverseList"/>
    <dgm:cxn modelId="{90844A7C-A1AC-3445-8377-9B5AD1C5E928}" type="presParOf" srcId="{4A04F22D-87D5-FD4B-A2D2-E70967B3F1BE}" destId="{4B3BEFC9-F4D0-0C48-A272-2C3D8024CDFA}" srcOrd="4" destOrd="0" presId="urn:microsoft.com/office/officeart/2009/layout/ReverseList"/>
    <dgm:cxn modelId="{C516163E-60C3-144D-884D-1A94BEE86A0B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71F0BA3E-0841-FA47-B282-E05759541565}" type="presOf" srcId="{260C3E9D-63DB-6C49-8F51-9E568782B0FB}" destId="{0699C3D5-5369-1542-A1FB-E23F31627D96}" srcOrd="1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1AD862A1-D285-8C4E-982F-0FB56B4A49B2}" type="presOf" srcId="{E3CDE88A-788C-AF44-B455-0F25F3E667F3}" destId="{8DE0A0E5-C9F1-1744-8511-2EDB190F7677}" srcOrd="0" destOrd="0" presId="urn:microsoft.com/office/officeart/2009/layout/ReverseList"/>
    <dgm:cxn modelId="{AD4146A1-3D5B-E148-BB3A-572B2C4E8A35}" type="presOf" srcId="{48ECDAFF-01BE-E744-83CC-2DBE9D3DC36E}" destId="{4A04F22D-87D5-FD4B-A2D2-E70967B3F1BE}" srcOrd="0" destOrd="0" presId="urn:microsoft.com/office/officeart/2009/layout/ReverseList"/>
    <dgm:cxn modelId="{E01262C8-6190-884B-9923-642AB144D5BE}" type="presOf" srcId="{E3CDE88A-788C-AF44-B455-0F25F3E667F3}" destId="{D99A2C35-4FA4-A14B-A0A6-A0E09AC9120F}" srcOrd="1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7BE1B7F0-2DFD-5840-934E-DA2D43D73FF4}" type="presOf" srcId="{260C3E9D-63DB-6C49-8F51-9E568782B0FB}" destId="{B867A4BA-FDE4-F947-9623-A4B00C28FA67}" srcOrd="0" destOrd="0" presId="urn:microsoft.com/office/officeart/2009/layout/ReverseList"/>
    <dgm:cxn modelId="{26E25977-92F8-884A-87DE-02CC31D9B61F}" type="presParOf" srcId="{4A04F22D-87D5-FD4B-A2D2-E70967B3F1BE}" destId="{B867A4BA-FDE4-F947-9623-A4B00C28FA67}" srcOrd="0" destOrd="0" presId="urn:microsoft.com/office/officeart/2009/layout/ReverseList"/>
    <dgm:cxn modelId="{6E9F9FC8-CB4B-044D-9B98-6F0BBA4604E4}" type="presParOf" srcId="{4A04F22D-87D5-FD4B-A2D2-E70967B3F1BE}" destId="{0699C3D5-5369-1542-A1FB-E23F31627D96}" srcOrd="1" destOrd="0" presId="urn:microsoft.com/office/officeart/2009/layout/ReverseList"/>
    <dgm:cxn modelId="{3ABF9FD1-A09B-1044-9233-4D800C2E4D06}" type="presParOf" srcId="{4A04F22D-87D5-FD4B-A2D2-E70967B3F1BE}" destId="{8DE0A0E5-C9F1-1744-8511-2EDB190F7677}" srcOrd="2" destOrd="0" presId="urn:microsoft.com/office/officeart/2009/layout/ReverseList"/>
    <dgm:cxn modelId="{2C02507D-01E8-E448-95FB-8BBD65ABD5E9}" type="presParOf" srcId="{4A04F22D-87D5-FD4B-A2D2-E70967B3F1BE}" destId="{D99A2C35-4FA4-A14B-A0A6-A0E09AC9120F}" srcOrd="3" destOrd="0" presId="urn:microsoft.com/office/officeart/2009/layout/ReverseList"/>
    <dgm:cxn modelId="{0331D096-347E-814B-99ED-DD0591D815AB}" type="presParOf" srcId="{4A04F22D-87D5-FD4B-A2D2-E70967B3F1BE}" destId="{4B3BEFC9-F4D0-0C48-A272-2C3D8024CDFA}" srcOrd="4" destOrd="0" presId="urn:microsoft.com/office/officeart/2009/layout/ReverseList"/>
    <dgm:cxn modelId="{4F7A0B57-7BC4-BF44-9ECE-82C3FE5489AD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71F0BA3E-0841-FA47-B282-E05759541565}" type="presOf" srcId="{260C3E9D-63DB-6C49-8F51-9E568782B0FB}" destId="{0699C3D5-5369-1542-A1FB-E23F31627D96}" srcOrd="1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1AD862A1-D285-8C4E-982F-0FB56B4A49B2}" type="presOf" srcId="{E3CDE88A-788C-AF44-B455-0F25F3E667F3}" destId="{8DE0A0E5-C9F1-1744-8511-2EDB190F7677}" srcOrd="0" destOrd="0" presId="urn:microsoft.com/office/officeart/2009/layout/ReverseList"/>
    <dgm:cxn modelId="{AD4146A1-3D5B-E148-BB3A-572B2C4E8A35}" type="presOf" srcId="{48ECDAFF-01BE-E744-83CC-2DBE9D3DC36E}" destId="{4A04F22D-87D5-FD4B-A2D2-E70967B3F1BE}" srcOrd="0" destOrd="0" presId="urn:microsoft.com/office/officeart/2009/layout/ReverseList"/>
    <dgm:cxn modelId="{E01262C8-6190-884B-9923-642AB144D5BE}" type="presOf" srcId="{E3CDE88A-788C-AF44-B455-0F25F3E667F3}" destId="{D99A2C35-4FA4-A14B-A0A6-A0E09AC9120F}" srcOrd="1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7BE1B7F0-2DFD-5840-934E-DA2D43D73FF4}" type="presOf" srcId="{260C3E9D-63DB-6C49-8F51-9E568782B0FB}" destId="{B867A4BA-FDE4-F947-9623-A4B00C28FA67}" srcOrd="0" destOrd="0" presId="urn:microsoft.com/office/officeart/2009/layout/ReverseList"/>
    <dgm:cxn modelId="{26E25977-92F8-884A-87DE-02CC31D9B61F}" type="presParOf" srcId="{4A04F22D-87D5-FD4B-A2D2-E70967B3F1BE}" destId="{B867A4BA-FDE4-F947-9623-A4B00C28FA67}" srcOrd="0" destOrd="0" presId="urn:microsoft.com/office/officeart/2009/layout/ReverseList"/>
    <dgm:cxn modelId="{6E9F9FC8-CB4B-044D-9B98-6F0BBA4604E4}" type="presParOf" srcId="{4A04F22D-87D5-FD4B-A2D2-E70967B3F1BE}" destId="{0699C3D5-5369-1542-A1FB-E23F31627D96}" srcOrd="1" destOrd="0" presId="urn:microsoft.com/office/officeart/2009/layout/ReverseList"/>
    <dgm:cxn modelId="{3ABF9FD1-A09B-1044-9233-4D800C2E4D06}" type="presParOf" srcId="{4A04F22D-87D5-FD4B-A2D2-E70967B3F1BE}" destId="{8DE0A0E5-C9F1-1744-8511-2EDB190F7677}" srcOrd="2" destOrd="0" presId="urn:microsoft.com/office/officeart/2009/layout/ReverseList"/>
    <dgm:cxn modelId="{2C02507D-01E8-E448-95FB-8BBD65ABD5E9}" type="presParOf" srcId="{4A04F22D-87D5-FD4B-A2D2-E70967B3F1BE}" destId="{D99A2C35-4FA4-A14B-A0A6-A0E09AC9120F}" srcOrd="3" destOrd="0" presId="urn:microsoft.com/office/officeart/2009/layout/ReverseList"/>
    <dgm:cxn modelId="{0331D096-347E-814B-99ED-DD0591D815AB}" type="presParOf" srcId="{4A04F22D-87D5-FD4B-A2D2-E70967B3F1BE}" destId="{4B3BEFC9-F4D0-0C48-A272-2C3D8024CDFA}" srcOrd="4" destOrd="0" presId="urn:microsoft.com/office/officeart/2009/layout/ReverseList"/>
    <dgm:cxn modelId="{4F7A0B57-7BC4-BF44-9ECE-82C3FE5489AD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ECDAFF-01BE-E744-83CC-2DBE9D3DC36E}" type="doc">
      <dgm:prSet loTypeId="urn:microsoft.com/office/officeart/2009/layout/ReverseList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0C3E9D-63DB-6C49-8F51-9E568782B0FB}">
      <dgm:prSet phldrT="[Text]"/>
      <dgm:spPr/>
      <dgm:t>
        <a:bodyPr/>
        <a:lstStyle/>
        <a:p>
          <a:r>
            <a:rPr lang="en-US" dirty="0"/>
            <a:t>Crime</a:t>
          </a:r>
        </a:p>
      </dgm:t>
    </dgm:pt>
    <dgm:pt modelId="{8EB7DFAE-796B-A843-90C7-CF655B41539A}" type="parTrans" cxnId="{57CF2193-7876-E94A-83B0-9D4BC1CA04C4}">
      <dgm:prSet/>
      <dgm:spPr/>
      <dgm:t>
        <a:bodyPr/>
        <a:lstStyle/>
        <a:p>
          <a:endParaRPr lang="en-US"/>
        </a:p>
      </dgm:t>
    </dgm:pt>
    <dgm:pt modelId="{E00799A8-0133-3C47-AEF9-56BDC8C51A69}" type="sibTrans" cxnId="{57CF2193-7876-E94A-83B0-9D4BC1CA04C4}">
      <dgm:prSet/>
      <dgm:spPr/>
      <dgm:t>
        <a:bodyPr/>
        <a:lstStyle/>
        <a:p>
          <a:endParaRPr lang="en-US"/>
        </a:p>
      </dgm:t>
    </dgm:pt>
    <dgm:pt modelId="{E3CDE88A-788C-AF44-B455-0F25F3E667F3}">
      <dgm:prSet phldrT="[Text]"/>
      <dgm:spPr/>
      <dgm:t>
        <a:bodyPr/>
        <a:lstStyle/>
        <a:p>
          <a:r>
            <a:rPr lang="en-US"/>
            <a:t>Police</a:t>
          </a:r>
        </a:p>
      </dgm:t>
    </dgm:pt>
    <dgm:pt modelId="{81AD9A3C-BBD0-8045-8698-070D05ABD678}" type="parTrans" cxnId="{ABF4C3EA-9DD3-9B42-8D22-85438B12FB3F}">
      <dgm:prSet/>
      <dgm:spPr/>
      <dgm:t>
        <a:bodyPr/>
        <a:lstStyle/>
        <a:p>
          <a:endParaRPr lang="en-US"/>
        </a:p>
      </dgm:t>
    </dgm:pt>
    <dgm:pt modelId="{B6993532-4211-E14E-8648-2ACE9A714013}" type="sibTrans" cxnId="{ABF4C3EA-9DD3-9B42-8D22-85438B12FB3F}">
      <dgm:prSet/>
      <dgm:spPr/>
      <dgm:t>
        <a:bodyPr/>
        <a:lstStyle/>
        <a:p>
          <a:endParaRPr lang="en-US"/>
        </a:p>
      </dgm:t>
    </dgm:pt>
    <dgm:pt modelId="{4A04F22D-87D5-FD4B-A2D2-E70967B3F1BE}" type="pres">
      <dgm:prSet presAssocID="{48ECDAFF-01BE-E744-83CC-2DBE9D3DC36E}" presName="Name0" presStyleCnt="0">
        <dgm:presLayoutVars>
          <dgm:chMax val="2"/>
          <dgm:chPref val="2"/>
          <dgm:animLvl val="lvl"/>
        </dgm:presLayoutVars>
      </dgm:prSet>
      <dgm:spPr/>
    </dgm:pt>
    <dgm:pt modelId="{B867A4BA-FDE4-F947-9623-A4B00C28FA67}" type="pres">
      <dgm:prSet presAssocID="{48ECDAFF-01BE-E744-83CC-2DBE9D3DC36E}" presName="LeftText" presStyleLbl="revTx" presStyleIdx="0" presStyleCnt="0">
        <dgm:presLayoutVars>
          <dgm:bulletEnabled val="1"/>
        </dgm:presLayoutVars>
      </dgm:prSet>
      <dgm:spPr/>
    </dgm:pt>
    <dgm:pt modelId="{0699C3D5-5369-1542-A1FB-E23F31627D96}" type="pres">
      <dgm:prSet presAssocID="{48ECDAFF-01BE-E744-83CC-2DBE9D3DC36E}" presName="LeftNode" presStyleLbl="bgImgPlace1" presStyleIdx="0" presStyleCnt="2" custScaleX="137347" custLinFactNeighborX="-17267" custLinFactNeighborY="-1818">
        <dgm:presLayoutVars>
          <dgm:chMax val="2"/>
          <dgm:chPref val="2"/>
        </dgm:presLayoutVars>
      </dgm:prSet>
      <dgm:spPr/>
    </dgm:pt>
    <dgm:pt modelId="{8DE0A0E5-C9F1-1744-8511-2EDB190F7677}" type="pres">
      <dgm:prSet presAssocID="{48ECDAFF-01BE-E744-83CC-2DBE9D3DC36E}" presName="RightText" presStyleLbl="revTx" presStyleIdx="0" presStyleCnt="0">
        <dgm:presLayoutVars>
          <dgm:bulletEnabled val="1"/>
        </dgm:presLayoutVars>
      </dgm:prSet>
      <dgm:spPr/>
    </dgm:pt>
    <dgm:pt modelId="{D99A2C35-4FA4-A14B-A0A6-A0E09AC9120F}" type="pres">
      <dgm:prSet presAssocID="{48ECDAFF-01BE-E744-83CC-2DBE9D3DC36E}" presName="RightNode" presStyleLbl="bgImgPlace1" presStyleIdx="1" presStyleCnt="2" custScaleX="123692" custLinFactNeighborX="25236" custLinFactNeighborY="-1818">
        <dgm:presLayoutVars>
          <dgm:chMax val="0"/>
          <dgm:chPref val="0"/>
        </dgm:presLayoutVars>
      </dgm:prSet>
      <dgm:spPr/>
    </dgm:pt>
    <dgm:pt modelId="{4B3BEFC9-F4D0-0C48-A272-2C3D8024CDFA}" type="pres">
      <dgm:prSet presAssocID="{48ECDAFF-01BE-E744-83CC-2DBE9D3DC36E}" presName="TopArrow" presStyleLbl="node1" presStyleIdx="0" presStyleCnt="2"/>
      <dgm:spPr/>
    </dgm:pt>
    <dgm:pt modelId="{74D7D10C-2649-6F47-A754-14B72B8B84E6}" type="pres">
      <dgm:prSet presAssocID="{48ECDAFF-01BE-E744-83CC-2DBE9D3DC36E}" presName="BottomArrow" presStyleLbl="node1" presStyleIdx="1" presStyleCnt="2"/>
      <dgm:spPr/>
    </dgm:pt>
  </dgm:ptLst>
  <dgm:cxnLst>
    <dgm:cxn modelId="{71F0BA3E-0841-FA47-B282-E05759541565}" type="presOf" srcId="{260C3E9D-63DB-6C49-8F51-9E568782B0FB}" destId="{0699C3D5-5369-1542-A1FB-E23F31627D96}" srcOrd="1" destOrd="0" presId="urn:microsoft.com/office/officeart/2009/layout/ReverseList"/>
    <dgm:cxn modelId="{57CF2193-7876-E94A-83B0-9D4BC1CA04C4}" srcId="{48ECDAFF-01BE-E744-83CC-2DBE9D3DC36E}" destId="{260C3E9D-63DB-6C49-8F51-9E568782B0FB}" srcOrd="0" destOrd="0" parTransId="{8EB7DFAE-796B-A843-90C7-CF655B41539A}" sibTransId="{E00799A8-0133-3C47-AEF9-56BDC8C51A69}"/>
    <dgm:cxn modelId="{1AD862A1-D285-8C4E-982F-0FB56B4A49B2}" type="presOf" srcId="{E3CDE88A-788C-AF44-B455-0F25F3E667F3}" destId="{8DE0A0E5-C9F1-1744-8511-2EDB190F7677}" srcOrd="0" destOrd="0" presId="urn:microsoft.com/office/officeart/2009/layout/ReverseList"/>
    <dgm:cxn modelId="{AD4146A1-3D5B-E148-BB3A-572B2C4E8A35}" type="presOf" srcId="{48ECDAFF-01BE-E744-83CC-2DBE9D3DC36E}" destId="{4A04F22D-87D5-FD4B-A2D2-E70967B3F1BE}" srcOrd="0" destOrd="0" presId="urn:microsoft.com/office/officeart/2009/layout/ReverseList"/>
    <dgm:cxn modelId="{E01262C8-6190-884B-9923-642AB144D5BE}" type="presOf" srcId="{E3CDE88A-788C-AF44-B455-0F25F3E667F3}" destId="{D99A2C35-4FA4-A14B-A0A6-A0E09AC9120F}" srcOrd="1" destOrd="0" presId="urn:microsoft.com/office/officeart/2009/layout/ReverseList"/>
    <dgm:cxn modelId="{ABF4C3EA-9DD3-9B42-8D22-85438B12FB3F}" srcId="{48ECDAFF-01BE-E744-83CC-2DBE9D3DC36E}" destId="{E3CDE88A-788C-AF44-B455-0F25F3E667F3}" srcOrd="1" destOrd="0" parTransId="{81AD9A3C-BBD0-8045-8698-070D05ABD678}" sibTransId="{B6993532-4211-E14E-8648-2ACE9A714013}"/>
    <dgm:cxn modelId="{7BE1B7F0-2DFD-5840-934E-DA2D43D73FF4}" type="presOf" srcId="{260C3E9D-63DB-6C49-8F51-9E568782B0FB}" destId="{B867A4BA-FDE4-F947-9623-A4B00C28FA67}" srcOrd="0" destOrd="0" presId="urn:microsoft.com/office/officeart/2009/layout/ReverseList"/>
    <dgm:cxn modelId="{26E25977-92F8-884A-87DE-02CC31D9B61F}" type="presParOf" srcId="{4A04F22D-87D5-FD4B-A2D2-E70967B3F1BE}" destId="{B867A4BA-FDE4-F947-9623-A4B00C28FA67}" srcOrd="0" destOrd="0" presId="urn:microsoft.com/office/officeart/2009/layout/ReverseList"/>
    <dgm:cxn modelId="{6E9F9FC8-CB4B-044D-9B98-6F0BBA4604E4}" type="presParOf" srcId="{4A04F22D-87D5-FD4B-A2D2-E70967B3F1BE}" destId="{0699C3D5-5369-1542-A1FB-E23F31627D96}" srcOrd="1" destOrd="0" presId="urn:microsoft.com/office/officeart/2009/layout/ReverseList"/>
    <dgm:cxn modelId="{3ABF9FD1-A09B-1044-9233-4D800C2E4D06}" type="presParOf" srcId="{4A04F22D-87D5-FD4B-A2D2-E70967B3F1BE}" destId="{8DE0A0E5-C9F1-1744-8511-2EDB190F7677}" srcOrd="2" destOrd="0" presId="urn:microsoft.com/office/officeart/2009/layout/ReverseList"/>
    <dgm:cxn modelId="{2C02507D-01E8-E448-95FB-8BBD65ABD5E9}" type="presParOf" srcId="{4A04F22D-87D5-FD4B-A2D2-E70967B3F1BE}" destId="{D99A2C35-4FA4-A14B-A0A6-A0E09AC9120F}" srcOrd="3" destOrd="0" presId="urn:microsoft.com/office/officeart/2009/layout/ReverseList"/>
    <dgm:cxn modelId="{0331D096-347E-814B-99ED-DD0591D815AB}" type="presParOf" srcId="{4A04F22D-87D5-FD4B-A2D2-E70967B3F1BE}" destId="{4B3BEFC9-F4D0-0C48-A272-2C3D8024CDFA}" srcOrd="4" destOrd="0" presId="urn:microsoft.com/office/officeart/2009/layout/ReverseList"/>
    <dgm:cxn modelId="{4F7A0B57-7BC4-BF44-9ECE-82C3FE5489AD}" type="presParOf" srcId="{4A04F22D-87D5-FD4B-A2D2-E70967B3F1BE}" destId="{74D7D10C-2649-6F47-A754-14B72B8B84E6}" srcOrd="5" destOrd="0" presId="urn:microsoft.com/office/officeart/2009/layout/Reverse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9C3D5-5369-1542-A1FB-E23F31627D96}">
      <dsp:nvSpPr>
        <dsp:cNvPr id="0" name=""/>
        <dsp:cNvSpPr/>
      </dsp:nvSpPr>
      <dsp:spPr>
        <a:xfrm rot="16200000">
          <a:off x="287423" y="923723"/>
          <a:ext cx="2717187" cy="228063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82880" tIns="304800" rIns="274320" bIns="304800" numCol="1" spcCol="1270" anchor="t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Crime</a:t>
          </a:r>
        </a:p>
      </dsp:txBody>
      <dsp:txXfrm rot="5400000">
        <a:off x="617052" y="816796"/>
        <a:ext cx="2169281" cy="2494485"/>
      </dsp:txXfrm>
    </dsp:sp>
    <dsp:sp modelId="{D99A2C35-4FA4-A14B-A0A6-A0E09AC9120F}">
      <dsp:nvSpPr>
        <dsp:cNvPr id="0" name=""/>
        <dsp:cNvSpPr/>
      </dsp:nvSpPr>
      <dsp:spPr>
        <a:xfrm rot="5400000">
          <a:off x="2729070" y="1037093"/>
          <a:ext cx="2717187" cy="205389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8605" tIns="298450" rIns="179070" bIns="29845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Police</a:t>
          </a:r>
        </a:p>
      </dsp:txBody>
      <dsp:txXfrm rot="-5400000">
        <a:off x="3060718" y="805727"/>
        <a:ext cx="1953611" cy="2516625"/>
      </dsp:txXfrm>
    </dsp:sp>
    <dsp:sp modelId="{4B3BEFC9-F4D0-0C48-A272-2C3D8024CDFA}">
      <dsp:nvSpPr>
        <dsp:cNvPr id="0" name=""/>
        <dsp:cNvSpPr/>
      </dsp:nvSpPr>
      <dsp:spPr>
        <a:xfrm>
          <a:off x="1932564" y="0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D7D10C-2649-6F47-A754-14B72B8B84E6}">
      <dsp:nvSpPr>
        <dsp:cNvPr id="0" name=""/>
        <dsp:cNvSpPr/>
      </dsp:nvSpPr>
      <dsp:spPr>
        <a:xfrm rot="10800000">
          <a:off x="1932564" y="2490649"/>
          <a:ext cx="1735889" cy="1735804"/>
        </a:xfrm>
        <a:prstGeom prst="circularArrow">
          <a:avLst>
            <a:gd name="adj1" fmla="val 12500"/>
            <a:gd name="adj2" fmla="val 1142322"/>
            <a:gd name="adj3" fmla="val 20457678"/>
            <a:gd name="adj4" fmla="val 10800000"/>
            <a:gd name="adj5" fmla="val 12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layout/ReverseList">
  <dgm:title val=""/>
  <dgm:desc val=""/>
  <dgm:catLst>
    <dgm:cat type="relationship" pri="38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clrData>
  <dgm:layoutNode name="Name0">
    <dgm:varLst>
      <dgm:chMax val="2"/>
      <dgm:chPref val="2"/>
      <dgm:animLvl val="lvl"/>
    </dgm:varLst>
    <dgm:choose name="Name1">
      <dgm:if name="Name2" axis="ch" ptType="node" func="cnt" op="lte" val="1">
        <dgm:alg type="composite">
          <dgm:param type="ar" val="0.9993"/>
        </dgm:alg>
      </dgm:if>
      <dgm:else name="Name3">
        <dgm:alg type="composite">
          <dgm:param type="ar" val="0.8036"/>
        </dgm:alg>
      </dgm:else>
    </dgm:choose>
    <dgm:shape xmlns:r="http://schemas.openxmlformats.org/officeDocument/2006/relationships" r:blip="">
      <dgm:adjLst/>
    </dgm:shape>
    <dgm:choose name="Name4">
      <dgm:if name="Name5" axis="ch" ptType="node" func="cnt" op="lte" val="1">
        <dgm:constrLst>
          <dgm:constr type="primFontSz" for="des" ptType="node" op="equ" val="65"/>
          <dgm:constr type="l" for="ch" forName="LeftNode" refType="w" fact="0"/>
          <dgm:constr type="t" for="ch" forName="LeftNode" refType="h" fact="0.25"/>
          <dgm:constr type="w" for="ch" forName="LeftNode" refType="w" fact="0.5"/>
          <dgm:constr type="h" for="ch" forName="LeftNode" refType="h"/>
          <dgm:constr type="l" for="ch" forName="LeftText" refType="w" fact="0"/>
          <dgm:constr type="t" for="ch" forName="LeftText" refType="h" fact="0.25"/>
          <dgm:constr type="w" for="ch" forName="LeftText" refType="w" fact="0.5"/>
          <dgm:constr type="h" for="ch" forName="LeftText" refType="h"/>
        </dgm:constrLst>
      </dgm:if>
      <dgm:else name="Name6">
        <dgm:constrLst>
          <dgm:constr type="primFontSz" for="des" ptType="node" op="equ" val="65"/>
          <dgm:constr type="l" for="ch" forName="LeftNode" refType="w" fact="0"/>
          <dgm:constr type="t" for="ch" forName="LeftNode" refType="h" fact="0.1786"/>
          <dgm:constr type="w" for="ch" forName="LeftNode" refType="w" fact="0.4889"/>
          <dgm:constr type="h" for="ch" forName="LeftNode" refType="h" fact="0.6429"/>
          <dgm:constr type="l" for="ch" forName="LeftText" refType="w" fact="0"/>
          <dgm:constr type="t" for="ch" forName="LeftText" refType="h" fact="0.1786"/>
          <dgm:constr type="w" for="ch" forName="LeftText" refType="w" fact="0.4889"/>
          <dgm:constr type="h" for="ch" forName="LeftText" refType="h" fact="0.6429"/>
          <dgm:constr type="l" for="ch" forName="RightNode" refType="w" fact="0.5111"/>
          <dgm:constr type="t" for="ch" forName="RightNode" refType="h" fact="0.1786"/>
          <dgm:constr type="w" for="ch" forName="RightNode" refType="w" fact="0.4889"/>
          <dgm:constr type="h" for="ch" forName="RightNode" refType="h" fact="0.6429"/>
          <dgm:constr type="l" for="ch" forName="RightText" refType="w" fact="0.5111"/>
          <dgm:constr type="t" for="ch" forName="RightText" refType="h" fact="0.1786"/>
          <dgm:constr type="w" for="ch" forName="RightText" refType="w" fact="0.4889"/>
          <dgm:constr type="h" for="ch" forName="RightText" refType="h" fact="0.6429"/>
          <dgm:constr type="l" for="ch" forName="TopArrow" refType="w" fact="0.2444"/>
          <dgm:constr type="t" for="ch" forName="TopArrow" refType="h" fact="0"/>
          <dgm:constr type="w" for="ch" forName="TopArrow" refType="w" fact="0.5111"/>
          <dgm:constr type="h" for="ch" forName="TopArrow" refType="h" fact="0.4107"/>
          <dgm:constr type="l" for="ch" forName="BottomArrow" refType="w" fact="0.2444"/>
          <dgm:constr type="t" for="ch" forName="BottomArrow" refType="h" fact="0.5893"/>
          <dgm:constr type="w" for="ch" forName="BottomArrow" refType="w" fact="0.5111"/>
          <dgm:constr type="h" for="ch" forName="BottomArrow" refType="h" fact="0.4107"/>
        </dgm:constrLst>
      </dgm:else>
    </dgm:choose>
    <dgm:choose name="Name7">
      <dgm:if name="Name8" axis="ch" ptType="node" func="cnt" op="gte" val="1">
        <dgm:layoutNode name="LeftText" styleLbl="revTx" moveWith="LeftNode">
          <dgm:varLst>
            <dgm:bulletEnabled val="1"/>
          </dgm:varLst>
          <dgm:alg type="tx">
            <dgm:param type="txAnchorVert" val="t"/>
            <dgm:param type="parTxLTRAlign" val="l"/>
          </dgm:alg>
          <dgm:choose name="Name9">
            <dgm:if name="Name10" axis="ch" ptType="node" func="cnt" op="lte" val="1">
              <dgm:shape xmlns:r="http://schemas.openxmlformats.org/officeDocument/2006/relationships" type="round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5"/>
                <dgm:constr type="bMarg" refType="primFontSz" fact="0.5"/>
              </dgm:constrLst>
            </dgm:if>
            <dgm:else name="Name11">
              <dgm:shape xmlns:r="http://schemas.openxmlformats.org/officeDocument/2006/relationships" rot="27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45"/>
                <dgm:constr type="tMarg" refType="primFontSz" fact="0.5"/>
                <dgm:constr type="bMarg" refType="primFontSz" fact="0.5"/>
              </dgm:constrLst>
            </dgm:else>
          </dgm:choose>
          <dgm:ruleLst>
            <dgm:rule type="primFontSz" val="5" fact="NaN" max="NaN"/>
          </dgm:ruleLst>
        </dgm:layoutNode>
        <dgm:layoutNode name="LeftNode" styleLbl="bgImgPlace1">
          <dgm:varLst>
            <dgm:chMax val="2"/>
            <dgm:chPref val="2"/>
          </dgm:varLst>
          <dgm:alg type="sp"/>
          <dgm:choose name="Name12">
            <dgm:if name="Name13" axis="ch" ptType="node" func="cnt" op="lte" val="1">
              <dgm:shape xmlns:r="http://schemas.openxmlformats.org/officeDocument/2006/relationships" type="roundRect" r:blip="">
                <dgm:adjLst>
                  <dgm:adj idx="1" val="0.1667"/>
                  <dgm:adj idx="2" val="0"/>
                </dgm:adjLst>
              </dgm:shape>
            </dgm:if>
            <dgm:else name="Name14">
              <dgm:shape xmlns:r="http://schemas.openxmlformats.org/officeDocument/2006/relationships" rot="270" type="round2SameRect" r:blip="">
                <dgm:adjLst>
                  <dgm:adj idx="1" val="0.1667"/>
                  <dgm:adj idx="2" val="0"/>
                </dgm:adjLst>
              </dgm:shape>
            </dgm:else>
          </dgm:choose>
          <dgm:presOf axis="ch desOrSelf" ptType="node node" st="1 1" cnt="1 0"/>
        </dgm:layoutNode>
        <dgm:choose name="Name15">
          <dgm:if name="Name16" axis="ch" ptType="node" func="cnt" op="gte" val="2">
            <dgm:layoutNode name="RightText" styleLbl="revTx" moveWith="RightNode">
              <dgm:varLst>
                <dgm:bulletEnabled val="1"/>
              </dgm:varLst>
              <dgm:alg type="tx">
                <dgm:param type="txAnchorVert" val="t"/>
                <dgm:param type="parTxLTRAlign" val="l"/>
              </dgm:alg>
              <dgm:shape xmlns:r="http://schemas.openxmlformats.org/officeDocument/2006/relationships" rot="90" type="round2SameRect" r:blip="" hideGeom="1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  <dgm:constrLst>
                <dgm:constr type="lMarg" refType="primFontSz" fact="0.45"/>
                <dgm:constr type="rMarg" refType="primFontSz" fact="0.3"/>
                <dgm:constr type="tMarg" refType="primFontSz" fact="0.5"/>
                <dgm:constr type="bMarg" refType="primFontSz" fact="0.5"/>
              </dgm:constrLst>
              <dgm:ruleLst>
                <dgm:rule type="primFontSz" val="5" fact="NaN" max="NaN"/>
              </dgm:ruleLst>
            </dgm:layoutNode>
            <dgm:layoutNode name="RightNode" styleLbl="bgImgPlace1">
              <dgm:varLst>
                <dgm:chMax val="0"/>
                <dgm:chPref val="0"/>
              </dgm:varLst>
              <dgm:alg type="sp"/>
              <dgm:shape xmlns:r="http://schemas.openxmlformats.org/officeDocument/2006/relationships" rot="90" type="round2SameRect" r:blip="">
                <dgm:adjLst>
                  <dgm:adj idx="1" val="0.1667"/>
                  <dgm:adj idx="2" val="0"/>
                </dgm:adjLst>
              </dgm:shape>
              <dgm:presOf axis="ch desOrSelf" ptType="node node" st="2 1" cnt="1 0"/>
            </dgm:layoutNode>
            <dgm:layoutNode name="TopArrow">
              <dgm:alg type="sp"/>
              <dgm:shape xmlns:r="http://schemas.openxmlformats.org/officeDocument/2006/relationships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  <dgm:layoutNode name="BottomArrow">
              <dgm:alg type="sp"/>
              <dgm:shape xmlns:r="http://schemas.openxmlformats.org/officeDocument/2006/relationships" rot="180" type="circularArrow" r:blip="">
                <dgm:adjLst>
                  <dgm:adj idx="1" val="0.125"/>
                  <dgm:adj idx="2" val="19.0387"/>
                  <dgm:adj idx="3" val="-19.0387"/>
                  <dgm:adj idx="4" val="180"/>
                  <dgm:adj idx="5" val="0.125"/>
                </dgm:adjLst>
              </dgm:shape>
              <dgm:presOf/>
            </dgm:layoutNode>
          </dgm:if>
          <dgm:else name="Name17"/>
        </dgm:choose>
      </dgm:if>
      <dgm:else name="Name1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41DCD8-7D0F-46F1-A33D-A4A923770F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680B1F-9FC9-4658-AE7C-271D1A1296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2912A0-C25F-431A-9F02-5F91AF865F9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86F393-CA94-47C6-A67F-13B5DD767EC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EE8F2C-5C47-4626-9E32-364CA94244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B53443-AAE7-4A5E-B97C-3D16B7BD5D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5F2647-2464-488A-AD69-4C904D176D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596279-EB22-43E4-9BB4-088262DABEA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937C5E-1D0C-4A2F-9EA9-23C4A3F4BAB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6A3842-962C-44D1-84F2-A31910F91B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754C85-724D-46C3-B591-0D6F025B0B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CC81CE-797F-47CE-AFF2-3BBA05E082F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AD032A-F701-46AE-8D39-C3FEAAA190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CF332B-154F-47A3-8EB6-EEE408A2F8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A62763-679A-4B8C-86D5-E7C7732DEAA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3DCC07-6747-4B0F-8F19-CDDC10469C3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49820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7899120" y="184572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/>
          </p:nvPr>
        </p:nvSpPr>
        <p:spPr>
          <a:xfrm>
            <a:off x="109728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/>
          </p:nvPr>
        </p:nvSpPr>
        <p:spPr>
          <a:xfrm>
            <a:off x="449820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/>
          </p:nvPr>
        </p:nvSpPr>
        <p:spPr>
          <a:xfrm>
            <a:off x="7899120" y="3947040"/>
            <a:ext cx="323856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0C97D5-4FB3-4863-A44F-D0C7CCD9938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8783FD-DCE9-4B37-BB84-5DDEF62A5A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4F4115-6FCA-4257-9C35-F905795C1B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EC5451-E683-44E3-9922-8C391472BC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86560"/>
            <a:ext cx="10058040" cy="67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3356FB-5F0F-45FE-A06F-1111EBE166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4D039B-73AB-4187-8AF6-4827AA017BA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51400" y="394704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C50A66-7AF6-44F2-A125-019245C487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1097280" y="3947040"/>
            <a:ext cx="10058040" cy="191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241B0-5DFB-4A81-B4D2-21622187CD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b="0" lang="en-US" sz="8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77AAB0-978D-438C-A7CB-781AC4111414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lvl="1" marL="38412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rgbClr val="404040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lvl="2" marL="56700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3" marL="74988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  <a:p>
            <a:pPr lvl="4" marL="932760" indent="-18288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rgbClr val="404040"/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90961FC-C524-4D96-A775-CEB7342CFD50}" type="slidenum">
              <a:rPr b="0" lang="en-US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diagramData" Target="../diagrams/data2.xml"/><Relationship Id="rId2" Type="http://schemas.openxmlformats.org/officeDocument/2006/relationships/diagramLayout" Target="../diagrams/layout2.xml"/><Relationship Id="rId3" Type="http://schemas.openxmlformats.org/officeDocument/2006/relationships/diagramQuickStyle" Target="../diagrams/quickStyle2.xml"/><Relationship Id="rId4" Type="http://schemas.openxmlformats.org/officeDocument/2006/relationships/diagramColors" Target="../diagrams/colors2.xml"/><Relationship Id="rId5" Type="http://schemas.microsoft.com/office/2007/relationships/diagramDrawing" Target="../diagrams/drawing2.xml"/><Relationship Id="rId6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3.xml"/><Relationship Id="rId2" Type="http://schemas.openxmlformats.org/officeDocument/2006/relationships/diagramLayout" Target="../diagrams/layout3.xml"/><Relationship Id="rId3" Type="http://schemas.openxmlformats.org/officeDocument/2006/relationships/diagramQuickStyle" Target="../diagrams/quickStyle3.xml"/><Relationship Id="rId4" Type="http://schemas.openxmlformats.org/officeDocument/2006/relationships/diagramColors" Target="../diagrams/colors3.xml"/><Relationship Id="rId5" Type="http://schemas.microsoft.com/office/2007/relationships/diagramDrawing" Target="../diagrams/drawing3.xml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diagramData" Target="../diagrams/data4.xml"/><Relationship Id="rId2" Type="http://schemas.openxmlformats.org/officeDocument/2006/relationships/diagramLayout" Target="../diagrams/layout4.xml"/><Relationship Id="rId3" Type="http://schemas.openxmlformats.org/officeDocument/2006/relationships/diagramQuickStyle" Target="../diagrams/quickStyle4.xml"/><Relationship Id="rId4" Type="http://schemas.openxmlformats.org/officeDocument/2006/relationships/diagramColors" Target="../diagrams/colors4.xml"/><Relationship Id="rId5" Type="http://schemas.microsoft.com/office/2007/relationships/diagramDrawing" Target="../diagrams/drawing4.xml"/><Relationship Id="rId6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indent="0">
              <a:lnSpc>
                <a:spcPct val="85000"/>
              </a:lnSpc>
              <a:buNone/>
            </a:pPr>
            <a:r>
              <a:rPr b="0" lang="en-US" sz="6600" spc="-52" strike="noStrike">
                <a:solidFill>
                  <a:srgbClr val="262626"/>
                </a:solidFill>
                <a:latin typeface="Calibri Light"/>
              </a:rPr>
              <a:t>Explanation of Common Terminology in Causal Studies in (Urban) Economics</a:t>
            </a:r>
            <a:endParaRPr b="0" lang="en-US" sz="6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Econ 3320 – Urban economics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Tulane university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rgbClr val="637052"/>
                </a:solidFill>
                <a:latin typeface="Calibri Light"/>
              </a:rPr>
              <a:t>Professor HUSSAIN HADAH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Exogenous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If a variation is exogenous, then it is not a function of other factors.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It is not a function of other variable in the economic/statistical model.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If something is exogenous, you can think of it being random.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We ideally want to use treatment variation that is exogenous.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gold standard would be randomization -&gt; randomized treatment (e.g., randomizing police) would be strictly exogenous since treatment status does not depend on anything.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Endogenous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opposite of exogenous.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More specifically, if something is endogenous, it means it is a function of (it depends on, it is endogenous to) something else.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E.g., police allocation is endogenous to crime (unless we find some random or quasi-random variation to use).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E.g., state adoption of tax incentives for the film industry may be endogenous to the size of the existing film industry (larger existing film industry = more likely to adopt an incentive)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Endogenous vs. Exogenous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6000"/>
          </a:bodyPr>
          <a:p>
            <a:pPr marL="87480" indent="-87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 key question is how exogenous/endogenous the treatment variation is. 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87480" indent="-87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It’s not black and white where it is always clearly one or the other.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87480" indent="-87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Most treatment variation outside of an experiment lies on a spectrum between fully exogenous and strongly endogenous.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87480" indent="-87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There is no way to know or to test of treatment variation is endogenous.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87480" indent="-87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Determining how endogenous it is requires thinking critically about the factors that affect the treatment variation.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87480" indent="-874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For example, is there something non-random about the change in policing that is used in the paper? Could this non-randomness cause bias by creating a feedback loop (like the crime </a:t>
            </a:r>
            <a:r>
              <a:rPr b="0" lang="en-US" sz="2400" spc="-1" strike="noStrike">
                <a:solidFill>
                  <a:srgbClr val="404040"/>
                </a:solidFill>
                <a:latin typeface="Wingdings"/>
              </a:rPr>
              <a:t></a:t>
            </a: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 police feedback loop shown earlier)?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Issues: Endogeneity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54604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7000"/>
          </a:bodyPr>
          <a:p>
            <a:pPr marL="88560" indent="-88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Suppose you were to compare areas/cities with more police officers to areas/cities with fewer officers to see how crime differs.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8560" indent="-88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 the areas/cities with more officers have less crime?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8560" indent="-88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But the number of police officers is endogenous to crime.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8560" indent="-88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Endogenous since crime affects the number of police officers, but police officers affect crime.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8560" indent="-88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E.g., police officers allocated to high crime areas.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8560" indent="-8856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Increases in crime prompt the hiring of additional officers.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</a:pP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3813919298"/>
              </p:ext>
            </p:extLst>
          </p:nvPr>
        </p:nvGraphicFramePr>
        <p:xfrm>
          <a:off x="6400800" y="1845720"/>
          <a:ext cx="5487480" cy="422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Issues: Endogeneity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54604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Suppose you were to do this comparison anyways</a:t>
            </a:r>
            <a:r>
              <a:rPr b="0" lang="is-IS" sz="2000" spc="-1" strike="noStrike">
                <a:solidFill>
                  <a:srgbClr val="404040"/>
                </a:solidFill>
                <a:latin typeface="Calibri"/>
              </a:rPr>
              <a:t>…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is-IS" sz="2000" spc="-1" strike="noStrike">
                <a:solidFill>
                  <a:srgbClr val="404040"/>
                </a:solidFill>
                <a:latin typeface="Calibri"/>
              </a:rPr>
              <a:t>Suppose you were to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compare areas/cities with more police officers to areas/cities with fewer officers to see how crime differs.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 the areas/cities with more officers have less crime?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Do you think that by doing this comparison you would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overestimate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or </a:t>
            </a:r>
            <a:r>
              <a:rPr b="0" i="1" lang="en-US" sz="2000" spc="-1" strike="noStrike">
                <a:solidFill>
                  <a:srgbClr val="404040"/>
                </a:solidFill>
                <a:latin typeface="Calibri"/>
              </a:rPr>
              <a:t>underestimate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the effect of police on reducing crime?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1690882600"/>
              </p:ext>
            </p:extLst>
          </p:nvPr>
        </p:nvGraphicFramePr>
        <p:xfrm>
          <a:off x="6400800" y="1845720"/>
          <a:ext cx="5487480" cy="422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Issues: Endogeneity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54604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is-IS" sz="2000" spc="-1" strike="noStrike">
                <a:solidFill>
                  <a:srgbClr val="404040"/>
                </a:solidFill>
                <a:latin typeface="Calibri"/>
              </a:rPr>
              <a:t>Suppose you were to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 compare areas/cities with more police officers to areas/cities with fewer officers to see how crime differs. 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…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This would probably underestimate the effect of police on crime, perhaps showing incorrectly that they increase crime, or that their effect on crime reduction is smaller than it actually is.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Estimates would be negatively biased.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Why?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876436818"/>
              </p:ext>
            </p:extLst>
          </p:nvPr>
        </p:nvGraphicFramePr>
        <p:xfrm>
          <a:off x="6400800" y="1845720"/>
          <a:ext cx="5487480" cy="422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Issues: Endogeneity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546048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Estimates would be negatively biased.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Why?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Since police are allocated to places with higher crime rates, or more police are deployed when crime increases, there is going to be a positive correlation between the two.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Mistaking that for a causal relationship will bias the estimate.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We have to break this endogeneity loop!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770583528"/>
              </p:ext>
            </p:extLst>
          </p:nvPr>
        </p:nvGraphicFramePr>
        <p:xfrm>
          <a:off x="6400800" y="1845720"/>
          <a:ext cx="5487480" cy="4226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Ideal Fix: Randomization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The ideal way to investigate the effect of police on crime would be to randomly allocate areas/cities with more/fewer police officers.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Likely not possible</a:t>
            </a:r>
            <a:r>
              <a:rPr b="0" lang="is-IS" sz="2000" spc="-1" strike="noStrike">
                <a:solidFill>
                  <a:srgbClr val="404040"/>
                </a:solidFill>
                <a:latin typeface="Calibri"/>
              </a:rPr>
              <a:t>…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is-IS" sz="2000" spc="-1" strike="noStrike">
                <a:solidFill>
                  <a:srgbClr val="404040"/>
                </a:solidFill>
                <a:latin typeface="Calibri"/>
              </a:rPr>
              <a:t>Is there a way that police are allocated that is “quasi-random”?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is-IS" sz="2000" spc="-1" strike="noStrike">
                <a:solidFill>
                  <a:srgbClr val="404040"/>
                </a:solidFill>
                <a:latin typeface="Calibri"/>
              </a:rPr>
              <a:t>Is there a natural experiment?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is-IS" sz="2000" spc="-1" strike="noStrike">
                <a:solidFill>
                  <a:srgbClr val="404040"/>
                </a:solidFill>
                <a:latin typeface="Calibri"/>
              </a:rPr>
              <a:t>Or, phrased another way, is there a way that police were allocated that was independent from the crime level (i.e. </a:t>
            </a: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Is there a case where police officers were not allocated based on crime levels?)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82232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Empirical studies on how police affect crime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446840" cy="448956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 fontScale="91000"/>
          </a:bodyPr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rgbClr val="404040"/>
                </a:solidFill>
                <a:latin typeface="Calibri"/>
              </a:rPr>
              <a:t>In this course we will cover some neat empirical research articles that investigate how police affect crime using different experimental or “quasi-experimental” methods.</a:t>
            </a:r>
            <a:endParaRPr b="0" lang="en-US" sz="20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1800" spc="-1" strike="noStrike">
                <a:solidFill>
                  <a:srgbClr val="404040"/>
                </a:solidFill>
                <a:latin typeface="URWPalladioL-Bold"/>
              </a:rPr>
              <a:t>Levitt, Steven D.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1997. “Using Electoral Cycles in Police Hiring to Estimate the Effect of Police on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Crime.”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-Slant_167"/>
              </a:rPr>
              <a:t>American Economic Review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, 87(3): 270–290.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1800" spc="-1" strike="noStrike">
                <a:solidFill>
                  <a:srgbClr val="404040"/>
                </a:solidFill>
                <a:latin typeface="URWPalladioL-Bold"/>
              </a:rPr>
              <a:t>Sullivan, Christopher M, and Zachary P. O’Keeffe.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2017. “Evidence that curtailing proactive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policing can reduce major crime.”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-Slant_167"/>
              </a:rPr>
              <a:t>Nature Human Behaviour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, 1(10): 730–737.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1800" spc="-1" strike="noStrike">
                <a:solidFill>
                  <a:srgbClr val="404040"/>
                </a:solidFill>
                <a:latin typeface="URWPalladioL-Bold"/>
              </a:rPr>
              <a:t>Di Tella, Rafael, and Ernesto Schargrodsky.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2004. “Do Police Reduce Crime? Estimate Using the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Allocation of Police Forces after a Terrorist Attack.”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-Slant_167"/>
              </a:rPr>
              <a:t>American Economic Review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, 94(1): 115–133.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1800" spc="-1" strike="noStrike">
                <a:solidFill>
                  <a:srgbClr val="404040"/>
                </a:solidFill>
                <a:latin typeface="URWPalladioL-Bold"/>
              </a:rPr>
              <a:t>Dur, Robert, and Ben Vollaard.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2019. “Salience of law enforcement: A field experiment.”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-Slant_167"/>
              </a:rPr>
              <a:t>Journal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URWPalladioL-Roma-Slant_167"/>
              </a:rPr>
              <a:t>of Environmental Economics and Management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, 93: 208–220.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1" lang="en-US" sz="1800" spc="-1" strike="noStrike">
                <a:solidFill>
                  <a:srgbClr val="404040"/>
                </a:solidFill>
                <a:latin typeface="URWPalladioL-Bold"/>
              </a:rPr>
              <a:t>Cheng, Cheng, and Wei Long.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2018. “Improving police services: Evidence from the French quarter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  <a:p>
            <a:pPr marL="89640" indent="-896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task force.” </a:t>
            </a:r>
            <a:r>
              <a:rPr b="0" lang="en-US" sz="1800" spc="-1" strike="noStrike">
                <a:solidFill>
                  <a:srgbClr val="404040"/>
                </a:solidFill>
                <a:latin typeface="URWPalladioL-Roma-Slant_167"/>
              </a:rPr>
              <a:t>Journal of Public Economics</a:t>
            </a:r>
            <a:r>
              <a:rPr b="0" lang="en-US" sz="1800" spc="-1" strike="noStrike">
                <a:solidFill>
                  <a:srgbClr val="404040"/>
                </a:solidFill>
                <a:latin typeface="URWPalladioL-Roma"/>
              </a:rPr>
              <a:t>, 164: 1–18.</a:t>
            </a:r>
            <a:endParaRPr b="0" lang="en-US" sz="1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Some Terminology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These terms will come up in the practice questions you’ll do today, in the course, and in economics in general.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Treatment variation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Exogenous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Endogenous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404040"/>
                </a:solidFill>
                <a:latin typeface="Calibri"/>
              </a:rPr>
              <a:t>External validity</a:t>
            </a:r>
            <a:endParaRPr b="0" lang="en-US" sz="28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rgbClr val="404040"/>
                </a:solidFill>
                <a:latin typeface="Calibri Light"/>
              </a:rPr>
              <a:t>Treatment Variation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anchor="t">
            <a:normAutofit/>
          </a:bodyPr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This term often comes up in empirical research that estimates causal effects.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Treatment variation refers to the variation in X that you are using to identify the causal effect of X on Y.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E.g., the variation in the timing and location of MDPs (as in GHM).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E.g., the increase in police officer hiring that occurs before elections (this is the variation used in Levitt, 1997).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  <a:p>
            <a:pPr marL="91440" indent="-9144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400" spc="-1" strike="noStrike">
                <a:solidFill>
                  <a:srgbClr val="404040"/>
                </a:solidFill>
                <a:latin typeface="Calibri"/>
              </a:rPr>
              <a:t>E.g., the randomly-assigned change in police enforcement by location (as in Dur and Voolaard, 2019).</a:t>
            </a:r>
            <a:endParaRPr b="0" lang="en-US" sz="2400" spc="-1" strike="noStrike">
              <a:solidFill>
                <a:srgbClr val="40404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6078</TotalTime>
  <Application>LibreOffice/7.5.4.2$MacOSX_X86_64 LibreOffice_project/36ccfdc35048b057fd9854c757a8b67ec53977b6</Application>
  <AppVersion>15.0000</AppVersion>
  <Words>1044</Words>
  <Paragraphs>84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2015-11-21T16:49:21Z</dcterms:created>
  <dc:creator>Button, Patrick J</dc:creator>
  <dc:description/>
  <dc:language>en-US</dc:language>
  <cp:lastModifiedBy/>
  <dcterms:modified xsi:type="dcterms:W3CDTF">2023-12-24T18:12:44Z</dcterms:modified>
  <cp:revision>105</cp:revision>
  <dc:subject/>
  <dc:title>The Economics of Crime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