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notesMasters/_rels/notesMaster1.xml.rels" ContentType="application/vnd.openxmlformats-package.relationships+xml"/>
  <Override PartName="/ppt/notesMasters/notesMaster1.xml" ContentType="application/vnd.openxmlformats-officedocument.presentationml.notesMaster+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media/image1.png" ContentType="image/png"/>
  <Override PartName="/ppt/media/image4.jpeg" ContentType="image/jpeg"/>
  <Override PartName="/ppt/media/image2.wmf" ContentType="image/x-wmf"/>
  <Override PartName="/ppt/media/image3.jpeg" ContentType="image/jpeg"/>
  <Override PartName="/ppt/media/image5.png" ContentType="image/png"/>
  <Override PartName="/ppt/_rels/presentation.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11.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23.xml.rels" ContentType="application/vnd.openxmlformats-package.relationships+xml"/>
  <Override PartName="/ppt/slideLayouts/_rels/slideLayout4.xml.rels" ContentType="application/vnd.openxmlformats-package.relationships+xml"/>
  <Override PartName="/ppt/slideLayouts/_rels/slideLayout9.xml.rels" ContentType="application/vnd.openxmlformats-package.relationships+xml"/>
  <Override PartName="/ppt/slideLayouts/_rels/slideLayout22.xml.rels" ContentType="application/vnd.openxmlformats-package.relationships+xml"/>
  <Override PartName="/ppt/slideLayouts/_rels/slideLayout19.xml.rels" ContentType="application/vnd.openxmlformats-package.relationships+xml"/>
  <Override PartName="/ppt/slideLayouts/_rels/slideLayout8.xml.rels" ContentType="application/vnd.openxmlformats-package.relationships+xml"/>
  <Override PartName="/ppt/slideLayouts/_rels/slideLayout21.xml.rels" ContentType="application/vnd.openxmlformats-package.relationships+xml"/>
  <Override PartName="/ppt/slideLayouts/_rels/slideLayout13.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7.xml.rels" ContentType="application/vnd.openxmlformats-package.relationships+xml"/>
  <Override PartName="/ppt/slideLayouts/_rels/slideLayout20.xml.rels" ContentType="application/vnd.openxmlformats-package.relationships+xml"/>
  <Override PartName="/ppt/slideLayouts/_rels/slideLayout12.xml.rels" ContentType="application/vnd.openxmlformats-package.relationships+xml"/>
  <Override PartName="/ppt/slideLayouts/_rels/slideLayout14.xml.rels" ContentType="application/vnd.openxmlformats-package.relationships+xml"/>
  <Override PartName="/ppt/slideLayouts/_rels/slideLayout3.xml.rels" ContentType="application/vnd.openxmlformats-package.relationships+xml"/>
  <Override PartName="/ppt/slideLayouts/_rels/slideLayout24.xml.rels" ContentType="application/vnd.openxmlformats-package.relationships+xml"/>
  <Override PartName="/ppt/slideLayouts/_rels/slideLayout1.xml.rels" ContentType="application/vnd.openxmlformats-package.relationships+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22.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1.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6.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17.xml" ContentType="application/vnd.openxmlformats-officedocument.presentationml.slideLayout+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_rels/slide17.xml.rels" ContentType="application/vnd.openxmlformats-package.relationships+xml"/>
  <Override PartName="/ppt/slides/_rels/slide16.xml.rels" ContentType="application/vnd.openxmlformats-package.relationships+xml"/>
  <Override PartName="/ppt/slides/_rels/slide9.xml.rels" ContentType="application/vnd.openxmlformats-package.relationships+xml"/>
  <Override PartName="/ppt/slides/_rels/slide15.xml.rels" ContentType="application/vnd.openxmlformats-package.relationships+xml"/>
  <Override PartName="/ppt/slides/_rels/slide8.xml.rels" ContentType="application/vnd.openxmlformats-package.relationships+xml"/>
  <Override PartName="/ppt/slides/_rels/slide14.xml.rels" ContentType="application/vnd.openxmlformats-package.relationships+xml"/>
  <Override PartName="/ppt/slides/_rels/slide7.xml.rels" ContentType="application/vnd.openxmlformats-package.relationships+xml"/>
  <Override PartName="/ppt/slides/_rels/slide13.xml.rels" ContentType="application/vnd.openxmlformats-package.relationships+xml"/>
  <Override PartName="/ppt/slides/_rels/slide6.xml.rels" ContentType="application/vnd.openxmlformats-package.relationships+xml"/>
  <Override PartName="/ppt/slides/_rels/slide12.xml.rels" ContentType="application/vnd.openxmlformats-package.relationships+xml"/>
  <Override PartName="/ppt/slides/_rels/slide5.xml.rels" ContentType="application/vnd.openxmlformats-package.relationships+xml"/>
  <Override PartName="/ppt/slides/_rels/slide11.xml.rels" ContentType="application/vnd.openxmlformats-package.relationships+xml"/>
  <Override PartName="/ppt/slides/_rels/slide4.xml.rels" ContentType="application/vnd.openxmlformats-package.relationships+xml"/>
  <Override PartName="/ppt/slides/_rels/slide10.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Slides/_rels/notesSlide1.xml.rels" ContentType="application/vnd.openxmlformats-package.relationships+xml"/>
  <Override PartName="/ppt/notesSlides/notesSlide1.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r>
              <a:rPr b="0" lang="en-US" sz="3800" spc="-1" strike="noStrike">
                <a:solidFill>
                  <a:srgbClr val="000000"/>
                </a:solidFill>
                <a:latin typeface="Calibri"/>
              </a:rPr>
              <a:t>Click to move the slide</a:t>
            </a:r>
            <a:endParaRPr b="0" lang="en-US" sz="3800" spc="-1" strike="noStrike">
              <a:solidFill>
                <a:srgbClr val="000000"/>
              </a:solidFill>
              <a:latin typeface="Calibri"/>
            </a:endParaRPr>
          </a:p>
        </p:txBody>
      </p:sp>
      <p:sp>
        <p:nvSpPr>
          <p:cNvPr id="83"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84" name="PlaceHolder 3"/>
          <p:cNvSpPr>
            <a:spLocks noGrp="1"/>
          </p:cNvSpPr>
          <p:nvPr>
            <p:ph type="hdr"/>
          </p:nvPr>
        </p:nvSpPr>
        <p:spPr>
          <a:xfrm>
            <a:off x="0" y="0"/>
            <a:ext cx="3372840" cy="50256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85" name="PlaceHolder 4"/>
          <p:cNvSpPr>
            <a:spLocks noGrp="1"/>
          </p:cNvSpPr>
          <p:nvPr>
            <p:ph type="dt" idx="5"/>
          </p:nvPr>
        </p:nvSpPr>
        <p:spPr>
          <a:xfrm>
            <a:off x="4399200" y="0"/>
            <a:ext cx="3372840" cy="50256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86" name="PlaceHolder 5"/>
          <p:cNvSpPr>
            <a:spLocks noGrp="1"/>
          </p:cNvSpPr>
          <p:nvPr>
            <p:ph type="ftr" idx="6"/>
          </p:nvPr>
        </p:nvSpPr>
        <p:spPr>
          <a:xfrm>
            <a:off x="0" y="9555480"/>
            <a:ext cx="3372840" cy="50256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87" name="PlaceHolder 6"/>
          <p:cNvSpPr>
            <a:spLocks noGrp="1"/>
          </p:cNvSpPr>
          <p:nvPr>
            <p:ph type="sldNum" idx="7"/>
          </p:nvPr>
        </p:nvSpPr>
        <p:spPr>
          <a:xfrm>
            <a:off x="4399200" y="9555480"/>
            <a:ext cx="3372840" cy="50256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E4E6D9BF-00D4-4384-BC49-A4D02191C209}"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PlaceHolder 1"/>
          <p:cNvSpPr>
            <a:spLocks noGrp="1"/>
          </p:cNvSpPr>
          <p:nvPr>
            <p:ph type="sldImg"/>
          </p:nvPr>
        </p:nvSpPr>
        <p:spPr>
          <a:xfrm>
            <a:off x="685800" y="1143000"/>
            <a:ext cx="5486040" cy="3085920"/>
          </a:xfrm>
          <a:prstGeom prst="rect">
            <a:avLst/>
          </a:prstGeom>
          <a:ln w="0">
            <a:noFill/>
          </a:ln>
        </p:spPr>
      </p:sp>
      <p:sp>
        <p:nvSpPr>
          <p:cNvPr id="125" name="PlaceHolder 2"/>
          <p:cNvSpPr>
            <a:spLocks noGrp="1"/>
          </p:cNvSpPr>
          <p:nvPr>
            <p:ph type="body"/>
          </p:nvPr>
        </p:nvSpPr>
        <p:spPr>
          <a:xfrm>
            <a:off x="685800" y="4400640"/>
            <a:ext cx="5486040" cy="3600000"/>
          </a:xfrm>
          <a:prstGeom prst="rect">
            <a:avLst/>
          </a:prstGeom>
          <a:noFill/>
          <a:ln w="0">
            <a:noFill/>
          </a:ln>
        </p:spPr>
        <p:txBody>
          <a:bodyPr numCol="1" spcCol="0" anchor="t">
            <a:noAutofit/>
          </a:bodyPr>
          <a:p>
            <a:pPr marL="216000" indent="0">
              <a:buNone/>
            </a:pPr>
            <a:endParaRPr b="0" lang="en-US" sz="1800" spc="-1" strike="noStrike">
              <a:solidFill>
                <a:srgbClr val="000000"/>
              </a:solidFill>
              <a:latin typeface="Arial"/>
            </a:endParaRPr>
          </a:p>
        </p:txBody>
      </p:sp>
      <p:sp>
        <p:nvSpPr>
          <p:cNvPr id="126" name="PlaceHolder 3"/>
          <p:cNvSpPr>
            <a:spLocks noGrp="1"/>
          </p:cNvSpPr>
          <p:nvPr>
            <p:ph type="sldNum" idx="8"/>
          </p:nvPr>
        </p:nvSpPr>
        <p:spPr>
          <a:xfrm>
            <a:off x="3884760" y="8685360"/>
            <a:ext cx="2971440" cy="458280"/>
          </a:xfrm>
          <a:prstGeom prst="rect">
            <a:avLst/>
          </a:prstGeom>
          <a:noFill/>
          <a:ln w="0">
            <a:noFill/>
          </a:ln>
        </p:spPr>
        <p:txBody>
          <a:bodyPr numCol="1" spcCol="0" anchor="b">
            <a:noAutofit/>
          </a:bodyPr>
          <a:lstStyle>
            <a:lvl1pPr indent="0" algn="r">
              <a:lnSpc>
                <a:spcPct val="100000"/>
              </a:lnSpc>
              <a:buNone/>
              <a:defRPr b="0" lang="en-US" sz="1200" spc="-1" strike="noStrike">
                <a:solidFill>
                  <a:srgbClr val="000000"/>
                </a:solidFill>
                <a:latin typeface="Calibri"/>
              </a:defRPr>
            </a:lvl1pPr>
          </a:lstStyle>
          <a:p>
            <a:pPr indent="0" algn="r">
              <a:lnSpc>
                <a:spcPct val="100000"/>
              </a:lnSpc>
              <a:buNone/>
            </a:pPr>
            <a:fld id="{A883BE49-7FCB-49F5-BB34-9A13ED5942AD}" type="slidenum">
              <a:rPr b="0" lang="en-US" sz="1200" spc="-1" strike="noStrike">
                <a:solidFill>
                  <a:srgbClr val="000000"/>
                </a:solidFill>
                <a:latin typeface="Calibri"/>
              </a:rPr>
              <a:t>&lt;number&gt;</a:t>
            </a:fld>
            <a:endParaRPr b="0" lang="en-US"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1"/>
          </p:nvPr>
        </p:nvSpPr>
        <p:spPr/>
        <p:txBody>
          <a:bodyPr/>
          <a:p>
            <a:fld id="{63685F3B-965A-4030-A5D6-D7877A3E13B6}"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27"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28"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1"/>
          </p:nvPr>
        </p:nvSpPr>
        <p:spPr/>
        <p:txBody>
          <a:bodyPr/>
          <a:p>
            <a:fld id="{FE112D68-0DC1-48FD-BBE1-2FD1BC6493AC}"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30"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31"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32"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33"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1"/>
          </p:nvPr>
        </p:nvSpPr>
        <p:spPr/>
        <p:txBody>
          <a:bodyPr/>
          <a:p>
            <a:fld id="{D51781EE-F561-49F3-9F3B-039C2ECEC6DA}"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35"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36"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37"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38"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39"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40"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1"/>
          </p:nvPr>
        </p:nvSpPr>
        <p:spPr/>
        <p:txBody>
          <a:bodyPr/>
          <a:p>
            <a:fld id="{2FD7727B-81B1-4E99-8519-0BBCA6F40A77}"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3"/>
          </p:nvPr>
        </p:nvSpPr>
        <p:spPr/>
        <p:txBody>
          <a:bodyPr/>
          <a:p>
            <a:fld id="{59CD0324-D87D-4ED6-93F6-2961D4C2DD72}"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3"/>
          </p:nvPr>
        </p:nvSpPr>
        <p:spPr/>
        <p:txBody>
          <a:bodyPr/>
          <a:p>
            <a:fld id="{ACE8A534-5EFC-43D2-B9EA-D7412AB92EF8}"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49"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3"/>
          </p:nvPr>
        </p:nvSpPr>
        <p:spPr/>
        <p:txBody>
          <a:bodyPr/>
          <a:p>
            <a:fld id="{CB7CFA00-7D0E-4464-B5E9-EFA54D50D682}"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51"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52"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3"/>
          </p:nvPr>
        </p:nvSpPr>
        <p:spPr/>
        <p:txBody>
          <a:bodyPr/>
          <a:p>
            <a:fld id="{3A727DD9-393D-40F2-807B-1939086A62FD}"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3"/>
          </p:nvPr>
        </p:nvSpPr>
        <p:spPr/>
        <p:txBody>
          <a:bodyPr/>
          <a:p>
            <a:fld id="{807DDA12-E968-42BA-A809-DFDB8595962F}"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3"/>
          </p:nvPr>
        </p:nvSpPr>
        <p:spPr/>
        <p:txBody>
          <a:bodyPr/>
          <a:p>
            <a:fld id="{AA91CC7F-9C24-4A08-8EE9-6A0059B7E0F8}"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56"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57"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58"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3"/>
          </p:nvPr>
        </p:nvSpPr>
        <p:spPr/>
        <p:txBody>
          <a:bodyPr/>
          <a:p>
            <a:fld id="{80DDE915-46B7-43BD-81E7-9EBA58784C8A}"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1"/>
          </p:nvPr>
        </p:nvSpPr>
        <p:spPr/>
        <p:txBody>
          <a:bodyPr/>
          <a:p>
            <a:fld id="{5C9275F8-721C-4D69-A5F4-F235811AF505}" type="slidenum">
              <a:t>&lt;#&gt;</a:t>
            </a:fld>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60"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1"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2"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3"/>
          </p:nvPr>
        </p:nvSpPr>
        <p:spPr/>
        <p:txBody>
          <a:bodyPr/>
          <a:p>
            <a:fld id="{39F7A0BA-506D-4604-AF43-D41274E531B3}"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64"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5"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6"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3"/>
          </p:nvPr>
        </p:nvSpPr>
        <p:spPr/>
        <p:txBody>
          <a:bodyPr/>
          <a:p>
            <a:fld id="{0A0C00C5-03F3-48D7-B678-03AAFC780AE4}"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68"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9"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3"/>
          </p:nvPr>
        </p:nvSpPr>
        <p:spPr/>
        <p:txBody>
          <a:bodyPr/>
          <a:p>
            <a:fld id="{346FFB97-BA1D-4CCA-A04B-8DC108F92043}"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71"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72"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73"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74"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3"/>
          </p:nvPr>
        </p:nvSpPr>
        <p:spPr/>
        <p:txBody>
          <a:bodyPr/>
          <a:p>
            <a:fld id="{45950545-F77B-429D-9660-EA30E7437D3C}"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76"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77"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78"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79"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80"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81"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3"/>
          </p:nvPr>
        </p:nvSpPr>
        <p:spPr/>
        <p:txBody>
          <a:bodyPr/>
          <a:p>
            <a:fld id="{55C0FE2B-AAA6-475F-AAF2-83CE7C3AFD44}"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8"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1"/>
          </p:nvPr>
        </p:nvSpPr>
        <p:spPr/>
        <p:txBody>
          <a:bodyPr/>
          <a:p>
            <a:fld id="{07AA03A9-4FFE-4E5D-81EC-F7E7F735C6BF}"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10"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11"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1"/>
          </p:nvPr>
        </p:nvSpPr>
        <p:spPr/>
        <p:txBody>
          <a:bodyPr/>
          <a:p>
            <a:fld id="{E7A812A5-461C-4F38-BEEB-41B8DB886E6A}"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1"/>
          </p:nvPr>
        </p:nvSpPr>
        <p:spPr/>
        <p:txBody>
          <a:bodyPr/>
          <a:p>
            <a:fld id="{A8C3F08C-2883-4601-AA06-D99F6BD931B8}"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1"/>
          </p:nvPr>
        </p:nvSpPr>
        <p:spPr/>
        <p:txBody>
          <a:bodyPr/>
          <a:p>
            <a:fld id="{70992D82-B03A-40F8-87F5-C9A045404986}"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15"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16"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17"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1"/>
          </p:nvPr>
        </p:nvSpPr>
        <p:spPr/>
        <p:txBody>
          <a:bodyPr/>
          <a:p>
            <a:fld id="{740493DC-FCC7-4218-92CB-7EFC9583462F}"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19"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20"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21"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1"/>
          </p:nvPr>
        </p:nvSpPr>
        <p:spPr/>
        <p:txBody>
          <a:bodyPr/>
          <a:p>
            <a:fld id="{CB0F1656-4AD8-4598-9299-4D3AFE23A024}"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23"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24"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25"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1"/>
          </p:nvPr>
        </p:nvSpPr>
        <p:spPr/>
        <p:txBody>
          <a:bodyPr/>
          <a:p>
            <a:fld id="{BA881728-0462-43E8-951F-83DBD31B2F5F}"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wmf"/><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jpeg"/><Relationship Id="rId3" Type="http://schemas.openxmlformats.org/officeDocument/2006/relationships/image" Target="../media/image2.wmf"/><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0" name="Picture 6" descr=""/>
          <p:cNvPicPr/>
          <p:nvPr/>
        </p:nvPicPr>
        <p:blipFill>
          <a:blip r:embed="rId3"/>
          <a:stretch/>
        </p:blipFill>
        <p:spPr>
          <a:xfrm>
            <a:off x="909720" y="6218280"/>
            <a:ext cx="1296720" cy="375840"/>
          </a:xfrm>
          <a:prstGeom prst="rect">
            <a:avLst/>
          </a:prstGeom>
          <a:ln w="0">
            <a:noFill/>
          </a:ln>
        </p:spPr>
      </p:pic>
      <p:sp>
        <p:nvSpPr>
          <p:cNvPr id="1" name="PlaceHolder 1"/>
          <p:cNvSpPr>
            <a:spLocks noGrp="1"/>
          </p:cNvSpPr>
          <p:nvPr>
            <p:ph type="sldNum" idx="1"/>
          </p:nvPr>
        </p:nvSpPr>
        <p:spPr>
          <a:xfrm>
            <a:off x="10415520" y="6356520"/>
            <a:ext cx="937800" cy="364680"/>
          </a:xfrm>
          <a:prstGeom prst="rect">
            <a:avLst/>
          </a:prstGeom>
          <a:noFill/>
          <a:ln w="0">
            <a:noFill/>
          </a:ln>
        </p:spPr>
        <p:txBody>
          <a:bodyPr numCol="1" spcCol="0" anchor="ctr">
            <a:noAutofit/>
          </a:bodyPr>
          <a:lstStyle>
            <a:lvl1pPr indent="0" algn="r">
              <a:lnSpc>
                <a:spcPct val="100000"/>
              </a:lnSpc>
              <a:buNone/>
              <a:defRPr b="0" lang="en-US" sz="1000" spc="-1" strike="noStrike">
                <a:solidFill>
                  <a:srgbClr val="ffffff"/>
                </a:solidFill>
                <a:latin typeface="Century Gothic"/>
              </a:defRPr>
            </a:lvl1pPr>
          </a:lstStyle>
          <a:p>
            <a:pPr indent="0" algn="r">
              <a:lnSpc>
                <a:spcPct val="100000"/>
              </a:lnSpc>
              <a:buNone/>
            </a:pPr>
            <a:fld id="{7B7015E3-BC69-4DD5-A747-1DDB34CC8268}" type="slidenum">
              <a:rPr b="0" lang="en-US" sz="1000" spc="-1" strike="noStrike">
                <a:solidFill>
                  <a:srgbClr val="ffffff"/>
                </a:solidFill>
                <a:latin typeface="Century Gothic"/>
              </a:rPr>
              <a:t>&lt;number&gt;</a:t>
            </a:fld>
            <a:endParaRPr b="0" lang="en-US" sz="1000" spc="-1" strike="noStrike">
              <a:solidFill>
                <a:srgbClr val="000000"/>
              </a:solidFill>
              <a:latin typeface="Times New Roman"/>
            </a:endParaRPr>
          </a:p>
        </p:txBody>
      </p:sp>
      <p:sp>
        <p:nvSpPr>
          <p:cNvPr id="2" name="PlaceHolder 2"/>
          <p:cNvSpPr>
            <a:spLocks noGrp="1"/>
          </p:cNvSpPr>
          <p:nvPr>
            <p:ph type="ftr" idx="2"/>
          </p:nvPr>
        </p:nvSpPr>
        <p:spPr>
          <a:xfrm>
            <a:off x="2313000" y="6356520"/>
            <a:ext cx="7370280" cy="364680"/>
          </a:xfrm>
          <a:prstGeom prst="rect">
            <a:avLst/>
          </a:prstGeom>
          <a:noFill/>
          <a:ln w="0">
            <a:noFill/>
          </a:ln>
        </p:spPr>
        <p:txBody>
          <a:bodyPr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 name="PlaceHolder 3"/>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r>
              <a:rPr b="0" lang="en-US" sz="3800" spc="-1" strike="noStrike">
                <a:solidFill>
                  <a:srgbClr val="000000"/>
                </a:solidFill>
                <a:latin typeface="Calibri"/>
              </a:rPr>
              <a:t>Click to edit the title text format</a:t>
            </a:r>
            <a:endParaRPr b="0" lang="en-US" sz="3800" spc="-1" strike="noStrike">
              <a:solidFill>
                <a:srgbClr val="000000"/>
              </a:solidFill>
              <a:latin typeface="Calibri"/>
            </a:endParaRPr>
          </a:p>
        </p:txBody>
      </p:sp>
      <p:sp>
        <p:nvSpPr>
          <p:cNvPr id="4" name="PlaceHolder 4"/>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pc="-1" strike="noStrike">
                <a:solidFill>
                  <a:srgbClr val="404040"/>
                </a:solidFill>
                <a:latin typeface="Century Gothic"/>
              </a:rPr>
              <a:t>Click to edit the outline text format</a:t>
            </a:r>
            <a:endParaRPr b="0" lang="en-US" sz="2800" spc="-1" strike="noStrike">
              <a:solidFill>
                <a:srgbClr val="404040"/>
              </a:solidFill>
              <a:latin typeface="Century Gothic"/>
            </a:endParaRPr>
          </a:p>
          <a:p>
            <a:pPr lvl="1" marL="864000" indent="-324000">
              <a:lnSpc>
                <a:spcPct val="90000"/>
              </a:lnSpc>
              <a:spcBef>
                <a:spcPts val="1134"/>
              </a:spcBef>
              <a:buClr>
                <a:srgbClr val="000000"/>
              </a:buClr>
              <a:buSzPct val="75000"/>
              <a:buFont typeface="Symbol" charset="2"/>
              <a:buChar char=""/>
            </a:pPr>
            <a:r>
              <a:rPr b="0" lang="en-US" sz="2000" spc="-1" strike="noStrike">
                <a:solidFill>
                  <a:srgbClr val="404040"/>
                </a:solidFill>
                <a:latin typeface="Century Gothic"/>
              </a:rPr>
              <a:t>Second Outline Level</a:t>
            </a:r>
            <a:endParaRPr b="0" lang="en-US" sz="2000" spc="-1" strike="noStrike">
              <a:solidFill>
                <a:srgbClr val="404040"/>
              </a:solidFill>
              <a:latin typeface="Century Gothic"/>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rgbClr val="404040"/>
                </a:solidFill>
                <a:latin typeface="Century Gothic"/>
              </a:rPr>
              <a:t>Third Outline Level</a:t>
            </a:r>
            <a:endParaRPr b="0" lang="en-US" sz="1800" spc="-1" strike="noStrike">
              <a:solidFill>
                <a:srgbClr val="404040"/>
              </a:solidFill>
              <a:latin typeface="Century Gothic"/>
            </a:endParaRPr>
          </a:p>
          <a:p>
            <a:pPr lvl="3" marL="1728000" indent="-216000">
              <a:lnSpc>
                <a:spcPct val="90000"/>
              </a:lnSpc>
              <a:spcBef>
                <a:spcPts val="567"/>
              </a:spcBef>
              <a:buClr>
                <a:srgbClr val="000000"/>
              </a:buClr>
              <a:buSzPct val="75000"/>
              <a:buFont typeface="Symbol" charset="2"/>
              <a:buChar char=""/>
            </a:pPr>
            <a:r>
              <a:rPr b="0" lang="en-US" sz="1800" spc="-1" strike="noStrike">
                <a:solidFill>
                  <a:srgbClr val="404040"/>
                </a:solidFill>
                <a:latin typeface="Century Gothic"/>
              </a:rPr>
              <a:t>Fourth Outline Level</a:t>
            </a:r>
            <a:endParaRPr b="0" lang="en-US" sz="1800" spc="-1" strike="noStrike">
              <a:solidFill>
                <a:srgbClr val="404040"/>
              </a:solidFill>
              <a:latin typeface="Century Gothic"/>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rgbClr val="404040"/>
                </a:solidFill>
                <a:latin typeface="Century Gothic"/>
              </a:rPr>
              <a:t>Fifth Outline Level</a:t>
            </a:r>
            <a:endParaRPr b="0" lang="en-US" sz="2000" spc="-1" strike="noStrike">
              <a:solidFill>
                <a:srgbClr val="404040"/>
              </a:solidFill>
              <a:latin typeface="Century Gothic"/>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rgbClr val="404040"/>
                </a:solidFill>
                <a:latin typeface="Century Gothic"/>
              </a:rPr>
              <a:t>Sixth Outline Level</a:t>
            </a:r>
            <a:endParaRPr b="0" lang="en-US" sz="2000" spc="-1" strike="noStrike">
              <a:solidFill>
                <a:srgbClr val="404040"/>
              </a:solidFill>
              <a:latin typeface="Century Gothic"/>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rgbClr val="404040"/>
                </a:solidFill>
                <a:latin typeface="Century Gothic"/>
              </a:rPr>
              <a:t>Seventh Outline Level</a:t>
            </a:r>
            <a:endParaRPr b="0" lang="en-US" sz="2000" spc="-1" strike="noStrike">
              <a:solidFill>
                <a:srgbClr val="404040"/>
              </a:solidFill>
              <a:latin typeface="Century Gothic"/>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41" name="Picture 6" descr=""/>
          <p:cNvPicPr/>
          <p:nvPr/>
        </p:nvPicPr>
        <p:blipFill>
          <a:blip r:embed="rId3"/>
          <a:stretch/>
        </p:blipFill>
        <p:spPr>
          <a:xfrm>
            <a:off x="909720" y="6218280"/>
            <a:ext cx="1296720" cy="375840"/>
          </a:xfrm>
          <a:prstGeom prst="rect">
            <a:avLst/>
          </a:prstGeom>
          <a:ln w="0">
            <a:noFill/>
          </a:ln>
        </p:spPr>
      </p:pic>
      <p:sp>
        <p:nvSpPr>
          <p:cNvPr id="42"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Click to edit Master title style</a:t>
            </a:r>
            <a:endParaRPr b="0" lang="en-US" sz="3800" spc="-1" strike="noStrike">
              <a:solidFill>
                <a:srgbClr val="000000"/>
              </a:solidFill>
              <a:latin typeface="Calibri"/>
            </a:endParaRPr>
          </a:p>
        </p:txBody>
      </p:sp>
      <p:sp>
        <p:nvSpPr>
          <p:cNvPr id="43" name="PlaceHolder 2"/>
          <p:cNvSpPr>
            <a:spLocks noGrp="1"/>
          </p:cNvSpPr>
          <p:nvPr>
            <p:ph type="body"/>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Click to edit Master text styles</a:t>
            </a:r>
            <a:endParaRPr b="0" lang="en-US" sz="24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Second level</a:t>
            </a:r>
            <a:endParaRPr b="0" lang="en-US" sz="2000" spc="-1" strike="noStrike">
              <a:solidFill>
                <a:srgbClr val="404040"/>
              </a:solidFill>
              <a:latin typeface="Century Gothic"/>
            </a:endParaRPr>
          </a:p>
          <a:p>
            <a:pPr lvl="2" marL="1143000" indent="-228600">
              <a:lnSpc>
                <a:spcPct val="90000"/>
              </a:lnSpc>
              <a:spcBef>
                <a:spcPts val="499"/>
              </a:spcBef>
              <a:buClr>
                <a:srgbClr val="404040"/>
              </a:buClr>
              <a:buFont typeface="Arial"/>
              <a:buChar char="•"/>
            </a:pPr>
            <a:r>
              <a:rPr b="0" lang="en-US" sz="1800" spc="-1" strike="noStrike">
                <a:solidFill>
                  <a:srgbClr val="404040"/>
                </a:solidFill>
                <a:latin typeface="Century Gothic"/>
              </a:rPr>
              <a:t>Third level</a:t>
            </a:r>
            <a:endParaRPr b="0" lang="en-US" sz="1800" spc="-1" strike="noStrike">
              <a:solidFill>
                <a:srgbClr val="404040"/>
              </a:solidFill>
              <a:latin typeface="Century Gothic"/>
            </a:endParaRPr>
          </a:p>
          <a:p>
            <a:pPr lvl="3" marL="1600200" indent="-228600">
              <a:lnSpc>
                <a:spcPct val="90000"/>
              </a:lnSpc>
              <a:spcBef>
                <a:spcPts val="499"/>
              </a:spcBef>
              <a:buClr>
                <a:srgbClr val="404040"/>
              </a:buClr>
              <a:buFont typeface="Arial"/>
              <a:buChar char="•"/>
            </a:pPr>
            <a:r>
              <a:rPr b="0" lang="en-US" sz="1600" spc="-1" strike="noStrike">
                <a:solidFill>
                  <a:srgbClr val="404040"/>
                </a:solidFill>
                <a:latin typeface="Century Gothic"/>
              </a:rPr>
              <a:t>Fourth level</a:t>
            </a:r>
            <a:endParaRPr b="0" lang="en-US" sz="1600" spc="-1" strike="noStrike">
              <a:solidFill>
                <a:srgbClr val="404040"/>
              </a:solidFill>
              <a:latin typeface="Century Gothic"/>
            </a:endParaRPr>
          </a:p>
          <a:p>
            <a:pPr lvl="4" marL="2057400" indent="-228600">
              <a:lnSpc>
                <a:spcPct val="90000"/>
              </a:lnSpc>
              <a:spcBef>
                <a:spcPts val="499"/>
              </a:spcBef>
              <a:buClr>
                <a:srgbClr val="404040"/>
              </a:buClr>
              <a:buFont typeface="Arial"/>
              <a:buChar char="•"/>
            </a:pPr>
            <a:r>
              <a:rPr b="0" lang="en-US" sz="1600" spc="-1" strike="noStrike">
                <a:solidFill>
                  <a:srgbClr val="404040"/>
                </a:solidFill>
                <a:latin typeface="Century Gothic"/>
              </a:rPr>
              <a:t>Fifth level</a:t>
            </a:r>
            <a:endParaRPr b="0" lang="en-US" sz="1600" spc="-1" strike="noStrike">
              <a:solidFill>
                <a:srgbClr val="404040"/>
              </a:solidFill>
              <a:latin typeface="Century Gothic"/>
            </a:endParaRPr>
          </a:p>
        </p:txBody>
      </p:sp>
      <p:sp>
        <p:nvSpPr>
          <p:cNvPr id="44" name="PlaceHolder 3"/>
          <p:cNvSpPr>
            <a:spLocks noGrp="1"/>
          </p:cNvSpPr>
          <p:nvPr>
            <p:ph type="sldNum" idx="3"/>
          </p:nvPr>
        </p:nvSpPr>
        <p:spPr>
          <a:xfrm>
            <a:off x="10415520" y="6356520"/>
            <a:ext cx="937800" cy="364680"/>
          </a:xfrm>
          <a:prstGeom prst="rect">
            <a:avLst/>
          </a:prstGeom>
          <a:noFill/>
          <a:ln w="0">
            <a:noFill/>
          </a:ln>
        </p:spPr>
        <p:txBody>
          <a:bodyPr numCol="1" spcCol="0" anchor="ctr">
            <a:noAutofit/>
          </a:bodyPr>
          <a:lstStyle>
            <a:lvl1pPr indent="0" algn="r">
              <a:lnSpc>
                <a:spcPct val="100000"/>
              </a:lnSpc>
              <a:buNone/>
              <a:defRPr b="0" lang="en-US" sz="1000" spc="-1" strike="noStrike">
                <a:solidFill>
                  <a:srgbClr val="ffffff"/>
                </a:solidFill>
                <a:latin typeface="Century Gothic"/>
              </a:defRPr>
            </a:lvl1pPr>
          </a:lstStyle>
          <a:p>
            <a:pPr indent="0" algn="r">
              <a:lnSpc>
                <a:spcPct val="100000"/>
              </a:lnSpc>
              <a:buNone/>
            </a:pPr>
            <a:fld id="{BE1D6236-2FD8-4E7F-80DE-20B1A79D1177}" type="slidenum">
              <a:rPr b="0" lang="en-US" sz="1000" spc="-1" strike="noStrike">
                <a:solidFill>
                  <a:srgbClr val="ffffff"/>
                </a:solidFill>
                <a:latin typeface="Century Gothic"/>
              </a:rPr>
              <a:t>&lt;number&gt;</a:t>
            </a:fld>
            <a:endParaRPr b="0" lang="en-US" sz="1000" spc="-1" strike="noStrike">
              <a:solidFill>
                <a:srgbClr val="000000"/>
              </a:solidFill>
              <a:latin typeface="Times New Roman"/>
            </a:endParaRPr>
          </a:p>
        </p:txBody>
      </p:sp>
      <p:sp>
        <p:nvSpPr>
          <p:cNvPr id="45" name="PlaceHolder 4"/>
          <p:cNvSpPr>
            <a:spLocks noGrp="1"/>
          </p:cNvSpPr>
          <p:nvPr>
            <p:ph type="ftr" idx="4"/>
          </p:nvPr>
        </p:nvSpPr>
        <p:spPr>
          <a:xfrm>
            <a:off x="2313000" y="6356520"/>
            <a:ext cx="7370280" cy="364680"/>
          </a:xfrm>
          <a:prstGeom prst="rect">
            <a:avLst/>
          </a:prstGeom>
          <a:noFill/>
          <a:ln w="0">
            <a:noFill/>
          </a:ln>
        </p:spPr>
        <p:txBody>
          <a:bodyPr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s/_rels/slide1.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hyperlink" Target="http://www.projectimplicit.net/about.html" TargetMode="External"/><Relationship Id="rId2" Type="http://schemas.openxmlformats.org/officeDocument/2006/relationships/hyperlink" Target="http://diversifyingecon.org/index.php?title=Personal_prejudices" TargetMode="External"/><Relationship Id="rId3"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hyperlink" Target="https://implicit.harvard.edu/implicit/" TargetMode="External"/><Relationship Id="rId2" Type="http://schemas.openxmlformats.org/officeDocument/2006/relationships/image" Target="../media/image5.png"/><Relationship Id="rId3"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hyperlink" Target="https://implicit.harvard.edu/implicit/selectatest.html" TargetMode="External"/><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88" name="Title 1"/>
          <p:cNvSpPr/>
          <p:nvPr/>
        </p:nvSpPr>
        <p:spPr>
          <a:xfrm>
            <a:off x="1164600" y="1768320"/>
            <a:ext cx="9143640" cy="2588760"/>
          </a:xfrm>
          <a:prstGeom prst="rect">
            <a:avLst/>
          </a:prstGeom>
          <a:noFill/>
          <a:ln w="0">
            <a:noFill/>
          </a:ln>
        </p:spPr>
        <p:style>
          <a:lnRef idx="0"/>
          <a:fillRef idx="0"/>
          <a:effectRef idx="0"/>
          <a:fontRef idx="minor"/>
        </p:style>
        <p:txBody>
          <a:bodyPr lIns="90000" rIns="90000" tIns="45000" bIns="45000" anchor="t">
            <a:noAutofit/>
          </a:bodyPr>
          <a:p>
            <a:pPr>
              <a:lnSpc>
                <a:spcPct val="90000"/>
              </a:lnSpc>
            </a:pPr>
            <a:r>
              <a:rPr b="1" lang="en-US" sz="4000" spc="-1" strike="noStrike" cap="all">
                <a:solidFill>
                  <a:srgbClr val="ffffff"/>
                </a:solidFill>
                <a:latin typeface="Century Gothic"/>
                <a:ea typeface="Century Gothic"/>
              </a:rPr>
              <a:t>Urban Economics</a:t>
            </a:r>
            <a:endParaRPr b="0" lang="en-US" sz="4000" spc="-1" strike="noStrike">
              <a:solidFill>
                <a:srgbClr val="000000"/>
              </a:solidFill>
              <a:latin typeface="Arial"/>
            </a:endParaRPr>
          </a:p>
          <a:p>
            <a:pPr>
              <a:lnSpc>
                <a:spcPct val="90000"/>
              </a:lnSpc>
            </a:pPr>
            <a:r>
              <a:rPr b="1" lang="en-US" sz="6000" spc="-1" strike="noStrike" cap="all">
                <a:solidFill>
                  <a:srgbClr val="ffffff"/>
                </a:solidFill>
                <a:latin typeface="Century Gothic"/>
                <a:ea typeface="Century Gothic"/>
              </a:rPr>
              <a:t>Economics of Discrimination</a:t>
            </a:r>
            <a:endParaRPr b="0" lang="en-US" sz="6000" spc="-1" strike="noStrike">
              <a:solidFill>
                <a:srgbClr val="000000"/>
              </a:solidFill>
              <a:latin typeface="Arial"/>
            </a:endParaRPr>
          </a:p>
          <a:p>
            <a:pPr>
              <a:lnSpc>
                <a:spcPct val="90000"/>
              </a:lnSpc>
            </a:pPr>
            <a:r>
              <a:rPr b="1" lang="en-US" sz="4000" spc="-1" strike="noStrike" cap="all">
                <a:solidFill>
                  <a:srgbClr val="ffffff"/>
                </a:solidFill>
                <a:latin typeface="Century Gothic"/>
                <a:ea typeface="Century Gothic"/>
              </a:rPr>
              <a:t>Prof. </a:t>
            </a:r>
            <a:r>
              <a:rPr b="1" lang="en-US" sz="4000" spc="-1" strike="noStrike" cap="all">
                <a:solidFill>
                  <a:srgbClr val="ffffff"/>
                </a:solidFill>
                <a:latin typeface="Century Gothic"/>
                <a:ea typeface="Century Gothic"/>
              </a:rPr>
              <a:t>HUSSAIN HADAH</a:t>
            </a:r>
            <a:endParaRPr b="0" lang="en-US" sz="4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Statistical discrimination - Housing</a:t>
            </a:r>
            <a:endParaRPr b="0" lang="en-US" sz="3800" spc="-1" strike="noStrike">
              <a:solidFill>
                <a:srgbClr val="000000"/>
              </a:solidFill>
              <a:latin typeface="Calibri"/>
            </a:endParaRPr>
          </a:p>
        </p:txBody>
      </p:sp>
      <p:sp>
        <p:nvSpPr>
          <p:cNvPr id="106"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You’ll hear later in the course about a research project I am working on that quantifies sexual orientation discrimination in access to mortgage loans.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One concern we have is that mortgage loan originators – who people work with to get mortgages – may statistically discriminate against applicants based on perceptions of their credit worthiness.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E.g., may assume that same-gender male couples are more creditworthy (since two men, and men on-average earn more) while same-gender female couples are less credit worthy (since two women, and women on-average earn less).</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Statistical discrimination - Policing</a:t>
            </a:r>
            <a:endParaRPr b="0" lang="en-US" sz="3800" spc="-1" strike="noStrike">
              <a:solidFill>
                <a:srgbClr val="000000"/>
              </a:solidFill>
              <a:latin typeface="Calibri"/>
            </a:endParaRPr>
          </a:p>
        </p:txBody>
      </p:sp>
      <p:sp>
        <p:nvSpPr>
          <p:cNvPr id="108"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Police offers could (and likely do) statistically discriminate in interactions with citizens.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They may, for example, be more likely to assume that people of color have done something wrong, have drugs in their car, etc., </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For these “reasons”, police may be more likely to search people of color through car searches, “stop and frisk” etc.</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In this example, race is used as a proxy for assumptions about criminality.</a:t>
            </a:r>
            <a:endParaRPr b="0" lang="en-US" sz="2400" spc="-1" strike="noStrike">
              <a:solidFill>
                <a:srgbClr val="404040"/>
              </a:solidFill>
              <a:latin typeface="Century Gothic"/>
            </a:endParaRPr>
          </a:p>
          <a:p>
            <a:pPr indent="0">
              <a:lnSpc>
                <a:spcPct val="90000"/>
              </a:lnSpc>
              <a:spcBef>
                <a:spcPts val="1001"/>
              </a:spcBef>
              <a:buNone/>
            </a:pP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Implicit Discrimination</a:t>
            </a:r>
            <a:endParaRPr b="0" lang="en-US" sz="3800" spc="-1" strike="noStrike">
              <a:solidFill>
                <a:srgbClr val="000000"/>
              </a:solidFill>
              <a:latin typeface="Calibri"/>
            </a:endParaRPr>
          </a:p>
        </p:txBody>
      </p:sp>
      <p:sp>
        <p:nvSpPr>
          <p:cNvPr id="110"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A type of discrimination that occurs due to implicit bias.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Implicit bias is an unconscious form of bias discovered by psychologists </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It’s a bias that most people are often not aware that they have.</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Implicit bias usually appears when making quick decisions such as quickly reviewing resumes. </a:t>
            </a:r>
            <a:endParaRPr b="0" lang="en-US" sz="24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In these situations, you may be more likely to rely on implicit bias.</a:t>
            </a:r>
            <a:endParaRPr b="0" lang="en-US" sz="2000" spc="-1" strike="noStrike">
              <a:solidFill>
                <a:srgbClr val="404040"/>
              </a:solidFill>
              <a:latin typeface="Century Gothic"/>
            </a:endParaRPr>
          </a:p>
          <a:p>
            <a:pPr indent="0">
              <a:lnSpc>
                <a:spcPct val="90000"/>
              </a:lnSpc>
              <a:spcBef>
                <a:spcPts val="1001"/>
              </a:spcBef>
              <a:buNone/>
            </a:pPr>
            <a:endParaRPr b="0" lang="en-US" sz="2400" spc="-1" strike="noStrike">
              <a:solidFill>
                <a:srgbClr val="404040"/>
              </a:solidFill>
              <a:latin typeface="Century Gothic"/>
            </a:endParaRPr>
          </a:p>
          <a:p>
            <a:pPr indent="0">
              <a:lnSpc>
                <a:spcPct val="90000"/>
              </a:lnSpc>
              <a:spcBef>
                <a:spcPts val="1001"/>
              </a:spcBef>
              <a:buNone/>
            </a:pP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Implicit bias is pervasive</a:t>
            </a:r>
            <a:endParaRPr b="0" lang="en-US" sz="3800" spc="-1" strike="noStrike">
              <a:solidFill>
                <a:srgbClr val="000000"/>
              </a:solidFill>
              <a:latin typeface="Calibri"/>
            </a:endParaRPr>
          </a:p>
        </p:txBody>
      </p:sp>
      <p:sp>
        <p:nvSpPr>
          <p:cNvPr id="112"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000000"/>
              </a:buClr>
              <a:buFont typeface="Arial"/>
              <a:buChar char="•"/>
            </a:pPr>
            <a:r>
              <a:rPr b="0" lang="en-US" sz="2400" spc="-1" strike="noStrike">
                <a:solidFill>
                  <a:srgbClr val="000000"/>
                </a:solidFill>
                <a:latin typeface="Century Gothic"/>
              </a:rPr>
              <a:t>They appear as statistically "large" effects that are often shown by majorities of samples of Americans. </a:t>
            </a:r>
            <a:endParaRPr b="0" lang="en-US" sz="2400" spc="-1" strike="noStrike">
              <a:solidFill>
                <a:srgbClr val="404040"/>
              </a:solidFill>
              <a:latin typeface="Century Gothic"/>
            </a:endParaRPr>
          </a:p>
          <a:p>
            <a:pPr marL="228600" indent="-228600">
              <a:lnSpc>
                <a:spcPct val="90000"/>
              </a:lnSpc>
              <a:spcBef>
                <a:spcPts val="1001"/>
              </a:spcBef>
              <a:buClr>
                <a:srgbClr val="000000"/>
              </a:buClr>
              <a:buFont typeface="Arial"/>
              <a:buChar char="•"/>
            </a:pPr>
            <a:r>
              <a:rPr b="0" lang="en-US" sz="2400" spc="-1" strike="noStrike">
                <a:solidFill>
                  <a:srgbClr val="000000"/>
                </a:solidFill>
                <a:latin typeface="Century Gothic"/>
              </a:rPr>
              <a:t>Over 80% of web respondents show implicit negativity toward the elderly compared to the young</a:t>
            </a:r>
            <a:endParaRPr b="0" lang="en-US" sz="2400" spc="-1" strike="noStrike">
              <a:solidFill>
                <a:srgbClr val="404040"/>
              </a:solidFill>
              <a:latin typeface="Century Gothic"/>
            </a:endParaRPr>
          </a:p>
          <a:p>
            <a:pPr marL="228600" indent="-228600">
              <a:lnSpc>
                <a:spcPct val="90000"/>
              </a:lnSpc>
              <a:spcBef>
                <a:spcPts val="1001"/>
              </a:spcBef>
              <a:buClr>
                <a:srgbClr val="000000"/>
              </a:buClr>
              <a:buFont typeface="Arial"/>
              <a:buChar char="•"/>
            </a:pPr>
            <a:r>
              <a:rPr b="0" lang="en-US" sz="2400" spc="-1" strike="noStrike">
                <a:solidFill>
                  <a:srgbClr val="000000"/>
                </a:solidFill>
                <a:latin typeface="Century Gothic"/>
              </a:rPr>
              <a:t>75-80% of self-identified Whites and Asians show an implicit preference for racial White relative to Black.</a:t>
            </a:r>
            <a:endParaRPr b="0" lang="en-US" sz="2400" spc="-1" strike="noStrike">
              <a:solidFill>
                <a:srgbClr val="404040"/>
              </a:solidFill>
              <a:latin typeface="Century Gothic"/>
            </a:endParaRPr>
          </a:p>
          <a:p>
            <a:pPr marL="228600" indent="-228600">
              <a:lnSpc>
                <a:spcPct val="90000"/>
              </a:lnSpc>
              <a:spcBef>
                <a:spcPts val="1001"/>
              </a:spcBef>
              <a:buClr>
                <a:srgbClr val="000000"/>
              </a:buClr>
              <a:buFont typeface="Arial"/>
              <a:buChar char="•"/>
            </a:pPr>
            <a:r>
              <a:rPr b="0" lang="en-US" sz="2000" spc="-1" strike="noStrike">
                <a:solidFill>
                  <a:srgbClr val="000000"/>
                </a:solidFill>
                <a:latin typeface="Century Gothic"/>
              </a:rPr>
              <a:t>(Finding from </a:t>
            </a:r>
            <a:r>
              <a:rPr b="0" lang="en-US" sz="2000" spc="-1" strike="noStrike" u="sng">
                <a:solidFill>
                  <a:srgbClr val="71c5e8"/>
                </a:solidFill>
                <a:uFillTx/>
                <a:latin typeface="Century Gothic"/>
                <a:hlinkClick r:id="rId1"/>
              </a:rPr>
              <a:t>http://www.projectimplicit.net/about.html</a:t>
            </a:r>
            <a:r>
              <a:rPr b="0" lang="en-US" sz="2000" spc="-1" strike="noStrike">
                <a:solidFill>
                  <a:srgbClr val="000000"/>
                </a:solidFill>
                <a:latin typeface="Century Gothic"/>
              </a:rPr>
              <a:t> via </a:t>
            </a:r>
            <a:r>
              <a:rPr b="0" lang="en-US" sz="2000" spc="-1" strike="noStrike" u="sng">
                <a:solidFill>
                  <a:srgbClr val="71c5e8"/>
                </a:solidFill>
                <a:uFillTx/>
                <a:latin typeface="Century Gothic"/>
                <a:hlinkClick r:id="rId2"/>
              </a:rPr>
              <a:t>http://diversifyingecon.org/index.php?title=Personal_prejudices</a:t>
            </a:r>
            <a:r>
              <a:rPr b="0" lang="en-US" sz="2000" spc="-1" strike="noStrike">
                <a:solidFill>
                  <a:srgbClr val="000000"/>
                </a:solidFill>
                <a:latin typeface="Century Gothic"/>
              </a:rPr>
              <a:t>)</a:t>
            </a:r>
            <a:endParaRPr b="0" lang="en-US" sz="20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Implicit association test</a:t>
            </a:r>
            <a:endParaRPr b="0" lang="en-US" sz="3800" spc="-1" strike="noStrike">
              <a:solidFill>
                <a:srgbClr val="000000"/>
              </a:solidFill>
              <a:latin typeface="Calibri"/>
            </a:endParaRPr>
          </a:p>
        </p:txBody>
      </p:sp>
      <p:sp>
        <p:nvSpPr>
          <p:cNvPr id="114" name="PlaceHolder 2"/>
          <p:cNvSpPr>
            <a:spLocks noGrp="1"/>
          </p:cNvSpPr>
          <p:nvPr>
            <p:ph/>
          </p:nvPr>
        </p:nvSpPr>
        <p:spPr>
          <a:xfrm>
            <a:off x="838080" y="1825560"/>
            <a:ext cx="719496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Psychologists use the Implicit Association Test (IAT) to try to measure implicit bias.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You can take the test yourself at: </a:t>
            </a:r>
            <a:r>
              <a:rPr b="0" lang="en-US" sz="2400" spc="-1" strike="noStrike" u="sng">
                <a:solidFill>
                  <a:srgbClr val="71c5e8"/>
                </a:solidFill>
                <a:uFillTx/>
                <a:latin typeface="Century Gothic"/>
                <a:hlinkClick r:id="rId1"/>
              </a:rPr>
              <a:t>https://implicit.harvard.edu/implicit/</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There are numerous versions:</a:t>
            </a:r>
            <a:endParaRPr b="0" lang="en-US" sz="24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Race IAT (bias against black people)</a:t>
            </a:r>
            <a:endParaRPr b="0" lang="en-US" sz="20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Asian IAT (bias against Asian people)</a:t>
            </a:r>
            <a:endParaRPr b="0" lang="en-US" sz="20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Gender-Career IAT (bias against women in employment)</a:t>
            </a:r>
            <a:endParaRPr b="0" lang="en-US" sz="20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Transgender IAT (bias against trans people)</a:t>
            </a:r>
            <a:endParaRPr b="0" lang="en-US" sz="20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a:t>
            </a:r>
            <a:endParaRPr b="0" lang="en-US" sz="2000" spc="-1" strike="noStrike">
              <a:solidFill>
                <a:srgbClr val="404040"/>
              </a:solidFill>
              <a:latin typeface="Century Gothic"/>
            </a:endParaRPr>
          </a:p>
        </p:txBody>
      </p:sp>
      <p:pic>
        <p:nvPicPr>
          <p:cNvPr id="115" name="Picture 6" descr="The Neurocritic: Contest to Reduce Implicit Racial Bias Shows Empathy and  Perspective-Taking Don't Work"/>
          <p:cNvPicPr/>
          <p:nvPr/>
        </p:nvPicPr>
        <p:blipFill>
          <a:blip r:embed="rId2"/>
          <a:stretch/>
        </p:blipFill>
        <p:spPr>
          <a:xfrm>
            <a:off x="8273880" y="0"/>
            <a:ext cx="3917520" cy="685764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Implicit association test</a:t>
            </a:r>
            <a:endParaRPr b="0" lang="en-US" sz="3800" spc="-1" strike="noStrike">
              <a:solidFill>
                <a:srgbClr val="000000"/>
              </a:solidFill>
              <a:latin typeface="Calibri"/>
            </a:endParaRPr>
          </a:p>
        </p:txBody>
      </p:sp>
      <p:sp>
        <p:nvSpPr>
          <p:cNvPr id="117" name="PlaceHolder 2"/>
          <p:cNvSpPr>
            <a:spLocks noGrp="1"/>
          </p:cNvSpPr>
          <p:nvPr>
            <p:ph/>
          </p:nvPr>
        </p:nvSpPr>
        <p:spPr>
          <a:xfrm>
            <a:off x="838080" y="1825560"/>
            <a:ext cx="719496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 idea behind the IAT is that you have to quickly sort photos of people (e.g., black vs. white people) and good or bad words by pressing the left or right keys on a keyboard.</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 round order is random, but in one round(top figure) you press “left” if you see a photo of a black person or you see a positive word (e.g., “pleasure”), and you press “right” if you see a photo of a white person or a negative word (e.g., “awful”)</a:t>
            </a:r>
            <a:endParaRPr b="0" lang="en-US" sz="2400" spc="-1" strike="noStrike">
              <a:solidFill>
                <a:srgbClr val="404040"/>
              </a:solidFill>
              <a:latin typeface="Century Gothic"/>
            </a:endParaRPr>
          </a:p>
        </p:txBody>
      </p:sp>
      <p:pic>
        <p:nvPicPr>
          <p:cNvPr id="118" name="Picture 6" descr="The Neurocritic: Contest to Reduce Implicit Racial Bias Shows Empathy and  Perspective-Taking Don't Work"/>
          <p:cNvPicPr/>
          <p:nvPr/>
        </p:nvPicPr>
        <p:blipFill>
          <a:blip r:embed="rId1"/>
          <a:stretch/>
        </p:blipFill>
        <p:spPr>
          <a:xfrm>
            <a:off x="8273880" y="0"/>
            <a:ext cx="3917520" cy="685764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Implicit association test</a:t>
            </a:r>
            <a:endParaRPr b="0" lang="en-US" sz="3800" spc="-1" strike="noStrike">
              <a:solidFill>
                <a:srgbClr val="000000"/>
              </a:solidFill>
              <a:latin typeface="Calibri"/>
            </a:endParaRPr>
          </a:p>
        </p:txBody>
      </p:sp>
      <p:sp>
        <p:nvSpPr>
          <p:cNvPr id="120" name="PlaceHolder 2"/>
          <p:cNvSpPr>
            <a:spLocks noGrp="1"/>
          </p:cNvSpPr>
          <p:nvPr>
            <p:ph/>
          </p:nvPr>
        </p:nvSpPr>
        <p:spPr>
          <a:xfrm>
            <a:off x="838080" y="1825560"/>
            <a:ext cx="719496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 round order is random, but in another round (bottom figure) you press “left” if you see a photo of a white person or you see a positive word (e.g., “pleasure”), and you press “right” if you see a photo of a black person or a negative word (e.g., “awful”)</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If you are faster in one round than another, it means you have an implicit association between a group and good/bad.</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Most people are biased and are faster at the bottom scenario than the top scenario.</a:t>
            </a:r>
            <a:endParaRPr b="0" lang="en-US" sz="2400" spc="-1" strike="noStrike">
              <a:solidFill>
                <a:srgbClr val="404040"/>
              </a:solidFill>
              <a:latin typeface="Century Gothic"/>
            </a:endParaRPr>
          </a:p>
          <a:p>
            <a:pPr indent="0">
              <a:lnSpc>
                <a:spcPct val="90000"/>
              </a:lnSpc>
              <a:spcBef>
                <a:spcPts val="1001"/>
              </a:spcBef>
              <a:buNone/>
            </a:pPr>
            <a:endParaRPr b="0" lang="en-US" sz="2400" spc="-1" strike="noStrike">
              <a:solidFill>
                <a:srgbClr val="404040"/>
              </a:solidFill>
              <a:latin typeface="Century Gothic"/>
            </a:endParaRPr>
          </a:p>
        </p:txBody>
      </p:sp>
      <p:pic>
        <p:nvPicPr>
          <p:cNvPr id="121" name="Picture 6" descr="The Neurocritic: Contest to Reduce Implicit Racial Bias Shows Empathy and  Perspective-Taking Don't Work"/>
          <p:cNvPicPr/>
          <p:nvPr/>
        </p:nvPicPr>
        <p:blipFill>
          <a:blip r:embed="rId1"/>
          <a:stretch/>
        </p:blipFill>
        <p:spPr>
          <a:xfrm>
            <a:off x="8273880" y="0"/>
            <a:ext cx="3917520" cy="685764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IAT homework</a:t>
            </a:r>
            <a:endParaRPr b="0" lang="en-US" sz="3800" spc="-1" strike="noStrike">
              <a:solidFill>
                <a:srgbClr val="000000"/>
              </a:solidFill>
              <a:latin typeface="Calibri"/>
            </a:endParaRPr>
          </a:p>
        </p:txBody>
      </p:sp>
      <p:sp>
        <p:nvSpPr>
          <p:cNvPr id="123" name="PlaceHolder 2"/>
          <p:cNvSpPr>
            <a:spLocks noGrp="1"/>
          </p:cNvSpPr>
          <p:nvPr>
            <p:ph/>
          </p:nvPr>
        </p:nvSpPr>
        <p:spPr>
          <a:xfrm>
            <a:off x="838080" y="12531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As an “other activity”, please take an IAT test at </a:t>
            </a:r>
            <a:r>
              <a:rPr b="0" lang="en-US" sz="2400" spc="-1" strike="noStrike" u="sng">
                <a:solidFill>
                  <a:srgbClr val="71c5e8"/>
                </a:solidFill>
                <a:uFillTx/>
                <a:latin typeface="Century Gothic"/>
                <a:hlinkClick r:id="rId1"/>
              </a:rPr>
              <a:t>https://implicit.harvard.edu/implicit/selectatest.html</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My suggestion is to take one or more of the following:</a:t>
            </a:r>
            <a:endParaRPr b="0" lang="en-US" sz="24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Race IAT – tests for bias against black people through an association between black/white faces and good/bad words</a:t>
            </a:r>
            <a:endParaRPr b="0" lang="en-US" sz="20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Weapons IAT – tests for bias against black people through an association between black/white faces and weapons/harmless objects</a:t>
            </a:r>
            <a:endParaRPr b="0" lang="en-US" sz="20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Skin-tone IAT – tests for bias against people with darker skin</a:t>
            </a:r>
            <a:endParaRPr b="0" lang="en-US" sz="20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(If you have taken the IAT before then please take one you haven’t taken.)</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As an “other activity”, you’ll anonymously submit a very short reflection statement after completing the IAT.</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744840" y="-11088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Outline</a:t>
            </a:r>
            <a:endParaRPr b="0" lang="en-US" sz="3800" spc="-1" strike="noStrike">
              <a:solidFill>
                <a:srgbClr val="000000"/>
              </a:solidFill>
              <a:latin typeface="Calibri"/>
            </a:endParaRPr>
          </a:p>
        </p:txBody>
      </p:sp>
      <p:sp>
        <p:nvSpPr>
          <p:cNvPr id="90" name="PlaceHolder 2"/>
          <p:cNvSpPr>
            <a:spLocks noGrp="1"/>
          </p:cNvSpPr>
          <p:nvPr>
            <p:ph/>
          </p:nvPr>
        </p:nvSpPr>
        <p:spPr>
          <a:xfrm>
            <a:off x="838080" y="10137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What is discrimination?</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Types of discrimination (these are all not mutually exclusive):</a:t>
            </a:r>
            <a:endParaRPr b="0" lang="en-US" sz="24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Taste-based discrimination</a:t>
            </a:r>
            <a:endParaRPr b="0" lang="en-US" sz="20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Statistical discrimination</a:t>
            </a:r>
            <a:endParaRPr b="0" lang="en-US" sz="20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Implicit discrimination</a:t>
            </a:r>
            <a:endParaRPr b="0" lang="en-US" sz="2000" spc="-1" strike="noStrike">
              <a:solidFill>
                <a:srgbClr val="404040"/>
              </a:solidFill>
              <a:latin typeface="Century Gothic"/>
            </a:endParaRPr>
          </a:p>
          <a:p>
            <a:pPr indent="0">
              <a:lnSpc>
                <a:spcPct val="90000"/>
              </a:lnSpc>
              <a:spcBef>
                <a:spcPts val="1001"/>
              </a:spcBef>
              <a:buNone/>
            </a:pP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What is discrimination?</a:t>
            </a:r>
            <a:endParaRPr b="0" lang="en-US" sz="3800" spc="-1" strike="noStrike">
              <a:solidFill>
                <a:srgbClr val="000000"/>
              </a:solidFill>
              <a:latin typeface="Calibri"/>
            </a:endParaRPr>
          </a:p>
        </p:txBody>
      </p:sp>
      <p:sp>
        <p:nvSpPr>
          <p:cNvPr id="92" name="PlaceHolder 2"/>
          <p:cNvSpPr>
            <a:spLocks noGrp="1"/>
          </p:cNvSpPr>
          <p:nvPr>
            <p:ph/>
          </p:nvPr>
        </p:nvSpPr>
        <p:spPr>
          <a:xfrm>
            <a:off x="838080" y="143388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200" spc="-1" strike="noStrike">
                <a:solidFill>
                  <a:srgbClr val="404040"/>
                </a:solidFill>
                <a:latin typeface="Century Gothic"/>
              </a:rPr>
              <a:t>When two individuals who are the same are treated differently.</a:t>
            </a:r>
            <a:endParaRPr b="0" lang="en-US" sz="22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200" spc="-1" strike="noStrike">
                <a:solidFill>
                  <a:srgbClr val="404040"/>
                </a:solidFill>
                <a:latin typeface="Century Gothic"/>
              </a:rPr>
              <a:t>There is a lot of debate around to what extent discrimination occurs, and a </a:t>
            </a:r>
            <a:r>
              <a:rPr b="0" i="1" lang="en-US" sz="2200" spc="-1" strike="noStrike">
                <a:solidFill>
                  <a:srgbClr val="404040"/>
                </a:solidFill>
                <a:latin typeface="Century Gothic"/>
              </a:rPr>
              <a:t>part</a:t>
            </a:r>
            <a:r>
              <a:rPr b="0" lang="en-US" sz="2200" spc="-1" strike="noStrike">
                <a:solidFill>
                  <a:srgbClr val="404040"/>
                </a:solidFill>
                <a:latin typeface="Century Gothic"/>
              </a:rPr>
              <a:t> of the reason for this debate is that discrimination is hard to measure.</a:t>
            </a:r>
            <a:endParaRPr b="0" lang="en-US" sz="22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200" spc="-1" strike="noStrike">
                <a:solidFill>
                  <a:srgbClr val="404040"/>
                </a:solidFill>
                <a:latin typeface="Century Gothic"/>
              </a:rPr>
              <a:t>Sometimes discrimination manifests itself in extreme and obvious ways.</a:t>
            </a:r>
            <a:endParaRPr b="0" lang="en-US" sz="22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200" spc="-1" strike="noStrike">
                <a:solidFill>
                  <a:srgbClr val="404040"/>
                </a:solidFill>
                <a:latin typeface="Century Gothic"/>
              </a:rPr>
              <a:t>But often times it’s subtle – e.g., not getting an interview offer.</a:t>
            </a:r>
            <a:endParaRPr b="0" lang="en-US" sz="22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200" spc="-1" strike="noStrike">
                <a:solidFill>
                  <a:srgbClr val="404040"/>
                </a:solidFill>
                <a:latin typeface="Century Gothic"/>
              </a:rPr>
              <a:t>What that because of discrimination, or was there another factor?</a:t>
            </a:r>
            <a:endParaRPr b="0" lang="en-US" sz="22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200" spc="-1" strike="noStrike">
                <a:solidFill>
                  <a:srgbClr val="404040"/>
                </a:solidFill>
                <a:latin typeface="Century Gothic"/>
              </a:rPr>
              <a:t>Isolating discrimination as the factor can be difficult due to a lack of data.</a:t>
            </a:r>
            <a:endParaRPr b="0" lang="en-US" sz="22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200" spc="-1" strike="noStrike">
                <a:solidFill>
                  <a:srgbClr val="404040"/>
                </a:solidFill>
                <a:latin typeface="Century Gothic"/>
              </a:rPr>
              <a:t>But using data we have or can create can be important to bring evidence to the table to complement qualitative research and anecdotal evidence.</a:t>
            </a:r>
            <a:endParaRPr b="0" lang="en-US" sz="22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Types of discrimination</a:t>
            </a:r>
            <a:endParaRPr b="0" lang="en-US" sz="3800" spc="-1" strike="noStrike">
              <a:solidFill>
                <a:srgbClr val="000000"/>
              </a:solidFill>
              <a:latin typeface="Calibri"/>
            </a:endParaRPr>
          </a:p>
        </p:txBody>
      </p:sp>
      <p:sp>
        <p:nvSpPr>
          <p:cNvPr id="94"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There are different types of discrimination. Economists typically focus on:</a:t>
            </a:r>
            <a:endParaRPr b="0" lang="en-US" sz="24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1" lang="en-US" sz="2000" spc="-1" strike="noStrike">
                <a:solidFill>
                  <a:srgbClr val="404040"/>
                </a:solidFill>
                <a:latin typeface="Century Gothic"/>
              </a:rPr>
              <a:t>Taste-based discrimination</a:t>
            </a:r>
            <a:endParaRPr b="0" lang="en-US" sz="20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1" lang="en-US" sz="2000" spc="-1" strike="noStrike">
                <a:solidFill>
                  <a:srgbClr val="404040"/>
                </a:solidFill>
                <a:latin typeface="Century Gothic"/>
              </a:rPr>
              <a:t>Statistical discrimination</a:t>
            </a:r>
            <a:endParaRPr b="0" lang="en-US" sz="20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Often economists try to determine to what extent discrimination is taste-based vs. statistical</a:t>
            </a:r>
            <a:endParaRPr b="0" lang="en-US" sz="20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Sociologists and psychologists also study discrimination.</a:t>
            </a:r>
            <a:endParaRPr b="0" lang="en-US" sz="24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Sociologists are aware of the taste-based discrimination vs. statistical discrimination situation, but focus on discrimination more broadly, instructing concepts such as structural discrimination and systemic disadvantage.</a:t>
            </a:r>
            <a:endParaRPr b="0" lang="en-US" sz="20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Psychologists coined/discovered </a:t>
            </a:r>
            <a:r>
              <a:rPr b="1" lang="en-US" sz="2000" spc="-1" strike="noStrike">
                <a:solidFill>
                  <a:srgbClr val="404040"/>
                </a:solidFill>
                <a:latin typeface="Century Gothic"/>
              </a:rPr>
              <a:t>implicit discrimination</a:t>
            </a:r>
            <a:endParaRPr b="0" lang="en-US" sz="20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Taste-Based Discrimination – “Animus”</a:t>
            </a:r>
            <a:endParaRPr b="0" lang="en-US" sz="3800" spc="-1" strike="noStrike">
              <a:solidFill>
                <a:srgbClr val="000000"/>
              </a:solidFill>
              <a:latin typeface="Calibri"/>
            </a:endParaRPr>
          </a:p>
        </p:txBody>
      </p:sp>
      <p:sp>
        <p:nvSpPr>
          <p:cNvPr id="96" name="PlaceHolder 2"/>
          <p:cNvSpPr>
            <a:spLocks noGrp="1"/>
          </p:cNvSpPr>
          <p:nvPr>
            <p:ph/>
          </p:nvPr>
        </p:nvSpPr>
        <p:spPr>
          <a:xfrm>
            <a:off x="838080" y="139644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Discrimination that occurs due to not liking or having animus against a group.</a:t>
            </a:r>
            <a:endParaRPr b="0" lang="en-US" sz="24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Think outright racism, homophobia, sexism, transphobia, ageism, etc.</a:t>
            </a:r>
            <a:endParaRPr b="0" lang="en-US" sz="20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 term was coined by Gary Becker, a famous labor economist who is known for being one of the first to apply economics to study discrimination in the labor market.</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Unsurprisingly, taste-based discrimination is seen as uniformly bad, both because it is inequitable, but it also creates inefficiencies (e.g., not hiring the employee who is the best fit for the company.)</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Taste-Based Discrimination – “Animus”</a:t>
            </a:r>
            <a:endParaRPr b="0" lang="en-US" sz="3800" spc="-1" strike="noStrike">
              <a:solidFill>
                <a:srgbClr val="000000"/>
              </a:solidFill>
              <a:latin typeface="Calibri"/>
            </a:endParaRPr>
          </a:p>
        </p:txBody>
      </p:sp>
      <p:sp>
        <p:nvSpPr>
          <p:cNvPr id="98" name="PlaceHolder 2"/>
          <p:cNvSpPr>
            <a:spLocks noGrp="1"/>
          </p:cNvSpPr>
          <p:nvPr>
            <p:ph/>
          </p:nvPr>
        </p:nvSpPr>
        <p:spPr>
          <a:xfrm>
            <a:off x="838080" y="139644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It’s often hard to measure to what extent discrimination is taste-based since:</a:t>
            </a:r>
            <a:endParaRPr b="0" lang="en-US" sz="2400" spc="-1" strike="noStrike">
              <a:solidFill>
                <a:srgbClr val="404040"/>
              </a:solidFill>
              <a:latin typeface="Century Gothic"/>
            </a:endParaRPr>
          </a:p>
          <a:p>
            <a:pPr marL="457200" indent="-457200">
              <a:lnSpc>
                <a:spcPct val="90000"/>
              </a:lnSpc>
              <a:spcBef>
                <a:spcPts val="1001"/>
              </a:spcBef>
              <a:buClr>
                <a:srgbClr val="404040"/>
              </a:buClr>
              <a:buFont typeface="Arial"/>
              <a:buAutoNum type="arabicParenR"/>
            </a:pPr>
            <a:r>
              <a:rPr b="0" lang="en-US" sz="2400" spc="-1" strike="noStrike">
                <a:solidFill>
                  <a:srgbClr val="404040"/>
                </a:solidFill>
                <a:latin typeface="Century Gothic"/>
              </a:rPr>
              <a:t>It’s hard to perfectly witness discrimination in a way where it can be obviously isolated</a:t>
            </a:r>
            <a:endParaRPr b="0" lang="en-US" sz="2400" spc="-1" strike="noStrike">
              <a:solidFill>
                <a:srgbClr val="404040"/>
              </a:solidFill>
              <a:latin typeface="Century Gothic"/>
            </a:endParaRPr>
          </a:p>
          <a:p>
            <a:pPr marL="457200" indent="-457200">
              <a:lnSpc>
                <a:spcPct val="90000"/>
              </a:lnSpc>
              <a:spcBef>
                <a:spcPts val="1001"/>
              </a:spcBef>
              <a:buClr>
                <a:srgbClr val="404040"/>
              </a:buClr>
              <a:buFont typeface="Arial"/>
              <a:buAutoNum type="arabicParenR"/>
            </a:pPr>
            <a:r>
              <a:rPr b="0" lang="en-US" sz="2400" spc="-1" strike="noStrike">
                <a:solidFill>
                  <a:srgbClr val="404040"/>
                </a:solidFill>
                <a:latin typeface="Century Gothic"/>
              </a:rPr>
              <a:t>People </a:t>
            </a:r>
            <a:r>
              <a:rPr b="0" i="1" lang="en-US" sz="2400" spc="-1" strike="noStrike">
                <a:solidFill>
                  <a:srgbClr val="404040"/>
                </a:solidFill>
                <a:latin typeface="Century Gothic"/>
              </a:rPr>
              <a:t>usually</a:t>
            </a:r>
            <a:r>
              <a:rPr b="0" lang="en-US" sz="2400" spc="-1" strike="noStrike">
                <a:solidFill>
                  <a:srgbClr val="404040"/>
                </a:solidFill>
                <a:latin typeface="Century Gothic"/>
              </a:rPr>
              <a:t> aren’t going to reveal that they are bigots, although outright, observable sexism, homophobia, anti-Semitism, racism, etc., are becoming more common.</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Statistical discrimination</a:t>
            </a:r>
            <a:endParaRPr b="0" lang="en-US" sz="3800" spc="-1" strike="noStrike">
              <a:solidFill>
                <a:srgbClr val="000000"/>
              </a:solidFill>
              <a:latin typeface="Calibri"/>
            </a:endParaRPr>
          </a:p>
        </p:txBody>
      </p:sp>
      <p:sp>
        <p:nvSpPr>
          <p:cNvPr id="100"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This theory is typically attributed to Kenneth Arrow's 1973 work </a:t>
            </a:r>
            <a:r>
              <a:rPr b="0" i="1" lang="en-US" sz="2400" spc="-1" strike="noStrike">
                <a:solidFill>
                  <a:srgbClr val="404040"/>
                </a:solidFill>
                <a:latin typeface="Century Gothic"/>
              </a:rPr>
              <a:t>The Theory of Discrimination </a:t>
            </a:r>
            <a:r>
              <a:rPr b="0" lang="en-US" sz="2400" spc="-1" strike="noStrike">
                <a:solidFill>
                  <a:srgbClr val="404040"/>
                </a:solidFill>
                <a:latin typeface="Century Gothic"/>
              </a:rPr>
              <a:t>and to Edmund Phelp's 1972 paper </a:t>
            </a:r>
            <a:r>
              <a:rPr b="0" i="1" lang="en-US" sz="2400" spc="-1" strike="noStrike">
                <a:solidFill>
                  <a:srgbClr val="404040"/>
                </a:solidFill>
                <a:latin typeface="Century Gothic"/>
              </a:rPr>
              <a:t>The Statistical Theory of Racism and Sexism. </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 idea is that some discrimination is based on individuals using actual or perceived information about the differences between groups – i.e. actual or perceived statistical differences between groups.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Minority status – such as race or ethnicity – is used a proxy for something else.</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Statistical discrimination</a:t>
            </a:r>
            <a:endParaRPr b="0" lang="en-US" sz="3800" spc="-1" strike="noStrike">
              <a:solidFill>
                <a:srgbClr val="000000"/>
              </a:solidFill>
              <a:latin typeface="Calibri"/>
            </a:endParaRPr>
          </a:p>
        </p:txBody>
      </p:sp>
      <p:sp>
        <p:nvSpPr>
          <p:cNvPr id="102"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 best way to describe what is meant by statistical discrimination is to give some examples from different contexts:</a:t>
            </a:r>
            <a:endParaRPr b="0" lang="en-US" sz="24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Employment (which you’ll see in the Agan and Starr, 2018, paper on “Ban the Box”)</a:t>
            </a:r>
            <a:endParaRPr b="0" lang="en-US" sz="20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Housing (which you’ll see in a few papers, including my experiment on sexual orientation discrimination in mortgage loans)</a:t>
            </a:r>
            <a:endParaRPr b="0" lang="en-US" sz="20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Policing (which you’ll see in a few papers, such as Antonovics and Knight, 2009)</a:t>
            </a:r>
            <a:endParaRPr b="0" lang="en-US" sz="20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Statistical discrimination - Employment</a:t>
            </a:r>
            <a:endParaRPr b="0" lang="en-US" sz="3800" spc="-1" strike="noStrike">
              <a:solidFill>
                <a:srgbClr val="000000"/>
              </a:solidFill>
              <a:latin typeface="Calibri"/>
            </a:endParaRPr>
          </a:p>
        </p:txBody>
      </p:sp>
      <p:sp>
        <p:nvSpPr>
          <p:cNvPr id="104"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In the face of imperfect information (employers don’t know everything about job applicants), employers may make assumptions about job applicants based on the minority group they are in.</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Agan and Starr (2018) study discrimination against Hispanics, African Americans, and those with criminal records in job applications.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They note that employers statistically discriminate against Hispanics and African Americans by assuming they are more likely to have criminal records in cases when criminal record data is not available to them.</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Race and ethnicity are unfortunately used as a proxy for criminal records.</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404040"/>
      </a:dk2>
      <a:lt2>
        <a:srgbClr val="e7e6e6"/>
      </a:lt2>
      <a:accent1>
        <a:srgbClr val="71c5e8"/>
      </a:accent1>
      <a:accent2>
        <a:srgbClr val="285c4d"/>
      </a:accent2>
      <a:accent3>
        <a:srgbClr val="a5a5a5"/>
      </a:accent3>
      <a:accent4>
        <a:srgbClr val="b9d9eb"/>
      </a:accent4>
      <a:accent5>
        <a:srgbClr val="daaa00"/>
      </a:accent5>
      <a:accent6>
        <a:srgbClr val="78be20"/>
      </a:accent6>
      <a:hlink>
        <a:srgbClr val="71c5e8"/>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Custom 12">
      <a:dk1>
        <a:srgbClr val="000000"/>
      </a:dk1>
      <a:lt1>
        <a:srgbClr val="ffffff"/>
      </a:lt1>
      <a:dk2>
        <a:srgbClr val="404040"/>
      </a:dk2>
      <a:lt2>
        <a:srgbClr val="e7e6e6"/>
      </a:lt2>
      <a:accent1>
        <a:srgbClr val="71c5e8"/>
      </a:accent1>
      <a:accent2>
        <a:srgbClr val="285c4d"/>
      </a:accent2>
      <a:accent3>
        <a:srgbClr val="a5a5a5"/>
      </a:accent3>
      <a:accent4>
        <a:srgbClr val="b9d9eb"/>
      </a:accent4>
      <a:accent5>
        <a:srgbClr val="daaa00"/>
      </a:accent5>
      <a:accent6>
        <a:srgbClr val="78be20"/>
      </a:accent6>
      <a:hlink>
        <a:srgbClr val="71c5e8"/>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04040"/>
      </a:dk2>
      <a:lt2>
        <a:srgbClr val="e7e6e6"/>
      </a:lt2>
      <a:accent1>
        <a:srgbClr val="71c5e8"/>
      </a:accent1>
      <a:accent2>
        <a:srgbClr val="285c4d"/>
      </a:accent2>
      <a:accent3>
        <a:srgbClr val="a5a5a5"/>
      </a:accent3>
      <a:accent4>
        <a:srgbClr val="b9d9eb"/>
      </a:accent4>
      <a:accent5>
        <a:srgbClr val="daaa00"/>
      </a:accent5>
      <a:accent6>
        <a:srgbClr val="78be20"/>
      </a:accent6>
      <a:hlink>
        <a:srgbClr val="71c5e8"/>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1592</TotalTime>
  <Application>LibreOffice/7.5.4.2$MacOSX_X86_64 LibreOffice_project/36ccfdc35048b057fd9854c757a8b67ec53977b6</Application>
  <AppVersion>15.0000</AppVersion>
  <Words>1443</Words>
  <Paragraphs>93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2017-02-22T17:33:23Z</dcterms:created>
  <dc:creator>Microsoft Office User</dc:creator>
  <dc:description/>
  <dc:language>en-US</dc:language>
  <cp:lastModifiedBy/>
  <cp:lastPrinted>2017-03-15T17:14:36Z</cp:lastPrinted>
  <dcterms:modified xsi:type="dcterms:W3CDTF">2023-12-24T18:13:36Z</dcterms:modified>
  <cp:revision>140</cp:revision>
  <dc:subject/>
  <dc:title>add sample title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vt:i4>
  </property>
  <property fmtid="{D5CDD505-2E9C-101B-9397-08002B2CF9AE}" pid="3" name="PresentationFormat">
    <vt:lpwstr>Widescreen</vt:lpwstr>
  </property>
  <property fmtid="{D5CDD505-2E9C-101B-9397-08002B2CF9AE}" pid="4" name="Slides">
    <vt:i4>17</vt:i4>
  </property>
</Properties>
</file>