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6"/>
  </p:notesMasterIdLst>
  <p:sldIdLst>
    <p:sldId id="259" r:id="rId2"/>
    <p:sldId id="273" r:id="rId3"/>
    <p:sldId id="274" r:id="rId4"/>
    <p:sldId id="275" r:id="rId5"/>
    <p:sldId id="276" r:id="rId6"/>
    <p:sldId id="278" r:id="rId7"/>
    <p:sldId id="279" r:id="rId8"/>
    <p:sldId id="284" r:id="rId9"/>
    <p:sldId id="280" r:id="rId10"/>
    <p:sldId id="281" r:id="rId11"/>
    <p:sldId id="283" r:id="rId12"/>
    <p:sldId id="285" r:id="rId13"/>
    <p:sldId id="286" r:id="rId14"/>
    <p:sldId id="287" r:id="rId15"/>
    <p:sldId id="288" r:id="rId16"/>
    <p:sldId id="314" r:id="rId17"/>
    <p:sldId id="290" r:id="rId18"/>
    <p:sldId id="291" r:id="rId19"/>
    <p:sldId id="299" r:id="rId20"/>
    <p:sldId id="292" r:id="rId21"/>
    <p:sldId id="293" r:id="rId22"/>
    <p:sldId id="315" r:id="rId23"/>
    <p:sldId id="316" r:id="rId24"/>
    <p:sldId id="296" r:id="rId25"/>
    <p:sldId id="298" r:id="rId26"/>
    <p:sldId id="297" r:id="rId27"/>
    <p:sldId id="317" r:id="rId28"/>
    <p:sldId id="300" r:id="rId29"/>
    <p:sldId id="301" r:id="rId30"/>
    <p:sldId id="302" r:id="rId31"/>
    <p:sldId id="304" r:id="rId32"/>
    <p:sldId id="305" r:id="rId33"/>
    <p:sldId id="306" r:id="rId34"/>
    <p:sldId id="282" r:id="rId35"/>
    <p:sldId id="307" r:id="rId36"/>
    <p:sldId id="308" r:id="rId37"/>
    <p:sldId id="309" r:id="rId38"/>
    <p:sldId id="310" r:id="rId39"/>
    <p:sldId id="311" r:id="rId40"/>
    <p:sldId id="318" r:id="rId41"/>
    <p:sldId id="319" r:id="rId42"/>
    <p:sldId id="321" r:id="rId43"/>
    <p:sldId id="322" r:id="rId44"/>
    <p:sldId id="323" r:id="rId45"/>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FC5E8"/>
    <a:srgbClr val="265B4D"/>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06"/>
    <p:restoredTop sz="94541"/>
  </p:normalViewPr>
  <p:slideViewPr>
    <p:cSldViewPr snapToGrid="0" snapToObjects="1">
      <p:cViewPr varScale="1">
        <p:scale>
          <a:sx n="75" d="100"/>
          <a:sy n="75" d="100"/>
        </p:scale>
        <p:origin x="516" y="52"/>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AA1C1BB-5A4E-4CBA-9023-01270914E81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DC5C5A18-F013-48C5-9B0F-4F49EE7DC74C}"/>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2FBFED2F-9F5D-45D2-9F82-248CF9ECEC69}" type="datetimeFigureOut">
              <a:rPr lang="en-US"/>
              <a:pPr>
                <a:defRPr/>
              </a:pPr>
              <a:t>9/13/2021</a:t>
            </a:fld>
            <a:endParaRPr lang="en-US"/>
          </a:p>
        </p:txBody>
      </p:sp>
      <p:sp>
        <p:nvSpPr>
          <p:cNvPr id="4" name="Slide Image Placeholder 3">
            <a:extLst>
              <a:ext uri="{FF2B5EF4-FFF2-40B4-BE49-F238E27FC236}">
                <a16:creationId xmlns:a16="http://schemas.microsoft.com/office/drawing/2014/main" id="{2F45224F-66CB-47BF-AC33-96E86125CCEC}"/>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A161610B-A219-4B38-A58F-5FC144C7C2A8}"/>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EEB1CD8C-6305-480F-A540-EB99C2C21066}"/>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a:extLst>
              <a:ext uri="{FF2B5EF4-FFF2-40B4-BE49-F238E27FC236}">
                <a16:creationId xmlns:a16="http://schemas.microsoft.com/office/drawing/2014/main" id="{4E80F65F-4D39-4AEA-83BE-DCF6349C429A}"/>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2C2FBF1C-B167-4AC5-BD42-7414B5DF06DB}"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Slide Image Placeholder 1">
            <a:extLst>
              <a:ext uri="{FF2B5EF4-FFF2-40B4-BE49-F238E27FC236}">
                <a16:creationId xmlns:a16="http://schemas.microsoft.com/office/drawing/2014/main" id="{F22BCC6A-3A53-4B98-803F-F3C65047B91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8" name="Notes Placeholder 2">
            <a:extLst>
              <a:ext uri="{FF2B5EF4-FFF2-40B4-BE49-F238E27FC236}">
                <a16:creationId xmlns:a16="http://schemas.microsoft.com/office/drawing/2014/main" id="{CE4517E0-1234-41E4-9447-3011F727652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C666497D-ED00-4318-BA91-AB3DBBF6F932}"/>
              </a:ext>
            </a:extLst>
          </p:cNvPr>
          <p:cNvSpPr>
            <a:spLocks noGrp="1"/>
          </p:cNvSpPr>
          <p:nvPr>
            <p:ph type="sldNum" sz="quarter" idx="5"/>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49EDB243-C041-4270-9EB7-42D8D7751346}" type="slidenum">
              <a:rPr lang="en-US" altLang="en-US"/>
              <a:pPr/>
              <a:t>1</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3E27276B-9224-4729-A13F-1D4A46B92764}"/>
              </a:ext>
            </a:extLst>
          </p:cNvPr>
          <p:cNvSpPr txBox="1">
            <a:spLocks/>
          </p:cNvSpPr>
          <p:nvPr userDrawn="1"/>
        </p:nvSpPr>
        <p:spPr>
          <a:xfrm>
            <a:off x="2898775" y="6356350"/>
            <a:ext cx="6784975" cy="365125"/>
          </a:xfrm>
          <a:prstGeom prst="rect">
            <a:avLst/>
          </a:prstGeom>
        </p:spPr>
        <p:txBody>
          <a:bodyPr anchor="ctr"/>
          <a:lstStyle>
            <a:defPPr>
              <a:defRPr lang="en-US"/>
            </a:defPPr>
            <a:lvl1pPr algn="l" rtl="0" eaLnBrk="1" fontAlgn="auto" hangingPunct="1">
              <a:spcBef>
                <a:spcPts val="0"/>
              </a:spcBef>
              <a:spcAft>
                <a:spcPts val="0"/>
              </a:spcAft>
              <a:defRPr sz="1000" kern="1200" baseline="0" dirty="0" smtClean="0">
                <a:solidFill>
                  <a:schemeClr val="bg1"/>
                </a:solidFill>
                <a:latin typeface="Century Gothic"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a:lstStyle>
          <a:p>
            <a:pPr>
              <a:defRPr/>
            </a:pPr>
            <a:endParaRPr lang="en-US"/>
          </a:p>
        </p:txBody>
      </p:sp>
      <p:pic>
        <p:nvPicPr>
          <p:cNvPr id="5" name="Picture 7">
            <a:extLst>
              <a:ext uri="{FF2B5EF4-FFF2-40B4-BE49-F238E27FC236}">
                <a16:creationId xmlns:a16="http://schemas.microsoft.com/office/drawing/2014/main" id="{E1F2C08B-C242-4976-BFCE-5C99897D4D2D}"/>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495425" y="6218238"/>
            <a:ext cx="1296988"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524000" y="1122363"/>
            <a:ext cx="9144000" cy="2387600"/>
          </a:xfrm>
        </p:spPr>
        <p:txBody>
          <a:bodyPr anchor="b">
            <a:normAutofit/>
          </a:bodyPr>
          <a:lstStyle>
            <a:lvl1pPr algn="ctr">
              <a:defRPr sz="3800" cap="all" baseline="0">
                <a:solidFill>
                  <a:srgbClr val="265B4D"/>
                </a:solidFill>
                <a:latin typeface="Century Gothic" charset="0"/>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cap="all" baseline="0">
                <a:solidFill>
                  <a:srgbClr val="6FC5E8"/>
                </a:solidFill>
                <a:latin typeface="Century Gothic"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6" name="Slide Number Placeholder 5">
            <a:extLst>
              <a:ext uri="{FF2B5EF4-FFF2-40B4-BE49-F238E27FC236}">
                <a16:creationId xmlns:a16="http://schemas.microsoft.com/office/drawing/2014/main" id="{3757DC1A-3D50-4656-A107-13027F736ABB}"/>
              </a:ext>
            </a:extLst>
          </p:cNvPr>
          <p:cNvSpPr>
            <a:spLocks noGrp="1"/>
          </p:cNvSpPr>
          <p:nvPr>
            <p:ph type="sldNum" sz="quarter" idx="10"/>
          </p:nvPr>
        </p:nvSpPr>
        <p:spPr>
          <a:xfrm>
            <a:off x="10415588" y="6356350"/>
            <a:ext cx="938212" cy="365125"/>
          </a:xfrm>
        </p:spPr>
        <p:txBody>
          <a:bodyPr/>
          <a:lstStyle>
            <a:lvl1pPr>
              <a:defRPr>
                <a:solidFill>
                  <a:schemeClr val="bg1"/>
                </a:solidFill>
              </a:defRPr>
            </a:lvl1pPr>
          </a:lstStyle>
          <a:p>
            <a:fld id="{489B945E-1EEF-4FAB-9A07-F0C4B3B350D9}" type="slidenum">
              <a:rPr lang="en-US" altLang="en-US"/>
              <a:pPr/>
              <a:t>‹#›</a:t>
            </a:fld>
            <a:endParaRPr lang="en-US" altLang="en-US"/>
          </a:p>
        </p:txBody>
      </p:sp>
    </p:spTree>
    <p:extLst>
      <p:ext uri="{BB962C8B-B14F-4D97-AF65-F5344CB8AC3E}">
        <p14:creationId xmlns:p14="http://schemas.microsoft.com/office/powerpoint/2010/main" val="2157264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FCC0AC6A-71DE-4F71-994D-29EB797CC695}"/>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9638" y="6218238"/>
            <a:ext cx="1296987"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cap="all" baseline="0">
                <a:solidFill>
                  <a:srgbClr val="265B4D"/>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CA89F883-F53B-4288-8725-8755BC65E74B}"/>
              </a:ext>
            </a:extLst>
          </p:cNvPr>
          <p:cNvSpPr>
            <a:spLocks noGrp="1"/>
          </p:cNvSpPr>
          <p:nvPr>
            <p:ph type="sldNum" sz="quarter" idx="10"/>
          </p:nvPr>
        </p:nvSpPr>
        <p:spPr>
          <a:xfrm>
            <a:off x="10415588" y="6356350"/>
            <a:ext cx="938212" cy="365125"/>
          </a:xfrm>
        </p:spPr>
        <p:txBody>
          <a:bodyPr/>
          <a:lstStyle>
            <a:lvl1pPr>
              <a:defRPr>
                <a:solidFill>
                  <a:schemeClr val="bg1"/>
                </a:solidFill>
              </a:defRPr>
            </a:lvl1pPr>
          </a:lstStyle>
          <a:p>
            <a:fld id="{C3EC2899-BB2C-4FCD-9BBB-20F26BC5C4DF}" type="slidenum">
              <a:rPr lang="en-US" altLang="en-US"/>
              <a:pPr/>
              <a:t>‹#›</a:t>
            </a:fld>
            <a:endParaRPr lang="en-US" altLang="en-US"/>
          </a:p>
        </p:txBody>
      </p:sp>
      <p:sp>
        <p:nvSpPr>
          <p:cNvPr id="6" name="Footer Placeholder 4">
            <a:extLst>
              <a:ext uri="{FF2B5EF4-FFF2-40B4-BE49-F238E27FC236}">
                <a16:creationId xmlns:a16="http://schemas.microsoft.com/office/drawing/2014/main" id="{F4587414-6CE1-4656-9A58-A21353E139F2}"/>
              </a:ext>
            </a:extLst>
          </p:cNvPr>
          <p:cNvSpPr>
            <a:spLocks noGrp="1"/>
          </p:cNvSpPr>
          <p:nvPr>
            <p:ph type="ftr" sz="quarter" idx="11"/>
          </p:nvPr>
        </p:nvSpPr>
        <p:spPr>
          <a:xfrm>
            <a:off x="2312988" y="6356350"/>
            <a:ext cx="7370762" cy="365125"/>
          </a:xfrm>
        </p:spPr>
        <p:txBody>
          <a:bodyPr/>
          <a:lstStyle>
            <a:lvl1pPr algn="l">
              <a:defRPr sz="1000" baseline="0">
                <a:solidFill>
                  <a:schemeClr val="bg1"/>
                </a:solidFill>
                <a:latin typeface="Century Gothic" charset="0"/>
              </a:defRPr>
            </a:lvl1pPr>
          </a:lstStyle>
          <a:p>
            <a:pPr>
              <a:defRPr/>
            </a:pPr>
            <a:endParaRPr lang="en-US"/>
          </a:p>
        </p:txBody>
      </p:sp>
    </p:spTree>
    <p:extLst>
      <p:ext uri="{BB962C8B-B14F-4D97-AF65-F5344CB8AC3E}">
        <p14:creationId xmlns:p14="http://schemas.microsoft.com/office/powerpoint/2010/main" val="4266967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FEDAF6A6-8FD7-44EE-9726-83B535FE03DC}"/>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9638" y="6218238"/>
            <a:ext cx="1296987"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838200" y="1122363"/>
            <a:ext cx="10515600" cy="2852737"/>
          </a:xfrm>
        </p:spPr>
        <p:txBody>
          <a:bodyPr anchor="b">
            <a:normAutofit/>
          </a:bodyPr>
          <a:lstStyle>
            <a:lvl1pPr>
              <a:defRPr sz="4800" cap="all" baseline="0">
                <a:solidFill>
                  <a:srgbClr val="265B4D"/>
                </a:solidFill>
              </a:defRPr>
            </a:lvl1pPr>
          </a:lstStyle>
          <a:p>
            <a:r>
              <a:rPr lang="en-US" dirty="0"/>
              <a:t>Click to edit Master title style</a:t>
            </a:r>
          </a:p>
        </p:txBody>
      </p:sp>
      <p:sp>
        <p:nvSpPr>
          <p:cNvPr id="3" name="Text Placeholder 2"/>
          <p:cNvSpPr>
            <a:spLocks noGrp="1"/>
          </p:cNvSpPr>
          <p:nvPr>
            <p:ph type="body" idx="1"/>
          </p:nvPr>
        </p:nvSpPr>
        <p:spPr>
          <a:xfrm>
            <a:off x="838200" y="4078374"/>
            <a:ext cx="10515600" cy="1500187"/>
          </a:xfrm>
        </p:spPr>
        <p:txBody>
          <a:bodyPr/>
          <a:lstStyle>
            <a:lvl1pPr marL="0" indent="0">
              <a:buNone/>
              <a:defRPr sz="2400" baseline="0">
                <a:solidFill>
                  <a:srgbClr val="6FC5E8"/>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5" name="Slide Number Placeholder 5">
            <a:extLst>
              <a:ext uri="{FF2B5EF4-FFF2-40B4-BE49-F238E27FC236}">
                <a16:creationId xmlns:a16="http://schemas.microsoft.com/office/drawing/2014/main" id="{C36F2C86-5A41-4713-B4A5-A6CC28351DEE}"/>
              </a:ext>
            </a:extLst>
          </p:cNvPr>
          <p:cNvSpPr>
            <a:spLocks noGrp="1"/>
          </p:cNvSpPr>
          <p:nvPr>
            <p:ph type="sldNum" sz="quarter" idx="10"/>
          </p:nvPr>
        </p:nvSpPr>
        <p:spPr>
          <a:xfrm>
            <a:off x="10415588" y="6356350"/>
            <a:ext cx="938212" cy="365125"/>
          </a:xfrm>
        </p:spPr>
        <p:txBody>
          <a:bodyPr/>
          <a:lstStyle>
            <a:lvl1pPr>
              <a:defRPr>
                <a:solidFill>
                  <a:schemeClr val="bg1"/>
                </a:solidFill>
              </a:defRPr>
            </a:lvl1pPr>
          </a:lstStyle>
          <a:p>
            <a:fld id="{F3F875E9-B7B8-4F74-B4FF-47079B096761}" type="slidenum">
              <a:rPr lang="en-US" altLang="en-US"/>
              <a:pPr/>
              <a:t>‹#›</a:t>
            </a:fld>
            <a:endParaRPr lang="en-US" altLang="en-US"/>
          </a:p>
        </p:txBody>
      </p:sp>
      <p:sp>
        <p:nvSpPr>
          <p:cNvPr id="6" name="Footer Placeholder 4">
            <a:extLst>
              <a:ext uri="{FF2B5EF4-FFF2-40B4-BE49-F238E27FC236}">
                <a16:creationId xmlns:a16="http://schemas.microsoft.com/office/drawing/2014/main" id="{9A691E6C-1ED2-4B47-89FE-96854C186A92}"/>
              </a:ext>
            </a:extLst>
          </p:cNvPr>
          <p:cNvSpPr>
            <a:spLocks noGrp="1"/>
          </p:cNvSpPr>
          <p:nvPr>
            <p:ph type="ftr" sz="quarter" idx="11"/>
          </p:nvPr>
        </p:nvSpPr>
        <p:spPr>
          <a:xfrm>
            <a:off x="2312988" y="6356350"/>
            <a:ext cx="7370762" cy="365125"/>
          </a:xfrm>
        </p:spPr>
        <p:txBody>
          <a:bodyPr/>
          <a:lstStyle>
            <a:lvl1pPr algn="l">
              <a:defRPr sz="1000" baseline="0">
                <a:solidFill>
                  <a:schemeClr val="bg1"/>
                </a:solidFill>
                <a:latin typeface="Century Gothic" charset="0"/>
              </a:defRPr>
            </a:lvl1pPr>
          </a:lstStyle>
          <a:p>
            <a:pPr>
              <a:defRPr/>
            </a:pPr>
            <a:endParaRPr lang="en-US"/>
          </a:p>
        </p:txBody>
      </p:sp>
    </p:spTree>
    <p:extLst>
      <p:ext uri="{BB962C8B-B14F-4D97-AF65-F5344CB8AC3E}">
        <p14:creationId xmlns:p14="http://schemas.microsoft.com/office/powerpoint/2010/main" val="3290594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3A25147-46EB-424C-AD99-0EAB284C904F}"/>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9638" y="6218238"/>
            <a:ext cx="1296987"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baseline="0">
                <a:solidFill>
                  <a:srgbClr val="6FC5E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baseline="0">
                <a:solidFill>
                  <a:srgbClr val="6FC5E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5">
            <a:extLst>
              <a:ext uri="{FF2B5EF4-FFF2-40B4-BE49-F238E27FC236}">
                <a16:creationId xmlns:a16="http://schemas.microsoft.com/office/drawing/2014/main" id="{96AA720D-75F1-4A63-869A-D64D56098A75}"/>
              </a:ext>
            </a:extLst>
          </p:cNvPr>
          <p:cNvSpPr>
            <a:spLocks noGrp="1"/>
          </p:cNvSpPr>
          <p:nvPr>
            <p:ph type="sldNum" sz="quarter" idx="10"/>
          </p:nvPr>
        </p:nvSpPr>
        <p:spPr>
          <a:xfrm>
            <a:off x="10415588" y="6356350"/>
            <a:ext cx="938212" cy="365125"/>
          </a:xfrm>
        </p:spPr>
        <p:txBody>
          <a:bodyPr/>
          <a:lstStyle>
            <a:lvl1pPr>
              <a:defRPr>
                <a:solidFill>
                  <a:schemeClr val="bg1"/>
                </a:solidFill>
              </a:defRPr>
            </a:lvl1pPr>
          </a:lstStyle>
          <a:p>
            <a:fld id="{E28FD70E-131A-4C3F-A151-2B28BE0B4201}" type="slidenum">
              <a:rPr lang="en-US" altLang="en-US"/>
              <a:pPr/>
              <a:t>‹#›</a:t>
            </a:fld>
            <a:endParaRPr lang="en-US" altLang="en-US"/>
          </a:p>
        </p:txBody>
      </p:sp>
      <p:sp>
        <p:nvSpPr>
          <p:cNvPr id="9" name="Footer Placeholder 4">
            <a:extLst>
              <a:ext uri="{FF2B5EF4-FFF2-40B4-BE49-F238E27FC236}">
                <a16:creationId xmlns:a16="http://schemas.microsoft.com/office/drawing/2014/main" id="{441A7935-29AC-4B33-95E2-EF159C4D14B5}"/>
              </a:ext>
            </a:extLst>
          </p:cNvPr>
          <p:cNvSpPr>
            <a:spLocks noGrp="1"/>
          </p:cNvSpPr>
          <p:nvPr>
            <p:ph type="ftr" sz="quarter" idx="11"/>
          </p:nvPr>
        </p:nvSpPr>
        <p:spPr>
          <a:xfrm>
            <a:off x="2312988" y="6356350"/>
            <a:ext cx="7370762" cy="365125"/>
          </a:xfrm>
        </p:spPr>
        <p:txBody>
          <a:bodyPr/>
          <a:lstStyle>
            <a:lvl1pPr algn="l">
              <a:defRPr sz="1000" baseline="0">
                <a:solidFill>
                  <a:schemeClr val="bg1"/>
                </a:solidFill>
                <a:latin typeface="Century Gothic" charset="0"/>
              </a:defRPr>
            </a:lvl1pPr>
          </a:lstStyle>
          <a:p>
            <a:pPr>
              <a:defRPr/>
            </a:pPr>
            <a:endParaRPr lang="en-US"/>
          </a:p>
        </p:txBody>
      </p:sp>
    </p:spTree>
    <p:extLst>
      <p:ext uri="{BB962C8B-B14F-4D97-AF65-F5344CB8AC3E}">
        <p14:creationId xmlns:p14="http://schemas.microsoft.com/office/powerpoint/2010/main" val="214127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2" name="Picture 6">
            <a:extLst>
              <a:ext uri="{FF2B5EF4-FFF2-40B4-BE49-F238E27FC236}">
                <a16:creationId xmlns:a16="http://schemas.microsoft.com/office/drawing/2014/main" id="{368F5988-E9DC-47F7-ACA8-C92AA2BBDB7C}"/>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9638" y="6218238"/>
            <a:ext cx="1296987"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5">
            <a:extLst>
              <a:ext uri="{FF2B5EF4-FFF2-40B4-BE49-F238E27FC236}">
                <a16:creationId xmlns:a16="http://schemas.microsoft.com/office/drawing/2014/main" id="{5BA0213C-140A-467A-A84E-35E9C85B4D8F}"/>
              </a:ext>
            </a:extLst>
          </p:cNvPr>
          <p:cNvSpPr>
            <a:spLocks noGrp="1"/>
          </p:cNvSpPr>
          <p:nvPr>
            <p:ph type="sldNum" sz="quarter" idx="10"/>
          </p:nvPr>
        </p:nvSpPr>
        <p:spPr>
          <a:xfrm>
            <a:off x="10415588" y="6356350"/>
            <a:ext cx="938212" cy="365125"/>
          </a:xfrm>
        </p:spPr>
        <p:txBody>
          <a:bodyPr/>
          <a:lstStyle>
            <a:lvl1pPr>
              <a:defRPr>
                <a:solidFill>
                  <a:schemeClr val="bg1"/>
                </a:solidFill>
              </a:defRPr>
            </a:lvl1pPr>
          </a:lstStyle>
          <a:p>
            <a:fld id="{1DFC30E2-DCD5-45D9-9E6E-83D3F3C59CC9}" type="slidenum">
              <a:rPr lang="en-US" altLang="en-US"/>
              <a:pPr/>
              <a:t>‹#›</a:t>
            </a:fld>
            <a:endParaRPr lang="en-US" altLang="en-US"/>
          </a:p>
        </p:txBody>
      </p:sp>
      <p:sp>
        <p:nvSpPr>
          <p:cNvPr id="4" name="Footer Placeholder 4">
            <a:extLst>
              <a:ext uri="{FF2B5EF4-FFF2-40B4-BE49-F238E27FC236}">
                <a16:creationId xmlns:a16="http://schemas.microsoft.com/office/drawing/2014/main" id="{91468AF4-9B93-4083-8D51-9039CD4C078C}"/>
              </a:ext>
            </a:extLst>
          </p:cNvPr>
          <p:cNvSpPr>
            <a:spLocks noGrp="1"/>
          </p:cNvSpPr>
          <p:nvPr>
            <p:ph type="ftr" sz="quarter" idx="11"/>
          </p:nvPr>
        </p:nvSpPr>
        <p:spPr>
          <a:xfrm>
            <a:off x="2312988" y="6356350"/>
            <a:ext cx="7370762" cy="365125"/>
          </a:xfrm>
        </p:spPr>
        <p:txBody>
          <a:bodyPr/>
          <a:lstStyle>
            <a:lvl1pPr algn="l">
              <a:defRPr sz="1000" baseline="0">
                <a:solidFill>
                  <a:schemeClr val="bg1"/>
                </a:solidFill>
                <a:latin typeface="Century Gothic" charset="0"/>
              </a:defRPr>
            </a:lvl1pPr>
          </a:lstStyle>
          <a:p>
            <a:pPr>
              <a:defRPr/>
            </a:pPr>
            <a:endParaRPr lang="en-US"/>
          </a:p>
        </p:txBody>
      </p:sp>
    </p:spTree>
    <p:extLst>
      <p:ext uri="{BB962C8B-B14F-4D97-AF65-F5344CB8AC3E}">
        <p14:creationId xmlns:p14="http://schemas.microsoft.com/office/powerpoint/2010/main" val="29828111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AEF08EF0-E68C-47E8-9142-0694260D747F}"/>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0600DA98-BF56-4279-ABC3-D5D12F003306}"/>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 name="Footer Placeholder 4">
            <a:extLst>
              <a:ext uri="{FF2B5EF4-FFF2-40B4-BE49-F238E27FC236}">
                <a16:creationId xmlns:a16="http://schemas.microsoft.com/office/drawing/2014/main" id="{EC9C7BDF-6587-42D1-8373-28FBAA7BF4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000" baseline="0">
                <a:solidFill>
                  <a:schemeClr val="tx1">
                    <a:tint val="75000"/>
                  </a:schemeClr>
                </a:solidFill>
                <a:latin typeface="Century Gothic" charset="0"/>
              </a:defRPr>
            </a:lvl1pPr>
          </a:lstStyle>
          <a:p>
            <a:pPr>
              <a:defRPr/>
            </a:pPr>
            <a:endParaRPr lang="en-US"/>
          </a:p>
        </p:txBody>
      </p:sp>
      <p:sp>
        <p:nvSpPr>
          <p:cNvPr id="6" name="Slide Number Placeholder 5">
            <a:extLst>
              <a:ext uri="{FF2B5EF4-FFF2-40B4-BE49-F238E27FC236}">
                <a16:creationId xmlns:a16="http://schemas.microsoft.com/office/drawing/2014/main" id="{06AABF48-4D48-4417-8C4A-AE56EC86FC8A}"/>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000">
                <a:solidFill>
                  <a:srgbClr val="898989"/>
                </a:solidFill>
                <a:latin typeface="Century Gothic" panose="020B0502020202020204" pitchFamily="34" charset="0"/>
              </a:defRPr>
            </a:lvl1pPr>
          </a:lstStyle>
          <a:p>
            <a:fld id="{D660E1D6-4A47-495C-9590-4CD50F311541}"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933" r:id="rId1"/>
    <p:sldLayoutId id="2147483934" r:id="rId2"/>
    <p:sldLayoutId id="2147483935" r:id="rId3"/>
    <p:sldLayoutId id="2147483936" r:id="rId4"/>
    <p:sldLayoutId id="2147483937" r:id="rId5"/>
  </p:sldLayoutIdLst>
  <p:hf sldNum="0" hdr="0" ftr="0" dt="0"/>
  <p:txStyles>
    <p:titleStyle>
      <a:lvl1pPr algn="l" rtl="0" eaLnBrk="0" fontAlgn="base" hangingPunct="0">
        <a:lnSpc>
          <a:spcPct val="90000"/>
        </a:lnSpc>
        <a:spcBef>
          <a:spcPct val="0"/>
        </a:spcBef>
        <a:spcAft>
          <a:spcPct val="0"/>
        </a:spcAft>
        <a:defRPr sz="3800" kern="1200">
          <a:solidFill>
            <a:schemeClr val="tx2"/>
          </a:solidFill>
          <a:latin typeface="Century Gothic" charset="0"/>
          <a:ea typeface="+mj-ea"/>
          <a:cs typeface="+mj-cs"/>
        </a:defRPr>
      </a:lvl1pPr>
      <a:lvl2pPr algn="l" rtl="0" eaLnBrk="0" fontAlgn="base" hangingPunct="0">
        <a:lnSpc>
          <a:spcPct val="90000"/>
        </a:lnSpc>
        <a:spcBef>
          <a:spcPct val="0"/>
        </a:spcBef>
        <a:spcAft>
          <a:spcPct val="0"/>
        </a:spcAft>
        <a:defRPr sz="3800">
          <a:solidFill>
            <a:schemeClr val="tx2"/>
          </a:solidFill>
          <a:latin typeface="Century Gothic" charset="0"/>
        </a:defRPr>
      </a:lvl2pPr>
      <a:lvl3pPr algn="l" rtl="0" eaLnBrk="0" fontAlgn="base" hangingPunct="0">
        <a:lnSpc>
          <a:spcPct val="90000"/>
        </a:lnSpc>
        <a:spcBef>
          <a:spcPct val="0"/>
        </a:spcBef>
        <a:spcAft>
          <a:spcPct val="0"/>
        </a:spcAft>
        <a:defRPr sz="3800">
          <a:solidFill>
            <a:schemeClr val="tx2"/>
          </a:solidFill>
          <a:latin typeface="Century Gothic" charset="0"/>
        </a:defRPr>
      </a:lvl3pPr>
      <a:lvl4pPr algn="l" rtl="0" eaLnBrk="0" fontAlgn="base" hangingPunct="0">
        <a:lnSpc>
          <a:spcPct val="90000"/>
        </a:lnSpc>
        <a:spcBef>
          <a:spcPct val="0"/>
        </a:spcBef>
        <a:spcAft>
          <a:spcPct val="0"/>
        </a:spcAft>
        <a:defRPr sz="3800">
          <a:solidFill>
            <a:schemeClr val="tx2"/>
          </a:solidFill>
          <a:latin typeface="Century Gothic" charset="0"/>
        </a:defRPr>
      </a:lvl4pPr>
      <a:lvl5pPr algn="l" rtl="0" eaLnBrk="0" fontAlgn="base" hangingPunct="0">
        <a:lnSpc>
          <a:spcPct val="90000"/>
        </a:lnSpc>
        <a:spcBef>
          <a:spcPct val="0"/>
        </a:spcBef>
        <a:spcAft>
          <a:spcPct val="0"/>
        </a:spcAft>
        <a:defRPr sz="3800">
          <a:solidFill>
            <a:schemeClr val="tx2"/>
          </a:solidFill>
          <a:latin typeface="Century Gothic" charset="0"/>
        </a:defRPr>
      </a:lvl5pPr>
      <a:lvl6pPr marL="457200" algn="l" rtl="0" fontAlgn="base">
        <a:lnSpc>
          <a:spcPct val="90000"/>
        </a:lnSpc>
        <a:spcBef>
          <a:spcPct val="0"/>
        </a:spcBef>
        <a:spcAft>
          <a:spcPct val="0"/>
        </a:spcAft>
        <a:defRPr sz="3800">
          <a:solidFill>
            <a:schemeClr val="tx2"/>
          </a:solidFill>
          <a:latin typeface="Century Gothic" charset="0"/>
        </a:defRPr>
      </a:lvl6pPr>
      <a:lvl7pPr marL="914400" algn="l" rtl="0" fontAlgn="base">
        <a:lnSpc>
          <a:spcPct val="90000"/>
        </a:lnSpc>
        <a:spcBef>
          <a:spcPct val="0"/>
        </a:spcBef>
        <a:spcAft>
          <a:spcPct val="0"/>
        </a:spcAft>
        <a:defRPr sz="3800">
          <a:solidFill>
            <a:schemeClr val="tx2"/>
          </a:solidFill>
          <a:latin typeface="Century Gothic" charset="0"/>
        </a:defRPr>
      </a:lvl7pPr>
      <a:lvl8pPr marL="1371600" algn="l" rtl="0" fontAlgn="base">
        <a:lnSpc>
          <a:spcPct val="90000"/>
        </a:lnSpc>
        <a:spcBef>
          <a:spcPct val="0"/>
        </a:spcBef>
        <a:spcAft>
          <a:spcPct val="0"/>
        </a:spcAft>
        <a:defRPr sz="3800">
          <a:solidFill>
            <a:schemeClr val="tx2"/>
          </a:solidFill>
          <a:latin typeface="Century Gothic" charset="0"/>
        </a:defRPr>
      </a:lvl8pPr>
      <a:lvl9pPr marL="1828800" algn="l" rtl="0" fontAlgn="base">
        <a:lnSpc>
          <a:spcPct val="90000"/>
        </a:lnSpc>
        <a:spcBef>
          <a:spcPct val="0"/>
        </a:spcBef>
        <a:spcAft>
          <a:spcPct val="0"/>
        </a:spcAft>
        <a:defRPr sz="3800">
          <a:solidFill>
            <a:schemeClr val="tx2"/>
          </a:solidFill>
          <a:latin typeface="Century Gothic"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2"/>
          </a:solidFill>
          <a:latin typeface="Century Gothic" charset="0"/>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2"/>
          </a:solidFill>
          <a:latin typeface="Century Gothic" charset="0"/>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2"/>
          </a:solidFill>
          <a:latin typeface="Century Gothic" charset="0"/>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2"/>
          </a:solidFill>
          <a:latin typeface="Century Gothic" charset="0"/>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2"/>
          </a:solidFill>
          <a:latin typeface="Century Gothic"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blog.supplysideliberal.com/post/2017/6/7/returns-to-scale-and-imperfect-competition-in-market-equilibriu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B1F6F55-DA7D-48A0-967F-8D545FC08944}"/>
              </a:ext>
            </a:extLst>
          </p:cNvPr>
          <p:cNvSpPr txBox="1">
            <a:spLocks/>
          </p:cNvSpPr>
          <p:nvPr/>
        </p:nvSpPr>
        <p:spPr>
          <a:xfrm>
            <a:off x="903288" y="1768475"/>
            <a:ext cx="9144000" cy="2589213"/>
          </a:xfrm>
          <a:prstGeom prst="rect">
            <a:avLst/>
          </a:prstGeom>
        </p:spPr>
        <p:txBody>
          <a:bodyPr/>
          <a:lstStyle>
            <a:lvl1pPr algn="l" rtl="0" eaLnBrk="0" fontAlgn="base" hangingPunct="0">
              <a:lnSpc>
                <a:spcPct val="90000"/>
              </a:lnSpc>
              <a:spcBef>
                <a:spcPct val="0"/>
              </a:spcBef>
              <a:spcAft>
                <a:spcPct val="0"/>
              </a:spcAft>
              <a:defRPr sz="3800" kern="1200">
                <a:solidFill>
                  <a:schemeClr val="tx2"/>
                </a:solidFill>
                <a:latin typeface="Century Gothic" charset="0"/>
                <a:ea typeface="+mj-ea"/>
                <a:cs typeface="+mj-cs"/>
              </a:defRPr>
            </a:lvl1pPr>
            <a:lvl2pPr algn="l" rtl="0" eaLnBrk="0" fontAlgn="base" hangingPunct="0">
              <a:lnSpc>
                <a:spcPct val="90000"/>
              </a:lnSpc>
              <a:spcBef>
                <a:spcPct val="0"/>
              </a:spcBef>
              <a:spcAft>
                <a:spcPct val="0"/>
              </a:spcAft>
              <a:defRPr sz="3800">
                <a:solidFill>
                  <a:schemeClr val="tx2"/>
                </a:solidFill>
                <a:latin typeface="Century Gothic" charset="0"/>
              </a:defRPr>
            </a:lvl2pPr>
            <a:lvl3pPr algn="l" rtl="0" eaLnBrk="0" fontAlgn="base" hangingPunct="0">
              <a:lnSpc>
                <a:spcPct val="90000"/>
              </a:lnSpc>
              <a:spcBef>
                <a:spcPct val="0"/>
              </a:spcBef>
              <a:spcAft>
                <a:spcPct val="0"/>
              </a:spcAft>
              <a:defRPr sz="3800">
                <a:solidFill>
                  <a:schemeClr val="tx2"/>
                </a:solidFill>
                <a:latin typeface="Century Gothic" charset="0"/>
              </a:defRPr>
            </a:lvl3pPr>
            <a:lvl4pPr algn="l" rtl="0" eaLnBrk="0" fontAlgn="base" hangingPunct="0">
              <a:lnSpc>
                <a:spcPct val="90000"/>
              </a:lnSpc>
              <a:spcBef>
                <a:spcPct val="0"/>
              </a:spcBef>
              <a:spcAft>
                <a:spcPct val="0"/>
              </a:spcAft>
              <a:defRPr sz="3800">
                <a:solidFill>
                  <a:schemeClr val="tx2"/>
                </a:solidFill>
                <a:latin typeface="Century Gothic" charset="0"/>
              </a:defRPr>
            </a:lvl4pPr>
            <a:lvl5pPr algn="l" rtl="0" eaLnBrk="0" fontAlgn="base" hangingPunct="0">
              <a:lnSpc>
                <a:spcPct val="90000"/>
              </a:lnSpc>
              <a:spcBef>
                <a:spcPct val="0"/>
              </a:spcBef>
              <a:spcAft>
                <a:spcPct val="0"/>
              </a:spcAft>
              <a:defRPr sz="3800">
                <a:solidFill>
                  <a:schemeClr val="tx2"/>
                </a:solidFill>
                <a:latin typeface="Century Gothic" charset="0"/>
              </a:defRPr>
            </a:lvl5pPr>
            <a:lvl6pPr marL="457200" algn="l" rtl="0" fontAlgn="base">
              <a:lnSpc>
                <a:spcPct val="90000"/>
              </a:lnSpc>
              <a:spcBef>
                <a:spcPct val="0"/>
              </a:spcBef>
              <a:spcAft>
                <a:spcPct val="0"/>
              </a:spcAft>
              <a:defRPr sz="3800">
                <a:solidFill>
                  <a:schemeClr val="tx2"/>
                </a:solidFill>
                <a:latin typeface="Century Gothic" charset="0"/>
              </a:defRPr>
            </a:lvl6pPr>
            <a:lvl7pPr marL="914400" algn="l" rtl="0" fontAlgn="base">
              <a:lnSpc>
                <a:spcPct val="90000"/>
              </a:lnSpc>
              <a:spcBef>
                <a:spcPct val="0"/>
              </a:spcBef>
              <a:spcAft>
                <a:spcPct val="0"/>
              </a:spcAft>
              <a:defRPr sz="3800">
                <a:solidFill>
                  <a:schemeClr val="tx2"/>
                </a:solidFill>
                <a:latin typeface="Century Gothic" charset="0"/>
              </a:defRPr>
            </a:lvl7pPr>
            <a:lvl8pPr marL="1371600" algn="l" rtl="0" fontAlgn="base">
              <a:lnSpc>
                <a:spcPct val="90000"/>
              </a:lnSpc>
              <a:spcBef>
                <a:spcPct val="0"/>
              </a:spcBef>
              <a:spcAft>
                <a:spcPct val="0"/>
              </a:spcAft>
              <a:defRPr sz="3800">
                <a:solidFill>
                  <a:schemeClr val="tx2"/>
                </a:solidFill>
                <a:latin typeface="Century Gothic" charset="0"/>
              </a:defRPr>
            </a:lvl8pPr>
            <a:lvl9pPr marL="1828800" algn="l" rtl="0" fontAlgn="base">
              <a:lnSpc>
                <a:spcPct val="90000"/>
              </a:lnSpc>
              <a:spcBef>
                <a:spcPct val="0"/>
              </a:spcBef>
              <a:spcAft>
                <a:spcPct val="0"/>
              </a:spcAft>
              <a:defRPr sz="3800">
                <a:solidFill>
                  <a:schemeClr val="tx2"/>
                </a:solidFill>
                <a:latin typeface="Century Gothic" charset="0"/>
              </a:defRPr>
            </a:lvl9pPr>
          </a:lstStyle>
          <a:p>
            <a:pPr eaLnBrk="1" fontAlgn="auto" hangingPunct="1">
              <a:spcAft>
                <a:spcPts val="0"/>
              </a:spcAft>
              <a:defRPr/>
            </a:pPr>
            <a:r>
              <a:rPr lang="en-US" sz="6000" cap="all" dirty="0">
                <a:solidFill>
                  <a:schemeClr val="bg1"/>
                </a:solidFill>
                <a:ea typeface="Century Gothic" charset="0"/>
                <a:cs typeface="Century Gothic" charset="0"/>
              </a:rPr>
              <a:t>Urban Economics</a:t>
            </a:r>
            <a:endParaRPr lang="en-US" sz="6000" b="1" cap="all" dirty="0">
              <a:solidFill>
                <a:schemeClr val="bg1"/>
              </a:solidFill>
              <a:ea typeface="Century Gothic" charset="0"/>
              <a:cs typeface="Century Gothic" charset="0"/>
            </a:endParaRPr>
          </a:p>
          <a:p>
            <a:pPr eaLnBrk="1" fontAlgn="auto" hangingPunct="1">
              <a:spcAft>
                <a:spcPts val="0"/>
              </a:spcAft>
              <a:defRPr/>
            </a:pPr>
            <a:r>
              <a:rPr lang="en-US" sz="6000" b="1" cap="all" dirty="0">
                <a:solidFill>
                  <a:schemeClr val="bg1"/>
                </a:solidFill>
                <a:ea typeface="Century Gothic" charset="0"/>
                <a:cs typeface="Century Gothic" charset="0"/>
              </a:rPr>
              <a:t>Agglomeration, Clusters and Cities </a:t>
            </a:r>
            <a:br>
              <a:rPr lang="en-US" sz="6000" b="1" cap="all" dirty="0">
                <a:solidFill>
                  <a:schemeClr val="bg1"/>
                </a:solidFill>
                <a:ea typeface="Century Gothic" charset="0"/>
                <a:cs typeface="Century Gothic" charset="0"/>
              </a:rPr>
            </a:br>
            <a:r>
              <a:rPr lang="en-US" sz="3600" b="1" cap="all" dirty="0">
                <a:solidFill>
                  <a:schemeClr val="bg1"/>
                </a:solidFill>
                <a:ea typeface="Century Gothic" charset="0"/>
                <a:cs typeface="Century Gothic" charset="0"/>
              </a:rPr>
              <a:t>Prof. Patrick Button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5C0B0-BED8-42BF-B728-58ABE7BF3289}"/>
              </a:ext>
            </a:extLst>
          </p:cNvPr>
          <p:cNvSpPr>
            <a:spLocks noGrp="1"/>
          </p:cNvSpPr>
          <p:nvPr>
            <p:ph type="title"/>
          </p:nvPr>
        </p:nvSpPr>
        <p:spPr/>
        <p:txBody>
          <a:bodyPr/>
          <a:lstStyle/>
          <a:p>
            <a:r>
              <a:rPr lang="en-US" dirty="0"/>
              <a:t>Agglomeration Economies - Definition</a:t>
            </a:r>
          </a:p>
        </p:txBody>
      </p:sp>
      <p:pic>
        <p:nvPicPr>
          <p:cNvPr id="5" name="Content Placeholder 4">
            <a:extLst>
              <a:ext uri="{FF2B5EF4-FFF2-40B4-BE49-F238E27FC236}">
                <a16:creationId xmlns:a16="http://schemas.microsoft.com/office/drawing/2014/main" id="{DDC71B68-5C0A-4309-850D-651773DB8513}"/>
              </a:ext>
            </a:extLst>
          </p:cNvPr>
          <p:cNvPicPr>
            <a:picLocks noGrp="1" noChangeAspect="1"/>
          </p:cNvPicPr>
          <p:nvPr>
            <p:ph idx="1"/>
          </p:nvPr>
        </p:nvPicPr>
        <p:blipFill>
          <a:blip r:embed="rId2"/>
          <a:stretch>
            <a:fillRect/>
          </a:stretch>
        </p:blipFill>
        <p:spPr>
          <a:xfrm>
            <a:off x="676275" y="1372400"/>
            <a:ext cx="7503226" cy="4351338"/>
          </a:xfrm>
        </p:spPr>
      </p:pic>
    </p:spTree>
    <p:extLst>
      <p:ext uri="{BB962C8B-B14F-4D97-AF65-F5344CB8AC3E}">
        <p14:creationId xmlns:p14="http://schemas.microsoft.com/office/powerpoint/2010/main" val="2758255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5C0B0-BED8-42BF-B728-58ABE7BF3289}"/>
              </a:ext>
            </a:extLst>
          </p:cNvPr>
          <p:cNvSpPr>
            <a:spLocks noGrp="1"/>
          </p:cNvSpPr>
          <p:nvPr>
            <p:ph type="title"/>
          </p:nvPr>
        </p:nvSpPr>
        <p:spPr/>
        <p:txBody>
          <a:bodyPr/>
          <a:lstStyle/>
          <a:p>
            <a:r>
              <a:rPr lang="en-US" dirty="0"/>
              <a:t>Agglomeration Economies - Definition</a:t>
            </a:r>
          </a:p>
        </p:txBody>
      </p:sp>
      <p:sp>
        <p:nvSpPr>
          <p:cNvPr id="3" name="Content Placeholder 2">
            <a:extLst>
              <a:ext uri="{FF2B5EF4-FFF2-40B4-BE49-F238E27FC236}">
                <a16:creationId xmlns:a16="http://schemas.microsoft.com/office/drawing/2014/main" id="{DF601A7F-0D8C-4290-A45E-615F8612278E}"/>
              </a:ext>
            </a:extLst>
          </p:cNvPr>
          <p:cNvSpPr>
            <a:spLocks noGrp="1"/>
          </p:cNvSpPr>
          <p:nvPr>
            <p:ph idx="1"/>
          </p:nvPr>
        </p:nvSpPr>
        <p:spPr/>
        <p:txBody>
          <a:bodyPr/>
          <a:lstStyle/>
          <a:p>
            <a:r>
              <a:rPr lang="en-US" dirty="0"/>
              <a:t>For there to be agglomeration economies, there must be positive spillovers to nearby businesses or people.</a:t>
            </a:r>
          </a:p>
          <a:p>
            <a:r>
              <a:rPr lang="en-US" dirty="0"/>
              <a:t>Having a similar firm nearby you helps you firm and increases your firm’s productivity.</a:t>
            </a:r>
          </a:p>
          <a:p>
            <a:r>
              <a:rPr lang="en-US" dirty="0"/>
              <a:t>Or, in the case of individuals, having other people in your same city helps you.</a:t>
            </a:r>
          </a:p>
          <a:p>
            <a:r>
              <a:rPr lang="en-US" dirty="0"/>
              <a:t>This is a positive externality.</a:t>
            </a:r>
          </a:p>
          <a:p>
            <a:r>
              <a:rPr lang="en-US" dirty="0"/>
              <a:t>Externality = when the production of a firm or the consumption of an individual affects others who are not part of the transaction.</a:t>
            </a:r>
          </a:p>
          <a:p>
            <a:r>
              <a:rPr lang="en-US" dirty="0"/>
              <a:t>Pollution = negative externality, Education = positive externality</a:t>
            </a:r>
          </a:p>
        </p:txBody>
      </p:sp>
    </p:spTree>
    <p:extLst>
      <p:ext uri="{BB962C8B-B14F-4D97-AF65-F5344CB8AC3E}">
        <p14:creationId xmlns:p14="http://schemas.microsoft.com/office/powerpoint/2010/main" val="4084461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22628-3226-463F-8CD6-6A711793C452}"/>
              </a:ext>
            </a:extLst>
          </p:cNvPr>
          <p:cNvSpPr>
            <a:spLocks noGrp="1"/>
          </p:cNvSpPr>
          <p:nvPr>
            <p:ph type="title"/>
          </p:nvPr>
        </p:nvSpPr>
        <p:spPr/>
        <p:txBody>
          <a:bodyPr/>
          <a:lstStyle/>
          <a:p>
            <a:r>
              <a:rPr lang="en-US" dirty="0"/>
              <a:t>Pecuniary Agglomeration economies</a:t>
            </a:r>
          </a:p>
        </p:txBody>
      </p:sp>
      <p:sp>
        <p:nvSpPr>
          <p:cNvPr id="3" name="Content Placeholder 2">
            <a:extLst>
              <a:ext uri="{FF2B5EF4-FFF2-40B4-BE49-F238E27FC236}">
                <a16:creationId xmlns:a16="http://schemas.microsoft.com/office/drawing/2014/main" id="{D234C434-A146-48C2-96CF-11A976A6C6BE}"/>
              </a:ext>
            </a:extLst>
          </p:cNvPr>
          <p:cNvSpPr>
            <a:spLocks noGrp="1"/>
          </p:cNvSpPr>
          <p:nvPr>
            <p:ph idx="1"/>
          </p:nvPr>
        </p:nvSpPr>
        <p:spPr>
          <a:xfrm>
            <a:off x="901811" y="1356498"/>
            <a:ext cx="10515600" cy="4351338"/>
          </a:xfrm>
        </p:spPr>
        <p:txBody>
          <a:bodyPr/>
          <a:lstStyle/>
          <a:p>
            <a:r>
              <a:rPr lang="en-US" dirty="0"/>
              <a:t>Lots of examples here (see, also, Ch. 1.3.1)</a:t>
            </a:r>
          </a:p>
          <a:p>
            <a:r>
              <a:rPr lang="en-US" dirty="0"/>
              <a:t>Pecuniary means relating to costs, meaning that these agglomeration economies reduce costs.</a:t>
            </a:r>
          </a:p>
          <a:p>
            <a:r>
              <a:rPr lang="en-US" dirty="0"/>
              <a:t>Some examples:</a:t>
            </a:r>
          </a:p>
          <a:p>
            <a:pPr lvl="1"/>
            <a:r>
              <a:rPr lang="en-US" dirty="0"/>
              <a:t>Lower input costs through specialization</a:t>
            </a:r>
          </a:p>
          <a:p>
            <a:pPr lvl="1"/>
            <a:r>
              <a:rPr lang="en-US" dirty="0"/>
              <a:t>More options for inputs due to specialization</a:t>
            </a:r>
          </a:p>
          <a:p>
            <a:pPr lvl="1"/>
            <a:r>
              <a:rPr lang="en-US" dirty="0"/>
              <a:t>Lower costs for high-cost inputs like soundstages (that input can be used by more firms, reducing costs)</a:t>
            </a:r>
          </a:p>
          <a:p>
            <a:pPr lvl="1"/>
            <a:r>
              <a:rPr lang="en-US" dirty="0"/>
              <a:t>With agglomeration, input markets, such as labor markets, are “thicker”, meaning more supply and demand. This leads to a better match between the input (e.g., worker) and the firm.</a:t>
            </a:r>
          </a:p>
          <a:p>
            <a:pPr lvl="2"/>
            <a:r>
              <a:rPr lang="en-US" dirty="0"/>
              <a:t>With thicker markets, can get rid of bad workers more easily.</a:t>
            </a:r>
          </a:p>
          <a:p>
            <a:pPr lvl="1"/>
            <a:endParaRPr lang="en-US" dirty="0"/>
          </a:p>
        </p:txBody>
      </p:sp>
    </p:spTree>
    <p:extLst>
      <p:ext uri="{BB962C8B-B14F-4D97-AF65-F5344CB8AC3E}">
        <p14:creationId xmlns:p14="http://schemas.microsoft.com/office/powerpoint/2010/main" val="690871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504BB-820E-4F17-BA7B-6ABEF46D2AE7}"/>
              </a:ext>
            </a:extLst>
          </p:cNvPr>
          <p:cNvSpPr>
            <a:spLocks noGrp="1"/>
          </p:cNvSpPr>
          <p:nvPr>
            <p:ph type="title"/>
          </p:nvPr>
        </p:nvSpPr>
        <p:spPr/>
        <p:txBody>
          <a:bodyPr/>
          <a:lstStyle/>
          <a:p>
            <a:r>
              <a:rPr lang="en-US" sz="3300" dirty="0"/>
              <a:t>Technological Agglomeration economies</a:t>
            </a:r>
          </a:p>
        </p:txBody>
      </p:sp>
      <p:sp>
        <p:nvSpPr>
          <p:cNvPr id="3" name="Content Placeholder 2">
            <a:extLst>
              <a:ext uri="{FF2B5EF4-FFF2-40B4-BE49-F238E27FC236}">
                <a16:creationId xmlns:a16="http://schemas.microsoft.com/office/drawing/2014/main" id="{27C543B1-A754-4263-AA11-442F49E8E067}"/>
              </a:ext>
            </a:extLst>
          </p:cNvPr>
          <p:cNvSpPr>
            <a:spLocks noGrp="1"/>
          </p:cNvSpPr>
          <p:nvPr>
            <p:ph idx="1"/>
          </p:nvPr>
        </p:nvSpPr>
        <p:spPr/>
        <p:txBody>
          <a:bodyPr/>
          <a:lstStyle/>
          <a:p>
            <a:r>
              <a:rPr lang="en-US" dirty="0"/>
              <a:t>Agglomeration leads to technological improvements or knowledge exchange, which is a key input.</a:t>
            </a:r>
          </a:p>
          <a:p>
            <a:r>
              <a:rPr lang="en-US" dirty="0"/>
              <a:t>Some examples:</a:t>
            </a:r>
          </a:p>
          <a:p>
            <a:pPr lvl="1"/>
            <a:r>
              <a:rPr lang="en-US" dirty="0"/>
              <a:t>“Happy hour effect”: In a tech cluster, tech workers will naturally socialize with each other and this will lead to informational exchange about next practices.</a:t>
            </a:r>
          </a:p>
          <a:p>
            <a:pPr lvl="1"/>
            <a:r>
              <a:rPr lang="en-US" dirty="0"/>
              <a:t>Worker mobility: In a cluster of similar firms, workers may move between firms and this can increase informational exchange (like bees moving between flowers to pollinate them). </a:t>
            </a:r>
          </a:p>
          <a:p>
            <a:pPr lvl="1"/>
            <a:r>
              <a:rPr lang="en-US" dirty="0"/>
              <a:t>With larger clusters, more industry groups appear that facilitate information exchange and provide services to that industry. </a:t>
            </a:r>
          </a:p>
        </p:txBody>
      </p:sp>
    </p:spTree>
    <p:extLst>
      <p:ext uri="{BB962C8B-B14F-4D97-AF65-F5344CB8AC3E}">
        <p14:creationId xmlns:p14="http://schemas.microsoft.com/office/powerpoint/2010/main" val="28811150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8DF85-95F7-41BE-B39C-79A788993CAD}"/>
              </a:ext>
            </a:extLst>
          </p:cNvPr>
          <p:cNvSpPr>
            <a:spLocks noGrp="1"/>
          </p:cNvSpPr>
          <p:nvPr>
            <p:ph type="title"/>
          </p:nvPr>
        </p:nvSpPr>
        <p:spPr/>
        <p:txBody>
          <a:bodyPr/>
          <a:lstStyle/>
          <a:p>
            <a:r>
              <a:rPr lang="en-US" dirty="0"/>
              <a:t>Transportation costs</a:t>
            </a:r>
          </a:p>
        </p:txBody>
      </p:sp>
      <p:sp>
        <p:nvSpPr>
          <p:cNvPr id="3" name="Content Placeholder 2">
            <a:extLst>
              <a:ext uri="{FF2B5EF4-FFF2-40B4-BE49-F238E27FC236}">
                <a16:creationId xmlns:a16="http://schemas.microsoft.com/office/drawing/2014/main" id="{81E3EE0D-0B0A-4668-B24F-29A5DA3F0633}"/>
              </a:ext>
            </a:extLst>
          </p:cNvPr>
          <p:cNvSpPr>
            <a:spLocks noGrp="1"/>
          </p:cNvSpPr>
          <p:nvPr>
            <p:ph idx="1"/>
          </p:nvPr>
        </p:nvSpPr>
        <p:spPr/>
        <p:txBody>
          <a:bodyPr/>
          <a:lstStyle/>
          <a:p>
            <a:r>
              <a:rPr lang="en-US" dirty="0"/>
              <a:t>Transportation costs can also lead to clustering of individuals and people in an area.</a:t>
            </a:r>
          </a:p>
          <a:p>
            <a:r>
              <a:rPr lang="en-US" dirty="0"/>
              <a:t>Firms have an incentive to be close to their customers but also close to the firms that provide them with inputs, as shorter distances will reduce transportation costs.</a:t>
            </a:r>
          </a:p>
          <a:p>
            <a:r>
              <a:rPr lang="en-US" dirty="0"/>
              <a:t>E.g., wine production will usually locate to where the grapes are.</a:t>
            </a:r>
          </a:p>
          <a:p>
            <a:r>
              <a:rPr lang="en-US" sz="1800" dirty="0"/>
              <a:t>(FYI you don’t need to read Ch. 1.4 on transportation costs and firm location, I just wanted to briefly mention this intuitive point about transportation costs)</a:t>
            </a:r>
          </a:p>
        </p:txBody>
      </p:sp>
    </p:spTree>
    <p:extLst>
      <p:ext uri="{BB962C8B-B14F-4D97-AF65-F5344CB8AC3E}">
        <p14:creationId xmlns:p14="http://schemas.microsoft.com/office/powerpoint/2010/main" val="6963945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467FE-F0E5-4014-89B3-CF178E194AC0}"/>
              </a:ext>
            </a:extLst>
          </p:cNvPr>
          <p:cNvSpPr>
            <a:spLocks noGrp="1"/>
          </p:cNvSpPr>
          <p:nvPr>
            <p:ph type="title"/>
          </p:nvPr>
        </p:nvSpPr>
        <p:spPr/>
        <p:txBody>
          <a:bodyPr/>
          <a:lstStyle/>
          <a:p>
            <a:r>
              <a:rPr lang="en-US" dirty="0"/>
              <a:t>“weird” cases of agglomeration?</a:t>
            </a:r>
          </a:p>
        </p:txBody>
      </p:sp>
      <p:sp>
        <p:nvSpPr>
          <p:cNvPr id="3" name="Content Placeholder 2">
            <a:extLst>
              <a:ext uri="{FF2B5EF4-FFF2-40B4-BE49-F238E27FC236}">
                <a16:creationId xmlns:a16="http://schemas.microsoft.com/office/drawing/2014/main" id="{9A6097DC-2F60-48EA-8B19-51549B71EA21}"/>
              </a:ext>
            </a:extLst>
          </p:cNvPr>
          <p:cNvSpPr>
            <a:spLocks noGrp="1"/>
          </p:cNvSpPr>
          <p:nvPr>
            <p:ph idx="1"/>
          </p:nvPr>
        </p:nvSpPr>
        <p:spPr/>
        <p:txBody>
          <a:bodyPr/>
          <a:lstStyle/>
          <a:p>
            <a:r>
              <a:rPr lang="en-US" sz="2000" dirty="0"/>
              <a:t>Agglomeration economies can also occur in ways that you wouldn’t expect.</a:t>
            </a:r>
          </a:p>
          <a:p>
            <a:r>
              <a:rPr lang="en-US" sz="2000" dirty="0"/>
              <a:t>Why, for example, do bridal dress stores all tend to be clustered together?</a:t>
            </a:r>
          </a:p>
          <a:p>
            <a:r>
              <a:rPr lang="en-US" sz="2000" dirty="0"/>
              <a:t>It seems weird because these businesses directly compete.</a:t>
            </a:r>
          </a:p>
          <a:p>
            <a:r>
              <a:rPr lang="en-US" sz="2000" dirty="0"/>
              <a:t>However, there are agglomeration economies from locating your bridal dress store near other bridal dress stores.</a:t>
            </a:r>
          </a:p>
          <a:p>
            <a:r>
              <a:rPr lang="en-US" sz="2000" dirty="0"/>
              <a:t>When all the stores are together, shopping costs (time, gas) are lower for shoppers and they can do more comparison shopping.</a:t>
            </a:r>
          </a:p>
          <a:p>
            <a:r>
              <a:rPr lang="en-US" sz="2000" dirty="0"/>
              <a:t>You are also more likely to get foot traffic even if they didn’t plan to go to your store.</a:t>
            </a:r>
          </a:p>
          <a:p>
            <a:r>
              <a:rPr lang="en-US" sz="2000" dirty="0"/>
              <a:t>This phenomenon is why we used to have these things called “malls” that had a bunch of different stores in them.</a:t>
            </a:r>
          </a:p>
        </p:txBody>
      </p:sp>
    </p:spTree>
    <p:extLst>
      <p:ext uri="{BB962C8B-B14F-4D97-AF65-F5344CB8AC3E}">
        <p14:creationId xmlns:p14="http://schemas.microsoft.com/office/powerpoint/2010/main" val="16738455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F6111-AF42-454B-B7C7-DC8975929432}"/>
              </a:ext>
            </a:extLst>
          </p:cNvPr>
          <p:cNvSpPr>
            <a:spLocks noGrp="1"/>
          </p:cNvSpPr>
          <p:nvPr>
            <p:ph type="title"/>
          </p:nvPr>
        </p:nvSpPr>
        <p:spPr/>
        <p:txBody>
          <a:bodyPr/>
          <a:lstStyle/>
          <a:p>
            <a:r>
              <a:rPr lang="en-US" dirty="0"/>
              <a:t>Agglomeration in Consumption</a:t>
            </a:r>
          </a:p>
        </p:txBody>
      </p:sp>
      <p:sp>
        <p:nvSpPr>
          <p:cNvPr id="3" name="Content Placeholder 2">
            <a:extLst>
              <a:ext uri="{FF2B5EF4-FFF2-40B4-BE49-F238E27FC236}">
                <a16:creationId xmlns:a16="http://schemas.microsoft.com/office/drawing/2014/main" id="{9393CC07-EC62-48BA-8A21-A72BD90C4664}"/>
              </a:ext>
            </a:extLst>
          </p:cNvPr>
          <p:cNvSpPr>
            <a:spLocks noGrp="1"/>
          </p:cNvSpPr>
          <p:nvPr>
            <p:ph idx="1"/>
          </p:nvPr>
        </p:nvSpPr>
        <p:spPr/>
        <p:txBody>
          <a:bodyPr/>
          <a:lstStyle/>
          <a:p>
            <a:r>
              <a:rPr lang="en-US" dirty="0"/>
              <a:t>In addition to agglomeration economies affecting production of goods, they can also affect consumption.</a:t>
            </a:r>
          </a:p>
          <a:p>
            <a:r>
              <a:rPr lang="en-US" dirty="0"/>
              <a:t>Some consumption goods (e.g., restaurants, cultural events, landmarks) are only available when there are enough people in the area.</a:t>
            </a:r>
          </a:p>
          <a:p>
            <a:r>
              <a:rPr lang="en-US" dirty="0"/>
              <a:t>It is useful to know to what extent there is agglomeration in consumption as well.</a:t>
            </a:r>
          </a:p>
          <a:p>
            <a:endParaRPr lang="en-US" dirty="0"/>
          </a:p>
        </p:txBody>
      </p:sp>
    </p:spTree>
    <p:extLst>
      <p:ext uri="{BB962C8B-B14F-4D97-AF65-F5344CB8AC3E}">
        <p14:creationId xmlns:p14="http://schemas.microsoft.com/office/powerpoint/2010/main" val="31938151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9850C-49BC-40FD-A3DC-7D0D840D99FA}"/>
              </a:ext>
            </a:extLst>
          </p:cNvPr>
          <p:cNvSpPr>
            <a:spLocks noGrp="1"/>
          </p:cNvSpPr>
          <p:nvPr>
            <p:ph type="title"/>
          </p:nvPr>
        </p:nvSpPr>
        <p:spPr/>
        <p:txBody>
          <a:bodyPr/>
          <a:lstStyle/>
          <a:p>
            <a:r>
              <a:rPr lang="en-US" dirty="0"/>
              <a:t>Glaser, Kolko, and </a:t>
            </a:r>
            <a:r>
              <a:rPr lang="en-US" dirty="0" err="1"/>
              <a:t>Saiz</a:t>
            </a:r>
            <a:r>
              <a:rPr lang="en-US" dirty="0"/>
              <a:t> (2001) – “Consumer City”</a:t>
            </a:r>
          </a:p>
        </p:txBody>
      </p:sp>
      <p:sp>
        <p:nvSpPr>
          <p:cNvPr id="3" name="Content Placeholder 2">
            <a:extLst>
              <a:ext uri="{FF2B5EF4-FFF2-40B4-BE49-F238E27FC236}">
                <a16:creationId xmlns:a16="http://schemas.microsoft.com/office/drawing/2014/main" id="{4CC7535F-4176-4647-8E18-16AD7F54FDAF}"/>
              </a:ext>
            </a:extLst>
          </p:cNvPr>
          <p:cNvSpPr>
            <a:spLocks noGrp="1"/>
          </p:cNvSpPr>
          <p:nvPr>
            <p:ph idx="1"/>
          </p:nvPr>
        </p:nvSpPr>
        <p:spPr/>
        <p:txBody>
          <a:bodyPr/>
          <a:lstStyle/>
          <a:p>
            <a:r>
              <a:rPr lang="en-US" dirty="0"/>
              <a:t>Abstract: Urban economics has traditionally viewed cities as having advantages in production and disadvantages in consumption. </a:t>
            </a:r>
            <a:r>
              <a:rPr lang="en-US" b="1" dirty="0"/>
              <a:t>We argue that the role of urban density in facilitating consumption is extremely important and understudied.</a:t>
            </a:r>
            <a:r>
              <a:rPr lang="en-US" dirty="0"/>
              <a:t> As firms become more mobile, the success of cities hinges more and more on cities' role as centers of consumption. </a:t>
            </a:r>
            <a:r>
              <a:rPr lang="en-US" b="1" dirty="0"/>
              <a:t>Empirically, we find that high amenity cities have grown faster than low amenity cities. </a:t>
            </a:r>
            <a:r>
              <a:rPr lang="en-US" dirty="0"/>
              <a:t>Urban rents have gone up faster than urban wages, suggesting that the demand for living in cities has risen for reasons beyond rising wages. The rise of reverse commuting suggests the same consumer city phenomena.</a:t>
            </a:r>
          </a:p>
        </p:txBody>
      </p:sp>
    </p:spTree>
    <p:extLst>
      <p:ext uri="{BB962C8B-B14F-4D97-AF65-F5344CB8AC3E}">
        <p14:creationId xmlns:p14="http://schemas.microsoft.com/office/powerpoint/2010/main" val="40604303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67F25-893B-49C8-90F0-EE7EC90B8577}"/>
              </a:ext>
            </a:extLst>
          </p:cNvPr>
          <p:cNvSpPr>
            <a:spLocks noGrp="1"/>
          </p:cNvSpPr>
          <p:nvPr>
            <p:ph type="title"/>
          </p:nvPr>
        </p:nvSpPr>
        <p:spPr/>
        <p:txBody>
          <a:bodyPr/>
          <a:lstStyle/>
          <a:p>
            <a:r>
              <a:rPr lang="en-US" dirty="0"/>
              <a:t>Do agglomeration effects work against cities or for them?</a:t>
            </a:r>
          </a:p>
        </p:txBody>
      </p:sp>
      <p:sp>
        <p:nvSpPr>
          <p:cNvPr id="3" name="Content Placeholder 2">
            <a:extLst>
              <a:ext uri="{FF2B5EF4-FFF2-40B4-BE49-F238E27FC236}">
                <a16:creationId xmlns:a16="http://schemas.microsoft.com/office/drawing/2014/main" id="{203631F3-FBB3-48F0-89CE-03B8B3FCE74A}"/>
              </a:ext>
            </a:extLst>
          </p:cNvPr>
          <p:cNvSpPr>
            <a:spLocks noGrp="1"/>
          </p:cNvSpPr>
          <p:nvPr>
            <p:ph idx="1"/>
          </p:nvPr>
        </p:nvSpPr>
        <p:spPr/>
        <p:txBody>
          <a:bodyPr/>
          <a:lstStyle/>
          <a:p>
            <a:r>
              <a:rPr lang="en-US" dirty="0"/>
              <a:t>Agglomeration economies for firms leads them to concentrate in cities and clusters, often pushing up rent, prices, and congestion.</a:t>
            </a:r>
          </a:p>
          <a:p>
            <a:r>
              <a:rPr lang="en-US" dirty="0"/>
              <a:t>Agglomeration economies, of course, make workers more productive, and this leads to higher wages, but the higher wages may not fully compensate for the increased cost of living.</a:t>
            </a:r>
          </a:p>
          <a:p>
            <a:r>
              <a:rPr lang="en-US" dirty="0"/>
              <a:t>A decreased net cost of living would decrease the incentive to live in cities, especially ones with large clusters (e.g., Silicon Valley). </a:t>
            </a:r>
          </a:p>
          <a:p>
            <a:r>
              <a:rPr lang="en-US" dirty="0"/>
              <a:t>Are there other agglomeration incentives that relate to consumption that make cities more appealing?</a:t>
            </a:r>
          </a:p>
        </p:txBody>
      </p:sp>
    </p:spTree>
    <p:extLst>
      <p:ext uri="{BB962C8B-B14F-4D97-AF65-F5344CB8AC3E}">
        <p14:creationId xmlns:p14="http://schemas.microsoft.com/office/powerpoint/2010/main" val="17196376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52661-95ED-443B-9232-7E081314D5B3}"/>
              </a:ext>
            </a:extLst>
          </p:cNvPr>
          <p:cNvSpPr>
            <a:spLocks noGrp="1"/>
          </p:cNvSpPr>
          <p:nvPr>
            <p:ph type="title"/>
          </p:nvPr>
        </p:nvSpPr>
        <p:spPr/>
        <p:txBody>
          <a:bodyPr/>
          <a:lstStyle/>
          <a:p>
            <a:r>
              <a:rPr lang="en-US" dirty="0"/>
              <a:t>Key argument in their paper</a:t>
            </a:r>
          </a:p>
        </p:txBody>
      </p:sp>
      <p:sp>
        <p:nvSpPr>
          <p:cNvPr id="3" name="Content Placeholder 2">
            <a:extLst>
              <a:ext uri="{FF2B5EF4-FFF2-40B4-BE49-F238E27FC236}">
                <a16:creationId xmlns:a16="http://schemas.microsoft.com/office/drawing/2014/main" id="{39FF397F-474B-4871-A7CA-5F712A4F1D40}"/>
              </a:ext>
            </a:extLst>
          </p:cNvPr>
          <p:cNvSpPr>
            <a:spLocks noGrp="1"/>
          </p:cNvSpPr>
          <p:nvPr>
            <p:ph idx="1"/>
          </p:nvPr>
        </p:nvSpPr>
        <p:spPr/>
        <p:txBody>
          <a:bodyPr/>
          <a:lstStyle/>
          <a:p>
            <a:r>
              <a:rPr lang="en-US" dirty="0"/>
              <a:t>There are many cities that are growing in population, despite income growth being relatively slower than cost of living growth.</a:t>
            </a:r>
          </a:p>
          <a:p>
            <a:r>
              <a:rPr lang="en-US" dirty="0"/>
              <a:t>This differential is likely explained by the important role that urban amenities play, where cities are important for consumption reasons and not just for production reasons.</a:t>
            </a:r>
          </a:p>
          <a:p>
            <a:r>
              <a:rPr lang="en-US" dirty="0"/>
              <a:t>Cost of living increases are also attributable to increased demand for the consumption benefits of cities.</a:t>
            </a:r>
          </a:p>
          <a:p>
            <a:r>
              <a:rPr lang="en-US" dirty="0"/>
              <a:t>Cities with high and increasing amenities will experience more population growth.</a:t>
            </a:r>
          </a:p>
        </p:txBody>
      </p:sp>
    </p:spTree>
    <p:extLst>
      <p:ext uri="{BB962C8B-B14F-4D97-AF65-F5344CB8AC3E}">
        <p14:creationId xmlns:p14="http://schemas.microsoft.com/office/powerpoint/2010/main" val="1738178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3A645-F8D3-41E5-9993-C3EEE02B82FD}"/>
              </a:ext>
            </a:extLst>
          </p:cNvPr>
          <p:cNvSpPr>
            <a:spLocks noGrp="1"/>
          </p:cNvSpPr>
          <p:nvPr>
            <p:ph type="title"/>
          </p:nvPr>
        </p:nvSpPr>
        <p:spPr/>
        <p:txBody>
          <a:bodyPr/>
          <a:lstStyle/>
          <a:p>
            <a:pPr>
              <a:defRPr/>
            </a:pPr>
            <a:r>
              <a:rPr lang="en-US" dirty="0"/>
              <a:t>Outline</a:t>
            </a:r>
          </a:p>
        </p:txBody>
      </p:sp>
      <p:sp>
        <p:nvSpPr>
          <p:cNvPr id="14338" name="Content Placeholder 2">
            <a:extLst>
              <a:ext uri="{FF2B5EF4-FFF2-40B4-BE49-F238E27FC236}">
                <a16:creationId xmlns:a16="http://schemas.microsoft.com/office/drawing/2014/main" id="{C54B4829-045A-42DD-BFE7-F9B0180C30C0}"/>
              </a:ext>
            </a:extLst>
          </p:cNvPr>
          <p:cNvSpPr>
            <a:spLocks noGrp="1"/>
          </p:cNvSpPr>
          <p:nvPr>
            <p:ph idx="1"/>
          </p:nvPr>
        </p:nvSpPr>
        <p:spPr>
          <a:xfrm>
            <a:off x="838200" y="1377756"/>
            <a:ext cx="10515600" cy="4351338"/>
          </a:xfrm>
        </p:spPr>
        <p:txBody>
          <a:bodyPr/>
          <a:lstStyle/>
          <a:p>
            <a:r>
              <a:rPr lang="en-US" altLang="en-US" dirty="0">
                <a:latin typeface="Century Gothic" panose="020B0502020202020204" pitchFamily="34" charset="0"/>
              </a:rPr>
              <a:t>Lecture summarizing economic reasons why we have people and economic activity agglomerated into cities and regional clusters (about 20 minutes)</a:t>
            </a:r>
          </a:p>
          <a:p>
            <a:pPr lvl="1"/>
            <a:r>
              <a:rPr lang="en-US" altLang="en-US" dirty="0">
                <a:latin typeface="Century Gothic" panose="020B0502020202020204" pitchFamily="34" charset="0"/>
              </a:rPr>
              <a:t>Practice question done on Canvas</a:t>
            </a:r>
          </a:p>
          <a:p>
            <a:r>
              <a:rPr lang="en-US" altLang="en-US" dirty="0">
                <a:latin typeface="Century Gothic" panose="020B0502020202020204" pitchFamily="34" charset="0"/>
              </a:rPr>
              <a:t>Lecture on the “consumer city” (</a:t>
            </a:r>
            <a:r>
              <a:rPr lang="en-US" altLang="en-US" dirty="0" err="1">
                <a:latin typeface="Century Gothic" panose="020B0502020202020204" pitchFamily="34" charset="0"/>
              </a:rPr>
              <a:t>Glaeser</a:t>
            </a:r>
            <a:r>
              <a:rPr lang="en-US" altLang="en-US" dirty="0">
                <a:latin typeface="Century Gothic" panose="020B0502020202020204" pitchFamily="34" charset="0"/>
              </a:rPr>
              <a:t>, Kolko, and </a:t>
            </a:r>
            <a:r>
              <a:rPr lang="en-US" altLang="en-US" dirty="0" err="1">
                <a:latin typeface="Century Gothic" panose="020B0502020202020204" pitchFamily="34" charset="0"/>
              </a:rPr>
              <a:t>Saiz</a:t>
            </a:r>
            <a:r>
              <a:rPr lang="en-US" altLang="en-US" dirty="0">
                <a:latin typeface="Century Gothic" panose="020B0502020202020204" pitchFamily="34" charset="0"/>
              </a:rPr>
              <a:t>, 2001) (about 15 minutes)</a:t>
            </a:r>
          </a:p>
          <a:p>
            <a:r>
              <a:rPr lang="en-US" altLang="en-US" dirty="0">
                <a:latin typeface="Century Gothic" panose="020B0502020202020204" pitchFamily="34" charset="0"/>
              </a:rPr>
              <a:t>Lecture on “tech clusters” (Kerr and Robert-</a:t>
            </a:r>
            <a:r>
              <a:rPr lang="en-US" altLang="en-US" dirty="0" err="1">
                <a:latin typeface="Century Gothic" panose="020B0502020202020204" pitchFamily="34" charset="0"/>
              </a:rPr>
              <a:t>Nicoud</a:t>
            </a:r>
            <a:r>
              <a:rPr lang="en-US" altLang="en-US" dirty="0">
                <a:latin typeface="Century Gothic" panose="020B0502020202020204" pitchFamily="34" charset="0"/>
              </a:rPr>
              <a:t>, 2020) (about 20 minutes)</a:t>
            </a:r>
          </a:p>
          <a:p>
            <a:pPr lvl="1"/>
            <a:r>
              <a:rPr lang="en-US" altLang="en-US" dirty="0">
                <a:latin typeface="Century Gothic" panose="020B0502020202020204" pitchFamily="34" charset="0"/>
              </a:rPr>
              <a:t>Includes Kahoot quiz (about 5 minutes)</a:t>
            </a:r>
          </a:p>
          <a:p>
            <a:r>
              <a:rPr lang="en-US" altLang="en-US" dirty="0">
                <a:latin typeface="Century Gothic" panose="020B0502020202020204" pitchFamily="34" charset="0"/>
              </a:rPr>
              <a:t>Activity on COVID-19 and agglomeration (about 15 minutes)</a:t>
            </a:r>
          </a:p>
          <a:p>
            <a:r>
              <a:rPr lang="en-US" altLang="en-US" dirty="0">
                <a:latin typeface="Century Gothic" panose="020B0502020202020204" pitchFamily="34" charset="0"/>
              </a:rPr>
              <a:t>Practice questions in groups (flexible timing)</a:t>
            </a:r>
          </a:p>
          <a:p>
            <a:endParaRPr lang="en-US" altLang="en-US" dirty="0">
              <a:latin typeface="Century Gothic" panose="020B0502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95EE6-71DE-449B-A248-A89CDE455880}"/>
              </a:ext>
            </a:extLst>
          </p:cNvPr>
          <p:cNvSpPr>
            <a:spLocks noGrp="1"/>
          </p:cNvSpPr>
          <p:nvPr>
            <p:ph type="title"/>
          </p:nvPr>
        </p:nvSpPr>
        <p:spPr/>
        <p:txBody>
          <a:bodyPr/>
          <a:lstStyle/>
          <a:p>
            <a:r>
              <a:rPr lang="en-US" dirty="0"/>
              <a:t>Summary of consumption amenities</a:t>
            </a:r>
          </a:p>
        </p:txBody>
      </p:sp>
      <p:sp>
        <p:nvSpPr>
          <p:cNvPr id="3" name="Content Placeholder 2">
            <a:extLst>
              <a:ext uri="{FF2B5EF4-FFF2-40B4-BE49-F238E27FC236}">
                <a16:creationId xmlns:a16="http://schemas.microsoft.com/office/drawing/2014/main" id="{D620DAF5-4E22-47F9-9B8D-39CBE52FD0CA}"/>
              </a:ext>
            </a:extLst>
          </p:cNvPr>
          <p:cNvSpPr>
            <a:spLocks noGrp="1"/>
          </p:cNvSpPr>
          <p:nvPr>
            <p:ph idx="1"/>
          </p:nvPr>
        </p:nvSpPr>
        <p:spPr/>
        <p:txBody>
          <a:bodyPr/>
          <a:lstStyle/>
          <a:p>
            <a:r>
              <a:rPr lang="en-US" dirty="0"/>
              <a:t>This paper argues against the idea that cities are good for production but bad for consumption.</a:t>
            </a:r>
          </a:p>
          <a:p>
            <a:r>
              <a:rPr lang="en-US" dirty="0"/>
              <a:t>There are four amenities that tend to be the most common in larger, urban centers that are growing, which provide incentives for individuals to be in cities for consumption reasons.</a:t>
            </a:r>
          </a:p>
          <a:p>
            <a:pPr marL="0" indent="0">
              <a:buNone/>
            </a:pPr>
            <a:r>
              <a:rPr lang="en-US" dirty="0"/>
              <a:t>1) Rich variety of services and consumer goods</a:t>
            </a:r>
          </a:p>
          <a:p>
            <a:pPr marL="0" indent="0">
              <a:buNone/>
            </a:pPr>
            <a:r>
              <a:rPr lang="en-US" dirty="0"/>
              <a:t>2) Aesthetics and physical setting (e.g., climate, architecture)</a:t>
            </a:r>
          </a:p>
          <a:p>
            <a:pPr marL="0" indent="0">
              <a:buNone/>
            </a:pPr>
            <a:r>
              <a:rPr lang="en-US" dirty="0"/>
              <a:t>3) Good public services (e.g., good schools, city amenities)</a:t>
            </a:r>
          </a:p>
          <a:p>
            <a:pPr marL="0" indent="0">
              <a:buNone/>
            </a:pPr>
            <a:r>
              <a:rPr lang="en-US" dirty="0"/>
              <a:t>4) Transportation speed (i.e. time to commute)</a:t>
            </a:r>
          </a:p>
        </p:txBody>
      </p:sp>
    </p:spTree>
    <p:extLst>
      <p:ext uri="{BB962C8B-B14F-4D97-AF65-F5344CB8AC3E}">
        <p14:creationId xmlns:p14="http://schemas.microsoft.com/office/powerpoint/2010/main" val="1231962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0C0C2-D453-4B7C-AA38-BD67450D9060}"/>
              </a:ext>
            </a:extLst>
          </p:cNvPr>
          <p:cNvSpPr>
            <a:spLocks noGrp="1"/>
          </p:cNvSpPr>
          <p:nvPr>
            <p:ph type="title"/>
          </p:nvPr>
        </p:nvSpPr>
        <p:spPr/>
        <p:txBody>
          <a:bodyPr/>
          <a:lstStyle/>
          <a:p>
            <a:r>
              <a:rPr lang="en-US" dirty="0"/>
              <a:t>1) Rich variety of services and consumer goods</a:t>
            </a:r>
          </a:p>
        </p:txBody>
      </p:sp>
      <p:sp>
        <p:nvSpPr>
          <p:cNvPr id="3" name="Content Placeholder 2">
            <a:extLst>
              <a:ext uri="{FF2B5EF4-FFF2-40B4-BE49-F238E27FC236}">
                <a16:creationId xmlns:a16="http://schemas.microsoft.com/office/drawing/2014/main" id="{68241684-8C85-4CC0-A3EE-2BA8E7E44F0D}"/>
              </a:ext>
            </a:extLst>
          </p:cNvPr>
          <p:cNvSpPr>
            <a:spLocks noGrp="1"/>
          </p:cNvSpPr>
          <p:nvPr>
            <p:ph idx="1"/>
          </p:nvPr>
        </p:nvSpPr>
        <p:spPr/>
        <p:txBody>
          <a:bodyPr/>
          <a:lstStyle/>
          <a:p>
            <a:r>
              <a:rPr lang="en-US" dirty="0"/>
              <a:t>Just like how agglomeration can increase the diversity of inputs into production, it can increase the diversity of consumption good and services.</a:t>
            </a:r>
          </a:p>
          <a:p>
            <a:r>
              <a:rPr lang="en-US" dirty="0"/>
              <a:t>Many goods and services has substantial scale economies. </a:t>
            </a:r>
          </a:p>
          <a:p>
            <a:pPr lvl="1"/>
            <a:r>
              <a:rPr lang="en-US" dirty="0"/>
              <a:t>For example, baseball teams, opera companies, and comprehensive art museums all need large audiences to be successful. </a:t>
            </a:r>
          </a:p>
          <a:p>
            <a:pPr lvl="1"/>
            <a:r>
              <a:rPr lang="en-US" dirty="0"/>
              <a:t>The advantages from scale economies and specialization are also clear in the restaurant business where large cities will have restaurants that specialize in a wide range of cuisines </a:t>
            </a:r>
          </a:p>
          <a:p>
            <a:pPr lvl="1"/>
            <a:r>
              <a:rPr lang="en-US" dirty="0"/>
              <a:t>Specialized retail can only be supported in places large enough to have a critical mass of customers.</a:t>
            </a:r>
          </a:p>
        </p:txBody>
      </p:sp>
    </p:spTree>
    <p:extLst>
      <p:ext uri="{BB962C8B-B14F-4D97-AF65-F5344CB8AC3E}">
        <p14:creationId xmlns:p14="http://schemas.microsoft.com/office/powerpoint/2010/main" val="9921674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B59FA-06D9-4529-B43D-E5C33C2D9042}"/>
              </a:ext>
            </a:extLst>
          </p:cNvPr>
          <p:cNvSpPr>
            <a:spLocks noGrp="1"/>
          </p:cNvSpPr>
          <p:nvPr>
            <p:ph type="title"/>
          </p:nvPr>
        </p:nvSpPr>
        <p:spPr/>
        <p:txBody>
          <a:bodyPr/>
          <a:lstStyle/>
          <a:p>
            <a:r>
              <a:rPr lang="en-US" dirty="0"/>
              <a:t>2) Aesthetics and physical setting</a:t>
            </a:r>
          </a:p>
        </p:txBody>
      </p:sp>
      <p:sp>
        <p:nvSpPr>
          <p:cNvPr id="3" name="Content Placeholder 2">
            <a:extLst>
              <a:ext uri="{FF2B5EF4-FFF2-40B4-BE49-F238E27FC236}">
                <a16:creationId xmlns:a16="http://schemas.microsoft.com/office/drawing/2014/main" id="{D69F7D65-0813-42F1-97F1-FD8BDEA5F34F}"/>
              </a:ext>
            </a:extLst>
          </p:cNvPr>
          <p:cNvSpPr>
            <a:spLocks noGrp="1"/>
          </p:cNvSpPr>
          <p:nvPr>
            <p:ph idx="1"/>
          </p:nvPr>
        </p:nvSpPr>
        <p:spPr/>
        <p:txBody>
          <a:bodyPr/>
          <a:lstStyle/>
          <a:p>
            <a:r>
              <a:rPr lang="en-US" dirty="0"/>
              <a:t>While not caused by agglomeration (it </a:t>
            </a:r>
            <a:r>
              <a:rPr lang="en-US" i="1" dirty="0"/>
              <a:t>causes</a:t>
            </a:r>
            <a:r>
              <a:rPr lang="en-US" dirty="0"/>
              <a:t> agglomeration), climate is the largest predictor of population or housing price growth at the county level in the US.</a:t>
            </a:r>
          </a:p>
          <a:p>
            <a:pPr lvl="1"/>
            <a:r>
              <a:rPr lang="en-US" dirty="0"/>
              <a:t>E.g., pacific coast states have generally benefited from faster population growth.</a:t>
            </a:r>
          </a:p>
          <a:p>
            <a:r>
              <a:rPr lang="en-US" dirty="0"/>
              <a:t>Larger cities often have more landmarks (e.g., architectural landmarks).</a:t>
            </a:r>
          </a:p>
        </p:txBody>
      </p:sp>
    </p:spTree>
    <p:extLst>
      <p:ext uri="{BB962C8B-B14F-4D97-AF65-F5344CB8AC3E}">
        <p14:creationId xmlns:p14="http://schemas.microsoft.com/office/powerpoint/2010/main" val="28394009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DCE84-F577-4243-9806-B19CECFCF454}"/>
              </a:ext>
            </a:extLst>
          </p:cNvPr>
          <p:cNvSpPr>
            <a:spLocks noGrp="1"/>
          </p:cNvSpPr>
          <p:nvPr>
            <p:ph type="title"/>
          </p:nvPr>
        </p:nvSpPr>
        <p:spPr/>
        <p:txBody>
          <a:bodyPr/>
          <a:lstStyle/>
          <a:p>
            <a:r>
              <a:rPr lang="en-US" dirty="0"/>
              <a:t>3) Good Public goods</a:t>
            </a:r>
          </a:p>
        </p:txBody>
      </p:sp>
      <p:sp>
        <p:nvSpPr>
          <p:cNvPr id="3" name="Content Placeholder 2">
            <a:extLst>
              <a:ext uri="{FF2B5EF4-FFF2-40B4-BE49-F238E27FC236}">
                <a16:creationId xmlns:a16="http://schemas.microsoft.com/office/drawing/2014/main" id="{D8B66564-D977-4797-BFE0-57096B1ACDC4}"/>
              </a:ext>
            </a:extLst>
          </p:cNvPr>
          <p:cNvSpPr>
            <a:spLocks noGrp="1"/>
          </p:cNvSpPr>
          <p:nvPr>
            <p:ph idx="1"/>
          </p:nvPr>
        </p:nvSpPr>
        <p:spPr/>
        <p:txBody>
          <a:bodyPr/>
          <a:lstStyle/>
          <a:p>
            <a:r>
              <a:rPr lang="en-US" dirty="0"/>
              <a:t>Urban growth is linked with better schools and less crime. </a:t>
            </a:r>
          </a:p>
          <a:p>
            <a:pPr lvl="1"/>
            <a:r>
              <a:rPr lang="en-US" dirty="0"/>
              <a:t>That’s not to say that crime rates are necessarily lower in big cities</a:t>
            </a:r>
          </a:p>
          <a:p>
            <a:pPr lvl="1"/>
            <a:r>
              <a:rPr lang="en-US" dirty="0"/>
              <a:t>Rather cities that are growing tend to have growth in education and decreases in crime, and/or </a:t>
            </a:r>
          </a:p>
          <a:p>
            <a:pPr lvl="1"/>
            <a:r>
              <a:rPr lang="en-US" dirty="0"/>
              <a:t>Improvements in education and decreases in crime lead to population growth (Cullen and Levitt, 1999; </a:t>
            </a:r>
            <a:r>
              <a:rPr lang="en-US" dirty="0" err="1"/>
              <a:t>Glaeser</a:t>
            </a:r>
            <a:r>
              <a:rPr lang="en-US" dirty="0"/>
              <a:t> et al., 1995).</a:t>
            </a:r>
          </a:p>
          <a:p>
            <a:r>
              <a:rPr lang="en-US" dirty="0"/>
              <a:t>Larger cities also often have more services available that are not available in other cities (e.g., specialized community health clinics, composting, more diverse recreational options).</a:t>
            </a:r>
          </a:p>
          <a:p>
            <a:pPr marL="0" indent="0">
              <a:buNone/>
            </a:pPr>
            <a:r>
              <a:rPr lang="en-US" dirty="0"/>
              <a:t> </a:t>
            </a:r>
          </a:p>
        </p:txBody>
      </p:sp>
    </p:spTree>
    <p:extLst>
      <p:ext uri="{BB962C8B-B14F-4D97-AF65-F5344CB8AC3E}">
        <p14:creationId xmlns:p14="http://schemas.microsoft.com/office/powerpoint/2010/main" val="19277371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4E83E-590D-4060-A11C-440C9A16E4CF}"/>
              </a:ext>
            </a:extLst>
          </p:cNvPr>
          <p:cNvSpPr>
            <a:spLocks noGrp="1"/>
          </p:cNvSpPr>
          <p:nvPr>
            <p:ph type="title"/>
          </p:nvPr>
        </p:nvSpPr>
        <p:spPr/>
        <p:txBody>
          <a:bodyPr/>
          <a:lstStyle/>
          <a:p>
            <a:r>
              <a:rPr lang="en-US" dirty="0"/>
              <a:t>4) Transportation speed and socializing</a:t>
            </a:r>
          </a:p>
        </p:txBody>
      </p:sp>
      <p:sp>
        <p:nvSpPr>
          <p:cNvPr id="3" name="Content Placeholder 2">
            <a:extLst>
              <a:ext uri="{FF2B5EF4-FFF2-40B4-BE49-F238E27FC236}">
                <a16:creationId xmlns:a16="http://schemas.microsoft.com/office/drawing/2014/main" id="{B9AB8150-240B-464D-8805-A173DDF09ADC}"/>
              </a:ext>
            </a:extLst>
          </p:cNvPr>
          <p:cNvSpPr>
            <a:spLocks noGrp="1"/>
          </p:cNvSpPr>
          <p:nvPr>
            <p:ph idx="1"/>
          </p:nvPr>
        </p:nvSpPr>
        <p:spPr/>
        <p:txBody>
          <a:bodyPr/>
          <a:lstStyle/>
          <a:p>
            <a:r>
              <a:rPr lang="en-US" dirty="0"/>
              <a:t>The consumer benefits to a city are tied to how easy it is to get around it.</a:t>
            </a:r>
          </a:p>
          <a:p>
            <a:r>
              <a:rPr lang="en-US" dirty="0"/>
              <a:t>Low transport costs created by urban density may facilitate more social contact and consumption.</a:t>
            </a:r>
          </a:p>
          <a:p>
            <a:pPr lvl="1"/>
            <a:r>
              <a:rPr lang="en-US" dirty="0"/>
              <a:t>Dating is easier in more concentrated areas with more options.</a:t>
            </a:r>
          </a:p>
          <a:p>
            <a:r>
              <a:rPr lang="en-US" dirty="0" err="1"/>
              <a:t>Glaeser</a:t>
            </a:r>
            <a:r>
              <a:rPr lang="en-US" dirty="0"/>
              <a:t> and </a:t>
            </a:r>
            <a:r>
              <a:rPr lang="en-US" dirty="0" err="1"/>
              <a:t>Sacerdote</a:t>
            </a:r>
            <a:r>
              <a:rPr lang="en-US" dirty="0"/>
              <a:t> (1999) document that individuals who live in denser buildings and big cities are more likely to socialize with their neighbors.</a:t>
            </a:r>
          </a:p>
          <a:p>
            <a:r>
              <a:rPr lang="en-US" dirty="0"/>
              <a:t>It’s also more possible to find more niche friend or activity groups – individuals can better “sort” into social groups.</a:t>
            </a:r>
          </a:p>
        </p:txBody>
      </p:sp>
    </p:spTree>
    <p:extLst>
      <p:ext uri="{BB962C8B-B14F-4D97-AF65-F5344CB8AC3E}">
        <p14:creationId xmlns:p14="http://schemas.microsoft.com/office/powerpoint/2010/main" val="11195532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71C89-2FF0-4B02-8331-02451D575D5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4BEC036-C02B-4B6B-B701-FB1077E4A51B}"/>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156B7FD3-0EC0-4AE2-9913-9AE5A4673A65}"/>
              </a:ext>
            </a:extLst>
          </p:cNvPr>
          <p:cNvPicPr>
            <a:picLocks noChangeAspect="1"/>
          </p:cNvPicPr>
          <p:nvPr/>
        </p:nvPicPr>
        <p:blipFill>
          <a:blip r:embed="rId2"/>
          <a:stretch>
            <a:fillRect/>
          </a:stretch>
        </p:blipFill>
        <p:spPr>
          <a:xfrm>
            <a:off x="907334" y="0"/>
            <a:ext cx="10377331" cy="6858000"/>
          </a:xfrm>
          <a:prstGeom prst="rect">
            <a:avLst/>
          </a:prstGeom>
        </p:spPr>
      </p:pic>
    </p:spTree>
    <p:extLst>
      <p:ext uri="{BB962C8B-B14F-4D97-AF65-F5344CB8AC3E}">
        <p14:creationId xmlns:p14="http://schemas.microsoft.com/office/powerpoint/2010/main" val="10133468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B6E4A-E16A-463E-AA16-9184F110615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7F2FD8A-E5F0-4090-8522-0FEB6B2EE288}"/>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BB3D8FAF-0D3B-49F9-A7F6-9D3B3F34A3C5}"/>
              </a:ext>
            </a:extLst>
          </p:cNvPr>
          <p:cNvPicPr>
            <a:picLocks noChangeAspect="1"/>
          </p:cNvPicPr>
          <p:nvPr/>
        </p:nvPicPr>
        <p:blipFill>
          <a:blip r:embed="rId2"/>
          <a:stretch>
            <a:fillRect/>
          </a:stretch>
        </p:blipFill>
        <p:spPr>
          <a:xfrm>
            <a:off x="772265" y="0"/>
            <a:ext cx="10455880" cy="6858000"/>
          </a:xfrm>
          <a:prstGeom prst="rect">
            <a:avLst/>
          </a:prstGeom>
        </p:spPr>
      </p:pic>
    </p:spTree>
    <p:extLst>
      <p:ext uri="{BB962C8B-B14F-4D97-AF65-F5344CB8AC3E}">
        <p14:creationId xmlns:p14="http://schemas.microsoft.com/office/powerpoint/2010/main" val="21530539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F407E-2623-4809-9A0E-0AAA267AD8CD}"/>
              </a:ext>
            </a:extLst>
          </p:cNvPr>
          <p:cNvSpPr>
            <a:spLocks noGrp="1"/>
          </p:cNvSpPr>
          <p:nvPr>
            <p:ph type="title"/>
          </p:nvPr>
        </p:nvSpPr>
        <p:spPr/>
        <p:txBody>
          <a:bodyPr/>
          <a:lstStyle/>
          <a:p>
            <a:r>
              <a:rPr lang="en-US" dirty="0"/>
              <a:t>Industry clusters</a:t>
            </a:r>
          </a:p>
        </p:txBody>
      </p:sp>
      <p:sp>
        <p:nvSpPr>
          <p:cNvPr id="3" name="Content Placeholder 2">
            <a:extLst>
              <a:ext uri="{FF2B5EF4-FFF2-40B4-BE49-F238E27FC236}">
                <a16:creationId xmlns:a16="http://schemas.microsoft.com/office/drawing/2014/main" id="{B1F23EFE-0E7B-4628-9431-B788885FB186}"/>
              </a:ext>
            </a:extLst>
          </p:cNvPr>
          <p:cNvSpPr>
            <a:spLocks noGrp="1"/>
          </p:cNvSpPr>
          <p:nvPr>
            <p:ph idx="1"/>
          </p:nvPr>
        </p:nvSpPr>
        <p:spPr/>
        <p:txBody>
          <a:bodyPr/>
          <a:lstStyle/>
          <a:p>
            <a:r>
              <a:rPr lang="en-US" dirty="0"/>
              <a:t>In addition to studying the effects of agglomeration on production and consumption more broadly, it is useful to explore particular industry clusters</a:t>
            </a:r>
          </a:p>
          <a:p>
            <a:r>
              <a:rPr lang="en-US" dirty="0"/>
              <a:t>Examples include:</a:t>
            </a:r>
          </a:p>
          <a:p>
            <a:pPr lvl="1"/>
            <a:r>
              <a:rPr lang="en-US" dirty="0"/>
              <a:t>Silicon Valley</a:t>
            </a:r>
          </a:p>
          <a:p>
            <a:pPr lvl="1"/>
            <a:r>
              <a:rPr lang="en-US" dirty="0"/>
              <a:t>“Hollywood” motion picture production</a:t>
            </a:r>
          </a:p>
          <a:p>
            <a:pPr lvl="1"/>
            <a:r>
              <a:rPr lang="en-US" dirty="0"/>
              <a:t>Detroit auto industry</a:t>
            </a:r>
          </a:p>
          <a:p>
            <a:pPr lvl="1"/>
            <a:r>
              <a:rPr lang="en-US" dirty="0"/>
              <a:t>Boston-Cambridge Biotech</a:t>
            </a:r>
          </a:p>
          <a:p>
            <a:pPr lvl="1"/>
            <a:r>
              <a:rPr lang="en-US" dirty="0"/>
              <a:t>New Orleans tourism</a:t>
            </a:r>
          </a:p>
          <a:p>
            <a:pPr lvl="1"/>
            <a:r>
              <a:rPr lang="en-US" dirty="0"/>
              <a:t>Financial services in New York city</a:t>
            </a:r>
          </a:p>
        </p:txBody>
      </p:sp>
    </p:spTree>
    <p:extLst>
      <p:ext uri="{BB962C8B-B14F-4D97-AF65-F5344CB8AC3E}">
        <p14:creationId xmlns:p14="http://schemas.microsoft.com/office/powerpoint/2010/main" val="31860238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834E0-9713-458B-8373-D45D38FB2325}"/>
              </a:ext>
            </a:extLst>
          </p:cNvPr>
          <p:cNvSpPr>
            <a:spLocks noGrp="1"/>
          </p:cNvSpPr>
          <p:nvPr>
            <p:ph type="title"/>
          </p:nvPr>
        </p:nvSpPr>
        <p:spPr/>
        <p:txBody>
          <a:bodyPr/>
          <a:lstStyle/>
          <a:p>
            <a:r>
              <a:rPr lang="en-US" dirty="0"/>
              <a:t>Kerr and Robert-</a:t>
            </a:r>
            <a:r>
              <a:rPr lang="en-US" dirty="0" err="1"/>
              <a:t>Nicoud</a:t>
            </a:r>
            <a:r>
              <a:rPr lang="en-US" dirty="0"/>
              <a:t> (2020) “Tech Clusters”</a:t>
            </a:r>
          </a:p>
        </p:txBody>
      </p:sp>
      <p:sp>
        <p:nvSpPr>
          <p:cNvPr id="3" name="Content Placeholder 2">
            <a:extLst>
              <a:ext uri="{FF2B5EF4-FFF2-40B4-BE49-F238E27FC236}">
                <a16:creationId xmlns:a16="http://schemas.microsoft.com/office/drawing/2014/main" id="{C23BA048-AFAB-46FB-96C9-1603519EA3D1}"/>
              </a:ext>
            </a:extLst>
          </p:cNvPr>
          <p:cNvSpPr>
            <a:spLocks noGrp="1"/>
          </p:cNvSpPr>
          <p:nvPr>
            <p:ph idx="1"/>
          </p:nvPr>
        </p:nvSpPr>
        <p:spPr/>
        <p:txBody>
          <a:bodyPr/>
          <a:lstStyle/>
          <a:p>
            <a:r>
              <a:rPr lang="en-US" dirty="0"/>
              <a:t>Abstract: Tech clusters like Silicon Valley play a central role for modern innovation, business competitiveness, and economic performance. This paper reviews what constitutes a tech cluster, how they function internally, and the degree to which policy makers can purposefully foster them. We describe the growing influence of advanced technologies for businesses outside of traditional tech fields, the strains and backlash that tech clusters are experiencing, and emerging research questions for theory and empirical work.</a:t>
            </a:r>
          </a:p>
        </p:txBody>
      </p:sp>
    </p:spTree>
    <p:extLst>
      <p:ext uri="{BB962C8B-B14F-4D97-AF65-F5344CB8AC3E}">
        <p14:creationId xmlns:p14="http://schemas.microsoft.com/office/powerpoint/2010/main" val="27078440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10C07-5A22-4876-B59C-343943C38319}"/>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CEAA5753-7F38-4207-AD47-818C14B15CFE}"/>
              </a:ext>
            </a:extLst>
          </p:cNvPr>
          <p:cNvSpPr>
            <a:spLocks noGrp="1"/>
          </p:cNvSpPr>
          <p:nvPr>
            <p:ph idx="1"/>
          </p:nvPr>
        </p:nvSpPr>
        <p:spPr/>
        <p:txBody>
          <a:bodyPr/>
          <a:lstStyle/>
          <a:p>
            <a:r>
              <a:rPr lang="en-US" dirty="0"/>
              <a:t>Tech clusters are a big deal since they create many high-paying jobs both in the cluster itself and “spillover” jobs in support industries.</a:t>
            </a:r>
          </a:p>
          <a:p>
            <a:r>
              <a:rPr lang="en-US" dirty="0"/>
              <a:t>Each job in the tech industry creates about 5 other jobs in related industries (e.g., services, retail, education) (e.g., Moretti, 2013, “The New Geography of Jobs”)</a:t>
            </a:r>
          </a:p>
          <a:p>
            <a:r>
              <a:rPr lang="en-US" dirty="0"/>
              <a:t>The tech industry has a larger multiplier than other industries.</a:t>
            </a:r>
          </a:p>
          <a:p>
            <a:r>
              <a:rPr lang="en-US" dirty="0"/>
              <a:t>Multiplier = For each $1 in production in that industry, there is $X of activity generated in the local economy.</a:t>
            </a:r>
          </a:p>
        </p:txBody>
      </p:sp>
    </p:spTree>
    <p:extLst>
      <p:ext uri="{BB962C8B-B14F-4D97-AF65-F5344CB8AC3E}">
        <p14:creationId xmlns:p14="http://schemas.microsoft.com/office/powerpoint/2010/main" val="1077005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36A14-E9A0-4B3C-B6E3-1020257B2BCD}"/>
              </a:ext>
            </a:extLst>
          </p:cNvPr>
          <p:cNvSpPr>
            <a:spLocks noGrp="1"/>
          </p:cNvSpPr>
          <p:nvPr>
            <p:ph type="title"/>
          </p:nvPr>
        </p:nvSpPr>
        <p:spPr/>
        <p:txBody>
          <a:bodyPr/>
          <a:lstStyle/>
          <a:p>
            <a:r>
              <a:rPr lang="en-US" dirty="0"/>
              <a:t>Background - Cities</a:t>
            </a:r>
          </a:p>
        </p:txBody>
      </p:sp>
      <p:sp>
        <p:nvSpPr>
          <p:cNvPr id="3" name="Content Placeholder 2">
            <a:extLst>
              <a:ext uri="{FF2B5EF4-FFF2-40B4-BE49-F238E27FC236}">
                <a16:creationId xmlns:a16="http://schemas.microsoft.com/office/drawing/2014/main" id="{1BFE242C-6A4B-499C-A335-27747BAA0405}"/>
              </a:ext>
            </a:extLst>
          </p:cNvPr>
          <p:cNvSpPr>
            <a:spLocks noGrp="1"/>
          </p:cNvSpPr>
          <p:nvPr>
            <p:ph idx="1"/>
          </p:nvPr>
        </p:nvSpPr>
        <p:spPr/>
        <p:txBody>
          <a:bodyPr/>
          <a:lstStyle/>
          <a:p>
            <a:r>
              <a:rPr lang="en-US" dirty="0"/>
              <a:t>Most people live in cities</a:t>
            </a:r>
          </a:p>
          <a:p>
            <a:r>
              <a:rPr lang="en-US" dirty="0"/>
              <a:t>According to the 2010 Census (data from data.census.gov), out of all the 131,704,730 housing units (“households”) in the United States, 105,019,731 or 79% are in urban areas.</a:t>
            </a:r>
          </a:p>
          <a:p>
            <a:r>
              <a:rPr lang="en-US" dirty="0"/>
              <a:t>Urban areas here is defined as living in an area with at least 2,500 people, otherwise it’s a rural area.</a:t>
            </a:r>
          </a:p>
          <a:p>
            <a:r>
              <a:rPr lang="en-US" dirty="0"/>
              <a:t>So, only 21% of people live in rural areas.</a:t>
            </a:r>
          </a:p>
          <a:p>
            <a:r>
              <a:rPr lang="en-US" dirty="0"/>
              <a:t>Even within cities there is a lot of concentration.</a:t>
            </a:r>
          </a:p>
          <a:p>
            <a:pPr lvl="1"/>
            <a:r>
              <a:rPr lang="en-US" dirty="0"/>
              <a:t>E.g., the New York metropolitan statistical areas has a population of 20.3 million</a:t>
            </a:r>
          </a:p>
        </p:txBody>
      </p:sp>
    </p:spTree>
    <p:extLst>
      <p:ext uri="{BB962C8B-B14F-4D97-AF65-F5344CB8AC3E}">
        <p14:creationId xmlns:p14="http://schemas.microsoft.com/office/powerpoint/2010/main" val="27071538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10C07-5A22-4876-B59C-343943C38319}"/>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CEAA5753-7F38-4207-AD47-818C14B15CFE}"/>
              </a:ext>
            </a:extLst>
          </p:cNvPr>
          <p:cNvSpPr>
            <a:spLocks noGrp="1"/>
          </p:cNvSpPr>
          <p:nvPr>
            <p:ph idx="1"/>
          </p:nvPr>
        </p:nvSpPr>
        <p:spPr/>
        <p:txBody>
          <a:bodyPr/>
          <a:lstStyle/>
          <a:p>
            <a:r>
              <a:rPr lang="en-US" dirty="0"/>
              <a:t>Many regions want to create or improve their tech cluster.</a:t>
            </a:r>
          </a:p>
          <a:p>
            <a:r>
              <a:rPr lang="en-US" dirty="0"/>
              <a:t>238 US cities jumped through hoops in 2017-18 to enter Amazon’s infamous “bidding” process for where it would establish a second headquarters. </a:t>
            </a:r>
          </a:p>
          <a:p>
            <a:r>
              <a:rPr lang="en-US" dirty="0"/>
              <a:t>Ultimate winners: Arlington, Virginia (DC area), and Long Island City, New York City (Amazon later decided not to go with Long Island after opposition from residents and some politicians)</a:t>
            </a:r>
          </a:p>
        </p:txBody>
      </p:sp>
    </p:spTree>
    <p:extLst>
      <p:ext uri="{BB962C8B-B14F-4D97-AF65-F5344CB8AC3E}">
        <p14:creationId xmlns:p14="http://schemas.microsoft.com/office/powerpoint/2010/main" val="35635796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5CFDA-AC92-40D2-AC11-8E4F0863A67A}"/>
              </a:ext>
            </a:extLst>
          </p:cNvPr>
          <p:cNvSpPr>
            <a:spLocks noGrp="1"/>
          </p:cNvSpPr>
          <p:nvPr>
            <p:ph type="title"/>
          </p:nvPr>
        </p:nvSpPr>
        <p:spPr/>
        <p:txBody>
          <a:bodyPr/>
          <a:lstStyle/>
          <a:p>
            <a:r>
              <a:rPr lang="en-US" dirty="0"/>
              <a:t>Defining tech clusters</a:t>
            </a:r>
          </a:p>
        </p:txBody>
      </p:sp>
      <p:sp>
        <p:nvSpPr>
          <p:cNvPr id="3" name="Content Placeholder 2">
            <a:extLst>
              <a:ext uri="{FF2B5EF4-FFF2-40B4-BE49-F238E27FC236}">
                <a16:creationId xmlns:a16="http://schemas.microsoft.com/office/drawing/2014/main" id="{772E3C30-A7CC-4F8D-9AC9-C61A77559A3D}"/>
              </a:ext>
            </a:extLst>
          </p:cNvPr>
          <p:cNvSpPr>
            <a:spLocks noGrp="1"/>
          </p:cNvSpPr>
          <p:nvPr>
            <p:ph idx="1"/>
          </p:nvPr>
        </p:nvSpPr>
        <p:spPr>
          <a:xfrm>
            <a:off x="854765" y="1388303"/>
            <a:ext cx="10515600" cy="4351338"/>
          </a:xfrm>
        </p:spPr>
        <p:txBody>
          <a:bodyPr/>
          <a:lstStyle/>
          <a:p>
            <a:r>
              <a:rPr lang="en-US" dirty="0"/>
              <a:t>Hard to definitely determine what is a cluster and what is not a cluster.</a:t>
            </a:r>
          </a:p>
          <a:p>
            <a:r>
              <a:rPr lang="en-US" dirty="0"/>
              <a:t>“Clusters” traditionally indicate an important overall scale of local activity, complemented by spatial density and linkages among local firms (e.g., Marshall 1890, Porter 1998).</a:t>
            </a:r>
          </a:p>
          <a:p>
            <a:r>
              <a:rPr lang="en-US" dirty="0"/>
              <a:t>Linkages may be:</a:t>
            </a:r>
          </a:p>
          <a:p>
            <a:pPr lvl="1"/>
            <a:r>
              <a:rPr lang="en-US" dirty="0"/>
              <a:t>Engineer mobility across employers</a:t>
            </a:r>
          </a:p>
          <a:p>
            <a:pPr lvl="1"/>
            <a:r>
              <a:rPr lang="en-US" dirty="0"/>
              <a:t>Flows of technical knowledge</a:t>
            </a:r>
          </a:p>
          <a:p>
            <a:pPr lvl="1"/>
            <a:r>
              <a:rPr lang="en-US" dirty="0"/>
              <a:t>Reliance on shared local inputs like a research university</a:t>
            </a:r>
          </a:p>
          <a:p>
            <a:r>
              <a:rPr lang="en-US" dirty="0"/>
              <a:t>Kerr and Robert-</a:t>
            </a:r>
            <a:r>
              <a:rPr lang="en-US" dirty="0" err="1"/>
              <a:t>Nicoud</a:t>
            </a:r>
            <a:r>
              <a:rPr lang="en-US" dirty="0"/>
              <a:t> (2020) define a tech cluster as a location where new products (goods or service) and production processes are created that impact </a:t>
            </a:r>
            <a:r>
              <a:rPr lang="en-US" b="1" dirty="0"/>
              <a:t>multiple</a:t>
            </a:r>
            <a:r>
              <a:rPr lang="en-US" dirty="0"/>
              <a:t> parts of the economy.</a:t>
            </a:r>
          </a:p>
        </p:txBody>
      </p:sp>
    </p:spTree>
    <p:extLst>
      <p:ext uri="{BB962C8B-B14F-4D97-AF65-F5344CB8AC3E}">
        <p14:creationId xmlns:p14="http://schemas.microsoft.com/office/powerpoint/2010/main" val="5262547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BDD3B-45DC-45C2-BA2B-205AC08CF1DD}"/>
              </a:ext>
            </a:extLst>
          </p:cNvPr>
          <p:cNvSpPr>
            <a:spLocks noGrp="1"/>
          </p:cNvSpPr>
          <p:nvPr>
            <p:ph type="title"/>
          </p:nvPr>
        </p:nvSpPr>
        <p:spPr/>
        <p:txBody>
          <a:bodyPr/>
          <a:lstStyle/>
          <a:p>
            <a:r>
              <a:rPr lang="en-US" dirty="0"/>
              <a:t>Defining tech clusters</a:t>
            </a:r>
          </a:p>
        </p:txBody>
      </p:sp>
      <p:sp>
        <p:nvSpPr>
          <p:cNvPr id="3" name="Content Placeholder 2">
            <a:extLst>
              <a:ext uri="{FF2B5EF4-FFF2-40B4-BE49-F238E27FC236}">
                <a16:creationId xmlns:a16="http://schemas.microsoft.com/office/drawing/2014/main" id="{F4912568-5C5F-4D95-9A77-C1AEC93D7533}"/>
              </a:ext>
            </a:extLst>
          </p:cNvPr>
          <p:cNvSpPr>
            <a:spLocks noGrp="1"/>
          </p:cNvSpPr>
          <p:nvPr>
            <p:ph idx="1"/>
          </p:nvPr>
        </p:nvSpPr>
        <p:spPr/>
        <p:txBody>
          <a:bodyPr/>
          <a:lstStyle/>
          <a:p>
            <a:r>
              <a:rPr lang="en-US" dirty="0"/>
              <a:t>For example, what Wall Street employs more engineers that LinkedIn and Twitter combined and uses more sophisticated technologies such as AI.</a:t>
            </a:r>
          </a:p>
          <a:p>
            <a:r>
              <a:rPr lang="en-US" dirty="0"/>
              <a:t>However currently Wall Street is specialized in supporting financial services, but it could be considered a tech cluster if it evolved more to serve multiple industries.</a:t>
            </a:r>
          </a:p>
        </p:txBody>
      </p:sp>
    </p:spTree>
    <p:extLst>
      <p:ext uri="{BB962C8B-B14F-4D97-AF65-F5344CB8AC3E}">
        <p14:creationId xmlns:p14="http://schemas.microsoft.com/office/powerpoint/2010/main" val="40171912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87CC8-4B7A-496B-987C-519A161D5490}"/>
              </a:ext>
            </a:extLst>
          </p:cNvPr>
          <p:cNvSpPr>
            <a:spLocks noGrp="1"/>
          </p:cNvSpPr>
          <p:nvPr>
            <p:ph type="title"/>
          </p:nvPr>
        </p:nvSpPr>
        <p:spPr/>
        <p:txBody>
          <a:bodyPr/>
          <a:lstStyle/>
          <a:p>
            <a:r>
              <a:rPr lang="en-US" dirty="0"/>
              <a:t>Using data to measure US tech clusters</a:t>
            </a:r>
          </a:p>
        </p:txBody>
      </p:sp>
      <p:sp>
        <p:nvSpPr>
          <p:cNvPr id="3" name="Content Placeholder 2">
            <a:extLst>
              <a:ext uri="{FF2B5EF4-FFF2-40B4-BE49-F238E27FC236}">
                <a16:creationId xmlns:a16="http://schemas.microsoft.com/office/drawing/2014/main" id="{9CC49D93-5853-4382-A987-3D7223AC45BE}"/>
              </a:ext>
            </a:extLst>
          </p:cNvPr>
          <p:cNvSpPr>
            <a:spLocks noGrp="1"/>
          </p:cNvSpPr>
          <p:nvPr>
            <p:ph idx="1"/>
          </p:nvPr>
        </p:nvSpPr>
        <p:spPr/>
        <p:txBody>
          <a:bodyPr/>
          <a:lstStyle/>
          <a:p>
            <a:r>
              <a:rPr lang="en-US" dirty="0"/>
              <a:t>Data-driven measurement of what a tech cluster is may be more helpful.</a:t>
            </a:r>
          </a:p>
          <a:p>
            <a:r>
              <a:rPr lang="en-US" dirty="0"/>
              <a:t>Which data to use? Possibilities:</a:t>
            </a:r>
          </a:p>
          <a:p>
            <a:pPr lvl="1"/>
            <a:r>
              <a:rPr lang="en-US" dirty="0"/>
              <a:t>Patents</a:t>
            </a:r>
          </a:p>
          <a:p>
            <a:pPr lvl="1"/>
            <a:r>
              <a:rPr lang="en-US" dirty="0"/>
              <a:t>High-growth entrepreneurship supported by venture capital</a:t>
            </a:r>
          </a:p>
          <a:p>
            <a:pPr lvl="1"/>
            <a:r>
              <a:rPr lang="en-US" dirty="0"/>
              <a:t>Employment in R&amp;D-intensive industries or occupations</a:t>
            </a:r>
          </a:p>
          <a:p>
            <a:pPr lvl="2"/>
            <a:r>
              <a:rPr lang="en-US" dirty="0"/>
              <a:t>This employment data is available from the American Community Survey</a:t>
            </a:r>
          </a:p>
          <a:p>
            <a:r>
              <a:rPr lang="en-US" dirty="0"/>
              <a:t>Still not clear-cut even using data-driven approaches (more discussion in the paper).</a:t>
            </a:r>
          </a:p>
          <a:p>
            <a:r>
              <a:rPr lang="en-US" dirty="0"/>
              <a:t>Tech clusters seem fairly consistent over time, with existing clusters growing larger.</a:t>
            </a:r>
          </a:p>
          <a:p>
            <a:endParaRPr lang="en-US" dirty="0"/>
          </a:p>
        </p:txBody>
      </p:sp>
    </p:spTree>
    <p:extLst>
      <p:ext uri="{BB962C8B-B14F-4D97-AF65-F5344CB8AC3E}">
        <p14:creationId xmlns:p14="http://schemas.microsoft.com/office/powerpoint/2010/main" val="31500544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D2EBACA-9AF9-453A-94B5-0FC913A710EC}"/>
              </a:ext>
            </a:extLst>
          </p:cNvPr>
          <p:cNvPicPr>
            <a:picLocks noGrp="1" noChangeAspect="1"/>
          </p:cNvPicPr>
          <p:nvPr>
            <p:ph idx="1"/>
          </p:nvPr>
        </p:nvPicPr>
        <p:blipFill>
          <a:blip r:embed="rId2"/>
          <a:stretch>
            <a:fillRect/>
          </a:stretch>
        </p:blipFill>
        <p:spPr>
          <a:xfrm>
            <a:off x="2306728" y="134623"/>
            <a:ext cx="8666072" cy="6588753"/>
          </a:xfrm>
        </p:spPr>
      </p:pic>
    </p:spTree>
    <p:extLst>
      <p:ext uri="{BB962C8B-B14F-4D97-AF65-F5344CB8AC3E}">
        <p14:creationId xmlns:p14="http://schemas.microsoft.com/office/powerpoint/2010/main" val="25148286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C044BE-632A-422E-8C17-312AB82E2428}"/>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458C4CA6-B18F-422B-9AA1-E7484E368352}"/>
              </a:ext>
            </a:extLst>
          </p:cNvPr>
          <p:cNvPicPr>
            <a:picLocks noChangeAspect="1"/>
          </p:cNvPicPr>
          <p:nvPr/>
        </p:nvPicPr>
        <p:blipFill>
          <a:blip r:embed="rId2"/>
          <a:stretch>
            <a:fillRect/>
          </a:stretch>
        </p:blipFill>
        <p:spPr>
          <a:xfrm>
            <a:off x="922469" y="884991"/>
            <a:ext cx="10431331" cy="5973009"/>
          </a:xfrm>
          <a:prstGeom prst="rect">
            <a:avLst/>
          </a:prstGeom>
        </p:spPr>
      </p:pic>
    </p:spTree>
    <p:extLst>
      <p:ext uri="{BB962C8B-B14F-4D97-AF65-F5344CB8AC3E}">
        <p14:creationId xmlns:p14="http://schemas.microsoft.com/office/powerpoint/2010/main" val="4259701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53046-C7DC-4532-9C15-05550B6F1BF2}"/>
              </a:ext>
            </a:extLst>
          </p:cNvPr>
          <p:cNvSpPr>
            <a:spLocks noGrp="1"/>
          </p:cNvSpPr>
          <p:nvPr>
            <p:ph type="title"/>
          </p:nvPr>
        </p:nvSpPr>
        <p:spPr/>
        <p:txBody>
          <a:bodyPr/>
          <a:lstStyle/>
          <a:p>
            <a:r>
              <a:rPr lang="en-US" dirty="0"/>
              <a:t>Global tech clusters</a:t>
            </a:r>
          </a:p>
        </p:txBody>
      </p:sp>
      <p:sp>
        <p:nvSpPr>
          <p:cNvPr id="3" name="Content Placeholder 2">
            <a:extLst>
              <a:ext uri="{FF2B5EF4-FFF2-40B4-BE49-F238E27FC236}">
                <a16:creationId xmlns:a16="http://schemas.microsoft.com/office/drawing/2014/main" id="{EF83B3DB-E46A-457C-9750-DCDE18411365}"/>
              </a:ext>
            </a:extLst>
          </p:cNvPr>
          <p:cNvSpPr>
            <a:spLocks noGrp="1"/>
          </p:cNvSpPr>
          <p:nvPr>
            <p:ph idx="1"/>
          </p:nvPr>
        </p:nvSpPr>
        <p:spPr>
          <a:xfrm>
            <a:off x="294861" y="1441312"/>
            <a:ext cx="10515600" cy="4351338"/>
          </a:xfrm>
        </p:spPr>
        <p:txBody>
          <a:bodyPr/>
          <a:lstStyle/>
          <a:p>
            <a:r>
              <a:rPr lang="en-US" dirty="0"/>
              <a:t>Harder to define since there is less data that is consistent across countries.</a:t>
            </a:r>
          </a:p>
        </p:txBody>
      </p:sp>
      <p:pic>
        <p:nvPicPr>
          <p:cNvPr id="5" name="Picture 4">
            <a:extLst>
              <a:ext uri="{FF2B5EF4-FFF2-40B4-BE49-F238E27FC236}">
                <a16:creationId xmlns:a16="http://schemas.microsoft.com/office/drawing/2014/main" id="{F496D65A-683C-4BFA-A1CE-91000A05D5A9}"/>
              </a:ext>
            </a:extLst>
          </p:cNvPr>
          <p:cNvPicPr>
            <a:picLocks noChangeAspect="1"/>
          </p:cNvPicPr>
          <p:nvPr/>
        </p:nvPicPr>
        <p:blipFill>
          <a:blip r:embed="rId2"/>
          <a:stretch>
            <a:fillRect/>
          </a:stretch>
        </p:blipFill>
        <p:spPr>
          <a:xfrm>
            <a:off x="838200" y="2372410"/>
            <a:ext cx="10345594" cy="4496427"/>
          </a:xfrm>
          <a:prstGeom prst="rect">
            <a:avLst/>
          </a:prstGeom>
        </p:spPr>
      </p:pic>
    </p:spTree>
    <p:extLst>
      <p:ext uri="{BB962C8B-B14F-4D97-AF65-F5344CB8AC3E}">
        <p14:creationId xmlns:p14="http://schemas.microsoft.com/office/powerpoint/2010/main" val="39159601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CEA75-273F-442C-8C93-92037A5BAD6F}"/>
              </a:ext>
            </a:extLst>
          </p:cNvPr>
          <p:cNvSpPr>
            <a:spLocks noGrp="1"/>
          </p:cNvSpPr>
          <p:nvPr>
            <p:ph type="title"/>
          </p:nvPr>
        </p:nvSpPr>
        <p:spPr/>
        <p:txBody>
          <a:bodyPr/>
          <a:lstStyle/>
          <a:p>
            <a:r>
              <a:rPr lang="en-US" dirty="0"/>
              <a:t>How are tech clusters different from other clusters?</a:t>
            </a:r>
          </a:p>
        </p:txBody>
      </p:sp>
      <p:sp>
        <p:nvSpPr>
          <p:cNvPr id="3" name="Content Placeholder 2">
            <a:extLst>
              <a:ext uri="{FF2B5EF4-FFF2-40B4-BE49-F238E27FC236}">
                <a16:creationId xmlns:a16="http://schemas.microsoft.com/office/drawing/2014/main" id="{99377FCB-86D3-4E2E-B05D-CEB3E1703FBC}"/>
              </a:ext>
            </a:extLst>
          </p:cNvPr>
          <p:cNvSpPr>
            <a:spLocks noGrp="1"/>
          </p:cNvSpPr>
          <p:nvPr>
            <p:ph idx="1"/>
          </p:nvPr>
        </p:nvSpPr>
        <p:spPr>
          <a:xfrm>
            <a:off x="838200" y="1573834"/>
            <a:ext cx="10515600" cy="4351338"/>
          </a:xfrm>
        </p:spPr>
        <p:txBody>
          <a:bodyPr/>
          <a:lstStyle/>
          <a:p>
            <a:r>
              <a:rPr lang="en-US" dirty="0"/>
              <a:t>According to famous work by Marshall (1890), there are three forces of what we now call agglomeration economies: knowledge spillovers, labor market pooling, and customer-supplier interactions.</a:t>
            </a:r>
          </a:p>
          <a:p>
            <a:r>
              <a:rPr lang="en-US" dirty="0"/>
              <a:t>Economics research over the last two decades has confirmed those factors as being important, along with natural advantages to each region (e.g., harbors, coal mines).</a:t>
            </a:r>
          </a:p>
          <a:p>
            <a:r>
              <a:rPr lang="en-US" dirty="0"/>
              <a:t>A few factors are different:</a:t>
            </a:r>
          </a:p>
          <a:p>
            <a:pPr lvl="1"/>
            <a:r>
              <a:rPr lang="en-US" dirty="0"/>
              <a:t>The velocity of employee movements between firms in tech clusters seems higher.</a:t>
            </a:r>
          </a:p>
          <a:p>
            <a:pPr lvl="1"/>
            <a:r>
              <a:rPr lang="en-US" dirty="0"/>
              <a:t>Immigration is a larger factor for tech.</a:t>
            </a:r>
          </a:p>
          <a:p>
            <a:pPr lvl="1"/>
            <a:r>
              <a:rPr lang="en-US" dirty="0"/>
              <a:t>“Anchor firms” seem important for tech cluster formation. These are large firms (e.g., Amazon HQ2) that attract other, smaller, firms.</a:t>
            </a:r>
          </a:p>
        </p:txBody>
      </p:sp>
    </p:spTree>
    <p:extLst>
      <p:ext uri="{BB962C8B-B14F-4D97-AF65-F5344CB8AC3E}">
        <p14:creationId xmlns:p14="http://schemas.microsoft.com/office/powerpoint/2010/main" val="1912648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377AD-1C98-42CD-85D8-85640D1441BF}"/>
              </a:ext>
            </a:extLst>
          </p:cNvPr>
          <p:cNvSpPr>
            <a:spLocks noGrp="1"/>
          </p:cNvSpPr>
          <p:nvPr>
            <p:ph type="title"/>
          </p:nvPr>
        </p:nvSpPr>
        <p:spPr/>
        <p:txBody>
          <a:bodyPr/>
          <a:lstStyle/>
          <a:p>
            <a:r>
              <a:rPr lang="en-US" dirty="0"/>
              <a:t>Preconditions and dynamics of tech clusters</a:t>
            </a:r>
          </a:p>
        </p:txBody>
      </p:sp>
      <p:sp>
        <p:nvSpPr>
          <p:cNvPr id="3" name="Content Placeholder 2">
            <a:extLst>
              <a:ext uri="{FF2B5EF4-FFF2-40B4-BE49-F238E27FC236}">
                <a16:creationId xmlns:a16="http://schemas.microsoft.com/office/drawing/2014/main" id="{F3E307D8-C627-4628-B36A-28818B6858B8}"/>
              </a:ext>
            </a:extLst>
          </p:cNvPr>
          <p:cNvSpPr>
            <a:spLocks noGrp="1"/>
          </p:cNvSpPr>
          <p:nvPr>
            <p:ph idx="1"/>
          </p:nvPr>
        </p:nvSpPr>
        <p:spPr>
          <a:xfrm>
            <a:off x="838200" y="1690688"/>
            <a:ext cx="10515600" cy="4351338"/>
          </a:xfrm>
        </p:spPr>
        <p:txBody>
          <a:bodyPr/>
          <a:lstStyle/>
          <a:p>
            <a:r>
              <a:rPr lang="en-US" dirty="0"/>
              <a:t>“Anchor” firms, people, or universities seem important. </a:t>
            </a:r>
          </a:p>
          <a:p>
            <a:r>
              <a:rPr lang="en-US" dirty="0"/>
              <a:t>E.g., many clusters got started because the key people involved (e.g., Bill Gates and Paul Allen of Microsoft) decided to move somewhere (Seattle) for personal reasons.</a:t>
            </a:r>
          </a:p>
          <a:p>
            <a:r>
              <a:rPr lang="en-US" dirty="0"/>
              <a:t>“Anchor” people and firms create spinoffs that help the industry form.</a:t>
            </a:r>
          </a:p>
          <a:p>
            <a:r>
              <a:rPr lang="en-US" dirty="0"/>
              <a:t>Thus, to some extent, the location or creation of a cluster can be random since it’s based on personal decisions of some key people at the outset.</a:t>
            </a:r>
          </a:p>
          <a:p>
            <a:r>
              <a:rPr lang="en-US" dirty="0"/>
              <a:t>Universities with specialization (e.g., Stanford, Harvard, MIT, UCLA) are an important part of certain industry clusters.</a:t>
            </a:r>
          </a:p>
          <a:p>
            <a:endParaRPr lang="en-US" dirty="0"/>
          </a:p>
        </p:txBody>
      </p:sp>
    </p:spTree>
    <p:extLst>
      <p:ext uri="{BB962C8B-B14F-4D97-AF65-F5344CB8AC3E}">
        <p14:creationId xmlns:p14="http://schemas.microsoft.com/office/powerpoint/2010/main" val="41966560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377AD-1C98-42CD-85D8-85640D1441BF}"/>
              </a:ext>
            </a:extLst>
          </p:cNvPr>
          <p:cNvSpPr>
            <a:spLocks noGrp="1"/>
          </p:cNvSpPr>
          <p:nvPr>
            <p:ph type="title"/>
          </p:nvPr>
        </p:nvSpPr>
        <p:spPr/>
        <p:txBody>
          <a:bodyPr/>
          <a:lstStyle/>
          <a:p>
            <a:r>
              <a:rPr lang="en-US" dirty="0"/>
              <a:t>Preconditions and dynamics of tech clusters</a:t>
            </a:r>
          </a:p>
        </p:txBody>
      </p:sp>
      <p:sp>
        <p:nvSpPr>
          <p:cNvPr id="3" name="Content Placeholder 2">
            <a:extLst>
              <a:ext uri="{FF2B5EF4-FFF2-40B4-BE49-F238E27FC236}">
                <a16:creationId xmlns:a16="http://schemas.microsoft.com/office/drawing/2014/main" id="{F3E307D8-C627-4628-B36A-28818B6858B8}"/>
              </a:ext>
            </a:extLst>
          </p:cNvPr>
          <p:cNvSpPr>
            <a:spLocks noGrp="1"/>
          </p:cNvSpPr>
          <p:nvPr>
            <p:ph idx="1"/>
          </p:nvPr>
        </p:nvSpPr>
        <p:spPr/>
        <p:txBody>
          <a:bodyPr/>
          <a:lstStyle/>
          <a:p>
            <a:r>
              <a:rPr lang="en-US" dirty="0"/>
              <a:t>We will get into more later on to what extent tax incentives can lead to economic development or lead to the creation/improvement of a cluster.</a:t>
            </a:r>
          </a:p>
          <a:p>
            <a:r>
              <a:rPr lang="en-US" dirty="0"/>
              <a:t>TL;DR: Kerr and Robert-</a:t>
            </a:r>
            <a:r>
              <a:rPr lang="en-US" dirty="0" err="1"/>
              <a:t>Nicoud</a:t>
            </a:r>
            <a:r>
              <a:rPr lang="en-US" dirty="0"/>
              <a:t> (2020) mention that there is little support for the idea that tax incentives can create a cluster, a point that I largely agree with.</a:t>
            </a:r>
          </a:p>
          <a:p>
            <a:r>
              <a:rPr lang="en-US" dirty="0"/>
              <a:t>Factors such as qualify of life and reducing local cost to experimentation with ideas (Kerr et al., 2014) could help encourage clusters.</a:t>
            </a:r>
          </a:p>
        </p:txBody>
      </p:sp>
    </p:spTree>
    <p:extLst>
      <p:ext uri="{BB962C8B-B14F-4D97-AF65-F5344CB8AC3E}">
        <p14:creationId xmlns:p14="http://schemas.microsoft.com/office/powerpoint/2010/main" val="3973149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A0721-47F1-47E4-BEF3-B7DB4BC11B9E}"/>
              </a:ext>
            </a:extLst>
          </p:cNvPr>
          <p:cNvSpPr>
            <a:spLocks noGrp="1"/>
          </p:cNvSpPr>
          <p:nvPr>
            <p:ph type="title"/>
          </p:nvPr>
        </p:nvSpPr>
        <p:spPr/>
        <p:txBody>
          <a:bodyPr/>
          <a:lstStyle/>
          <a:p>
            <a:r>
              <a:rPr lang="en-US" dirty="0"/>
              <a:t>Background - Clusters</a:t>
            </a:r>
          </a:p>
        </p:txBody>
      </p:sp>
      <p:sp>
        <p:nvSpPr>
          <p:cNvPr id="3" name="Content Placeholder 2">
            <a:extLst>
              <a:ext uri="{FF2B5EF4-FFF2-40B4-BE49-F238E27FC236}">
                <a16:creationId xmlns:a16="http://schemas.microsoft.com/office/drawing/2014/main" id="{8248F1E8-63CD-49FD-9FA8-43FF25427181}"/>
              </a:ext>
            </a:extLst>
          </p:cNvPr>
          <p:cNvSpPr>
            <a:spLocks noGrp="1"/>
          </p:cNvSpPr>
          <p:nvPr>
            <p:ph idx="1"/>
          </p:nvPr>
        </p:nvSpPr>
        <p:spPr/>
        <p:txBody>
          <a:bodyPr/>
          <a:lstStyle/>
          <a:p>
            <a:r>
              <a:rPr lang="en-US" dirty="0"/>
              <a:t>In addition to people clustering in cities, businesses that are similar also cluster.</a:t>
            </a:r>
          </a:p>
          <a:p>
            <a:r>
              <a:rPr lang="en-US" dirty="0"/>
              <a:t>A few examples:</a:t>
            </a:r>
          </a:p>
          <a:p>
            <a:pPr lvl="1"/>
            <a:r>
              <a:rPr lang="en-US" dirty="0"/>
              <a:t>Silicon Valley in the greater San Francisco area (tech firms)</a:t>
            </a:r>
          </a:p>
          <a:p>
            <a:pPr lvl="1"/>
            <a:r>
              <a:rPr lang="en-US" dirty="0"/>
              <a:t>“Hollywood” in the greater Los Angeles area (entertainment), and a similar entertainment cluster in New York City</a:t>
            </a:r>
          </a:p>
          <a:p>
            <a:pPr lvl="2"/>
            <a:r>
              <a:rPr lang="en-US" dirty="0"/>
              <a:t>About half of all motion picture production in the US occurs in Los Angeles County!</a:t>
            </a:r>
          </a:p>
          <a:p>
            <a:pPr lvl="1"/>
            <a:r>
              <a:rPr lang="en-US" dirty="0"/>
              <a:t>Automobile manufacturing in Detroit.</a:t>
            </a:r>
          </a:p>
          <a:p>
            <a:pPr lvl="1"/>
            <a:r>
              <a:rPr lang="en-US" dirty="0"/>
              <a:t>Biotech and health sciences firms in Boston</a:t>
            </a:r>
          </a:p>
          <a:p>
            <a:pPr lvl="1"/>
            <a:r>
              <a:rPr lang="en-US" dirty="0"/>
              <a:t>Tourism in New Orleans</a:t>
            </a:r>
          </a:p>
          <a:p>
            <a:pPr lvl="1"/>
            <a:endParaRPr lang="en-US" dirty="0"/>
          </a:p>
        </p:txBody>
      </p:sp>
    </p:spTree>
    <p:extLst>
      <p:ext uri="{BB962C8B-B14F-4D97-AF65-F5344CB8AC3E}">
        <p14:creationId xmlns:p14="http://schemas.microsoft.com/office/powerpoint/2010/main" val="12874585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DEC28-D428-45FA-80C5-CF8E9B252367}"/>
              </a:ext>
            </a:extLst>
          </p:cNvPr>
          <p:cNvSpPr>
            <a:spLocks noGrp="1"/>
          </p:cNvSpPr>
          <p:nvPr>
            <p:ph type="title"/>
          </p:nvPr>
        </p:nvSpPr>
        <p:spPr/>
        <p:txBody>
          <a:bodyPr/>
          <a:lstStyle/>
          <a:p>
            <a:r>
              <a:rPr lang="en-US" dirty="0"/>
              <a:t>Effect of COVID-19 on agglomeration</a:t>
            </a:r>
          </a:p>
        </p:txBody>
      </p:sp>
      <p:sp>
        <p:nvSpPr>
          <p:cNvPr id="3" name="Content Placeholder 2">
            <a:extLst>
              <a:ext uri="{FF2B5EF4-FFF2-40B4-BE49-F238E27FC236}">
                <a16:creationId xmlns:a16="http://schemas.microsoft.com/office/drawing/2014/main" id="{A7DBAC9D-E247-47C2-98F8-83BE725CA16D}"/>
              </a:ext>
            </a:extLst>
          </p:cNvPr>
          <p:cNvSpPr>
            <a:spLocks noGrp="1"/>
          </p:cNvSpPr>
          <p:nvPr>
            <p:ph idx="1"/>
          </p:nvPr>
        </p:nvSpPr>
        <p:spPr/>
        <p:txBody>
          <a:bodyPr/>
          <a:lstStyle/>
          <a:p>
            <a:r>
              <a:rPr lang="en-US" dirty="0"/>
              <a:t>Must of what we’ve covered so far applies more-so to a pre-pandemic world.</a:t>
            </a:r>
          </a:p>
          <a:p>
            <a:r>
              <a:rPr lang="en-US" dirty="0"/>
              <a:t>How does COVID-19 affect agglomeration economies, both in terms of production and consumption?</a:t>
            </a:r>
          </a:p>
          <a:p>
            <a:r>
              <a:rPr lang="en-US" dirty="0"/>
              <a:t>With a partner or two, chat about which benefits of agglomeration do you think would be affected by COVID-19.</a:t>
            </a:r>
          </a:p>
          <a:p>
            <a:pPr lvl="1"/>
            <a:r>
              <a:rPr lang="en-US" dirty="0"/>
              <a:t>For those on Zoom, I’ll put you into breakout rooms.</a:t>
            </a:r>
          </a:p>
          <a:p>
            <a:r>
              <a:rPr lang="en-US" dirty="0"/>
              <a:t>I will then ask you to volunteer your ideas and we’ll put them on the “board”</a:t>
            </a:r>
          </a:p>
        </p:txBody>
      </p:sp>
    </p:spTree>
    <p:extLst>
      <p:ext uri="{BB962C8B-B14F-4D97-AF65-F5344CB8AC3E}">
        <p14:creationId xmlns:p14="http://schemas.microsoft.com/office/powerpoint/2010/main" val="32919773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DEC28-D428-45FA-80C5-CF8E9B252367}"/>
              </a:ext>
            </a:extLst>
          </p:cNvPr>
          <p:cNvSpPr>
            <a:spLocks noGrp="1"/>
          </p:cNvSpPr>
          <p:nvPr>
            <p:ph type="title"/>
          </p:nvPr>
        </p:nvSpPr>
        <p:spPr>
          <a:xfrm>
            <a:off x="838200" y="131762"/>
            <a:ext cx="10515600" cy="549275"/>
          </a:xfrm>
        </p:spPr>
        <p:txBody>
          <a:bodyPr/>
          <a:lstStyle/>
          <a:p>
            <a:r>
              <a:rPr lang="en-US" sz="2800" dirty="0"/>
              <a:t>Activity: How does COVID affect agglomeration?</a:t>
            </a:r>
          </a:p>
        </p:txBody>
      </p:sp>
      <p:sp>
        <p:nvSpPr>
          <p:cNvPr id="3" name="Content Placeholder 2">
            <a:extLst>
              <a:ext uri="{FF2B5EF4-FFF2-40B4-BE49-F238E27FC236}">
                <a16:creationId xmlns:a16="http://schemas.microsoft.com/office/drawing/2014/main" id="{A7DBAC9D-E247-47C2-98F8-83BE725CA16D}"/>
              </a:ext>
            </a:extLst>
          </p:cNvPr>
          <p:cNvSpPr>
            <a:spLocks noGrp="1"/>
          </p:cNvSpPr>
          <p:nvPr>
            <p:ph idx="1"/>
          </p:nvPr>
        </p:nvSpPr>
        <p:spPr>
          <a:xfrm>
            <a:off x="362338" y="2621902"/>
            <a:ext cx="11467324" cy="3265714"/>
          </a:xfrm>
        </p:spPr>
        <p:txBody>
          <a:bodyPr numCol="2"/>
          <a:lstStyle/>
          <a:p>
            <a:r>
              <a:rPr lang="en-US" sz="2000" dirty="0">
                <a:latin typeface="Cambria Math" panose="02040503050406030204" pitchFamily="18" charset="0"/>
                <a:ea typeface="Cambria Math" panose="02040503050406030204" pitchFamily="18" charset="0"/>
              </a:rPr>
              <a:t>Easier consumer-producer interactions.</a:t>
            </a:r>
          </a:p>
          <a:p>
            <a:r>
              <a:rPr lang="en-US" sz="2000" dirty="0">
                <a:latin typeface="Cambria Math" panose="02040503050406030204" pitchFamily="18" charset="0"/>
                <a:ea typeface="Cambria Math" panose="02040503050406030204" pitchFamily="18" charset="0"/>
              </a:rPr>
              <a:t>Knowledge spillovers.</a:t>
            </a:r>
          </a:p>
          <a:p>
            <a:r>
              <a:rPr lang="en-US" sz="2000" dirty="0">
                <a:latin typeface="Cambria Math" panose="02040503050406030204" pitchFamily="18" charset="0"/>
                <a:ea typeface="Cambria Math" panose="02040503050406030204" pitchFamily="18" charset="0"/>
              </a:rPr>
              <a:t>Increased productivity.</a:t>
            </a:r>
          </a:p>
          <a:p>
            <a:r>
              <a:rPr lang="en-US" sz="2000" dirty="0">
                <a:latin typeface="Cambria Math" panose="02040503050406030204" pitchFamily="18" charset="0"/>
                <a:ea typeface="Cambria Math" panose="02040503050406030204" pitchFamily="18" charset="0"/>
              </a:rPr>
              <a:t>“Thicker” labor markets (labor market pooling).</a:t>
            </a:r>
          </a:p>
          <a:p>
            <a:r>
              <a:rPr lang="en-US" sz="2000" dirty="0">
                <a:latin typeface="Cambria Math" panose="02040503050406030204" pitchFamily="18" charset="0"/>
                <a:ea typeface="Cambria Math" panose="02040503050406030204" pitchFamily="18" charset="0"/>
              </a:rPr>
              <a:t>“Thicker” supplier markets (supplier market pooling).</a:t>
            </a:r>
          </a:p>
          <a:p>
            <a:r>
              <a:rPr lang="en-US" sz="2000" dirty="0">
                <a:latin typeface="Cambria Math" panose="02040503050406030204" pitchFamily="18" charset="0"/>
                <a:ea typeface="Cambria Math" panose="02040503050406030204" pitchFamily="18" charset="0"/>
              </a:rPr>
              <a:t>Reduced transportation costs for production.</a:t>
            </a:r>
          </a:p>
          <a:p>
            <a:r>
              <a:rPr lang="en-US" sz="2000" dirty="0">
                <a:latin typeface="Cambria Math" panose="02040503050406030204" pitchFamily="18" charset="0"/>
                <a:ea typeface="Cambria Math" panose="02040503050406030204" pitchFamily="18" charset="0"/>
              </a:rPr>
              <a:t>More consumer amenities (e.g., restaurants, culture).</a:t>
            </a:r>
          </a:p>
          <a:p>
            <a:r>
              <a:rPr lang="en-US" sz="2000" dirty="0">
                <a:latin typeface="Cambria Math" panose="02040503050406030204" pitchFamily="18" charset="0"/>
                <a:ea typeface="Cambria Math" panose="02040503050406030204" pitchFamily="18" charset="0"/>
              </a:rPr>
              <a:t>Economies of scale.</a:t>
            </a:r>
          </a:p>
          <a:p>
            <a:r>
              <a:rPr lang="en-US" sz="2000" dirty="0">
                <a:latin typeface="Cambria Math" panose="02040503050406030204" pitchFamily="18" charset="0"/>
                <a:ea typeface="Cambria Math" panose="02040503050406030204" pitchFamily="18" charset="0"/>
              </a:rPr>
              <a:t>Aesthetics and physical setting (e.g., climate, architecture)</a:t>
            </a:r>
          </a:p>
          <a:p>
            <a:r>
              <a:rPr lang="en-US" sz="2000" dirty="0">
                <a:latin typeface="Cambria Math" panose="02040503050406030204" pitchFamily="18" charset="0"/>
                <a:ea typeface="Cambria Math" panose="02040503050406030204" pitchFamily="18" charset="0"/>
              </a:rPr>
              <a:t>Good public services (e.g., good schools, city amenities)</a:t>
            </a:r>
          </a:p>
          <a:p>
            <a:r>
              <a:rPr lang="en-US" sz="2000" dirty="0">
                <a:latin typeface="Cambria Math" panose="02040503050406030204" pitchFamily="18" charset="0"/>
                <a:ea typeface="Cambria Math" panose="02040503050406030204" pitchFamily="18" charset="0"/>
              </a:rPr>
              <a:t>Transportation speed (i.e. time to commute)</a:t>
            </a:r>
          </a:p>
          <a:p>
            <a:endParaRPr lang="en-US" sz="2000" dirty="0"/>
          </a:p>
          <a:p>
            <a:endParaRPr lang="en-US" dirty="0"/>
          </a:p>
        </p:txBody>
      </p:sp>
      <p:sp>
        <p:nvSpPr>
          <p:cNvPr id="4" name="TextBox 3">
            <a:extLst>
              <a:ext uri="{FF2B5EF4-FFF2-40B4-BE49-F238E27FC236}">
                <a16:creationId xmlns:a16="http://schemas.microsoft.com/office/drawing/2014/main" id="{7185B7F9-DBF0-4BE3-B211-7C2F1A8EF1DF}"/>
              </a:ext>
            </a:extLst>
          </p:cNvPr>
          <p:cNvSpPr txBox="1"/>
          <p:nvPr/>
        </p:nvSpPr>
        <p:spPr>
          <a:xfrm>
            <a:off x="494522" y="681037"/>
            <a:ext cx="11094098" cy="2215991"/>
          </a:xfrm>
          <a:prstGeom prst="rect">
            <a:avLst/>
          </a:prstGeom>
          <a:noFill/>
        </p:spPr>
        <p:txBody>
          <a:bodyPr wrap="square" rtlCol="0">
            <a:spAutoFit/>
          </a:bodyPr>
          <a:lstStyle/>
          <a:p>
            <a:r>
              <a:rPr lang="en-US" sz="2400" dirty="0">
                <a:latin typeface="Century Gothic" panose="020B0502020202020204" pitchFamily="34" charset="0"/>
              </a:rPr>
              <a:t>With a partner or two, chat about which benefits of agglomeration do you think would be affected by COVID-19.</a:t>
            </a:r>
          </a:p>
          <a:p>
            <a:endParaRPr lang="en-US" sz="2400" dirty="0">
              <a:latin typeface="Century Gothic" panose="020B0502020202020204" pitchFamily="34" charset="0"/>
            </a:endParaRPr>
          </a:p>
          <a:p>
            <a:r>
              <a:rPr lang="en-US" sz="2400" dirty="0">
                <a:latin typeface="Century Gothic" panose="020B0502020202020204" pitchFamily="34" charset="0"/>
              </a:rPr>
              <a:t>Some recaps of the benefits of agglomeration that could or could not be affected:</a:t>
            </a:r>
          </a:p>
          <a:p>
            <a:endParaRPr lang="en-US" dirty="0"/>
          </a:p>
        </p:txBody>
      </p:sp>
    </p:spTree>
    <p:extLst>
      <p:ext uri="{BB962C8B-B14F-4D97-AF65-F5344CB8AC3E}">
        <p14:creationId xmlns:p14="http://schemas.microsoft.com/office/powerpoint/2010/main" val="16754350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DEC28-D428-45FA-80C5-CF8E9B252367}"/>
              </a:ext>
            </a:extLst>
          </p:cNvPr>
          <p:cNvSpPr>
            <a:spLocks noGrp="1"/>
          </p:cNvSpPr>
          <p:nvPr>
            <p:ph type="title"/>
          </p:nvPr>
        </p:nvSpPr>
        <p:spPr>
          <a:xfrm>
            <a:off x="838200" y="131762"/>
            <a:ext cx="10515600" cy="549275"/>
          </a:xfrm>
        </p:spPr>
        <p:txBody>
          <a:bodyPr/>
          <a:lstStyle/>
          <a:p>
            <a:r>
              <a:rPr lang="en-US" sz="2800" dirty="0"/>
              <a:t>Activity: How does COVID affect agglomeration?</a:t>
            </a:r>
          </a:p>
        </p:txBody>
      </p:sp>
      <p:sp>
        <p:nvSpPr>
          <p:cNvPr id="5" name="Content Placeholder 4">
            <a:extLst>
              <a:ext uri="{FF2B5EF4-FFF2-40B4-BE49-F238E27FC236}">
                <a16:creationId xmlns:a16="http://schemas.microsoft.com/office/drawing/2014/main" id="{5A363118-4CF3-49AB-A786-8B18B90A3521}"/>
              </a:ext>
            </a:extLst>
          </p:cNvPr>
          <p:cNvSpPr>
            <a:spLocks noGrp="1"/>
          </p:cNvSpPr>
          <p:nvPr>
            <p:ph idx="1"/>
          </p:nvPr>
        </p:nvSpPr>
        <p:spPr>
          <a:xfrm>
            <a:off x="102637" y="681037"/>
            <a:ext cx="11112759" cy="4351338"/>
          </a:xfrm>
        </p:spPr>
        <p:txBody>
          <a:bodyPr/>
          <a:lstStyle/>
          <a:p>
            <a:r>
              <a:rPr lang="en-US" dirty="0"/>
              <a:t>I will go around and ask your group for your best, unique, contribution and will type it on here.</a:t>
            </a:r>
          </a:p>
          <a:p>
            <a:r>
              <a:rPr lang="en-US" dirty="0"/>
              <a:t>Those on Zoom: you can click “annotate” and type in your idea yourself!</a:t>
            </a:r>
          </a:p>
        </p:txBody>
      </p:sp>
    </p:spTree>
    <p:extLst>
      <p:ext uri="{BB962C8B-B14F-4D97-AF65-F5344CB8AC3E}">
        <p14:creationId xmlns:p14="http://schemas.microsoft.com/office/powerpoint/2010/main" val="42693892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56542-C087-4E45-9061-FE0B7F76B556}"/>
              </a:ext>
            </a:extLst>
          </p:cNvPr>
          <p:cNvSpPr>
            <a:spLocks noGrp="1"/>
          </p:cNvSpPr>
          <p:nvPr>
            <p:ph type="title"/>
          </p:nvPr>
        </p:nvSpPr>
        <p:spPr/>
        <p:txBody>
          <a:bodyPr/>
          <a:lstStyle/>
          <a:p>
            <a:r>
              <a:rPr lang="en-US" dirty="0"/>
              <a:t>Practice questions</a:t>
            </a:r>
          </a:p>
        </p:txBody>
      </p:sp>
      <p:sp>
        <p:nvSpPr>
          <p:cNvPr id="3" name="Content Placeholder 2">
            <a:extLst>
              <a:ext uri="{FF2B5EF4-FFF2-40B4-BE49-F238E27FC236}">
                <a16:creationId xmlns:a16="http://schemas.microsoft.com/office/drawing/2014/main" id="{735B3238-F1EC-4476-A413-3D8B9957F87E}"/>
              </a:ext>
            </a:extLst>
          </p:cNvPr>
          <p:cNvSpPr>
            <a:spLocks noGrp="1"/>
          </p:cNvSpPr>
          <p:nvPr>
            <p:ph idx="1"/>
          </p:nvPr>
        </p:nvSpPr>
        <p:spPr>
          <a:xfrm>
            <a:off x="726233" y="1471061"/>
            <a:ext cx="10515600" cy="4351338"/>
          </a:xfrm>
        </p:spPr>
        <p:txBody>
          <a:bodyPr/>
          <a:lstStyle/>
          <a:p>
            <a:r>
              <a:rPr lang="en-US" dirty="0"/>
              <a:t>What are some questions on this content and earlier content that could appear on the quiz or final exam?</a:t>
            </a:r>
          </a:p>
          <a:p>
            <a:r>
              <a:rPr lang="en-US" dirty="0"/>
              <a:t>What are short answer questions like in this course?</a:t>
            </a:r>
          </a:p>
          <a:p>
            <a:r>
              <a:rPr lang="en-US" dirty="0"/>
              <a:t>To help you figure this out, you will do a practice quiz in groups of 2 or 3.</a:t>
            </a:r>
          </a:p>
          <a:p>
            <a:r>
              <a:rPr lang="en-US" dirty="0"/>
              <a:t>Make your own groups if you are in the classroom, and for those on Zoom I’ll put you into breakout rooms.</a:t>
            </a:r>
          </a:p>
          <a:p>
            <a:r>
              <a:rPr lang="en-US" dirty="0"/>
              <a:t>There are two separate mini-quizzes that you will do on Canvas:</a:t>
            </a:r>
          </a:p>
          <a:p>
            <a:pPr marL="0" indent="0">
              <a:buNone/>
            </a:pPr>
            <a:r>
              <a:rPr lang="en-US" dirty="0"/>
              <a:t>1) Practice Quiz 1 – Part 1 (Multiple Choice)</a:t>
            </a:r>
          </a:p>
          <a:p>
            <a:pPr marL="0" indent="0">
              <a:buNone/>
            </a:pPr>
            <a:r>
              <a:rPr lang="en-US" dirty="0"/>
              <a:t>2) Practice Quiz 2 – Part 2 (Short Answer Questions)</a:t>
            </a:r>
          </a:p>
          <a:p>
            <a:endParaRPr lang="en-US" dirty="0"/>
          </a:p>
          <a:p>
            <a:endParaRPr lang="en-US" dirty="0"/>
          </a:p>
        </p:txBody>
      </p:sp>
    </p:spTree>
    <p:extLst>
      <p:ext uri="{BB962C8B-B14F-4D97-AF65-F5344CB8AC3E}">
        <p14:creationId xmlns:p14="http://schemas.microsoft.com/office/powerpoint/2010/main" val="39956336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56542-C087-4E45-9061-FE0B7F76B556}"/>
              </a:ext>
            </a:extLst>
          </p:cNvPr>
          <p:cNvSpPr>
            <a:spLocks noGrp="1"/>
          </p:cNvSpPr>
          <p:nvPr>
            <p:ph type="title"/>
          </p:nvPr>
        </p:nvSpPr>
        <p:spPr/>
        <p:txBody>
          <a:bodyPr/>
          <a:lstStyle/>
          <a:p>
            <a:r>
              <a:rPr lang="en-US" dirty="0"/>
              <a:t>Practice questions</a:t>
            </a:r>
          </a:p>
        </p:txBody>
      </p:sp>
      <p:sp>
        <p:nvSpPr>
          <p:cNvPr id="3" name="Content Placeholder 2">
            <a:extLst>
              <a:ext uri="{FF2B5EF4-FFF2-40B4-BE49-F238E27FC236}">
                <a16:creationId xmlns:a16="http://schemas.microsoft.com/office/drawing/2014/main" id="{735B3238-F1EC-4476-A413-3D8B9957F87E}"/>
              </a:ext>
            </a:extLst>
          </p:cNvPr>
          <p:cNvSpPr>
            <a:spLocks noGrp="1"/>
          </p:cNvSpPr>
          <p:nvPr>
            <p:ph idx="1"/>
          </p:nvPr>
        </p:nvSpPr>
        <p:spPr>
          <a:xfrm>
            <a:off x="651588" y="1321771"/>
            <a:ext cx="10515600" cy="4351338"/>
          </a:xfrm>
        </p:spPr>
        <p:txBody>
          <a:bodyPr/>
          <a:lstStyle/>
          <a:p>
            <a:pPr marL="457200" indent="-457200">
              <a:buAutoNum type="arabicParenR"/>
            </a:pPr>
            <a:r>
              <a:rPr lang="en-US" dirty="0"/>
              <a:t>Practice Quiz 1 – Part 1 (Multiple Choice)</a:t>
            </a:r>
          </a:p>
          <a:p>
            <a:pPr marL="457200" lvl="1" indent="0">
              <a:buNone/>
            </a:pPr>
            <a:r>
              <a:rPr lang="en-US" dirty="0"/>
              <a:t>For this one, each person submits the quiz individually (but you’ll collaborate). The reason for this is because I can’t set up a group quiz to auto-grade.</a:t>
            </a:r>
          </a:p>
          <a:p>
            <a:pPr marL="0" indent="0">
              <a:buNone/>
            </a:pPr>
            <a:r>
              <a:rPr lang="en-US" dirty="0"/>
              <a:t>2) Practice Quiz 2 – Part 2 (Short Answer Questions)</a:t>
            </a:r>
          </a:p>
          <a:p>
            <a:pPr marL="457200" lvl="1" indent="0">
              <a:buNone/>
            </a:pPr>
            <a:r>
              <a:rPr lang="en-US" dirty="0"/>
              <a:t>For this one, each form a group on Canvas as follows.</a:t>
            </a:r>
          </a:p>
          <a:p>
            <a:pPr marL="457200" lvl="1" indent="0">
              <a:buNone/>
            </a:pPr>
            <a:r>
              <a:rPr lang="en-US" dirty="0"/>
              <a:t>On Canvas, click on “People” on the left side.</a:t>
            </a:r>
          </a:p>
          <a:p>
            <a:pPr marL="457200" lvl="1" indent="0">
              <a:buNone/>
            </a:pPr>
            <a:r>
              <a:rPr lang="en-US" dirty="0"/>
              <a:t>Click on “Practice Quiz 1 groups”</a:t>
            </a:r>
          </a:p>
          <a:p>
            <a:pPr marL="457200" lvl="1" indent="0">
              <a:buNone/>
            </a:pPr>
            <a:r>
              <a:rPr lang="en-US" dirty="0"/>
              <a:t>Each of you in the group needs to add yourselves to the same group (e.g., all join group 8).</a:t>
            </a:r>
          </a:p>
          <a:p>
            <a:pPr marL="457200" lvl="1" indent="0">
              <a:buNone/>
            </a:pPr>
            <a:r>
              <a:rPr lang="en-US" dirty="0"/>
              <a:t>One person from the group submits the quiz answers on behalf of the group.</a:t>
            </a:r>
          </a:p>
          <a:p>
            <a:pPr marL="0" indent="0">
              <a:buNone/>
            </a:pPr>
            <a:r>
              <a:rPr lang="en-US" dirty="0"/>
              <a:t>You will find the links to these quizzes on the “Modules” page for today. You have the rest of class time to work on this. There is no deadline to submit these.</a:t>
            </a:r>
          </a:p>
          <a:p>
            <a:pPr marL="457200" lvl="1" indent="0">
              <a:buNone/>
            </a:pP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370704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6F1CB-E090-416C-BEFC-7305690DE3C2}"/>
              </a:ext>
            </a:extLst>
          </p:cNvPr>
          <p:cNvSpPr>
            <a:spLocks noGrp="1"/>
          </p:cNvSpPr>
          <p:nvPr>
            <p:ph type="title"/>
          </p:nvPr>
        </p:nvSpPr>
        <p:spPr/>
        <p:txBody>
          <a:bodyPr/>
          <a:lstStyle/>
          <a:p>
            <a:r>
              <a:rPr lang="en-US" sz="3600" dirty="0"/>
              <a:t>Why is there agglomeration? - Summary</a:t>
            </a:r>
          </a:p>
        </p:txBody>
      </p:sp>
      <p:sp>
        <p:nvSpPr>
          <p:cNvPr id="3" name="Content Placeholder 2">
            <a:extLst>
              <a:ext uri="{FF2B5EF4-FFF2-40B4-BE49-F238E27FC236}">
                <a16:creationId xmlns:a16="http://schemas.microsoft.com/office/drawing/2014/main" id="{C926B83F-86D1-4E2F-B7EC-CFC0F035BDA1}"/>
              </a:ext>
            </a:extLst>
          </p:cNvPr>
          <p:cNvSpPr>
            <a:spLocks noGrp="1"/>
          </p:cNvSpPr>
          <p:nvPr>
            <p:ph idx="1"/>
          </p:nvPr>
        </p:nvSpPr>
        <p:spPr/>
        <p:txBody>
          <a:bodyPr/>
          <a:lstStyle/>
          <a:p>
            <a:r>
              <a:rPr lang="en-US" dirty="0"/>
              <a:t>Lots of reasons, but here is a summary of some more economic ones:</a:t>
            </a:r>
          </a:p>
          <a:p>
            <a:pPr lvl="1"/>
            <a:r>
              <a:rPr lang="en-US" dirty="0"/>
              <a:t>Economies of scale (aka scale economies)</a:t>
            </a:r>
          </a:p>
          <a:p>
            <a:pPr lvl="1"/>
            <a:r>
              <a:rPr lang="en-US" dirty="0"/>
              <a:t>What are agglomeration economies? Definition and introduction</a:t>
            </a:r>
          </a:p>
          <a:p>
            <a:pPr lvl="1"/>
            <a:r>
              <a:rPr lang="en-US" dirty="0"/>
              <a:t>Pecuniary agglomeration economies</a:t>
            </a:r>
          </a:p>
          <a:p>
            <a:pPr lvl="1"/>
            <a:r>
              <a:rPr lang="en-US" dirty="0"/>
              <a:t>Technological agglomeration economies</a:t>
            </a:r>
          </a:p>
          <a:p>
            <a:pPr lvl="2"/>
            <a:r>
              <a:rPr lang="en-US" dirty="0"/>
              <a:t>Knowledge spillovers (e.g., “happy hour effect”)</a:t>
            </a:r>
          </a:p>
          <a:p>
            <a:pPr lvl="1"/>
            <a:r>
              <a:rPr lang="en-US" dirty="0"/>
              <a:t>Transportation costs</a:t>
            </a:r>
          </a:p>
          <a:p>
            <a:endParaRPr lang="en-US" dirty="0"/>
          </a:p>
          <a:p>
            <a:endParaRPr lang="en-US" dirty="0"/>
          </a:p>
          <a:p>
            <a:endParaRPr lang="en-US" dirty="0"/>
          </a:p>
        </p:txBody>
      </p:sp>
    </p:spTree>
    <p:extLst>
      <p:ext uri="{BB962C8B-B14F-4D97-AF65-F5344CB8AC3E}">
        <p14:creationId xmlns:p14="http://schemas.microsoft.com/office/powerpoint/2010/main" val="3016806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2819F-FD15-4279-967A-42F65618F413}"/>
              </a:ext>
            </a:extLst>
          </p:cNvPr>
          <p:cNvSpPr>
            <a:spLocks noGrp="1"/>
          </p:cNvSpPr>
          <p:nvPr>
            <p:ph type="title"/>
          </p:nvPr>
        </p:nvSpPr>
        <p:spPr/>
        <p:txBody>
          <a:bodyPr/>
          <a:lstStyle/>
          <a:p>
            <a:r>
              <a:rPr lang="en-US" dirty="0"/>
              <a:t>Economies of scale</a:t>
            </a:r>
          </a:p>
        </p:txBody>
      </p:sp>
      <p:sp>
        <p:nvSpPr>
          <p:cNvPr id="3" name="Content Placeholder 2">
            <a:extLst>
              <a:ext uri="{FF2B5EF4-FFF2-40B4-BE49-F238E27FC236}">
                <a16:creationId xmlns:a16="http://schemas.microsoft.com/office/drawing/2014/main" id="{23C29388-1D8C-4108-AD2F-557C5CC9968E}"/>
              </a:ext>
            </a:extLst>
          </p:cNvPr>
          <p:cNvSpPr>
            <a:spLocks noGrp="1"/>
          </p:cNvSpPr>
          <p:nvPr>
            <p:ph idx="1"/>
          </p:nvPr>
        </p:nvSpPr>
        <p:spPr/>
        <p:txBody>
          <a:bodyPr/>
          <a:lstStyle/>
          <a:p>
            <a:r>
              <a:rPr lang="en-US" dirty="0"/>
              <a:t>The idea here is that firms become more productive as their scale (their size, production capacity) increases.</a:t>
            </a:r>
          </a:p>
          <a:p>
            <a:r>
              <a:rPr lang="en-US" dirty="0"/>
              <a:t>Larger production plants can produce output more efficiently (less cost per unit) than smaller production plants.</a:t>
            </a:r>
          </a:p>
          <a:p>
            <a:r>
              <a:rPr lang="en-US" dirty="0"/>
              <a:t>Many firms exhibit economics of scale, but they are especially common in situations where there are high fixed costs (e.g., need to invest in lots of technology).</a:t>
            </a:r>
          </a:p>
          <a:p>
            <a:r>
              <a:rPr lang="en-US" dirty="0"/>
              <a:t>Economies of scale create the incentive for firms to be large and in one place (one big plant) rather than having smaller production units (many smaller plants).</a:t>
            </a:r>
          </a:p>
        </p:txBody>
      </p:sp>
    </p:spTree>
    <p:extLst>
      <p:ext uri="{BB962C8B-B14F-4D97-AF65-F5344CB8AC3E}">
        <p14:creationId xmlns:p14="http://schemas.microsoft.com/office/powerpoint/2010/main" val="1388606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CA75F-F530-499B-83AD-5AE96034697E}"/>
              </a:ext>
            </a:extLst>
          </p:cNvPr>
          <p:cNvSpPr>
            <a:spLocks noGrp="1"/>
          </p:cNvSpPr>
          <p:nvPr>
            <p:ph type="title"/>
          </p:nvPr>
        </p:nvSpPr>
        <p:spPr/>
        <p:txBody>
          <a:bodyPr/>
          <a:lstStyle/>
          <a:p>
            <a:r>
              <a:rPr lang="en-US" dirty="0"/>
              <a:t>Economies of scale</a:t>
            </a:r>
          </a:p>
        </p:txBody>
      </p:sp>
      <p:sp>
        <p:nvSpPr>
          <p:cNvPr id="3" name="Content Placeholder 2">
            <a:extLst>
              <a:ext uri="{FF2B5EF4-FFF2-40B4-BE49-F238E27FC236}">
                <a16:creationId xmlns:a16="http://schemas.microsoft.com/office/drawing/2014/main" id="{C6DC97F4-604C-452F-A87C-69FB174E784C}"/>
              </a:ext>
            </a:extLst>
          </p:cNvPr>
          <p:cNvSpPr>
            <a:spLocks noGrp="1"/>
          </p:cNvSpPr>
          <p:nvPr>
            <p:ph idx="1"/>
          </p:nvPr>
        </p:nvSpPr>
        <p:spPr/>
        <p:txBody>
          <a:bodyPr/>
          <a:lstStyle/>
          <a:p>
            <a:r>
              <a:rPr lang="en-US" dirty="0"/>
              <a:t>More formally, increasing economies of scale (aka “increasing returns to scale” or just “economies of scale”) occurs when, if inputs into production are doubled, output </a:t>
            </a:r>
            <a:r>
              <a:rPr lang="en-US" b="1" dirty="0"/>
              <a:t>more than </a:t>
            </a:r>
            <a:r>
              <a:rPr lang="en-US" dirty="0"/>
              <a:t>doubles.</a:t>
            </a:r>
          </a:p>
          <a:p>
            <a:r>
              <a:rPr lang="en-US" dirty="0"/>
              <a:t>Decreasing economies of scale: double inputs =&gt; less than double output</a:t>
            </a:r>
          </a:p>
          <a:p>
            <a:r>
              <a:rPr lang="en-US" dirty="0"/>
              <a:t>Constant economies of scale: double inputs =&gt; doubles output</a:t>
            </a:r>
          </a:p>
          <a:p>
            <a:r>
              <a:rPr lang="en-US" dirty="0"/>
              <a:t>E.g., suppose the inputs into production are capital (e.g., machines) and labor (e.g., workers). Suppose that with 10 machines and 10 workers, the plant can produce 10,000 widgets. The plant would have increasing economies of scale if, with 20 machines and 20 workers, they produce at least 20,001 widgets.</a:t>
            </a:r>
          </a:p>
        </p:txBody>
      </p:sp>
    </p:spTree>
    <p:extLst>
      <p:ext uri="{BB962C8B-B14F-4D97-AF65-F5344CB8AC3E}">
        <p14:creationId xmlns:p14="http://schemas.microsoft.com/office/powerpoint/2010/main" val="3271348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8DDCE-0B7D-462C-BD7B-34A6255FC74B}"/>
              </a:ext>
            </a:extLst>
          </p:cNvPr>
          <p:cNvSpPr>
            <a:spLocks noGrp="1"/>
          </p:cNvSpPr>
          <p:nvPr>
            <p:ph type="title"/>
          </p:nvPr>
        </p:nvSpPr>
        <p:spPr>
          <a:xfrm>
            <a:off x="838200" y="333320"/>
            <a:ext cx="10515600" cy="1325563"/>
          </a:xfrm>
        </p:spPr>
        <p:txBody>
          <a:bodyPr/>
          <a:lstStyle/>
          <a:p>
            <a:r>
              <a:rPr lang="en-US" dirty="0"/>
              <a:t>Economies of Scale</a:t>
            </a:r>
          </a:p>
        </p:txBody>
      </p:sp>
      <p:sp>
        <p:nvSpPr>
          <p:cNvPr id="3" name="Content Placeholder 2">
            <a:extLst>
              <a:ext uri="{FF2B5EF4-FFF2-40B4-BE49-F238E27FC236}">
                <a16:creationId xmlns:a16="http://schemas.microsoft.com/office/drawing/2014/main" id="{F0215F1C-39D6-4EC2-9BAA-CC036C4A07CF}"/>
              </a:ext>
            </a:extLst>
          </p:cNvPr>
          <p:cNvSpPr>
            <a:spLocks noGrp="1"/>
          </p:cNvSpPr>
          <p:nvPr>
            <p:ph idx="1"/>
          </p:nvPr>
        </p:nvSpPr>
        <p:spPr>
          <a:xfrm>
            <a:off x="838200" y="1825625"/>
            <a:ext cx="4815177" cy="4351338"/>
          </a:xfrm>
        </p:spPr>
        <p:txBody>
          <a:bodyPr/>
          <a:lstStyle/>
          <a:p>
            <a:r>
              <a:rPr lang="en-US" dirty="0"/>
              <a:t>Economies of scale occurs when, as scale increases (producing more quantity), average total costs decrease.</a:t>
            </a:r>
          </a:p>
          <a:p>
            <a:endParaRPr lang="en-US" dirty="0"/>
          </a:p>
          <a:p>
            <a:r>
              <a:rPr lang="en-US" sz="1400" dirty="0"/>
              <a:t>Figure from </a:t>
            </a:r>
            <a:r>
              <a:rPr lang="en-US" sz="1400" dirty="0">
                <a:hlinkClick r:id="rId2"/>
              </a:rPr>
              <a:t>https://blog.supplysideliberal.com/post/2017/6/7/returns-to-scale-and-imperfect-competition-in-market-equilibrium</a:t>
            </a:r>
            <a:endParaRPr lang="en-US" sz="1400" dirty="0"/>
          </a:p>
        </p:txBody>
      </p:sp>
      <p:pic>
        <p:nvPicPr>
          <p:cNvPr id="1030" name="Picture 6" descr="Returns to Scale and Imperfect Competition in Market Equilibrium —  Confessions of a Supply-Side Liberal">
            <a:extLst>
              <a:ext uri="{FF2B5EF4-FFF2-40B4-BE49-F238E27FC236}">
                <a16:creationId xmlns:a16="http://schemas.microsoft.com/office/drawing/2014/main" id="{296692D5-F80C-4F3E-BBAC-03279A5CFE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2072481"/>
            <a:ext cx="6858000" cy="38576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C39AF73-20A0-4C26-A5BD-45DC4F62E65A}"/>
              </a:ext>
            </a:extLst>
          </p:cNvPr>
          <p:cNvSpPr txBox="1"/>
          <p:nvPr/>
        </p:nvSpPr>
        <p:spPr>
          <a:xfrm>
            <a:off x="7991060" y="5367130"/>
            <a:ext cx="3116911" cy="369332"/>
          </a:xfrm>
          <a:prstGeom prst="rect">
            <a:avLst/>
          </a:prstGeom>
          <a:noFill/>
        </p:spPr>
        <p:txBody>
          <a:bodyPr wrap="square" rtlCol="0">
            <a:spAutoFit/>
          </a:bodyPr>
          <a:lstStyle/>
          <a:p>
            <a:r>
              <a:rPr lang="en-US" dirty="0"/>
              <a:t>Quantity of production (q)</a:t>
            </a:r>
          </a:p>
        </p:txBody>
      </p:sp>
      <p:sp>
        <p:nvSpPr>
          <p:cNvPr id="6" name="TextBox 5">
            <a:extLst>
              <a:ext uri="{FF2B5EF4-FFF2-40B4-BE49-F238E27FC236}">
                <a16:creationId xmlns:a16="http://schemas.microsoft.com/office/drawing/2014/main" id="{1F856D9C-6367-4009-90D9-8B3695FDF6D2}"/>
              </a:ext>
            </a:extLst>
          </p:cNvPr>
          <p:cNvSpPr txBox="1"/>
          <p:nvPr/>
        </p:nvSpPr>
        <p:spPr>
          <a:xfrm>
            <a:off x="5494351" y="1778919"/>
            <a:ext cx="1534602" cy="369332"/>
          </a:xfrm>
          <a:prstGeom prst="rect">
            <a:avLst/>
          </a:prstGeom>
          <a:noFill/>
        </p:spPr>
        <p:txBody>
          <a:bodyPr wrap="square" rtlCol="0">
            <a:spAutoFit/>
          </a:bodyPr>
          <a:lstStyle/>
          <a:p>
            <a:r>
              <a:rPr lang="en-US" dirty="0"/>
              <a:t>Cost ($)</a:t>
            </a:r>
          </a:p>
        </p:txBody>
      </p:sp>
      <p:sp>
        <p:nvSpPr>
          <p:cNvPr id="7" name="TextBox 6">
            <a:extLst>
              <a:ext uri="{FF2B5EF4-FFF2-40B4-BE49-F238E27FC236}">
                <a16:creationId xmlns:a16="http://schemas.microsoft.com/office/drawing/2014/main" id="{31C563C4-BCC5-4F78-A84A-D85EED5640DF}"/>
              </a:ext>
            </a:extLst>
          </p:cNvPr>
          <p:cNvSpPr txBox="1"/>
          <p:nvPr/>
        </p:nvSpPr>
        <p:spPr>
          <a:xfrm>
            <a:off x="7442421" y="596348"/>
            <a:ext cx="3983603" cy="923330"/>
          </a:xfrm>
          <a:prstGeom prst="rect">
            <a:avLst/>
          </a:prstGeom>
          <a:noFill/>
        </p:spPr>
        <p:txBody>
          <a:bodyPr wrap="square" rtlCol="0">
            <a:spAutoFit/>
          </a:bodyPr>
          <a:lstStyle/>
          <a:p>
            <a:r>
              <a:rPr lang="en-US" dirty="0"/>
              <a:t>AC = average total cost</a:t>
            </a:r>
          </a:p>
          <a:p>
            <a:r>
              <a:rPr lang="en-US" dirty="0"/>
              <a:t>MC = marginal cost</a:t>
            </a:r>
          </a:p>
          <a:p>
            <a:r>
              <a:rPr lang="en-US" dirty="0"/>
              <a:t>FC = fixed cost</a:t>
            </a:r>
          </a:p>
        </p:txBody>
      </p:sp>
    </p:spTree>
    <p:extLst>
      <p:ext uri="{BB962C8B-B14F-4D97-AF65-F5344CB8AC3E}">
        <p14:creationId xmlns:p14="http://schemas.microsoft.com/office/powerpoint/2010/main" val="1149285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50FB0-D83B-444E-948A-D2036AEC8E25}"/>
              </a:ext>
            </a:extLst>
          </p:cNvPr>
          <p:cNvSpPr>
            <a:spLocks noGrp="1"/>
          </p:cNvSpPr>
          <p:nvPr>
            <p:ph type="title"/>
          </p:nvPr>
        </p:nvSpPr>
        <p:spPr/>
        <p:txBody>
          <a:bodyPr/>
          <a:lstStyle/>
          <a:p>
            <a:r>
              <a:rPr lang="en-US" sz="3200" dirty="0"/>
              <a:t>Economies of scale – Practice Question</a:t>
            </a:r>
          </a:p>
        </p:txBody>
      </p:sp>
      <p:sp>
        <p:nvSpPr>
          <p:cNvPr id="3" name="Content Placeholder 2">
            <a:extLst>
              <a:ext uri="{FF2B5EF4-FFF2-40B4-BE49-F238E27FC236}">
                <a16:creationId xmlns:a16="http://schemas.microsoft.com/office/drawing/2014/main" id="{0F387E9D-26A3-44B9-9BAB-4FB4C920FD93}"/>
              </a:ext>
            </a:extLst>
          </p:cNvPr>
          <p:cNvSpPr>
            <a:spLocks noGrp="1"/>
          </p:cNvSpPr>
          <p:nvPr>
            <p:ph idx="1"/>
          </p:nvPr>
        </p:nvSpPr>
        <p:spPr>
          <a:xfrm>
            <a:off x="838200" y="1368425"/>
            <a:ext cx="10515600" cy="4351338"/>
          </a:xfrm>
        </p:spPr>
        <p:txBody>
          <a:bodyPr/>
          <a:lstStyle/>
          <a:p>
            <a:r>
              <a:rPr lang="en-US" dirty="0">
                <a:latin typeface="+mn-lt"/>
              </a:rPr>
              <a:t>Which out of the following situations represent INCREASING economies of scale? </a:t>
            </a:r>
            <a:r>
              <a:rPr lang="en-US" sz="2400" dirty="0">
                <a:latin typeface="+mn-lt"/>
              </a:rPr>
              <a:t>Respond on Canvas for the Quiz “Economies of Scale – Practice Question”</a:t>
            </a:r>
            <a:endParaRPr lang="en-US" dirty="0">
              <a:latin typeface="+mn-lt"/>
            </a:endParaRPr>
          </a:p>
          <a:p>
            <a:pPr marL="457200" indent="-457200">
              <a:buFont typeface="+mj-lt"/>
              <a:buAutoNum type="arabicPeriod"/>
            </a:pPr>
            <a:r>
              <a:rPr lang="en-US" dirty="0"/>
              <a:t>A firm doubles all its inputs and its output more than doubles.</a:t>
            </a:r>
          </a:p>
          <a:p>
            <a:pPr marL="457200" indent="-457200">
              <a:buFont typeface="+mj-lt"/>
              <a:buAutoNum type="arabicPeriod"/>
            </a:pPr>
            <a:r>
              <a:rPr lang="en-US" dirty="0"/>
              <a:t>A firm doubles all its inputs and its output less than doubles.</a:t>
            </a:r>
          </a:p>
          <a:p>
            <a:pPr marL="457200" indent="-457200">
              <a:buFont typeface="+mj-lt"/>
              <a:buAutoNum type="arabicPeriod"/>
            </a:pPr>
            <a:r>
              <a:rPr lang="en-US" dirty="0"/>
              <a:t>A firm doubles all its inputs and its output exactly doubles.</a:t>
            </a:r>
          </a:p>
          <a:p>
            <a:pPr marL="457200" indent="-457200">
              <a:buFont typeface="+mj-lt"/>
              <a:buAutoNum type="arabicPeriod"/>
            </a:pPr>
            <a:r>
              <a:rPr lang="en-US" dirty="0"/>
              <a:t>A firm doubles its employment and its output more than doubles.</a:t>
            </a:r>
          </a:p>
          <a:p>
            <a:pPr marL="457200" indent="-457200">
              <a:buFont typeface="+mj-lt"/>
              <a:buAutoNum type="arabicPeriod"/>
            </a:pPr>
            <a:r>
              <a:rPr lang="en-US" dirty="0"/>
              <a:t>With 10 employees and $10,000 of capital, output is 10 units. With 30 employees and $30,000 of capital, output is 33 units.</a:t>
            </a:r>
          </a:p>
          <a:p>
            <a:pPr marL="457200" indent="-457200">
              <a:buFont typeface="+mj-lt"/>
              <a:buAutoNum type="arabicPeriod"/>
            </a:pPr>
            <a:r>
              <a:rPr lang="en-US" dirty="0"/>
              <a:t>With 10 employees and $10,000 of capital, output is 10 units. With 30 employees and $30,000 of capital, output is 27 units.</a:t>
            </a:r>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4024928902"/>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404040"/>
      </a:dk2>
      <a:lt2>
        <a:srgbClr val="E7E6E6"/>
      </a:lt2>
      <a:accent1>
        <a:srgbClr val="71C5E8"/>
      </a:accent1>
      <a:accent2>
        <a:srgbClr val="285C4D"/>
      </a:accent2>
      <a:accent3>
        <a:srgbClr val="A5A5A5"/>
      </a:accent3>
      <a:accent4>
        <a:srgbClr val="B9D9EB"/>
      </a:accent4>
      <a:accent5>
        <a:srgbClr val="DAAA00"/>
      </a:accent5>
      <a:accent6>
        <a:srgbClr val="78BE20"/>
      </a:accent6>
      <a:hlink>
        <a:srgbClr val="71C5E8"/>
      </a:hlink>
      <a:folHlink>
        <a:srgbClr val="A5A5A5"/>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emplate_C_OPT_2_SOM_v01" id="{B08202F0-A1D6-3B44-901D-8F77E5F7A828}" vid="{99D3B04F-D065-114C-B4AE-5C8ADD631C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1164</TotalTime>
  <Words>3667</Words>
  <Application>Microsoft Office PowerPoint</Application>
  <PresentationFormat>Widescreen</PresentationFormat>
  <Paragraphs>250</Paragraphs>
  <Slides>44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Calibri</vt:lpstr>
      <vt:lpstr>Cambria Math</vt:lpstr>
      <vt:lpstr>Century Gothic</vt:lpstr>
      <vt:lpstr>Office Theme</vt:lpstr>
      <vt:lpstr>PowerPoint Presentation</vt:lpstr>
      <vt:lpstr>Outline</vt:lpstr>
      <vt:lpstr>Background - Cities</vt:lpstr>
      <vt:lpstr>Background - Clusters</vt:lpstr>
      <vt:lpstr>Why is there agglomeration? - Summary</vt:lpstr>
      <vt:lpstr>Economies of scale</vt:lpstr>
      <vt:lpstr>Economies of scale</vt:lpstr>
      <vt:lpstr>Economies of Scale</vt:lpstr>
      <vt:lpstr>Economies of scale – Practice Question</vt:lpstr>
      <vt:lpstr>Agglomeration Economies - Definition</vt:lpstr>
      <vt:lpstr>Agglomeration Economies - Definition</vt:lpstr>
      <vt:lpstr>Pecuniary Agglomeration economies</vt:lpstr>
      <vt:lpstr>Technological Agglomeration economies</vt:lpstr>
      <vt:lpstr>Transportation costs</vt:lpstr>
      <vt:lpstr>“weird” cases of agglomeration?</vt:lpstr>
      <vt:lpstr>Agglomeration in Consumption</vt:lpstr>
      <vt:lpstr>Glaser, Kolko, and Saiz (2001) – “Consumer City”</vt:lpstr>
      <vt:lpstr>Do agglomeration effects work against cities or for them?</vt:lpstr>
      <vt:lpstr>Key argument in their paper</vt:lpstr>
      <vt:lpstr>Summary of consumption amenities</vt:lpstr>
      <vt:lpstr>1) Rich variety of services and consumer goods</vt:lpstr>
      <vt:lpstr>2) Aesthetics and physical setting</vt:lpstr>
      <vt:lpstr>3) Good Public goods</vt:lpstr>
      <vt:lpstr>4) Transportation speed and socializing</vt:lpstr>
      <vt:lpstr>PowerPoint Presentation</vt:lpstr>
      <vt:lpstr>PowerPoint Presentation</vt:lpstr>
      <vt:lpstr>Industry clusters</vt:lpstr>
      <vt:lpstr>Kerr and Robert-Nicoud (2020) “Tech Clusters”</vt:lpstr>
      <vt:lpstr>Background</vt:lpstr>
      <vt:lpstr>Background</vt:lpstr>
      <vt:lpstr>Defining tech clusters</vt:lpstr>
      <vt:lpstr>Defining tech clusters</vt:lpstr>
      <vt:lpstr>Using data to measure US tech clusters</vt:lpstr>
      <vt:lpstr>PowerPoint Presentation</vt:lpstr>
      <vt:lpstr>PowerPoint Presentation</vt:lpstr>
      <vt:lpstr>Global tech clusters</vt:lpstr>
      <vt:lpstr>How are tech clusters different from other clusters?</vt:lpstr>
      <vt:lpstr>Preconditions and dynamics of tech clusters</vt:lpstr>
      <vt:lpstr>Preconditions and dynamics of tech clusters</vt:lpstr>
      <vt:lpstr>Effect of COVID-19 on agglomeration</vt:lpstr>
      <vt:lpstr>Activity: How does COVID affect agglomeration?</vt:lpstr>
      <vt:lpstr>Activity: How does COVID affect agglomeration?</vt:lpstr>
      <vt:lpstr>Practice questions</vt:lpstr>
      <vt:lpstr>Practice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 sample title</dc:title>
  <dc:creator>Microsoft Office User</dc:creator>
  <cp:lastModifiedBy>Button, Patrick J</cp:lastModifiedBy>
  <cp:revision>126</cp:revision>
  <cp:lastPrinted>2017-03-15T17:14:36Z</cp:lastPrinted>
  <dcterms:created xsi:type="dcterms:W3CDTF">2017-02-22T17:33:23Z</dcterms:created>
  <dcterms:modified xsi:type="dcterms:W3CDTF">2021-09-13T18:22:27Z</dcterms:modified>
</cp:coreProperties>
</file>