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72" r:id="rId7"/>
    <p:sldId id="281" r:id="rId8"/>
    <p:sldId id="282" r:id="rId9"/>
    <p:sldId id="283" r:id="rId10"/>
    <p:sldId id="284" r:id="rId11"/>
    <p:sldId id="261" r:id="rId12"/>
    <p:sldId id="262" r:id="rId13"/>
    <p:sldId id="263" r:id="rId14"/>
    <p:sldId id="264" r:id="rId15"/>
    <p:sldId id="265" r:id="rId16"/>
    <p:sldId id="266" r:id="rId17"/>
    <p:sldId id="285" r:id="rId18"/>
    <p:sldId id="286" r:id="rId19"/>
    <p:sldId id="287" r:id="rId20"/>
    <p:sldId id="270" r:id="rId21"/>
    <p:sldId id="288" r:id="rId22"/>
    <p:sldId id="289" r:id="rId23"/>
    <p:sldId id="290" r:id="rId24"/>
    <p:sldId id="291" r:id="rId25"/>
    <p:sldId id="292" r:id="rId26"/>
    <p:sldId id="293" r:id="rId27"/>
    <p:sldId id="295" r:id="rId28"/>
    <p:sldId id="296" r:id="rId29"/>
    <p:sldId id="297" r:id="rId30"/>
    <p:sldId id="298" r:id="rId31"/>
    <p:sldId id="299" r:id="rId32"/>
    <p:sldId id="300" r:id="rId33"/>
    <p:sldId id="301" r:id="rId34"/>
    <p:sldId id="302" r:id="rId35"/>
    <p:sldId id="303" r:id="rId36"/>
    <p:sldId id="273" r:id="rId37"/>
    <p:sldId id="274" r:id="rId38"/>
    <p:sldId id="275" r:id="rId39"/>
    <p:sldId id="276" r:id="rId40"/>
    <p:sldId id="277" r:id="rId41"/>
    <p:sldId id="278" r:id="rId42"/>
    <p:sldId id="279" r:id="rId43"/>
    <p:sldId id="28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43"/>
  </p:normalViewPr>
  <p:slideViewPr>
    <p:cSldViewPr snapToGrid="0" snapToObjects="1">
      <p:cViewPr varScale="1">
        <p:scale>
          <a:sx n="103" d="100"/>
          <a:sy n="103"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 of Greenstone, Hornbeck, and Moretti (2010)</a:t>
            </a:r>
          </a:p>
        </p:txBody>
      </p:sp>
      <p:sp>
        <p:nvSpPr>
          <p:cNvPr id="3" name="Subtitle 2"/>
          <p:cNvSpPr>
            <a:spLocks noGrp="1"/>
          </p:cNvSpPr>
          <p:nvPr>
            <p:ph type="subTitle" idx="1"/>
          </p:nvPr>
        </p:nvSpPr>
        <p:spPr/>
        <p:txBody>
          <a:bodyPr/>
          <a:lstStyle/>
          <a:p>
            <a:r>
              <a:rPr lang="en-US" dirty="0"/>
              <a:t>Prof. Patrick Button</a:t>
            </a:r>
          </a:p>
          <a:p>
            <a:r>
              <a:rPr lang="en-US" dirty="0"/>
              <a:t>Urban Economics – ECON 3320 – Tulane University</a:t>
            </a:r>
          </a:p>
        </p:txBody>
      </p:sp>
    </p:spTree>
    <p:extLst>
      <p:ext uri="{BB962C8B-B14F-4D97-AF65-F5344CB8AC3E}">
        <p14:creationId xmlns:p14="http://schemas.microsoft.com/office/powerpoint/2010/main" val="304539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2FEC-17ED-4563-8F9C-20774AB81865}"/>
              </a:ext>
            </a:extLst>
          </p:cNvPr>
          <p:cNvSpPr>
            <a:spLocks noGrp="1"/>
          </p:cNvSpPr>
          <p:nvPr>
            <p:ph type="title"/>
          </p:nvPr>
        </p:nvSpPr>
        <p:spPr/>
        <p:txBody>
          <a:bodyPr/>
          <a:lstStyle/>
          <a:p>
            <a:r>
              <a:rPr lang="en-US" dirty="0"/>
              <a:t>What are “causal effects”?</a:t>
            </a:r>
          </a:p>
        </p:txBody>
      </p:sp>
      <p:sp>
        <p:nvSpPr>
          <p:cNvPr id="3" name="Content Placeholder 2">
            <a:extLst>
              <a:ext uri="{FF2B5EF4-FFF2-40B4-BE49-F238E27FC236}">
                <a16:creationId xmlns:a16="http://schemas.microsoft.com/office/drawing/2014/main" id="{95835CC9-6164-4B7D-82E5-AD3300EAD8B6}"/>
              </a:ext>
            </a:extLst>
          </p:cNvPr>
          <p:cNvSpPr>
            <a:spLocks noGrp="1"/>
          </p:cNvSpPr>
          <p:nvPr>
            <p:ph idx="1"/>
          </p:nvPr>
        </p:nvSpPr>
        <p:spPr/>
        <p:txBody>
          <a:bodyPr/>
          <a:lstStyle/>
          <a:p>
            <a:r>
              <a:rPr lang="en-US" dirty="0"/>
              <a:t>While social scientists can sometimes randomize “treatments” to study their effects (we will see a few examples), often time it’s not possible to use an RCT to estimate causal effects.</a:t>
            </a:r>
          </a:p>
          <a:p>
            <a:r>
              <a:rPr lang="en-US" dirty="0"/>
              <a:t>For example, it is </a:t>
            </a:r>
            <a:r>
              <a:rPr lang="en-US" dirty="0" err="1"/>
              <a:t>unethnical</a:t>
            </a:r>
            <a:r>
              <a:rPr lang="en-US" dirty="0"/>
              <a:t> or not feasible to randomize things like state laws. It would be lovely, from an estimation standpoint, to randomize, say, which states have tax credits to see what effect tax credits have, but it’s just not possible.</a:t>
            </a:r>
          </a:p>
          <a:p>
            <a:r>
              <a:rPr lang="en-US" dirty="0"/>
              <a:t>Social scientists often have to use other methods to try to get an estimate of something close to the true causal effect.</a:t>
            </a:r>
          </a:p>
          <a:p>
            <a:r>
              <a:rPr lang="en-US" dirty="0"/>
              <a:t>One such method we will discuss is the “Difference-in-Differences” (aka Diff-in-Diff, DiD, or DD), which is incredibly common in economics and also in the quantitative social sciences.</a:t>
            </a:r>
          </a:p>
          <a:p>
            <a:r>
              <a:rPr lang="en-US" dirty="0"/>
              <a:t>The DiD approach gives us a causal estimate of some policy or event X on some outcome Y, but under certain assumption only.</a:t>
            </a:r>
          </a:p>
        </p:txBody>
      </p:sp>
    </p:spTree>
    <p:extLst>
      <p:ext uri="{BB962C8B-B14F-4D97-AF65-F5344CB8AC3E}">
        <p14:creationId xmlns:p14="http://schemas.microsoft.com/office/powerpoint/2010/main" val="394616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Greenstone et al. (2010) do?</a:t>
            </a:r>
          </a:p>
        </p:txBody>
      </p:sp>
      <p:sp>
        <p:nvSpPr>
          <p:cNvPr id="3" name="Content Placeholder 2"/>
          <p:cNvSpPr>
            <a:spLocks noGrp="1"/>
          </p:cNvSpPr>
          <p:nvPr>
            <p:ph idx="1"/>
          </p:nvPr>
        </p:nvSpPr>
        <p:spPr/>
        <p:txBody>
          <a:bodyPr>
            <a:normAutofit lnSpcReduction="10000"/>
          </a:bodyPr>
          <a:lstStyle/>
          <a:p>
            <a:r>
              <a:rPr lang="en-US" sz="2400" dirty="0"/>
              <a:t>Greenstone et al. (2010) look at large manufacturing firms (“million dollar plants” or MDPs) that chose to set up in certain counties (“winner” counties).</a:t>
            </a:r>
          </a:p>
          <a:p>
            <a:r>
              <a:rPr lang="en-US" sz="2400" dirty="0"/>
              <a:t>They then use information to determine their runner-up (loser) counties. They determine what the loser counties are by using published information in the corporate real estate journal </a:t>
            </a:r>
            <a:r>
              <a:rPr lang="en-US" sz="2400" i="1" dirty="0"/>
              <a:t>Site Selection</a:t>
            </a:r>
            <a:r>
              <a:rPr lang="en-US" sz="2400" dirty="0"/>
              <a:t>.</a:t>
            </a:r>
          </a:p>
          <a:p>
            <a:r>
              <a:rPr lang="en-US" sz="2400" dirty="0"/>
              <a:t>In </a:t>
            </a:r>
            <a:r>
              <a:rPr lang="en-US" sz="2400" i="1" dirty="0"/>
              <a:t>Site Selection</a:t>
            </a:r>
            <a:r>
              <a:rPr lang="en-US" sz="2400" dirty="0"/>
              <a:t> they published an article in each issue called “Million Dollar Plants”.</a:t>
            </a:r>
          </a:p>
          <a:p>
            <a:r>
              <a:rPr lang="en-US" sz="2400" dirty="0"/>
              <a:t>Each article mentions the winning county and the loser counties.</a:t>
            </a:r>
          </a:p>
          <a:p>
            <a:r>
              <a:rPr lang="en-US" sz="2400" dirty="0"/>
              <a:t>This gives then a “treatment group” (the winning counties) and a set of “control groups”) (counties that just barely did not win the MDP).</a:t>
            </a:r>
          </a:p>
          <a:p>
            <a:endParaRPr lang="en-US" dirty="0"/>
          </a:p>
        </p:txBody>
      </p:sp>
    </p:spTree>
    <p:extLst>
      <p:ext uri="{BB962C8B-B14F-4D97-AF65-F5344CB8AC3E}">
        <p14:creationId xmlns:p14="http://schemas.microsoft.com/office/powerpoint/2010/main" val="30635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Greenstone et al. (2010) do?</a:t>
            </a:r>
          </a:p>
        </p:txBody>
      </p:sp>
      <p:sp>
        <p:nvSpPr>
          <p:cNvPr id="3" name="Content Placeholder 2"/>
          <p:cNvSpPr>
            <a:spLocks noGrp="1"/>
          </p:cNvSpPr>
          <p:nvPr>
            <p:ph idx="1"/>
          </p:nvPr>
        </p:nvSpPr>
        <p:spPr/>
        <p:txBody>
          <a:bodyPr>
            <a:normAutofit/>
          </a:bodyPr>
          <a:lstStyle/>
          <a:p>
            <a:r>
              <a:rPr lang="en-US" sz="2400" dirty="0"/>
              <a:t>Greenstone et al. (2010) compare other, existing manufacturing firms the winning county to existing manufacturing firms in the counties that just barely lost out on getting the MDP.</a:t>
            </a:r>
          </a:p>
          <a:p>
            <a:r>
              <a:rPr lang="en-US" sz="2400" dirty="0"/>
              <a:t>Firms in the winning county = “treated” group -&gt; these firms gets the agglomeration spillovers from the large firm that moves in.</a:t>
            </a:r>
          </a:p>
          <a:p>
            <a:r>
              <a:rPr lang="en-US" sz="2400" dirty="0"/>
              <a:t>Firms in the losing counties = “control” group -&gt; these firms do NOT get the spillovers.</a:t>
            </a:r>
          </a:p>
          <a:p>
            <a:r>
              <a:rPr lang="en-US" sz="2400" dirty="0"/>
              <a:t>Similar to a randomized trial (e.g., a study of the effects of a drug).</a:t>
            </a:r>
          </a:p>
        </p:txBody>
      </p:sp>
    </p:spTree>
    <p:extLst>
      <p:ext uri="{BB962C8B-B14F-4D97-AF65-F5344CB8AC3E}">
        <p14:creationId xmlns:p14="http://schemas.microsoft.com/office/powerpoint/2010/main" val="167791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the “losers” a good control group?</a:t>
            </a:r>
          </a:p>
        </p:txBody>
      </p:sp>
      <p:sp>
        <p:nvSpPr>
          <p:cNvPr id="3" name="Content Placeholder 2"/>
          <p:cNvSpPr>
            <a:spLocks noGrp="1"/>
          </p:cNvSpPr>
          <p:nvPr>
            <p:ph idx="1"/>
          </p:nvPr>
        </p:nvSpPr>
        <p:spPr/>
        <p:txBody>
          <a:bodyPr>
            <a:normAutofit/>
          </a:bodyPr>
          <a:lstStyle/>
          <a:p>
            <a:r>
              <a:rPr lang="en-US" sz="2400" dirty="0"/>
              <a:t>A fundamental assumption is required to get a proper estimate of the actual (causal) effect of spillovers.</a:t>
            </a:r>
          </a:p>
          <a:p>
            <a:r>
              <a:rPr lang="en-US" sz="2400" dirty="0"/>
              <a:t>The treatment group (firms in winning county) must be as close as identical as possible to the control group (firms in losing counties).</a:t>
            </a:r>
          </a:p>
          <a:p>
            <a:r>
              <a:rPr lang="en-US" sz="2400" dirty="0"/>
              <a:t>Why might this not hold?</a:t>
            </a:r>
          </a:p>
          <a:p>
            <a:r>
              <a:rPr lang="en-US" sz="2400" dirty="0"/>
              <a:t>Winning counties might be better. Firms in winning counties might be more productive, independent of the spillover effect from the new firm.</a:t>
            </a:r>
          </a:p>
          <a:p>
            <a:r>
              <a:rPr lang="en-US" sz="2400" dirty="0"/>
              <a:t>For this reason they use a “difference-in-differences” methodology.</a:t>
            </a:r>
          </a:p>
        </p:txBody>
      </p:sp>
    </p:spTree>
    <p:extLst>
      <p:ext uri="{BB962C8B-B14F-4D97-AF65-F5344CB8AC3E}">
        <p14:creationId xmlns:p14="http://schemas.microsoft.com/office/powerpoint/2010/main" val="132360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Intro to Difference-in-Differences</a:t>
            </a:r>
          </a:p>
        </p:txBody>
      </p:sp>
      <p:sp>
        <p:nvSpPr>
          <p:cNvPr id="3" name="Content Placeholder 2"/>
          <p:cNvSpPr>
            <a:spLocks noGrp="1"/>
          </p:cNvSpPr>
          <p:nvPr>
            <p:ph idx="1"/>
          </p:nvPr>
        </p:nvSpPr>
        <p:spPr/>
        <p:txBody>
          <a:bodyPr>
            <a:normAutofit/>
          </a:bodyPr>
          <a:lstStyle/>
          <a:p>
            <a:r>
              <a:rPr lang="en-US" sz="2400" dirty="0"/>
              <a:t>Also called “Diff-in-Diff” or just DD or DID or DiD.</a:t>
            </a:r>
          </a:p>
          <a:p>
            <a:r>
              <a:rPr lang="en-US" sz="2400" dirty="0"/>
              <a:t>This is a particular model used in regression analysis (more on what that is later).</a:t>
            </a:r>
          </a:p>
          <a:p>
            <a:r>
              <a:rPr lang="en-US" sz="2400" dirty="0"/>
              <a:t>Instead of just comparing the “treated” firms (firms in the winning county) to the “control” firms (firms in the losing counties), they make this comparison over time.</a:t>
            </a:r>
          </a:p>
          <a:p>
            <a:r>
              <a:rPr lang="en-US" sz="2400" dirty="0"/>
              <a:t>Compare the pre-period (the large firm hasn’t moved in yet, no firm is “treated”) to the post-period (the large firm has moved in, only firms in the winning county are “treated”)</a:t>
            </a:r>
          </a:p>
        </p:txBody>
      </p:sp>
    </p:spTree>
    <p:extLst>
      <p:ext uri="{BB962C8B-B14F-4D97-AF65-F5344CB8AC3E}">
        <p14:creationId xmlns:p14="http://schemas.microsoft.com/office/powerpoint/2010/main" val="105275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p:cNvSpPr/>
          <p:nvPr/>
        </p:nvSpPr>
        <p:spPr>
          <a:xfrm>
            <a:off x="1400181" y="1845734"/>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6324600" y="1845734"/>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1400181" y="4151737"/>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p:cNvSpPr/>
          <p:nvPr/>
        </p:nvSpPr>
        <p:spPr>
          <a:xfrm>
            <a:off x="6324600" y="4164385"/>
            <a:ext cx="4343400" cy="21976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2700337" y="1127252"/>
            <a:ext cx="3900488" cy="461665"/>
          </a:xfrm>
          <a:prstGeom prst="rect">
            <a:avLst/>
          </a:prstGeom>
          <a:noFill/>
        </p:spPr>
        <p:txBody>
          <a:bodyPr wrap="square" rtlCol="0">
            <a:spAutoFit/>
          </a:bodyPr>
          <a:lstStyle/>
          <a:p>
            <a:r>
              <a:rPr lang="en-US" sz="2400" dirty="0"/>
              <a:t>Pre-Period</a:t>
            </a:r>
          </a:p>
        </p:txBody>
      </p:sp>
      <p:sp>
        <p:nvSpPr>
          <p:cNvPr id="10" name="TextBox 9"/>
          <p:cNvSpPr txBox="1"/>
          <p:nvPr/>
        </p:nvSpPr>
        <p:spPr>
          <a:xfrm>
            <a:off x="7800975" y="1138892"/>
            <a:ext cx="3357563" cy="738664"/>
          </a:xfrm>
          <a:prstGeom prst="rect">
            <a:avLst/>
          </a:prstGeom>
          <a:noFill/>
        </p:spPr>
        <p:txBody>
          <a:bodyPr wrap="square" rtlCol="0">
            <a:spAutoFit/>
          </a:bodyPr>
          <a:lstStyle/>
          <a:p>
            <a:r>
              <a:rPr lang="en-US" sz="2400" dirty="0"/>
              <a:t>Post-Period</a:t>
            </a:r>
          </a:p>
          <a:p>
            <a:endParaRPr lang="en-US" dirty="0"/>
          </a:p>
        </p:txBody>
      </p:sp>
      <p:sp>
        <p:nvSpPr>
          <p:cNvPr id="11" name="TextBox 10"/>
          <p:cNvSpPr txBox="1"/>
          <p:nvPr/>
        </p:nvSpPr>
        <p:spPr>
          <a:xfrm>
            <a:off x="0" y="2185988"/>
            <a:ext cx="1300163" cy="1569660"/>
          </a:xfrm>
          <a:prstGeom prst="rect">
            <a:avLst/>
          </a:prstGeom>
          <a:noFill/>
        </p:spPr>
        <p:txBody>
          <a:bodyPr wrap="square" rtlCol="0">
            <a:spAutoFit/>
          </a:bodyPr>
          <a:lstStyle/>
          <a:p>
            <a:r>
              <a:rPr lang="en-US" sz="2400" dirty="0"/>
              <a:t>Existing Firms in Winning County</a:t>
            </a:r>
          </a:p>
        </p:txBody>
      </p:sp>
      <p:sp>
        <p:nvSpPr>
          <p:cNvPr id="12" name="TextBox 11"/>
          <p:cNvSpPr txBox="1"/>
          <p:nvPr/>
        </p:nvSpPr>
        <p:spPr>
          <a:xfrm>
            <a:off x="114300" y="4600575"/>
            <a:ext cx="1285881" cy="1569660"/>
          </a:xfrm>
          <a:prstGeom prst="rect">
            <a:avLst/>
          </a:prstGeom>
          <a:noFill/>
        </p:spPr>
        <p:txBody>
          <a:bodyPr wrap="square" rtlCol="0">
            <a:spAutoFit/>
          </a:bodyPr>
          <a:lstStyle/>
          <a:p>
            <a:r>
              <a:rPr lang="en-US" sz="2400" dirty="0"/>
              <a:t>Existing Firms in Losing Counties</a:t>
            </a:r>
          </a:p>
        </p:txBody>
      </p:sp>
      <p:sp>
        <p:nvSpPr>
          <p:cNvPr id="13" name="TextBox 12"/>
          <p:cNvSpPr txBox="1"/>
          <p:nvPr/>
        </p:nvSpPr>
        <p:spPr>
          <a:xfrm>
            <a:off x="9948863" y="5539294"/>
            <a:ext cx="700087" cy="523220"/>
          </a:xfrm>
          <a:prstGeom prst="rect">
            <a:avLst/>
          </a:prstGeom>
          <a:noFill/>
        </p:spPr>
        <p:txBody>
          <a:bodyPr wrap="square" rtlCol="0">
            <a:spAutoFit/>
          </a:bodyPr>
          <a:lstStyle/>
          <a:p>
            <a:r>
              <a:rPr lang="en-US" sz="2800" dirty="0"/>
              <a:t>C</a:t>
            </a:r>
          </a:p>
        </p:txBody>
      </p:sp>
      <p:sp>
        <p:nvSpPr>
          <p:cNvPr id="14" name="TextBox 13"/>
          <p:cNvSpPr txBox="1"/>
          <p:nvPr/>
        </p:nvSpPr>
        <p:spPr>
          <a:xfrm>
            <a:off x="4841088" y="3243263"/>
            <a:ext cx="700087" cy="523220"/>
          </a:xfrm>
          <a:prstGeom prst="rect">
            <a:avLst/>
          </a:prstGeom>
          <a:noFill/>
        </p:spPr>
        <p:txBody>
          <a:bodyPr wrap="square" rtlCol="0">
            <a:spAutoFit/>
          </a:bodyPr>
          <a:lstStyle/>
          <a:p>
            <a:r>
              <a:rPr lang="en-US" sz="2800" dirty="0"/>
              <a:t>B</a:t>
            </a:r>
          </a:p>
        </p:txBody>
      </p:sp>
      <p:sp>
        <p:nvSpPr>
          <p:cNvPr id="15" name="TextBox 14"/>
          <p:cNvSpPr txBox="1"/>
          <p:nvPr/>
        </p:nvSpPr>
        <p:spPr>
          <a:xfrm>
            <a:off x="9863139" y="3252465"/>
            <a:ext cx="700087" cy="523220"/>
          </a:xfrm>
          <a:prstGeom prst="rect">
            <a:avLst/>
          </a:prstGeom>
          <a:noFill/>
        </p:spPr>
        <p:txBody>
          <a:bodyPr wrap="square" rtlCol="0">
            <a:spAutoFit/>
          </a:bodyPr>
          <a:lstStyle/>
          <a:p>
            <a:r>
              <a:rPr lang="en-US" sz="2800"/>
              <a:t>A</a:t>
            </a:r>
          </a:p>
        </p:txBody>
      </p:sp>
      <p:sp>
        <p:nvSpPr>
          <p:cNvPr id="17" name="TextBox 16"/>
          <p:cNvSpPr txBox="1"/>
          <p:nvPr/>
        </p:nvSpPr>
        <p:spPr>
          <a:xfrm>
            <a:off x="4955387" y="5514504"/>
            <a:ext cx="700087" cy="523220"/>
          </a:xfrm>
          <a:prstGeom prst="rect">
            <a:avLst/>
          </a:prstGeom>
          <a:noFill/>
        </p:spPr>
        <p:txBody>
          <a:bodyPr wrap="square" rtlCol="0">
            <a:spAutoFit/>
          </a:bodyPr>
          <a:lstStyle/>
          <a:p>
            <a:r>
              <a:rPr lang="en-US" sz="2800" dirty="0"/>
              <a:t>D</a:t>
            </a:r>
          </a:p>
        </p:txBody>
      </p:sp>
      <p:sp>
        <p:nvSpPr>
          <p:cNvPr id="18" name="TextBox 17"/>
          <p:cNvSpPr txBox="1"/>
          <p:nvPr/>
        </p:nvSpPr>
        <p:spPr>
          <a:xfrm>
            <a:off x="7658100" y="414338"/>
            <a:ext cx="2743200" cy="369332"/>
          </a:xfrm>
          <a:prstGeom prst="rect">
            <a:avLst/>
          </a:prstGeom>
          <a:noFill/>
        </p:spPr>
        <p:txBody>
          <a:bodyPr wrap="square" rtlCol="0">
            <a:spAutoFit/>
          </a:bodyPr>
          <a:lstStyle/>
          <a:p>
            <a:r>
              <a:rPr lang="en-US" dirty="0"/>
              <a:t>After MDP Enters</a:t>
            </a:r>
          </a:p>
        </p:txBody>
      </p:sp>
      <p:sp>
        <p:nvSpPr>
          <p:cNvPr id="19" name="TextBox 18"/>
          <p:cNvSpPr txBox="1"/>
          <p:nvPr/>
        </p:nvSpPr>
        <p:spPr>
          <a:xfrm>
            <a:off x="2571749" y="414338"/>
            <a:ext cx="2543175" cy="369332"/>
          </a:xfrm>
          <a:prstGeom prst="rect">
            <a:avLst/>
          </a:prstGeom>
          <a:noFill/>
        </p:spPr>
        <p:txBody>
          <a:bodyPr wrap="square" rtlCol="0">
            <a:spAutoFit/>
          </a:bodyPr>
          <a:lstStyle/>
          <a:p>
            <a:r>
              <a:rPr lang="en-US" dirty="0"/>
              <a:t>Before MDP Enters</a:t>
            </a:r>
          </a:p>
        </p:txBody>
      </p:sp>
      <p:sp>
        <p:nvSpPr>
          <p:cNvPr id="20" name="TextBox 19"/>
          <p:cNvSpPr txBox="1"/>
          <p:nvPr/>
        </p:nvSpPr>
        <p:spPr>
          <a:xfrm>
            <a:off x="7800975" y="2662391"/>
            <a:ext cx="2062164" cy="461665"/>
          </a:xfrm>
          <a:prstGeom prst="rect">
            <a:avLst/>
          </a:prstGeom>
          <a:noFill/>
        </p:spPr>
        <p:txBody>
          <a:bodyPr wrap="square" rtlCol="0">
            <a:spAutoFit/>
          </a:bodyPr>
          <a:lstStyle/>
          <a:p>
            <a:r>
              <a:rPr lang="en-US" sz="2400" dirty="0"/>
              <a:t>Treated</a:t>
            </a:r>
          </a:p>
        </p:txBody>
      </p:sp>
      <p:sp>
        <p:nvSpPr>
          <p:cNvPr id="21" name="TextBox 20"/>
          <p:cNvSpPr txBox="1"/>
          <p:nvPr/>
        </p:nvSpPr>
        <p:spPr>
          <a:xfrm>
            <a:off x="2700338" y="2667000"/>
            <a:ext cx="1400175" cy="461665"/>
          </a:xfrm>
          <a:prstGeom prst="rect">
            <a:avLst/>
          </a:prstGeom>
          <a:noFill/>
        </p:spPr>
        <p:txBody>
          <a:bodyPr wrap="square" rtlCol="0">
            <a:spAutoFit/>
          </a:bodyPr>
          <a:lstStyle/>
          <a:p>
            <a:r>
              <a:rPr lang="en-US" sz="2400" dirty="0"/>
              <a:t>Control</a:t>
            </a:r>
          </a:p>
        </p:txBody>
      </p:sp>
      <p:sp>
        <p:nvSpPr>
          <p:cNvPr id="22" name="TextBox 21"/>
          <p:cNvSpPr txBox="1"/>
          <p:nvPr/>
        </p:nvSpPr>
        <p:spPr>
          <a:xfrm>
            <a:off x="2700338" y="4911956"/>
            <a:ext cx="1400175" cy="461665"/>
          </a:xfrm>
          <a:prstGeom prst="rect">
            <a:avLst/>
          </a:prstGeom>
          <a:noFill/>
        </p:spPr>
        <p:txBody>
          <a:bodyPr wrap="square" rtlCol="0">
            <a:spAutoFit/>
          </a:bodyPr>
          <a:lstStyle/>
          <a:p>
            <a:r>
              <a:rPr lang="en-US" sz="2400"/>
              <a:t>Control</a:t>
            </a:r>
            <a:endParaRPr lang="en-US" sz="2400" dirty="0"/>
          </a:p>
        </p:txBody>
      </p:sp>
      <p:sp>
        <p:nvSpPr>
          <p:cNvPr id="23" name="TextBox 22"/>
          <p:cNvSpPr txBox="1"/>
          <p:nvPr/>
        </p:nvSpPr>
        <p:spPr>
          <a:xfrm>
            <a:off x="7767637" y="4969906"/>
            <a:ext cx="1457325" cy="461665"/>
          </a:xfrm>
          <a:prstGeom prst="rect">
            <a:avLst/>
          </a:prstGeom>
          <a:noFill/>
        </p:spPr>
        <p:txBody>
          <a:bodyPr wrap="square" rtlCol="0">
            <a:spAutoFit/>
          </a:bodyPr>
          <a:lstStyle/>
          <a:p>
            <a:r>
              <a:rPr lang="en-US" sz="2400"/>
              <a:t>Control</a:t>
            </a:r>
            <a:endParaRPr lang="en-US" sz="2400" dirty="0"/>
          </a:p>
        </p:txBody>
      </p:sp>
    </p:spTree>
    <p:extLst>
      <p:ext uri="{BB962C8B-B14F-4D97-AF65-F5344CB8AC3E}">
        <p14:creationId xmlns:p14="http://schemas.microsoft.com/office/powerpoint/2010/main" val="11865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Difference-Difference Estimate</a:t>
            </a:r>
          </a:p>
        </p:txBody>
      </p:sp>
      <p:sp>
        <p:nvSpPr>
          <p:cNvPr id="3" name="Content Placeholder 2"/>
          <p:cNvSpPr>
            <a:spLocks noGrp="1"/>
          </p:cNvSpPr>
          <p:nvPr>
            <p:ph idx="1"/>
          </p:nvPr>
        </p:nvSpPr>
        <p:spPr/>
        <p:txBody>
          <a:bodyPr>
            <a:normAutofit/>
          </a:bodyPr>
          <a:lstStyle/>
          <a:p>
            <a:r>
              <a:rPr lang="en-US" sz="2800" dirty="0"/>
              <a:t>Step 1: Take the before and after difference for the firms in the winning county: A – B</a:t>
            </a:r>
          </a:p>
          <a:p>
            <a:r>
              <a:rPr lang="en-US" sz="2800" dirty="0"/>
              <a:t>Where A = productivity of existing firms in winning counties AFTER the MDP plant moves in.</a:t>
            </a:r>
          </a:p>
          <a:p>
            <a:r>
              <a:rPr lang="en-US" sz="2800" dirty="0"/>
              <a:t>B = productivity of existing firms in winning counties BEFORE the MDP plant moves in.</a:t>
            </a:r>
          </a:p>
          <a:p>
            <a:endParaRPr lang="en-US" dirty="0"/>
          </a:p>
        </p:txBody>
      </p:sp>
    </p:spTree>
    <p:extLst>
      <p:ext uri="{BB962C8B-B14F-4D97-AF65-F5344CB8AC3E}">
        <p14:creationId xmlns:p14="http://schemas.microsoft.com/office/powerpoint/2010/main" val="103368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Difference-Difference Estimate</a:t>
            </a:r>
          </a:p>
        </p:txBody>
      </p:sp>
      <p:sp>
        <p:nvSpPr>
          <p:cNvPr id="3" name="Content Placeholder 2"/>
          <p:cNvSpPr>
            <a:spLocks noGrp="1"/>
          </p:cNvSpPr>
          <p:nvPr>
            <p:ph idx="1"/>
          </p:nvPr>
        </p:nvSpPr>
        <p:spPr/>
        <p:txBody>
          <a:bodyPr>
            <a:normAutofit/>
          </a:bodyPr>
          <a:lstStyle/>
          <a:p>
            <a:r>
              <a:rPr lang="en-US" sz="2800" dirty="0"/>
              <a:t>Step 2: Take the before and after difference for the firms in the losing counties: C – D</a:t>
            </a:r>
          </a:p>
          <a:p>
            <a:r>
              <a:rPr lang="en-US" sz="2800" dirty="0"/>
              <a:t>Where C = productivity of existing firms in losing counties AFTER the MDP plant moves into the winning county (but not the losing counties).</a:t>
            </a:r>
          </a:p>
          <a:p>
            <a:r>
              <a:rPr lang="en-US" sz="2800" dirty="0"/>
              <a:t>D = productivity of existing firms in losing counties BEFORE the MDP plant moves in.</a:t>
            </a:r>
          </a:p>
          <a:p>
            <a:endParaRPr lang="en-US" dirty="0"/>
          </a:p>
        </p:txBody>
      </p:sp>
    </p:spTree>
    <p:extLst>
      <p:ext uri="{BB962C8B-B14F-4D97-AF65-F5344CB8AC3E}">
        <p14:creationId xmlns:p14="http://schemas.microsoft.com/office/powerpoint/2010/main" val="13725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Difference-Difference Estimate</a:t>
            </a:r>
          </a:p>
        </p:txBody>
      </p:sp>
      <p:sp>
        <p:nvSpPr>
          <p:cNvPr id="3" name="Content Placeholder 2"/>
          <p:cNvSpPr>
            <a:spLocks noGrp="1"/>
          </p:cNvSpPr>
          <p:nvPr>
            <p:ph idx="1"/>
          </p:nvPr>
        </p:nvSpPr>
        <p:spPr/>
        <p:txBody>
          <a:bodyPr>
            <a:normAutofit/>
          </a:bodyPr>
          <a:lstStyle/>
          <a:p>
            <a:r>
              <a:rPr lang="en-US" sz="2800" dirty="0"/>
              <a:t>Step 3: Take the difference-in-difference (hence the name).</a:t>
            </a:r>
          </a:p>
          <a:p>
            <a:r>
              <a:rPr lang="en-US" sz="2800" dirty="0"/>
              <a:t>The difference-in-differences estimate of the causal effect is:</a:t>
            </a:r>
          </a:p>
          <a:p>
            <a:r>
              <a:rPr lang="en-US" sz="2800" dirty="0"/>
              <a:t>(A – B) – (C – D)</a:t>
            </a:r>
          </a:p>
          <a:p>
            <a:r>
              <a:rPr lang="en-US" sz="2800" dirty="0"/>
              <a:t>That is, the before vs after in winning counties (A – B) compared to the before vs after in losing counties (C – D).</a:t>
            </a:r>
            <a:endParaRPr lang="en-US" dirty="0"/>
          </a:p>
        </p:txBody>
      </p:sp>
    </p:spTree>
    <p:extLst>
      <p:ext uri="{BB962C8B-B14F-4D97-AF65-F5344CB8AC3E}">
        <p14:creationId xmlns:p14="http://schemas.microsoft.com/office/powerpoint/2010/main" val="2995092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Difference-Difference Estimate</a:t>
            </a:r>
          </a:p>
        </p:txBody>
      </p:sp>
      <p:sp>
        <p:nvSpPr>
          <p:cNvPr id="3" name="Content Placeholder 2"/>
          <p:cNvSpPr>
            <a:spLocks noGrp="1"/>
          </p:cNvSpPr>
          <p:nvPr>
            <p:ph idx="1"/>
          </p:nvPr>
        </p:nvSpPr>
        <p:spPr/>
        <p:txBody>
          <a:bodyPr>
            <a:normAutofit/>
          </a:bodyPr>
          <a:lstStyle/>
          <a:p>
            <a:r>
              <a:rPr lang="en-US" sz="2800" dirty="0"/>
              <a:t>The difference-in-differences estimate of the causal effect is:</a:t>
            </a:r>
          </a:p>
          <a:p>
            <a:r>
              <a:rPr lang="en-US" sz="2800" dirty="0"/>
              <a:t>(A – B) – (C – D)</a:t>
            </a:r>
          </a:p>
          <a:p>
            <a:r>
              <a:rPr lang="en-US" sz="2800" dirty="0"/>
              <a:t>The A – B tells us the change over time in the winning county. How did productivity change for existing firms?</a:t>
            </a:r>
          </a:p>
          <a:p>
            <a:r>
              <a:rPr lang="en-US" sz="2800" dirty="0"/>
              <a:t>The C – D tells give us an estimate of the counterfactual. If winning counties are similar to losing counties in their economic trends (we will get into that) then C – D gives us an estimate of what would have happened without a MDP moving in.</a:t>
            </a:r>
            <a:endParaRPr lang="en-US" dirty="0"/>
          </a:p>
        </p:txBody>
      </p:sp>
    </p:spTree>
    <p:extLst>
      <p:ext uri="{BB962C8B-B14F-4D97-AF65-F5344CB8AC3E}">
        <p14:creationId xmlns:p14="http://schemas.microsoft.com/office/powerpoint/2010/main" val="180592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Agglomeration Spillovers in Action</a:t>
            </a:r>
          </a:p>
        </p:txBody>
      </p:sp>
      <p:sp>
        <p:nvSpPr>
          <p:cNvPr id="3" name="Content Placeholder 2"/>
          <p:cNvSpPr>
            <a:spLocks noGrp="1"/>
          </p:cNvSpPr>
          <p:nvPr>
            <p:ph idx="1"/>
          </p:nvPr>
        </p:nvSpPr>
        <p:spPr/>
        <p:txBody>
          <a:bodyPr/>
          <a:lstStyle/>
          <a:p>
            <a:r>
              <a:rPr lang="en-US" dirty="0"/>
              <a:t>Greenstone, Michael, Richard Hornbeck, and Enrico </a:t>
            </a:r>
            <a:r>
              <a:rPr lang="en-US" dirty="0" err="1"/>
              <a:t>Moretti</a:t>
            </a:r>
            <a:r>
              <a:rPr lang="en-US" dirty="0"/>
              <a:t>. 2010. “Identifying Agglomeration Spillovers: Evidence from Winners and Losers of Large Plant Openings.” </a:t>
            </a:r>
            <a:r>
              <a:rPr lang="en-US" i="1" dirty="0"/>
              <a:t>Journal of Political Economy</a:t>
            </a:r>
            <a:r>
              <a:rPr lang="en-US" dirty="0"/>
              <a:t>, 118(3): 536-597</a:t>
            </a:r>
          </a:p>
          <a:p>
            <a:r>
              <a:rPr lang="en-US" dirty="0"/>
              <a:t>Abstract:  We quantify agglomeration spillovers by comparing changes in total factor productivity (TFP) among incumbent plants in “winning” counties that attracted a large manufacturing plant and “losing” counties that were the new plant's runner‐up choice. Winning and losing counties have similar trends in TFP prior to the new plant opening. Five years after the opening, incumbent plants' TFP is 12 percent higher in winning counties. This productivity spillover is larger for plants sharing similar labor and technology pools with the new plant. Consistent with spatial equilibrium models, labor costs increase in winning counties, indicating that profits ultimately increase less than productivity. </a:t>
            </a:r>
          </a:p>
          <a:p>
            <a:pPr marL="0" indent="0">
              <a:buNone/>
            </a:pPr>
            <a:endParaRPr lang="en-US" dirty="0"/>
          </a:p>
        </p:txBody>
      </p:sp>
    </p:spTree>
    <p:extLst>
      <p:ext uri="{BB962C8B-B14F-4D97-AF65-F5344CB8AC3E}">
        <p14:creationId xmlns:p14="http://schemas.microsoft.com/office/powerpoint/2010/main" val="975594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4580" y="0"/>
            <a:ext cx="5930900" cy="6680200"/>
          </a:xfrm>
          <a:prstGeom prst="rect">
            <a:avLst/>
          </a:prstGeom>
        </p:spPr>
      </p:pic>
      <p:sp>
        <p:nvSpPr>
          <p:cNvPr id="5" name="TextBox 4"/>
          <p:cNvSpPr txBox="1"/>
          <p:nvPr/>
        </p:nvSpPr>
        <p:spPr>
          <a:xfrm>
            <a:off x="7558088" y="5300663"/>
            <a:ext cx="4029075" cy="923330"/>
          </a:xfrm>
          <a:prstGeom prst="rect">
            <a:avLst/>
          </a:prstGeom>
          <a:noFill/>
        </p:spPr>
        <p:txBody>
          <a:bodyPr wrap="square" rtlCol="0">
            <a:spAutoFit/>
          </a:bodyPr>
          <a:lstStyle/>
          <a:p>
            <a:r>
              <a:rPr lang="en-US" dirty="0"/>
              <a:t>Figure from http://</a:t>
            </a:r>
            <a:r>
              <a:rPr lang="en-US" dirty="0" err="1"/>
              <a:t>nepaldevelopment.pbworks.com</a:t>
            </a:r>
            <a:r>
              <a:rPr lang="en-US" dirty="0"/>
              <a:t>/f/1353649147/A2A%20DIDgraph.png</a:t>
            </a:r>
          </a:p>
        </p:txBody>
      </p:sp>
      <p:sp>
        <p:nvSpPr>
          <p:cNvPr id="2" name="TextBox 1">
            <a:extLst>
              <a:ext uri="{FF2B5EF4-FFF2-40B4-BE49-F238E27FC236}">
                <a16:creationId xmlns:a16="http://schemas.microsoft.com/office/drawing/2014/main" id="{7C2F85A0-2BB6-4494-8D0A-FDF1C56FDAAB}"/>
              </a:ext>
            </a:extLst>
          </p:cNvPr>
          <p:cNvSpPr txBox="1"/>
          <p:nvPr/>
        </p:nvSpPr>
        <p:spPr>
          <a:xfrm>
            <a:off x="4991878" y="242596"/>
            <a:ext cx="681134" cy="369332"/>
          </a:xfrm>
          <a:prstGeom prst="rect">
            <a:avLst/>
          </a:prstGeom>
          <a:noFill/>
        </p:spPr>
        <p:txBody>
          <a:bodyPr wrap="square" rtlCol="0">
            <a:spAutoFit/>
          </a:bodyPr>
          <a:lstStyle/>
          <a:p>
            <a:r>
              <a:rPr lang="en-US" dirty="0"/>
              <a:t>A</a:t>
            </a:r>
          </a:p>
        </p:txBody>
      </p:sp>
      <p:sp>
        <p:nvSpPr>
          <p:cNvPr id="3" name="TextBox 2">
            <a:extLst>
              <a:ext uri="{FF2B5EF4-FFF2-40B4-BE49-F238E27FC236}">
                <a16:creationId xmlns:a16="http://schemas.microsoft.com/office/drawing/2014/main" id="{FE29A82C-DEDF-4C57-8EA3-107B0E41F07E}"/>
              </a:ext>
            </a:extLst>
          </p:cNvPr>
          <p:cNvSpPr txBox="1"/>
          <p:nvPr/>
        </p:nvSpPr>
        <p:spPr>
          <a:xfrm>
            <a:off x="1953209" y="3155434"/>
            <a:ext cx="681134" cy="369332"/>
          </a:xfrm>
          <a:prstGeom prst="rect">
            <a:avLst/>
          </a:prstGeom>
          <a:noFill/>
        </p:spPr>
        <p:txBody>
          <a:bodyPr wrap="square" rtlCol="0">
            <a:spAutoFit/>
          </a:bodyPr>
          <a:lstStyle/>
          <a:p>
            <a:r>
              <a:rPr lang="en-US" dirty="0"/>
              <a:t>B</a:t>
            </a:r>
          </a:p>
        </p:txBody>
      </p:sp>
      <p:sp>
        <p:nvSpPr>
          <p:cNvPr id="8" name="TextBox 7">
            <a:extLst>
              <a:ext uri="{FF2B5EF4-FFF2-40B4-BE49-F238E27FC236}">
                <a16:creationId xmlns:a16="http://schemas.microsoft.com/office/drawing/2014/main" id="{625C75AE-C4DE-4305-8B06-ABE73F901851}"/>
              </a:ext>
            </a:extLst>
          </p:cNvPr>
          <p:cNvSpPr txBox="1"/>
          <p:nvPr/>
        </p:nvSpPr>
        <p:spPr>
          <a:xfrm>
            <a:off x="5414866" y="4043265"/>
            <a:ext cx="681134" cy="369332"/>
          </a:xfrm>
          <a:prstGeom prst="rect">
            <a:avLst/>
          </a:prstGeom>
          <a:noFill/>
        </p:spPr>
        <p:txBody>
          <a:bodyPr wrap="square" rtlCol="0">
            <a:spAutoFit/>
          </a:bodyPr>
          <a:lstStyle/>
          <a:p>
            <a:r>
              <a:rPr lang="en-US" dirty="0"/>
              <a:t>C</a:t>
            </a:r>
          </a:p>
        </p:txBody>
      </p:sp>
      <p:sp>
        <p:nvSpPr>
          <p:cNvPr id="10" name="TextBox 9">
            <a:extLst>
              <a:ext uri="{FF2B5EF4-FFF2-40B4-BE49-F238E27FC236}">
                <a16:creationId xmlns:a16="http://schemas.microsoft.com/office/drawing/2014/main" id="{B3A00DB0-E392-4370-9D99-6FA5697EBEFD}"/>
              </a:ext>
            </a:extLst>
          </p:cNvPr>
          <p:cNvSpPr txBox="1"/>
          <p:nvPr/>
        </p:nvSpPr>
        <p:spPr>
          <a:xfrm>
            <a:off x="1953209" y="5115997"/>
            <a:ext cx="681134" cy="369332"/>
          </a:xfrm>
          <a:prstGeom prst="rect">
            <a:avLst/>
          </a:prstGeom>
          <a:noFill/>
        </p:spPr>
        <p:txBody>
          <a:bodyPr wrap="square" rtlCol="0">
            <a:spAutoFit/>
          </a:bodyPr>
          <a:lstStyle/>
          <a:p>
            <a:r>
              <a:rPr lang="en-US" dirty="0"/>
              <a:t>D</a:t>
            </a:r>
          </a:p>
        </p:txBody>
      </p:sp>
      <p:sp>
        <p:nvSpPr>
          <p:cNvPr id="12" name="TextBox 11">
            <a:extLst>
              <a:ext uri="{FF2B5EF4-FFF2-40B4-BE49-F238E27FC236}">
                <a16:creationId xmlns:a16="http://schemas.microsoft.com/office/drawing/2014/main" id="{96BA7C31-F24C-4C76-9B5D-754554B23F7B}"/>
              </a:ext>
            </a:extLst>
          </p:cNvPr>
          <p:cNvSpPr txBox="1"/>
          <p:nvPr/>
        </p:nvSpPr>
        <p:spPr>
          <a:xfrm>
            <a:off x="133738" y="764328"/>
            <a:ext cx="1405813" cy="1200329"/>
          </a:xfrm>
          <a:prstGeom prst="rect">
            <a:avLst/>
          </a:prstGeom>
          <a:noFill/>
        </p:spPr>
        <p:txBody>
          <a:bodyPr wrap="square" rtlCol="0">
            <a:spAutoFit/>
          </a:bodyPr>
          <a:lstStyle/>
          <a:p>
            <a:r>
              <a:rPr lang="en-US" dirty="0"/>
              <a:t>Y = Outcome variable (e.g., Productivity)</a:t>
            </a:r>
          </a:p>
        </p:txBody>
      </p:sp>
      <p:sp>
        <p:nvSpPr>
          <p:cNvPr id="14" name="TextBox 13">
            <a:extLst>
              <a:ext uri="{FF2B5EF4-FFF2-40B4-BE49-F238E27FC236}">
                <a16:creationId xmlns:a16="http://schemas.microsoft.com/office/drawing/2014/main" id="{C2FF78FA-1A5A-4D70-9E02-5D6BF82CDC35}"/>
              </a:ext>
            </a:extLst>
          </p:cNvPr>
          <p:cNvSpPr txBox="1"/>
          <p:nvPr/>
        </p:nvSpPr>
        <p:spPr>
          <a:xfrm>
            <a:off x="1612642" y="6543869"/>
            <a:ext cx="1429138" cy="369332"/>
          </a:xfrm>
          <a:prstGeom prst="rect">
            <a:avLst/>
          </a:prstGeom>
          <a:noFill/>
        </p:spPr>
        <p:txBody>
          <a:bodyPr wrap="square" rtlCol="0">
            <a:spAutoFit/>
          </a:bodyPr>
          <a:lstStyle/>
          <a:p>
            <a:r>
              <a:rPr lang="en-US" dirty="0"/>
              <a:t>Before MDP</a:t>
            </a:r>
          </a:p>
        </p:txBody>
      </p:sp>
      <p:sp>
        <p:nvSpPr>
          <p:cNvPr id="16" name="TextBox 15">
            <a:extLst>
              <a:ext uri="{FF2B5EF4-FFF2-40B4-BE49-F238E27FC236}">
                <a16:creationId xmlns:a16="http://schemas.microsoft.com/office/drawing/2014/main" id="{6A8F7979-944A-44BA-AB4A-7959EE7EFAC7}"/>
              </a:ext>
            </a:extLst>
          </p:cNvPr>
          <p:cNvSpPr txBox="1"/>
          <p:nvPr/>
        </p:nvSpPr>
        <p:spPr>
          <a:xfrm>
            <a:off x="5040864" y="6511603"/>
            <a:ext cx="1429138" cy="369332"/>
          </a:xfrm>
          <a:prstGeom prst="rect">
            <a:avLst/>
          </a:prstGeom>
          <a:noFill/>
        </p:spPr>
        <p:txBody>
          <a:bodyPr wrap="square" rtlCol="0">
            <a:spAutoFit/>
          </a:bodyPr>
          <a:lstStyle/>
          <a:p>
            <a:r>
              <a:rPr lang="en-US" dirty="0"/>
              <a:t>After MDP</a:t>
            </a:r>
          </a:p>
        </p:txBody>
      </p:sp>
      <p:sp>
        <p:nvSpPr>
          <p:cNvPr id="6" name="TextBox 5">
            <a:extLst>
              <a:ext uri="{FF2B5EF4-FFF2-40B4-BE49-F238E27FC236}">
                <a16:creationId xmlns:a16="http://schemas.microsoft.com/office/drawing/2014/main" id="{9A1F2E66-05B3-4663-99B5-EA32935176AE}"/>
              </a:ext>
            </a:extLst>
          </p:cNvPr>
          <p:cNvSpPr txBox="1"/>
          <p:nvPr/>
        </p:nvSpPr>
        <p:spPr>
          <a:xfrm>
            <a:off x="6363478" y="2304661"/>
            <a:ext cx="5851474" cy="1477328"/>
          </a:xfrm>
          <a:prstGeom prst="rect">
            <a:avLst/>
          </a:prstGeom>
          <a:noFill/>
        </p:spPr>
        <p:txBody>
          <a:bodyPr wrap="none" rtlCol="0">
            <a:spAutoFit/>
          </a:bodyPr>
          <a:lstStyle/>
          <a:p>
            <a:r>
              <a:rPr lang="en-US" dirty="0"/>
              <a:t>&lt;- This dotted line is the estimated counterfactual.</a:t>
            </a:r>
          </a:p>
          <a:p>
            <a:r>
              <a:rPr lang="en-US" dirty="0"/>
              <a:t>We make the assumption that the change for the control</a:t>
            </a:r>
          </a:p>
          <a:p>
            <a:r>
              <a:rPr lang="en-US" dirty="0"/>
              <a:t>group (C – D) is the change that would have occurred for the</a:t>
            </a:r>
          </a:p>
          <a:p>
            <a:r>
              <a:rPr lang="en-US" dirty="0"/>
              <a:t>treatment group, had the treatment group NOT been</a:t>
            </a:r>
          </a:p>
          <a:p>
            <a:r>
              <a:rPr lang="en-US" dirty="0"/>
              <a:t>treated (i.e., the MDP didn’t move into the winning county)</a:t>
            </a:r>
          </a:p>
        </p:txBody>
      </p:sp>
    </p:spTree>
    <p:extLst>
      <p:ext uri="{BB962C8B-B14F-4D97-AF65-F5344CB8AC3E}">
        <p14:creationId xmlns:p14="http://schemas.microsoft.com/office/powerpoint/2010/main" val="15680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9A46-80B1-42D9-94EB-BF4274832609}"/>
              </a:ext>
            </a:extLst>
          </p:cNvPr>
          <p:cNvSpPr>
            <a:spLocks noGrp="1"/>
          </p:cNvSpPr>
          <p:nvPr>
            <p:ph type="title"/>
          </p:nvPr>
        </p:nvSpPr>
        <p:spPr/>
        <p:txBody>
          <a:bodyPr/>
          <a:lstStyle/>
          <a:p>
            <a:r>
              <a:rPr lang="en-US" dirty="0"/>
              <a:t>DiD vs “Naïve Comparisons”</a:t>
            </a:r>
          </a:p>
        </p:txBody>
      </p:sp>
      <p:sp>
        <p:nvSpPr>
          <p:cNvPr id="3" name="Content Placeholder 2">
            <a:extLst>
              <a:ext uri="{FF2B5EF4-FFF2-40B4-BE49-F238E27FC236}">
                <a16:creationId xmlns:a16="http://schemas.microsoft.com/office/drawing/2014/main" id="{BD144967-E235-4331-A830-D652C2B858A6}"/>
              </a:ext>
            </a:extLst>
          </p:cNvPr>
          <p:cNvSpPr>
            <a:spLocks noGrp="1"/>
          </p:cNvSpPr>
          <p:nvPr>
            <p:ph idx="1"/>
          </p:nvPr>
        </p:nvSpPr>
        <p:spPr/>
        <p:txBody>
          <a:bodyPr>
            <a:normAutofit/>
          </a:bodyPr>
          <a:lstStyle/>
          <a:p>
            <a:r>
              <a:rPr lang="en-US" sz="2800" dirty="0"/>
              <a:t>To better illustrate how DiD can estimate causal effects better than other comparisons, consider two “naïve” comparisons:</a:t>
            </a:r>
          </a:p>
          <a:p>
            <a:r>
              <a:rPr lang="en-US" sz="2800" dirty="0"/>
              <a:t>1) Naïve comparison 1: No control group (A – B)</a:t>
            </a:r>
          </a:p>
          <a:p>
            <a:r>
              <a:rPr lang="en-US" sz="2800" dirty="0"/>
              <a:t>2) Naïve comparison 2: No pre-period (A – C)</a:t>
            </a:r>
          </a:p>
        </p:txBody>
      </p:sp>
    </p:spTree>
    <p:extLst>
      <p:ext uri="{BB962C8B-B14F-4D97-AF65-F5344CB8AC3E}">
        <p14:creationId xmlns:p14="http://schemas.microsoft.com/office/powerpoint/2010/main" val="62481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AE8-4DB7-4A46-AC22-420E504CD713}"/>
              </a:ext>
            </a:extLst>
          </p:cNvPr>
          <p:cNvSpPr>
            <a:spLocks noGrp="1"/>
          </p:cNvSpPr>
          <p:nvPr>
            <p:ph type="title"/>
          </p:nvPr>
        </p:nvSpPr>
        <p:spPr/>
        <p:txBody>
          <a:bodyPr/>
          <a:lstStyle/>
          <a:p>
            <a:r>
              <a:rPr lang="en-US" dirty="0"/>
              <a:t>Naïve Comparison 1: No Control Group</a:t>
            </a:r>
          </a:p>
        </p:txBody>
      </p:sp>
      <p:sp>
        <p:nvSpPr>
          <p:cNvPr id="3" name="Content Placeholder 2">
            <a:extLst>
              <a:ext uri="{FF2B5EF4-FFF2-40B4-BE49-F238E27FC236}">
                <a16:creationId xmlns:a16="http://schemas.microsoft.com/office/drawing/2014/main" id="{02B113D8-94A7-4FAF-A5C0-61C7E268D174}"/>
              </a:ext>
            </a:extLst>
          </p:cNvPr>
          <p:cNvSpPr>
            <a:spLocks noGrp="1"/>
          </p:cNvSpPr>
          <p:nvPr>
            <p:ph idx="1"/>
          </p:nvPr>
        </p:nvSpPr>
        <p:spPr/>
        <p:txBody>
          <a:bodyPr/>
          <a:lstStyle/>
          <a:p>
            <a:r>
              <a:rPr lang="en-US" sz="2800" dirty="0"/>
              <a:t>Suppose I didn’t have a control group, and I decided just to compare the treated group before and after.</a:t>
            </a:r>
          </a:p>
          <a:p>
            <a:r>
              <a:rPr lang="en-US" sz="2800" dirty="0"/>
              <a:t>That is, I compare the productivity of the existing firms in the county that wins the MDP before the MDP arrives (“B”) to the productivity of the existing firms in the county that wins the MDP after the MDP arrives (“A”).</a:t>
            </a:r>
          </a:p>
          <a:p>
            <a:r>
              <a:rPr lang="en-US" sz="2800" dirty="0"/>
              <a:t>That is, I calculate A – B and use that as my estimate of the effect of spillovers on productivity.</a:t>
            </a:r>
          </a:p>
          <a:p>
            <a:endParaRPr lang="en-US" dirty="0"/>
          </a:p>
        </p:txBody>
      </p:sp>
    </p:spTree>
    <p:extLst>
      <p:ext uri="{BB962C8B-B14F-4D97-AF65-F5344CB8AC3E}">
        <p14:creationId xmlns:p14="http://schemas.microsoft.com/office/powerpoint/2010/main" val="209814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AE8-4DB7-4A46-AC22-420E504CD713}"/>
              </a:ext>
            </a:extLst>
          </p:cNvPr>
          <p:cNvSpPr>
            <a:spLocks noGrp="1"/>
          </p:cNvSpPr>
          <p:nvPr>
            <p:ph type="title"/>
          </p:nvPr>
        </p:nvSpPr>
        <p:spPr/>
        <p:txBody>
          <a:bodyPr/>
          <a:lstStyle/>
          <a:p>
            <a:r>
              <a:rPr lang="en-US" dirty="0"/>
              <a:t>Naïve Comparison 1: No Control Group</a:t>
            </a:r>
          </a:p>
        </p:txBody>
      </p:sp>
      <p:sp>
        <p:nvSpPr>
          <p:cNvPr id="3" name="Content Placeholder 2">
            <a:extLst>
              <a:ext uri="{FF2B5EF4-FFF2-40B4-BE49-F238E27FC236}">
                <a16:creationId xmlns:a16="http://schemas.microsoft.com/office/drawing/2014/main" id="{02B113D8-94A7-4FAF-A5C0-61C7E268D174}"/>
              </a:ext>
            </a:extLst>
          </p:cNvPr>
          <p:cNvSpPr>
            <a:spLocks noGrp="1"/>
          </p:cNvSpPr>
          <p:nvPr>
            <p:ph idx="1"/>
          </p:nvPr>
        </p:nvSpPr>
        <p:spPr/>
        <p:txBody>
          <a:bodyPr/>
          <a:lstStyle/>
          <a:p>
            <a:r>
              <a:rPr lang="en-US" sz="2800" dirty="0"/>
              <a:t>The problem with using A – B as the estimate is that it could include bias from </a:t>
            </a:r>
            <a:r>
              <a:rPr lang="en-US" sz="2800" b="1" dirty="0"/>
              <a:t>uncontrolled time trends</a:t>
            </a:r>
            <a:r>
              <a:rPr lang="en-US" sz="2800" dirty="0"/>
              <a:t>.</a:t>
            </a:r>
          </a:p>
          <a:p>
            <a:r>
              <a:rPr lang="en-US" sz="2800" dirty="0"/>
              <a:t>Time trends = an existing trend where the outcome variable would have decreased or increased anyways, independent of the effect of the “treatment” (MDP moving in).</a:t>
            </a:r>
          </a:p>
          <a:p>
            <a:endParaRPr lang="en-US" sz="2800" dirty="0"/>
          </a:p>
          <a:p>
            <a:r>
              <a:rPr lang="en-US" sz="2800" dirty="0"/>
              <a:t>The estimate A - B does not control for these existing time trends, and it could overstate or understate the true causal effect.</a:t>
            </a:r>
          </a:p>
          <a:p>
            <a:endParaRPr lang="en-US" dirty="0"/>
          </a:p>
        </p:txBody>
      </p:sp>
    </p:spTree>
    <p:extLst>
      <p:ext uri="{BB962C8B-B14F-4D97-AF65-F5344CB8AC3E}">
        <p14:creationId xmlns:p14="http://schemas.microsoft.com/office/powerpoint/2010/main" val="4276080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AE8-4DB7-4A46-AC22-420E504CD713}"/>
              </a:ext>
            </a:extLst>
          </p:cNvPr>
          <p:cNvSpPr>
            <a:spLocks noGrp="1"/>
          </p:cNvSpPr>
          <p:nvPr>
            <p:ph type="title"/>
          </p:nvPr>
        </p:nvSpPr>
        <p:spPr/>
        <p:txBody>
          <a:bodyPr/>
          <a:lstStyle/>
          <a:p>
            <a:r>
              <a:rPr lang="en-US" dirty="0"/>
              <a:t>Naïve Comparison 1: No Control Group</a:t>
            </a:r>
          </a:p>
        </p:txBody>
      </p:sp>
      <p:sp>
        <p:nvSpPr>
          <p:cNvPr id="3" name="Content Placeholder 2">
            <a:extLst>
              <a:ext uri="{FF2B5EF4-FFF2-40B4-BE49-F238E27FC236}">
                <a16:creationId xmlns:a16="http://schemas.microsoft.com/office/drawing/2014/main" id="{02B113D8-94A7-4FAF-A5C0-61C7E268D174}"/>
              </a:ext>
            </a:extLst>
          </p:cNvPr>
          <p:cNvSpPr>
            <a:spLocks noGrp="1"/>
          </p:cNvSpPr>
          <p:nvPr>
            <p:ph idx="1"/>
          </p:nvPr>
        </p:nvSpPr>
        <p:spPr/>
        <p:txBody>
          <a:bodyPr>
            <a:normAutofit lnSpcReduction="10000"/>
          </a:bodyPr>
          <a:lstStyle/>
          <a:p>
            <a:r>
              <a:rPr lang="en-US" sz="2800" dirty="0"/>
              <a:t>Example of overstating the effect (upwardly/positively biased estimate):</a:t>
            </a:r>
          </a:p>
          <a:p>
            <a:endParaRPr lang="en-US" sz="2800" dirty="0"/>
          </a:p>
          <a:p>
            <a:r>
              <a:rPr lang="en-US" sz="2800" dirty="0"/>
              <a:t>Suppose that productivity was growing in the county anyways before the MDP moved in. Or, the MDP selected that county because it was experiencing productivity growth.</a:t>
            </a:r>
          </a:p>
          <a:p>
            <a:r>
              <a:rPr lang="en-US" sz="2800" dirty="0"/>
              <a:t>Therefore, if we use A – B as our estimate, it might overstate the effect of spillovers, attributing the increase that would have happened anyways to the treatment (the MDP moving in). </a:t>
            </a:r>
            <a:endParaRPr lang="en-US" dirty="0"/>
          </a:p>
        </p:txBody>
      </p:sp>
    </p:spTree>
    <p:extLst>
      <p:ext uri="{BB962C8B-B14F-4D97-AF65-F5344CB8AC3E}">
        <p14:creationId xmlns:p14="http://schemas.microsoft.com/office/powerpoint/2010/main" val="1562244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AE8-4DB7-4A46-AC22-420E504CD713}"/>
              </a:ext>
            </a:extLst>
          </p:cNvPr>
          <p:cNvSpPr>
            <a:spLocks noGrp="1"/>
          </p:cNvSpPr>
          <p:nvPr>
            <p:ph type="title"/>
          </p:nvPr>
        </p:nvSpPr>
        <p:spPr/>
        <p:txBody>
          <a:bodyPr/>
          <a:lstStyle/>
          <a:p>
            <a:r>
              <a:rPr lang="en-US" dirty="0"/>
              <a:t>Naïve Comparison 1: No Control Group</a:t>
            </a:r>
          </a:p>
        </p:txBody>
      </p:sp>
      <p:sp>
        <p:nvSpPr>
          <p:cNvPr id="3" name="Content Placeholder 2">
            <a:extLst>
              <a:ext uri="{FF2B5EF4-FFF2-40B4-BE49-F238E27FC236}">
                <a16:creationId xmlns:a16="http://schemas.microsoft.com/office/drawing/2014/main" id="{02B113D8-94A7-4FAF-A5C0-61C7E268D174}"/>
              </a:ext>
            </a:extLst>
          </p:cNvPr>
          <p:cNvSpPr>
            <a:spLocks noGrp="1"/>
          </p:cNvSpPr>
          <p:nvPr>
            <p:ph idx="1"/>
          </p:nvPr>
        </p:nvSpPr>
        <p:spPr/>
        <p:txBody>
          <a:bodyPr>
            <a:normAutofit lnSpcReduction="10000"/>
          </a:bodyPr>
          <a:lstStyle/>
          <a:p>
            <a:r>
              <a:rPr lang="en-US" sz="2800" dirty="0"/>
              <a:t>Example of understating the effect (downwardly/negatively biased estimate):</a:t>
            </a:r>
          </a:p>
          <a:p>
            <a:endParaRPr lang="en-US" sz="2800" dirty="0"/>
          </a:p>
          <a:p>
            <a:r>
              <a:rPr lang="en-US" sz="2800" dirty="0"/>
              <a:t>Suppose that productivity was </a:t>
            </a:r>
            <a:r>
              <a:rPr lang="en-US" sz="2800" u="sng" dirty="0"/>
              <a:t>decreasing</a:t>
            </a:r>
            <a:r>
              <a:rPr lang="en-US" sz="2800" dirty="0"/>
              <a:t> in the county anyways before the MDP moved in.</a:t>
            </a:r>
          </a:p>
          <a:p>
            <a:r>
              <a:rPr lang="en-US" sz="2800" dirty="0"/>
              <a:t>Therefore, if we use A – B as our estimate, it might understate the effect of spillovers. The estimated effect would be the actual effect + the productivity change that would have happened anyways (negative in this example).</a:t>
            </a:r>
            <a:endParaRPr lang="en-US" dirty="0"/>
          </a:p>
        </p:txBody>
      </p:sp>
    </p:spTree>
    <p:extLst>
      <p:ext uri="{BB962C8B-B14F-4D97-AF65-F5344CB8AC3E}">
        <p14:creationId xmlns:p14="http://schemas.microsoft.com/office/powerpoint/2010/main" val="2626118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CB60-184C-4E45-A88F-E439A7D75FA2}"/>
              </a:ext>
            </a:extLst>
          </p:cNvPr>
          <p:cNvSpPr>
            <a:spLocks noGrp="1"/>
          </p:cNvSpPr>
          <p:nvPr>
            <p:ph type="title"/>
          </p:nvPr>
        </p:nvSpPr>
        <p:spPr/>
        <p:txBody>
          <a:bodyPr/>
          <a:lstStyle/>
          <a:p>
            <a:r>
              <a:rPr lang="en-US" dirty="0"/>
              <a:t>Naïve Comparison 2: No Before Period</a:t>
            </a:r>
          </a:p>
        </p:txBody>
      </p:sp>
      <p:sp>
        <p:nvSpPr>
          <p:cNvPr id="3" name="Content Placeholder 2">
            <a:extLst>
              <a:ext uri="{FF2B5EF4-FFF2-40B4-BE49-F238E27FC236}">
                <a16:creationId xmlns:a16="http://schemas.microsoft.com/office/drawing/2014/main" id="{D1DCAAF8-461E-402C-93DD-4256887E7756}"/>
              </a:ext>
            </a:extLst>
          </p:cNvPr>
          <p:cNvSpPr>
            <a:spLocks noGrp="1"/>
          </p:cNvSpPr>
          <p:nvPr>
            <p:ph idx="1"/>
          </p:nvPr>
        </p:nvSpPr>
        <p:spPr/>
        <p:txBody>
          <a:bodyPr/>
          <a:lstStyle/>
          <a:p>
            <a:r>
              <a:rPr lang="en-US" sz="2800" dirty="0"/>
              <a:t>Suppose I did have a control group, but I didn’t have or use data from before the MDP moved in.</a:t>
            </a:r>
          </a:p>
          <a:p>
            <a:r>
              <a:rPr lang="en-US" sz="2800" dirty="0"/>
              <a:t>That is, I compare the productivity of the existing firms in the county that wins the MDP after the MDP arrives (“A”) to the productivity of the existing firms in the counties that do not win the MDP in the same period (“C”).</a:t>
            </a:r>
          </a:p>
          <a:p>
            <a:r>
              <a:rPr lang="en-US" sz="2800" dirty="0"/>
              <a:t>That is, I calculate A – C and use that as my estimate of the effect of spillovers on productivity.</a:t>
            </a:r>
          </a:p>
          <a:p>
            <a:endParaRPr lang="en-US" dirty="0"/>
          </a:p>
        </p:txBody>
      </p:sp>
    </p:spTree>
    <p:extLst>
      <p:ext uri="{BB962C8B-B14F-4D97-AF65-F5344CB8AC3E}">
        <p14:creationId xmlns:p14="http://schemas.microsoft.com/office/powerpoint/2010/main" val="1735674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AE8-4DB7-4A46-AC22-420E504CD713}"/>
              </a:ext>
            </a:extLst>
          </p:cNvPr>
          <p:cNvSpPr>
            <a:spLocks noGrp="1"/>
          </p:cNvSpPr>
          <p:nvPr>
            <p:ph type="title"/>
          </p:nvPr>
        </p:nvSpPr>
        <p:spPr/>
        <p:txBody>
          <a:bodyPr/>
          <a:lstStyle/>
          <a:p>
            <a:r>
              <a:rPr lang="en-US" dirty="0"/>
              <a:t>Naïve Comparison 2: No Before Period</a:t>
            </a:r>
          </a:p>
        </p:txBody>
      </p:sp>
      <p:sp>
        <p:nvSpPr>
          <p:cNvPr id="3" name="Content Placeholder 2">
            <a:extLst>
              <a:ext uri="{FF2B5EF4-FFF2-40B4-BE49-F238E27FC236}">
                <a16:creationId xmlns:a16="http://schemas.microsoft.com/office/drawing/2014/main" id="{02B113D8-94A7-4FAF-A5C0-61C7E268D174}"/>
              </a:ext>
            </a:extLst>
          </p:cNvPr>
          <p:cNvSpPr>
            <a:spLocks noGrp="1"/>
          </p:cNvSpPr>
          <p:nvPr>
            <p:ph idx="1"/>
          </p:nvPr>
        </p:nvSpPr>
        <p:spPr/>
        <p:txBody>
          <a:bodyPr>
            <a:normAutofit fontScale="92500" lnSpcReduction="10000"/>
          </a:bodyPr>
          <a:lstStyle/>
          <a:p>
            <a:r>
              <a:rPr lang="en-US" sz="2800" dirty="0"/>
              <a:t>The problem with using A – C as the estimate is that it could include bias from </a:t>
            </a:r>
            <a:r>
              <a:rPr lang="en-US" sz="2800" b="1" dirty="0"/>
              <a:t>uncontrolled differences between groups</a:t>
            </a:r>
            <a:r>
              <a:rPr lang="en-US" sz="2800" dirty="0"/>
              <a:t>.</a:t>
            </a:r>
          </a:p>
          <a:p>
            <a:r>
              <a:rPr lang="en-US" sz="2800" dirty="0"/>
              <a:t>differences between groups = groups (e.g., existing firms and winning and losing counties) are on-average different, such as having different existing productivity levels.</a:t>
            </a:r>
          </a:p>
          <a:p>
            <a:r>
              <a:rPr lang="en-US" sz="2800" dirty="0"/>
              <a:t>The estimate A - C does not control for these existing group differences. It’s not an “apples to apples” comparison because the treatment group and control group are not on-average the same.</a:t>
            </a:r>
          </a:p>
          <a:p>
            <a:r>
              <a:rPr lang="en-US" sz="2800" dirty="0"/>
              <a:t>This means that A – C could be either positively or negatively biased depending on the differences between groups.</a:t>
            </a:r>
          </a:p>
          <a:p>
            <a:endParaRPr lang="en-US" dirty="0"/>
          </a:p>
        </p:txBody>
      </p:sp>
    </p:spTree>
    <p:extLst>
      <p:ext uri="{BB962C8B-B14F-4D97-AF65-F5344CB8AC3E}">
        <p14:creationId xmlns:p14="http://schemas.microsoft.com/office/powerpoint/2010/main" val="357882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AE8-4DB7-4A46-AC22-420E504CD713}"/>
              </a:ext>
            </a:extLst>
          </p:cNvPr>
          <p:cNvSpPr>
            <a:spLocks noGrp="1"/>
          </p:cNvSpPr>
          <p:nvPr>
            <p:ph type="title"/>
          </p:nvPr>
        </p:nvSpPr>
        <p:spPr/>
        <p:txBody>
          <a:bodyPr/>
          <a:lstStyle/>
          <a:p>
            <a:r>
              <a:rPr lang="en-US" dirty="0"/>
              <a:t>Naïve Comparison 2: No Before Period</a:t>
            </a:r>
          </a:p>
        </p:txBody>
      </p:sp>
      <p:sp>
        <p:nvSpPr>
          <p:cNvPr id="3" name="Content Placeholder 2">
            <a:extLst>
              <a:ext uri="{FF2B5EF4-FFF2-40B4-BE49-F238E27FC236}">
                <a16:creationId xmlns:a16="http://schemas.microsoft.com/office/drawing/2014/main" id="{02B113D8-94A7-4FAF-A5C0-61C7E268D174}"/>
              </a:ext>
            </a:extLst>
          </p:cNvPr>
          <p:cNvSpPr>
            <a:spLocks noGrp="1"/>
          </p:cNvSpPr>
          <p:nvPr>
            <p:ph idx="1"/>
          </p:nvPr>
        </p:nvSpPr>
        <p:spPr/>
        <p:txBody>
          <a:bodyPr>
            <a:normAutofit fontScale="92500"/>
          </a:bodyPr>
          <a:lstStyle/>
          <a:p>
            <a:r>
              <a:rPr lang="en-US" sz="2800" dirty="0"/>
              <a:t>Example of overstating the effect (upwardly/positively biased estimate):</a:t>
            </a:r>
          </a:p>
          <a:p>
            <a:endParaRPr lang="en-US" sz="2800" dirty="0"/>
          </a:p>
          <a:p>
            <a:r>
              <a:rPr lang="en-US" sz="2800" dirty="0"/>
              <a:t>Suppose that the existing firms in the winning counties are on-average more productive. It may be that the MDP chose to go to that winning county for that reason.</a:t>
            </a:r>
          </a:p>
          <a:p>
            <a:r>
              <a:rPr lang="en-US" sz="2800" dirty="0"/>
              <a:t>Therefore, if we use A – C as our estimate, it might overstate the effect of spillovers, attributing the differences as due to the benefits of spillovers, when really that difference captures the benefits of spillovers plus the average difference between groups.</a:t>
            </a:r>
            <a:endParaRPr lang="en-US" dirty="0"/>
          </a:p>
        </p:txBody>
      </p:sp>
    </p:spTree>
    <p:extLst>
      <p:ext uri="{BB962C8B-B14F-4D97-AF65-F5344CB8AC3E}">
        <p14:creationId xmlns:p14="http://schemas.microsoft.com/office/powerpoint/2010/main" val="3036656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1AE8-4DB7-4A46-AC22-420E504CD713}"/>
              </a:ext>
            </a:extLst>
          </p:cNvPr>
          <p:cNvSpPr>
            <a:spLocks noGrp="1"/>
          </p:cNvSpPr>
          <p:nvPr>
            <p:ph type="title"/>
          </p:nvPr>
        </p:nvSpPr>
        <p:spPr/>
        <p:txBody>
          <a:bodyPr/>
          <a:lstStyle/>
          <a:p>
            <a:r>
              <a:rPr lang="en-US" dirty="0"/>
              <a:t>Naïve Comparison 2: No Before Period</a:t>
            </a:r>
          </a:p>
        </p:txBody>
      </p:sp>
      <p:sp>
        <p:nvSpPr>
          <p:cNvPr id="3" name="Content Placeholder 2">
            <a:extLst>
              <a:ext uri="{FF2B5EF4-FFF2-40B4-BE49-F238E27FC236}">
                <a16:creationId xmlns:a16="http://schemas.microsoft.com/office/drawing/2014/main" id="{02B113D8-94A7-4FAF-A5C0-61C7E268D174}"/>
              </a:ext>
            </a:extLst>
          </p:cNvPr>
          <p:cNvSpPr>
            <a:spLocks noGrp="1"/>
          </p:cNvSpPr>
          <p:nvPr>
            <p:ph idx="1"/>
          </p:nvPr>
        </p:nvSpPr>
        <p:spPr/>
        <p:txBody>
          <a:bodyPr>
            <a:normAutofit lnSpcReduction="10000"/>
          </a:bodyPr>
          <a:lstStyle/>
          <a:p>
            <a:r>
              <a:rPr lang="en-US" sz="2800" dirty="0"/>
              <a:t>Example of understating the effect (downwardly/negatively biased estimate):</a:t>
            </a:r>
          </a:p>
          <a:p>
            <a:endParaRPr lang="en-US" sz="2800" dirty="0"/>
          </a:p>
          <a:p>
            <a:r>
              <a:rPr lang="en-US" sz="2800" dirty="0"/>
              <a:t>Suppose that the existing firms in the winning counties are on-average less productive. </a:t>
            </a:r>
          </a:p>
          <a:p>
            <a:r>
              <a:rPr lang="en-US" sz="2800" dirty="0"/>
              <a:t>Therefore, if we use A – C as our estimate, it might understate the effect of spillovers, attributing the differences as due to the benefits of spillovers, when really that difference captures the benefits of spillovers plus the average difference between groups.</a:t>
            </a:r>
            <a:endParaRPr lang="en-US" dirty="0"/>
          </a:p>
        </p:txBody>
      </p:sp>
    </p:spTree>
    <p:extLst>
      <p:ext uri="{BB962C8B-B14F-4D97-AF65-F5344CB8AC3E}">
        <p14:creationId xmlns:p14="http://schemas.microsoft.com/office/powerpoint/2010/main" val="202521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Spillovers from Agglomeration</a:t>
            </a:r>
          </a:p>
        </p:txBody>
      </p:sp>
      <p:sp>
        <p:nvSpPr>
          <p:cNvPr id="3" name="Content Placeholder 2"/>
          <p:cNvSpPr>
            <a:spLocks noGrp="1"/>
          </p:cNvSpPr>
          <p:nvPr>
            <p:ph idx="1"/>
          </p:nvPr>
        </p:nvSpPr>
        <p:spPr/>
        <p:txBody>
          <a:bodyPr>
            <a:normAutofit fontScale="92500"/>
          </a:bodyPr>
          <a:lstStyle/>
          <a:p>
            <a:r>
              <a:rPr lang="en-US" sz="2800" dirty="0"/>
              <a:t>Greenstone et al. (2010) try to measure the spillovers of agglomeration.</a:t>
            </a:r>
          </a:p>
          <a:p>
            <a:r>
              <a:rPr lang="en-US" sz="2800" dirty="0"/>
              <a:t>We talked about these earlier. Locating near other firms, especially of a similar type, can lead to benefits.</a:t>
            </a:r>
          </a:p>
          <a:p>
            <a:r>
              <a:rPr lang="en-US" sz="2800" dirty="0"/>
              <a:t>These benefits include: </a:t>
            </a:r>
          </a:p>
          <a:p>
            <a:r>
              <a:rPr lang="en-US" sz="2800" dirty="0"/>
              <a:t>1) Sharing similar intermediate input markets (labor, capital) that are “thick” markets, so it’s easier to find what you need. Costs of capital with high fixed costs (e.g., production studio) can be better shared among firms. Thick markets also allow a better match between employees and employers.</a:t>
            </a:r>
          </a:p>
          <a:p>
            <a:pPr marL="0" indent="0">
              <a:buNone/>
            </a:pPr>
            <a:endParaRPr lang="en-US" dirty="0"/>
          </a:p>
        </p:txBody>
      </p:sp>
    </p:spTree>
    <p:extLst>
      <p:ext uri="{BB962C8B-B14F-4D97-AF65-F5344CB8AC3E}">
        <p14:creationId xmlns:p14="http://schemas.microsoft.com/office/powerpoint/2010/main" val="1065645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B6EB-7975-4D6C-A081-DF1D45D25DB7}"/>
              </a:ext>
            </a:extLst>
          </p:cNvPr>
          <p:cNvSpPr>
            <a:spLocks noGrp="1"/>
          </p:cNvSpPr>
          <p:nvPr>
            <p:ph type="title"/>
          </p:nvPr>
        </p:nvSpPr>
        <p:spPr/>
        <p:txBody>
          <a:bodyPr/>
          <a:lstStyle/>
          <a:p>
            <a:r>
              <a:rPr lang="en-US" dirty="0"/>
              <a:t>DiD removes (some) sources of bias</a:t>
            </a:r>
          </a:p>
        </p:txBody>
      </p:sp>
      <p:sp>
        <p:nvSpPr>
          <p:cNvPr id="3" name="Content Placeholder 2">
            <a:extLst>
              <a:ext uri="{FF2B5EF4-FFF2-40B4-BE49-F238E27FC236}">
                <a16:creationId xmlns:a16="http://schemas.microsoft.com/office/drawing/2014/main" id="{972666E2-0557-43D9-9F84-D15E86294C22}"/>
              </a:ext>
            </a:extLst>
          </p:cNvPr>
          <p:cNvSpPr>
            <a:spLocks noGrp="1"/>
          </p:cNvSpPr>
          <p:nvPr>
            <p:ph idx="1"/>
          </p:nvPr>
        </p:nvSpPr>
        <p:spPr/>
        <p:txBody>
          <a:bodyPr/>
          <a:lstStyle/>
          <a:p>
            <a:r>
              <a:rPr lang="en-US" dirty="0"/>
              <a:t>Thus, the DiD removes two sources of bias:</a:t>
            </a:r>
          </a:p>
          <a:p>
            <a:r>
              <a:rPr lang="en-US" dirty="0"/>
              <a:t>1) </a:t>
            </a:r>
            <a:r>
              <a:rPr lang="en-US" b="1" dirty="0"/>
              <a:t>Existing time trends </a:t>
            </a:r>
            <a:r>
              <a:rPr lang="en-US" dirty="0"/>
              <a:t>-&gt; under the assumption the control group tells you the counterfactual, what would have happened had treatment not occurred, then DiD removes the existing time trend.</a:t>
            </a:r>
          </a:p>
          <a:p>
            <a:r>
              <a:rPr lang="en-US" dirty="0"/>
              <a:t>2) </a:t>
            </a:r>
            <a:r>
              <a:rPr lang="en-US" b="1" dirty="0"/>
              <a:t>Existing fixed differences between groups </a:t>
            </a:r>
            <a:r>
              <a:rPr lang="en-US" dirty="0"/>
              <a:t>-&gt; The use of data before and after the treatment (MDP moving in) allows researchers to subtract out the fixed differences between the treatment and control group.</a:t>
            </a:r>
          </a:p>
          <a:p>
            <a:r>
              <a:rPr lang="en-US" dirty="0"/>
              <a:t>However, DiD could still give a biased estimate if an important assumption, called the </a:t>
            </a:r>
            <a:r>
              <a:rPr lang="en-US" b="1" dirty="0"/>
              <a:t>parallel trends assumption</a:t>
            </a:r>
            <a:r>
              <a:rPr lang="en-US" dirty="0"/>
              <a:t>, does not hold.</a:t>
            </a:r>
          </a:p>
        </p:txBody>
      </p:sp>
    </p:spTree>
    <p:extLst>
      <p:ext uri="{BB962C8B-B14F-4D97-AF65-F5344CB8AC3E}">
        <p14:creationId xmlns:p14="http://schemas.microsoft.com/office/powerpoint/2010/main" val="1075165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CBBE-C8D5-4DE3-B7FF-E2D074F986DB}"/>
              </a:ext>
            </a:extLst>
          </p:cNvPr>
          <p:cNvSpPr>
            <a:spLocks noGrp="1"/>
          </p:cNvSpPr>
          <p:nvPr>
            <p:ph type="title"/>
          </p:nvPr>
        </p:nvSpPr>
        <p:spPr/>
        <p:txBody>
          <a:bodyPr/>
          <a:lstStyle/>
          <a:p>
            <a:r>
              <a:rPr lang="en-US" dirty="0"/>
              <a:t>Parallel Trends Assumption</a:t>
            </a:r>
          </a:p>
        </p:txBody>
      </p:sp>
      <p:sp>
        <p:nvSpPr>
          <p:cNvPr id="3" name="Content Placeholder 2">
            <a:extLst>
              <a:ext uri="{FF2B5EF4-FFF2-40B4-BE49-F238E27FC236}">
                <a16:creationId xmlns:a16="http://schemas.microsoft.com/office/drawing/2014/main" id="{18143D6C-3264-41D7-9C73-FA4A7CD85A92}"/>
              </a:ext>
            </a:extLst>
          </p:cNvPr>
          <p:cNvSpPr>
            <a:spLocks noGrp="1"/>
          </p:cNvSpPr>
          <p:nvPr>
            <p:ph idx="1"/>
          </p:nvPr>
        </p:nvSpPr>
        <p:spPr/>
        <p:txBody>
          <a:bodyPr>
            <a:normAutofit/>
          </a:bodyPr>
          <a:lstStyle/>
          <a:p>
            <a:r>
              <a:rPr lang="en-US" sz="2800" dirty="0"/>
              <a:t>This assumption must be true for the DiD to provide an unbiased estimate of the causal effect.</a:t>
            </a:r>
          </a:p>
          <a:p>
            <a:r>
              <a:rPr lang="en-US" sz="2800" b="1" dirty="0"/>
              <a:t>Parallel trends assumption </a:t>
            </a:r>
            <a:r>
              <a:rPr lang="en-US" sz="2800" dirty="0"/>
              <a:t>= The assumption that, had treatment not occurred (the MDP actually didn’t move in), then the treatment group and control group would have had the same changes in productivity over time (i.e. parallel changes).</a:t>
            </a:r>
          </a:p>
          <a:p>
            <a:r>
              <a:rPr lang="en-US" sz="2800" dirty="0"/>
              <a:t>I am going to rephrase this several times as rephrasing this might make it more understandable.</a:t>
            </a:r>
          </a:p>
        </p:txBody>
      </p:sp>
    </p:spTree>
    <p:extLst>
      <p:ext uri="{BB962C8B-B14F-4D97-AF65-F5344CB8AC3E}">
        <p14:creationId xmlns:p14="http://schemas.microsoft.com/office/powerpoint/2010/main" val="37785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5BBE-BB9C-4365-AB7A-A546A0A1546C}"/>
              </a:ext>
            </a:extLst>
          </p:cNvPr>
          <p:cNvSpPr>
            <a:spLocks noGrp="1"/>
          </p:cNvSpPr>
          <p:nvPr>
            <p:ph type="title"/>
          </p:nvPr>
        </p:nvSpPr>
        <p:spPr/>
        <p:txBody>
          <a:bodyPr/>
          <a:lstStyle/>
          <a:p>
            <a:r>
              <a:rPr lang="en-US" dirty="0"/>
              <a:t>Parallel Trends Assumption</a:t>
            </a:r>
          </a:p>
        </p:txBody>
      </p:sp>
      <p:sp>
        <p:nvSpPr>
          <p:cNvPr id="3" name="Content Placeholder 2">
            <a:extLst>
              <a:ext uri="{FF2B5EF4-FFF2-40B4-BE49-F238E27FC236}">
                <a16:creationId xmlns:a16="http://schemas.microsoft.com/office/drawing/2014/main" id="{051ECD14-FA7F-4A94-A8CD-22A4CD93D96D}"/>
              </a:ext>
            </a:extLst>
          </p:cNvPr>
          <p:cNvSpPr>
            <a:spLocks noGrp="1"/>
          </p:cNvSpPr>
          <p:nvPr>
            <p:ph idx="1"/>
          </p:nvPr>
        </p:nvSpPr>
        <p:spPr/>
        <p:txBody>
          <a:bodyPr/>
          <a:lstStyle/>
          <a:p>
            <a:r>
              <a:rPr lang="en-US" dirty="0"/>
              <a:t>Another way to phrase this assumption is that the control group is a correct estimate of the counterfactual.</a:t>
            </a:r>
          </a:p>
          <a:p>
            <a:r>
              <a:rPr lang="en-US" dirty="0"/>
              <a:t>Counterfactual = what would have happened to the existing firms in the winning county, had the MDP not moved in.</a:t>
            </a:r>
          </a:p>
          <a:p>
            <a:r>
              <a:rPr lang="en-US" dirty="0"/>
              <a:t>We do not know this counterfactual. For us to know it, we would have to observe a universe both where the MDP moved in and one where it did not.</a:t>
            </a:r>
          </a:p>
          <a:p>
            <a:r>
              <a:rPr lang="en-US" dirty="0"/>
              <a:t>Since we only observe either the MDP moving in, or not moving in, we use the control group to </a:t>
            </a:r>
            <a:r>
              <a:rPr lang="en-US" b="1" i="1" dirty="0"/>
              <a:t>estimate</a:t>
            </a:r>
            <a:r>
              <a:rPr lang="en-US" dirty="0"/>
              <a:t> the unobserved case.</a:t>
            </a:r>
          </a:p>
        </p:txBody>
      </p:sp>
    </p:spTree>
    <p:extLst>
      <p:ext uri="{BB962C8B-B14F-4D97-AF65-F5344CB8AC3E}">
        <p14:creationId xmlns:p14="http://schemas.microsoft.com/office/powerpoint/2010/main" val="188262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812D-B762-4B3A-BF8F-D4A119724194}"/>
              </a:ext>
            </a:extLst>
          </p:cNvPr>
          <p:cNvSpPr>
            <a:spLocks noGrp="1"/>
          </p:cNvSpPr>
          <p:nvPr>
            <p:ph type="title"/>
          </p:nvPr>
        </p:nvSpPr>
        <p:spPr/>
        <p:txBody>
          <a:bodyPr/>
          <a:lstStyle/>
          <a:p>
            <a:r>
              <a:rPr lang="en-US" dirty="0"/>
              <a:t>Parallel Trends Assumption</a:t>
            </a:r>
          </a:p>
        </p:txBody>
      </p:sp>
      <p:sp>
        <p:nvSpPr>
          <p:cNvPr id="3" name="Content Placeholder 2">
            <a:extLst>
              <a:ext uri="{FF2B5EF4-FFF2-40B4-BE49-F238E27FC236}">
                <a16:creationId xmlns:a16="http://schemas.microsoft.com/office/drawing/2014/main" id="{D624CA11-0C77-4A04-A578-96A470A8DF21}"/>
              </a:ext>
            </a:extLst>
          </p:cNvPr>
          <p:cNvSpPr>
            <a:spLocks noGrp="1"/>
          </p:cNvSpPr>
          <p:nvPr>
            <p:ph idx="1"/>
          </p:nvPr>
        </p:nvSpPr>
        <p:spPr/>
        <p:txBody>
          <a:bodyPr>
            <a:normAutofit/>
          </a:bodyPr>
          <a:lstStyle/>
          <a:p>
            <a:r>
              <a:rPr lang="en-US" sz="2800" dirty="0"/>
              <a:t>Another way to phrase the parallel trends assumption is that the control group gives an accurate estimate of the “business as usual” – what would have happened to those firms without the MDP moving in.</a:t>
            </a:r>
          </a:p>
          <a:p>
            <a:r>
              <a:rPr lang="en-US" sz="2800" dirty="0"/>
              <a:t>The counterfactual estimate (C – D) gives us the change we would expect in the outcome variable anyways, independent of the “treatment” (the MDP moving in).</a:t>
            </a:r>
          </a:p>
        </p:txBody>
      </p:sp>
    </p:spTree>
    <p:extLst>
      <p:ext uri="{BB962C8B-B14F-4D97-AF65-F5344CB8AC3E}">
        <p14:creationId xmlns:p14="http://schemas.microsoft.com/office/powerpoint/2010/main" val="2889745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C88-003B-4A07-AE95-B711BE68F3A4}"/>
              </a:ext>
            </a:extLst>
          </p:cNvPr>
          <p:cNvSpPr>
            <a:spLocks noGrp="1"/>
          </p:cNvSpPr>
          <p:nvPr>
            <p:ph type="title"/>
          </p:nvPr>
        </p:nvSpPr>
        <p:spPr/>
        <p:txBody>
          <a:bodyPr/>
          <a:lstStyle/>
          <a:p>
            <a:r>
              <a:rPr lang="en-US" dirty="0"/>
              <a:t>Violations of Parallel Paths</a:t>
            </a:r>
          </a:p>
        </p:txBody>
      </p:sp>
      <p:sp>
        <p:nvSpPr>
          <p:cNvPr id="3" name="Content Placeholder 2">
            <a:extLst>
              <a:ext uri="{FF2B5EF4-FFF2-40B4-BE49-F238E27FC236}">
                <a16:creationId xmlns:a16="http://schemas.microsoft.com/office/drawing/2014/main" id="{48B5AA3A-2E24-4E06-A066-242BBF152FDF}"/>
              </a:ext>
            </a:extLst>
          </p:cNvPr>
          <p:cNvSpPr>
            <a:spLocks noGrp="1"/>
          </p:cNvSpPr>
          <p:nvPr>
            <p:ph idx="1"/>
          </p:nvPr>
        </p:nvSpPr>
        <p:spPr/>
        <p:txBody>
          <a:bodyPr/>
          <a:lstStyle/>
          <a:p>
            <a:r>
              <a:rPr lang="en-US" dirty="0"/>
              <a:t>The parallel paths assumption can be violated (i.e. is it not realistic) under many circumstances:</a:t>
            </a:r>
          </a:p>
          <a:p>
            <a:pPr marL="457200" indent="-457200">
              <a:buFont typeface="+mj-lt"/>
              <a:buAutoNum type="arabicPeriod"/>
            </a:pPr>
            <a:r>
              <a:rPr lang="en-US" dirty="0"/>
              <a:t>The control group doesn’t provide a good estimate of the counterfactual. For example, maybe the treatment and control groups had different productivity trends leading up to the MDP moving in. In this case, we would expect those different existing trends to continue, so the change over time for the control group is not a realistic estimate of the counterfactual.</a:t>
            </a:r>
          </a:p>
          <a:p>
            <a:pPr marL="457200" indent="-457200">
              <a:buFont typeface="+mj-lt"/>
              <a:buAutoNum type="arabicPeriod"/>
            </a:pPr>
            <a:r>
              <a:rPr lang="en-US" dirty="0"/>
              <a:t>Something happens over time that is not controlled for that affects either the treatment of control group, or affects one differently than the other.</a:t>
            </a:r>
          </a:p>
          <a:p>
            <a:pPr marL="749808" lvl="1" indent="-457200">
              <a:buFont typeface="+mj-lt"/>
              <a:buAutoNum type="arabicPeriod"/>
            </a:pPr>
            <a:r>
              <a:rPr lang="en-US" dirty="0"/>
              <a:t>E.g., suppose that the MDP moves in at the same time that the county cuts taxes for all businesses. This means that existing productivity trends, that are independent of the MDP moving in, may be different since there is this uncontrolled event.</a:t>
            </a:r>
          </a:p>
        </p:txBody>
      </p:sp>
    </p:spTree>
    <p:extLst>
      <p:ext uri="{BB962C8B-B14F-4D97-AF65-F5344CB8AC3E}">
        <p14:creationId xmlns:p14="http://schemas.microsoft.com/office/powerpoint/2010/main" val="742209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0C88-003B-4A07-AE95-B711BE68F3A4}"/>
              </a:ext>
            </a:extLst>
          </p:cNvPr>
          <p:cNvSpPr>
            <a:spLocks noGrp="1"/>
          </p:cNvSpPr>
          <p:nvPr>
            <p:ph type="title"/>
          </p:nvPr>
        </p:nvSpPr>
        <p:spPr/>
        <p:txBody>
          <a:bodyPr/>
          <a:lstStyle/>
          <a:p>
            <a:r>
              <a:rPr lang="en-US" dirty="0"/>
              <a:t>Violations of Parallel Paths</a:t>
            </a:r>
          </a:p>
        </p:txBody>
      </p:sp>
      <p:sp>
        <p:nvSpPr>
          <p:cNvPr id="3" name="Content Placeholder 2">
            <a:extLst>
              <a:ext uri="{FF2B5EF4-FFF2-40B4-BE49-F238E27FC236}">
                <a16:creationId xmlns:a16="http://schemas.microsoft.com/office/drawing/2014/main" id="{48B5AA3A-2E24-4E06-A066-242BBF152FDF}"/>
              </a:ext>
            </a:extLst>
          </p:cNvPr>
          <p:cNvSpPr>
            <a:spLocks noGrp="1"/>
          </p:cNvSpPr>
          <p:nvPr>
            <p:ph idx="1"/>
          </p:nvPr>
        </p:nvSpPr>
        <p:spPr/>
        <p:txBody>
          <a:bodyPr/>
          <a:lstStyle/>
          <a:p>
            <a:r>
              <a:rPr lang="en-US" dirty="0"/>
              <a:t>Violations of the Parallel Paths assumption lead the DiD estimate to be biased. Examples:</a:t>
            </a:r>
          </a:p>
          <a:p>
            <a:pPr marL="457200" indent="-457200">
              <a:buFont typeface="+mj-lt"/>
              <a:buAutoNum type="arabicPeriod"/>
            </a:pPr>
            <a:r>
              <a:rPr lang="en-US" dirty="0"/>
              <a:t>Suppose that the control counties had existing productivity growth that was slower than the existing growth trend in the treated county(</a:t>
            </a:r>
            <a:r>
              <a:rPr lang="en-US" dirty="0" err="1"/>
              <a:t>ies</a:t>
            </a:r>
            <a:r>
              <a:rPr lang="en-US" dirty="0"/>
              <a:t>). Then my DiD estimate would overstate the true causal effect, since my estimated counterfactual growth rate of productivity would be too small.</a:t>
            </a:r>
          </a:p>
          <a:p>
            <a:pPr marL="457200" indent="-457200">
              <a:buFont typeface="+mj-lt"/>
              <a:buAutoNum type="arabicPeriod"/>
            </a:pPr>
            <a:r>
              <a:rPr lang="en-US" dirty="0"/>
              <a:t> Suppose that something happens over time that is not controlled for that affects either the treatment of control group, or affects one differently than the other.</a:t>
            </a:r>
          </a:p>
          <a:p>
            <a:pPr marL="749808" lvl="1" indent="-457200">
              <a:buFont typeface="+mj-lt"/>
              <a:buAutoNum type="arabicPeriod"/>
            </a:pPr>
            <a:r>
              <a:rPr lang="en-US" dirty="0"/>
              <a:t>E.g., suppose that the MDP moves in at the same time that the county cuts taxes for all businesses. This means that existing productivity trends, that are independent of the MDP moving in, may be different since there is this uncontrolled event.</a:t>
            </a:r>
          </a:p>
          <a:p>
            <a:pPr marL="749808" lvl="1" indent="-457200">
              <a:buFont typeface="+mj-lt"/>
              <a:buAutoNum type="arabicPeriod"/>
            </a:pPr>
            <a:r>
              <a:rPr lang="en-US" dirty="0"/>
              <a:t>In this case, the DiD estimate would also likely overstate the true causal effect, with the DiD estimate being the causal effect + the effect of the tax cut</a:t>
            </a:r>
          </a:p>
        </p:txBody>
      </p:sp>
    </p:spTree>
    <p:extLst>
      <p:ext uri="{BB962C8B-B14F-4D97-AF65-F5344CB8AC3E}">
        <p14:creationId xmlns:p14="http://schemas.microsoft.com/office/powerpoint/2010/main" val="1351157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Investigating Parallel Trends</a:t>
            </a:r>
          </a:p>
        </p:txBody>
      </p:sp>
      <p:sp>
        <p:nvSpPr>
          <p:cNvPr id="3" name="Content Placeholder 2"/>
          <p:cNvSpPr>
            <a:spLocks noGrp="1"/>
          </p:cNvSpPr>
          <p:nvPr>
            <p:ph idx="1"/>
          </p:nvPr>
        </p:nvSpPr>
        <p:spPr/>
        <p:txBody>
          <a:bodyPr>
            <a:normAutofit/>
          </a:bodyPr>
          <a:lstStyle/>
          <a:p>
            <a:r>
              <a:rPr lang="en-US" sz="2800" dirty="0"/>
              <a:t>How do we know if Parallel Trends holds? </a:t>
            </a:r>
          </a:p>
          <a:p>
            <a:r>
              <a:rPr lang="en-US" sz="2800" dirty="0"/>
              <a:t>1) Check to make sure that nothing else happened over the same time period. Maybe taxes were cut in the winning counties before the firms moved in?</a:t>
            </a:r>
          </a:p>
          <a:p>
            <a:r>
              <a:rPr lang="en-US" sz="2800" dirty="0"/>
              <a:t>2) Look at pre-trends. Look at the trends in productivity in the winning and losing counties before the new firm enters. Did they seem to trend similarly? If they weren’t then that might suggest that parallel trends doesn’t hold.</a:t>
            </a:r>
          </a:p>
        </p:txBody>
      </p:sp>
    </p:spTree>
    <p:extLst>
      <p:ext uri="{BB962C8B-B14F-4D97-AF65-F5344CB8AC3E}">
        <p14:creationId xmlns:p14="http://schemas.microsoft.com/office/powerpoint/2010/main" val="1397814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Investigating Parallel Trends</a:t>
            </a:r>
          </a:p>
        </p:txBody>
      </p:sp>
      <p:sp>
        <p:nvSpPr>
          <p:cNvPr id="3" name="Content Placeholder 2"/>
          <p:cNvSpPr>
            <a:spLocks noGrp="1"/>
          </p:cNvSpPr>
          <p:nvPr>
            <p:ph idx="1"/>
          </p:nvPr>
        </p:nvSpPr>
        <p:spPr/>
        <p:txBody>
          <a:bodyPr>
            <a:normAutofit/>
          </a:bodyPr>
          <a:lstStyle/>
          <a:p>
            <a:r>
              <a:rPr lang="en-US" sz="2800" dirty="0"/>
              <a:t>How would this work in Greenstone el al. (2010)?</a:t>
            </a:r>
          </a:p>
          <a:p>
            <a:pPr marL="0" indent="0">
              <a:buNone/>
            </a:pPr>
            <a:r>
              <a:rPr lang="en-US" sz="2800" dirty="0"/>
              <a:t>1) Seems unlikely that something happened in the winning counties before firm entry, relative to the losing counties.</a:t>
            </a:r>
          </a:p>
          <a:p>
            <a:pPr marL="0" indent="0">
              <a:buNone/>
            </a:pPr>
            <a:r>
              <a:rPr lang="en-US" sz="2800" dirty="0"/>
              <a:t>2) They look at the pre-trends and note that they are similar for the firms in winning and losing counties.</a:t>
            </a:r>
          </a:p>
          <a:p>
            <a:pPr marL="0" indent="0">
              <a:buNone/>
            </a:pPr>
            <a:r>
              <a:rPr lang="en-US" sz="2800" dirty="0"/>
              <a:t>This seems to suggest that parallel trends holds.</a:t>
            </a:r>
          </a:p>
        </p:txBody>
      </p:sp>
    </p:spTree>
    <p:extLst>
      <p:ext uri="{BB962C8B-B14F-4D97-AF65-F5344CB8AC3E}">
        <p14:creationId xmlns:p14="http://schemas.microsoft.com/office/powerpoint/2010/main" val="1138852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 so what exactly do they do?</a:t>
            </a:r>
          </a:p>
        </p:txBody>
      </p:sp>
      <p:sp>
        <p:nvSpPr>
          <p:cNvPr id="3" name="Content Placeholder 2"/>
          <p:cNvSpPr>
            <a:spLocks noGrp="1"/>
          </p:cNvSpPr>
          <p:nvPr>
            <p:ph idx="1"/>
          </p:nvPr>
        </p:nvSpPr>
        <p:spPr/>
        <p:txBody>
          <a:bodyPr>
            <a:normAutofit/>
          </a:bodyPr>
          <a:lstStyle/>
          <a:p>
            <a:r>
              <a:rPr lang="en-US" sz="2800" dirty="0"/>
              <a:t>Greenstone el al. (2010) use the difference-in-differences strategy to measure productivity spillovers on existing firms when the new firms enter the winning counties.</a:t>
            </a:r>
          </a:p>
          <a:p>
            <a:r>
              <a:rPr lang="en-US" sz="2800" dirty="0"/>
              <a:t>They use “total factor productivity” to measure productivity of the existing firms.</a:t>
            </a:r>
          </a:p>
          <a:p>
            <a:endParaRPr lang="en-US" sz="2800" dirty="0"/>
          </a:p>
          <a:p>
            <a:pPr marL="0" indent="0">
              <a:buNone/>
            </a:pPr>
            <a:endParaRPr lang="en-US" sz="2800" dirty="0"/>
          </a:p>
        </p:txBody>
      </p:sp>
    </p:spTree>
    <p:extLst>
      <p:ext uri="{BB962C8B-B14F-4D97-AF65-F5344CB8AC3E}">
        <p14:creationId xmlns:p14="http://schemas.microsoft.com/office/powerpoint/2010/main" val="58651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Factor Productivity and Production Functions</a:t>
            </a:r>
          </a:p>
        </p:txBody>
      </p:sp>
      <p:sp>
        <p:nvSpPr>
          <p:cNvPr id="3" name="Content Placeholder 2"/>
          <p:cNvSpPr>
            <a:spLocks noGrp="1"/>
          </p:cNvSpPr>
          <p:nvPr>
            <p:ph idx="1"/>
          </p:nvPr>
        </p:nvSpPr>
        <p:spPr/>
        <p:txBody>
          <a:bodyPr/>
          <a:lstStyle/>
          <a:p>
            <a:r>
              <a:rPr lang="en-US" dirty="0"/>
              <a:t>Going back to the Cobb-Douglas Production Function…</a:t>
            </a:r>
          </a:p>
          <a:p>
            <a:pPr marL="0" indent="0">
              <a:buNone/>
            </a:pPr>
            <a:r>
              <a:rPr lang="en-US" dirty="0"/>
              <a:t>  Y = A K</a:t>
            </a:r>
            <a:r>
              <a:rPr lang="en-US" baseline="30000" dirty="0"/>
              <a:t>𝛼</a:t>
            </a:r>
            <a:r>
              <a:rPr lang="en-US" dirty="0"/>
              <a:t> L</a:t>
            </a:r>
            <a:r>
              <a:rPr lang="en-US" baseline="30000" dirty="0"/>
              <a:t>β</a:t>
            </a:r>
          </a:p>
          <a:p>
            <a:r>
              <a:rPr lang="en-US" dirty="0"/>
              <a:t>Y = Output</a:t>
            </a:r>
          </a:p>
          <a:p>
            <a:r>
              <a:rPr lang="en-US" dirty="0"/>
              <a:t>K = Capital</a:t>
            </a:r>
          </a:p>
          <a:p>
            <a:r>
              <a:rPr lang="en-US" dirty="0"/>
              <a:t>L = Labor</a:t>
            </a:r>
          </a:p>
          <a:p>
            <a:r>
              <a:rPr lang="en-US" dirty="0"/>
              <a:t>A = Total Factor Productivity -&gt; usually though of as technology or production practices.</a:t>
            </a:r>
          </a:p>
          <a:p>
            <a:r>
              <a:rPr lang="en-US" dirty="0"/>
              <a:t>Measures how much you can get out of fixed inputs (K and L constant).</a:t>
            </a:r>
          </a:p>
          <a:p>
            <a:r>
              <a:rPr lang="en-US" dirty="0"/>
              <a:t>E.g., hold K and L fixed. Double A, then Y doubles. Making double output with the same inputs.</a:t>
            </a:r>
          </a:p>
          <a:p>
            <a:endParaRPr lang="en-US" dirty="0"/>
          </a:p>
          <a:p>
            <a:endParaRPr lang="en-US" dirty="0"/>
          </a:p>
        </p:txBody>
      </p:sp>
    </p:spTree>
    <p:extLst>
      <p:ext uri="{BB962C8B-B14F-4D97-AF65-F5344CB8AC3E}">
        <p14:creationId xmlns:p14="http://schemas.microsoft.com/office/powerpoint/2010/main" val="198951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Spillovers from Agglomeration</a:t>
            </a:r>
          </a:p>
        </p:txBody>
      </p:sp>
      <p:sp>
        <p:nvSpPr>
          <p:cNvPr id="3" name="Content Placeholder 2"/>
          <p:cNvSpPr>
            <a:spLocks noGrp="1"/>
          </p:cNvSpPr>
          <p:nvPr>
            <p:ph idx="1"/>
          </p:nvPr>
        </p:nvSpPr>
        <p:spPr/>
        <p:txBody>
          <a:bodyPr>
            <a:normAutofit lnSpcReduction="10000"/>
          </a:bodyPr>
          <a:lstStyle/>
          <a:p>
            <a:r>
              <a:rPr lang="en-US" sz="2800" dirty="0"/>
              <a:t>2) Spread of ideas, often through workers that move more frequently between firms or otherwise communicate often (“happy hour”, industry groups).</a:t>
            </a:r>
          </a:p>
          <a:p>
            <a:r>
              <a:rPr lang="en-US" sz="2800" dirty="0"/>
              <a:t>These spillovers will increase productivity.</a:t>
            </a:r>
          </a:p>
          <a:p>
            <a:r>
              <a:rPr lang="en-US" sz="2800" dirty="0"/>
              <a:t>Greenstone et al. (2010) seek to figure out what happens to existing manufacturing firms when a large manufacturing firm moves to the area.</a:t>
            </a:r>
          </a:p>
          <a:p>
            <a:r>
              <a:rPr lang="en-US" sz="2800" dirty="0"/>
              <a:t>How does the productivity of the existing manufacturing firms change?</a:t>
            </a:r>
          </a:p>
          <a:p>
            <a:endParaRPr lang="en-US" dirty="0"/>
          </a:p>
        </p:txBody>
      </p:sp>
    </p:spTree>
    <p:extLst>
      <p:ext uri="{BB962C8B-B14F-4D97-AF65-F5344CB8AC3E}">
        <p14:creationId xmlns:p14="http://schemas.microsoft.com/office/powerpoint/2010/main" val="1414242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Factor Productivity and Production Functions</a:t>
            </a:r>
          </a:p>
        </p:txBody>
      </p:sp>
      <p:sp>
        <p:nvSpPr>
          <p:cNvPr id="3" name="Content Placeholder 2"/>
          <p:cNvSpPr>
            <a:spLocks noGrp="1"/>
          </p:cNvSpPr>
          <p:nvPr>
            <p:ph idx="1"/>
          </p:nvPr>
        </p:nvSpPr>
        <p:spPr/>
        <p:txBody>
          <a:bodyPr>
            <a:normAutofit/>
          </a:bodyPr>
          <a:lstStyle/>
          <a:p>
            <a:r>
              <a:rPr lang="en-US" sz="2800" dirty="0"/>
              <a:t>Greenstone et al. (2010) use the “augmented” Cobb-Douglas production function to model the production (and productivity) of each firm.</a:t>
            </a:r>
          </a:p>
          <a:p>
            <a:r>
              <a:rPr lang="en-US" sz="2800" dirty="0"/>
              <a:t>(Augmented as in, they used a more complicated model than the one earlier.)</a:t>
            </a:r>
          </a:p>
          <a:p>
            <a:r>
              <a:rPr lang="en-US" sz="2800" dirty="0"/>
              <a:t>They use “A” to measure productivity.</a:t>
            </a:r>
          </a:p>
        </p:txBody>
      </p:sp>
    </p:spTree>
    <p:extLst>
      <p:ext uri="{BB962C8B-B14F-4D97-AF65-F5344CB8AC3E}">
        <p14:creationId xmlns:p14="http://schemas.microsoft.com/office/powerpoint/2010/main" val="823293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sz="2800" dirty="0"/>
              <a:t>Five years after the new manufacturing plants open in the winning counties, total factor productivity (TFP) is 12 percent higher in winning counties (relative to before, relative to losing counties).</a:t>
            </a:r>
          </a:p>
          <a:p>
            <a:r>
              <a:rPr lang="en-US" sz="2800" dirty="0"/>
              <a:t>Pretty big effect!</a:t>
            </a:r>
          </a:p>
          <a:p>
            <a:r>
              <a:rPr lang="en-US" sz="2800" dirty="0"/>
              <a:t>Greenstone et al. (2010) also found that the spillover effect was larger for firms that shared similar labor and technology pools with the new plants. This makes sense.</a:t>
            </a:r>
          </a:p>
          <a:p>
            <a:endParaRPr lang="en-US" sz="2800" dirty="0"/>
          </a:p>
        </p:txBody>
      </p:sp>
    </p:spTree>
    <p:extLst>
      <p:ext uri="{BB962C8B-B14F-4D97-AF65-F5344CB8AC3E}">
        <p14:creationId xmlns:p14="http://schemas.microsoft.com/office/powerpoint/2010/main" val="2071177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1097280" y="1845734"/>
            <a:ext cx="4431983" cy="4023360"/>
          </a:xfrm>
        </p:spPr>
        <p:txBody>
          <a:bodyPr/>
          <a:lstStyle/>
          <a:p>
            <a:r>
              <a:rPr lang="en-US" dirty="0"/>
              <a:t>But something else happens. Labor costs increase.</a:t>
            </a:r>
          </a:p>
          <a:p>
            <a:r>
              <a:rPr lang="en-US" dirty="0"/>
              <a:t>This makes sense. A big manufacturing plant moves into the country. Demand for manufacturing works goes up.</a:t>
            </a:r>
          </a:p>
          <a:p>
            <a:r>
              <a:rPr lang="en-US" dirty="0"/>
              <a:t>Labor demand curve shifts to the right.</a:t>
            </a:r>
          </a:p>
          <a:p>
            <a:r>
              <a:rPr lang="en-US" dirty="0"/>
              <a:t>The wage increase should be higher in the short term than in the long term.</a:t>
            </a:r>
          </a:p>
          <a:p>
            <a:r>
              <a:rPr lang="en-US" dirty="0"/>
              <a:t>In the long term, more workers can move to that country (supply shifts right).</a:t>
            </a:r>
          </a:p>
        </p:txBody>
      </p:sp>
      <p:pic>
        <p:nvPicPr>
          <p:cNvPr id="4" name="Picture 3"/>
          <p:cNvPicPr>
            <a:picLocks noChangeAspect="1"/>
          </p:cNvPicPr>
          <p:nvPr/>
        </p:nvPicPr>
        <p:blipFill>
          <a:blip r:embed="rId2"/>
          <a:stretch>
            <a:fillRect/>
          </a:stretch>
        </p:blipFill>
        <p:spPr>
          <a:xfrm>
            <a:off x="6567488" y="1845734"/>
            <a:ext cx="4114800" cy="4038600"/>
          </a:xfrm>
          <a:prstGeom prst="rect">
            <a:avLst/>
          </a:prstGeom>
        </p:spPr>
      </p:pic>
    </p:spTree>
    <p:extLst>
      <p:ext uri="{BB962C8B-B14F-4D97-AF65-F5344CB8AC3E}">
        <p14:creationId xmlns:p14="http://schemas.microsoft.com/office/powerpoint/2010/main" val="759657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Effect on Existing Firms</a:t>
            </a:r>
          </a:p>
        </p:txBody>
      </p:sp>
      <p:sp>
        <p:nvSpPr>
          <p:cNvPr id="3" name="Content Placeholder 2"/>
          <p:cNvSpPr>
            <a:spLocks noGrp="1"/>
          </p:cNvSpPr>
          <p:nvPr>
            <p:ph idx="1"/>
          </p:nvPr>
        </p:nvSpPr>
        <p:spPr/>
        <p:txBody>
          <a:bodyPr>
            <a:normAutofit/>
          </a:bodyPr>
          <a:lstStyle/>
          <a:p>
            <a:r>
              <a:rPr lang="en-US" sz="2800" dirty="0"/>
              <a:t>Total Factor Productivity for existing firms increases by 12 percent over five years.</a:t>
            </a:r>
          </a:p>
          <a:p>
            <a:r>
              <a:rPr lang="en-US" sz="2800" dirty="0"/>
              <a:t>But labor costs also increase.</a:t>
            </a:r>
          </a:p>
          <a:p>
            <a:r>
              <a:rPr lang="en-US" sz="2800" dirty="0"/>
              <a:t>So part of the profit increase that would come from the TFP increase is eaten by labor costs.</a:t>
            </a:r>
          </a:p>
        </p:txBody>
      </p:sp>
    </p:spTree>
    <p:extLst>
      <p:ext uri="{BB962C8B-B14F-4D97-AF65-F5344CB8AC3E}">
        <p14:creationId xmlns:p14="http://schemas.microsoft.com/office/powerpoint/2010/main" val="110853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Bias</a:t>
            </a:r>
          </a:p>
        </p:txBody>
      </p:sp>
      <p:sp>
        <p:nvSpPr>
          <p:cNvPr id="3" name="Content Placeholder 2"/>
          <p:cNvSpPr>
            <a:spLocks noGrp="1"/>
          </p:cNvSpPr>
          <p:nvPr>
            <p:ph idx="1"/>
          </p:nvPr>
        </p:nvSpPr>
        <p:spPr/>
        <p:txBody>
          <a:bodyPr>
            <a:noAutofit/>
          </a:bodyPr>
          <a:lstStyle/>
          <a:p>
            <a:r>
              <a:rPr lang="en-US" sz="2400" dirty="0"/>
              <a:t>Trying to measure how agglomeration affects firm productivity is difficult.</a:t>
            </a:r>
          </a:p>
          <a:p>
            <a:r>
              <a:rPr lang="en-US" sz="2400" dirty="0"/>
              <a:t>Suppose I looked at firms in Silicon Valley. </a:t>
            </a:r>
          </a:p>
          <a:p>
            <a:r>
              <a:rPr lang="en-US" sz="2400" dirty="0"/>
              <a:t>I would see that they’re all (mostly!) very productive.</a:t>
            </a:r>
          </a:p>
          <a:p>
            <a:r>
              <a:rPr lang="en-US" sz="2400" dirty="0"/>
              <a:t>Is this because of the benefits of agglomeration?</a:t>
            </a:r>
          </a:p>
          <a:p>
            <a:r>
              <a:rPr lang="en-US" sz="2400" dirty="0"/>
              <a:t>Or is it selection bias, where the productive firms self-selected into Silicon Valley? Or these firms are just more productive anyways, and it doesn’t have to do with the benefits of agglomeration?</a:t>
            </a:r>
          </a:p>
          <a:p>
            <a:r>
              <a:rPr lang="en-US" sz="2400" dirty="0"/>
              <a:t>To capture the spillovers from agglomeration we need to separate the selection bias from the actual spillover effect. I will show you soon how selection bias could operate in the context of GHM and how they get around it.</a:t>
            </a:r>
          </a:p>
        </p:txBody>
      </p:sp>
    </p:spTree>
    <p:extLst>
      <p:ext uri="{BB962C8B-B14F-4D97-AF65-F5344CB8AC3E}">
        <p14:creationId xmlns:p14="http://schemas.microsoft.com/office/powerpoint/2010/main" val="1788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Bias</a:t>
            </a:r>
          </a:p>
        </p:txBody>
      </p:sp>
      <p:sp>
        <p:nvSpPr>
          <p:cNvPr id="3" name="Content Placeholder 2"/>
          <p:cNvSpPr>
            <a:spLocks noGrp="1"/>
          </p:cNvSpPr>
          <p:nvPr>
            <p:ph idx="1"/>
          </p:nvPr>
        </p:nvSpPr>
        <p:spPr/>
        <p:txBody>
          <a:bodyPr>
            <a:noAutofit/>
          </a:bodyPr>
          <a:lstStyle/>
          <a:p>
            <a:r>
              <a:rPr lang="en-US" sz="2400" dirty="0"/>
              <a:t>Suppose that selection bias exists.</a:t>
            </a:r>
          </a:p>
          <a:p>
            <a:r>
              <a:rPr lang="en-US" sz="2400" dirty="0"/>
              <a:t>If this is the case, then we will get a biased estimate of the causal effect.</a:t>
            </a:r>
          </a:p>
          <a:p>
            <a:r>
              <a:rPr lang="en-US" sz="2400" dirty="0"/>
              <a:t>My estimate of the causal effect = actual spillover effect + selection bias</a:t>
            </a:r>
          </a:p>
          <a:p>
            <a:r>
              <a:rPr lang="en-US" sz="2400" dirty="0"/>
              <a:t>Depending on the context, selection bias could be positive, so I incorrectly overstate the causal effect, or it could be negative, so I incorrectly understate the causal effect.</a:t>
            </a:r>
          </a:p>
          <a:p>
            <a:r>
              <a:rPr lang="en-US" sz="2400" dirty="0"/>
              <a:t>To capture the spillovers from agglomeration I need to separate the selection bias from the actual spillover effect. GHM does this in a unique way using an approach called “Difference-in-Differences” that I will introduce you to this week.</a:t>
            </a:r>
          </a:p>
        </p:txBody>
      </p:sp>
    </p:spTree>
    <p:extLst>
      <p:ext uri="{BB962C8B-B14F-4D97-AF65-F5344CB8AC3E}">
        <p14:creationId xmlns:p14="http://schemas.microsoft.com/office/powerpoint/2010/main" val="9815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8B76-A961-47DA-84EF-E787E67AC61F}"/>
              </a:ext>
            </a:extLst>
          </p:cNvPr>
          <p:cNvSpPr>
            <a:spLocks noGrp="1"/>
          </p:cNvSpPr>
          <p:nvPr>
            <p:ph type="title"/>
          </p:nvPr>
        </p:nvSpPr>
        <p:spPr/>
        <p:txBody>
          <a:bodyPr/>
          <a:lstStyle/>
          <a:p>
            <a:r>
              <a:rPr lang="en-US" dirty="0"/>
              <a:t>What are “causal effects”?</a:t>
            </a:r>
          </a:p>
        </p:txBody>
      </p:sp>
      <p:sp>
        <p:nvSpPr>
          <p:cNvPr id="3" name="Content Placeholder 2">
            <a:extLst>
              <a:ext uri="{FF2B5EF4-FFF2-40B4-BE49-F238E27FC236}">
                <a16:creationId xmlns:a16="http://schemas.microsoft.com/office/drawing/2014/main" id="{52A92B84-D980-4FBD-9B37-F3AF6D4351F3}"/>
              </a:ext>
            </a:extLst>
          </p:cNvPr>
          <p:cNvSpPr>
            <a:spLocks noGrp="1"/>
          </p:cNvSpPr>
          <p:nvPr>
            <p:ph idx="1"/>
          </p:nvPr>
        </p:nvSpPr>
        <p:spPr/>
        <p:txBody>
          <a:bodyPr/>
          <a:lstStyle/>
          <a:p>
            <a:pPr marL="0" indent="0">
              <a:buNone/>
            </a:pPr>
            <a:r>
              <a:rPr lang="en-US" dirty="0"/>
              <a:t>About half of economics research nowadays tries to quantify what are called “causal effects”. They try to find the “causal effect” for some policy or event.</a:t>
            </a:r>
          </a:p>
          <a:p>
            <a:pPr marL="0" indent="0">
              <a:buNone/>
            </a:pPr>
            <a:r>
              <a:rPr lang="en-US" dirty="0"/>
              <a:t>Causal effects means: what is the actual effect of this policy or event on some outcome(s)?</a:t>
            </a:r>
          </a:p>
          <a:p>
            <a:pPr marL="0" indent="0">
              <a:buNone/>
            </a:pPr>
            <a:r>
              <a:rPr lang="en-US" dirty="0"/>
              <a:t>Examples:</a:t>
            </a:r>
          </a:p>
          <a:p>
            <a:pPr marL="0" indent="0">
              <a:buNone/>
            </a:pPr>
            <a:r>
              <a:rPr lang="en-US" dirty="0"/>
              <a:t>What is the effect of tax incentives for the film industry on filming location choice?</a:t>
            </a:r>
          </a:p>
          <a:p>
            <a:pPr marL="0" indent="0">
              <a:buNone/>
            </a:pPr>
            <a:r>
              <a:rPr lang="en-US" dirty="0"/>
              <a:t>What effect do rent control policies have on rent prices and the supply of housing?</a:t>
            </a:r>
          </a:p>
          <a:p>
            <a:pPr marL="0" indent="0">
              <a:buNone/>
            </a:pPr>
            <a:r>
              <a:rPr lang="en-US" dirty="0"/>
              <a:t>What effect do “ban the box” policies have on discrimination in hiring on the basis of criminal record, race, or ethnicity?</a:t>
            </a:r>
          </a:p>
          <a:p>
            <a:pPr marL="0" indent="0">
              <a:buNone/>
            </a:pPr>
            <a:r>
              <a:rPr lang="en-US" dirty="0"/>
              <a:t>What effect do Section 8 housing vouchers have on families? </a:t>
            </a:r>
          </a:p>
        </p:txBody>
      </p:sp>
    </p:spTree>
    <p:extLst>
      <p:ext uri="{BB962C8B-B14F-4D97-AF65-F5344CB8AC3E}">
        <p14:creationId xmlns:p14="http://schemas.microsoft.com/office/powerpoint/2010/main" val="376532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E3E1-BF6A-4512-8A6E-37DB3B8A245C}"/>
              </a:ext>
            </a:extLst>
          </p:cNvPr>
          <p:cNvSpPr>
            <a:spLocks noGrp="1"/>
          </p:cNvSpPr>
          <p:nvPr>
            <p:ph type="title"/>
          </p:nvPr>
        </p:nvSpPr>
        <p:spPr/>
        <p:txBody>
          <a:bodyPr/>
          <a:lstStyle/>
          <a:p>
            <a:r>
              <a:rPr lang="en-US" dirty="0"/>
              <a:t>What are “causal effects”?</a:t>
            </a:r>
          </a:p>
        </p:txBody>
      </p:sp>
      <p:sp>
        <p:nvSpPr>
          <p:cNvPr id="3" name="Content Placeholder 2">
            <a:extLst>
              <a:ext uri="{FF2B5EF4-FFF2-40B4-BE49-F238E27FC236}">
                <a16:creationId xmlns:a16="http://schemas.microsoft.com/office/drawing/2014/main" id="{8C0722A6-15EF-46EB-ACB0-45174BC68E11}"/>
              </a:ext>
            </a:extLst>
          </p:cNvPr>
          <p:cNvSpPr>
            <a:spLocks noGrp="1"/>
          </p:cNvSpPr>
          <p:nvPr>
            <p:ph idx="1"/>
          </p:nvPr>
        </p:nvSpPr>
        <p:spPr/>
        <p:txBody>
          <a:bodyPr>
            <a:normAutofit fontScale="92500" lnSpcReduction="10000"/>
          </a:bodyPr>
          <a:lstStyle/>
          <a:p>
            <a:r>
              <a:rPr lang="en-US" dirty="0"/>
              <a:t>We call the these “causal effects” since we want to know how some exist or policy causes some sort of outcome.</a:t>
            </a:r>
          </a:p>
          <a:p>
            <a:r>
              <a:rPr lang="en-US" dirty="0"/>
              <a:t>We want an estimate that is “causal”, showing the effect of some X on some Y.</a:t>
            </a:r>
          </a:p>
          <a:p>
            <a:r>
              <a:rPr lang="en-US" dirty="0"/>
              <a:t>We want to avoid an estimate that gives us simply a correlation. Many things can be correlated but not related through causation.</a:t>
            </a:r>
          </a:p>
          <a:p>
            <a:r>
              <a:rPr lang="en-US" dirty="0"/>
              <a:t>E.g., greenhouse gas emissions have risen over time at the same time that the number of people who are pirates decreases. This does not mean that the decrease in pirates is causing climate change!</a:t>
            </a:r>
          </a:p>
          <a:p>
            <a:r>
              <a:rPr lang="en-US" dirty="0"/>
              <a:t>We also want to estimate the effect of a policy or program that controls for other things that could be going on.</a:t>
            </a:r>
          </a:p>
          <a:p>
            <a:r>
              <a:rPr lang="en-US" dirty="0"/>
              <a:t>E.g., Seattle could increase it’s minimum wage. After that Seattle could experience some change in employment (positive or negative). That could be due to the minimum wage or it could be due to something else that we haven’t controlled for.</a:t>
            </a:r>
          </a:p>
        </p:txBody>
      </p:sp>
    </p:spTree>
    <p:extLst>
      <p:ext uri="{BB962C8B-B14F-4D97-AF65-F5344CB8AC3E}">
        <p14:creationId xmlns:p14="http://schemas.microsoft.com/office/powerpoint/2010/main" val="357392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2FEC-17ED-4563-8F9C-20774AB81865}"/>
              </a:ext>
            </a:extLst>
          </p:cNvPr>
          <p:cNvSpPr>
            <a:spLocks noGrp="1"/>
          </p:cNvSpPr>
          <p:nvPr>
            <p:ph type="title"/>
          </p:nvPr>
        </p:nvSpPr>
        <p:spPr/>
        <p:txBody>
          <a:bodyPr/>
          <a:lstStyle/>
          <a:p>
            <a:r>
              <a:rPr lang="en-US" dirty="0"/>
              <a:t>What are “causal effects”?</a:t>
            </a:r>
          </a:p>
        </p:txBody>
      </p:sp>
      <p:sp>
        <p:nvSpPr>
          <p:cNvPr id="3" name="Content Placeholder 2">
            <a:extLst>
              <a:ext uri="{FF2B5EF4-FFF2-40B4-BE49-F238E27FC236}">
                <a16:creationId xmlns:a16="http://schemas.microsoft.com/office/drawing/2014/main" id="{95835CC9-6164-4B7D-82E5-AD3300EAD8B6}"/>
              </a:ext>
            </a:extLst>
          </p:cNvPr>
          <p:cNvSpPr>
            <a:spLocks noGrp="1"/>
          </p:cNvSpPr>
          <p:nvPr>
            <p:ph idx="1"/>
          </p:nvPr>
        </p:nvSpPr>
        <p:spPr/>
        <p:txBody>
          <a:bodyPr/>
          <a:lstStyle/>
          <a:p>
            <a:r>
              <a:rPr lang="en-US" dirty="0"/>
              <a:t>The gold standard (i.e. the best approach) to estimate causal effects is through a randomized control trial (called an RCT).</a:t>
            </a:r>
          </a:p>
          <a:p>
            <a:r>
              <a:rPr lang="en-US" dirty="0"/>
              <a:t>This is done in the social sciences sometimes, but it’s more common in medicine.</a:t>
            </a:r>
          </a:p>
          <a:p>
            <a:r>
              <a:rPr lang="en-US" dirty="0"/>
              <a:t>For example, a common RCT is studying the causal effect of a drug on some sort of health outcome(s).</a:t>
            </a:r>
          </a:p>
          <a:p>
            <a:r>
              <a:rPr lang="en-US" dirty="0"/>
              <a:t>Researchers will randomize subjects (people) into a treatment or control group. The treatment group gets the pill (called the “treatment”) and the control group gets a placebo.</a:t>
            </a:r>
          </a:p>
          <a:p>
            <a:r>
              <a:rPr lang="en-US" dirty="0"/>
              <a:t>Since the treatment and control groups are on-average identical due to the randomization, any differences in outcomes between the two groups is due to the treatment (the pill).</a:t>
            </a:r>
          </a:p>
        </p:txBody>
      </p:sp>
    </p:spTree>
    <p:extLst>
      <p:ext uri="{BB962C8B-B14F-4D97-AF65-F5344CB8AC3E}">
        <p14:creationId xmlns:p14="http://schemas.microsoft.com/office/powerpoint/2010/main" val="39079404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1361</TotalTime>
  <Words>4109</Words>
  <Application>Microsoft Office PowerPoint</Application>
  <PresentationFormat>Widescreen</PresentationFormat>
  <Paragraphs>232</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Calibri</vt:lpstr>
      <vt:lpstr>Calibri Light</vt:lpstr>
      <vt:lpstr>Retrospect</vt:lpstr>
      <vt:lpstr>Overview of Greenstone, Hornbeck, and Moretti (2010)</vt:lpstr>
      <vt:lpstr>Agglomeration Spillovers in Action</vt:lpstr>
      <vt:lpstr>Spillovers from Agglomeration</vt:lpstr>
      <vt:lpstr>Spillovers from Agglomeration</vt:lpstr>
      <vt:lpstr>Selection Bias</vt:lpstr>
      <vt:lpstr>Selection Bias</vt:lpstr>
      <vt:lpstr>What are “causal effects”?</vt:lpstr>
      <vt:lpstr>What are “causal effects”?</vt:lpstr>
      <vt:lpstr>What are “causal effects”?</vt:lpstr>
      <vt:lpstr>What are “causal effects”?</vt:lpstr>
      <vt:lpstr>What do Greenstone et al. (2010) do?</vt:lpstr>
      <vt:lpstr>What do Greenstone et al. (2010) do?</vt:lpstr>
      <vt:lpstr>Are the “losers” a good control group?</vt:lpstr>
      <vt:lpstr>A Brief Intro to Difference-in-Differences</vt:lpstr>
      <vt:lpstr>PowerPoint Presentation</vt:lpstr>
      <vt:lpstr>The Difference-Difference Estimate</vt:lpstr>
      <vt:lpstr>The Difference-Difference Estimate</vt:lpstr>
      <vt:lpstr>The Difference-Difference Estimate</vt:lpstr>
      <vt:lpstr>The Difference-Difference Estimate</vt:lpstr>
      <vt:lpstr>PowerPoint Presentation</vt:lpstr>
      <vt:lpstr>DiD vs “Naïve Comparisons”</vt:lpstr>
      <vt:lpstr>Naïve Comparison 1: No Control Group</vt:lpstr>
      <vt:lpstr>Naïve Comparison 1: No Control Group</vt:lpstr>
      <vt:lpstr>Naïve Comparison 1: No Control Group</vt:lpstr>
      <vt:lpstr>Naïve Comparison 1: No Control Group</vt:lpstr>
      <vt:lpstr>Naïve Comparison 2: No Before Period</vt:lpstr>
      <vt:lpstr>Naïve Comparison 2: No Before Period</vt:lpstr>
      <vt:lpstr>Naïve Comparison 2: No Before Period</vt:lpstr>
      <vt:lpstr>Naïve Comparison 2: No Before Period</vt:lpstr>
      <vt:lpstr>DiD removes (some) sources of bias</vt:lpstr>
      <vt:lpstr>Parallel Trends Assumption</vt:lpstr>
      <vt:lpstr>Parallel Trends Assumption</vt:lpstr>
      <vt:lpstr>Parallel Trends Assumption</vt:lpstr>
      <vt:lpstr>Violations of Parallel Paths</vt:lpstr>
      <vt:lpstr>Violations of Parallel Paths</vt:lpstr>
      <vt:lpstr>Investigating Parallel Trends</vt:lpstr>
      <vt:lpstr>Investigating Parallel Trends</vt:lpstr>
      <vt:lpstr>Ok, so what exactly do they do?</vt:lpstr>
      <vt:lpstr>Total Factor Productivity and Production Functions</vt:lpstr>
      <vt:lpstr>Total Factor Productivity and Production Functions</vt:lpstr>
      <vt:lpstr>Results</vt:lpstr>
      <vt:lpstr>Results</vt:lpstr>
      <vt:lpstr>Total Effect on Existing Firms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Topics in Agglomeration</dc:title>
  <dc:creator>Button, Patrick J</dc:creator>
  <cp:lastModifiedBy>Button, Patrick J</cp:lastModifiedBy>
  <cp:revision>36</cp:revision>
  <dcterms:created xsi:type="dcterms:W3CDTF">2015-08-31T02:55:45Z</dcterms:created>
  <dcterms:modified xsi:type="dcterms:W3CDTF">2020-09-10T23:53:43Z</dcterms:modified>
</cp:coreProperties>
</file>