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56"/>
    <p:restoredTop sz="94737"/>
  </p:normalViewPr>
  <p:slideViewPr>
    <p:cSldViewPr snapToGrid="0">
      <p:cViewPr varScale="1">
        <p:scale>
          <a:sx n="126" d="100"/>
          <a:sy n="126" d="100"/>
        </p:scale>
        <p:origin x="23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3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5" name="PlaceHolder 4"/>
          <p:cNvSpPr>
            <a:spLocks noGrp="1"/>
          </p:cNvSpPr>
          <p:nvPr>
            <p:ph type="dt" idx="5"/>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787176D2-EBFC-4A02-A660-5C9EFB5B3E7A}"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lstStyle/>
          <a:p>
            <a:pPr marL="216000" indent="0">
              <a:buNone/>
            </a:pPr>
            <a:endParaRPr lang="en-US" sz="1800" b="0" strike="noStrike" spc="-1">
              <a:solidFill>
                <a:srgbClr val="000000"/>
              </a:solidFill>
              <a:latin typeface="Arial"/>
            </a:endParaRPr>
          </a:p>
        </p:txBody>
      </p:sp>
      <p:sp>
        <p:nvSpPr>
          <p:cNvPr id="150"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lang="en-US" sz="1200" b="0" strike="noStrike" spc="-1">
                <a:solidFill>
                  <a:srgbClr val="000000"/>
                </a:solidFill>
                <a:latin typeface="Calibri"/>
              </a:defRPr>
            </a:lvl1pPr>
          </a:lstStyle>
          <a:p>
            <a:pPr indent="0" algn="r">
              <a:lnSpc>
                <a:spcPct val="100000"/>
              </a:lnSpc>
              <a:buNone/>
            </a:pPr>
            <a:fld id="{3E0762DC-A186-4792-AC6D-BE7C35A40883}" type="slidenum">
              <a:rPr lang="en-US" sz="1200" b="0" strike="noStrike" spc="-1">
                <a:solidFill>
                  <a:srgbClr val="000000"/>
                </a:solidFill>
                <a:latin typeface="Calibri"/>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1"/>
          </p:nvPr>
        </p:nvSpPr>
        <p:spPr/>
        <p:txBody>
          <a:bodyPr/>
          <a:lstStyle/>
          <a:p>
            <a:fld id="{261BD66D-FD54-47F7-AAEB-96F500C90CB3}"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1"/>
          </p:nvPr>
        </p:nvSpPr>
        <p:spPr/>
        <p:txBody>
          <a:bodyPr/>
          <a:lstStyle/>
          <a:p>
            <a:fld id="{75272A43-8B3B-40F2-AE9B-2B9A787A8BD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1"/>
          </p:nvPr>
        </p:nvSpPr>
        <p:spPr/>
        <p:txBody>
          <a:bodyPr/>
          <a:lstStyle/>
          <a:p>
            <a:fld id="{6515A2AB-590E-4569-9A42-18E48EF13EED}"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1"/>
          </p:nvPr>
        </p:nvSpPr>
        <p:spPr/>
        <p:txBody>
          <a:bodyPr/>
          <a:lstStyle/>
          <a:p>
            <a:fld id="{2925DF1E-48ED-4116-B7A9-59B595972F52}"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3"/>
          </p:nvPr>
        </p:nvSpPr>
        <p:spPr/>
        <p:txBody>
          <a:bodyPr/>
          <a:lstStyle/>
          <a:p>
            <a:fld id="{CAAAD8B5-279F-4B89-81EC-8EF6003310BA}"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3"/>
          </p:nvPr>
        </p:nvSpPr>
        <p:spPr/>
        <p:txBody>
          <a:bodyPr/>
          <a:lstStyle/>
          <a:p>
            <a:fld id="{CBE0E33F-34C5-422B-9385-127197AAB9B7}"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3"/>
          </p:nvPr>
        </p:nvSpPr>
        <p:spPr/>
        <p:txBody>
          <a:bodyPr/>
          <a:lstStyle/>
          <a:p>
            <a:fld id="{C18BE481-FCC8-44BF-B520-C53F45461345}"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3"/>
          </p:nvPr>
        </p:nvSpPr>
        <p:spPr/>
        <p:txBody>
          <a:bodyPr/>
          <a:lstStyle/>
          <a:p>
            <a:fld id="{722703C1-D453-4AB3-BA19-59EB765C9D80}"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3"/>
          </p:nvPr>
        </p:nvSpPr>
        <p:spPr/>
        <p:txBody>
          <a:bodyPr/>
          <a:lstStyle/>
          <a:p>
            <a:fld id="{AA60E4DC-31E8-46D0-BABD-7526B004DE66}"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3"/>
          </p:nvPr>
        </p:nvSpPr>
        <p:spPr/>
        <p:txBody>
          <a:bodyPr/>
          <a:lstStyle/>
          <a:p>
            <a:fld id="{412DE55D-1B5E-46A6-B66C-CAA9107A2E0B}"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3"/>
          </p:nvPr>
        </p:nvSpPr>
        <p:spPr/>
        <p:txBody>
          <a:bodyPr/>
          <a:lstStyle/>
          <a:p>
            <a:fld id="{FD52AAD9-EAD9-4EBA-B516-C32B39C7856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1"/>
          </p:nvPr>
        </p:nvSpPr>
        <p:spPr/>
        <p:txBody>
          <a:bodyPr/>
          <a:lstStyle/>
          <a:p>
            <a:fld id="{2F97C0A5-D764-4816-850E-7D6F02101080}"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3"/>
          </p:nvPr>
        </p:nvSpPr>
        <p:spPr/>
        <p:txBody>
          <a:bodyPr/>
          <a:lstStyle/>
          <a:p>
            <a:fld id="{66D7BB7E-AE6C-404E-A654-0277CE47ED13}"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3"/>
          </p:nvPr>
        </p:nvSpPr>
        <p:spPr/>
        <p:txBody>
          <a:bodyPr/>
          <a:lstStyle/>
          <a:p>
            <a:fld id="{8F55694E-3D1E-4A19-9263-8DE34C8E6FDB}"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3"/>
          </p:nvPr>
        </p:nvSpPr>
        <p:spPr/>
        <p:txBody>
          <a:bodyPr/>
          <a:lstStyle/>
          <a:p>
            <a:fld id="{64A08854-952C-41AD-9A3D-49BDD1705990}"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3"/>
          </p:nvPr>
        </p:nvSpPr>
        <p:spPr/>
        <p:txBody>
          <a:bodyPr/>
          <a:lstStyle/>
          <a:p>
            <a:fld id="{B5C49E98-2183-40AB-B978-6BDBF38E3474}"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3"/>
          </p:nvPr>
        </p:nvSpPr>
        <p:spPr/>
        <p:txBody>
          <a:bodyPr/>
          <a:lstStyle/>
          <a:p>
            <a:fld id="{A3A494CE-3985-4625-850D-55E779386EB7}"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1"/>
          </p:nvPr>
        </p:nvSpPr>
        <p:spPr/>
        <p:txBody>
          <a:bodyPr/>
          <a:lstStyle/>
          <a:p>
            <a:fld id="{8FAC4355-B1A7-445D-861E-619C421FFF4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1"/>
          </p:nvPr>
        </p:nvSpPr>
        <p:spPr/>
        <p:txBody>
          <a:bodyPr/>
          <a:lstStyle/>
          <a:p>
            <a:fld id="{B3F53884-D492-4EF1-92CA-87EF87B5A389}"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1"/>
          </p:nvPr>
        </p:nvSpPr>
        <p:spPr/>
        <p:txBody>
          <a:bodyPr/>
          <a:lstStyle/>
          <a:p>
            <a:fld id="{E1239AD1-D7E3-42A5-9ABA-FFF34018250F}"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1"/>
          </p:nvPr>
        </p:nvSpPr>
        <p:spPr/>
        <p:txBody>
          <a:bodyPr/>
          <a:lstStyle/>
          <a:p>
            <a:fld id="{BFC10B7D-2754-4EEF-AF98-624DE70F675B}"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1"/>
          </p:nvPr>
        </p:nvSpPr>
        <p:spPr/>
        <p:txBody>
          <a:bodyPr/>
          <a:lstStyle/>
          <a:p>
            <a:fld id="{CBA01B53-9D6F-4871-9FF6-9B1CCD645817}"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1"/>
          </p:nvPr>
        </p:nvSpPr>
        <p:spPr/>
        <p:txBody>
          <a:bodyPr/>
          <a:lstStyle/>
          <a:p>
            <a:fld id="{E650164B-F0AC-4728-928F-1FF09170CCCC}"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1"/>
          </p:nvPr>
        </p:nvSpPr>
        <p:spPr/>
        <p:txBody>
          <a:bodyPr/>
          <a:lstStyle/>
          <a:p>
            <a:fld id="{F563BC0E-EF90-4BA7-A678-59274B92B221}"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5" name="Picture 6"/>
          <p:cNvPicPr/>
          <p:nvPr/>
        </p:nvPicPr>
        <p:blipFill>
          <a:blip r:embed="rId15"/>
          <a:stretch/>
        </p:blipFill>
        <p:spPr>
          <a:xfrm>
            <a:off x="909720" y="6218280"/>
            <a:ext cx="1296720" cy="375840"/>
          </a:xfrm>
          <a:prstGeom prst="rect">
            <a:avLst/>
          </a:prstGeom>
          <a:ln w="0">
            <a:noFill/>
          </a:ln>
        </p:spPr>
      </p:pic>
      <p:sp>
        <p:nvSpPr>
          <p:cNvPr id="6"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lang="en-US" sz="1000" b="0" strike="noStrike" spc="-1">
                <a:solidFill>
                  <a:srgbClr val="FFFFFF"/>
                </a:solidFill>
                <a:latin typeface="Century Gothic"/>
              </a:defRPr>
            </a:lvl1pPr>
          </a:lstStyle>
          <a:p>
            <a:pPr indent="0" algn="r">
              <a:lnSpc>
                <a:spcPct val="100000"/>
              </a:lnSpc>
              <a:buNone/>
            </a:pPr>
            <a:fld id="{10D724AA-BDF8-4679-9B74-FC1F044ED899}" type="slidenum">
              <a:rPr lang="en-US" sz="1000" b="0" strike="noStrike" spc="-1">
                <a:solidFill>
                  <a:srgbClr val="FFFFFF"/>
                </a:solidFill>
                <a:latin typeface="Century Gothic"/>
              </a:rPr>
              <a:t>‹#›</a:t>
            </a:fld>
            <a:endParaRPr lang="en-US" sz="1000" b="0" strike="noStrike" spc="-1">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3800" b="0" strike="noStrike" spc="-1">
                <a:solidFill>
                  <a:srgbClr val="000000"/>
                </a:solidFill>
                <a:latin typeface="Calibri"/>
              </a:rPr>
              <a:t>Click to edit the title text format</a:t>
            </a: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404040"/>
                </a:solidFill>
                <a:latin typeface="Century Gothic"/>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404040"/>
                </a:solidFill>
                <a:latin typeface="Century Gothic"/>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404040"/>
                </a:solidFill>
                <a:latin typeface="Century Gothic"/>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404040"/>
                </a:solidFill>
                <a:latin typeface="Century Gothic"/>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1" name="Picture 6"/>
          <p:cNvPicPr/>
          <p:nvPr/>
        </p:nvPicPr>
        <p:blipFill>
          <a:blip r:embed="rId15"/>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Click to edit Master title style</a:t>
            </a:r>
            <a:endParaRPr lang="en-US" sz="3800" b="0" strike="noStrike" spc="-1">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Click to edit Master text styles</a:t>
            </a:r>
          </a:p>
          <a:p>
            <a:pPr marL="685800" lvl="1" indent="-228600">
              <a:lnSpc>
                <a:spcPct val="90000"/>
              </a:lnSpc>
              <a:spcBef>
                <a:spcPts val="499"/>
              </a:spcBef>
              <a:buClr>
                <a:srgbClr val="404040"/>
              </a:buClr>
              <a:buFont typeface="Arial"/>
              <a:buChar char="•"/>
            </a:pPr>
            <a:r>
              <a:rPr lang="en-US" sz="2000" b="0" strike="noStrike" spc="-1">
                <a:solidFill>
                  <a:srgbClr val="404040"/>
                </a:solidFill>
                <a:latin typeface="Century Gothic"/>
              </a:rPr>
              <a:t>Second level</a:t>
            </a:r>
          </a:p>
          <a:p>
            <a:pPr marL="1143000" lvl="2" indent="-228600">
              <a:lnSpc>
                <a:spcPct val="90000"/>
              </a:lnSpc>
              <a:spcBef>
                <a:spcPts val="499"/>
              </a:spcBef>
              <a:buClr>
                <a:srgbClr val="404040"/>
              </a:buClr>
              <a:buFont typeface="Arial"/>
              <a:buChar char="•"/>
            </a:pPr>
            <a:r>
              <a:rPr lang="en-US" sz="1800" b="0" strike="noStrike" spc="-1">
                <a:solidFill>
                  <a:srgbClr val="404040"/>
                </a:solidFill>
                <a:latin typeface="Century Gothic"/>
              </a:rPr>
              <a:t>Third level</a:t>
            </a:r>
          </a:p>
          <a:p>
            <a:pPr marL="1600200" lvl="3" indent="-228600">
              <a:lnSpc>
                <a:spcPct val="90000"/>
              </a:lnSpc>
              <a:spcBef>
                <a:spcPts val="499"/>
              </a:spcBef>
              <a:buClr>
                <a:srgbClr val="404040"/>
              </a:buClr>
              <a:buFont typeface="Arial"/>
              <a:buChar char="•"/>
            </a:pPr>
            <a:r>
              <a:rPr lang="en-US" sz="1600" b="0" strike="noStrike" spc="-1">
                <a:solidFill>
                  <a:srgbClr val="404040"/>
                </a:solidFill>
                <a:latin typeface="Century Gothic"/>
              </a:rPr>
              <a:t>Fourth level</a:t>
            </a:r>
          </a:p>
          <a:p>
            <a:pPr marL="2057400" lvl="4" indent="-228600">
              <a:lnSpc>
                <a:spcPct val="90000"/>
              </a:lnSpc>
              <a:spcBef>
                <a:spcPts val="499"/>
              </a:spcBef>
              <a:buClr>
                <a:srgbClr val="404040"/>
              </a:buClr>
              <a:buFont typeface="Arial"/>
              <a:buChar char="•"/>
            </a:pPr>
            <a:r>
              <a:rPr lang="en-US" sz="1600" b="0" strike="noStrike" spc="-1">
                <a:solidFill>
                  <a:srgbClr val="404040"/>
                </a:solidFill>
                <a:latin typeface="Century Gothic"/>
              </a:rPr>
              <a:t>Fifth level</a:t>
            </a: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lang="en-US" sz="1000" b="0" strike="noStrike" spc="-1">
                <a:solidFill>
                  <a:srgbClr val="FFFFFF"/>
                </a:solidFill>
                <a:latin typeface="Century Gothic"/>
              </a:defRPr>
            </a:lvl1pPr>
          </a:lstStyle>
          <a:p>
            <a:pPr indent="0" algn="r">
              <a:lnSpc>
                <a:spcPct val="100000"/>
              </a:lnSpc>
              <a:buNone/>
            </a:pPr>
            <a:fld id="{1D3DC061-A734-4F27-85C7-E536A5093AD9}" type="slidenum">
              <a:rPr lang="en-US" sz="1000" b="0" strike="noStrike" spc="-1">
                <a:solidFill>
                  <a:srgbClr val="FFFFFF"/>
                </a:solidFill>
                <a:latin typeface="Century Gothic"/>
              </a:rPr>
              <a:t>‹#›</a:t>
            </a:fld>
            <a:endParaRPr lang="en-US" sz="1000" b="0" strike="noStrike" spc="-1">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pPr>
            <a:r>
              <a:rPr lang="en-US" sz="4000" b="1" strike="noStrike" cap="all" spc="-1">
                <a:solidFill>
                  <a:srgbClr val="FFFFFF"/>
                </a:solidFill>
                <a:latin typeface="Century Gothic"/>
                <a:ea typeface="Century Gothic"/>
              </a:rPr>
              <a:t>Urban Economics</a:t>
            </a:r>
            <a:endParaRPr lang="en-US" sz="4000" b="0" strike="noStrike" spc="-1">
              <a:solidFill>
                <a:srgbClr val="000000"/>
              </a:solidFill>
              <a:latin typeface="Arial"/>
            </a:endParaRPr>
          </a:p>
          <a:p>
            <a:pPr>
              <a:lnSpc>
                <a:spcPct val="90000"/>
              </a:lnSpc>
            </a:pPr>
            <a:r>
              <a:rPr lang="en-US" sz="6000" b="1" strike="noStrike" cap="all" spc="-1">
                <a:solidFill>
                  <a:srgbClr val="FFFFFF"/>
                </a:solidFill>
                <a:latin typeface="Century Gothic"/>
                <a:ea typeface="Century Gothic"/>
              </a:rPr>
              <a:t>Effects of economic conditions on crime</a:t>
            </a:r>
            <a:endParaRPr lang="en-US" sz="6000" b="0" strike="noStrike" spc="-1">
              <a:solidFill>
                <a:srgbClr val="000000"/>
              </a:solidFill>
              <a:latin typeface="Arial"/>
            </a:endParaRPr>
          </a:p>
          <a:p>
            <a:pPr>
              <a:lnSpc>
                <a:spcPct val="90000"/>
              </a:lnSpc>
            </a:pPr>
            <a:r>
              <a:rPr lang="en-US" sz="4000" b="1" strike="noStrike" cap="all" spc="-1">
                <a:solidFill>
                  <a:srgbClr val="FFFFFF"/>
                </a:solidFill>
                <a:latin typeface="Century Gothic"/>
                <a:ea typeface="Century Gothic"/>
              </a:rPr>
              <a:t>Prof. HUSSAIN HADAH</a:t>
            </a:r>
            <a:endParaRPr lang="en-US" sz="4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000" b="0" strike="noStrike" cap="all" spc="-1">
                <a:solidFill>
                  <a:srgbClr val="265B4D"/>
                </a:solidFill>
                <a:latin typeface="Century Gothic"/>
              </a:rPr>
              <a:t>Yang – Labor markets and recidivism</a:t>
            </a:r>
            <a:endParaRPr lang="en-US" sz="2000" b="0" strike="noStrike" spc="-1">
              <a:solidFill>
                <a:srgbClr val="000000"/>
              </a:solidFill>
              <a:latin typeface="Calibri"/>
            </a:endParaRPr>
          </a:p>
        </p:txBody>
      </p:sp>
      <p:sp>
        <p:nvSpPr>
          <p:cNvPr id="108" name="PlaceHolder 2"/>
          <p:cNvSpPr>
            <a:spLocks noGrp="1"/>
          </p:cNvSpPr>
          <p:nvPr>
            <p:ph/>
          </p:nvPr>
        </p:nvSpPr>
        <p:spPr>
          <a:xfrm>
            <a:off x="838080" y="1690560"/>
            <a:ext cx="593532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is the main results table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Results show that if the low-skill wage is higher, then recidivism decreases (hence the negative coefficient).</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Results are very similar even when control variables are added.</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Other results:</a:t>
            </a:r>
          </a:p>
          <a:p>
            <a:pPr marL="685800" lvl="1" indent="-228600">
              <a:lnSpc>
                <a:spcPct val="90000"/>
              </a:lnSpc>
              <a:spcBef>
                <a:spcPts val="499"/>
              </a:spcBef>
              <a:buClr>
                <a:srgbClr val="404040"/>
              </a:buClr>
              <a:buFont typeface="Arial"/>
              <a:buChar char="•"/>
            </a:pPr>
            <a:r>
              <a:rPr lang="en-US" sz="2000" b="0" strike="noStrike" spc="-1" dirty="0">
                <a:solidFill>
                  <a:srgbClr val="404040"/>
                </a:solidFill>
                <a:latin typeface="Century Gothic"/>
              </a:rPr>
              <a:t>Blacks, non-Hispanics, younger people, those with less education, men, and those with less time served are more likely to recidivate.</a:t>
            </a:r>
          </a:p>
          <a:p>
            <a:pPr indent="0">
              <a:lnSpc>
                <a:spcPct val="90000"/>
              </a:lnSpc>
              <a:spcBef>
                <a:spcPts val="499"/>
              </a:spcBef>
              <a:buNone/>
            </a:pPr>
            <a:endParaRPr lang="en-US" sz="2000" b="0" strike="noStrike" spc="-1" dirty="0">
              <a:solidFill>
                <a:srgbClr val="404040"/>
              </a:solidFill>
              <a:latin typeface="Century Gothic"/>
            </a:endParaRPr>
          </a:p>
        </p:txBody>
      </p:sp>
      <p:pic>
        <p:nvPicPr>
          <p:cNvPr id="109" name="Picture 4"/>
          <p:cNvPicPr/>
          <p:nvPr/>
        </p:nvPicPr>
        <p:blipFill>
          <a:blip r:embed="rId2"/>
          <a:stretch/>
        </p:blipFill>
        <p:spPr>
          <a:xfrm>
            <a:off x="6577560" y="0"/>
            <a:ext cx="5614200" cy="68576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pic>
        <p:nvPicPr>
          <p:cNvPr id="111" name="Picture 4"/>
          <p:cNvPicPr/>
          <p:nvPr/>
        </p:nvPicPr>
        <p:blipFill>
          <a:blip r:embed="rId2"/>
          <a:stretch/>
        </p:blipFill>
        <p:spPr>
          <a:xfrm>
            <a:off x="573120" y="741960"/>
            <a:ext cx="11045520" cy="50702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pic>
        <p:nvPicPr>
          <p:cNvPr id="113" name="Picture 4"/>
          <p:cNvPicPr/>
          <p:nvPr/>
        </p:nvPicPr>
        <p:blipFill>
          <a:blip r:embed="rId2"/>
          <a:stretch/>
        </p:blipFill>
        <p:spPr>
          <a:xfrm>
            <a:off x="304200" y="1323720"/>
            <a:ext cx="7944480" cy="2104920"/>
          </a:xfrm>
          <a:prstGeom prst="rect">
            <a:avLst/>
          </a:prstGeom>
          <a:ln w="0">
            <a:noFill/>
          </a:ln>
        </p:spPr>
      </p:pic>
      <p:pic>
        <p:nvPicPr>
          <p:cNvPr id="114" name="Picture 6"/>
          <p:cNvPicPr/>
          <p:nvPr/>
        </p:nvPicPr>
        <p:blipFill>
          <a:blip r:embed="rId3"/>
          <a:stretch/>
        </p:blipFill>
        <p:spPr>
          <a:xfrm>
            <a:off x="218160" y="3499560"/>
            <a:ext cx="8030160" cy="2228760"/>
          </a:xfrm>
          <a:prstGeom prst="rect">
            <a:avLst/>
          </a:prstGeom>
          <a:ln w="0">
            <a:noFill/>
          </a:ln>
        </p:spPr>
      </p:pic>
      <p:sp>
        <p:nvSpPr>
          <p:cNvPr id="115" name="TextBox 7"/>
          <p:cNvSpPr/>
          <p:nvPr/>
        </p:nvSpPr>
        <p:spPr>
          <a:xfrm>
            <a:off x="8249040" y="1474200"/>
            <a:ext cx="385236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Calibri"/>
              </a:rPr>
              <a:t>These are additional heterogeneity tests.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Calibri"/>
              </a:rPr>
              <a:t>The idea is to see if certain groups/factors strengthen or weakened the effect of economic conditions on recidivism.</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Calibri"/>
              </a:rPr>
              <a:t>E.g., larger effect on blacks and those with no prior conviction.</a:t>
            </a:r>
            <a:endParaRPr lang="en-US"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Palmer et al – Emergency assistance on crime</a:t>
            </a:r>
            <a:endParaRPr lang="en-US" sz="3200" b="0" strike="noStrike" spc="-1">
              <a:solidFill>
                <a:srgbClr val="000000"/>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Abstract: “</a:t>
            </a:r>
            <a:r>
              <a:rPr lang="en-US" sz="2400" b="0" strike="noStrike" spc="-1" dirty="0">
                <a:solidFill>
                  <a:srgbClr val="404040"/>
                </a:solidFill>
                <a:latin typeface="AdvTT5235d5a9"/>
              </a:rPr>
              <a:t>Does emergency </a:t>
            </a:r>
            <a:r>
              <a:rPr lang="en-US" sz="2400" b="0" strike="noStrike" spc="-1" dirty="0">
                <a:solidFill>
                  <a:srgbClr val="404040"/>
                </a:solidFill>
                <a:latin typeface="AdvTT5235d5a9+fb"/>
              </a:rPr>
              <a:t>fi</a:t>
            </a:r>
            <a:r>
              <a:rPr lang="en-US" sz="2400" b="0" strike="noStrike" spc="-1" dirty="0">
                <a:solidFill>
                  <a:srgbClr val="404040"/>
                </a:solidFill>
                <a:latin typeface="AdvTT5235d5a9"/>
              </a:rPr>
              <a:t>nancial assistance reduce criminal behavior among those experiencing negative shocks? To address this question, we exploit quasi-random variation in the allocation of temporary </a:t>
            </a:r>
            <a:r>
              <a:rPr lang="en-US" sz="2400" b="0" strike="noStrike" spc="-1" dirty="0">
                <a:solidFill>
                  <a:srgbClr val="404040"/>
                </a:solidFill>
                <a:latin typeface="AdvTT5235d5a9+fb"/>
              </a:rPr>
              <a:t>fi</a:t>
            </a:r>
            <a:r>
              <a:rPr lang="en-US" sz="2400" b="0" strike="noStrike" spc="-1" dirty="0">
                <a:solidFill>
                  <a:srgbClr val="404040"/>
                </a:solidFill>
                <a:latin typeface="AdvTT5235d5a9"/>
              </a:rPr>
              <a:t>nancial assistance to eligible individuals and families that have experienced an economic shock. Chicago's Homelessness Prevention Call Center (HPCC) connects such families and individuals with assistance, but the availability of funding varies unpredictably. Consequently, we can determine the impact of temporary assistance on crime by comparing outcomes for those who call when funds are available to those who call when no funds are available…</a:t>
            </a:r>
            <a:br>
              <a:rPr sz="2400" dirty="0"/>
            </a:br>
            <a:r>
              <a:rPr lang="en-US" sz="2400" b="0" strike="noStrike" spc="-1" dirty="0">
                <a:solidFill>
                  <a:srgbClr val="404040"/>
                </a:solidFill>
                <a:latin typeface="Century Gothic"/>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Palmer et al – Emergency assistance on crime</a:t>
            </a:r>
            <a:endParaRPr lang="en-US" sz="3200" b="0" strike="noStrike" spc="-1">
              <a:solidFill>
                <a:srgbClr val="000000"/>
              </a:solidFill>
              <a:latin typeface="Calibri"/>
            </a:endParaRPr>
          </a:p>
        </p:txBody>
      </p:sp>
      <p:sp>
        <p:nvSpPr>
          <p:cNvPr id="119" name="PlaceHolder 2"/>
          <p:cNvSpPr>
            <a:spLocks noGrp="1"/>
          </p:cNvSpPr>
          <p:nvPr>
            <p:ph/>
          </p:nvPr>
        </p:nvSpPr>
        <p:spPr>
          <a:xfrm>
            <a:off x="838080" y="148032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…Linking this call center information to arrest records from the Chicago Police Department, we </a:t>
            </a:r>
            <a:r>
              <a:rPr lang="en-US" sz="2100" b="0" strike="noStrike" spc="-1" dirty="0">
                <a:solidFill>
                  <a:srgbClr val="404040"/>
                </a:solidFill>
                <a:latin typeface="AdvTT5235d5a9+fb"/>
              </a:rPr>
              <a:t>fi</a:t>
            </a:r>
            <a:r>
              <a:rPr lang="en-US" sz="2100" b="0" strike="noStrike" spc="-1" dirty="0">
                <a:solidFill>
                  <a:srgbClr val="404040"/>
                </a:solidFill>
                <a:latin typeface="AdvTT5235d5a9"/>
              </a:rPr>
              <a:t>nd some evidence that total arrests fall between 1 and 2 years after the call. </a:t>
            </a:r>
            <a:endParaRPr lang="en-US" sz="21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For violent crime, police arrest those for whom funds were available 51% less often than those who were eligible but for whom no funds were available. </a:t>
            </a:r>
            <a:endParaRPr lang="en-US" sz="21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Single individuals drive this decrease. </a:t>
            </a:r>
            <a:endParaRPr lang="en-US" sz="21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The decline in crime appears to be related, in part, to greater housing stability</a:t>
            </a:r>
            <a:r>
              <a:rPr lang="en-US" sz="2100" b="0" strike="noStrike" spc="-1" dirty="0">
                <a:solidFill>
                  <a:srgbClr val="404040"/>
                </a:solidFill>
                <a:latin typeface="AdvTT5235d5a9+20"/>
              </a:rPr>
              <a:t>—</a:t>
            </a:r>
            <a:r>
              <a:rPr lang="en-US" sz="2100" b="0" strike="noStrike" spc="-1" dirty="0">
                <a:solidFill>
                  <a:srgbClr val="404040"/>
                </a:solidFill>
                <a:latin typeface="AdvTT5235d5a9"/>
              </a:rPr>
              <a:t>being referred to assistance signi</a:t>
            </a:r>
            <a:r>
              <a:rPr lang="en-US" sz="2100" b="0" strike="noStrike" spc="-1" dirty="0">
                <a:solidFill>
                  <a:srgbClr val="404040"/>
                </a:solidFill>
                <a:latin typeface="AdvTT5235d5a9+fb"/>
              </a:rPr>
              <a:t>fi</a:t>
            </a:r>
            <a:r>
              <a:rPr lang="en-US" sz="2100" b="0" strike="noStrike" spc="-1" dirty="0">
                <a:solidFill>
                  <a:srgbClr val="404040"/>
                </a:solidFill>
                <a:latin typeface="AdvTT5235d5a9"/>
              </a:rPr>
              <a:t>cantly decreases arrests for homelessness-related, outdoor crimes such as trespassing…</a:t>
            </a:r>
            <a:br>
              <a:rPr sz="2400" dirty="0"/>
            </a:br>
            <a:r>
              <a:rPr lang="en-US" sz="2400" b="0" strike="noStrike" spc="-1" dirty="0">
                <a:solidFill>
                  <a:srgbClr val="404040"/>
                </a:solidFill>
                <a:latin typeface="Century Gothic"/>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Palmer et al – Emergency assistance on crime</a:t>
            </a:r>
            <a:endParaRPr lang="en-US" sz="3200" b="0" strike="noStrike" spc="-1">
              <a:solidFill>
                <a:srgbClr val="000000"/>
              </a:solidFill>
              <a:latin typeface="Calibri"/>
            </a:endParaRPr>
          </a:p>
        </p:txBody>
      </p:sp>
      <p:sp>
        <p:nvSpPr>
          <p:cNvPr id="121" name="PlaceHolder 2"/>
          <p:cNvSpPr>
            <a:spLocks noGrp="1"/>
          </p:cNvSpPr>
          <p:nvPr>
            <p:ph/>
          </p:nvPr>
        </p:nvSpPr>
        <p:spPr>
          <a:xfrm>
            <a:off x="838080" y="148032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 However, we also </a:t>
            </a:r>
            <a:r>
              <a:rPr lang="en-US" sz="2100" b="0" strike="noStrike" spc="-1" dirty="0">
                <a:solidFill>
                  <a:srgbClr val="404040"/>
                </a:solidFill>
                <a:latin typeface="AdvTT5235d5a9+fb"/>
              </a:rPr>
              <a:t>fi</a:t>
            </a:r>
            <a:r>
              <a:rPr lang="en-US" sz="2100" b="0" strike="noStrike" spc="-1" dirty="0">
                <a:solidFill>
                  <a:srgbClr val="404040"/>
                </a:solidFill>
                <a:latin typeface="AdvTT5235d5a9"/>
              </a:rPr>
              <a:t>nd that </a:t>
            </a:r>
            <a:r>
              <a:rPr lang="en-US" sz="2100" b="0" strike="noStrike" spc="-1" dirty="0">
                <a:solidFill>
                  <a:srgbClr val="404040"/>
                </a:solidFill>
                <a:latin typeface="AdvTT5235d5a9+fb"/>
              </a:rPr>
              <a:t>fi</a:t>
            </a:r>
            <a:r>
              <a:rPr lang="en-US" sz="2100" b="0" strike="noStrike" spc="-1" dirty="0">
                <a:solidFill>
                  <a:srgbClr val="404040"/>
                </a:solidFill>
                <a:latin typeface="AdvTT5235d5a9"/>
              </a:rPr>
              <a:t>nancial assistance leads to an increase in property crime arrests. </a:t>
            </a:r>
            <a:endParaRPr lang="en-US" sz="21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This increase is evident for family heads, but not single individuals; </a:t>
            </a:r>
            <a:endParaRPr lang="en-US" sz="21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the increase is mostly due to shoplifting; and the timing of this increase suggests that </a:t>
            </a:r>
            <a:r>
              <a:rPr lang="en-US" sz="2100" b="0" strike="noStrike" spc="-1" dirty="0">
                <a:solidFill>
                  <a:srgbClr val="404040"/>
                </a:solidFill>
                <a:latin typeface="AdvTT5235d5a9+fb"/>
              </a:rPr>
              <a:t>fi</a:t>
            </a:r>
            <a:r>
              <a:rPr lang="en-US" sz="2100" b="0" strike="noStrike" spc="-1" dirty="0">
                <a:solidFill>
                  <a:srgbClr val="404040"/>
                </a:solidFill>
                <a:latin typeface="AdvTT5235d5a9"/>
              </a:rPr>
              <a:t>nancial assistance enables some families to take on </a:t>
            </a:r>
            <a:r>
              <a:rPr lang="en-US" sz="2100" b="0" strike="noStrike" spc="-1" dirty="0">
                <a:solidFill>
                  <a:srgbClr val="404040"/>
                </a:solidFill>
                <a:latin typeface="AdvTT5235d5a9+fb"/>
              </a:rPr>
              <a:t>fi</a:t>
            </a:r>
            <a:r>
              <a:rPr lang="en-US" sz="2100" b="0" strike="noStrike" spc="-1" dirty="0">
                <a:solidFill>
                  <a:srgbClr val="404040"/>
                </a:solidFill>
                <a:latin typeface="AdvTT5235d5a9"/>
              </a:rPr>
              <a:t>nancial obligations that they are subsequently unable to meet. </a:t>
            </a:r>
            <a:endParaRPr lang="en-US" sz="21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100" b="0" strike="noStrike" spc="-1" dirty="0">
                <a:solidFill>
                  <a:srgbClr val="404040"/>
                </a:solidFill>
                <a:latin typeface="AdvTT5235d5a9"/>
              </a:rPr>
              <a:t>Overall, the change in the mix of crime induced by </a:t>
            </a:r>
            <a:r>
              <a:rPr lang="en-US" sz="2100" b="0" strike="noStrike" spc="-1" dirty="0">
                <a:solidFill>
                  <a:srgbClr val="404040"/>
                </a:solidFill>
                <a:latin typeface="AdvTT5235d5a9+fb"/>
              </a:rPr>
              <a:t>fi</a:t>
            </a:r>
            <a:r>
              <a:rPr lang="en-US" sz="2100" b="0" strike="noStrike" spc="-1" dirty="0">
                <a:solidFill>
                  <a:srgbClr val="404040"/>
                </a:solidFill>
                <a:latin typeface="AdvTT5235d5a9"/>
              </a:rPr>
              <a:t>nancial assistance generates considerable social bene</a:t>
            </a:r>
            <a:r>
              <a:rPr lang="en-US" sz="2100" b="0" strike="noStrike" spc="-1" dirty="0">
                <a:solidFill>
                  <a:srgbClr val="404040"/>
                </a:solidFill>
                <a:latin typeface="AdvTT5235d5a9+fb"/>
              </a:rPr>
              <a:t>fi</a:t>
            </a:r>
            <a:r>
              <a:rPr lang="en-US" sz="2100" b="0" strike="noStrike" spc="-1" dirty="0">
                <a:solidFill>
                  <a:srgbClr val="404040"/>
                </a:solidFill>
                <a:latin typeface="AdvTT5235d5a9"/>
              </a:rPr>
              <a:t>ts due to the greater social cost of violence.</a:t>
            </a:r>
            <a:r>
              <a:rPr lang="en-US" sz="2100" b="0" strike="noStrike" spc="-1" dirty="0">
                <a:solidFill>
                  <a:srgbClr val="404040"/>
                </a:solidFill>
                <a:latin typeface="Century Gothic"/>
              </a:rPr>
              <a:t>”</a:t>
            </a:r>
            <a:br>
              <a:rPr sz="2400" dirty="0"/>
            </a:br>
            <a:r>
              <a:rPr lang="en-US" sz="2400" b="0" strike="noStrike" spc="-1" dirty="0">
                <a:solidFill>
                  <a:srgbClr val="404040"/>
                </a:solidFill>
                <a:latin typeface="Century Gothic"/>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800" b="0" strike="noStrike" cap="all" spc="-1">
                <a:solidFill>
                  <a:srgbClr val="265B4D"/>
                </a:solidFill>
                <a:latin typeface="Century Gothic"/>
              </a:rPr>
              <a:t>Palmer et al – Emergency assistance and Crime</a:t>
            </a:r>
            <a:endParaRPr lang="en-US" sz="2800" b="0" strike="noStrike" spc="-1">
              <a:solidFill>
                <a:srgbClr val="000000"/>
              </a:solidFill>
              <a:latin typeface="Calibri"/>
            </a:endParaRPr>
          </a:p>
        </p:txBody>
      </p:sp>
      <p:sp>
        <p:nvSpPr>
          <p:cNvPr id="123" name="PlaceHolder 2"/>
          <p:cNvSpPr>
            <a:spLocks noGrp="1"/>
          </p:cNvSpPr>
          <p:nvPr>
            <p:ph/>
          </p:nvPr>
        </p:nvSpPr>
        <p:spPr>
          <a:xfrm>
            <a:off x="838080" y="1825560"/>
            <a:ext cx="4442400" cy="361368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researchers use “eligible calls”, which are the people who are eligible, based on the HPCC’s criteria, for the assistance.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For these people it’s almost a coin toss if they get the funding.</a:t>
            </a:r>
          </a:p>
        </p:txBody>
      </p:sp>
      <p:pic>
        <p:nvPicPr>
          <p:cNvPr id="124" name="Picture 4"/>
          <p:cNvPicPr/>
          <p:nvPr/>
        </p:nvPicPr>
        <p:blipFill>
          <a:blip r:embed="rId2"/>
          <a:stretch/>
        </p:blipFill>
        <p:spPr>
          <a:xfrm>
            <a:off x="5599800" y="1690560"/>
            <a:ext cx="5753520" cy="26766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800" b="0" strike="noStrike" cap="all" spc="-1">
                <a:solidFill>
                  <a:srgbClr val="265B4D"/>
                </a:solidFill>
                <a:latin typeface="Century Gothic"/>
              </a:rPr>
              <a:t>Palmer et al – Emergency assistance and Crime</a:t>
            </a:r>
            <a:endParaRPr lang="en-US" sz="2800" b="0" strike="noStrike" spc="-1">
              <a:solidFill>
                <a:srgbClr val="000000"/>
              </a:solidFill>
              <a:latin typeface="Calibri"/>
            </a:endParaRPr>
          </a:p>
        </p:txBody>
      </p:sp>
      <p:sp>
        <p:nvSpPr>
          <p:cNvPr id="126" name="PlaceHolder 2"/>
          <p:cNvSpPr>
            <a:spLocks noGrp="1"/>
          </p:cNvSpPr>
          <p:nvPr>
            <p:ph/>
          </p:nvPr>
        </p:nvSpPr>
        <p:spPr>
          <a:xfrm>
            <a:off x="838080" y="1825560"/>
            <a:ext cx="5496840" cy="393084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For eligible callers, funding is pretty random.</a:t>
            </a:r>
          </a:p>
        </p:txBody>
      </p:sp>
      <p:pic>
        <p:nvPicPr>
          <p:cNvPr id="127" name="Picture 4"/>
          <p:cNvPicPr/>
          <p:nvPr/>
        </p:nvPicPr>
        <p:blipFill>
          <a:blip r:embed="rId2"/>
          <a:stretch/>
        </p:blipFill>
        <p:spPr>
          <a:xfrm>
            <a:off x="6581160" y="1732680"/>
            <a:ext cx="5610600" cy="51249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7232400" cy="1325160"/>
          </a:xfrm>
          <a:prstGeom prst="rect">
            <a:avLst/>
          </a:prstGeom>
          <a:noFill/>
          <a:ln w="0">
            <a:noFill/>
          </a:ln>
        </p:spPr>
        <p:txBody>
          <a:bodyPr numCol="1" spcCol="0" anchor="ctr">
            <a:noAutofit/>
          </a:bodyPr>
          <a:lstStyle/>
          <a:p>
            <a:pPr indent="0">
              <a:lnSpc>
                <a:spcPct val="90000"/>
              </a:lnSpc>
              <a:buNone/>
            </a:pPr>
            <a:r>
              <a:rPr lang="en-US" sz="2000" b="0" strike="noStrike" cap="all" spc="-1">
                <a:solidFill>
                  <a:srgbClr val="265B4D"/>
                </a:solidFill>
                <a:latin typeface="Century Gothic"/>
              </a:rPr>
              <a:t>Palmer et al – Emergency assistance and Crime</a:t>
            </a:r>
            <a:endParaRPr lang="en-US" sz="2000" b="0" strike="noStrike" spc="-1">
              <a:solidFill>
                <a:srgbClr val="000000"/>
              </a:solidFill>
              <a:latin typeface="Calibri"/>
            </a:endParaRPr>
          </a:p>
        </p:txBody>
      </p:sp>
      <p:sp>
        <p:nvSpPr>
          <p:cNvPr id="129" name="PlaceHolder 2"/>
          <p:cNvSpPr>
            <a:spLocks noGrp="1"/>
          </p:cNvSpPr>
          <p:nvPr>
            <p:ph/>
          </p:nvPr>
        </p:nvSpPr>
        <p:spPr>
          <a:xfrm>
            <a:off x="838080" y="1825560"/>
            <a:ext cx="7092360" cy="385632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This shows us what the sample of callers is like.</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E.g., about a third have ever been arrested before they call.</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83% women who call.</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89% black, non-Hispanic people</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Average monthly income just over $1,000</a:t>
            </a:r>
          </a:p>
        </p:txBody>
      </p:sp>
      <p:pic>
        <p:nvPicPr>
          <p:cNvPr id="130" name="Picture 6"/>
          <p:cNvPicPr/>
          <p:nvPr/>
        </p:nvPicPr>
        <p:blipFill>
          <a:blip r:embed="rId2"/>
          <a:stretch/>
        </p:blipFill>
        <p:spPr>
          <a:xfrm>
            <a:off x="8247960" y="0"/>
            <a:ext cx="3813120" cy="685764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6686640" cy="1325160"/>
          </a:xfrm>
          <a:prstGeom prst="rect">
            <a:avLst/>
          </a:prstGeom>
          <a:noFill/>
          <a:ln w="0">
            <a:noFill/>
          </a:ln>
        </p:spPr>
        <p:txBody>
          <a:bodyPr numCol="1" spcCol="0" anchor="ctr">
            <a:noAutofit/>
          </a:bodyPr>
          <a:lstStyle/>
          <a:p>
            <a:pPr indent="0">
              <a:lnSpc>
                <a:spcPct val="90000"/>
              </a:lnSpc>
              <a:buNone/>
            </a:pPr>
            <a:r>
              <a:rPr lang="en-US" sz="1800" b="0" strike="noStrike" cap="all" spc="-1">
                <a:solidFill>
                  <a:srgbClr val="265B4D"/>
                </a:solidFill>
                <a:latin typeface="Century Gothic"/>
              </a:rPr>
              <a:t>Palmer et al – Emergency assistance and Crime</a:t>
            </a:r>
            <a:endParaRPr lang="en-US" sz="1800" b="0" strike="noStrike" spc="-1">
              <a:solidFill>
                <a:srgbClr val="000000"/>
              </a:solidFill>
              <a:latin typeface="Calibri"/>
            </a:endParaRPr>
          </a:p>
        </p:txBody>
      </p:sp>
      <p:sp>
        <p:nvSpPr>
          <p:cNvPr id="132" name="PlaceHolder 2"/>
          <p:cNvSpPr>
            <a:spLocks noGrp="1"/>
          </p:cNvSpPr>
          <p:nvPr>
            <p:ph/>
          </p:nvPr>
        </p:nvSpPr>
        <p:spPr>
          <a:xfrm>
            <a:off x="838080" y="1825560"/>
            <a:ext cx="650448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is the main results table.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Effect are strongest (more statistically significant) for violent arrests.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E.g., one year after getting the funding, violent arrests are 0.0087 lower. Compared to average rate (control group mean of 0.017), this is a decrease of about 50%!!!</a:t>
            </a:r>
          </a:p>
          <a:p>
            <a:pPr indent="0">
              <a:lnSpc>
                <a:spcPct val="90000"/>
              </a:lnSpc>
              <a:spcBef>
                <a:spcPts val="1001"/>
              </a:spcBef>
              <a:buNone/>
              <a:tabLst>
                <a:tab pos="0" algn="l"/>
              </a:tabLst>
            </a:pPr>
            <a:endParaRPr lang="en-US" sz="2400" b="0" strike="noStrike" spc="-1" dirty="0">
              <a:solidFill>
                <a:srgbClr val="404040"/>
              </a:solidFill>
              <a:latin typeface="Century Gothic"/>
            </a:endParaRPr>
          </a:p>
        </p:txBody>
      </p:sp>
      <p:pic>
        <p:nvPicPr>
          <p:cNvPr id="133" name="Picture 4"/>
          <p:cNvPicPr/>
          <p:nvPr/>
        </p:nvPicPr>
        <p:blipFill>
          <a:blip r:embed="rId2"/>
          <a:stretch/>
        </p:blipFill>
        <p:spPr>
          <a:xfrm>
            <a:off x="7525080" y="0"/>
            <a:ext cx="4666320" cy="68576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Plan for today</a:t>
            </a:r>
            <a:endParaRPr lang="en-US" sz="3800" b="0" strike="noStrike" spc="-1">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Summarize two papers:</a:t>
            </a:r>
          </a:p>
          <a:p>
            <a:pPr marL="228600" indent="-228600">
              <a:lnSpc>
                <a:spcPct val="90000"/>
              </a:lnSpc>
              <a:spcBef>
                <a:spcPts val="1001"/>
              </a:spcBef>
              <a:buClr>
                <a:srgbClr val="404040"/>
              </a:buClr>
              <a:buFont typeface="Arial"/>
              <a:buChar char="•"/>
            </a:pPr>
            <a:r>
              <a:rPr lang="en-US" sz="2400" b="1" strike="noStrike" spc="-1">
                <a:solidFill>
                  <a:srgbClr val="404040"/>
                </a:solidFill>
                <a:latin typeface="URWPalladioL-Bold"/>
              </a:rPr>
              <a:t>Yang, Crystal S. </a:t>
            </a:r>
            <a:r>
              <a:rPr lang="en-US" sz="2400" b="0" strike="noStrike" spc="-1">
                <a:solidFill>
                  <a:srgbClr val="404040"/>
                </a:solidFill>
                <a:latin typeface="URWPalladioL-Roma"/>
              </a:rPr>
              <a:t>2017. “Local labor markets and criminal recidivism.” </a:t>
            </a:r>
            <a:r>
              <a:rPr lang="en-US" sz="2400" b="0" i="1" strike="noStrike" spc="-1">
                <a:solidFill>
                  <a:srgbClr val="404040"/>
                </a:solidFill>
                <a:latin typeface="URWPalladioL-Roma-Slant_167"/>
              </a:rPr>
              <a:t>Journal of Public Economics</a:t>
            </a:r>
            <a:r>
              <a:rPr lang="en-US" sz="2400" b="0" strike="noStrike" spc="-1">
                <a:solidFill>
                  <a:srgbClr val="404040"/>
                </a:solidFill>
                <a:latin typeface="URWPalladioL-Roma"/>
              </a:rPr>
              <a:t>, 147: 16–29.</a:t>
            </a:r>
            <a:endParaRPr lang="en-US" sz="2400" b="0" strike="noStrike" spc="-1">
              <a:solidFill>
                <a:srgbClr val="404040"/>
              </a:solidFill>
              <a:latin typeface="Century Gothic"/>
            </a:endParaRPr>
          </a:p>
          <a:p>
            <a:pPr marL="228600" indent="-228600">
              <a:lnSpc>
                <a:spcPct val="90000"/>
              </a:lnSpc>
              <a:spcBef>
                <a:spcPts val="1001"/>
              </a:spcBef>
              <a:buClr>
                <a:srgbClr val="404040"/>
              </a:buClr>
              <a:buFont typeface="Arial"/>
              <a:buChar char="•"/>
            </a:pPr>
            <a:r>
              <a:rPr lang="en-US" sz="2400" b="1" strike="noStrike" spc="-1">
                <a:solidFill>
                  <a:srgbClr val="404040"/>
                </a:solidFill>
                <a:latin typeface="URWPalladioL-Bold"/>
              </a:rPr>
              <a:t>Palmer, Caroline, David C. Phillips, and James X. Sullivan. </a:t>
            </a:r>
            <a:r>
              <a:rPr lang="en-US" sz="2400" b="0" strike="noStrike" spc="-1">
                <a:solidFill>
                  <a:srgbClr val="404040"/>
                </a:solidFill>
                <a:latin typeface="URWPalladioL-Roma"/>
              </a:rPr>
              <a:t>2019. “Does emergency financial assistance reduce crime?” </a:t>
            </a:r>
            <a:r>
              <a:rPr lang="en-US" sz="2400" b="0" i="1" strike="noStrike" spc="-1">
                <a:solidFill>
                  <a:srgbClr val="404040"/>
                </a:solidFill>
                <a:latin typeface="URWPalladioL-Roma-Slant_167"/>
              </a:rPr>
              <a:t>Journal of Public Economics</a:t>
            </a:r>
            <a:r>
              <a:rPr lang="en-US" sz="2400" b="0" strike="noStrike" spc="-1">
                <a:solidFill>
                  <a:srgbClr val="404040"/>
                </a:solidFill>
                <a:latin typeface="URWPalladioL-Roma"/>
              </a:rPr>
              <a:t>, 169: 34–51.</a:t>
            </a:r>
            <a:endParaRPr lang="en-US" sz="2400" b="0" strike="noStrike" spc="-1">
              <a:solidFill>
                <a:srgbClr val="404040"/>
              </a:solidFill>
              <a:latin typeface="Century Gothic"/>
            </a:endParaRP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Remaining time for practice questions in groups.</a:t>
            </a:r>
          </a:p>
          <a:p>
            <a:pPr indent="0">
              <a:lnSpc>
                <a:spcPct val="90000"/>
              </a:lnSpc>
              <a:spcBef>
                <a:spcPts val="1001"/>
              </a:spcBef>
              <a:buNone/>
            </a:pPr>
            <a:endParaRPr lang="en-US" sz="2400" b="0" strike="noStrike" spc="-1">
              <a:solidFill>
                <a:srgbClr val="404040"/>
              </a:solidFill>
              <a:latin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6686640" cy="1325160"/>
          </a:xfrm>
          <a:prstGeom prst="rect">
            <a:avLst/>
          </a:prstGeom>
          <a:noFill/>
          <a:ln w="0">
            <a:noFill/>
          </a:ln>
        </p:spPr>
        <p:txBody>
          <a:bodyPr numCol="1" spcCol="0" anchor="ctr">
            <a:noAutofit/>
          </a:bodyPr>
          <a:lstStyle/>
          <a:p>
            <a:pPr indent="0">
              <a:lnSpc>
                <a:spcPct val="90000"/>
              </a:lnSpc>
              <a:buNone/>
            </a:pPr>
            <a:r>
              <a:rPr lang="en-US" sz="1800" b="0" strike="noStrike" cap="all" spc="-1">
                <a:solidFill>
                  <a:srgbClr val="265B4D"/>
                </a:solidFill>
                <a:latin typeface="Century Gothic"/>
              </a:rPr>
              <a:t>Palmer et al – Emergency assistance and Crime</a:t>
            </a:r>
            <a:endParaRPr lang="en-US" sz="1800" b="0" strike="noStrike" spc="-1">
              <a:solidFill>
                <a:srgbClr val="000000"/>
              </a:solidFill>
              <a:latin typeface="Calibri"/>
            </a:endParaRPr>
          </a:p>
        </p:txBody>
      </p:sp>
      <p:sp>
        <p:nvSpPr>
          <p:cNvPr id="135" name="PlaceHolder 2"/>
          <p:cNvSpPr>
            <a:spLocks noGrp="1"/>
          </p:cNvSpPr>
          <p:nvPr>
            <p:ph/>
          </p:nvPr>
        </p:nvSpPr>
        <p:spPr>
          <a:xfrm>
            <a:off x="838080" y="1825560"/>
            <a:ext cx="650448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There is an increase in property arrests three years later, due to getting the funding.</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authors argue that this may be that when the families get the funding, they get requests for that money, and they overcommit on who they promise to give money to.</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could lead to an incentive to commit shoplifting once those “debts” catch up.</a:t>
            </a:r>
          </a:p>
        </p:txBody>
      </p:sp>
      <p:pic>
        <p:nvPicPr>
          <p:cNvPr id="136" name="Picture 4"/>
          <p:cNvPicPr/>
          <p:nvPr/>
        </p:nvPicPr>
        <p:blipFill>
          <a:blip r:embed="rId2"/>
          <a:stretch/>
        </p:blipFill>
        <p:spPr>
          <a:xfrm>
            <a:off x="7525080" y="0"/>
            <a:ext cx="4666320" cy="685764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800" b="0" strike="noStrike" cap="all" spc="-1">
                <a:solidFill>
                  <a:srgbClr val="265B4D"/>
                </a:solidFill>
                <a:latin typeface="Century Gothic"/>
              </a:rPr>
              <a:t>Palmer et al – Emergency assistance and Crime</a:t>
            </a:r>
            <a:endParaRPr lang="en-US" sz="2800" b="0" strike="noStrike" spc="-1">
              <a:solidFill>
                <a:srgbClr val="000000"/>
              </a:solidFill>
              <a:latin typeface="Calibri"/>
            </a:endParaRPr>
          </a:p>
        </p:txBody>
      </p:sp>
      <p:sp>
        <p:nvSpPr>
          <p:cNvPr id="138" name="PlaceHolder 2"/>
          <p:cNvSpPr>
            <a:spLocks noGrp="1"/>
          </p:cNvSpPr>
          <p:nvPr>
            <p:ph/>
          </p:nvPr>
        </p:nvSpPr>
        <p:spPr>
          <a:xfrm>
            <a:off x="838080" y="1825560"/>
            <a:ext cx="2781720" cy="375300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Time on the x axis is relative to their eligible call.</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0 = month of their eligible call.</a:t>
            </a:r>
          </a:p>
        </p:txBody>
      </p:sp>
      <p:pic>
        <p:nvPicPr>
          <p:cNvPr id="139" name="Picture 4"/>
          <p:cNvPicPr/>
          <p:nvPr/>
        </p:nvPicPr>
        <p:blipFill>
          <a:blip r:embed="rId2"/>
          <a:stretch/>
        </p:blipFill>
        <p:spPr>
          <a:xfrm>
            <a:off x="3770640" y="2097000"/>
            <a:ext cx="8420760" cy="375300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800" b="0" strike="noStrike" cap="all" spc="-1">
                <a:solidFill>
                  <a:srgbClr val="265B4D"/>
                </a:solidFill>
                <a:latin typeface="Century Gothic"/>
              </a:rPr>
              <a:t>Palmer et al – Emergency assistance and Crime</a:t>
            </a:r>
            <a:endParaRPr lang="en-US" sz="2800" b="0" strike="noStrike" spc="-1">
              <a:solidFill>
                <a:srgbClr val="000000"/>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indent="0">
              <a:lnSpc>
                <a:spcPct val="90000"/>
              </a:lnSpc>
              <a:spcBef>
                <a:spcPts val="1417"/>
              </a:spcBef>
              <a:buNone/>
            </a:pPr>
            <a:endParaRPr lang="en-US" sz="2400" b="0" strike="noStrike" spc="-1">
              <a:solidFill>
                <a:srgbClr val="404040"/>
              </a:solidFill>
              <a:latin typeface="Century Gothic"/>
            </a:endParaRPr>
          </a:p>
        </p:txBody>
      </p:sp>
      <p:pic>
        <p:nvPicPr>
          <p:cNvPr id="142" name="Picture 4"/>
          <p:cNvPicPr/>
          <p:nvPr/>
        </p:nvPicPr>
        <p:blipFill>
          <a:blip r:embed="rId2"/>
          <a:stretch/>
        </p:blipFill>
        <p:spPr>
          <a:xfrm>
            <a:off x="0" y="1508400"/>
            <a:ext cx="5725080" cy="4400640"/>
          </a:xfrm>
          <a:prstGeom prst="rect">
            <a:avLst/>
          </a:prstGeom>
          <a:ln w="0">
            <a:noFill/>
          </a:ln>
        </p:spPr>
      </p:pic>
      <p:pic>
        <p:nvPicPr>
          <p:cNvPr id="143" name="Picture 6"/>
          <p:cNvPicPr/>
          <p:nvPr/>
        </p:nvPicPr>
        <p:blipFill>
          <a:blip r:embed="rId3"/>
          <a:stretch/>
        </p:blipFill>
        <p:spPr>
          <a:xfrm>
            <a:off x="5725440" y="1422720"/>
            <a:ext cx="5496480" cy="448668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Practice questions</a:t>
            </a:r>
            <a:endParaRPr lang="en-US" sz="3800" b="0" strike="noStrike" spc="-1">
              <a:solidFill>
                <a:srgbClr val="000000"/>
              </a:solidFill>
              <a:latin typeface="Calibri"/>
            </a:endParaRPr>
          </a:p>
        </p:txBody>
      </p:sp>
      <p:sp>
        <p:nvSpPr>
          <p:cNvPr id="145" name="PlaceHolder 2"/>
          <p:cNvSpPr>
            <a:spLocks noGrp="1"/>
          </p:cNvSpPr>
          <p:nvPr>
            <p:ph/>
          </p:nvPr>
        </p:nvSpPr>
        <p:spPr>
          <a:xfrm>
            <a:off x="838080" y="162720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You may be wondering what quiz/exam questions on this content might be like…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One question on Yang, one on Palmer et al.</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If you want feedback on these practice problems, then please submit by Sunday.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dirty="0">
                <a:solidFill>
                  <a:srgbClr val="265B4D"/>
                </a:solidFill>
                <a:latin typeface="Century Gothic"/>
              </a:rPr>
              <a:t>Yang – Labor markets and recidivism</a:t>
            </a:r>
            <a:endParaRPr lang="en-US" sz="3800" b="0" strike="noStrike" spc="-1" dirty="0">
              <a:solidFill>
                <a:srgbClr val="000000"/>
              </a:solidFill>
              <a:latin typeface="Calibri"/>
            </a:endParaRPr>
          </a:p>
        </p:txBody>
      </p:sp>
      <p:sp>
        <p:nvSpPr>
          <p:cNvPr id="92" name="PlaceHolder 2"/>
          <p:cNvSpPr>
            <a:spLocks noGrp="1"/>
          </p:cNvSpPr>
          <p:nvPr>
            <p:ph/>
          </p:nvPr>
        </p:nvSpPr>
        <p:spPr>
          <a:xfrm>
            <a:off x="838080" y="1690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Abstract: “</a:t>
            </a:r>
            <a:r>
              <a:rPr lang="en-US" sz="2400" b="0" strike="noStrike" spc="-1" dirty="0">
                <a:solidFill>
                  <a:srgbClr val="404040"/>
                </a:solidFill>
                <a:latin typeface="Gulliver"/>
              </a:rPr>
              <a:t>This paper estimates the impact of local labor market conditions on criminal recidivism using administrative prison records on four million offenders released from 43 states between 2000 and 2013. Exploiting the timing of each offender’s release from prison, I find that being released to a county with higher low-skilled wages significantly decreases the risk of recidivism. The impact of higher wages on recidivism is larger for both black offenders and first-time offenders, and in sectors that report being more willing to hire ex-offenders. These results are robust to individual- and county-level controls, such as policing and corrections activity, and do not appear to be driven by changes in the composition of released offenders during good or bad economic times.</a:t>
            </a:r>
            <a:r>
              <a:rPr lang="en-US" sz="2400" b="0" strike="noStrike" spc="-1" dirty="0">
                <a:solidFill>
                  <a:srgbClr val="404040"/>
                </a:solidFill>
                <a:latin typeface="Century Gothic"/>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sp>
        <p:nvSpPr>
          <p:cNvPr id="94" name="PlaceHolder 2"/>
          <p:cNvSpPr>
            <a:spLocks noGrp="1"/>
          </p:cNvSpPr>
          <p:nvPr>
            <p:ph/>
          </p:nvPr>
        </p:nvSpPr>
        <p:spPr>
          <a:xfrm>
            <a:off x="838080" y="1690560"/>
            <a:ext cx="333216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is a summary statistics table showing you what her data looks like.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one shows facts about how often people return to prison (recidivate)</a:t>
            </a:r>
          </a:p>
        </p:txBody>
      </p:sp>
      <p:pic>
        <p:nvPicPr>
          <p:cNvPr id="95" name="Picture 4"/>
          <p:cNvPicPr/>
          <p:nvPr/>
        </p:nvPicPr>
        <p:blipFill>
          <a:blip r:embed="rId2"/>
          <a:stretch/>
        </p:blipFill>
        <p:spPr>
          <a:xfrm>
            <a:off x="4428000" y="1278720"/>
            <a:ext cx="7763760" cy="4972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800" b="0" strike="noStrike" cap="all" spc="-1">
                <a:solidFill>
                  <a:srgbClr val="265B4D"/>
                </a:solidFill>
                <a:latin typeface="Century Gothic"/>
              </a:rPr>
              <a:t>Yang – Labor markets and recidivism</a:t>
            </a:r>
            <a:endParaRPr lang="en-US" sz="2800" b="0" strike="noStrike" spc="-1">
              <a:solidFill>
                <a:srgbClr val="000000"/>
              </a:solidFill>
              <a:latin typeface="Calibri"/>
            </a:endParaRPr>
          </a:p>
        </p:txBody>
      </p:sp>
      <p:sp>
        <p:nvSpPr>
          <p:cNvPr id="97" name="PlaceHolder 2"/>
          <p:cNvSpPr>
            <a:spLocks noGrp="1"/>
          </p:cNvSpPr>
          <p:nvPr>
            <p:ph/>
          </p:nvPr>
        </p:nvSpPr>
        <p:spPr>
          <a:xfrm>
            <a:off x="838080" y="1690560"/>
            <a:ext cx="7073640" cy="400068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is another summary statistics table, showing what her sample looks like.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E.g., what is the demographic and educational make-up of her sample?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What kind of offenses were committed?</a:t>
            </a:r>
          </a:p>
        </p:txBody>
      </p:sp>
      <p:pic>
        <p:nvPicPr>
          <p:cNvPr id="98" name="Picture 4"/>
          <p:cNvPicPr/>
          <p:nvPr/>
        </p:nvPicPr>
        <p:blipFill>
          <a:blip r:embed="rId2"/>
          <a:stretch/>
        </p:blipFill>
        <p:spPr>
          <a:xfrm>
            <a:off x="8538480" y="0"/>
            <a:ext cx="3653280" cy="68576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sp>
        <p:nvSpPr>
          <p:cNvPr id="100" name="PlaceHolder 2"/>
          <p:cNvSpPr>
            <a:spLocks noGrp="1"/>
          </p:cNvSpPr>
          <p:nvPr>
            <p:ph/>
          </p:nvPr>
        </p:nvSpPr>
        <p:spPr>
          <a:xfrm>
            <a:off x="838080" y="15123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Yang’s general approach is a version of a difference-in-differences.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idea to compare people released from prison </a:t>
            </a:r>
            <a:r>
              <a:rPr lang="en-US" sz="2400" b="0" i="1" strike="noStrike" spc="-1" dirty="0">
                <a:solidFill>
                  <a:srgbClr val="404040"/>
                </a:solidFill>
                <a:latin typeface="Century Gothic"/>
              </a:rPr>
              <a:t>in the same county </a:t>
            </a:r>
            <a:r>
              <a:rPr lang="en-US" sz="2400" b="0" strike="noStrike" spc="-1" dirty="0">
                <a:solidFill>
                  <a:srgbClr val="404040"/>
                </a:solidFill>
                <a:latin typeface="Century Gothic"/>
              </a:rPr>
              <a:t>in good economic conditions versus bad economic conditions.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Yang measures economic conditions through wages in low skilled jobs.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These are the jobs that are most likely to hire those with criminal records.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sp>
        <p:nvSpPr>
          <p:cNvPr id="102" name="PlaceHolder 2"/>
          <p:cNvSpPr>
            <a:spLocks noGrp="1"/>
          </p:cNvSpPr>
          <p:nvPr>
            <p:ph/>
          </p:nvPr>
        </p:nvSpPr>
        <p:spPr>
          <a:xfrm>
            <a:off x="838080" y="1512360"/>
            <a:ext cx="10515240" cy="4350960"/>
          </a:xfrm>
          <a:prstGeom prst="rect">
            <a:avLst/>
          </a:prstGeom>
          <a:noFill/>
          <a:ln w="0">
            <a:noFill/>
          </a:ln>
        </p:spPr>
        <p:txBody>
          <a:bodyPr numCol="1" spcCol="0" anchor="t">
            <a:noAutofit/>
          </a:bodyPr>
          <a:lstStyle/>
          <a:p>
            <a:pPr indent="0">
              <a:lnSpc>
                <a:spcPct val="90000"/>
              </a:lnSpc>
              <a:spcBef>
                <a:spcPts val="1001"/>
              </a:spcBef>
              <a:buNone/>
              <a:tabLst>
                <a:tab pos="0" algn="l"/>
              </a:tabLst>
            </a:pPr>
            <a:endParaRPr lang="en-US" sz="24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tabLst>
                <a:tab pos="0" algn="l"/>
              </a:tabLst>
            </a:pPr>
            <a:r>
              <a:rPr lang="en-US" sz="2400" b="0" strike="noStrike" spc="-1" dirty="0">
                <a:solidFill>
                  <a:srgbClr val="404040"/>
                </a:solidFill>
                <a:latin typeface="Century Gothic"/>
              </a:rPr>
              <a:t>By looking at people within the same county, during times with higher vs. lower wages, it removes any bias for the fixed differences between counties</a:t>
            </a:r>
          </a:p>
          <a:p>
            <a:pPr marL="685800" lvl="1" indent="-228600">
              <a:lnSpc>
                <a:spcPct val="90000"/>
              </a:lnSpc>
              <a:spcBef>
                <a:spcPts val="499"/>
              </a:spcBef>
              <a:buClr>
                <a:srgbClr val="404040"/>
              </a:buClr>
              <a:buFont typeface="Arial"/>
              <a:buChar char="•"/>
              <a:tabLst>
                <a:tab pos="0" algn="l"/>
              </a:tabLst>
            </a:pPr>
            <a:r>
              <a:rPr lang="en-US" sz="2000" b="0" strike="noStrike" spc="-1" dirty="0">
                <a:solidFill>
                  <a:srgbClr val="404040"/>
                </a:solidFill>
                <a:latin typeface="Century Gothic"/>
              </a:rPr>
              <a:t>Recidivism rates and other factors may be different between counties.</a:t>
            </a:r>
          </a:p>
          <a:p>
            <a:pPr marL="228600" indent="-228600">
              <a:lnSpc>
                <a:spcPct val="90000"/>
              </a:lnSpc>
              <a:spcBef>
                <a:spcPts val="1001"/>
              </a:spcBef>
              <a:buClr>
                <a:srgbClr val="404040"/>
              </a:buClr>
              <a:buFont typeface="Arial"/>
              <a:buChar char="•"/>
              <a:tabLst>
                <a:tab pos="0" algn="l"/>
              </a:tabLst>
            </a:pPr>
            <a:r>
              <a:rPr lang="en-US" sz="2400" b="0" strike="noStrike" spc="-1" dirty="0">
                <a:solidFill>
                  <a:srgbClr val="404040"/>
                </a:solidFill>
                <a:latin typeface="Century Gothic"/>
              </a:rPr>
              <a:t>Comparisons between, rather than within counties would be more of an “apples to oranges” comparison.</a:t>
            </a:r>
          </a:p>
          <a:p>
            <a:pPr marL="228600" indent="-228600">
              <a:lnSpc>
                <a:spcPct val="90000"/>
              </a:lnSpc>
              <a:spcBef>
                <a:spcPts val="1001"/>
              </a:spcBef>
              <a:buClr>
                <a:srgbClr val="404040"/>
              </a:buClr>
              <a:buFont typeface="Arial"/>
              <a:buChar char="•"/>
              <a:tabLst>
                <a:tab pos="0" algn="l"/>
              </a:tabLst>
            </a:pPr>
            <a:r>
              <a:rPr lang="en-US" sz="2400" b="0" strike="noStrike" spc="-1" dirty="0">
                <a:solidFill>
                  <a:srgbClr val="404040"/>
                </a:solidFill>
                <a:latin typeface="Century Gothic"/>
              </a:rPr>
              <a:t>Like other </a:t>
            </a:r>
            <a:r>
              <a:rPr lang="en-US" sz="2400" b="0" strike="noStrike" spc="-1" dirty="0" err="1">
                <a:solidFill>
                  <a:srgbClr val="404040"/>
                </a:solidFill>
                <a:latin typeface="Century Gothic"/>
              </a:rPr>
              <a:t>DiD</a:t>
            </a:r>
            <a:r>
              <a:rPr lang="en-US" sz="2400" b="0" strike="noStrike" spc="-1" dirty="0">
                <a:solidFill>
                  <a:srgbClr val="404040"/>
                </a:solidFill>
                <a:latin typeface="Century Gothic"/>
              </a:rPr>
              <a:t> examples, where there are fixed differences that exist between groups.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sp>
        <p:nvSpPr>
          <p:cNvPr id="104" name="PlaceHolder 2"/>
          <p:cNvSpPr>
            <a:spLocks noGrp="1"/>
          </p:cNvSpPr>
          <p:nvPr>
            <p:ph/>
          </p:nvPr>
        </p:nvSpPr>
        <p:spPr>
          <a:xfrm>
            <a:off x="838080" y="15123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An assumption is required for Yang’s approach to provide an unbiased estimate of the causal effect of local economic conditions on crime.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assumption is that when comparing those within the same county in good and bad economic times, there are no differences other than the different economic circumstances.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ideal would be like a randomized control trial (RCT) -&gt; higher/lower wages are randomly assigned over time.</a:t>
            </a:r>
          </a:p>
          <a:p>
            <a:pPr indent="0">
              <a:lnSpc>
                <a:spcPct val="90000"/>
              </a:lnSpc>
              <a:spcBef>
                <a:spcPts val="1001"/>
              </a:spcBef>
              <a:buNone/>
            </a:pPr>
            <a:endParaRPr lang="en-US" sz="2400" b="0" strike="noStrike" spc="-1" dirty="0">
              <a:solidFill>
                <a:srgbClr val="404040"/>
              </a:solidFill>
              <a:latin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Yang – Labor markets and recidivism</a:t>
            </a:r>
            <a:endParaRPr lang="en-US" sz="3800" b="0" strike="noStrike" spc="-1">
              <a:solidFill>
                <a:srgbClr val="000000"/>
              </a:solidFill>
              <a:latin typeface="Calibri"/>
            </a:endParaRPr>
          </a:p>
        </p:txBody>
      </p:sp>
      <p:sp>
        <p:nvSpPr>
          <p:cNvPr id="106" name="PlaceHolder 2"/>
          <p:cNvSpPr>
            <a:spLocks noGrp="1"/>
          </p:cNvSpPr>
          <p:nvPr>
            <p:ph/>
          </p:nvPr>
        </p:nvSpPr>
        <p:spPr>
          <a:xfrm>
            <a:off x="838080" y="15123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Obviously, that’s not possible.</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But hopefully there are no important differences between good and bad economic times other than the economy.</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Otherwise the treatment and control groups would be different.</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key example of possible differences are that the types of people released during good economic times, within the same county, could differ from those released during bad economic times, within the same county.</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While some of this can be controlled for in the regression analysis (i.e. control variables), any differences that are not controlled for could cause bias.</a:t>
            </a:r>
          </a:p>
          <a:p>
            <a:pPr indent="0">
              <a:lnSpc>
                <a:spcPct val="90000"/>
              </a:lnSpc>
              <a:spcBef>
                <a:spcPts val="1001"/>
              </a:spcBef>
              <a:buNone/>
            </a:pPr>
            <a:endParaRPr lang="en-US" sz="2400" b="0" strike="noStrike" spc="-1" dirty="0">
              <a:solidFill>
                <a:srgbClr val="404040"/>
              </a:solidFill>
              <a:latin typeface="Century Gothic"/>
            </a:endParaRPr>
          </a:p>
        </p:txBody>
      </p:sp>
    </p:spTree>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1784</TotalTime>
  <Words>1413</Words>
  <Application>Microsoft Macintosh PowerPoint</Application>
  <PresentationFormat>Widescreen</PresentationFormat>
  <Paragraphs>91</Paragraphs>
  <Slides>23</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23</vt:i4>
      </vt:variant>
    </vt:vector>
  </HeadingPairs>
  <TitlesOfParts>
    <vt:vector size="38" baseType="lpstr">
      <vt:lpstr>AdvTT5235d5a9</vt:lpstr>
      <vt:lpstr>AdvTT5235d5a9+20</vt:lpstr>
      <vt:lpstr>AdvTT5235d5a9+fb</vt:lpstr>
      <vt:lpstr>Arial</vt:lpstr>
      <vt:lpstr>Calibri</vt:lpstr>
      <vt:lpstr>Century Gothic</vt:lpstr>
      <vt:lpstr>Gulliver</vt:lpstr>
      <vt:lpstr>Symbol</vt:lpstr>
      <vt:lpstr>Times New Roman</vt:lpstr>
      <vt:lpstr>URWPalladioL-Bold</vt:lpstr>
      <vt:lpstr>URWPalladioL-Roma</vt:lpstr>
      <vt:lpstr>URWPalladioL-Roma-Slant_167</vt:lpstr>
      <vt:lpstr>Wingdings</vt:lpstr>
      <vt:lpstr>Office Theme</vt:lpstr>
      <vt:lpstr>Office Theme</vt:lpstr>
      <vt:lpstr>PowerPoint Presentation</vt:lpstr>
      <vt:lpstr>Plan for today</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Palmer et al – Emergency assistance on crime</vt:lpstr>
      <vt:lpstr>Palmer et al – Emergency assistance on crime</vt:lpstr>
      <vt:lpstr>Palmer et al – Emergency assistance on crime</vt:lpstr>
      <vt:lpstr>Palmer et al – Emergency assistance and Crime</vt:lpstr>
      <vt:lpstr>Palmer et al – Emergency assistance and Crime</vt:lpstr>
      <vt:lpstr>Palmer et al – Emergency assistance and Crime</vt:lpstr>
      <vt:lpstr>Palmer et al – Emergency assistance and Crime</vt:lpstr>
      <vt:lpstr>Palmer et al – Emergency assistance and Crime</vt:lpstr>
      <vt:lpstr>Palmer et al – Emergency assistance and Crime</vt:lpstr>
      <vt:lpstr>Palmer et al – Emergency assistance and Crime</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subject/>
  <dc:creator>Microsoft Office User</dc:creator>
  <dc:description/>
  <cp:lastModifiedBy>Hadah, Hussain</cp:lastModifiedBy>
  <cp:revision>133</cp:revision>
  <cp:lastPrinted>2017-03-15T17:14:36Z</cp:lastPrinted>
  <dcterms:created xsi:type="dcterms:W3CDTF">2017-02-22T17:33:23Z</dcterms:created>
  <dcterms:modified xsi:type="dcterms:W3CDTF">2024-02-22T16:39:18Z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24</vt:i4>
  </property>
</Properties>
</file>