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4.jpeg" ContentType="image/jpeg"/>
  <Override PartName="/ppt/media/image15.png" ContentType="image/png"/>
  <Override PartName="/ppt/media/image2.wmf" ContentType="image/x-wmf"/>
  <Override PartName="/ppt/media/image13.png" ContentType="image/png"/>
  <Override PartName="/ppt/media/image5.jpeg" ContentType="image/jpeg"/>
  <Override PartName="/ppt/media/image11.png" ContentType="image/png"/>
  <Override PartName="/ppt/media/image1.png" ContentType="image/png"/>
  <Override PartName="/ppt/media/image3.jpeg" ContentType="image/jpeg"/>
  <Override PartName="/ppt/media/image6.png" ContentType="image/png"/>
  <Override PartName="/ppt/media/image7.jpeg" ContentType="image/jpeg"/>
  <Override PartName="/ppt/media/image8.jpeg" ContentType="image/jpeg"/>
  <Override PartName="/ppt/media/image9.png" ContentType="image/png"/>
  <Override PartName="/ppt/media/image10.png" ContentType="image/png"/>
  <Override PartName="/ppt/media/image12.png" ContentType="image/png"/>
  <Override PartName="/ppt/media/image14.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08FD73A6-491E-4CA5-B4DC-A03053E07E1E}"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685800" y="1143000"/>
            <a:ext cx="5486040" cy="3085920"/>
          </a:xfrm>
          <a:prstGeom prst="rect">
            <a:avLst/>
          </a:prstGeom>
          <a:ln w="0">
            <a:noFill/>
          </a:ln>
        </p:spPr>
      </p:sp>
      <p:sp>
        <p:nvSpPr>
          <p:cNvPr id="188"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89"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D6FEFB77-CAB5-4E4F-AA18-271EE211A484}"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3CF40378-040D-47E7-BA85-A57623102A65}"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CE13EEE7-76E9-4AB2-BBF5-26971700C8D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E6B10AA9-9D91-40D1-AFEA-89E6BFB69FC5}"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6B9303B2-4EBF-441C-BCF4-2A5257F345F2}"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F7886209-3FCA-4BB2-A251-EFE85D37C7AF}"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0EF997A5-AAF7-4475-966F-A7BBFABF8BA8}"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882124DB-5975-4527-91AE-CC29813B93D5}"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E8F78B32-A148-4674-B809-78588B2CE79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27B88A3C-7734-4FE2-A981-BB9DDF287596}"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3D9515AD-86EA-4278-801D-BB318C0EAC20}"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7F136954-BF0A-40B6-A094-1AAB6FF11B1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11349F01-121F-42F1-AA13-E3F0D03240E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6BDCB861-1857-4A6A-BE38-AF575E6E97A0}"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AA10C090-046F-4E5C-A559-CC15F72230A0}"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DAD794AD-6E2D-4FC1-96F8-7314CA1B56C7}"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F61BB6EB-1584-4D23-A708-E625F7FC5AED}"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7D94EA69-011D-4949-A2B9-E11B2F048B0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603542B9-5AD8-4127-B67C-E6BEF30B4F83}"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96FDC59A-6E89-40C8-82D4-D143B3CF781A}"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5B35C798-56DF-4299-B0F3-4525763B4DE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64990B93-300F-420B-8E1A-EB06322D28C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8B51DBB5-8B34-44FC-93B7-4EDFEC5AA45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C2ADB877-AA7F-4A8E-AD4B-8E0367CC5573}"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D34F3EF7-FE9C-45DD-93FA-71F5663BA61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95397054-C052-4530-9316-EA02F626D64F}"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0DDD8BA0-2752-4CCF-9673-87F642A8783B}"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5400" spc="-1" strike="noStrike" cap="all">
                <a:solidFill>
                  <a:srgbClr val="ffffff"/>
                </a:solidFill>
                <a:latin typeface="Century Gothic"/>
                <a:ea typeface="Century Gothic"/>
              </a:rPr>
              <a:t>Econ. Research on Racial Bias in the criminal justice system</a:t>
            </a:r>
            <a:endParaRPr b="0" lang="en-US" sz="54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a:t>
            </a:r>
            <a:r>
              <a:rPr b="1" lang="en-US" sz="4000" spc="-1" strike="noStrike" cap="all">
                <a:solidFill>
                  <a:srgbClr val="ffffff"/>
                </a:solidFill>
                <a:latin typeface="Century Gothic"/>
                <a:ea typeface="Century Gothic"/>
              </a:rPr>
              <a:t>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3" name="Table 4"/>
          <p:cNvGraphicFramePr/>
          <p:nvPr/>
        </p:nvGraphicFramePr>
        <p:xfrm>
          <a:off x="838080" y="500760"/>
          <a:ext cx="10515240" cy="4993200"/>
        </p:xfrm>
        <a:graphic>
          <a:graphicData uri="http://schemas.openxmlformats.org/drawingml/2006/table">
            <a:tbl>
              <a:tblPr/>
              <a:tblGrid>
                <a:gridCol w="3504960"/>
                <a:gridCol w="3504960"/>
                <a:gridCol w="3504960"/>
              </a:tblGrid>
              <a:tr h="1664280">
                <a:tc>
                  <a:txBody>
                    <a:bodyPr anchor="t">
                      <a:noAutofit/>
                    </a:bodyPr>
                    <a:p>
                      <a:pPr>
                        <a:lnSpc>
                          <a:spcPct val="100000"/>
                        </a:lnSpc>
                      </a:pPr>
                      <a:r>
                        <a:rPr b="1" lang="en-US" sz="1800" spc="-1" strike="noStrike">
                          <a:solidFill>
                            <a:schemeClr val="lt1"/>
                          </a:solidFill>
                          <a:latin typeface="Calibri"/>
                        </a:rPr>
                        <a:t>Defendant Race ---</a:t>
                      </a:r>
                      <a:r>
                        <a:rPr b="1" lang="en-US" sz="1800" spc="-1" strike="noStrike">
                          <a:solidFill>
                            <a:schemeClr val="lt1"/>
                          </a:solidFill>
                          <a:latin typeface="Wingdings"/>
                        </a:rPr>
                        <a: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lt1"/>
                          </a:solidFill>
                          <a:latin typeface="Calibri"/>
                        </a:rPr>
                        <a:t>Prosecutor Race</a:t>
                      </a:r>
                      <a:endParaRPr b="0" lang="en-US" sz="1800" spc="-1" strike="noStrike">
                        <a:solidFill>
                          <a:srgbClr val="000000"/>
                        </a:solidFill>
                        <a:latin typeface="Arial"/>
                      </a:endParaRPr>
                    </a:p>
                    <a:p>
                      <a:pPr>
                        <a:lnSpc>
                          <a:spcPct val="100000"/>
                        </a:lnSpc>
                      </a:pPr>
                      <a:r>
                        <a:rPr b="1" lang="en-US" sz="1800" spc="-1" strike="noStrike">
                          <a:solidFill>
                            <a:schemeClr val="lt1"/>
                          </a:solidFill>
                          <a:latin typeface="Calibri"/>
                        </a:rPr>
                        <a:t>|</a:t>
                      </a:r>
                      <a:endParaRPr b="0" lang="en-US" sz="1800" spc="-1" strike="noStrike">
                        <a:solidFill>
                          <a:srgbClr val="000000"/>
                        </a:solidFill>
                        <a:latin typeface="Arial"/>
                      </a:endParaRPr>
                    </a:p>
                    <a:p>
                      <a:pPr>
                        <a:lnSpc>
                          <a:spcPct val="100000"/>
                        </a:lnSpc>
                      </a:pPr>
                      <a:r>
                        <a:rPr b="1" lang="en-US" sz="1800" spc="-1" strike="noStrike">
                          <a:solidFill>
                            <a:schemeClr val="lt1"/>
                          </a:solidFill>
                          <a:latin typeface="Calibri"/>
                        </a:rPr>
                        <a:t>v</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Calibri"/>
                        </a:rPr>
                        <a:t>Black</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Calibri"/>
                        </a:rPr>
                        <a:t>White</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1664280">
                <a:tc>
                  <a:txBody>
                    <a:bodyPr anchor="t">
                      <a:noAutofit/>
                    </a:bodyPr>
                    <a:p>
                      <a:pPr>
                        <a:lnSpc>
                          <a:spcPct val="100000"/>
                        </a:lnSpc>
                      </a:pPr>
                      <a:r>
                        <a:rPr b="0" lang="en-US" sz="1800" spc="-1" strike="noStrike">
                          <a:solidFill>
                            <a:schemeClr val="dk1"/>
                          </a:solidFill>
                          <a:latin typeface="Calibri"/>
                        </a:rPr>
                        <a:t>Black</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5eaf6"/>
                    </a:solidFill>
                  </a:tcPr>
                </a:tc>
                <a:tc>
                  <a:txBody>
                    <a:bodyPr anchor="t">
                      <a:noAutofit/>
                    </a:bodyPr>
                    <a:p>
                      <a:pPr>
                        <a:lnSpc>
                          <a:spcPct val="100000"/>
                        </a:lnSpc>
                      </a:pPr>
                      <a:r>
                        <a:rPr b="0" lang="en-US" sz="1800" spc="-1" strike="noStrike">
                          <a:solidFill>
                            <a:schemeClr val="dk1"/>
                          </a:solidFill>
                          <a:latin typeface="Calibri"/>
                        </a:rPr>
                        <a:t>Guilty conviction rate = C</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5eaf6"/>
                    </a:solidFill>
                  </a:tcPr>
                </a:tc>
                <a:tc>
                  <a:txBody>
                    <a:bodyPr anchor="t">
                      <a:noAutofit/>
                    </a:bodyPr>
                    <a:p>
                      <a:pPr>
                        <a:lnSpc>
                          <a:spcPct val="100000"/>
                        </a:lnSpc>
                        <a:tabLst>
                          <a:tab algn="l" pos="0"/>
                        </a:tabLst>
                      </a:pPr>
                      <a:r>
                        <a:rPr b="0" lang="en-US" sz="1800" spc="-1" strike="noStrike">
                          <a:solidFill>
                            <a:schemeClr val="dk1"/>
                          </a:solidFill>
                          <a:latin typeface="Calibri"/>
                        </a:rPr>
                        <a:t>Guilty conviction rate = D</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5eaf6"/>
                    </a:solidFill>
                  </a:tcPr>
                </a:tc>
              </a:tr>
              <a:tr h="1664280">
                <a:tc>
                  <a:txBody>
                    <a:bodyPr anchor="t">
                      <a:noAutofit/>
                    </a:bodyPr>
                    <a:p>
                      <a:pPr>
                        <a:lnSpc>
                          <a:spcPct val="100000"/>
                        </a:lnSpc>
                      </a:pPr>
                      <a:r>
                        <a:rPr b="0" lang="en-US" sz="1800" spc="-1" strike="noStrike">
                          <a:solidFill>
                            <a:schemeClr val="dk1"/>
                          </a:solidFill>
                          <a:latin typeface="Calibri"/>
                        </a:rPr>
                        <a:t>White</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4fa"/>
                    </a:solidFill>
                  </a:tcPr>
                </a:tc>
                <a:tc>
                  <a:txBody>
                    <a:bodyPr anchor="t">
                      <a:noAutofit/>
                    </a:bodyPr>
                    <a:p>
                      <a:pPr>
                        <a:lnSpc>
                          <a:spcPct val="100000"/>
                        </a:lnSpc>
                        <a:tabLst>
                          <a:tab algn="l" pos="0"/>
                        </a:tabLst>
                      </a:pPr>
                      <a:r>
                        <a:rPr b="0" lang="en-US" sz="1800" spc="-1" strike="noStrike">
                          <a:solidFill>
                            <a:schemeClr val="dk1"/>
                          </a:solidFill>
                          <a:latin typeface="Calibri"/>
                        </a:rPr>
                        <a:t>Guilty conviction rate = A</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4fa"/>
                    </a:solidFill>
                  </a:tcPr>
                </a:tc>
                <a:tc>
                  <a:txBody>
                    <a:bodyPr anchor="t">
                      <a:noAutofit/>
                    </a:bodyPr>
                    <a:p>
                      <a:pPr>
                        <a:lnSpc>
                          <a:spcPct val="100000"/>
                        </a:lnSpc>
                        <a:tabLst>
                          <a:tab algn="l" pos="0"/>
                        </a:tabLst>
                      </a:pPr>
                      <a:r>
                        <a:rPr b="0" lang="en-US" sz="1800" spc="-1" strike="noStrike">
                          <a:solidFill>
                            <a:schemeClr val="dk1"/>
                          </a:solidFill>
                          <a:latin typeface="Calibri"/>
                        </a:rPr>
                        <a:t>Guilty conviction rate = B</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4fa"/>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24" name="Table 4"/>
          <p:cNvGraphicFramePr/>
          <p:nvPr/>
        </p:nvGraphicFramePr>
        <p:xfrm>
          <a:off x="838080" y="500760"/>
          <a:ext cx="10515240" cy="2887920"/>
        </p:xfrm>
        <a:graphic>
          <a:graphicData uri="http://schemas.openxmlformats.org/drawingml/2006/table">
            <a:tbl>
              <a:tblPr/>
              <a:tblGrid>
                <a:gridCol w="3504960"/>
                <a:gridCol w="3504960"/>
                <a:gridCol w="3504960"/>
              </a:tblGrid>
              <a:tr h="1067040">
                <a:tc>
                  <a:txBody>
                    <a:bodyPr anchor="t">
                      <a:noAutofit/>
                    </a:bodyPr>
                    <a:p>
                      <a:pPr>
                        <a:lnSpc>
                          <a:spcPct val="100000"/>
                        </a:lnSpc>
                      </a:pPr>
                      <a:r>
                        <a:rPr b="1" lang="en-US" sz="1800" spc="-1" strike="noStrike">
                          <a:solidFill>
                            <a:schemeClr val="lt1"/>
                          </a:solidFill>
                          <a:latin typeface="Calibri"/>
                        </a:rPr>
                        <a:t>Defendant Race ---</a:t>
                      </a:r>
                      <a:r>
                        <a:rPr b="1" lang="en-US" sz="1800" spc="-1" strike="noStrike">
                          <a:solidFill>
                            <a:schemeClr val="lt1"/>
                          </a:solidFill>
                          <a:latin typeface="Wingdings"/>
                        </a:rPr>
                        <a: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chemeClr val="lt1"/>
                          </a:solidFill>
                          <a:latin typeface="Calibri"/>
                        </a:rPr>
                        <a:t>Prosecutor Race</a:t>
                      </a:r>
                      <a:endParaRPr b="0" lang="en-US" sz="1800" spc="-1" strike="noStrike">
                        <a:solidFill>
                          <a:srgbClr val="000000"/>
                        </a:solidFill>
                        <a:latin typeface="Arial"/>
                      </a:endParaRPr>
                    </a:p>
                    <a:p>
                      <a:pPr>
                        <a:lnSpc>
                          <a:spcPct val="100000"/>
                        </a:lnSpc>
                      </a:pPr>
                      <a:r>
                        <a:rPr b="1" lang="en-US" sz="1800" spc="-1" strike="noStrike">
                          <a:solidFill>
                            <a:schemeClr val="lt1"/>
                          </a:solidFill>
                          <a:latin typeface="Calibri"/>
                        </a:rPr>
                        <a:t>|</a:t>
                      </a:r>
                      <a:endParaRPr b="0" lang="en-US" sz="1800" spc="-1" strike="noStrike">
                        <a:solidFill>
                          <a:srgbClr val="000000"/>
                        </a:solidFill>
                        <a:latin typeface="Arial"/>
                      </a:endParaRPr>
                    </a:p>
                    <a:p>
                      <a:pPr>
                        <a:lnSpc>
                          <a:spcPct val="100000"/>
                        </a:lnSpc>
                      </a:pPr>
                      <a:r>
                        <a:rPr b="1" lang="en-US" sz="1800" spc="-1" strike="noStrike">
                          <a:solidFill>
                            <a:schemeClr val="lt1"/>
                          </a:solidFill>
                          <a:latin typeface="Calibri"/>
                        </a:rPr>
                        <a:t>v</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Calibri"/>
                        </a:rPr>
                        <a:t>Black</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1800" spc="-1" strike="noStrike">
                          <a:solidFill>
                            <a:schemeClr val="lt1"/>
                          </a:solidFill>
                          <a:latin typeface="Calibri"/>
                        </a:rPr>
                        <a:t>White</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806040">
                <a:tc>
                  <a:txBody>
                    <a:bodyPr anchor="t">
                      <a:noAutofit/>
                    </a:bodyPr>
                    <a:p>
                      <a:pPr>
                        <a:lnSpc>
                          <a:spcPct val="100000"/>
                        </a:lnSpc>
                      </a:pPr>
                      <a:r>
                        <a:rPr b="0" lang="en-US" sz="1800" spc="-1" strike="noStrike">
                          <a:solidFill>
                            <a:schemeClr val="dk1"/>
                          </a:solidFill>
                          <a:latin typeface="Calibri"/>
                        </a:rPr>
                        <a:t>Black</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5eaf6"/>
                    </a:solidFill>
                  </a:tcPr>
                </a:tc>
                <a:tc>
                  <a:txBody>
                    <a:bodyPr anchor="t">
                      <a:noAutofit/>
                    </a:bodyPr>
                    <a:p>
                      <a:pPr>
                        <a:lnSpc>
                          <a:spcPct val="100000"/>
                        </a:lnSpc>
                      </a:pPr>
                      <a:r>
                        <a:rPr b="0" lang="en-US" sz="1800" spc="-1" strike="noStrike">
                          <a:solidFill>
                            <a:schemeClr val="dk1"/>
                          </a:solidFill>
                          <a:latin typeface="Calibri"/>
                        </a:rPr>
                        <a:t>Guilty conviction rate = C</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5eaf6"/>
                    </a:solidFill>
                  </a:tcPr>
                </a:tc>
                <a:tc>
                  <a:txBody>
                    <a:bodyPr anchor="t">
                      <a:noAutofit/>
                    </a:bodyPr>
                    <a:p>
                      <a:pPr>
                        <a:lnSpc>
                          <a:spcPct val="100000"/>
                        </a:lnSpc>
                        <a:tabLst>
                          <a:tab algn="l" pos="0"/>
                        </a:tabLst>
                      </a:pPr>
                      <a:r>
                        <a:rPr b="0" lang="en-US" sz="1800" spc="-1" strike="noStrike">
                          <a:solidFill>
                            <a:schemeClr val="dk1"/>
                          </a:solidFill>
                          <a:latin typeface="Calibri"/>
                        </a:rPr>
                        <a:t>Guilty conviction rate = D</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5eaf6"/>
                    </a:solidFill>
                  </a:tcPr>
                </a:tc>
              </a:tr>
              <a:tr h="806040">
                <a:tc>
                  <a:txBody>
                    <a:bodyPr anchor="t">
                      <a:noAutofit/>
                    </a:bodyPr>
                    <a:p>
                      <a:pPr>
                        <a:lnSpc>
                          <a:spcPct val="100000"/>
                        </a:lnSpc>
                      </a:pPr>
                      <a:r>
                        <a:rPr b="0" lang="en-US" sz="1800" spc="-1" strike="noStrike">
                          <a:solidFill>
                            <a:schemeClr val="dk1"/>
                          </a:solidFill>
                          <a:latin typeface="Calibri"/>
                        </a:rPr>
                        <a:t>White</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4fa"/>
                    </a:solidFill>
                  </a:tcPr>
                </a:tc>
                <a:tc>
                  <a:txBody>
                    <a:bodyPr anchor="t">
                      <a:noAutofit/>
                    </a:bodyPr>
                    <a:p>
                      <a:pPr>
                        <a:lnSpc>
                          <a:spcPct val="100000"/>
                        </a:lnSpc>
                        <a:tabLst>
                          <a:tab algn="l" pos="0"/>
                        </a:tabLst>
                      </a:pPr>
                      <a:r>
                        <a:rPr b="0" lang="en-US" sz="1800" spc="-1" strike="noStrike">
                          <a:solidFill>
                            <a:schemeClr val="dk1"/>
                          </a:solidFill>
                          <a:latin typeface="Calibri"/>
                        </a:rPr>
                        <a:t>Guilty conviction rate = A</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4fa"/>
                    </a:solidFill>
                  </a:tcPr>
                </a:tc>
                <a:tc>
                  <a:txBody>
                    <a:bodyPr anchor="t">
                      <a:noAutofit/>
                    </a:bodyPr>
                    <a:p>
                      <a:pPr>
                        <a:lnSpc>
                          <a:spcPct val="100000"/>
                        </a:lnSpc>
                        <a:tabLst>
                          <a:tab algn="l" pos="0"/>
                        </a:tabLst>
                      </a:pPr>
                      <a:r>
                        <a:rPr b="0" lang="en-US" sz="1800" spc="-1" strike="noStrike">
                          <a:solidFill>
                            <a:schemeClr val="dk1"/>
                          </a:solidFill>
                          <a:latin typeface="Calibri"/>
                        </a:rPr>
                        <a:t>Guilty conviction rate = B</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4fa"/>
                    </a:solidFill>
                  </a:tcPr>
                </a:tc>
              </a:tr>
            </a:tbl>
          </a:graphicData>
        </a:graphic>
      </p:graphicFrame>
      <p:sp>
        <p:nvSpPr>
          <p:cNvPr id="125" name="TextBox 1"/>
          <p:cNvSpPr/>
          <p:nvPr/>
        </p:nvSpPr>
        <p:spPr>
          <a:xfrm>
            <a:off x="798480" y="3576240"/>
            <a:ext cx="9378720" cy="1918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Difference-in-Differences Estimate = (A – B) – (C – D)</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Both black and white prosecutors may have higher guilty conviction rates for black defendants, but is this white-black gap in conviction rates higher for white prosecutors? This would suggest racial bias.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Judge fixed effects in action – Sloan 2020</a:t>
            </a:r>
            <a:endParaRPr b="0" lang="en-US" sz="3200" spc="-1" strike="noStrike">
              <a:solidFill>
                <a:srgbClr val="000000"/>
              </a:solidFill>
              <a:latin typeface="Calibri"/>
            </a:endParaRPr>
          </a:p>
        </p:txBody>
      </p:sp>
      <p:pic>
        <p:nvPicPr>
          <p:cNvPr id="127" name="Content Placeholder 4" descr=""/>
          <p:cNvPicPr/>
          <p:nvPr/>
        </p:nvPicPr>
        <p:blipFill>
          <a:blip r:embed="rId1"/>
          <a:stretch/>
        </p:blipFill>
        <p:spPr>
          <a:xfrm>
            <a:off x="188280" y="1380600"/>
            <a:ext cx="6944400" cy="2162160"/>
          </a:xfrm>
          <a:prstGeom prst="rect">
            <a:avLst/>
          </a:prstGeom>
          <a:ln w="0">
            <a:noFill/>
          </a:ln>
        </p:spPr>
      </p:pic>
      <p:pic>
        <p:nvPicPr>
          <p:cNvPr id="128" name="Picture 6" descr=""/>
          <p:cNvPicPr/>
          <p:nvPr/>
        </p:nvPicPr>
        <p:blipFill>
          <a:blip r:embed="rId2"/>
          <a:stretch/>
        </p:blipFill>
        <p:spPr>
          <a:xfrm>
            <a:off x="188280" y="3463560"/>
            <a:ext cx="8020800" cy="2085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Judge fixed effects in action – Sloan 2020</a:t>
            </a:r>
            <a:endParaRPr b="0" lang="en-US" sz="3200" spc="-1" strike="noStrike">
              <a:solidFill>
                <a:srgbClr val="000000"/>
              </a:solidFill>
              <a:latin typeface="Calibri"/>
            </a:endParaRPr>
          </a:p>
        </p:txBody>
      </p:sp>
      <p:pic>
        <p:nvPicPr>
          <p:cNvPr id="130" name="Picture 4" descr=""/>
          <p:cNvPicPr/>
          <p:nvPr/>
        </p:nvPicPr>
        <p:blipFill>
          <a:blip r:embed="rId1"/>
          <a:stretch/>
        </p:blipFill>
        <p:spPr>
          <a:xfrm>
            <a:off x="0" y="2580480"/>
            <a:ext cx="7820640" cy="2971800"/>
          </a:xfrm>
          <a:prstGeom prst="rect">
            <a:avLst/>
          </a:prstGeom>
          <a:ln w="0">
            <a:noFill/>
          </a:ln>
        </p:spPr>
      </p:pic>
      <p:pic>
        <p:nvPicPr>
          <p:cNvPr id="131" name="Picture 6" descr=""/>
          <p:cNvPicPr/>
          <p:nvPr/>
        </p:nvPicPr>
        <p:blipFill>
          <a:blip r:embed="rId2"/>
          <a:stretch/>
        </p:blipFill>
        <p:spPr>
          <a:xfrm>
            <a:off x="0" y="1789920"/>
            <a:ext cx="7973280" cy="790200"/>
          </a:xfrm>
          <a:prstGeom prst="rect">
            <a:avLst/>
          </a:prstGeom>
          <a:ln w="0">
            <a:noFill/>
          </a:ln>
        </p:spPr>
      </p:pic>
      <p:sp>
        <p:nvSpPr>
          <p:cNvPr id="132" name="TextBox 7"/>
          <p:cNvSpPr/>
          <p:nvPr/>
        </p:nvSpPr>
        <p:spPr>
          <a:xfrm>
            <a:off x="7973640" y="1305360"/>
            <a:ext cx="4023360" cy="3930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If black defendants are quasi-randomly matched to white prosecutors, they are between 4.5 and 5 percentage points more likely to be deemed guilty, relative to:</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rPr>
              <a:t>Black defendants matched with black prosecutors</a:t>
            </a:r>
            <a:endParaRPr b="0" lang="en-US" sz="1800" spc="-1" strike="noStrike">
              <a:solidFill>
                <a:srgbClr val="000000"/>
              </a:solidFill>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rPr>
              <a:t>White defendants matched with white prosecutors</a:t>
            </a:r>
            <a:endParaRPr b="0" lang="en-US" sz="1800" spc="-1" strike="noStrike">
              <a:solidFill>
                <a:srgbClr val="000000"/>
              </a:solidFill>
              <a:latin typeface="Arial"/>
            </a:endParaRPr>
          </a:p>
          <a:p>
            <a:pPr marL="343080" indent="-343080">
              <a:lnSpc>
                <a:spcPct val="100000"/>
              </a:lnSpc>
              <a:buClr>
                <a:srgbClr val="000000"/>
              </a:buClr>
              <a:buFont typeface="Calibri Light"/>
              <a:buAutoNum type="arabicPeriod"/>
            </a:pPr>
            <a:r>
              <a:rPr b="0" lang="en-US" sz="1800" spc="-1" strike="noStrike">
                <a:solidFill>
                  <a:srgbClr val="000000"/>
                </a:solidFill>
                <a:latin typeface="Calibri"/>
              </a:rPr>
              <a:t>White defendants matched with white prosecutors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i.e. it’s a difference-in-differences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Judge fixed effects in action – Arnold, dobbie and yang</a:t>
            </a:r>
            <a:endParaRPr b="0" lang="en-US" sz="3800" spc="-1" strike="noStrike">
              <a:solidFill>
                <a:srgbClr val="000000"/>
              </a:solidFill>
              <a:latin typeface="Calibri"/>
            </a:endParaRPr>
          </a:p>
        </p:txBody>
      </p:sp>
      <p:sp>
        <p:nvSpPr>
          <p:cNvPr id="13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800" spc="-1" strike="noStrike">
                <a:solidFill>
                  <a:srgbClr val="404040"/>
                </a:solidFill>
                <a:latin typeface="Century Gothic"/>
              </a:rPr>
              <a:t>“</a:t>
            </a:r>
            <a:r>
              <a:rPr b="0" lang="en-US" sz="2800" spc="-1" strike="noStrike">
                <a:solidFill>
                  <a:srgbClr val="404040"/>
                </a:solidFill>
                <a:latin typeface="Century Gothic"/>
              </a:rPr>
              <a:t>Racial Bias in Bail Decisions”</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entury Gothic"/>
              </a:rPr>
              <a:t>Abstract: This article develops a new test for identifying racial bias in the context of bail decisions—a high-stakes setting with large disparities between white and black defendants. </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entury Gothic"/>
              </a:rPr>
              <a:t>We motivate our analysis using Becker’s model of racial bias…</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Judge fixed effects in action – Arnold, dobbie and yang</a:t>
            </a:r>
            <a:endParaRPr b="0" lang="en-US" sz="3800" spc="-1" strike="noStrike">
              <a:solidFill>
                <a:srgbClr val="000000"/>
              </a:solidFill>
              <a:latin typeface="Calibri"/>
            </a:endParaRPr>
          </a:p>
        </p:txBody>
      </p:sp>
      <p:sp>
        <p:nvSpPr>
          <p:cNvPr id="13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800" spc="-1" strike="noStrike">
                <a:solidFill>
                  <a:srgbClr val="404040"/>
                </a:solidFill>
                <a:latin typeface="Century Gothic"/>
              </a:rPr>
              <a:t>Abstract:  …Becker’s model which predict that rates of pretrial misconduct will be identical for marginal white and marginal black defendants if bail judges are racially unbiased.</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entury Gothic"/>
              </a:rPr>
              <a:t>In contrast, marginal white defendants will have higher rates of misconduct than marginal black defendants if bail judges are racially biased, whether that bias is driven by racial animus, inaccurate racial stereotypes, or any other form of bias… </a:t>
            </a:r>
            <a:endParaRPr b="0" lang="en-US" sz="2800" spc="-1" strike="noStrike">
              <a:solidFill>
                <a:srgbClr val="404040"/>
              </a:solidFill>
              <a:latin typeface="Century Gothic"/>
            </a:endParaRPr>
          </a:p>
          <a:p>
            <a:pPr indent="0">
              <a:lnSpc>
                <a:spcPct val="90000"/>
              </a:lnSpc>
              <a:spcBef>
                <a:spcPts val="1001"/>
              </a:spcBef>
              <a:buNone/>
              <a:tabLst>
                <a:tab algn="l" pos="0"/>
              </a:tabLst>
            </a:pP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Judge fixed effects in action – Arnold, dobbie and yang</a:t>
            </a:r>
            <a:endParaRPr b="0" lang="en-US" sz="3800" spc="-1" strike="noStrike">
              <a:solidFill>
                <a:srgbClr val="000000"/>
              </a:solidFill>
              <a:latin typeface="Calibri"/>
            </a:endParaRPr>
          </a:p>
        </p:txBody>
      </p:sp>
      <p:sp>
        <p:nvSpPr>
          <p:cNvPr id="13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400" spc="-1" strike="noStrike">
                <a:solidFill>
                  <a:srgbClr val="404040"/>
                </a:solidFill>
                <a:latin typeface="Century Gothic"/>
              </a:rPr>
              <a:t>Abstract: …To test the model, we use the release tendencies of quasi-randomly assigned bail judges to identify the relevant race-specific misconduct rates.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Estimates from Miami and Philadelphia show that bail judges are racially biased against black defendants, with substantially more racial bias among both inexperienced and part-time judges. </a:t>
            </a:r>
            <a:endParaRPr b="0" lang="en-US" sz="2400" spc="-1" strike="noStrike">
              <a:solidFill>
                <a:srgbClr val="404040"/>
              </a:solidFill>
              <a:latin typeface="Century Gothic"/>
            </a:endParaRPr>
          </a:p>
          <a:p>
            <a:pPr indent="0">
              <a:lnSpc>
                <a:spcPct val="90000"/>
              </a:lnSpc>
              <a:spcBef>
                <a:spcPts val="1001"/>
              </a:spcBef>
              <a:buNone/>
              <a:tabLst>
                <a:tab algn="l" pos="0"/>
              </a:tabLst>
            </a:pPr>
            <a:r>
              <a:rPr b="0" lang="en-US" sz="2400" spc="-1" strike="noStrike">
                <a:solidFill>
                  <a:srgbClr val="404040"/>
                </a:solidFill>
                <a:latin typeface="Century Gothic"/>
              </a:rPr>
              <a:t>We find suggestive evidence that this racial bias is driven by bail judges relying on inaccurate stereotypes that exaggerate the relative danger of releasing black defendants.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Picture 2" descr="Even Female Judges Get Harassed! | Above the Law"/>
          <p:cNvPicPr/>
          <p:nvPr/>
        </p:nvPicPr>
        <p:blipFill>
          <a:blip r:embed="rId1"/>
          <a:srcRect l="36935" t="23015" r="10998" b="13723"/>
          <a:stretch/>
        </p:blipFill>
        <p:spPr>
          <a:xfrm>
            <a:off x="1859400" y="2324520"/>
            <a:ext cx="2369520" cy="2752200"/>
          </a:xfrm>
          <a:prstGeom prst="rect">
            <a:avLst/>
          </a:prstGeom>
          <a:ln w="0">
            <a:noFill/>
          </a:ln>
        </p:spPr>
      </p:pic>
      <p:pic>
        <p:nvPicPr>
          <p:cNvPr id="140" name="Picture 2" descr="Even Female Judges Get Harassed! | Above the Law"/>
          <p:cNvPicPr/>
          <p:nvPr/>
        </p:nvPicPr>
        <p:blipFill>
          <a:blip r:embed="rId2"/>
          <a:srcRect l="36935" t="23015" r="10998" b="13723"/>
          <a:stretch/>
        </p:blipFill>
        <p:spPr>
          <a:xfrm>
            <a:off x="5745960" y="2351160"/>
            <a:ext cx="2369520" cy="2752200"/>
          </a:xfrm>
          <a:prstGeom prst="rect">
            <a:avLst/>
          </a:prstGeom>
          <a:ln w="0">
            <a:noFill/>
          </a:ln>
        </p:spPr>
      </p:pic>
      <p:pic>
        <p:nvPicPr>
          <p:cNvPr id="141" name="Picture 6" descr=""/>
          <p:cNvPicPr/>
          <p:nvPr/>
        </p:nvPicPr>
        <p:blipFill>
          <a:blip r:embed="rId3"/>
          <a:stretch/>
        </p:blipFill>
        <p:spPr>
          <a:xfrm>
            <a:off x="4152600" y="-102600"/>
            <a:ext cx="2446200" cy="2602800"/>
          </a:xfrm>
          <a:prstGeom prst="rect">
            <a:avLst/>
          </a:prstGeom>
          <a:ln w="0">
            <a:noFill/>
          </a:ln>
        </p:spPr>
      </p:pic>
      <p:grpSp>
        <p:nvGrpSpPr>
          <p:cNvPr id="142" name="Group 7"/>
          <p:cNvGrpSpPr/>
          <p:nvPr/>
        </p:nvGrpSpPr>
        <p:grpSpPr>
          <a:xfrm>
            <a:off x="0" y="0"/>
            <a:ext cx="0" cy="0"/>
            <a:chOff x="0" y="0"/>
            <a:chExt cx="0" cy="0"/>
          </a:xfrm>
        </p:grpSpPr>
      </p:grpSp>
      <p:grpSp>
        <p:nvGrpSpPr>
          <p:cNvPr id="143" name="Group 10"/>
          <p:cNvGrpSpPr/>
          <p:nvPr/>
        </p:nvGrpSpPr>
        <p:grpSpPr>
          <a:xfrm>
            <a:off x="0" y="0"/>
            <a:ext cx="0" cy="0"/>
            <a:chOff x="0" y="0"/>
            <a:chExt cx="0" cy="0"/>
          </a:xfrm>
        </p:grpSpPr>
      </p:grpSp>
      <p:sp>
        <p:nvSpPr>
          <p:cNvPr id="144" name="TextBox 11"/>
          <p:cNvSpPr/>
          <p:nvPr/>
        </p:nvSpPr>
        <p:spPr>
          <a:xfrm>
            <a:off x="1732680" y="5281200"/>
            <a:ext cx="292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Lenient judge (more likely to give pre-trial release)</a:t>
            </a:r>
            <a:endParaRPr b="0" lang="en-US" sz="1800" spc="-1" strike="noStrike">
              <a:solidFill>
                <a:srgbClr val="000000"/>
              </a:solidFill>
              <a:latin typeface="Arial"/>
            </a:endParaRPr>
          </a:p>
        </p:txBody>
      </p:sp>
      <p:sp>
        <p:nvSpPr>
          <p:cNvPr id="145" name="TextBox 12"/>
          <p:cNvSpPr/>
          <p:nvPr/>
        </p:nvSpPr>
        <p:spPr>
          <a:xfrm>
            <a:off x="5514840" y="5280120"/>
            <a:ext cx="292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Strict judge (less likely to give pre-trial release)</a:t>
            </a:r>
            <a:endParaRPr b="0" lang="en-US" sz="1800" spc="-1" strike="noStrike">
              <a:solidFill>
                <a:srgbClr val="000000"/>
              </a:solidFill>
              <a:latin typeface="Arial"/>
            </a:endParaRPr>
          </a:p>
        </p:txBody>
      </p:sp>
      <p:sp>
        <p:nvSpPr>
          <p:cNvPr id="146" name="TextBox 13"/>
          <p:cNvSpPr/>
          <p:nvPr/>
        </p:nvSpPr>
        <p:spPr>
          <a:xfrm>
            <a:off x="8290080" y="295200"/>
            <a:ext cx="3727440" cy="484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Most defendants would get pre-trail release (or not) regardless of the judge, but for a portion of defendants, they are “marginal”.</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Defendants are “marginal defendants” if whether they get released or not depends on if they get quasi-randomly allocated to a lenient vs. a strict judge.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Picture 2" descr="Even Female Judges Get Harassed! | Above the Law"/>
          <p:cNvPicPr/>
          <p:nvPr/>
        </p:nvPicPr>
        <p:blipFill>
          <a:blip r:embed="rId1"/>
          <a:srcRect l="36935" t="23015" r="10998" b="13723"/>
          <a:stretch/>
        </p:blipFill>
        <p:spPr>
          <a:xfrm>
            <a:off x="2286000" y="2426040"/>
            <a:ext cx="2369520" cy="2752200"/>
          </a:xfrm>
          <a:prstGeom prst="rect">
            <a:avLst/>
          </a:prstGeom>
          <a:ln w="0">
            <a:noFill/>
          </a:ln>
        </p:spPr>
      </p:pic>
      <p:pic>
        <p:nvPicPr>
          <p:cNvPr id="148" name="Picture 2" descr="Even Female Judges Get Harassed! | Above the Law"/>
          <p:cNvPicPr/>
          <p:nvPr/>
        </p:nvPicPr>
        <p:blipFill>
          <a:blip r:embed="rId2"/>
          <a:srcRect l="36935" t="23015" r="10998" b="13723"/>
          <a:stretch/>
        </p:blipFill>
        <p:spPr>
          <a:xfrm>
            <a:off x="6095880" y="2426040"/>
            <a:ext cx="2369520" cy="2752200"/>
          </a:xfrm>
          <a:prstGeom prst="rect">
            <a:avLst/>
          </a:prstGeom>
          <a:ln w="0">
            <a:noFill/>
          </a:ln>
        </p:spPr>
      </p:pic>
      <p:pic>
        <p:nvPicPr>
          <p:cNvPr id="149" name="Picture 6" descr=""/>
          <p:cNvPicPr/>
          <p:nvPr/>
        </p:nvPicPr>
        <p:blipFill>
          <a:blip r:embed="rId3"/>
          <a:stretch/>
        </p:blipFill>
        <p:spPr>
          <a:xfrm>
            <a:off x="4152600" y="-102600"/>
            <a:ext cx="2446200" cy="2602800"/>
          </a:xfrm>
          <a:prstGeom prst="rect">
            <a:avLst/>
          </a:prstGeom>
          <a:ln w="0">
            <a:noFill/>
          </a:ln>
        </p:spPr>
      </p:pic>
      <p:grpSp>
        <p:nvGrpSpPr>
          <p:cNvPr id="150" name="Group 7"/>
          <p:cNvGrpSpPr/>
          <p:nvPr/>
        </p:nvGrpSpPr>
        <p:grpSpPr>
          <a:xfrm>
            <a:off x="0" y="0"/>
            <a:ext cx="0" cy="0"/>
            <a:chOff x="0" y="0"/>
            <a:chExt cx="0" cy="0"/>
          </a:xfrm>
        </p:grpSpPr>
      </p:grpSp>
      <p:grpSp>
        <p:nvGrpSpPr>
          <p:cNvPr id="151" name="Group 10"/>
          <p:cNvGrpSpPr/>
          <p:nvPr/>
        </p:nvGrpSpPr>
        <p:grpSpPr>
          <a:xfrm>
            <a:off x="0" y="0"/>
            <a:ext cx="0" cy="0"/>
            <a:chOff x="0" y="0"/>
            <a:chExt cx="0" cy="0"/>
          </a:xfrm>
        </p:grpSpPr>
      </p:grpSp>
      <p:sp>
        <p:nvSpPr>
          <p:cNvPr id="152" name="TextBox 11"/>
          <p:cNvSpPr/>
          <p:nvPr/>
        </p:nvSpPr>
        <p:spPr>
          <a:xfrm>
            <a:off x="1732680" y="5281200"/>
            <a:ext cx="292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Lenient judge (more likely to give pre-trial release)</a:t>
            </a:r>
            <a:endParaRPr b="0" lang="en-US" sz="1800" spc="-1" strike="noStrike">
              <a:solidFill>
                <a:srgbClr val="000000"/>
              </a:solidFill>
              <a:latin typeface="Arial"/>
            </a:endParaRPr>
          </a:p>
        </p:txBody>
      </p:sp>
      <p:sp>
        <p:nvSpPr>
          <p:cNvPr id="153" name="TextBox 12"/>
          <p:cNvSpPr/>
          <p:nvPr/>
        </p:nvSpPr>
        <p:spPr>
          <a:xfrm>
            <a:off x="5514840" y="5280120"/>
            <a:ext cx="292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Strict judge (less likely to give pre-trial release)</a:t>
            </a:r>
            <a:endParaRPr b="0" lang="en-US" sz="1800" spc="-1" strike="noStrike">
              <a:solidFill>
                <a:srgbClr val="000000"/>
              </a:solidFill>
              <a:latin typeface="Arial"/>
            </a:endParaRPr>
          </a:p>
        </p:txBody>
      </p:sp>
      <p:sp>
        <p:nvSpPr>
          <p:cNvPr id="154" name="TextBox 13"/>
          <p:cNvSpPr/>
          <p:nvPr/>
        </p:nvSpPr>
        <p:spPr>
          <a:xfrm>
            <a:off x="8542440" y="709200"/>
            <a:ext cx="347508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The quasi-random assignment to lenient vs. picky judges provides quasi-random variation in pre-trial release.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The idea is to see if those quasi-randomly assigned pre-trial release in this way re-commit crimes while on release.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Picture 2" descr="Even Female Judges Get Harassed! | Above the Law"/>
          <p:cNvPicPr/>
          <p:nvPr/>
        </p:nvPicPr>
        <p:blipFill>
          <a:blip r:embed="rId1"/>
          <a:srcRect l="36935" t="23015" r="10998" b="13723"/>
          <a:stretch/>
        </p:blipFill>
        <p:spPr>
          <a:xfrm>
            <a:off x="2286000" y="2426040"/>
            <a:ext cx="2369520" cy="2752200"/>
          </a:xfrm>
          <a:prstGeom prst="rect">
            <a:avLst/>
          </a:prstGeom>
          <a:ln w="0">
            <a:noFill/>
          </a:ln>
        </p:spPr>
      </p:pic>
      <p:pic>
        <p:nvPicPr>
          <p:cNvPr id="156" name="Picture 2" descr="Even Female Judges Get Harassed! | Above the Law"/>
          <p:cNvPicPr/>
          <p:nvPr/>
        </p:nvPicPr>
        <p:blipFill>
          <a:blip r:embed="rId2"/>
          <a:srcRect l="36935" t="23015" r="10998" b="13723"/>
          <a:stretch/>
        </p:blipFill>
        <p:spPr>
          <a:xfrm>
            <a:off x="6095880" y="2426040"/>
            <a:ext cx="2369520" cy="2752200"/>
          </a:xfrm>
          <a:prstGeom prst="rect">
            <a:avLst/>
          </a:prstGeom>
          <a:ln w="0">
            <a:noFill/>
          </a:ln>
        </p:spPr>
      </p:pic>
      <p:pic>
        <p:nvPicPr>
          <p:cNvPr id="157" name="Picture 6" descr=""/>
          <p:cNvPicPr/>
          <p:nvPr/>
        </p:nvPicPr>
        <p:blipFill>
          <a:blip r:embed="rId3"/>
          <a:stretch/>
        </p:blipFill>
        <p:spPr>
          <a:xfrm>
            <a:off x="4152600" y="-102600"/>
            <a:ext cx="2446200" cy="2602800"/>
          </a:xfrm>
          <a:prstGeom prst="rect">
            <a:avLst/>
          </a:prstGeom>
          <a:ln w="0">
            <a:noFill/>
          </a:ln>
        </p:spPr>
      </p:pic>
      <p:grpSp>
        <p:nvGrpSpPr>
          <p:cNvPr id="158" name="Group 7"/>
          <p:cNvGrpSpPr/>
          <p:nvPr/>
        </p:nvGrpSpPr>
        <p:grpSpPr>
          <a:xfrm>
            <a:off x="0" y="0"/>
            <a:ext cx="0" cy="0"/>
            <a:chOff x="0" y="0"/>
            <a:chExt cx="0" cy="0"/>
          </a:xfrm>
        </p:grpSpPr>
      </p:grpSp>
      <p:grpSp>
        <p:nvGrpSpPr>
          <p:cNvPr id="159" name="Group 10"/>
          <p:cNvGrpSpPr/>
          <p:nvPr/>
        </p:nvGrpSpPr>
        <p:grpSpPr>
          <a:xfrm>
            <a:off x="0" y="0"/>
            <a:ext cx="0" cy="0"/>
            <a:chOff x="0" y="0"/>
            <a:chExt cx="0" cy="0"/>
          </a:xfrm>
        </p:grpSpPr>
      </p:grpSp>
      <p:sp>
        <p:nvSpPr>
          <p:cNvPr id="160" name="TextBox 11"/>
          <p:cNvSpPr/>
          <p:nvPr/>
        </p:nvSpPr>
        <p:spPr>
          <a:xfrm>
            <a:off x="1732680" y="5281200"/>
            <a:ext cx="292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Lenient judge (more likely to give pre-trial release)</a:t>
            </a:r>
            <a:endParaRPr b="0" lang="en-US" sz="1800" spc="-1" strike="noStrike">
              <a:solidFill>
                <a:srgbClr val="000000"/>
              </a:solidFill>
              <a:latin typeface="Arial"/>
            </a:endParaRPr>
          </a:p>
        </p:txBody>
      </p:sp>
      <p:sp>
        <p:nvSpPr>
          <p:cNvPr id="161" name="TextBox 12"/>
          <p:cNvSpPr/>
          <p:nvPr/>
        </p:nvSpPr>
        <p:spPr>
          <a:xfrm>
            <a:off x="5514840" y="5280120"/>
            <a:ext cx="2923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Strict judge (less likely to give pre-trial release)</a:t>
            </a:r>
            <a:endParaRPr b="0" lang="en-US" sz="1800" spc="-1" strike="noStrike">
              <a:solidFill>
                <a:srgbClr val="000000"/>
              </a:solidFill>
              <a:latin typeface="Arial"/>
            </a:endParaRPr>
          </a:p>
        </p:txBody>
      </p:sp>
      <p:sp>
        <p:nvSpPr>
          <p:cNvPr id="162" name="TextBox 13"/>
          <p:cNvSpPr/>
          <p:nvPr/>
        </p:nvSpPr>
        <p:spPr>
          <a:xfrm>
            <a:off x="8542440" y="709200"/>
            <a:ext cx="347508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The idea is to see if those quasi-randomly assigned pre-trial release in this way re-commit crimes while on release.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The key thing for this paper is to see if the re-commit rate differs between white and black defendants. If it does, it could suggest racial bias in how pre-trial release is allocated.</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Introduction to the “judge fixed effects” research methodology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Summary of three papers on the topic of racial bias in the criminal justice system: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Sloan - 2020 - Racial Bias by Prosecutors Evidence from Random Assignment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Arnold, Dobbie, Yang - 2018 - Racial bias in bail decisions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Eren, Mocan - 2018 - Emotional Judges and Unlucky Juveniles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i="1" lang="en-US" sz="2400" spc="-1" strike="noStrike">
                <a:solidFill>
                  <a:srgbClr val="404040"/>
                </a:solidFill>
                <a:latin typeface="Century Gothic"/>
              </a:rPr>
              <a:t>(We will focus on policing later. This focuses on court systems.)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Arnold, dobbie, yang – bias in bail</a:t>
            </a:r>
            <a:endParaRPr b="0" lang="en-US" sz="3800" spc="-1" strike="noStrike">
              <a:solidFill>
                <a:srgbClr val="000000"/>
              </a:solidFill>
              <a:latin typeface="Calibri"/>
            </a:endParaRPr>
          </a:p>
        </p:txBody>
      </p:sp>
      <p:pic>
        <p:nvPicPr>
          <p:cNvPr id="164" name="Picture 4" descr=""/>
          <p:cNvPicPr/>
          <p:nvPr/>
        </p:nvPicPr>
        <p:blipFill>
          <a:blip r:embed="rId1"/>
          <a:stretch/>
        </p:blipFill>
        <p:spPr>
          <a:xfrm>
            <a:off x="0" y="1461960"/>
            <a:ext cx="5781960" cy="3067200"/>
          </a:xfrm>
          <a:prstGeom prst="rect">
            <a:avLst/>
          </a:prstGeom>
          <a:ln w="0">
            <a:noFill/>
          </a:ln>
        </p:spPr>
      </p:pic>
      <p:sp>
        <p:nvSpPr>
          <p:cNvPr id="165" name="TextBox 5"/>
          <p:cNvSpPr/>
          <p:nvPr/>
        </p:nvSpPr>
        <p:spPr>
          <a:xfrm>
            <a:off x="5991840" y="1351440"/>
            <a:ext cx="5991480" cy="4113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First, does quasi-random assignment to a more lenient judge actually lead to pretrial release? If not, then we can’t use this quasi-random assignment to them test the effect of quasi-randomly assigned pretrial release on criminal behavior while on release.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Thus, there needs to be a </a:t>
            </a:r>
            <a:r>
              <a:rPr b="0" lang="en-US" sz="2400" spc="-1" strike="noStrike" u="sng">
                <a:solidFill>
                  <a:srgbClr val="000000"/>
                </a:solidFill>
                <a:uFillTx/>
                <a:latin typeface="Calibri"/>
              </a:rPr>
              <a:t>first stage</a:t>
            </a:r>
            <a:r>
              <a:rPr b="0" lang="en-US" sz="2400" spc="-1" strike="noStrike">
                <a:solidFill>
                  <a:srgbClr val="000000"/>
                </a:solidFill>
                <a:latin typeface="Calibri"/>
              </a:rPr>
              <a:t> that shows a relationship. We need to see a relationship between judge leniency and pretrial release.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Arnold, dobbie, yang – bias in bail</a:t>
            </a:r>
            <a:endParaRPr b="0" lang="en-US" sz="3800" spc="-1" strike="noStrike">
              <a:solidFill>
                <a:srgbClr val="000000"/>
              </a:solidFill>
              <a:latin typeface="Calibri"/>
            </a:endParaRPr>
          </a:p>
        </p:txBody>
      </p:sp>
      <p:pic>
        <p:nvPicPr>
          <p:cNvPr id="167" name="Picture 4" descr=""/>
          <p:cNvPicPr/>
          <p:nvPr/>
        </p:nvPicPr>
        <p:blipFill>
          <a:blip r:embed="rId1"/>
          <a:stretch/>
        </p:blipFill>
        <p:spPr>
          <a:xfrm>
            <a:off x="0" y="1461960"/>
            <a:ext cx="5781960" cy="3067200"/>
          </a:xfrm>
          <a:prstGeom prst="rect">
            <a:avLst/>
          </a:prstGeom>
          <a:ln w="0">
            <a:noFill/>
          </a:ln>
        </p:spPr>
      </p:pic>
      <p:sp>
        <p:nvSpPr>
          <p:cNvPr id="168" name="TextBox 5"/>
          <p:cNvSpPr/>
          <p:nvPr/>
        </p:nvSpPr>
        <p:spPr>
          <a:xfrm>
            <a:off x="5991840" y="1236960"/>
            <a:ext cx="5991480" cy="4053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All instrumental variables papers, of which this is one, require a strong first stage, otherwise there is no way to do the study.</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E.g., Levitt (1997) uses electoral cycles to measure the effect of police on crime and had to show that police hiring did in fact follow electoral cycles to some extent (the first stage).</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We see a strong first stage relationship here, which means we can then move to see how quasi-random assignment of pretrial release through lenient judges affects crimes committed while released.</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Picture 4" descr=""/>
          <p:cNvPicPr/>
          <p:nvPr/>
        </p:nvPicPr>
        <p:blipFill>
          <a:blip r:embed="rId1"/>
          <a:stretch/>
        </p:blipFill>
        <p:spPr>
          <a:xfrm>
            <a:off x="0" y="0"/>
            <a:ext cx="8161920" cy="5870880"/>
          </a:xfrm>
          <a:prstGeom prst="rect">
            <a:avLst/>
          </a:prstGeom>
          <a:ln w="0">
            <a:noFill/>
          </a:ln>
        </p:spPr>
      </p:pic>
      <p:sp>
        <p:nvSpPr>
          <p:cNvPr id="170" name="TextBox 6"/>
          <p:cNvSpPr/>
          <p:nvPr/>
        </p:nvSpPr>
        <p:spPr>
          <a:xfrm>
            <a:off x="8458200" y="216720"/>
            <a:ext cx="3320280" cy="4753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IV = Instrumental variable. We use quasi-randomly assigned “stricter” judges as a way to get quasi-random variation in pre-trial release.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Marginal defendant = those on the margins between getting pretrial release or not.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idea is the random assignment of a pickier or less picky judge will create quasi-random variation in being released or not for this marginal group.</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Picture 4" descr=""/>
          <p:cNvPicPr/>
          <p:nvPr/>
        </p:nvPicPr>
        <p:blipFill>
          <a:blip r:embed="rId1"/>
          <a:stretch/>
        </p:blipFill>
        <p:spPr>
          <a:xfrm>
            <a:off x="0" y="0"/>
            <a:ext cx="6816240" cy="4902840"/>
          </a:xfrm>
          <a:prstGeom prst="rect">
            <a:avLst/>
          </a:prstGeom>
          <a:ln w="0">
            <a:noFill/>
          </a:ln>
        </p:spPr>
      </p:pic>
      <p:sp>
        <p:nvSpPr>
          <p:cNvPr id="172" name="TextBox 6"/>
          <p:cNvSpPr/>
          <p:nvPr/>
        </p:nvSpPr>
        <p:spPr>
          <a:xfrm>
            <a:off x="6816600" y="30960"/>
            <a:ext cx="4961880" cy="5883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Main result: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White marginal defendants are </a:t>
            </a:r>
            <a:r>
              <a:rPr b="0" i="1" lang="en-US" sz="2000" spc="-1" strike="noStrike">
                <a:solidFill>
                  <a:srgbClr val="000000"/>
                </a:solidFill>
                <a:latin typeface="Calibri"/>
              </a:rPr>
              <a:t>much</a:t>
            </a:r>
            <a:r>
              <a:rPr b="0" lang="en-US" sz="2000" spc="-1" strike="noStrike">
                <a:solidFill>
                  <a:srgbClr val="000000"/>
                </a:solidFill>
                <a:latin typeface="Calibri"/>
              </a:rPr>
              <a:t> more likely to engage in pretrial misconduct compared to marginal black defendants.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For marginal black defendants, being quasi-randomly “assigned” pretrial release (via a less strict judge) or not (via a more strict judge) has no clear effect on pretrial misconduct (estimates are small and statistically insignificant).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This not the case for marginal white defendants: they are significantly more likely to engage in pretrial misconduct.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Picture 4" descr=""/>
          <p:cNvPicPr/>
          <p:nvPr/>
        </p:nvPicPr>
        <p:blipFill>
          <a:blip r:embed="rId1"/>
          <a:stretch/>
        </p:blipFill>
        <p:spPr>
          <a:xfrm>
            <a:off x="0" y="0"/>
            <a:ext cx="6263280" cy="4505400"/>
          </a:xfrm>
          <a:prstGeom prst="rect">
            <a:avLst/>
          </a:prstGeom>
          <a:ln w="0">
            <a:noFill/>
          </a:ln>
        </p:spPr>
      </p:pic>
      <p:sp>
        <p:nvSpPr>
          <p:cNvPr id="174" name="TextBox 6"/>
          <p:cNvSpPr/>
          <p:nvPr/>
        </p:nvSpPr>
        <p:spPr>
          <a:xfrm>
            <a:off x="6263640" y="30960"/>
            <a:ext cx="5927760" cy="5941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What does it mean that pretrial release has no effect on pretrial misconduct for black defendants, but significantly increases pretrial misconduct for white defendants?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Judges are making inefficient (racist) decisions. They would make fewer mistakes (i.e. giving pretrial release to those less likely to commit pretrial misconduct) if they gave much fewer marginal or near-marginal white defendants release, and gave many more marginal and near-marginal black defendants release.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5" name="Picture 4" descr=""/>
          <p:cNvPicPr/>
          <p:nvPr/>
        </p:nvPicPr>
        <p:blipFill>
          <a:blip r:embed="rId1"/>
          <a:stretch/>
        </p:blipFill>
        <p:spPr>
          <a:xfrm>
            <a:off x="0" y="0"/>
            <a:ext cx="6263280" cy="4505400"/>
          </a:xfrm>
          <a:prstGeom prst="rect">
            <a:avLst/>
          </a:prstGeom>
          <a:ln w="0">
            <a:noFill/>
          </a:ln>
        </p:spPr>
      </p:pic>
      <p:sp>
        <p:nvSpPr>
          <p:cNvPr id="176" name="TextBox 6"/>
          <p:cNvSpPr/>
          <p:nvPr/>
        </p:nvSpPr>
        <p:spPr>
          <a:xfrm>
            <a:off x="6263640" y="30960"/>
            <a:ext cx="5927760" cy="5938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3200" spc="-1" strike="noStrike">
              <a:solidFill>
                <a:srgbClr val="000000"/>
              </a:solidFill>
              <a:latin typeface="Arial"/>
            </a:endParaRPr>
          </a:p>
          <a:p>
            <a:pPr>
              <a:lnSpc>
                <a:spcPct val="100000"/>
              </a:lnSpc>
            </a:pPr>
            <a:r>
              <a:rPr b="0" lang="en-US" sz="3200" spc="-1" strike="noStrike">
                <a:solidFill>
                  <a:srgbClr val="000000"/>
                </a:solidFill>
                <a:latin typeface="Calibri"/>
              </a:rPr>
              <a:t>i.e. judges over-release whites and under-release blacks.</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a:p>
            <a:pPr>
              <a:lnSpc>
                <a:spcPct val="100000"/>
              </a:lnSpc>
            </a:pPr>
            <a:r>
              <a:rPr b="0" lang="en-US" sz="3200" spc="-1" strike="noStrike">
                <a:solidFill>
                  <a:srgbClr val="000000"/>
                </a:solidFill>
                <a:latin typeface="Calibri"/>
              </a:rPr>
              <a:t>This clearly implies racial bias: judges assume that marginal black defendants are more likely to commit pretrial misconduct, when that is not the case.</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Other “natural experiments” – Eren and Mocan</a:t>
            </a:r>
            <a:endParaRPr b="0" lang="en-US" sz="2800" spc="-1" strike="noStrike">
              <a:solidFill>
                <a:srgbClr val="000000"/>
              </a:solidFill>
              <a:latin typeface="Calibri"/>
            </a:endParaRPr>
          </a:p>
        </p:txBody>
      </p:sp>
      <p:sp>
        <p:nvSpPr>
          <p:cNvPr id="17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800" spc="-1" strike="noStrike">
                <a:solidFill>
                  <a:srgbClr val="404040"/>
                </a:solidFill>
                <a:latin typeface="Calibri"/>
              </a:rPr>
              <a:t>Abstract: Employing the universe of juvenile court decisions in Louisiana between 1996 and 2012, we analyze the effects of emotional shocks associated with unexpected outcomes of football games played by </a:t>
            </a:r>
            <a:r>
              <a:rPr b="0" lang="en-US" sz="2800" spc="-1" strike="sngStrike">
                <a:solidFill>
                  <a:srgbClr val="404040"/>
                </a:solidFill>
                <a:latin typeface="Calibri"/>
              </a:rPr>
              <a:t>a prominent college team in the state</a:t>
            </a:r>
            <a:r>
              <a:rPr b="1" lang="en-US" sz="2800" spc="-1" strike="noStrike">
                <a:solidFill>
                  <a:srgbClr val="404040"/>
                </a:solidFill>
                <a:latin typeface="Calibri"/>
              </a:rPr>
              <a:t> LSU</a:t>
            </a:r>
            <a:r>
              <a:rPr b="0" lang="en-US" sz="2800" spc="-1" strike="noStrike">
                <a:solidFill>
                  <a:srgbClr val="404040"/>
                </a:solidFill>
                <a:latin typeface="Calibri"/>
              </a:rPr>
              <a:t>. </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alibri"/>
              </a:rPr>
              <a:t>We find that unexpected losses increase sentence lengths assigned by judges during the week following the game. </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alibri"/>
              </a:rPr>
              <a:t>The effects of these emotional shocks are asymmetrically borne by black defendants…</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Other “natural experiments” – Eren and Mocan</a:t>
            </a:r>
            <a:endParaRPr b="0" lang="en-US" sz="2800" spc="-1" strike="noStrike">
              <a:solidFill>
                <a:srgbClr val="000000"/>
              </a:solidFill>
              <a:latin typeface="Calibri"/>
            </a:endParaRPr>
          </a:p>
        </p:txBody>
      </p:sp>
      <p:sp>
        <p:nvSpPr>
          <p:cNvPr id="180" name="PlaceHolder 2"/>
          <p:cNvSpPr>
            <a:spLocks noGrp="1"/>
          </p:cNvSpPr>
          <p:nvPr>
            <p:ph/>
          </p:nvPr>
        </p:nvSpPr>
        <p:spPr>
          <a:xfrm>
            <a:off x="838080" y="144144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r>
              <a:rPr b="0" lang="en-US" sz="2800" spc="-1" strike="noStrike">
                <a:solidFill>
                  <a:srgbClr val="404040"/>
                </a:solidFill>
                <a:latin typeface="Calibri"/>
              </a:rPr>
              <a:t>Abstract: …The impact of upset losses on sentence lengths is larger for defendants if their cases are handled by judges who received their bachelor’s degrees from </a:t>
            </a:r>
            <a:r>
              <a:rPr b="0" lang="en-US" sz="2800" spc="-1" strike="sngStrike">
                <a:solidFill>
                  <a:srgbClr val="404040"/>
                </a:solidFill>
                <a:latin typeface="Calibri"/>
              </a:rPr>
              <a:t>the university with which the football team is affiliated</a:t>
            </a:r>
            <a:r>
              <a:rPr b="1" lang="en-US" sz="2800" spc="-1" strike="noStrike">
                <a:solidFill>
                  <a:srgbClr val="404040"/>
                </a:solidFill>
                <a:latin typeface="Calibri"/>
              </a:rPr>
              <a:t> LSU</a:t>
            </a:r>
            <a:r>
              <a:rPr b="0" lang="en-US" sz="2800" spc="-1" strike="noStrike">
                <a:solidFill>
                  <a:srgbClr val="404040"/>
                </a:solidFill>
                <a:latin typeface="Calibri"/>
              </a:rPr>
              <a:t>.</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alibri"/>
              </a:rPr>
              <a:t>These results provide evidence for the impact of emotions in one domain on decisions in a completely unrelated domain among a uniformly highly educated group of individuals (judges) who make decisions after deliberation that involve high stakes (sentence lengths). They also point to the existence of a subtle and previously unnoticed capricious application of sentencing.</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Other “natural experiments” – Eren and Mocan</a:t>
            </a:r>
            <a:endParaRPr b="0" lang="en-US" sz="2800" spc="-1" strike="noStrike">
              <a:solidFill>
                <a:srgbClr val="000000"/>
              </a:solidFill>
              <a:latin typeface="Calibri"/>
            </a:endParaRPr>
          </a:p>
        </p:txBody>
      </p:sp>
      <p:sp>
        <p:nvSpPr>
          <p:cNvPr id="182" name="PlaceHolder 2"/>
          <p:cNvSpPr>
            <a:spLocks noGrp="1"/>
          </p:cNvSpPr>
          <p:nvPr>
            <p:ph/>
          </p:nvPr>
        </p:nvSpPr>
        <p:spPr>
          <a:xfrm>
            <a:off x="838080" y="15472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In this paper, the authors use LSU winning or loses as quasi-random variation of negative emotions, to see how this differentially affects black versus white juvenile defendants. </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The comparison is a difference-in-difference of sorts:</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Upset loss (negative emotional shock) vs. not an upset loss (no shock)</a:t>
            </a:r>
            <a:endParaRPr b="0" lang="en-US" sz="28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Black juvenile defendant vs. white juvenile defendant</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3" name="Table 4"/>
          <p:cNvGraphicFramePr/>
          <p:nvPr/>
        </p:nvGraphicFramePr>
        <p:xfrm>
          <a:off x="838080" y="500760"/>
          <a:ext cx="10515240" cy="3014640"/>
        </p:xfrm>
        <a:graphic>
          <a:graphicData uri="http://schemas.openxmlformats.org/drawingml/2006/table">
            <a:tbl>
              <a:tblPr/>
              <a:tblGrid>
                <a:gridCol w="3504960"/>
                <a:gridCol w="3504960"/>
                <a:gridCol w="3504960"/>
              </a:tblGrid>
              <a:tr h="1067040">
                <a:tc>
                  <a:txBody>
                    <a:bodyPr anchor="t">
                      <a:noAutofit/>
                    </a:bodyPr>
                    <a:p>
                      <a:pPr>
                        <a:lnSpc>
                          <a:spcPct val="100000"/>
                        </a:lnSpc>
                      </a:pPr>
                      <a:r>
                        <a:rPr b="1" lang="en-US" sz="2000" spc="-1" strike="noStrike">
                          <a:solidFill>
                            <a:schemeClr val="lt1"/>
                          </a:solidFill>
                          <a:latin typeface="Calibri"/>
                        </a:rPr>
                        <a:t>Defendant Race ---</a:t>
                      </a:r>
                      <a:r>
                        <a:rPr b="1" lang="en-US" sz="2000" spc="-1" strike="noStrike">
                          <a:solidFill>
                            <a:schemeClr val="lt1"/>
                          </a:solidFill>
                          <a:latin typeface="Wingdings"/>
                        </a:rPr>
                        <a: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1" lang="en-US" sz="2000" spc="-1" strike="noStrike">
                          <a:solidFill>
                            <a:schemeClr val="lt1"/>
                          </a:solidFill>
                          <a:latin typeface="Calibri"/>
                        </a:rPr>
                        <a:t>LSU game outcome</a:t>
                      </a:r>
                      <a:endParaRPr b="0" lang="en-US" sz="2000" spc="-1" strike="noStrike">
                        <a:solidFill>
                          <a:srgbClr val="000000"/>
                        </a:solidFill>
                        <a:latin typeface="Arial"/>
                      </a:endParaRPr>
                    </a:p>
                    <a:p>
                      <a:pPr>
                        <a:lnSpc>
                          <a:spcPct val="100000"/>
                        </a:lnSpc>
                      </a:pPr>
                      <a:r>
                        <a:rPr b="1" lang="en-US" sz="2000" spc="-1" strike="noStrike">
                          <a:solidFill>
                            <a:schemeClr val="lt1"/>
                          </a:solidFill>
                          <a:latin typeface="Calibri"/>
                        </a:rPr>
                        <a:t>|</a:t>
                      </a:r>
                      <a:endParaRPr b="0" lang="en-US" sz="2000" spc="-1" strike="noStrike">
                        <a:solidFill>
                          <a:srgbClr val="000000"/>
                        </a:solidFill>
                        <a:latin typeface="Arial"/>
                      </a:endParaRPr>
                    </a:p>
                    <a:p>
                      <a:pPr>
                        <a:lnSpc>
                          <a:spcPct val="100000"/>
                        </a:lnSpc>
                      </a:pPr>
                      <a:r>
                        <a:rPr b="1" lang="en-US" sz="2000" spc="-1" strike="noStrike">
                          <a:solidFill>
                            <a:schemeClr val="lt1"/>
                          </a:solidFill>
                          <a:latin typeface="Calibri"/>
                        </a:rPr>
                        <a:t>V</a:t>
                      </a:r>
                      <a:endParaRPr b="0" lang="en-US"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2000" spc="-1" strike="noStrike">
                          <a:solidFill>
                            <a:schemeClr val="lt1"/>
                          </a:solidFill>
                          <a:latin typeface="Calibri"/>
                        </a:rPr>
                        <a:t>Black</a:t>
                      </a:r>
                      <a:endParaRPr b="0" lang="en-US"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a:lnSpc>
                          <a:spcPct val="100000"/>
                        </a:lnSpc>
                      </a:pPr>
                      <a:r>
                        <a:rPr b="1" lang="en-US" sz="2000" spc="-1" strike="noStrike">
                          <a:solidFill>
                            <a:schemeClr val="lt1"/>
                          </a:solidFill>
                          <a:latin typeface="Calibri"/>
                        </a:rPr>
                        <a:t>White</a:t>
                      </a:r>
                      <a:endParaRPr b="0" lang="en-US"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806040">
                <a:tc>
                  <a:txBody>
                    <a:bodyPr anchor="t">
                      <a:noAutofit/>
                    </a:bodyPr>
                    <a:p>
                      <a:pPr>
                        <a:lnSpc>
                          <a:spcPct val="100000"/>
                        </a:lnSpc>
                      </a:pPr>
                      <a:r>
                        <a:rPr b="0" lang="en-US" sz="2000" spc="-1" strike="noStrike">
                          <a:solidFill>
                            <a:schemeClr val="dk1"/>
                          </a:solidFill>
                          <a:latin typeface="Calibri"/>
                        </a:rPr>
                        <a:t>Not an upset loss (no shock)</a:t>
                      </a:r>
                      <a:endParaRPr b="0" lang="en-US"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5eaf6"/>
                    </a:solidFill>
                  </a:tcPr>
                </a:tc>
                <a:tc>
                  <a:txBody>
                    <a:bodyPr anchor="t">
                      <a:noAutofit/>
                    </a:bodyPr>
                    <a:p>
                      <a:pPr>
                        <a:lnSpc>
                          <a:spcPct val="100000"/>
                        </a:lnSpc>
                      </a:pPr>
                      <a:r>
                        <a:rPr b="0" lang="en-US" sz="2000" spc="-1" strike="noStrike">
                          <a:solidFill>
                            <a:schemeClr val="dk1"/>
                          </a:solidFill>
                          <a:latin typeface="Calibri"/>
                        </a:rPr>
                        <a:t>Average sentence length = C</a:t>
                      </a:r>
                      <a:endParaRPr b="0" lang="en-US"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5eaf6"/>
                    </a:solidFill>
                  </a:tcPr>
                </a:tc>
                <a:tc>
                  <a:txBody>
                    <a:bodyPr anchor="t">
                      <a:noAutofit/>
                    </a:bodyPr>
                    <a:p>
                      <a:pPr>
                        <a:lnSpc>
                          <a:spcPct val="100000"/>
                        </a:lnSpc>
                      </a:pPr>
                      <a:r>
                        <a:rPr b="0" lang="en-US" sz="2000" spc="-1" strike="noStrike">
                          <a:solidFill>
                            <a:schemeClr val="dk1"/>
                          </a:solidFill>
                          <a:latin typeface="Calibri"/>
                        </a:rPr>
                        <a:t>Average sentence length = D</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5eaf6"/>
                    </a:solidFill>
                  </a:tcPr>
                </a:tc>
              </a:tr>
              <a:tr h="806040">
                <a:tc>
                  <a:txBody>
                    <a:bodyPr anchor="t">
                      <a:noAutofit/>
                    </a:bodyPr>
                    <a:p>
                      <a:pPr>
                        <a:lnSpc>
                          <a:spcPct val="100000"/>
                        </a:lnSpc>
                      </a:pPr>
                      <a:r>
                        <a:rPr b="0" lang="en-US" sz="2000" spc="-1" strike="noStrike">
                          <a:solidFill>
                            <a:schemeClr val="dk1"/>
                          </a:solidFill>
                          <a:latin typeface="Calibri"/>
                        </a:rPr>
                        <a:t>Upset loss (negative shock)</a:t>
                      </a:r>
                      <a:endParaRPr b="0" lang="en-US"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4fa"/>
                    </a:solidFill>
                  </a:tcPr>
                </a:tc>
                <a:tc>
                  <a:txBody>
                    <a:bodyPr anchor="t">
                      <a:noAutofit/>
                    </a:bodyPr>
                    <a:p>
                      <a:pPr>
                        <a:lnSpc>
                          <a:spcPct val="100000"/>
                        </a:lnSpc>
                      </a:pPr>
                      <a:r>
                        <a:rPr b="0" lang="en-US" sz="2000" spc="-1" strike="noStrike">
                          <a:solidFill>
                            <a:schemeClr val="dk1"/>
                          </a:solidFill>
                          <a:latin typeface="Calibri"/>
                        </a:rPr>
                        <a:t>Average sentence length = A</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4fa"/>
                    </a:solidFill>
                  </a:tcPr>
                </a:tc>
                <a:tc>
                  <a:txBody>
                    <a:bodyPr anchor="t">
                      <a:noAutofit/>
                    </a:bodyPr>
                    <a:p>
                      <a:pPr>
                        <a:lnSpc>
                          <a:spcPct val="100000"/>
                        </a:lnSpc>
                      </a:pPr>
                      <a:r>
                        <a:rPr b="0" lang="en-US" sz="2000" spc="-1" strike="noStrike">
                          <a:solidFill>
                            <a:schemeClr val="dk1"/>
                          </a:solidFill>
                          <a:latin typeface="Calibri"/>
                        </a:rPr>
                        <a:t>Average sentence length = B</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bf4fa"/>
                    </a:solidFill>
                  </a:tcPr>
                </a:tc>
              </a:tr>
            </a:tbl>
          </a:graphicData>
        </a:graphic>
      </p:graphicFrame>
      <p:sp>
        <p:nvSpPr>
          <p:cNvPr id="184" name="TextBox 1"/>
          <p:cNvSpPr/>
          <p:nvPr/>
        </p:nvSpPr>
        <p:spPr>
          <a:xfrm>
            <a:off x="954000" y="3824640"/>
            <a:ext cx="7566480" cy="1614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Difference-in-Differences Estimate = (A – B) – (C – D)</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Black juvenile defendants may face a higher sentence length anyways (so, C &gt; D), but if this increases after an upset loss, then it suggests that judges react to negative emotional shocks in racist ways.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What are “judge fixed effects”?</a:t>
            </a:r>
            <a:endParaRPr b="0" lang="en-US" sz="3800" spc="-1" strike="noStrike">
              <a:solidFill>
                <a:srgbClr val="000000"/>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a very common and well-regarded natural experiment that economists and social scientists use to study the casual effects of “treatment” within the criminal justice system.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 exploits the fact that judges/prosecutors are randomly assigned to cases.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Some judges/prosecutors are pickier and some are less picky.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random assignment to picky/less picky judges leads to quasi-random variation in outcomes.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5" name="Picture 4" descr=""/>
          <p:cNvPicPr/>
          <p:nvPr/>
        </p:nvPicPr>
        <p:blipFill>
          <a:blip r:embed="rId1"/>
          <a:stretch/>
        </p:blipFill>
        <p:spPr>
          <a:xfrm>
            <a:off x="0" y="0"/>
            <a:ext cx="7278480" cy="6857640"/>
          </a:xfrm>
          <a:prstGeom prst="rect">
            <a:avLst/>
          </a:prstGeom>
          <a:ln w="0">
            <a:noFill/>
          </a:ln>
        </p:spPr>
      </p:pic>
      <p:sp>
        <p:nvSpPr>
          <p:cNvPr id="186" name="TextBox 5"/>
          <p:cNvSpPr/>
          <p:nvPr/>
        </p:nvSpPr>
        <p:spPr>
          <a:xfrm>
            <a:off x="7567920" y="264600"/>
            <a:ext cx="4318920" cy="4782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Disposition length increases by 42.9 days for black defendants, and only 4.8 days for white defendants after the negative shock of an upset game. </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a:p>
            <a:pPr>
              <a:lnSpc>
                <a:spcPct val="100000"/>
              </a:lnSpc>
            </a:pPr>
            <a:r>
              <a:rPr b="0" lang="en-US" sz="2800" spc="-1" strike="noStrike">
                <a:solidFill>
                  <a:srgbClr val="000000"/>
                </a:solidFill>
                <a:latin typeface="Calibri"/>
              </a:rPr>
              <a:t>No statistically significant effects for any other types of game outcomes other than “upset loss”.</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Picture 2" descr="Even Female Judges Get Harassed! | Above the Law"/>
          <p:cNvPicPr/>
          <p:nvPr/>
        </p:nvPicPr>
        <p:blipFill>
          <a:blip r:embed="rId1"/>
          <a:srcRect l="36935" t="23015" r="10998" b="13723"/>
          <a:stretch/>
        </p:blipFill>
        <p:spPr>
          <a:xfrm>
            <a:off x="2286000" y="2426040"/>
            <a:ext cx="2369520" cy="2752200"/>
          </a:xfrm>
          <a:prstGeom prst="rect">
            <a:avLst/>
          </a:prstGeom>
          <a:ln w="0">
            <a:noFill/>
          </a:ln>
        </p:spPr>
      </p:pic>
      <p:pic>
        <p:nvPicPr>
          <p:cNvPr id="94" name="Picture 2" descr="Even Female Judges Get Harassed! | Above the Law"/>
          <p:cNvPicPr/>
          <p:nvPr/>
        </p:nvPicPr>
        <p:blipFill>
          <a:blip r:embed="rId2"/>
          <a:srcRect l="36935" t="23015" r="10998" b="13723"/>
          <a:stretch/>
        </p:blipFill>
        <p:spPr>
          <a:xfrm>
            <a:off x="6095880" y="2426040"/>
            <a:ext cx="2369520" cy="2752200"/>
          </a:xfrm>
          <a:prstGeom prst="rect">
            <a:avLst/>
          </a:prstGeom>
          <a:ln w="0">
            <a:noFill/>
          </a:ln>
        </p:spPr>
      </p:pic>
      <p:pic>
        <p:nvPicPr>
          <p:cNvPr id="95" name="Picture 6" descr=""/>
          <p:cNvPicPr/>
          <p:nvPr/>
        </p:nvPicPr>
        <p:blipFill>
          <a:blip r:embed="rId3"/>
          <a:stretch/>
        </p:blipFill>
        <p:spPr>
          <a:xfrm>
            <a:off x="4152600" y="-102600"/>
            <a:ext cx="2446200" cy="2602800"/>
          </a:xfrm>
          <a:prstGeom prst="rect">
            <a:avLst/>
          </a:prstGeom>
          <a:ln w="0">
            <a:noFill/>
          </a:ln>
        </p:spPr>
      </p:pic>
      <p:grpSp>
        <p:nvGrpSpPr>
          <p:cNvPr id="96" name="Group 7"/>
          <p:cNvGrpSpPr/>
          <p:nvPr/>
        </p:nvGrpSpPr>
        <p:grpSpPr>
          <a:xfrm>
            <a:off x="0" y="0"/>
            <a:ext cx="0" cy="0"/>
            <a:chOff x="0" y="0"/>
            <a:chExt cx="0" cy="0"/>
          </a:xfrm>
        </p:grpSpPr>
      </p:grpSp>
      <p:grpSp>
        <p:nvGrpSpPr>
          <p:cNvPr id="97" name="Group 10"/>
          <p:cNvGrpSpPr/>
          <p:nvPr/>
        </p:nvGrpSpPr>
        <p:grpSpPr>
          <a:xfrm>
            <a:off x="0" y="0"/>
            <a:ext cx="0" cy="0"/>
            <a:chOff x="0" y="0"/>
            <a:chExt cx="0" cy="0"/>
          </a:xfrm>
        </p:grpSpPr>
      </p:grpSp>
      <p:sp>
        <p:nvSpPr>
          <p:cNvPr id="98" name="TextBox 11"/>
          <p:cNvSpPr/>
          <p:nvPr/>
        </p:nvSpPr>
        <p:spPr>
          <a:xfrm>
            <a:off x="2286000" y="5281200"/>
            <a:ext cx="2369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Lenient judge (less likely to convict)</a:t>
            </a:r>
            <a:endParaRPr b="0" lang="en-US" sz="1800" spc="-1" strike="noStrike">
              <a:solidFill>
                <a:srgbClr val="000000"/>
              </a:solidFill>
              <a:latin typeface="Arial"/>
            </a:endParaRPr>
          </a:p>
        </p:txBody>
      </p:sp>
      <p:sp>
        <p:nvSpPr>
          <p:cNvPr id="99" name="TextBox 12"/>
          <p:cNvSpPr/>
          <p:nvPr/>
        </p:nvSpPr>
        <p:spPr>
          <a:xfrm>
            <a:off x="6068520" y="5280120"/>
            <a:ext cx="23695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Strict judge (more likely to convict)</a:t>
            </a:r>
            <a:endParaRPr b="0" lang="en-US" sz="1800" spc="-1" strike="noStrike">
              <a:solidFill>
                <a:srgbClr val="000000"/>
              </a:solidFill>
              <a:latin typeface="Arial"/>
            </a:endParaRPr>
          </a:p>
        </p:txBody>
      </p:sp>
      <p:sp>
        <p:nvSpPr>
          <p:cNvPr id="100" name="TextBox 13"/>
          <p:cNvSpPr/>
          <p:nvPr/>
        </p:nvSpPr>
        <p:spPr>
          <a:xfrm>
            <a:off x="8873280" y="709200"/>
            <a:ext cx="3143880" cy="5210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This quasi-random assignment of cases to judges creates quasi-random variation that can be used to study the causal effect of a conviction (or other judicial decision) on causal outcomes.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Or random assignment to a judge/prosecutor of a particular race, to study racial bias.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Picture 6" descr=""/>
          <p:cNvPicPr/>
          <p:nvPr/>
        </p:nvPicPr>
        <p:blipFill>
          <a:blip r:embed="rId1"/>
          <a:stretch/>
        </p:blipFill>
        <p:spPr>
          <a:xfrm>
            <a:off x="4152600" y="-102600"/>
            <a:ext cx="2446200" cy="2602800"/>
          </a:xfrm>
          <a:prstGeom prst="rect">
            <a:avLst/>
          </a:prstGeom>
          <a:ln w="0">
            <a:noFill/>
          </a:ln>
        </p:spPr>
      </p:pic>
      <p:grpSp>
        <p:nvGrpSpPr>
          <p:cNvPr id="102" name="Group 7"/>
          <p:cNvGrpSpPr/>
          <p:nvPr/>
        </p:nvGrpSpPr>
        <p:grpSpPr>
          <a:xfrm>
            <a:off x="0" y="0"/>
            <a:ext cx="0" cy="0"/>
            <a:chOff x="0" y="0"/>
            <a:chExt cx="0" cy="0"/>
          </a:xfrm>
        </p:grpSpPr>
      </p:grpSp>
      <p:grpSp>
        <p:nvGrpSpPr>
          <p:cNvPr id="103" name="Group 10"/>
          <p:cNvGrpSpPr/>
          <p:nvPr/>
        </p:nvGrpSpPr>
        <p:grpSpPr>
          <a:xfrm>
            <a:off x="0" y="0"/>
            <a:ext cx="0" cy="0"/>
            <a:chOff x="0" y="0"/>
            <a:chExt cx="0" cy="0"/>
          </a:xfrm>
        </p:grpSpPr>
      </p:grpSp>
      <p:sp>
        <p:nvSpPr>
          <p:cNvPr id="104" name="TextBox 11"/>
          <p:cNvSpPr/>
          <p:nvPr/>
        </p:nvSpPr>
        <p:spPr>
          <a:xfrm>
            <a:off x="2286000" y="5281200"/>
            <a:ext cx="2369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Black prosecutor</a:t>
            </a:r>
            <a:endParaRPr b="0" lang="en-US" sz="1800" spc="-1" strike="noStrike">
              <a:solidFill>
                <a:srgbClr val="000000"/>
              </a:solidFill>
              <a:latin typeface="Arial"/>
            </a:endParaRPr>
          </a:p>
        </p:txBody>
      </p:sp>
      <p:sp>
        <p:nvSpPr>
          <p:cNvPr id="105" name="TextBox 12"/>
          <p:cNvSpPr/>
          <p:nvPr/>
        </p:nvSpPr>
        <p:spPr>
          <a:xfrm>
            <a:off x="6068520" y="5280120"/>
            <a:ext cx="2369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White prosecutor</a:t>
            </a:r>
            <a:endParaRPr b="0" lang="en-US" sz="1800" spc="-1" strike="noStrike">
              <a:solidFill>
                <a:srgbClr val="000000"/>
              </a:solidFill>
              <a:latin typeface="Arial"/>
            </a:endParaRPr>
          </a:p>
        </p:txBody>
      </p:sp>
      <p:sp>
        <p:nvSpPr>
          <p:cNvPr id="106" name="TextBox 13"/>
          <p:cNvSpPr/>
          <p:nvPr/>
        </p:nvSpPr>
        <p:spPr>
          <a:xfrm>
            <a:off x="8873280" y="709200"/>
            <a:ext cx="3143880" cy="1918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Or random assignment to a judge/prosecutor of a particular race, to defendants, to study racial bias (Sloan, 2020)</a:t>
            </a:r>
            <a:endParaRPr b="0" lang="en-US" sz="2400" spc="-1" strike="noStrike">
              <a:solidFill>
                <a:srgbClr val="000000"/>
              </a:solidFill>
              <a:latin typeface="Arial"/>
            </a:endParaRPr>
          </a:p>
        </p:txBody>
      </p:sp>
      <p:pic>
        <p:nvPicPr>
          <p:cNvPr id="107" name="Picture 4" descr=""/>
          <p:cNvPicPr/>
          <p:nvPr/>
        </p:nvPicPr>
        <p:blipFill>
          <a:blip r:embed="rId2"/>
          <a:stretch/>
        </p:blipFill>
        <p:spPr>
          <a:xfrm>
            <a:off x="2124720" y="2426040"/>
            <a:ext cx="2095200" cy="2790360"/>
          </a:xfrm>
          <a:prstGeom prst="rect">
            <a:avLst/>
          </a:prstGeom>
          <a:ln w="0">
            <a:noFill/>
          </a:ln>
        </p:spPr>
      </p:pic>
      <p:pic>
        <p:nvPicPr>
          <p:cNvPr id="108" name="Picture 6" descr="Who Is Central Park 5 Prosecutor Linda Fairstein? What to Know About Her  Books and More"/>
          <p:cNvPicPr/>
          <p:nvPr/>
        </p:nvPicPr>
        <p:blipFill>
          <a:blip r:embed="rId3"/>
          <a:stretch/>
        </p:blipFill>
        <p:spPr>
          <a:xfrm>
            <a:off x="5652360" y="2426040"/>
            <a:ext cx="2572560" cy="25725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Judge fixed effects in action – Sloan 2020</a:t>
            </a:r>
            <a:endParaRPr b="0" lang="en-US" sz="3200" spc="-1" strike="noStrike">
              <a:solidFill>
                <a:srgbClr val="000000"/>
              </a:solidFill>
              <a:latin typeface="Calibri"/>
            </a:endParaRPr>
          </a:p>
        </p:txBody>
      </p:sp>
      <p:sp>
        <p:nvSpPr>
          <p:cNvPr id="11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000" spc="-1" strike="noStrike">
                <a:solidFill>
                  <a:srgbClr val="404040"/>
                </a:solidFill>
                <a:latin typeface="CMBX9"/>
              </a:rPr>
              <a:t>CarlyWill Sloan, the author of this paper, just finished her Ph.D. in economics a few years ago and this was her dissertation research!</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MBX9"/>
              </a:rPr>
              <a:t>Abstract: </a:t>
            </a:r>
            <a:r>
              <a:rPr b="0" lang="en-US" sz="2000" spc="-1" strike="noStrike">
                <a:solidFill>
                  <a:srgbClr val="404040"/>
                </a:solidFill>
                <a:latin typeface="CMR12"/>
              </a:rPr>
              <a:t>There is much interest in understanding the extent to which racial bias drives the large racial disparities in criminal justice outcomes. However, little is known about whether prosecutors exhibit racial bias, despite the widespread belief that prosecutors have more power and discretion than any other actor in the justice system. </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MR12"/>
              </a:rPr>
              <a:t>This paper uses data from New York County to test for racial bias in convictions by being the first to exploit the </a:t>
            </a:r>
            <a:r>
              <a:rPr b="1" lang="en-US" sz="2000" spc="-1" strike="noStrike">
                <a:solidFill>
                  <a:srgbClr val="404040"/>
                </a:solidFill>
                <a:latin typeface="CMR12"/>
              </a:rPr>
              <a:t>conditionally random assignment of prosecutors to cases</a:t>
            </a:r>
            <a:r>
              <a:rPr b="0" lang="en-US" sz="2000" spc="-1" strike="noStrike">
                <a:solidFill>
                  <a:srgbClr val="404040"/>
                </a:solidFill>
                <a:latin typeface="CMR12"/>
              </a:rPr>
              <a:t>. </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000" spc="-1" strike="noStrike">
                <a:solidFill>
                  <a:srgbClr val="404040"/>
                </a:solidFill>
                <a:latin typeface="CMR12"/>
              </a:rPr>
              <a:t>To overcome confounding factors associated with defendant and prosecutor race, I use a difference-in-differences to consider how much more black versus white defendants are convicted by white prosecutors, compared to the same difference for black prosecutors. </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Judge fixed effects in action – Sloan 2020</a:t>
            </a:r>
            <a:endParaRPr b="0" lang="en-US" sz="3200" spc="-1" strike="noStrike">
              <a:solidFill>
                <a:srgbClr val="000000"/>
              </a:solidFill>
              <a:latin typeface="Calibri"/>
            </a:endParaRPr>
          </a:p>
        </p:txBody>
      </p:sp>
      <p:sp>
        <p:nvSpPr>
          <p:cNvPr id="11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MR12"/>
              </a:rPr>
              <a:t>Results indicate strong evidence of racial bias for property crimes but not for other crimes.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2"/>
              </a:rPr>
              <a:t>Property crime results show white defendants have similar conviction rates regardless of prosecutor race. However, while prosecutors of both races convict black defendants at higher rates, the difference in conviction rates across white and black defendants is 5 percentage points (8 percent) higher for white prosecutors than black prosecutors.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2"/>
              </a:rPr>
              <a:t>Additional results indicate this effect is driven by differences in dismissals and by defendants with no criminal history.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Data and methodology – Sloan 2020</a:t>
            </a:r>
            <a:endParaRPr b="0" lang="en-US" sz="3200" spc="-1" strike="noStrike">
              <a:solidFill>
                <a:srgbClr val="000000"/>
              </a:solidFill>
              <a:latin typeface="Calibri"/>
            </a:endParaRPr>
          </a:p>
        </p:txBody>
      </p:sp>
      <p:sp>
        <p:nvSpPr>
          <p:cNvPr id="11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MR12"/>
              </a:rPr>
              <a:t>Sloan uses case-level data from the New York County District Attorney’s Office.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2"/>
              </a:rPr>
              <a:t>Sloan has data on the race of the defendant, and the race of the prosecutor, and focuses on comparing white and black defendants who are randomly assigned prosecutors who are either white or black.</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2"/>
              </a:rPr>
              <a:t>After controlling for screening date, assignment to prosecutors is as-good-as-random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2"/>
              </a:rPr>
              <a:t>Primary outcome = was the defendant found guilty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MR12"/>
              </a:rPr>
              <a:t>The research question is if the being quasi-randomly assigned a white or black prosecutor has a different effect on white vs. black defendants.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Picture 6" descr=""/>
          <p:cNvPicPr/>
          <p:nvPr/>
        </p:nvPicPr>
        <p:blipFill>
          <a:blip r:embed="rId1"/>
          <a:stretch/>
        </p:blipFill>
        <p:spPr>
          <a:xfrm>
            <a:off x="4152600" y="-102600"/>
            <a:ext cx="2446200" cy="2602800"/>
          </a:xfrm>
          <a:prstGeom prst="rect">
            <a:avLst/>
          </a:prstGeom>
          <a:ln w="0">
            <a:noFill/>
          </a:ln>
        </p:spPr>
      </p:pic>
      <p:grpSp>
        <p:nvGrpSpPr>
          <p:cNvPr id="116" name="Group 7"/>
          <p:cNvGrpSpPr/>
          <p:nvPr/>
        </p:nvGrpSpPr>
        <p:grpSpPr>
          <a:xfrm>
            <a:off x="0" y="0"/>
            <a:ext cx="0" cy="0"/>
            <a:chOff x="0" y="0"/>
            <a:chExt cx="0" cy="0"/>
          </a:xfrm>
        </p:grpSpPr>
      </p:grpSp>
      <p:grpSp>
        <p:nvGrpSpPr>
          <p:cNvPr id="117" name="Group 10"/>
          <p:cNvGrpSpPr/>
          <p:nvPr/>
        </p:nvGrpSpPr>
        <p:grpSpPr>
          <a:xfrm>
            <a:off x="0" y="0"/>
            <a:ext cx="0" cy="0"/>
            <a:chOff x="0" y="0"/>
            <a:chExt cx="0" cy="0"/>
          </a:xfrm>
        </p:grpSpPr>
      </p:grpSp>
      <p:sp>
        <p:nvSpPr>
          <p:cNvPr id="118" name="TextBox 11"/>
          <p:cNvSpPr/>
          <p:nvPr/>
        </p:nvSpPr>
        <p:spPr>
          <a:xfrm>
            <a:off x="2286000" y="5281200"/>
            <a:ext cx="2369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Black prosecutor</a:t>
            </a:r>
            <a:endParaRPr b="0" lang="en-US" sz="1800" spc="-1" strike="noStrike">
              <a:solidFill>
                <a:srgbClr val="000000"/>
              </a:solidFill>
              <a:latin typeface="Arial"/>
            </a:endParaRPr>
          </a:p>
        </p:txBody>
      </p:sp>
      <p:sp>
        <p:nvSpPr>
          <p:cNvPr id="119" name="TextBox 12"/>
          <p:cNvSpPr/>
          <p:nvPr/>
        </p:nvSpPr>
        <p:spPr>
          <a:xfrm>
            <a:off x="6068520" y="5280120"/>
            <a:ext cx="23695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White prosecutor</a:t>
            </a:r>
            <a:endParaRPr b="0" lang="en-US" sz="1800" spc="-1" strike="noStrike">
              <a:solidFill>
                <a:srgbClr val="000000"/>
              </a:solidFill>
              <a:latin typeface="Arial"/>
            </a:endParaRPr>
          </a:p>
        </p:txBody>
      </p:sp>
      <p:sp>
        <p:nvSpPr>
          <p:cNvPr id="120" name="TextBox 13"/>
          <p:cNvSpPr/>
          <p:nvPr/>
        </p:nvSpPr>
        <p:spPr>
          <a:xfrm>
            <a:off x="8873280" y="709200"/>
            <a:ext cx="3143880" cy="1918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Random assignment to a judge/prosecutor of a particular race, to defendants, to study racial bias (Sloan, 2020)</a:t>
            </a:r>
            <a:endParaRPr b="0" lang="en-US" sz="2400" spc="-1" strike="noStrike">
              <a:solidFill>
                <a:srgbClr val="000000"/>
              </a:solidFill>
              <a:latin typeface="Arial"/>
            </a:endParaRPr>
          </a:p>
        </p:txBody>
      </p:sp>
      <p:pic>
        <p:nvPicPr>
          <p:cNvPr id="121" name="Picture 4" descr=""/>
          <p:cNvPicPr/>
          <p:nvPr/>
        </p:nvPicPr>
        <p:blipFill>
          <a:blip r:embed="rId2"/>
          <a:stretch/>
        </p:blipFill>
        <p:spPr>
          <a:xfrm>
            <a:off x="2124720" y="2426040"/>
            <a:ext cx="2095200" cy="2790360"/>
          </a:xfrm>
          <a:prstGeom prst="rect">
            <a:avLst/>
          </a:prstGeom>
          <a:ln w="0">
            <a:noFill/>
          </a:ln>
        </p:spPr>
      </p:pic>
      <p:pic>
        <p:nvPicPr>
          <p:cNvPr id="122" name="Picture 6" descr="Who Is Central Park 5 Prosecutor Linda Fairstein? What to Know About Her  Books and More"/>
          <p:cNvPicPr/>
          <p:nvPr/>
        </p:nvPicPr>
        <p:blipFill>
          <a:blip r:embed="rId3"/>
          <a:stretch/>
        </p:blipFill>
        <p:spPr>
          <a:xfrm>
            <a:off x="5652360" y="2426040"/>
            <a:ext cx="2572560" cy="25725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1085</TotalTime>
  <Application>LibreOffice/7.5.4.2$MacOSX_X86_64 LibreOffice_project/36ccfdc35048b057fd9854c757a8b67ec53977b6</Application>
  <AppVersion>15.0000</AppVersion>
  <Words>2139</Words>
  <Paragraphs>169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2023-12-24T18:12:05Z</dcterms:modified>
  <cp:revision>131</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30</vt:i4>
  </property>
</Properties>
</file>