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png" ContentType="image/png"/>
  <Override PartName="/ppt/media/image2.wmf" ContentType="image/x-wmf"/>
  <Override PartName="/ppt/media/image3.jpeg" ContentType="image/jpeg"/>
  <Override PartName="/ppt/media/image7.png" ContentType="image/png"/>
  <Override PartName="/ppt/media/image5.png" ContentType="image/png"/>
  <Override PartName="/ppt/media/image4.jpeg" ContentType="image/jpeg"/>
  <Override PartName="/ppt/media/image6.png" ContentType="image/png"/>
  <Override PartName="/ppt/media/image8.png" ContentType="image/png"/>
  <Override PartName="/ppt/media/image11.tif" ContentType="image/tiff"/>
  <Override PartName="/ppt/media/image9.png" ContentType="image/png"/>
  <Override PartName="/ppt/media/image10.png" ContentType="image/png"/>
  <Override PartName="/ppt/_rels/presentation.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19.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14.xml.rels" ContentType="application/vnd.openxmlformats-package.relationships+xml"/>
  <Override PartName="/ppt/slideLayouts/_rels/slideLayout3.xml.rels" ContentType="application/vnd.openxmlformats-package.relationships+xml"/>
  <Override PartName="/ppt/slideLayouts/_rels/slideLayout24.xml.rels" ContentType="application/vnd.openxmlformats-package.relationships+xml"/>
  <Override PartName="/ppt/slideLayouts/_rels/slideLayout1.xml.rels" ContentType="application/vnd.openxmlformats-package.relationships+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17.xml" ContentType="application/vnd.openxmlformats-officedocument.presentationml.slideLayout+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3.xml" ContentType="application/vnd.openxmlformats-officedocument.presentationml.slide+xml"/>
  <Override PartName="/ppt/slides/slide25.xml" ContentType="application/vnd.openxmlformats-officedocument.presentationml.slide+xml"/>
  <Override PartName="/ppt/slides/_rels/slide28.xml.rels" ContentType="application/vnd.openxmlformats-package.relationships+xml"/>
  <Override PartName="/ppt/slides/_rels/slide9.xml.rels" ContentType="application/vnd.openxmlformats-package.relationships+xml"/>
  <Override PartName="/ppt/slides/_rels/slide27.xml.rels" ContentType="application/vnd.openxmlformats-package.relationships+xml"/>
  <Override PartName="/ppt/slides/_rels/slide23.xml.rels" ContentType="application/vnd.openxmlformats-package.relationships+xml"/>
  <Override PartName="/ppt/slides/_rels/slide5.xml.rels" ContentType="application/vnd.openxmlformats-package.relationships+xml"/>
  <Override PartName="/ppt/slides/_rels/slide22.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26.xml.rels" ContentType="application/vnd.openxmlformats-package.relationships+xml"/>
  <Override PartName="/ppt/slides/_rels/slide8.xml.rels" ContentType="application/vnd.openxmlformats-package.relationships+xml"/>
  <Override PartName="/ppt/slides/_rels/slide11.xml.rels" ContentType="application/vnd.openxmlformats-package.relationships+xml"/>
  <Override PartName="/ppt/slides/_rels/slide25.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24.xml.rels" ContentType="application/vnd.openxmlformats-package.relationships+xml"/>
  <Override PartName="/ppt/slides/_rels/slide6.xml.rels" ContentType="application/vnd.openxmlformats-package.relationships+xml"/>
  <Override PartName="/ppt/slides/_rels/slide10.xml.rels" ContentType="application/vnd.openxmlformats-package.relationships+xml"/>
  <Override PartName="/ppt/slides/_rels/slide12.xml.rels" ContentType="application/vnd.openxmlformats-package.relationships+xml"/>
  <Override PartName="/ppt/slides/_rels/slide1.xml.rels" ContentType="application/vnd.openxmlformats-package.relationships+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Slides/_rels/notesSlide1.xml.rels" ContentType="application/vnd.openxmlformats-package.relationships+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3800" spc="-1" strike="noStrike">
                <a:solidFill>
                  <a:srgbClr val="000000"/>
                </a:solidFill>
                <a:latin typeface="Calibri"/>
              </a:rPr>
              <a:t>Click to move the slide</a:t>
            </a:r>
            <a:endParaRPr b="0" lang="en-US" sz="3800" spc="-1" strike="noStrike">
              <a:solidFill>
                <a:srgbClr val="000000"/>
              </a:solidFill>
              <a:latin typeface="Calibri"/>
            </a:endParaRPr>
          </a:p>
        </p:txBody>
      </p:sp>
      <p:sp>
        <p:nvSpPr>
          <p:cNvPr id="83"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84"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85" name="PlaceHolder 4"/>
          <p:cNvSpPr>
            <a:spLocks noGrp="1"/>
          </p:cNvSpPr>
          <p:nvPr>
            <p:ph type="dt" idx="5"/>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6" name="PlaceHolder 5"/>
          <p:cNvSpPr>
            <a:spLocks noGrp="1"/>
          </p:cNvSpPr>
          <p:nvPr>
            <p:ph type="ftr" idx="6"/>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7" name="PlaceHolder 6"/>
          <p:cNvSpPr>
            <a:spLocks noGrp="1"/>
          </p:cNvSpPr>
          <p:nvPr>
            <p:ph type="sldNum" idx="7"/>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B94A24DE-5C27-4DB6-A4B7-C5E68235F809}"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sldImg"/>
          </p:nvPr>
        </p:nvSpPr>
        <p:spPr>
          <a:xfrm>
            <a:off x="685800" y="1143000"/>
            <a:ext cx="5486040" cy="3085920"/>
          </a:xfrm>
          <a:prstGeom prst="rect">
            <a:avLst/>
          </a:prstGeom>
          <a:ln w="0">
            <a:noFill/>
          </a:ln>
        </p:spPr>
      </p:sp>
      <p:sp>
        <p:nvSpPr>
          <p:cNvPr id="168" name="PlaceHolder 2"/>
          <p:cNvSpPr>
            <a:spLocks noGrp="1"/>
          </p:cNvSpPr>
          <p:nvPr>
            <p:ph type="body"/>
          </p:nvPr>
        </p:nvSpPr>
        <p:spPr>
          <a:xfrm>
            <a:off x="685800" y="4400640"/>
            <a:ext cx="5486040" cy="3600000"/>
          </a:xfrm>
          <a:prstGeom prst="rect">
            <a:avLst/>
          </a:prstGeom>
          <a:noFill/>
          <a:ln w="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169" name="PlaceHolder 3"/>
          <p:cNvSpPr>
            <a:spLocks noGrp="1"/>
          </p:cNvSpPr>
          <p:nvPr>
            <p:ph type="sldNum" idx="8"/>
          </p:nvPr>
        </p:nvSpPr>
        <p:spPr>
          <a:xfrm>
            <a:off x="3884760" y="8685360"/>
            <a:ext cx="2971440" cy="458280"/>
          </a:xfrm>
          <a:prstGeom prst="rect">
            <a:avLst/>
          </a:prstGeom>
          <a:noFill/>
          <a:ln w="0">
            <a:noFill/>
          </a:ln>
        </p:spPr>
        <p:txBody>
          <a:bodyPr numCol="1" spcCol="0" anchor="b">
            <a:noAutofit/>
          </a:bodyPr>
          <a:lstStyle>
            <a:lvl1pPr indent="0" algn="r">
              <a:lnSpc>
                <a:spcPct val="100000"/>
              </a:lnSpc>
              <a:buNone/>
              <a:defRPr b="0" lang="en-US" sz="1200" spc="-1" strike="noStrike">
                <a:solidFill>
                  <a:srgbClr val="000000"/>
                </a:solidFill>
                <a:latin typeface="Calibri"/>
              </a:defRPr>
            </a:lvl1pPr>
          </a:lstStyle>
          <a:p>
            <a:pPr indent="0" algn="r">
              <a:lnSpc>
                <a:spcPct val="100000"/>
              </a:lnSpc>
              <a:buNone/>
            </a:pPr>
            <a:fld id="{1368678E-A8EB-4EEE-924E-37FCF0CD1F70}" type="slidenum">
              <a:rPr b="0" lang="en-US" sz="1200" spc="-1" strike="noStrike">
                <a:solidFill>
                  <a:srgbClr val="000000"/>
                </a:solidFill>
                <a:latin typeface="Calibri"/>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1"/>
          </p:nvPr>
        </p:nvSpPr>
        <p:spPr/>
        <p:txBody>
          <a:bodyPr/>
          <a:p>
            <a:fld id="{DAC44F54-9991-40F3-9AB8-CDCA87E1DC05}"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1"/>
          </p:nvPr>
        </p:nvSpPr>
        <p:spPr/>
        <p:txBody>
          <a:bodyPr/>
          <a:p>
            <a:fld id="{694BFC5E-B94D-489F-A371-BA48D47896DC}"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1"/>
          </p:nvPr>
        </p:nvSpPr>
        <p:spPr/>
        <p:txBody>
          <a:bodyPr/>
          <a:p>
            <a:fld id="{B4467597-E3DC-490E-A192-B8D61E210645}"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1"/>
          </p:nvPr>
        </p:nvSpPr>
        <p:spPr/>
        <p:txBody>
          <a:bodyPr/>
          <a:p>
            <a:fld id="{D9AA2B9B-C536-480E-840E-0E22DA4B2B89}"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3"/>
          </p:nvPr>
        </p:nvSpPr>
        <p:spPr/>
        <p:txBody>
          <a:bodyPr/>
          <a:p>
            <a:fld id="{182423E6-B960-403F-969F-366D43975589}"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3"/>
          </p:nvPr>
        </p:nvSpPr>
        <p:spPr/>
        <p:txBody>
          <a:bodyPr/>
          <a:p>
            <a:fld id="{31561401-8F23-456A-B47D-3FA6C855803A}"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3"/>
          </p:nvPr>
        </p:nvSpPr>
        <p:spPr/>
        <p:txBody>
          <a:bodyPr/>
          <a:p>
            <a:fld id="{233CDFCE-1A49-4AB4-B0DA-CCF6B2CDE620}"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3"/>
          </p:nvPr>
        </p:nvSpPr>
        <p:spPr/>
        <p:txBody>
          <a:bodyPr/>
          <a:p>
            <a:fld id="{BB11652D-4570-4818-8FEA-621E2ACAF0B0}"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3"/>
          </p:nvPr>
        </p:nvSpPr>
        <p:spPr/>
        <p:txBody>
          <a:bodyPr/>
          <a:p>
            <a:fld id="{1D93C1E2-2BCD-41DC-813E-81224C52C63E}"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3"/>
          </p:nvPr>
        </p:nvSpPr>
        <p:spPr/>
        <p:txBody>
          <a:bodyPr/>
          <a:p>
            <a:fld id="{4C91A1D5-94CB-4F82-B482-96451720F289}"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3"/>
          </p:nvPr>
        </p:nvSpPr>
        <p:spPr/>
        <p:txBody>
          <a:bodyPr/>
          <a:p>
            <a:fld id="{90CC3BCE-9FD7-4662-8B92-B4037E47B229}"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1"/>
          </p:nvPr>
        </p:nvSpPr>
        <p:spPr/>
        <p:txBody>
          <a:bodyPr/>
          <a:p>
            <a:fld id="{681A5EA1-797D-4481-B16B-0FD2E1CBB754}"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3"/>
          </p:nvPr>
        </p:nvSpPr>
        <p:spPr/>
        <p:txBody>
          <a:bodyPr/>
          <a:p>
            <a:fld id="{7E567356-C97C-4B42-8268-F257F95566BA}"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3"/>
          </p:nvPr>
        </p:nvSpPr>
        <p:spPr/>
        <p:txBody>
          <a:bodyPr/>
          <a:p>
            <a:fld id="{2FD6A643-D31C-4546-8F29-BE281B7547CE}"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3"/>
          </p:nvPr>
        </p:nvSpPr>
        <p:spPr/>
        <p:txBody>
          <a:bodyPr/>
          <a:p>
            <a:fld id="{2712AC4D-6491-4953-86A7-B192065DDB0D}"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3"/>
          </p:nvPr>
        </p:nvSpPr>
        <p:spPr/>
        <p:txBody>
          <a:bodyPr/>
          <a:p>
            <a:fld id="{012DF0D9-C23C-44CE-BA0C-DD51ABCAF8E4}"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3"/>
          </p:nvPr>
        </p:nvSpPr>
        <p:spPr/>
        <p:txBody>
          <a:bodyPr/>
          <a:p>
            <a:fld id="{5393EDFA-65CF-4837-A504-8247D0C01970}"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1"/>
          </p:nvPr>
        </p:nvSpPr>
        <p:spPr/>
        <p:txBody>
          <a:bodyPr/>
          <a:p>
            <a:fld id="{7715C46B-B744-4F38-AB13-6F8A9B3AAB30}"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1"/>
          </p:nvPr>
        </p:nvSpPr>
        <p:spPr/>
        <p:txBody>
          <a:bodyPr/>
          <a:p>
            <a:fld id="{DF26AA49-D27C-460C-BFC1-B913BF0EF15A}"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1"/>
          </p:nvPr>
        </p:nvSpPr>
        <p:spPr/>
        <p:txBody>
          <a:bodyPr/>
          <a:p>
            <a:fld id="{A16E0952-4D8C-43A4-BCDA-6BDB9C15C50F}"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1"/>
          </p:nvPr>
        </p:nvSpPr>
        <p:spPr/>
        <p:txBody>
          <a:bodyPr/>
          <a:p>
            <a:fld id="{7F0BA555-58BB-4640-88E4-344970C14E12}"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299C2C1A-EAE9-47AA-90A3-76EC6261AF9A}"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5C3E4379-0AD3-4BF4-ADDE-FB11276079FF}"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D641A7E9-1947-40EF-AE30-88C67AA48C5F}"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wmf"/><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image" Target="../media/image2.wmf"/><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Picture 6" descr=""/>
          <p:cNvPicPr/>
          <p:nvPr/>
        </p:nvPicPr>
        <p:blipFill>
          <a:blip r:embed="rId3"/>
          <a:stretch/>
        </p:blipFill>
        <p:spPr>
          <a:xfrm>
            <a:off x="909720" y="6218280"/>
            <a:ext cx="1296720" cy="375840"/>
          </a:xfrm>
          <a:prstGeom prst="rect">
            <a:avLst/>
          </a:prstGeom>
          <a:ln w="0">
            <a:noFill/>
          </a:ln>
        </p:spPr>
      </p:pic>
      <p:sp>
        <p:nvSpPr>
          <p:cNvPr id="1" name="PlaceHolder 1"/>
          <p:cNvSpPr>
            <a:spLocks noGrp="1"/>
          </p:cNvSpPr>
          <p:nvPr>
            <p:ph type="sldNum" idx="1"/>
          </p:nvPr>
        </p:nvSpPr>
        <p:spPr>
          <a:xfrm>
            <a:off x="10415520" y="6356520"/>
            <a:ext cx="937800" cy="364680"/>
          </a:xfrm>
          <a:prstGeom prst="rect">
            <a:avLst/>
          </a:prstGeom>
          <a:noFill/>
          <a:ln w="0">
            <a:noFill/>
          </a:ln>
        </p:spPr>
        <p:txBody>
          <a:bodyPr numCol="1" spcCol="0" anchor="ctr">
            <a:noAutofit/>
          </a:bodyPr>
          <a:lstStyle>
            <a:lvl1pPr indent="0" algn="r">
              <a:lnSpc>
                <a:spcPct val="100000"/>
              </a:lnSpc>
              <a:buNone/>
              <a:defRPr b="0" lang="en-US" sz="1000" spc="-1" strike="noStrike">
                <a:solidFill>
                  <a:srgbClr val="ffffff"/>
                </a:solidFill>
                <a:latin typeface="Century Gothic"/>
              </a:defRPr>
            </a:lvl1pPr>
          </a:lstStyle>
          <a:p>
            <a:pPr indent="0" algn="r">
              <a:lnSpc>
                <a:spcPct val="100000"/>
              </a:lnSpc>
              <a:buNone/>
            </a:pPr>
            <a:fld id="{5B7A12D5-0385-4CCB-9D91-77F3DE83A76D}" type="slidenum">
              <a:rPr b="0" lang="en-US" sz="1000" spc="-1" strike="noStrike">
                <a:solidFill>
                  <a:srgbClr val="ffffff"/>
                </a:solidFill>
                <a:latin typeface="Century Gothic"/>
              </a:rPr>
              <a:t>&lt;number&gt;</a:t>
            </a:fld>
            <a:endParaRPr b="0" lang="en-US" sz="1000" spc="-1" strike="noStrike">
              <a:solidFill>
                <a:srgbClr val="000000"/>
              </a:solidFill>
              <a:latin typeface="Times New Roman"/>
            </a:endParaRPr>
          </a:p>
        </p:txBody>
      </p:sp>
      <p:sp>
        <p:nvSpPr>
          <p:cNvPr id="2" name="PlaceHolder 2"/>
          <p:cNvSpPr>
            <a:spLocks noGrp="1"/>
          </p:cNvSpPr>
          <p:nvPr>
            <p:ph type="ftr" idx="2"/>
          </p:nvPr>
        </p:nvSpPr>
        <p:spPr>
          <a:xfrm>
            <a:off x="2313000" y="6356520"/>
            <a:ext cx="737028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3"/>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3800" spc="-1" strike="noStrike">
                <a:solidFill>
                  <a:srgbClr val="000000"/>
                </a:solidFill>
                <a:latin typeface="Calibri"/>
              </a:rPr>
              <a:t>Click to edit the title text format</a:t>
            </a:r>
            <a:endParaRPr b="0" lang="en-US" sz="3800" spc="-1" strike="noStrike">
              <a:solidFill>
                <a:srgbClr val="000000"/>
              </a:solidFill>
              <a:latin typeface="Calibri"/>
            </a:endParaRPr>
          </a:p>
        </p:txBody>
      </p:sp>
      <p:sp>
        <p:nvSpPr>
          <p:cNvPr id="4" name="PlaceHolder 4"/>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404040"/>
                </a:solidFill>
                <a:latin typeface="Century Gothic"/>
              </a:rPr>
              <a:t>Click to edit the outline text format</a:t>
            </a:r>
            <a:endParaRPr b="0" lang="en-US" sz="2800" spc="-1" strike="noStrike">
              <a:solidFill>
                <a:srgbClr val="404040"/>
              </a:solidFill>
              <a:latin typeface="Century Gothic"/>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404040"/>
                </a:solidFill>
                <a:latin typeface="Century Gothic"/>
              </a:rPr>
              <a:t>Second Outline Level</a:t>
            </a:r>
            <a:endParaRPr b="0" lang="en-US" sz="2000" spc="-1" strike="noStrike">
              <a:solidFill>
                <a:srgbClr val="404040"/>
              </a:solidFill>
              <a:latin typeface="Century Gothic"/>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404040"/>
                </a:solidFill>
                <a:latin typeface="Century Gothic"/>
              </a:rPr>
              <a:t>Third Outline Level</a:t>
            </a:r>
            <a:endParaRPr b="0" lang="en-US" sz="1800" spc="-1" strike="noStrike">
              <a:solidFill>
                <a:srgbClr val="404040"/>
              </a:solidFill>
              <a:latin typeface="Century Gothic"/>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404040"/>
                </a:solidFill>
                <a:latin typeface="Century Gothic"/>
              </a:rPr>
              <a:t>Fourth Outline Level</a:t>
            </a:r>
            <a:endParaRPr b="0" lang="en-US" sz="1800" spc="-1" strike="noStrike">
              <a:solidFill>
                <a:srgbClr val="404040"/>
              </a:solidFill>
              <a:latin typeface="Century Gothic"/>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entury Gothic"/>
              </a:rPr>
              <a:t>Fifth Outline Level</a:t>
            </a:r>
            <a:endParaRPr b="0" lang="en-US" sz="2000" spc="-1" strike="noStrike">
              <a:solidFill>
                <a:srgbClr val="404040"/>
              </a:solidFill>
              <a:latin typeface="Century Gothic"/>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entury Gothic"/>
              </a:rPr>
              <a:t>Sixth Outline Level</a:t>
            </a:r>
            <a:endParaRPr b="0" lang="en-US" sz="2000" spc="-1" strike="noStrike">
              <a:solidFill>
                <a:srgbClr val="404040"/>
              </a:solidFill>
              <a:latin typeface="Century Gothic"/>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entury Gothic"/>
              </a:rPr>
              <a:t>Seventh Outline Level</a:t>
            </a:r>
            <a:endParaRPr b="0" lang="en-US" sz="2000" spc="-1" strike="noStrike">
              <a:solidFill>
                <a:srgbClr val="404040"/>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41" name="Picture 6" descr=""/>
          <p:cNvPicPr/>
          <p:nvPr/>
        </p:nvPicPr>
        <p:blipFill>
          <a:blip r:embed="rId3"/>
          <a:stretch/>
        </p:blipFill>
        <p:spPr>
          <a:xfrm>
            <a:off x="909720" y="6218280"/>
            <a:ext cx="1296720" cy="375840"/>
          </a:xfrm>
          <a:prstGeom prst="rect">
            <a:avLst/>
          </a:prstGeom>
          <a:ln w="0">
            <a:noFill/>
          </a:ln>
        </p:spPr>
      </p:pic>
      <p:sp>
        <p:nvSpPr>
          <p:cNvPr id="42"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Click to edit Master title style</a:t>
            </a:r>
            <a:endParaRPr b="0" lang="en-US" sz="3800" spc="-1" strike="noStrike">
              <a:solidFill>
                <a:srgbClr val="000000"/>
              </a:solidFill>
              <a:latin typeface="Calibri"/>
            </a:endParaRPr>
          </a:p>
        </p:txBody>
      </p:sp>
      <p:sp>
        <p:nvSpPr>
          <p:cNvPr id="43" name="PlaceHolder 2"/>
          <p:cNvSpPr>
            <a:spLocks noGrp="1"/>
          </p:cNvSpPr>
          <p:nvPr>
            <p:ph type="body"/>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Click to edit Master text styles</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Second level</a:t>
            </a:r>
            <a:endParaRPr b="0" lang="en-US" sz="2000" spc="-1" strike="noStrike">
              <a:solidFill>
                <a:srgbClr val="404040"/>
              </a:solidFill>
              <a:latin typeface="Century Gothic"/>
            </a:endParaRPr>
          </a:p>
          <a:p>
            <a:pPr lvl="2" marL="1143000" indent="-228600">
              <a:lnSpc>
                <a:spcPct val="90000"/>
              </a:lnSpc>
              <a:spcBef>
                <a:spcPts val="499"/>
              </a:spcBef>
              <a:buClr>
                <a:srgbClr val="404040"/>
              </a:buClr>
              <a:buFont typeface="Arial"/>
              <a:buChar char="•"/>
            </a:pPr>
            <a:r>
              <a:rPr b="0" lang="en-US" sz="1800" spc="-1" strike="noStrike">
                <a:solidFill>
                  <a:srgbClr val="404040"/>
                </a:solidFill>
                <a:latin typeface="Century Gothic"/>
              </a:rPr>
              <a:t>Third level</a:t>
            </a:r>
            <a:endParaRPr b="0" lang="en-US" sz="1800" spc="-1" strike="noStrike">
              <a:solidFill>
                <a:srgbClr val="404040"/>
              </a:solidFill>
              <a:latin typeface="Century Gothic"/>
            </a:endParaRPr>
          </a:p>
          <a:p>
            <a:pPr lvl="3" marL="1600200" indent="-228600">
              <a:lnSpc>
                <a:spcPct val="90000"/>
              </a:lnSpc>
              <a:spcBef>
                <a:spcPts val="499"/>
              </a:spcBef>
              <a:buClr>
                <a:srgbClr val="404040"/>
              </a:buClr>
              <a:buFont typeface="Arial"/>
              <a:buChar char="•"/>
            </a:pPr>
            <a:r>
              <a:rPr b="0" lang="en-US" sz="1600" spc="-1" strike="noStrike">
                <a:solidFill>
                  <a:srgbClr val="404040"/>
                </a:solidFill>
                <a:latin typeface="Century Gothic"/>
              </a:rPr>
              <a:t>Fourth level</a:t>
            </a:r>
            <a:endParaRPr b="0" lang="en-US" sz="1600" spc="-1" strike="noStrike">
              <a:solidFill>
                <a:srgbClr val="404040"/>
              </a:solidFill>
              <a:latin typeface="Century Gothic"/>
            </a:endParaRPr>
          </a:p>
          <a:p>
            <a:pPr lvl="4" marL="2057400" indent="-228600">
              <a:lnSpc>
                <a:spcPct val="90000"/>
              </a:lnSpc>
              <a:spcBef>
                <a:spcPts val="499"/>
              </a:spcBef>
              <a:buClr>
                <a:srgbClr val="404040"/>
              </a:buClr>
              <a:buFont typeface="Arial"/>
              <a:buChar char="•"/>
            </a:pPr>
            <a:r>
              <a:rPr b="0" lang="en-US" sz="1600" spc="-1" strike="noStrike">
                <a:solidFill>
                  <a:srgbClr val="404040"/>
                </a:solidFill>
                <a:latin typeface="Century Gothic"/>
              </a:rPr>
              <a:t>Fifth level</a:t>
            </a:r>
            <a:endParaRPr b="0" lang="en-US" sz="1600" spc="-1" strike="noStrike">
              <a:solidFill>
                <a:srgbClr val="404040"/>
              </a:solidFill>
              <a:latin typeface="Century Gothic"/>
            </a:endParaRPr>
          </a:p>
        </p:txBody>
      </p:sp>
      <p:sp>
        <p:nvSpPr>
          <p:cNvPr id="44" name="PlaceHolder 3"/>
          <p:cNvSpPr>
            <a:spLocks noGrp="1"/>
          </p:cNvSpPr>
          <p:nvPr>
            <p:ph type="sldNum" idx="3"/>
          </p:nvPr>
        </p:nvSpPr>
        <p:spPr>
          <a:xfrm>
            <a:off x="10415520" y="6356520"/>
            <a:ext cx="937800" cy="364680"/>
          </a:xfrm>
          <a:prstGeom prst="rect">
            <a:avLst/>
          </a:prstGeom>
          <a:noFill/>
          <a:ln w="0">
            <a:noFill/>
          </a:ln>
        </p:spPr>
        <p:txBody>
          <a:bodyPr numCol="1" spcCol="0" anchor="ctr">
            <a:noAutofit/>
          </a:bodyPr>
          <a:lstStyle>
            <a:lvl1pPr indent="0" algn="r">
              <a:lnSpc>
                <a:spcPct val="100000"/>
              </a:lnSpc>
              <a:buNone/>
              <a:defRPr b="0" lang="en-US" sz="1000" spc="-1" strike="noStrike">
                <a:solidFill>
                  <a:srgbClr val="ffffff"/>
                </a:solidFill>
                <a:latin typeface="Century Gothic"/>
              </a:defRPr>
            </a:lvl1pPr>
          </a:lstStyle>
          <a:p>
            <a:pPr indent="0" algn="r">
              <a:lnSpc>
                <a:spcPct val="100000"/>
              </a:lnSpc>
              <a:buNone/>
            </a:pPr>
            <a:fld id="{FE4FAAB6-E205-4561-A78E-19F10DCF7661}" type="slidenum">
              <a:rPr b="0" lang="en-US" sz="1000" spc="-1" strike="noStrike">
                <a:solidFill>
                  <a:srgbClr val="ffffff"/>
                </a:solidFill>
                <a:latin typeface="Century Gothic"/>
              </a:rPr>
              <a:t>&lt;number&gt;</a:t>
            </a:fld>
            <a:endParaRPr b="0" lang="en-US" sz="1000" spc="-1" strike="noStrike">
              <a:solidFill>
                <a:srgbClr val="000000"/>
              </a:solidFill>
              <a:latin typeface="Times New Roman"/>
            </a:endParaRPr>
          </a:p>
        </p:txBody>
      </p:sp>
      <p:sp>
        <p:nvSpPr>
          <p:cNvPr id="45" name="PlaceHolder 4"/>
          <p:cNvSpPr>
            <a:spLocks noGrp="1"/>
          </p:cNvSpPr>
          <p:nvPr>
            <p:ph type="ftr" idx="4"/>
          </p:nvPr>
        </p:nvSpPr>
        <p:spPr>
          <a:xfrm>
            <a:off x="2313000" y="6356520"/>
            <a:ext cx="737028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1.tif"/><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8" name="Title 1"/>
          <p:cNvSpPr/>
          <p:nvPr/>
        </p:nvSpPr>
        <p:spPr>
          <a:xfrm>
            <a:off x="1164600" y="1768320"/>
            <a:ext cx="9143640" cy="2588760"/>
          </a:xfrm>
          <a:prstGeom prst="rect">
            <a:avLst/>
          </a:prstGeom>
          <a:noFill/>
          <a:ln w="0">
            <a:noFill/>
          </a:ln>
        </p:spPr>
        <p:style>
          <a:lnRef idx="0"/>
          <a:fillRef idx="0"/>
          <a:effectRef idx="0"/>
          <a:fontRef idx="minor"/>
        </p:style>
        <p:txBody>
          <a:bodyPr lIns="90000" rIns="90000" tIns="45000" bIns="45000" anchor="t">
            <a:noAutofit/>
          </a:bodyPr>
          <a:p>
            <a:pPr>
              <a:lnSpc>
                <a:spcPct val="90000"/>
              </a:lnSpc>
            </a:pPr>
            <a:r>
              <a:rPr b="1" lang="en-US" sz="4000" spc="-1" strike="noStrike" cap="all">
                <a:solidFill>
                  <a:srgbClr val="ffffff"/>
                </a:solidFill>
                <a:latin typeface="Century Gothic"/>
                <a:ea typeface="Century Gothic"/>
              </a:rPr>
              <a:t>Urban Economics</a:t>
            </a:r>
            <a:endParaRPr b="0" lang="en-US" sz="4000" spc="-1" strike="noStrike">
              <a:solidFill>
                <a:srgbClr val="000000"/>
              </a:solidFill>
              <a:latin typeface="Arial"/>
            </a:endParaRPr>
          </a:p>
          <a:p>
            <a:pPr>
              <a:lnSpc>
                <a:spcPct val="90000"/>
              </a:lnSpc>
            </a:pPr>
            <a:r>
              <a:rPr b="1" lang="en-US" sz="6000" spc="-1" strike="noStrike" cap="all">
                <a:solidFill>
                  <a:srgbClr val="ffffff"/>
                </a:solidFill>
                <a:latin typeface="Century Gothic"/>
                <a:ea typeface="Century Gothic"/>
              </a:rPr>
              <a:t>Interpreting the results from GHM</a:t>
            </a:r>
            <a:endParaRPr b="0" lang="en-US" sz="6000" spc="-1" strike="noStrike">
              <a:solidFill>
                <a:srgbClr val="000000"/>
              </a:solidFill>
              <a:latin typeface="Arial"/>
            </a:endParaRPr>
          </a:p>
          <a:p>
            <a:pPr>
              <a:lnSpc>
                <a:spcPct val="90000"/>
              </a:lnSpc>
            </a:pPr>
            <a:r>
              <a:rPr b="1" lang="en-US" sz="4000" spc="-1" strike="noStrike" cap="all">
                <a:solidFill>
                  <a:srgbClr val="ffffff"/>
                </a:solidFill>
                <a:latin typeface="Century Gothic"/>
                <a:ea typeface="Century Gothic"/>
              </a:rPr>
              <a:t>Prof. </a:t>
            </a:r>
            <a:r>
              <a:rPr b="1" lang="en-US" sz="4000" spc="-1" strike="noStrike" cap="all">
                <a:solidFill>
                  <a:srgbClr val="ffffff"/>
                </a:solidFill>
                <a:latin typeface="Century Gothic"/>
                <a:ea typeface="Century Gothic"/>
              </a:rPr>
              <a:t>HUSSAIN HADAH</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Does GHM’s parallel trends assumption make sense?</a:t>
            </a:r>
            <a:endParaRPr b="0" lang="en-US" sz="3800" spc="-1" strike="noStrike">
              <a:solidFill>
                <a:srgbClr val="000000"/>
              </a:solidFill>
              <a:latin typeface="Calibri"/>
            </a:endParaRPr>
          </a:p>
        </p:txBody>
      </p:sp>
      <p:sp>
        <p:nvSpPr>
          <p:cNvPr id="122"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There is never a way to actually test this parallel trends assumption.</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There is no way to know exactly what would have happened had treatment not occurred. No way to know if the treated firms would have had a similar productive growth, in the absence of treatment as the control firms.</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But some evidence can help suggest to what extent this assumption may be realistic or not.</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1) Can look at pre-trends (time trends before treatment)</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Do the treatment and control group seem parallel?</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2) Knowing the context</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Do we think the choice between the winning vs. runner up counties was close and kind of random, so those might be similar?</a:t>
            </a:r>
            <a:endParaRPr b="0" lang="en-US" sz="2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Investigating Parallel Trends</a:t>
            </a:r>
            <a:endParaRPr b="0" lang="en-US" sz="3800" spc="-1" strike="noStrike">
              <a:solidFill>
                <a:srgbClr val="000000"/>
              </a:solidFill>
              <a:latin typeface="Calibri"/>
            </a:endParaRPr>
          </a:p>
        </p:txBody>
      </p:sp>
      <p:sp>
        <p:nvSpPr>
          <p:cNvPr id="124" name="PlaceHolder 2"/>
          <p:cNvSpPr>
            <a:spLocks noGrp="1"/>
          </p:cNvSpPr>
          <p:nvPr>
            <p:ph/>
          </p:nvPr>
        </p:nvSpPr>
        <p:spPr>
          <a:xfrm>
            <a:off x="838080" y="1825560"/>
            <a:ext cx="10515240" cy="4350960"/>
          </a:xfrm>
          <a:prstGeom prst="rect">
            <a:avLst/>
          </a:prstGeom>
          <a:noFill/>
          <a:ln w="0">
            <a:noFill/>
          </a:ln>
        </p:spPr>
        <p:txBody>
          <a:bodyPr numCol="1" spcCol="0" anchor="t">
            <a:normAutofit/>
          </a:bodyPr>
          <a:p>
            <a:pPr marL="228600" indent="-228600">
              <a:lnSpc>
                <a:spcPct val="90000"/>
              </a:lnSpc>
              <a:spcBef>
                <a:spcPts val="1001"/>
              </a:spcBef>
              <a:buClr>
                <a:srgbClr val="404040"/>
              </a:buClr>
              <a:buFont typeface="Arial"/>
              <a:buChar char="•"/>
            </a:pPr>
            <a:r>
              <a:rPr b="0" lang="en-US" sz="2800" spc="-1" strike="noStrike">
                <a:solidFill>
                  <a:srgbClr val="404040"/>
                </a:solidFill>
                <a:latin typeface="Century Gothic"/>
              </a:rPr>
              <a:t>How would this work in Greenstone el al. (2010)?</a:t>
            </a:r>
            <a:endParaRPr b="0" lang="en-US" sz="2800" spc="-1" strike="noStrike">
              <a:solidFill>
                <a:srgbClr val="404040"/>
              </a:solidFill>
              <a:latin typeface="Century Gothic"/>
            </a:endParaRPr>
          </a:p>
          <a:p>
            <a:pPr indent="0">
              <a:lnSpc>
                <a:spcPct val="90000"/>
              </a:lnSpc>
              <a:spcBef>
                <a:spcPts val="1001"/>
              </a:spcBef>
              <a:buNone/>
              <a:tabLst>
                <a:tab algn="l" pos="0"/>
              </a:tabLst>
            </a:pPr>
            <a:r>
              <a:rPr b="0" lang="en-US" sz="2800" spc="-1" strike="noStrike">
                <a:solidFill>
                  <a:srgbClr val="404040"/>
                </a:solidFill>
                <a:latin typeface="Century Gothic"/>
              </a:rPr>
              <a:t>1) Seems unlikely that something happened in the winning counties before firm entry, relative to the losing counties.</a:t>
            </a:r>
            <a:endParaRPr b="0" lang="en-US" sz="2800" spc="-1" strike="noStrike">
              <a:solidFill>
                <a:srgbClr val="404040"/>
              </a:solidFill>
              <a:latin typeface="Century Gothic"/>
            </a:endParaRPr>
          </a:p>
          <a:p>
            <a:pPr indent="0">
              <a:lnSpc>
                <a:spcPct val="90000"/>
              </a:lnSpc>
              <a:spcBef>
                <a:spcPts val="1001"/>
              </a:spcBef>
              <a:buNone/>
              <a:tabLst>
                <a:tab algn="l" pos="0"/>
              </a:tabLst>
            </a:pPr>
            <a:r>
              <a:rPr b="0" lang="en-US" sz="2800" spc="-1" strike="noStrike">
                <a:solidFill>
                  <a:srgbClr val="404040"/>
                </a:solidFill>
                <a:latin typeface="Century Gothic"/>
              </a:rPr>
              <a:t>2) They look at the pre-trends and note that they are similar for the firms in winning and losing counties.</a:t>
            </a:r>
            <a:endParaRPr b="0" lang="en-US" sz="2800" spc="-1" strike="noStrike">
              <a:solidFill>
                <a:srgbClr val="404040"/>
              </a:solidFill>
              <a:latin typeface="Century Gothic"/>
            </a:endParaRPr>
          </a:p>
          <a:p>
            <a:pPr indent="0">
              <a:lnSpc>
                <a:spcPct val="90000"/>
              </a:lnSpc>
              <a:spcBef>
                <a:spcPts val="1001"/>
              </a:spcBef>
              <a:buNone/>
              <a:tabLst>
                <a:tab algn="l" pos="0"/>
              </a:tabLst>
            </a:pPr>
            <a:r>
              <a:rPr b="0" lang="en-US" sz="2800" spc="-1" strike="noStrike">
                <a:solidFill>
                  <a:srgbClr val="404040"/>
                </a:solidFill>
                <a:latin typeface="Century Gothic"/>
              </a:rPr>
              <a:t>3) They argue that the decision between the winning and “barely lost” counties is more like a tie-breaker, so the control group is good (a bit of truth to this, but perhaps a stretch).</a:t>
            </a:r>
            <a:endParaRPr b="0" lang="en-US" sz="2800" spc="-1" strike="noStrike">
              <a:solidFill>
                <a:srgbClr val="404040"/>
              </a:solidFill>
              <a:latin typeface="Century Gothic"/>
            </a:endParaRPr>
          </a:p>
          <a:p>
            <a:pPr indent="0">
              <a:lnSpc>
                <a:spcPct val="90000"/>
              </a:lnSpc>
              <a:spcBef>
                <a:spcPts val="1001"/>
              </a:spcBef>
              <a:buNone/>
              <a:tabLst>
                <a:tab algn="l" pos="0"/>
              </a:tabLst>
            </a:pPr>
            <a:r>
              <a:rPr b="0" lang="en-US" sz="2800" spc="-1" strike="noStrike">
                <a:solidFill>
                  <a:srgbClr val="404040"/>
                </a:solidFill>
                <a:latin typeface="Century Gothic"/>
              </a:rPr>
              <a:t>This generally seems to suggest that parallel trends holds.</a:t>
            </a:r>
            <a:endParaRPr b="0" lang="en-US" sz="2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838080" y="365040"/>
            <a:ext cx="5257440" cy="1325160"/>
          </a:xfrm>
          <a:prstGeom prst="rect">
            <a:avLst/>
          </a:prstGeom>
          <a:noFill/>
          <a:ln w="0">
            <a:noFill/>
          </a:ln>
        </p:spPr>
        <p:txBody>
          <a:bodyPr numCol="1" spcCol="0" anchor="ctr">
            <a:noAutofit/>
          </a:bodyPr>
          <a:p>
            <a:pPr indent="0">
              <a:lnSpc>
                <a:spcPct val="90000"/>
              </a:lnSpc>
              <a:buNone/>
            </a:pPr>
            <a:r>
              <a:rPr b="0" lang="en-US" sz="2800" spc="-1" strike="noStrike" cap="all">
                <a:solidFill>
                  <a:srgbClr val="265b4d"/>
                </a:solidFill>
                <a:latin typeface="Century Gothic"/>
              </a:rPr>
              <a:t>Looking at pre-trends</a:t>
            </a:r>
            <a:endParaRPr b="0" lang="en-US" sz="2800" spc="-1" strike="noStrike">
              <a:solidFill>
                <a:srgbClr val="000000"/>
              </a:solidFill>
              <a:latin typeface="Calibri"/>
            </a:endParaRPr>
          </a:p>
        </p:txBody>
      </p:sp>
      <p:sp>
        <p:nvSpPr>
          <p:cNvPr id="126" name="PlaceHolder 2"/>
          <p:cNvSpPr>
            <a:spLocks noGrp="1"/>
          </p:cNvSpPr>
          <p:nvPr>
            <p:ph/>
          </p:nvPr>
        </p:nvSpPr>
        <p:spPr>
          <a:xfrm>
            <a:off x="838080" y="1825560"/>
            <a:ext cx="498528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Top figure: shows the trend in productivity over time for treatment and control groups.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Bottom figure: shows winning – losing (i.e. shows the difference between both line)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Time = year relative to MDP opening (t = -1 is year before)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Effects are “normalized” to be relative to t = -1 (hence why t = -1 set at zero)</a:t>
            </a:r>
            <a:endParaRPr b="0" lang="en-US" sz="2400" spc="-1" strike="noStrike">
              <a:solidFill>
                <a:srgbClr val="404040"/>
              </a:solidFill>
              <a:latin typeface="Century Gothic"/>
            </a:endParaRPr>
          </a:p>
        </p:txBody>
      </p:sp>
      <p:pic>
        <p:nvPicPr>
          <p:cNvPr id="127" name="Picture 4" descr=""/>
          <p:cNvPicPr/>
          <p:nvPr/>
        </p:nvPicPr>
        <p:blipFill>
          <a:blip r:embed="rId1"/>
          <a:stretch/>
        </p:blipFill>
        <p:spPr>
          <a:xfrm>
            <a:off x="6032160" y="0"/>
            <a:ext cx="6159240" cy="68576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Ok, so what exactly do they do?</a:t>
            </a:r>
            <a:endParaRPr b="0" lang="en-US" sz="3800" spc="-1" strike="noStrike">
              <a:solidFill>
                <a:srgbClr val="000000"/>
              </a:solidFill>
              <a:latin typeface="Calibri"/>
            </a:endParaRPr>
          </a:p>
        </p:txBody>
      </p:sp>
      <p:sp>
        <p:nvSpPr>
          <p:cNvPr id="129" name="PlaceHolder 2"/>
          <p:cNvSpPr>
            <a:spLocks noGrp="1"/>
          </p:cNvSpPr>
          <p:nvPr>
            <p:ph/>
          </p:nvPr>
        </p:nvSpPr>
        <p:spPr>
          <a:xfrm>
            <a:off x="838080" y="1825560"/>
            <a:ext cx="10515240" cy="4350960"/>
          </a:xfrm>
          <a:prstGeom prst="rect">
            <a:avLst/>
          </a:prstGeom>
          <a:noFill/>
          <a:ln w="0">
            <a:noFill/>
          </a:ln>
        </p:spPr>
        <p:txBody>
          <a:bodyPr numCol="1" spcCol="0" anchor="t">
            <a:normAutofit/>
          </a:bodyPr>
          <a:p>
            <a:pPr marL="228600" indent="-228600">
              <a:lnSpc>
                <a:spcPct val="90000"/>
              </a:lnSpc>
              <a:spcBef>
                <a:spcPts val="1001"/>
              </a:spcBef>
              <a:buClr>
                <a:srgbClr val="404040"/>
              </a:buClr>
              <a:buFont typeface="Arial"/>
              <a:buChar char="•"/>
            </a:pPr>
            <a:r>
              <a:rPr b="0" lang="en-US" sz="2800" spc="-1" strike="noStrike">
                <a:solidFill>
                  <a:srgbClr val="404040"/>
                </a:solidFill>
                <a:latin typeface="Century Gothic"/>
              </a:rPr>
              <a:t>Greenstone el al. (2010) use the difference-in-differences strategy to measure productivity spillovers on existing firms when the new firms enter the winning counties.</a:t>
            </a:r>
            <a:endParaRPr b="0" lang="en-US" sz="28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800" spc="-1" strike="noStrike">
                <a:solidFill>
                  <a:srgbClr val="404040"/>
                </a:solidFill>
                <a:latin typeface="Century Gothic"/>
              </a:rPr>
              <a:t>They use “total factor productivity” to measure productivity of the existing firms.</a:t>
            </a:r>
            <a:endParaRPr b="0" lang="en-US" sz="28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400" spc="-1" strike="noStrike">
                <a:solidFill>
                  <a:srgbClr val="404040"/>
                </a:solidFill>
                <a:latin typeface="Century Gothic"/>
              </a:rPr>
              <a:t>What is this? I’ll try to explain both in a technical way but also a more intuitive way.</a:t>
            </a:r>
            <a:endParaRPr b="0" lang="en-US" sz="2400" spc="-1" strike="noStrike">
              <a:solidFill>
                <a:srgbClr val="404040"/>
              </a:solidFill>
              <a:latin typeface="Century Gothic"/>
            </a:endParaRPr>
          </a:p>
          <a:p>
            <a:pPr indent="0">
              <a:lnSpc>
                <a:spcPct val="90000"/>
              </a:lnSpc>
              <a:spcBef>
                <a:spcPts val="1001"/>
              </a:spcBef>
              <a:buNone/>
            </a:pPr>
            <a:endParaRPr b="0" lang="en-US" sz="2800" spc="-1" strike="noStrike">
              <a:solidFill>
                <a:srgbClr val="404040"/>
              </a:solidFill>
              <a:latin typeface="Century Gothic"/>
            </a:endParaRPr>
          </a:p>
          <a:p>
            <a:pPr indent="0">
              <a:lnSpc>
                <a:spcPct val="90000"/>
              </a:lnSpc>
              <a:spcBef>
                <a:spcPts val="1001"/>
              </a:spcBef>
              <a:buNone/>
              <a:tabLst>
                <a:tab algn="l" pos="0"/>
              </a:tabLst>
            </a:pPr>
            <a:endParaRPr b="0" lang="en-US" sz="2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Total Factor Productivity and Production Functions</a:t>
            </a:r>
            <a:endParaRPr b="0" lang="en-US" sz="3800" spc="-1" strike="noStrike">
              <a:solidFill>
                <a:srgbClr val="000000"/>
              </a:solidFill>
              <a:latin typeface="Calibri"/>
            </a:endParaRPr>
          </a:p>
        </p:txBody>
      </p:sp>
      <p:sp>
        <p:nvSpPr>
          <p:cNvPr id="131"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Here is a common function you will see in economics, a Cobb-Douglas Production Function…</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  </a:t>
            </a:r>
            <a:r>
              <a:rPr b="0" lang="en-US" sz="2400" spc="-1" strike="noStrike">
                <a:solidFill>
                  <a:srgbClr val="404040"/>
                </a:solidFill>
                <a:latin typeface="Century Gothic"/>
              </a:rPr>
              <a:t>Y = A K</a:t>
            </a:r>
            <a:r>
              <a:rPr b="0" lang="en-US" sz="2400" spc="-1" strike="noStrike" baseline="30000">
                <a:solidFill>
                  <a:srgbClr val="404040"/>
                </a:solidFill>
                <a:latin typeface="Century Gothic"/>
              </a:rPr>
              <a:t>𝛼</a:t>
            </a:r>
            <a:r>
              <a:rPr b="0" lang="en-US" sz="2400" spc="-1" strike="noStrike">
                <a:solidFill>
                  <a:srgbClr val="404040"/>
                </a:solidFill>
                <a:latin typeface="Century Gothic"/>
              </a:rPr>
              <a:t> L</a:t>
            </a:r>
            <a:r>
              <a:rPr b="0" lang="en-US" sz="2400" spc="-1" strike="noStrike" baseline="30000">
                <a:solidFill>
                  <a:srgbClr val="404040"/>
                </a:solidFill>
                <a:latin typeface="Century Gothic"/>
              </a:rPr>
              <a:t>β</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tabLst>
                <a:tab algn="l" pos="0"/>
              </a:tabLst>
            </a:pPr>
            <a:r>
              <a:rPr b="0" lang="en-US" sz="2000" spc="-1" strike="noStrike">
                <a:solidFill>
                  <a:srgbClr val="404040"/>
                </a:solidFill>
                <a:latin typeface="Century Gothic"/>
              </a:rPr>
              <a:t>Y = Output</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tabLst>
                <a:tab algn="l" pos="0"/>
              </a:tabLst>
            </a:pPr>
            <a:r>
              <a:rPr b="0" lang="en-US" sz="2000" spc="-1" strike="noStrike">
                <a:solidFill>
                  <a:srgbClr val="404040"/>
                </a:solidFill>
                <a:latin typeface="Century Gothic"/>
              </a:rPr>
              <a:t>K = Capital</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tabLst>
                <a:tab algn="l" pos="0"/>
              </a:tabLst>
            </a:pPr>
            <a:r>
              <a:rPr b="0" lang="en-US" sz="2000" spc="-1" strike="noStrike">
                <a:solidFill>
                  <a:srgbClr val="404040"/>
                </a:solidFill>
                <a:latin typeface="Century Gothic"/>
              </a:rPr>
              <a:t>L = Labor</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tabLst>
                <a:tab algn="l" pos="0"/>
              </a:tabLst>
            </a:pPr>
            <a:r>
              <a:rPr b="0" lang="en-US" sz="2000" spc="-1" strike="noStrike">
                <a:solidFill>
                  <a:srgbClr val="404040"/>
                </a:solidFill>
                <a:latin typeface="Century Gothic"/>
              </a:rPr>
              <a:t>A = Total Factor Productivity -&gt; usually thought of as technology or production practices.</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tabLst>
                <a:tab algn="l" pos="0"/>
              </a:tabLst>
            </a:pPr>
            <a:r>
              <a:rPr b="0" lang="en-US" sz="2000" spc="-1" strike="noStrike">
                <a:solidFill>
                  <a:srgbClr val="404040"/>
                </a:solidFill>
                <a:latin typeface="Century Gothic"/>
              </a:rPr>
              <a:t>Measures how much you can get out of fixed inputs (K and L constant).</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tabLst>
                <a:tab algn="l" pos="0"/>
              </a:tabLst>
            </a:pPr>
            <a:r>
              <a:rPr b="0" lang="en-US" sz="2000" spc="-1" strike="noStrike">
                <a:solidFill>
                  <a:srgbClr val="404040"/>
                </a:solidFill>
                <a:latin typeface="Century Gothic"/>
              </a:rPr>
              <a:t>E.g., hold K and L fixed. Double A, then Y doubles. Making double output with the same inputs.</a:t>
            </a:r>
            <a:endParaRPr b="0" lang="en-US" sz="2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Total Factor Productivity and Production Functions</a:t>
            </a:r>
            <a:endParaRPr b="0" lang="en-US" sz="3800" spc="-1" strike="noStrike">
              <a:solidFill>
                <a:srgbClr val="000000"/>
              </a:solidFill>
              <a:latin typeface="Calibri"/>
            </a:endParaRPr>
          </a:p>
        </p:txBody>
      </p:sp>
      <p:sp>
        <p:nvSpPr>
          <p:cNvPr id="133"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Y = A K</a:t>
            </a:r>
            <a:r>
              <a:rPr b="0" lang="en-US" sz="2400" spc="-1" strike="noStrike" baseline="30000">
                <a:solidFill>
                  <a:srgbClr val="404040"/>
                </a:solidFill>
                <a:latin typeface="Century Gothic"/>
              </a:rPr>
              <a:t>𝛼</a:t>
            </a:r>
            <a:r>
              <a:rPr b="0" lang="en-US" sz="2400" spc="-1" strike="noStrike">
                <a:solidFill>
                  <a:srgbClr val="404040"/>
                </a:solidFill>
                <a:latin typeface="Century Gothic"/>
              </a:rPr>
              <a:t> L</a:t>
            </a:r>
            <a:r>
              <a:rPr b="0" lang="en-US" sz="2400" spc="-1" strike="noStrike" baseline="30000">
                <a:solidFill>
                  <a:srgbClr val="404040"/>
                </a:solidFill>
                <a:latin typeface="Century Gothic"/>
              </a:rPr>
              <a:t>β</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000" spc="-1" strike="noStrike">
                <a:solidFill>
                  <a:srgbClr val="404040"/>
                </a:solidFill>
                <a:latin typeface="Century Gothic"/>
              </a:rPr>
              <a:t>Y = Output, K = Capital, L = Labor, A = Total Factor Productivity</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000" spc="-1" strike="noStrike">
                <a:solidFill>
                  <a:srgbClr val="404040"/>
                </a:solidFill>
                <a:latin typeface="Century Gothic"/>
              </a:rPr>
              <a:t>They can measure “A” by seeing how capital, and labor translate into output.</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000" spc="-1" strike="noStrike">
                <a:solidFill>
                  <a:srgbClr val="404040"/>
                </a:solidFill>
                <a:latin typeface="Century Gothic"/>
              </a:rPr>
              <a:t>Intuitively, if they know K, L, and Y, they can “solve” for A to see how productive the firm is.</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000" spc="-1" strike="noStrike">
                <a:solidFill>
                  <a:srgbClr val="404040"/>
                </a:solidFill>
                <a:latin typeface="Century Gothic"/>
              </a:rPr>
              <a:t>(More technically, they measure A as being the residual, the unexplained variation in Y, that is not explained in a regression of Y on K and L)</a:t>
            </a:r>
            <a:endParaRPr b="0" lang="en-US" sz="2000" spc="-1" strike="noStrike">
              <a:solidFill>
                <a:srgbClr val="404040"/>
              </a:solidFill>
              <a:latin typeface="Century Gothic"/>
            </a:endParaRPr>
          </a:p>
          <a:p>
            <a:pPr indent="0">
              <a:lnSpc>
                <a:spcPct val="90000"/>
              </a:lnSpc>
              <a:spcBef>
                <a:spcPts val="1001"/>
              </a:spcBef>
              <a:buNone/>
            </a:pPr>
            <a:endParaRPr b="0" lang="en-US" sz="2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Summary statistics</a:t>
            </a:r>
            <a:endParaRPr b="0" lang="en-US" sz="3800" spc="-1" strike="noStrike">
              <a:solidFill>
                <a:srgbClr val="000000"/>
              </a:solidFill>
              <a:latin typeface="Calibri"/>
            </a:endParaRPr>
          </a:p>
        </p:txBody>
      </p:sp>
      <p:sp>
        <p:nvSpPr>
          <p:cNvPr id="135"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These are tables that present summarizing statistics of the data.</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I.e. it shows us what the data looks like so we can understand the context of the paper more.</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838080" y="365040"/>
            <a:ext cx="513612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Summary Statistics for MDPs</a:t>
            </a:r>
            <a:endParaRPr b="0" lang="en-US" sz="3800" spc="-1" strike="noStrike">
              <a:solidFill>
                <a:srgbClr val="000000"/>
              </a:solidFill>
              <a:latin typeface="Calibri"/>
            </a:endParaRPr>
          </a:p>
        </p:txBody>
      </p:sp>
      <p:sp>
        <p:nvSpPr>
          <p:cNvPr id="137" name="PlaceHolder 2"/>
          <p:cNvSpPr>
            <a:spLocks noGrp="1"/>
          </p:cNvSpPr>
          <p:nvPr>
            <p:ph/>
          </p:nvPr>
        </p:nvSpPr>
        <p:spPr>
          <a:xfrm>
            <a:off x="838080" y="1825560"/>
            <a:ext cx="52574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table shows us what the MDPs are like.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They have 47 MDPs in their sample.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Average output of the MDPs is about $452.8m dollars (2006 USD)</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Average hours of labor is almost 3m hours per year. </a:t>
            </a:r>
            <a:endParaRPr b="0" lang="en-US" sz="2400" spc="-1" strike="noStrike">
              <a:solidFill>
                <a:srgbClr val="404040"/>
              </a:solidFill>
              <a:latin typeface="Century Gothic"/>
            </a:endParaRPr>
          </a:p>
        </p:txBody>
      </p:sp>
      <p:pic>
        <p:nvPicPr>
          <p:cNvPr id="138" name="Picture 4" descr=""/>
          <p:cNvPicPr/>
          <p:nvPr/>
        </p:nvPicPr>
        <p:blipFill>
          <a:blip r:embed="rId1"/>
          <a:stretch/>
        </p:blipFill>
        <p:spPr>
          <a:xfrm>
            <a:off x="6332040" y="0"/>
            <a:ext cx="5859360" cy="685764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Summary statistics</a:t>
            </a:r>
            <a:endParaRPr b="0" lang="en-US" sz="3800" spc="-1" strike="noStrike">
              <a:solidFill>
                <a:srgbClr val="000000"/>
              </a:solidFill>
              <a:latin typeface="Calibri"/>
            </a:endParaRPr>
          </a:p>
        </p:txBody>
      </p:sp>
      <p:sp>
        <p:nvSpPr>
          <p:cNvPr id="140" name="PlaceHolder 2"/>
          <p:cNvSpPr>
            <a:spLocks noGrp="1"/>
          </p:cNvSpPr>
          <p:nvPr>
            <p:ph/>
          </p:nvPr>
        </p:nvSpPr>
        <p:spPr>
          <a:xfrm>
            <a:off x="838080" y="1825560"/>
            <a:ext cx="10515240" cy="4350960"/>
          </a:xfrm>
          <a:prstGeom prst="rect">
            <a:avLst/>
          </a:prstGeom>
          <a:noFill/>
          <a:ln w="0">
            <a:noFill/>
          </a:ln>
        </p:spPr>
        <p:txBody>
          <a:bodyPr numCol="1" spcCol="0" anchor="t">
            <a:noAutofit/>
          </a:bodyPr>
          <a:p>
            <a:pPr indent="0">
              <a:lnSpc>
                <a:spcPct val="90000"/>
              </a:lnSpc>
              <a:spcBef>
                <a:spcPts val="1417"/>
              </a:spcBef>
              <a:buNone/>
            </a:pPr>
            <a:endParaRPr b="0" lang="en-US" sz="2400" spc="-1" strike="noStrike">
              <a:solidFill>
                <a:srgbClr val="404040"/>
              </a:solidFill>
              <a:latin typeface="Century Gothic"/>
            </a:endParaRPr>
          </a:p>
        </p:txBody>
      </p:sp>
      <p:pic>
        <p:nvPicPr>
          <p:cNvPr id="141" name="Picture 4" descr=""/>
          <p:cNvPicPr/>
          <p:nvPr/>
        </p:nvPicPr>
        <p:blipFill>
          <a:blip r:embed="rId1"/>
          <a:stretch/>
        </p:blipFill>
        <p:spPr>
          <a:xfrm>
            <a:off x="361080" y="232920"/>
            <a:ext cx="11469240" cy="639180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Results discussion</a:t>
            </a:r>
            <a:endParaRPr b="0" lang="en-US" sz="3800" spc="-1" strike="noStrike">
              <a:solidFill>
                <a:srgbClr val="000000"/>
              </a:solidFill>
              <a:latin typeface="Calibri"/>
            </a:endParaRPr>
          </a:p>
        </p:txBody>
      </p:sp>
      <p:sp>
        <p:nvSpPr>
          <p:cNvPr id="143" name="PlaceHolder 2"/>
          <p:cNvSpPr>
            <a:spLocks noGrp="1"/>
          </p:cNvSpPr>
          <p:nvPr>
            <p:ph/>
          </p:nvPr>
        </p:nvSpPr>
        <p:spPr>
          <a:xfrm>
            <a:off x="838080" y="1253160"/>
            <a:ext cx="620136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000" spc="-1" strike="noStrike">
                <a:solidFill>
                  <a:srgbClr val="404040"/>
                </a:solidFill>
                <a:latin typeface="Century Gothic"/>
              </a:rPr>
              <a:t>This table shows how productivity varies for each group, compared to that group’s productivity at time T = -1</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000" spc="-1" strike="noStrike">
                <a:solidFill>
                  <a:srgbClr val="404040"/>
                </a:solidFill>
                <a:latin typeface="Century Gothic"/>
              </a:rPr>
              <a:t>T = -1 is the year before the MDP moves in.</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000" spc="-1" strike="noStrike">
                <a:solidFill>
                  <a:srgbClr val="404040"/>
                </a:solidFill>
                <a:latin typeface="Century Gothic"/>
              </a:rPr>
              <a:t>The outcome variable is the natural logarithm of the productivity difference between that time period and T = -1</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000" spc="-1" strike="noStrike">
                <a:solidFill>
                  <a:srgbClr val="404040"/>
                </a:solidFill>
                <a:latin typeface="Century Gothic"/>
              </a:rPr>
              <a:t>In English, the estimates reflect percent differences between that period and T = -1</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000" spc="-1" strike="noStrike">
                <a:solidFill>
                  <a:srgbClr val="404040"/>
                </a:solidFill>
                <a:latin typeface="Century Gothic"/>
              </a:rPr>
              <a:t>E.g., for T = -7 for winning counties, the estimate is 0.067. This means that in that time period of seven years before the MDP plant moved in, productivity was about 6.7% higher than for those firms the year before the MDP moved in.</a:t>
            </a:r>
            <a:endParaRPr b="0" lang="en-US" sz="2000" spc="-1" strike="noStrike">
              <a:solidFill>
                <a:srgbClr val="404040"/>
              </a:solidFill>
              <a:latin typeface="Century Gothic"/>
            </a:endParaRPr>
          </a:p>
        </p:txBody>
      </p:sp>
      <p:pic>
        <p:nvPicPr>
          <p:cNvPr id="144" name="Picture 4" descr=""/>
          <p:cNvPicPr/>
          <p:nvPr/>
        </p:nvPicPr>
        <p:blipFill>
          <a:blip r:embed="rId1"/>
          <a:stretch/>
        </p:blipFill>
        <p:spPr>
          <a:xfrm>
            <a:off x="7155720" y="0"/>
            <a:ext cx="5035680" cy="68576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Plan for today</a:t>
            </a:r>
            <a:endParaRPr b="0" lang="en-US" sz="3800" spc="-1" strike="noStrike">
              <a:solidFill>
                <a:srgbClr val="000000"/>
              </a:solidFill>
              <a:latin typeface="Calibri"/>
            </a:endParaRPr>
          </a:p>
        </p:txBody>
      </p:sp>
      <p:sp>
        <p:nvSpPr>
          <p:cNvPr id="90"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Brief overview of the GHM paper again (mostly to refresh memory)</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Go over main tables and figures to explain the results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parallel trends assumption – does it make sense in their case?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Discuss Quiz 2 on Wednesday</a:t>
            </a: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Results discussion</a:t>
            </a:r>
            <a:endParaRPr b="0" lang="en-US" sz="3800" spc="-1" strike="noStrike">
              <a:solidFill>
                <a:srgbClr val="000000"/>
              </a:solidFill>
              <a:latin typeface="Calibri"/>
            </a:endParaRPr>
          </a:p>
        </p:txBody>
      </p:sp>
      <p:sp>
        <p:nvSpPr>
          <p:cNvPr id="146" name="PlaceHolder 2"/>
          <p:cNvSpPr>
            <a:spLocks noGrp="1"/>
          </p:cNvSpPr>
          <p:nvPr>
            <p:ph/>
          </p:nvPr>
        </p:nvSpPr>
        <p:spPr>
          <a:xfrm>
            <a:off x="838080" y="1253160"/>
            <a:ext cx="620136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1800" spc="-1" strike="noStrike">
                <a:solidFill>
                  <a:srgbClr val="404040"/>
                </a:solidFill>
                <a:latin typeface="Century Gothic"/>
              </a:rPr>
              <a:t>Positive values = higher productivity for that group, compared to that group’s productivity in time T = -1</a:t>
            </a:r>
            <a:endParaRPr b="0" lang="en-US" sz="18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1800" spc="-1" strike="noStrike">
                <a:solidFill>
                  <a:srgbClr val="404040"/>
                </a:solidFill>
                <a:latin typeface="Century Gothic"/>
              </a:rPr>
              <a:t>What we see in this figure: both groups in the pre-period had declining productivity.</a:t>
            </a:r>
            <a:endParaRPr b="0" lang="en-US" sz="18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1800" spc="-1" strike="noStrike">
                <a:solidFill>
                  <a:srgbClr val="404040"/>
                </a:solidFill>
                <a:latin typeface="Century Gothic"/>
              </a:rPr>
              <a:t>Productivity continues to decline for the control group, but stays pretty constant for the treatment group.</a:t>
            </a:r>
            <a:endParaRPr b="0" lang="en-US" sz="18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1800" spc="-1" strike="noStrike">
                <a:solidFill>
                  <a:srgbClr val="404040"/>
                </a:solidFill>
                <a:latin typeface="Century Gothic"/>
              </a:rPr>
              <a:t>Column (3) shows us the difference, and we see that since the counterfactual (control group) predicted negative growth, but growth was flat for the treatment group, the net effect was an increase in productivity.</a:t>
            </a:r>
            <a:endParaRPr b="0" lang="en-US" sz="18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1800" spc="-1" strike="noStrike">
                <a:solidFill>
                  <a:srgbClr val="404040"/>
                </a:solidFill>
                <a:latin typeface="Century Gothic"/>
              </a:rPr>
              <a:t>Estimates range from 2.3 to 7.7% increase in productivity due to MDP.</a:t>
            </a:r>
            <a:endParaRPr b="0" lang="en-US" sz="18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1800" spc="-1" strike="noStrike">
                <a:solidFill>
                  <a:srgbClr val="404040"/>
                </a:solidFill>
                <a:latin typeface="Century Gothic"/>
              </a:rPr>
              <a:t>Effects increase over time.</a:t>
            </a:r>
            <a:endParaRPr b="0" lang="en-US" sz="1800" spc="-1" strike="noStrike">
              <a:solidFill>
                <a:srgbClr val="404040"/>
              </a:solidFill>
              <a:latin typeface="Century Gothic"/>
            </a:endParaRPr>
          </a:p>
        </p:txBody>
      </p:sp>
      <p:pic>
        <p:nvPicPr>
          <p:cNvPr id="147" name="Picture 4" descr=""/>
          <p:cNvPicPr/>
          <p:nvPr/>
        </p:nvPicPr>
        <p:blipFill>
          <a:blip r:embed="rId1"/>
          <a:stretch/>
        </p:blipFill>
        <p:spPr>
          <a:xfrm>
            <a:off x="7155720" y="0"/>
            <a:ext cx="5035680" cy="685764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838080" y="365040"/>
            <a:ext cx="5257440" cy="1325160"/>
          </a:xfrm>
          <a:prstGeom prst="rect">
            <a:avLst/>
          </a:prstGeom>
          <a:noFill/>
          <a:ln w="0">
            <a:noFill/>
          </a:ln>
        </p:spPr>
        <p:txBody>
          <a:bodyPr numCol="1" spcCol="0" anchor="ctr">
            <a:noAutofit/>
          </a:bodyPr>
          <a:p>
            <a:pPr indent="0">
              <a:lnSpc>
                <a:spcPct val="90000"/>
              </a:lnSpc>
              <a:buNone/>
            </a:pPr>
            <a:r>
              <a:rPr b="0" lang="en-US" sz="2800" spc="-1" strike="noStrike" cap="all">
                <a:solidFill>
                  <a:srgbClr val="265b4d"/>
                </a:solidFill>
                <a:latin typeface="Century Gothic"/>
              </a:rPr>
              <a:t>Same thing but in a picture</a:t>
            </a:r>
            <a:endParaRPr b="0" lang="en-US" sz="2800" spc="-1" strike="noStrike">
              <a:solidFill>
                <a:srgbClr val="000000"/>
              </a:solidFill>
              <a:latin typeface="Calibri"/>
            </a:endParaRPr>
          </a:p>
        </p:txBody>
      </p:sp>
      <p:sp>
        <p:nvSpPr>
          <p:cNvPr id="149" name="PlaceHolder 2"/>
          <p:cNvSpPr>
            <a:spLocks noGrp="1"/>
          </p:cNvSpPr>
          <p:nvPr>
            <p:ph/>
          </p:nvPr>
        </p:nvSpPr>
        <p:spPr>
          <a:xfrm>
            <a:off x="838080" y="1825560"/>
            <a:ext cx="498528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Top figure: shows the trend in productivity over time for treatment and control groups.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Bottom figure: shows winning – losing (i.e. shows the difference between both line)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Time = year relative to MDP opening (t = -1 is year before)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Effects are “normalized” to be relative to t = -1 (hence why t = -1 set at zero)</a:t>
            </a:r>
            <a:endParaRPr b="0" lang="en-US" sz="2400" spc="-1" strike="noStrike">
              <a:solidFill>
                <a:srgbClr val="404040"/>
              </a:solidFill>
              <a:latin typeface="Century Gothic"/>
            </a:endParaRPr>
          </a:p>
        </p:txBody>
      </p:sp>
      <p:pic>
        <p:nvPicPr>
          <p:cNvPr id="150" name="Picture 4" descr=""/>
          <p:cNvPicPr/>
          <p:nvPr/>
        </p:nvPicPr>
        <p:blipFill>
          <a:blip r:embed="rId1"/>
          <a:stretch/>
        </p:blipFill>
        <p:spPr>
          <a:xfrm>
            <a:off x="6032160" y="0"/>
            <a:ext cx="6159240" cy="685764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buNone/>
            </a:pPr>
            <a:endParaRPr b="0" lang="en-US" sz="3800" spc="-1" strike="noStrike" cap="all">
              <a:solidFill>
                <a:srgbClr val="265b4d"/>
              </a:solidFill>
              <a:latin typeface="Century Gothic"/>
            </a:endParaRPr>
          </a:p>
        </p:txBody>
      </p:sp>
      <p:sp>
        <p:nvSpPr>
          <p:cNvPr id="152" name="PlaceHolder 2"/>
          <p:cNvSpPr>
            <a:spLocks noGrp="1"/>
          </p:cNvSpPr>
          <p:nvPr>
            <p:ph/>
          </p:nvPr>
        </p:nvSpPr>
        <p:spPr>
          <a:xfrm>
            <a:off x="838080" y="1825560"/>
            <a:ext cx="10515240" cy="4350960"/>
          </a:xfrm>
          <a:prstGeom prst="rect">
            <a:avLst/>
          </a:prstGeom>
          <a:noFill/>
          <a:ln w="0">
            <a:noFill/>
          </a:ln>
        </p:spPr>
        <p:txBody>
          <a:bodyPr numCol="1" spcCol="0" anchor="t">
            <a:noAutofit/>
          </a:bodyPr>
          <a:p>
            <a:pPr indent="0">
              <a:lnSpc>
                <a:spcPct val="90000"/>
              </a:lnSpc>
              <a:spcBef>
                <a:spcPts val="1417"/>
              </a:spcBef>
              <a:buNone/>
            </a:pPr>
            <a:endParaRPr b="0" lang="en-US" sz="2400" spc="-1" strike="noStrike">
              <a:solidFill>
                <a:srgbClr val="404040"/>
              </a:solidFill>
              <a:latin typeface="Century Gothic"/>
            </a:endParaRPr>
          </a:p>
        </p:txBody>
      </p:sp>
      <p:pic>
        <p:nvPicPr>
          <p:cNvPr id="153" name="Picture 4" descr=""/>
          <p:cNvPicPr/>
          <p:nvPr/>
        </p:nvPicPr>
        <p:blipFill>
          <a:blip r:embed="rId1"/>
          <a:stretch/>
        </p:blipFill>
        <p:spPr>
          <a:xfrm>
            <a:off x="351720" y="337320"/>
            <a:ext cx="11488320" cy="583920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p:nvPr>
        </p:nvSpPr>
        <p:spPr>
          <a:xfrm>
            <a:off x="222120" y="177480"/>
            <a:ext cx="5406120" cy="599904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table captures what moderates the spillover effects on productivity.</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Which types of existing firms get the productivity boost?</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I.e. how do spillover effects operate?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It seems that the “pollination” effect, i.e. worker mobility/transitions between firms, is the most important. More worker transitions between the MDP’s industry and existing firm’s industry predicts a larger productivity spillover.</a:t>
            </a:r>
            <a:endParaRPr b="0" lang="en-US" sz="2400" spc="-1" strike="noStrike">
              <a:solidFill>
                <a:srgbClr val="404040"/>
              </a:solidFill>
              <a:latin typeface="Century Gothic"/>
            </a:endParaRPr>
          </a:p>
        </p:txBody>
      </p:sp>
      <p:pic>
        <p:nvPicPr>
          <p:cNvPr id="155" name="Picture 4" descr=""/>
          <p:cNvPicPr/>
          <p:nvPr/>
        </p:nvPicPr>
        <p:blipFill>
          <a:blip r:embed="rId1"/>
          <a:stretch/>
        </p:blipFill>
        <p:spPr>
          <a:xfrm>
            <a:off x="5771520" y="0"/>
            <a:ext cx="6420240" cy="685764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p:nvPr>
        </p:nvSpPr>
        <p:spPr>
          <a:xfrm>
            <a:off x="222120" y="177480"/>
            <a:ext cx="5406120" cy="599904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t>
            </a:r>
            <a:r>
              <a:rPr b="0" lang="en-US" sz="2400" spc="-1" strike="noStrike">
                <a:solidFill>
                  <a:srgbClr val="404040"/>
                </a:solidFill>
                <a:latin typeface="Century Gothic"/>
              </a:rPr>
              <a:t>Citation pattern” also matters, meaning the spillover effects are larger with the MDP and existing firms cite similar patents.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i.e. they develop and apply similar technology.</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Weak evidence that using the same technology inputs matters, it’s more about the technology output (as shown in the output and citation pattern results).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Doesn’t seem to matter if the existing firms and MDP use the same inputs and outputs, it comes down to making the same tech and using similar workers.</a:t>
            </a: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p:txBody>
      </p:sp>
      <p:pic>
        <p:nvPicPr>
          <p:cNvPr id="157" name="Picture 4" descr=""/>
          <p:cNvPicPr/>
          <p:nvPr/>
        </p:nvPicPr>
        <p:blipFill>
          <a:blip r:embed="rId1"/>
          <a:stretch/>
        </p:blipFill>
        <p:spPr>
          <a:xfrm>
            <a:off x="5771520" y="0"/>
            <a:ext cx="6420240" cy="685764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Results Summary</a:t>
            </a:r>
            <a:endParaRPr b="0" lang="en-US" sz="3800" spc="-1" strike="noStrike">
              <a:solidFill>
                <a:srgbClr val="000000"/>
              </a:solidFill>
              <a:latin typeface="Calibri"/>
            </a:endParaRPr>
          </a:p>
        </p:txBody>
      </p:sp>
      <p:sp>
        <p:nvSpPr>
          <p:cNvPr id="159" name="PlaceHolder 2"/>
          <p:cNvSpPr>
            <a:spLocks noGrp="1"/>
          </p:cNvSpPr>
          <p:nvPr>
            <p:ph/>
          </p:nvPr>
        </p:nvSpPr>
        <p:spPr>
          <a:xfrm>
            <a:off x="838080" y="1825560"/>
            <a:ext cx="10515240" cy="4350960"/>
          </a:xfrm>
          <a:prstGeom prst="rect">
            <a:avLst/>
          </a:prstGeom>
          <a:noFill/>
          <a:ln w="0">
            <a:noFill/>
          </a:ln>
        </p:spPr>
        <p:txBody>
          <a:bodyPr numCol="1" spcCol="0" anchor="t">
            <a:normAutofit/>
          </a:bodyPr>
          <a:p>
            <a:pPr marL="228600" indent="-228600">
              <a:lnSpc>
                <a:spcPct val="90000"/>
              </a:lnSpc>
              <a:spcBef>
                <a:spcPts val="1001"/>
              </a:spcBef>
              <a:buClr>
                <a:srgbClr val="404040"/>
              </a:buClr>
              <a:buFont typeface="Arial"/>
              <a:buChar char="•"/>
            </a:pPr>
            <a:r>
              <a:rPr b="0" lang="en-US" sz="2800" spc="-1" strike="noStrike">
                <a:solidFill>
                  <a:srgbClr val="404040"/>
                </a:solidFill>
                <a:latin typeface="Century Gothic"/>
              </a:rPr>
              <a:t>Five years after the new manufacturing plants open in the winning counties, total factor productivity (TFP) is 12 percent higher in winning counties (relative to before, relative to losing counties).</a:t>
            </a:r>
            <a:endParaRPr b="0" lang="en-US" sz="28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800" spc="-1" strike="noStrike">
                <a:solidFill>
                  <a:srgbClr val="404040"/>
                </a:solidFill>
                <a:latin typeface="Century Gothic"/>
              </a:rPr>
              <a:t>Pretty big effect!</a:t>
            </a:r>
            <a:endParaRPr b="0" lang="en-US" sz="28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800" spc="-1" strike="noStrike">
                <a:solidFill>
                  <a:srgbClr val="404040"/>
                </a:solidFill>
                <a:latin typeface="Century Gothic"/>
              </a:rPr>
              <a:t>Greenstone et al. (2010) also found that the spillover effect was larger for firms that shared similar labor and technology pools with the new plants. This makes sense.</a:t>
            </a:r>
            <a:endParaRPr b="0" lang="en-US" sz="2800" spc="-1" strike="noStrike">
              <a:solidFill>
                <a:srgbClr val="404040"/>
              </a:solidFill>
              <a:latin typeface="Century Gothic"/>
            </a:endParaRPr>
          </a:p>
          <a:p>
            <a:pPr indent="0">
              <a:lnSpc>
                <a:spcPct val="90000"/>
              </a:lnSpc>
              <a:spcBef>
                <a:spcPts val="1001"/>
              </a:spcBef>
              <a:buNone/>
            </a:pPr>
            <a:endParaRPr b="0" lang="en-US" sz="2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Results Summary</a:t>
            </a:r>
            <a:endParaRPr b="0" lang="en-US" sz="3800" spc="-1" strike="noStrike">
              <a:solidFill>
                <a:srgbClr val="000000"/>
              </a:solidFill>
              <a:latin typeface="Calibri"/>
            </a:endParaRPr>
          </a:p>
        </p:txBody>
      </p:sp>
      <p:sp>
        <p:nvSpPr>
          <p:cNvPr id="161" name="PlaceHolder 2"/>
          <p:cNvSpPr>
            <a:spLocks noGrp="1"/>
          </p:cNvSpPr>
          <p:nvPr>
            <p:ph/>
          </p:nvPr>
        </p:nvSpPr>
        <p:spPr>
          <a:xfrm>
            <a:off x="1097280" y="1845720"/>
            <a:ext cx="4431600" cy="402300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But something else happens. Labor costs increase.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makes sense. A big manufacturing plant moves into the country. Demand for manufacturing works goes up.</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Labor demand curve shifts to the right.</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wage increase should be higher in the short term than in the long term.</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In the long term, more workers can move to that country (supply shifts right).</a:t>
            </a:r>
            <a:endParaRPr b="0" lang="en-US" sz="2400" spc="-1" strike="noStrike">
              <a:solidFill>
                <a:srgbClr val="404040"/>
              </a:solidFill>
              <a:latin typeface="Century Gothic"/>
            </a:endParaRPr>
          </a:p>
        </p:txBody>
      </p:sp>
      <p:pic>
        <p:nvPicPr>
          <p:cNvPr id="162" name="Picture 3" descr=""/>
          <p:cNvPicPr/>
          <p:nvPr/>
        </p:nvPicPr>
        <p:blipFill>
          <a:blip r:embed="rId1"/>
          <a:stretch/>
        </p:blipFill>
        <p:spPr>
          <a:xfrm>
            <a:off x="6567480" y="1845720"/>
            <a:ext cx="4114440" cy="403812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Results Summary</a:t>
            </a:r>
            <a:endParaRPr b="0" lang="en-US" sz="3800" spc="-1" strike="noStrike">
              <a:solidFill>
                <a:srgbClr val="000000"/>
              </a:solidFill>
              <a:latin typeface="Calibri"/>
            </a:endParaRPr>
          </a:p>
        </p:txBody>
      </p:sp>
      <p:sp>
        <p:nvSpPr>
          <p:cNvPr id="164" name="PlaceHolder 2"/>
          <p:cNvSpPr>
            <a:spLocks noGrp="1"/>
          </p:cNvSpPr>
          <p:nvPr>
            <p:ph/>
          </p:nvPr>
        </p:nvSpPr>
        <p:spPr>
          <a:xfrm>
            <a:off x="838080" y="1825560"/>
            <a:ext cx="10515240" cy="4350960"/>
          </a:xfrm>
          <a:prstGeom prst="rect">
            <a:avLst/>
          </a:prstGeom>
          <a:noFill/>
          <a:ln w="0">
            <a:noFill/>
          </a:ln>
        </p:spPr>
        <p:txBody>
          <a:bodyPr numCol="1" spcCol="0" anchor="t">
            <a:normAutofit/>
          </a:bodyPr>
          <a:p>
            <a:pPr marL="228600" indent="-228600">
              <a:lnSpc>
                <a:spcPct val="90000"/>
              </a:lnSpc>
              <a:spcBef>
                <a:spcPts val="1001"/>
              </a:spcBef>
              <a:buClr>
                <a:srgbClr val="404040"/>
              </a:buClr>
              <a:buFont typeface="Arial"/>
              <a:buChar char="•"/>
            </a:pPr>
            <a:r>
              <a:rPr b="0" lang="en-US" sz="2800" spc="-1" strike="noStrike">
                <a:solidFill>
                  <a:srgbClr val="404040"/>
                </a:solidFill>
                <a:latin typeface="Century Gothic"/>
              </a:rPr>
              <a:t>Total Factor Productivity for existing firms increases by 12 percent over five years.</a:t>
            </a:r>
            <a:endParaRPr b="0" lang="en-US" sz="28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800" spc="-1" strike="noStrike">
                <a:solidFill>
                  <a:srgbClr val="404040"/>
                </a:solidFill>
                <a:latin typeface="Century Gothic"/>
              </a:rPr>
              <a:t>But labor costs also increase.</a:t>
            </a:r>
            <a:endParaRPr b="0" lang="en-US" sz="28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800" spc="-1" strike="noStrike">
                <a:solidFill>
                  <a:srgbClr val="404040"/>
                </a:solidFill>
                <a:latin typeface="Century Gothic"/>
              </a:rPr>
              <a:t>So part of the profit increase that would come from the TFP increase is eaten by labor costs.</a:t>
            </a:r>
            <a:endParaRPr b="0" lang="en-US" sz="2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Quiz 2 info</a:t>
            </a:r>
            <a:endParaRPr b="0" lang="en-US" sz="3800" spc="-1" strike="noStrike">
              <a:solidFill>
                <a:srgbClr val="000000"/>
              </a:solidFill>
              <a:latin typeface="Calibri"/>
            </a:endParaRPr>
          </a:p>
        </p:txBody>
      </p:sp>
      <p:sp>
        <p:nvSpPr>
          <p:cNvPr id="166"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See the modules page for Quiz 2 on Canvas.</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What do Greenstone et al. (2010) do?</a:t>
            </a:r>
            <a:endParaRPr b="0" lang="en-US" sz="3800" spc="-1" strike="noStrike">
              <a:solidFill>
                <a:srgbClr val="000000"/>
              </a:solidFill>
              <a:latin typeface="Calibri"/>
            </a:endParaRPr>
          </a:p>
        </p:txBody>
      </p:sp>
      <p:sp>
        <p:nvSpPr>
          <p:cNvPr id="92" name="PlaceHolder 2"/>
          <p:cNvSpPr>
            <a:spLocks noGrp="1"/>
          </p:cNvSpPr>
          <p:nvPr>
            <p:ph/>
          </p:nvPr>
        </p:nvSpPr>
        <p:spPr>
          <a:xfrm>
            <a:off x="838080" y="1825560"/>
            <a:ext cx="10515240" cy="4350960"/>
          </a:xfrm>
          <a:prstGeom prst="rect">
            <a:avLst/>
          </a:prstGeom>
          <a:noFill/>
          <a:ln w="0">
            <a:noFill/>
          </a:ln>
        </p:spPr>
        <p:txBody>
          <a:bodyPr numCol="1" spcCol="0" anchor="t">
            <a:norm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Greenstone et al. (2010) compare other, existing manufacturing firms the winning county to existing manufacturing firms in the counties that just barely lost out on getting the MDP.</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Firms in the winning county = “treated” group -&gt; these firms gets the agglomeration spillovers from the large firm that moves in.</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Firms in the losing counties = “control” group -&gt; these firms do NOT get the spillovers.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Similar to a randomized trial (e.g., a study of the effects of a drug).</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Are the “losers” a good control group?</a:t>
            </a:r>
            <a:endParaRPr b="0" lang="en-US" sz="3800" spc="-1" strike="noStrike">
              <a:solidFill>
                <a:srgbClr val="000000"/>
              </a:solidFill>
              <a:latin typeface="Calibri"/>
            </a:endParaRPr>
          </a:p>
        </p:txBody>
      </p:sp>
      <p:sp>
        <p:nvSpPr>
          <p:cNvPr id="94" name="PlaceHolder 2"/>
          <p:cNvSpPr>
            <a:spLocks noGrp="1"/>
          </p:cNvSpPr>
          <p:nvPr>
            <p:ph/>
          </p:nvPr>
        </p:nvSpPr>
        <p:spPr>
          <a:xfrm>
            <a:off x="838080" y="1825560"/>
            <a:ext cx="10515240" cy="4350960"/>
          </a:xfrm>
          <a:prstGeom prst="rect">
            <a:avLst/>
          </a:prstGeom>
          <a:noFill/>
          <a:ln w="0">
            <a:noFill/>
          </a:ln>
        </p:spPr>
        <p:txBody>
          <a:bodyPr numCol="1" spcCol="0" anchor="t">
            <a:norm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 fundamental assumption is required to get a proper estimate of the actual (causal) effect of spillovers.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treatment group (firms in winning county) must be as close as identical as possible to the control group (firms in losing counties).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Why might this not hold?</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Winning counties might be better. Firms in winning counties might be more productive, independent of the spillover effect from the new firm.</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For this reason they use a “difference-in-differences” methodology.</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A Brief Intro to Difference-in-Differences</a:t>
            </a:r>
            <a:endParaRPr b="0" lang="en-US" sz="3800" spc="-1" strike="noStrike">
              <a:solidFill>
                <a:srgbClr val="000000"/>
              </a:solidFill>
              <a:latin typeface="Calibri"/>
            </a:endParaRPr>
          </a:p>
        </p:txBody>
      </p:sp>
      <p:sp>
        <p:nvSpPr>
          <p:cNvPr id="96" name="PlaceHolder 2"/>
          <p:cNvSpPr>
            <a:spLocks noGrp="1"/>
          </p:cNvSpPr>
          <p:nvPr>
            <p:ph/>
          </p:nvPr>
        </p:nvSpPr>
        <p:spPr>
          <a:xfrm>
            <a:off x="838080" y="1825560"/>
            <a:ext cx="10515240" cy="4350960"/>
          </a:xfrm>
          <a:prstGeom prst="rect">
            <a:avLst/>
          </a:prstGeom>
          <a:noFill/>
          <a:ln w="0">
            <a:noFill/>
          </a:ln>
        </p:spPr>
        <p:txBody>
          <a:bodyPr numCol="1" spcCol="0" anchor="t">
            <a:norm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Also called “Diff-in-Diff” or just DD or DID or DiD.</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is a particular model used in regression analysis (more on what that is later).</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Instead of just comparing the “treated” firms (firms in the winning county) to the “control” firms (firms in the losing counties), they make this comparison over time.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Compare the pre-period (the large firm hasn’t moved in yet, no firm is “treated”) to the post-period (the large firm has moved in, only firms in the winning county are “treated”)</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Frame 3"/>
          <p:cNvSpPr/>
          <p:nvPr/>
        </p:nvSpPr>
        <p:spPr>
          <a:xfrm>
            <a:off x="1400040" y="1845720"/>
            <a:ext cx="4343040" cy="2197440"/>
          </a:xfrm>
          <a:prstGeom prst="frame">
            <a:avLst>
              <a:gd name="adj1" fmla="val 12500"/>
            </a:avLst>
          </a:prstGeom>
          <a:solidFill>
            <a:srgbClr val="71c5e8"/>
          </a:solidFill>
          <a:ln>
            <a:solidFill>
              <a:srgbClr val="5391ab"/>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rgbClr val="000000"/>
              </a:solidFill>
              <a:latin typeface="Calibri"/>
            </a:endParaRPr>
          </a:p>
        </p:txBody>
      </p:sp>
      <p:sp>
        <p:nvSpPr>
          <p:cNvPr id="98" name="Frame 4"/>
          <p:cNvSpPr/>
          <p:nvPr/>
        </p:nvSpPr>
        <p:spPr>
          <a:xfrm>
            <a:off x="6324480" y="1845720"/>
            <a:ext cx="4343040" cy="2197440"/>
          </a:xfrm>
          <a:prstGeom prst="frame">
            <a:avLst>
              <a:gd name="adj1" fmla="val 12500"/>
            </a:avLst>
          </a:prstGeom>
          <a:solidFill>
            <a:srgbClr val="71c5e8"/>
          </a:solidFill>
          <a:ln>
            <a:solidFill>
              <a:srgbClr val="5391ab"/>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rgbClr val="000000"/>
              </a:solidFill>
              <a:latin typeface="Calibri"/>
            </a:endParaRPr>
          </a:p>
        </p:txBody>
      </p:sp>
      <p:sp>
        <p:nvSpPr>
          <p:cNvPr id="99" name="Frame 5"/>
          <p:cNvSpPr/>
          <p:nvPr/>
        </p:nvSpPr>
        <p:spPr>
          <a:xfrm>
            <a:off x="1400040" y="4151880"/>
            <a:ext cx="4343040" cy="2197440"/>
          </a:xfrm>
          <a:prstGeom prst="frame">
            <a:avLst>
              <a:gd name="adj1" fmla="val 12500"/>
            </a:avLst>
          </a:prstGeom>
          <a:solidFill>
            <a:srgbClr val="71c5e8"/>
          </a:solidFill>
          <a:ln>
            <a:solidFill>
              <a:srgbClr val="5391ab"/>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rgbClr val="000000"/>
              </a:solidFill>
              <a:latin typeface="Calibri"/>
            </a:endParaRPr>
          </a:p>
        </p:txBody>
      </p:sp>
      <p:sp>
        <p:nvSpPr>
          <p:cNvPr id="100" name="Frame 6"/>
          <p:cNvSpPr/>
          <p:nvPr/>
        </p:nvSpPr>
        <p:spPr>
          <a:xfrm>
            <a:off x="6324480" y="4164480"/>
            <a:ext cx="4343040" cy="2197440"/>
          </a:xfrm>
          <a:prstGeom prst="frame">
            <a:avLst>
              <a:gd name="adj1" fmla="val 12500"/>
            </a:avLst>
          </a:prstGeom>
          <a:solidFill>
            <a:srgbClr val="71c5e8"/>
          </a:solidFill>
          <a:ln>
            <a:solidFill>
              <a:srgbClr val="5391ab"/>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rgbClr val="000000"/>
              </a:solidFill>
              <a:latin typeface="Calibri"/>
            </a:endParaRPr>
          </a:p>
        </p:txBody>
      </p:sp>
      <p:sp>
        <p:nvSpPr>
          <p:cNvPr id="101" name="TextBox 8"/>
          <p:cNvSpPr/>
          <p:nvPr/>
        </p:nvSpPr>
        <p:spPr>
          <a:xfrm>
            <a:off x="2700360" y="1127160"/>
            <a:ext cx="390024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Calibri"/>
              </a:rPr>
              <a:t>Pre-Period</a:t>
            </a:r>
            <a:endParaRPr b="0" lang="en-US" sz="2400" spc="-1" strike="noStrike">
              <a:solidFill>
                <a:srgbClr val="000000"/>
              </a:solidFill>
              <a:latin typeface="Arial"/>
            </a:endParaRPr>
          </a:p>
        </p:txBody>
      </p:sp>
      <p:sp>
        <p:nvSpPr>
          <p:cNvPr id="102" name="TextBox 9"/>
          <p:cNvSpPr/>
          <p:nvPr/>
        </p:nvSpPr>
        <p:spPr>
          <a:xfrm>
            <a:off x="7800840" y="1139040"/>
            <a:ext cx="3357360" cy="821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Calibri"/>
              </a:rPr>
              <a:t>Post-Period</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p:txBody>
      </p:sp>
      <p:sp>
        <p:nvSpPr>
          <p:cNvPr id="103" name="TextBox 10"/>
          <p:cNvSpPr/>
          <p:nvPr/>
        </p:nvSpPr>
        <p:spPr>
          <a:xfrm>
            <a:off x="0" y="2185920"/>
            <a:ext cx="1299960" cy="1552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Calibri"/>
              </a:rPr>
              <a:t>Existing Firms in Winning County</a:t>
            </a:r>
            <a:endParaRPr b="0" lang="en-US" sz="2400" spc="-1" strike="noStrike">
              <a:solidFill>
                <a:srgbClr val="000000"/>
              </a:solidFill>
              <a:latin typeface="Arial"/>
            </a:endParaRPr>
          </a:p>
        </p:txBody>
      </p:sp>
      <p:sp>
        <p:nvSpPr>
          <p:cNvPr id="104" name="TextBox 11"/>
          <p:cNvSpPr/>
          <p:nvPr/>
        </p:nvSpPr>
        <p:spPr>
          <a:xfrm>
            <a:off x="114480" y="4600440"/>
            <a:ext cx="1285560" cy="1552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Calibri"/>
              </a:rPr>
              <a:t>Existing Firms in Losing Counties</a:t>
            </a:r>
            <a:endParaRPr b="0" lang="en-US" sz="2400" spc="-1" strike="noStrike">
              <a:solidFill>
                <a:srgbClr val="000000"/>
              </a:solidFill>
              <a:latin typeface="Arial"/>
            </a:endParaRPr>
          </a:p>
        </p:txBody>
      </p:sp>
      <p:sp>
        <p:nvSpPr>
          <p:cNvPr id="105" name="TextBox 12"/>
          <p:cNvSpPr/>
          <p:nvPr/>
        </p:nvSpPr>
        <p:spPr>
          <a:xfrm>
            <a:off x="9948960" y="5539320"/>
            <a:ext cx="69984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800" spc="-1" strike="noStrike">
                <a:solidFill>
                  <a:srgbClr val="000000"/>
                </a:solidFill>
                <a:latin typeface="Calibri"/>
              </a:rPr>
              <a:t>C</a:t>
            </a:r>
            <a:endParaRPr b="0" lang="en-US" sz="2800" spc="-1" strike="noStrike">
              <a:solidFill>
                <a:srgbClr val="000000"/>
              </a:solidFill>
              <a:latin typeface="Arial"/>
            </a:endParaRPr>
          </a:p>
        </p:txBody>
      </p:sp>
      <p:sp>
        <p:nvSpPr>
          <p:cNvPr id="106" name="TextBox 13"/>
          <p:cNvSpPr/>
          <p:nvPr/>
        </p:nvSpPr>
        <p:spPr>
          <a:xfrm>
            <a:off x="4840920" y="3243240"/>
            <a:ext cx="69984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800" spc="-1" strike="noStrike">
                <a:solidFill>
                  <a:srgbClr val="000000"/>
                </a:solidFill>
                <a:latin typeface="Calibri"/>
              </a:rPr>
              <a:t>B</a:t>
            </a:r>
            <a:endParaRPr b="0" lang="en-US" sz="2800" spc="-1" strike="noStrike">
              <a:solidFill>
                <a:srgbClr val="000000"/>
              </a:solidFill>
              <a:latin typeface="Arial"/>
            </a:endParaRPr>
          </a:p>
        </p:txBody>
      </p:sp>
      <p:sp>
        <p:nvSpPr>
          <p:cNvPr id="107" name="TextBox 14"/>
          <p:cNvSpPr/>
          <p:nvPr/>
        </p:nvSpPr>
        <p:spPr>
          <a:xfrm>
            <a:off x="9863280" y="3252600"/>
            <a:ext cx="69984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800" spc="-1" strike="noStrike">
                <a:solidFill>
                  <a:srgbClr val="000000"/>
                </a:solidFill>
                <a:latin typeface="Calibri"/>
              </a:rPr>
              <a:t>A</a:t>
            </a:r>
            <a:endParaRPr b="0" lang="en-US" sz="2800" spc="-1" strike="noStrike">
              <a:solidFill>
                <a:srgbClr val="000000"/>
              </a:solidFill>
              <a:latin typeface="Arial"/>
            </a:endParaRPr>
          </a:p>
        </p:txBody>
      </p:sp>
      <p:sp>
        <p:nvSpPr>
          <p:cNvPr id="108" name="TextBox 16"/>
          <p:cNvSpPr/>
          <p:nvPr/>
        </p:nvSpPr>
        <p:spPr>
          <a:xfrm>
            <a:off x="4955400" y="5514480"/>
            <a:ext cx="69984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800" spc="-1" strike="noStrike">
                <a:solidFill>
                  <a:srgbClr val="000000"/>
                </a:solidFill>
                <a:latin typeface="Calibri"/>
              </a:rPr>
              <a:t>D</a:t>
            </a:r>
            <a:endParaRPr b="0" lang="en-US" sz="2800" spc="-1" strike="noStrike">
              <a:solidFill>
                <a:srgbClr val="000000"/>
              </a:solidFill>
              <a:latin typeface="Arial"/>
            </a:endParaRPr>
          </a:p>
        </p:txBody>
      </p:sp>
      <p:sp>
        <p:nvSpPr>
          <p:cNvPr id="109" name="TextBox 17"/>
          <p:cNvSpPr/>
          <p:nvPr/>
        </p:nvSpPr>
        <p:spPr>
          <a:xfrm>
            <a:off x="7658280" y="414360"/>
            <a:ext cx="27428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After MDP Enters</a:t>
            </a:r>
            <a:endParaRPr b="0" lang="en-US" sz="1800" spc="-1" strike="noStrike">
              <a:solidFill>
                <a:srgbClr val="000000"/>
              </a:solidFill>
              <a:latin typeface="Arial"/>
            </a:endParaRPr>
          </a:p>
        </p:txBody>
      </p:sp>
      <p:sp>
        <p:nvSpPr>
          <p:cNvPr id="110" name="TextBox 18"/>
          <p:cNvSpPr/>
          <p:nvPr/>
        </p:nvSpPr>
        <p:spPr>
          <a:xfrm>
            <a:off x="2571840" y="414360"/>
            <a:ext cx="25426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Before MDP Enters</a:t>
            </a:r>
            <a:endParaRPr b="0" lang="en-US" sz="1800" spc="-1" strike="noStrike">
              <a:solidFill>
                <a:srgbClr val="000000"/>
              </a:solidFill>
              <a:latin typeface="Arial"/>
            </a:endParaRPr>
          </a:p>
        </p:txBody>
      </p:sp>
      <p:sp>
        <p:nvSpPr>
          <p:cNvPr id="111" name="TextBox 19"/>
          <p:cNvSpPr/>
          <p:nvPr/>
        </p:nvSpPr>
        <p:spPr>
          <a:xfrm>
            <a:off x="7800840" y="2662560"/>
            <a:ext cx="206172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Calibri"/>
              </a:rPr>
              <a:t>Treated</a:t>
            </a:r>
            <a:endParaRPr b="0" lang="en-US" sz="2400" spc="-1" strike="noStrike">
              <a:solidFill>
                <a:srgbClr val="000000"/>
              </a:solidFill>
              <a:latin typeface="Arial"/>
            </a:endParaRPr>
          </a:p>
        </p:txBody>
      </p:sp>
      <p:sp>
        <p:nvSpPr>
          <p:cNvPr id="112" name="TextBox 20"/>
          <p:cNvSpPr/>
          <p:nvPr/>
        </p:nvSpPr>
        <p:spPr>
          <a:xfrm>
            <a:off x="2700360" y="2666880"/>
            <a:ext cx="139968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Calibri"/>
              </a:rPr>
              <a:t>Control</a:t>
            </a:r>
            <a:endParaRPr b="0" lang="en-US" sz="2400" spc="-1" strike="noStrike">
              <a:solidFill>
                <a:srgbClr val="000000"/>
              </a:solidFill>
              <a:latin typeface="Arial"/>
            </a:endParaRPr>
          </a:p>
        </p:txBody>
      </p:sp>
      <p:sp>
        <p:nvSpPr>
          <p:cNvPr id="113" name="TextBox 21"/>
          <p:cNvSpPr/>
          <p:nvPr/>
        </p:nvSpPr>
        <p:spPr>
          <a:xfrm>
            <a:off x="2700360" y="4911840"/>
            <a:ext cx="139968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Calibri"/>
              </a:rPr>
              <a:t>Control</a:t>
            </a:r>
            <a:endParaRPr b="0" lang="en-US" sz="2400" spc="-1" strike="noStrike">
              <a:solidFill>
                <a:srgbClr val="000000"/>
              </a:solidFill>
              <a:latin typeface="Arial"/>
            </a:endParaRPr>
          </a:p>
        </p:txBody>
      </p:sp>
      <p:sp>
        <p:nvSpPr>
          <p:cNvPr id="114" name="TextBox 22"/>
          <p:cNvSpPr/>
          <p:nvPr/>
        </p:nvSpPr>
        <p:spPr>
          <a:xfrm>
            <a:off x="7767720" y="4969800"/>
            <a:ext cx="145692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Calibri"/>
              </a:rPr>
              <a:t>Control</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The Difference-Difference Estimate</a:t>
            </a:r>
            <a:endParaRPr b="0" lang="en-US" sz="3800" spc="-1" strike="noStrike">
              <a:solidFill>
                <a:srgbClr val="000000"/>
              </a:solidFill>
              <a:latin typeface="Calibri"/>
            </a:endParaRPr>
          </a:p>
        </p:txBody>
      </p:sp>
      <p:sp>
        <p:nvSpPr>
          <p:cNvPr id="116" name="PlaceHolder 2"/>
          <p:cNvSpPr>
            <a:spLocks noGrp="1"/>
          </p:cNvSpPr>
          <p:nvPr>
            <p:ph/>
          </p:nvPr>
        </p:nvSpPr>
        <p:spPr>
          <a:xfrm>
            <a:off x="838080" y="1825560"/>
            <a:ext cx="10515240" cy="4350960"/>
          </a:xfrm>
          <a:prstGeom prst="rect">
            <a:avLst/>
          </a:prstGeom>
          <a:noFill/>
          <a:ln w="0">
            <a:noFill/>
          </a:ln>
        </p:spPr>
        <p:txBody>
          <a:bodyPr numCol="1" spcCol="0" anchor="t">
            <a:normAutofit/>
          </a:bodyPr>
          <a:p>
            <a:pPr marL="228600" indent="-228600">
              <a:lnSpc>
                <a:spcPct val="90000"/>
              </a:lnSpc>
              <a:spcBef>
                <a:spcPts val="1001"/>
              </a:spcBef>
              <a:buClr>
                <a:srgbClr val="404040"/>
              </a:buClr>
              <a:buFont typeface="Arial"/>
              <a:buChar char="•"/>
            </a:pPr>
            <a:r>
              <a:rPr b="0" lang="en-US" sz="2800" spc="-1" strike="noStrike">
                <a:solidFill>
                  <a:srgbClr val="404040"/>
                </a:solidFill>
                <a:latin typeface="Century Gothic"/>
              </a:rPr>
              <a:t>The difference-in-differences estimate of the causal effect is:</a:t>
            </a:r>
            <a:endParaRPr b="0" lang="en-US" sz="28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800" spc="-1" strike="noStrike">
                <a:solidFill>
                  <a:srgbClr val="404040"/>
                </a:solidFill>
                <a:latin typeface="Century Gothic"/>
              </a:rPr>
              <a:t>(A – B) – (C – D)</a:t>
            </a:r>
            <a:endParaRPr b="0" lang="en-US" sz="28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800" spc="-1" strike="noStrike">
                <a:solidFill>
                  <a:srgbClr val="404040"/>
                </a:solidFill>
                <a:latin typeface="Century Gothic"/>
              </a:rPr>
              <a:t>That is, the before vs after in winning counties (A – B) compared to the before vs after in losing counties (C – D).</a:t>
            </a:r>
            <a:endParaRPr b="0" lang="en-US" sz="28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800" spc="-1" strike="noStrike">
                <a:solidFill>
                  <a:srgbClr val="404040"/>
                </a:solidFill>
                <a:latin typeface="Century Gothic"/>
              </a:rPr>
              <a:t>GHM do a more complicated calculation than this, but the intuitive idea behind their approach can be described this way, as a before vs. after for treatment group vs. a before vs. after for control group.</a:t>
            </a:r>
            <a:endParaRPr b="0" lang="en-US" sz="2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Does GHM’s parallel trends assumption make sense?</a:t>
            </a:r>
            <a:endParaRPr b="0" lang="en-US" sz="3800" spc="-1" strike="noStrike">
              <a:solidFill>
                <a:srgbClr val="000000"/>
              </a:solidFill>
              <a:latin typeface="Calibri"/>
            </a:endParaRPr>
          </a:p>
        </p:txBody>
      </p:sp>
      <p:sp>
        <p:nvSpPr>
          <p:cNvPr id="118"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assumption must be true for the DiD to provide an unbiased estimate of the causal effect.</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1" lang="en-US" sz="2400" spc="-1" strike="noStrike">
                <a:solidFill>
                  <a:srgbClr val="404040"/>
                </a:solidFill>
                <a:latin typeface="Century Gothic"/>
              </a:rPr>
              <a:t>Parallel trends assumption </a:t>
            </a:r>
            <a:r>
              <a:rPr b="0" lang="en-US" sz="2400" spc="-1" strike="noStrike">
                <a:solidFill>
                  <a:srgbClr val="404040"/>
                </a:solidFill>
                <a:latin typeface="Century Gothic"/>
              </a:rPr>
              <a:t>= The assumption that, had treatment not occurred (the MDP actually didn’t move in), then the treatment group and control group would have had the same changes in productivity over time (i.e. parallel changes).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So, do the control counties (“barely lost”) serve as a good control group? Does the general productivity trend for the existing firms in the “barely lost” counties match the existing general trend in the “winning” counties?</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Violations of Parallel Paths</a:t>
            </a:r>
            <a:endParaRPr b="0" lang="en-US" sz="3800" spc="-1" strike="noStrike">
              <a:solidFill>
                <a:srgbClr val="000000"/>
              </a:solidFill>
              <a:latin typeface="Calibri"/>
            </a:endParaRPr>
          </a:p>
        </p:txBody>
      </p:sp>
      <p:sp>
        <p:nvSpPr>
          <p:cNvPr id="120" name="PlaceHolder 2"/>
          <p:cNvSpPr>
            <a:spLocks noGrp="1"/>
          </p:cNvSpPr>
          <p:nvPr>
            <p:ph/>
          </p:nvPr>
        </p:nvSpPr>
        <p:spPr>
          <a:xfrm>
            <a:off x="838080" y="13197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parallel paths assumption can be violated (i.e. is it not realistic) under many circumstances:</a:t>
            </a:r>
            <a:endParaRPr b="0" lang="en-US" sz="2400" spc="-1" strike="noStrike">
              <a:solidFill>
                <a:srgbClr val="404040"/>
              </a:solidFill>
              <a:latin typeface="Century Gothic"/>
            </a:endParaRPr>
          </a:p>
          <a:p>
            <a:pPr marL="457200" indent="-457200">
              <a:lnSpc>
                <a:spcPct val="90000"/>
              </a:lnSpc>
              <a:spcBef>
                <a:spcPts val="1001"/>
              </a:spcBef>
              <a:buClr>
                <a:srgbClr val="404040"/>
              </a:buClr>
              <a:buFont typeface="Calibri Light"/>
              <a:buAutoNum type="arabicPeriod"/>
            </a:pPr>
            <a:r>
              <a:rPr b="0" lang="en-US" sz="2400" spc="-1" strike="noStrike">
                <a:solidFill>
                  <a:srgbClr val="404040"/>
                </a:solidFill>
                <a:latin typeface="Century Gothic"/>
              </a:rPr>
              <a:t>The control group doesn’t provide a good estimate of the counterfactual. For example, maybe the treatment and control groups had different productivity trends leading up to the MDP moving in. In this case, we would expect those different existing trends to continue, so the change over time for the control group is not a realistic estimate of the counterfactual.</a:t>
            </a:r>
            <a:endParaRPr b="0" lang="en-US" sz="2400" spc="-1" strike="noStrike">
              <a:solidFill>
                <a:srgbClr val="404040"/>
              </a:solidFill>
              <a:latin typeface="Century Gothic"/>
            </a:endParaRPr>
          </a:p>
          <a:p>
            <a:pPr marL="457200" indent="-457200">
              <a:lnSpc>
                <a:spcPct val="90000"/>
              </a:lnSpc>
              <a:spcBef>
                <a:spcPts val="1001"/>
              </a:spcBef>
              <a:buClr>
                <a:srgbClr val="404040"/>
              </a:buClr>
              <a:buFont typeface="Calibri Light"/>
              <a:buAutoNum type="arabicPeriod"/>
            </a:pPr>
            <a:r>
              <a:rPr b="0" lang="en-US" sz="2400" spc="-1" strike="noStrike">
                <a:solidFill>
                  <a:srgbClr val="404040"/>
                </a:solidFill>
                <a:latin typeface="Century Gothic"/>
              </a:rPr>
              <a:t>Something happens over time that is not controlled for that affects either the treatment of control group or affects one differently than the other</a:t>
            </a:r>
            <a:r>
              <a:rPr b="0" lang="en-US" sz="2000" spc="-1" strike="noStrike">
                <a:solidFill>
                  <a:srgbClr val="404040"/>
                </a:solidFill>
                <a:latin typeface="Century Gothic"/>
              </a:rPr>
              <a:t>.</a:t>
            </a:r>
            <a:endParaRPr b="0" lang="en-US" sz="2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746</TotalTime>
  <Application>LibreOffice/7.5.4.2$MacOSX_X86_64 LibreOffice_project/36ccfdc35048b057fd9854c757a8b67ec53977b6</Application>
  <AppVersion>15.0000</AppVersion>
  <Words>2085</Words>
  <Paragraphs>141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2017-02-22T17:33:23Z</dcterms:created>
  <dc:creator>Microsoft Office User</dc:creator>
  <dc:description/>
  <dc:language>en-US</dc:language>
  <cp:lastModifiedBy/>
  <cp:lastPrinted>2017-03-15T17:14:36Z</cp:lastPrinted>
  <dcterms:modified xsi:type="dcterms:W3CDTF">2023-12-24T18:09:06Z</dcterms:modified>
  <cp:revision>119</cp:revision>
  <dc:subject/>
  <dc:title>add sample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Widescreen</vt:lpwstr>
  </property>
  <property fmtid="{D5CDD505-2E9C-101B-9397-08002B2CF9AE}" pid="4" name="Slides">
    <vt:i4>28</vt:i4>
  </property>
</Properties>
</file>