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slides/_rels/slide22.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9.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diagrams/layout1.xml" ContentType="application/vnd.openxmlformats-officedocument.drawingml.diagramLayout+xml"/>
  <Override PartName="/ppt/diagrams/quickStyle2.xml" ContentType="application/vnd.openxmlformats-officedocument.drawingml.diagramStyle+xml"/>
  <Override PartName="/ppt/diagrams/quickStyle1.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data1.xml" ContentType="application/vnd.openxmlformats-officedocument.drawingml.diagramData+xml"/>
  <Override PartName="/ppt/diagrams/quickStyle4.xml" ContentType="application/vnd.openxmlformats-officedocument.drawingml.diagramStyle+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diagrams/data3.xml" ContentType="application/vnd.openxmlformats-officedocument.drawingml.diagramData+xml"/>
  <Override PartName="/ppt/diagrams/colors3.xml" ContentType="application/vnd.openxmlformats-officedocument.drawingml.diagramColors+xml"/>
  <Override PartName="/ppt/diagrams/drawing3.xml" ContentType="application/vnd.ms-office.drawingml.diagramDrawing+xml"/>
  <Override PartName="/ppt/diagrams/colors4.xml" ContentType="application/vnd.openxmlformats-officedocument.drawingml.diagramColors+xml"/>
  <Override PartName="/ppt/diagrams/drawing4.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CDAFF-01BE-E744-83CC-2DBE9D3DC36E}" type="doc">
      <dgm:prSet loTypeId="urn:microsoft.com/office/officeart/2009/layout/ReverseList" loCatId="" qsTypeId="urn:microsoft.com/office/officeart/2005/8/quickstyle/simple4" qsCatId="simple" csTypeId="urn:microsoft.com/office/officeart/2005/8/colors/accent1_2" csCatId="accent1" phldr="1"/>
      <dgm:spPr/>
      <dgm:t>
        <a:bodyPr/>
        <a:lstStyle/>
        <a:p>
          <a:endParaRPr lang="en-US"/>
        </a:p>
      </dgm:t>
    </dgm:pt>
    <dgm:pt modelId="{260C3E9D-63DB-6C49-8F51-9E568782B0FB}">
      <dgm:prSet phldrT="[Text]"/>
      <dgm:spPr/>
      <dgm:t>
        <a:bodyPr/>
        <a:lstStyle/>
        <a:p>
          <a:r>
            <a:rPr lang="en-US" dirty="0"/>
            <a:t>Crime</a:t>
          </a:r>
        </a:p>
      </dgm:t>
    </dgm:pt>
    <dgm:pt modelId="{8EB7DFAE-796B-A843-90C7-CF655B41539A}" type="parTrans" cxnId="{57CF2193-7876-E94A-83B0-9D4BC1CA04C4}">
      <dgm:prSet/>
      <dgm:spPr/>
      <dgm:t>
        <a:bodyPr/>
        <a:lstStyle/>
        <a:p>
          <a:endParaRPr lang="en-US"/>
        </a:p>
      </dgm:t>
    </dgm:pt>
    <dgm:pt modelId="{E00799A8-0133-3C47-AEF9-56BDC8C51A69}" type="sibTrans" cxnId="{57CF2193-7876-E94A-83B0-9D4BC1CA04C4}">
      <dgm:prSet/>
      <dgm:spPr/>
      <dgm:t>
        <a:bodyPr/>
        <a:lstStyle/>
        <a:p>
          <a:endParaRPr lang="en-US"/>
        </a:p>
      </dgm:t>
    </dgm:pt>
    <dgm:pt modelId="{E3CDE88A-788C-AF44-B455-0F25F3E667F3}">
      <dgm:prSet phldrT="[Text]"/>
      <dgm:spPr/>
      <dgm:t>
        <a:bodyPr/>
        <a:lstStyle/>
        <a:p>
          <a:r>
            <a:rPr lang="en-US"/>
            <a:t>Police</a:t>
          </a:r>
        </a:p>
      </dgm:t>
    </dgm:pt>
    <dgm:pt modelId="{81AD9A3C-BBD0-8045-8698-070D05ABD678}" type="parTrans" cxnId="{ABF4C3EA-9DD3-9B42-8D22-85438B12FB3F}">
      <dgm:prSet/>
      <dgm:spPr/>
      <dgm:t>
        <a:bodyPr/>
        <a:lstStyle/>
        <a:p>
          <a:endParaRPr lang="en-US"/>
        </a:p>
      </dgm:t>
    </dgm:pt>
    <dgm:pt modelId="{B6993532-4211-E14E-8648-2ACE9A714013}" type="sibTrans" cxnId="{ABF4C3EA-9DD3-9B42-8D22-85438B12FB3F}">
      <dgm:prSet/>
      <dgm:spPr/>
      <dgm:t>
        <a:bodyPr/>
        <a:lstStyle/>
        <a:p>
          <a:endParaRPr lang="en-US"/>
        </a:p>
      </dgm:t>
    </dgm:pt>
    <dgm:pt modelId="{4A04F22D-87D5-FD4B-A2D2-E70967B3F1BE}" type="pres">
      <dgm:prSet presAssocID="{48ECDAFF-01BE-E744-83CC-2DBE9D3DC36E}" presName="Name0" presStyleCnt="0">
        <dgm:presLayoutVars>
          <dgm:chMax val="2"/>
          <dgm:chPref val="2"/>
          <dgm:animLvl val="lvl"/>
        </dgm:presLayoutVars>
      </dgm:prSet>
      <dgm:spPr/>
    </dgm:pt>
    <dgm:pt modelId="{B867A4BA-FDE4-F947-9623-A4B00C28FA67}" type="pres">
      <dgm:prSet presAssocID="{48ECDAFF-01BE-E744-83CC-2DBE9D3DC36E}" presName="LeftText" presStyleLbl="revTx" presStyleIdx="0" presStyleCnt="0">
        <dgm:presLayoutVars>
          <dgm:bulletEnabled val="1"/>
        </dgm:presLayoutVars>
      </dgm:prSet>
      <dgm:spPr/>
    </dgm:pt>
    <dgm:pt modelId="{0699C3D5-5369-1542-A1FB-E23F31627D96}" type="pres">
      <dgm:prSet presAssocID="{48ECDAFF-01BE-E744-83CC-2DBE9D3DC36E}" presName="LeftNode" presStyleLbl="bgImgPlace1" presStyleIdx="0" presStyleCnt="2" custScaleX="137347" custLinFactNeighborX="-17267" custLinFactNeighborY="-1818">
        <dgm:presLayoutVars>
          <dgm:chMax val="2"/>
          <dgm:chPref val="2"/>
        </dgm:presLayoutVars>
      </dgm:prSet>
      <dgm:spPr/>
    </dgm:pt>
    <dgm:pt modelId="{8DE0A0E5-C9F1-1744-8511-2EDB190F7677}" type="pres">
      <dgm:prSet presAssocID="{48ECDAFF-01BE-E744-83CC-2DBE9D3DC36E}" presName="RightText" presStyleLbl="revTx" presStyleIdx="0" presStyleCnt="0">
        <dgm:presLayoutVars>
          <dgm:bulletEnabled val="1"/>
        </dgm:presLayoutVars>
      </dgm:prSet>
      <dgm:spPr/>
    </dgm:pt>
    <dgm:pt modelId="{D99A2C35-4FA4-A14B-A0A6-A0E09AC9120F}" type="pres">
      <dgm:prSet presAssocID="{48ECDAFF-01BE-E744-83CC-2DBE9D3DC36E}" presName="RightNode" presStyleLbl="bgImgPlace1" presStyleIdx="1" presStyleCnt="2" custScaleX="123692" custLinFactNeighborX="25236" custLinFactNeighborY="-1818">
        <dgm:presLayoutVars>
          <dgm:chMax val="0"/>
          <dgm:chPref val="0"/>
        </dgm:presLayoutVars>
      </dgm:prSet>
      <dgm:spPr/>
    </dgm:pt>
    <dgm:pt modelId="{4B3BEFC9-F4D0-0C48-A272-2C3D8024CDFA}" type="pres">
      <dgm:prSet presAssocID="{48ECDAFF-01BE-E744-83CC-2DBE9D3DC36E}" presName="TopArrow" presStyleLbl="node1" presStyleIdx="0" presStyleCnt="2"/>
      <dgm:spPr/>
    </dgm:pt>
    <dgm:pt modelId="{74D7D10C-2649-6F47-A754-14B72B8B84E6}" type="pres">
      <dgm:prSet presAssocID="{48ECDAFF-01BE-E744-83CC-2DBE9D3DC36E}" presName="BottomArrow" presStyleLbl="node1" presStyleIdx="1" presStyleCnt="2"/>
      <dgm:spPr/>
    </dgm:pt>
  </dgm:ptLst>
  <dgm:cxnLst>
    <dgm:cxn modelId="{1149920A-DCFF-CD49-BE58-C857455932B3}" type="presOf" srcId="{260C3E9D-63DB-6C49-8F51-9E568782B0FB}" destId="{B867A4BA-FDE4-F947-9623-A4B00C28FA67}" srcOrd="0" destOrd="0" presId="urn:microsoft.com/office/officeart/2009/layout/ReverseList"/>
    <dgm:cxn modelId="{2F967F27-9251-1F49-A58A-B15A195E00D3}" type="presOf" srcId="{E3CDE88A-788C-AF44-B455-0F25F3E667F3}" destId="{8DE0A0E5-C9F1-1744-8511-2EDB190F7677}" srcOrd="0" destOrd="0" presId="urn:microsoft.com/office/officeart/2009/layout/ReverseList"/>
    <dgm:cxn modelId="{57CF2193-7876-E94A-83B0-9D4BC1CA04C4}" srcId="{48ECDAFF-01BE-E744-83CC-2DBE9D3DC36E}" destId="{260C3E9D-63DB-6C49-8F51-9E568782B0FB}" srcOrd="0" destOrd="0" parTransId="{8EB7DFAE-796B-A843-90C7-CF655B41539A}" sibTransId="{E00799A8-0133-3C47-AEF9-56BDC8C51A69}"/>
    <dgm:cxn modelId="{9BA502B1-93E7-E14B-8EC9-370F9D1D7F70}" type="presOf" srcId="{260C3E9D-63DB-6C49-8F51-9E568782B0FB}" destId="{0699C3D5-5369-1542-A1FB-E23F31627D96}" srcOrd="1" destOrd="0" presId="urn:microsoft.com/office/officeart/2009/layout/ReverseList"/>
    <dgm:cxn modelId="{D6BB63DE-6229-A847-B8E5-EF2159C3E43D}" type="presOf" srcId="{E3CDE88A-788C-AF44-B455-0F25F3E667F3}" destId="{D99A2C35-4FA4-A14B-A0A6-A0E09AC9120F}" srcOrd="1" destOrd="0" presId="urn:microsoft.com/office/officeart/2009/layout/ReverseList"/>
    <dgm:cxn modelId="{D5D862EA-1B58-3C48-BAB2-AAA240C9AA5C}" type="presOf" srcId="{48ECDAFF-01BE-E744-83CC-2DBE9D3DC36E}" destId="{4A04F22D-87D5-FD4B-A2D2-E70967B3F1BE}" srcOrd="0" destOrd="0" presId="urn:microsoft.com/office/officeart/2009/layout/ReverseList"/>
    <dgm:cxn modelId="{ABF4C3EA-9DD3-9B42-8D22-85438B12FB3F}" srcId="{48ECDAFF-01BE-E744-83CC-2DBE9D3DC36E}" destId="{E3CDE88A-788C-AF44-B455-0F25F3E667F3}" srcOrd="1" destOrd="0" parTransId="{81AD9A3C-BBD0-8045-8698-070D05ABD678}" sibTransId="{B6993532-4211-E14E-8648-2ACE9A714013}"/>
    <dgm:cxn modelId="{A2560C58-2FBB-6140-B4D3-E1CD2BD19BD5}" type="presParOf" srcId="{4A04F22D-87D5-FD4B-A2D2-E70967B3F1BE}" destId="{B867A4BA-FDE4-F947-9623-A4B00C28FA67}" srcOrd="0" destOrd="0" presId="urn:microsoft.com/office/officeart/2009/layout/ReverseList"/>
    <dgm:cxn modelId="{521C46E0-4EDC-BF4D-9781-AE2B5108E3F3}" type="presParOf" srcId="{4A04F22D-87D5-FD4B-A2D2-E70967B3F1BE}" destId="{0699C3D5-5369-1542-A1FB-E23F31627D96}" srcOrd="1" destOrd="0" presId="urn:microsoft.com/office/officeart/2009/layout/ReverseList"/>
    <dgm:cxn modelId="{79036E72-1269-0C46-8649-31EAE2934E4A}" type="presParOf" srcId="{4A04F22D-87D5-FD4B-A2D2-E70967B3F1BE}" destId="{8DE0A0E5-C9F1-1744-8511-2EDB190F7677}" srcOrd="2" destOrd="0" presId="urn:microsoft.com/office/officeart/2009/layout/ReverseList"/>
    <dgm:cxn modelId="{D836538D-A077-6749-8FAB-16E34471E8DE}" type="presParOf" srcId="{4A04F22D-87D5-FD4B-A2D2-E70967B3F1BE}" destId="{D99A2C35-4FA4-A14B-A0A6-A0E09AC9120F}" srcOrd="3" destOrd="0" presId="urn:microsoft.com/office/officeart/2009/layout/ReverseList"/>
    <dgm:cxn modelId="{90844A7C-A1AC-3445-8377-9B5AD1C5E928}" type="presParOf" srcId="{4A04F22D-87D5-FD4B-A2D2-E70967B3F1BE}" destId="{4B3BEFC9-F4D0-0C48-A272-2C3D8024CDFA}" srcOrd="4" destOrd="0" presId="urn:microsoft.com/office/officeart/2009/layout/ReverseList"/>
    <dgm:cxn modelId="{C516163E-60C3-144D-884D-1A94BEE86A0B}" type="presParOf" srcId="{4A04F22D-87D5-FD4B-A2D2-E70967B3F1BE}" destId="{74D7D10C-2649-6F47-A754-14B72B8B84E6}" srcOrd="5" destOrd="0" presId="urn:microsoft.com/office/officeart/2009/layout/Revers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ECDAFF-01BE-E744-83CC-2DBE9D3DC36E}" type="doc">
      <dgm:prSet loTypeId="urn:microsoft.com/office/officeart/2009/layout/ReverseList" loCatId="" qsTypeId="urn:microsoft.com/office/officeart/2005/8/quickstyle/simple4" qsCatId="simple" csTypeId="urn:microsoft.com/office/officeart/2005/8/colors/accent1_2" csCatId="accent1" phldr="1"/>
      <dgm:spPr/>
      <dgm:t>
        <a:bodyPr/>
        <a:lstStyle/>
        <a:p>
          <a:endParaRPr lang="en-US"/>
        </a:p>
      </dgm:t>
    </dgm:pt>
    <dgm:pt modelId="{260C3E9D-63DB-6C49-8F51-9E568782B0FB}">
      <dgm:prSet phldrT="[Text]"/>
      <dgm:spPr/>
      <dgm:t>
        <a:bodyPr/>
        <a:lstStyle/>
        <a:p>
          <a:r>
            <a:rPr lang="en-US" dirty="0"/>
            <a:t>Crime</a:t>
          </a:r>
        </a:p>
      </dgm:t>
    </dgm:pt>
    <dgm:pt modelId="{8EB7DFAE-796B-A843-90C7-CF655B41539A}" type="parTrans" cxnId="{57CF2193-7876-E94A-83B0-9D4BC1CA04C4}">
      <dgm:prSet/>
      <dgm:spPr/>
      <dgm:t>
        <a:bodyPr/>
        <a:lstStyle/>
        <a:p>
          <a:endParaRPr lang="en-US"/>
        </a:p>
      </dgm:t>
    </dgm:pt>
    <dgm:pt modelId="{E00799A8-0133-3C47-AEF9-56BDC8C51A69}" type="sibTrans" cxnId="{57CF2193-7876-E94A-83B0-9D4BC1CA04C4}">
      <dgm:prSet/>
      <dgm:spPr/>
      <dgm:t>
        <a:bodyPr/>
        <a:lstStyle/>
        <a:p>
          <a:endParaRPr lang="en-US"/>
        </a:p>
      </dgm:t>
    </dgm:pt>
    <dgm:pt modelId="{E3CDE88A-788C-AF44-B455-0F25F3E667F3}">
      <dgm:prSet phldrT="[Text]"/>
      <dgm:spPr/>
      <dgm:t>
        <a:bodyPr/>
        <a:lstStyle/>
        <a:p>
          <a:r>
            <a:rPr lang="en-US"/>
            <a:t>Police</a:t>
          </a:r>
        </a:p>
      </dgm:t>
    </dgm:pt>
    <dgm:pt modelId="{81AD9A3C-BBD0-8045-8698-070D05ABD678}" type="parTrans" cxnId="{ABF4C3EA-9DD3-9B42-8D22-85438B12FB3F}">
      <dgm:prSet/>
      <dgm:spPr/>
      <dgm:t>
        <a:bodyPr/>
        <a:lstStyle/>
        <a:p>
          <a:endParaRPr lang="en-US"/>
        </a:p>
      </dgm:t>
    </dgm:pt>
    <dgm:pt modelId="{B6993532-4211-E14E-8648-2ACE9A714013}" type="sibTrans" cxnId="{ABF4C3EA-9DD3-9B42-8D22-85438B12FB3F}">
      <dgm:prSet/>
      <dgm:spPr/>
      <dgm:t>
        <a:bodyPr/>
        <a:lstStyle/>
        <a:p>
          <a:endParaRPr lang="en-US"/>
        </a:p>
      </dgm:t>
    </dgm:pt>
    <dgm:pt modelId="{4A04F22D-87D5-FD4B-A2D2-E70967B3F1BE}" type="pres">
      <dgm:prSet presAssocID="{48ECDAFF-01BE-E744-83CC-2DBE9D3DC36E}" presName="Name0" presStyleCnt="0">
        <dgm:presLayoutVars>
          <dgm:chMax val="2"/>
          <dgm:chPref val="2"/>
          <dgm:animLvl val="lvl"/>
        </dgm:presLayoutVars>
      </dgm:prSet>
      <dgm:spPr/>
    </dgm:pt>
    <dgm:pt modelId="{B867A4BA-FDE4-F947-9623-A4B00C28FA67}" type="pres">
      <dgm:prSet presAssocID="{48ECDAFF-01BE-E744-83CC-2DBE9D3DC36E}" presName="LeftText" presStyleLbl="revTx" presStyleIdx="0" presStyleCnt="0">
        <dgm:presLayoutVars>
          <dgm:bulletEnabled val="1"/>
        </dgm:presLayoutVars>
      </dgm:prSet>
      <dgm:spPr/>
    </dgm:pt>
    <dgm:pt modelId="{0699C3D5-5369-1542-A1FB-E23F31627D96}" type="pres">
      <dgm:prSet presAssocID="{48ECDAFF-01BE-E744-83CC-2DBE9D3DC36E}" presName="LeftNode" presStyleLbl="bgImgPlace1" presStyleIdx="0" presStyleCnt="2" custScaleX="137347" custLinFactNeighborX="-17267" custLinFactNeighborY="-1818">
        <dgm:presLayoutVars>
          <dgm:chMax val="2"/>
          <dgm:chPref val="2"/>
        </dgm:presLayoutVars>
      </dgm:prSet>
      <dgm:spPr/>
    </dgm:pt>
    <dgm:pt modelId="{8DE0A0E5-C9F1-1744-8511-2EDB190F7677}" type="pres">
      <dgm:prSet presAssocID="{48ECDAFF-01BE-E744-83CC-2DBE9D3DC36E}" presName="RightText" presStyleLbl="revTx" presStyleIdx="0" presStyleCnt="0">
        <dgm:presLayoutVars>
          <dgm:bulletEnabled val="1"/>
        </dgm:presLayoutVars>
      </dgm:prSet>
      <dgm:spPr/>
    </dgm:pt>
    <dgm:pt modelId="{D99A2C35-4FA4-A14B-A0A6-A0E09AC9120F}" type="pres">
      <dgm:prSet presAssocID="{48ECDAFF-01BE-E744-83CC-2DBE9D3DC36E}" presName="RightNode" presStyleLbl="bgImgPlace1" presStyleIdx="1" presStyleCnt="2" custScaleX="123692" custLinFactNeighborX="25236" custLinFactNeighborY="-1818">
        <dgm:presLayoutVars>
          <dgm:chMax val="0"/>
          <dgm:chPref val="0"/>
        </dgm:presLayoutVars>
      </dgm:prSet>
      <dgm:spPr/>
    </dgm:pt>
    <dgm:pt modelId="{4B3BEFC9-F4D0-0C48-A272-2C3D8024CDFA}" type="pres">
      <dgm:prSet presAssocID="{48ECDAFF-01BE-E744-83CC-2DBE9D3DC36E}" presName="TopArrow" presStyleLbl="node1" presStyleIdx="0" presStyleCnt="2"/>
      <dgm:spPr/>
    </dgm:pt>
    <dgm:pt modelId="{74D7D10C-2649-6F47-A754-14B72B8B84E6}" type="pres">
      <dgm:prSet presAssocID="{48ECDAFF-01BE-E744-83CC-2DBE9D3DC36E}" presName="BottomArrow" presStyleLbl="node1" presStyleIdx="1" presStyleCnt="2"/>
      <dgm:spPr/>
    </dgm:pt>
  </dgm:ptLst>
  <dgm:cxnLst>
    <dgm:cxn modelId="{71F0BA3E-0841-FA47-B282-E05759541565}" type="presOf" srcId="{260C3E9D-63DB-6C49-8F51-9E568782B0FB}" destId="{0699C3D5-5369-1542-A1FB-E23F31627D96}" srcOrd="1" destOrd="0" presId="urn:microsoft.com/office/officeart/2009/layout/ReverseList"/>
    <dgm:cxn modelId="{57CF2193-7876-E94A-83B0-9D4BC1CA04C4}" srcId="{48ECDAFF-01BE-E744-83CC-2DBE9D3DC36E}" destId="{260C3E9D-63DB-6C49-8F51-9E568782B0FB}" srcOrd="0" destOrd="0" parTransId="{8EB7DFAE-796B-A843-90C7-CF655B41539A}" sibTransId="{E00799A8-0133-3C47-AEF9-56BDC8C51A69}"/>
    <dgm:cxn modelId="{1AD862A1-D285-8C4E-982F-0FB56B4A49B2}" type="presOf" srcId="{E3CDE88A-788C-AF44-B455-0F25F3E667F3}" destId="{8DE0A0E5-C9F1-1744-8511-2EDB190F7677}" srcOrd="0" destOrd="0" presId="urn:microsoft.com/office/officeart/2009/layout/ReverseList"/>
    <dgm:cxn modelId="{AD4146A1-3D5B-E148-BB3A-572B2C4E8A35}" type="presOf" srcId="{48ECDAFF-01BE-E744-83CC-2DBE9D3DC36E}" destId="{4A04F22D-87D5-FD4B-A2D2-E70967B3F1BE}" srcOrd="0" destOrd="0" presId="urn:microsoft.com/office/officeart/2009/layout/ReverseList"/>
    <dgm:cxn modelId="{E01262C8-6190-884B-9923-642AB144D5BE}" type="presOf" srcId="{E3CDE88A-788C-AF44-B455-0F25F3E667F3}" destId="{D99A2C35-4FA4-A14B-A0A6-A0E09AC9120F}" srcOrd="1" destOrd="0" presId="urn:microsoft.com/office/officeart/2009/layout/ReverseList"/>
    <dgm:cxn modelId="{ABF4C3EA-9DD3-9B42-8D22-85438B12FB3F}" srcId="{48ECDAFF-01BE-E744-83CC-2DBE9D3DC36E}" destId="{E3CDE88A-788C-AF44-B455-0F25F3E667F3}" srcOrd="1" destOrd="0" parTransId="{81AD9A3C-BBD0-8045-8698-070D05ABD678}" sibTransId="{B6993532-4211-E14E-8648-2ACE9A714013}"/>
    <dgm:cxn modelId="{7BE1B7F0-2DFD-5840-934E-DA2D43D73FF4}" type="presOf" srcId="{260C3E9D-63DB-6C49-8F51-9E568782B0FB}" destId="{B867A4BA-FDE4-F947-9623-A4B00C28FA67}" srcOrd="0" destOrd="0" presId="urn:microsoft.com/office/officeart/2009/layout/ReverseList"/>
    <dgm:cxn modelId="{26E25977-92F8-884A-87DE-02CC31D9B61F}" type="presParOf" srcId="{4A04F22D-87D5-FD4B-A2D2-E70967B3F1BE}" destId="{B867A4BA-FDE4-F947-9623-A4B00C28FA67}" srcOrd="0" destOrd="0" presId="urn:microsoft.com/office/officeart/2009/layout/ReverseList"/>
    <dgm:cxn modelId="{6E9F9FC8-CB4B-044D-9B98-6F0BBA4604E4}" type="presParOf" srcId="{4A04F22D-87D5-FD4B-A2D2-E70967B3F1BE}" destId="{0699C3D5-5369-1542-A1FB-E23F31627D96}" srcOrd="1" destOrd="0" presId="urn:microsoft.com/office/officeart/2009/layout/ReverseList"/>
    <dgm:cxn modelId="{3ABF9FD1-A09B-1044-9233-4D800C2E4D06}" type="presParOf" srcId="{4A04F22D-87D5-FD4B-A2D2-E70967B3F1BE}" destId="{8DE0A0E5-C9F1-1744-8511-2EDB190F7677}" srcOrd="2" destOrd="0" presId="urn:microsoft.com/office/officeart/2009/layout/ReverseList"/>
    <dgm:cxn modelId="{2C02507D-01E8-E448-95FB-8BBD65ABD5E9}" type="presParOf" srcId="{4A04F22D-87D5-FD4B-A2D2-E70967B3F1BE}" destId="{D99A2C35-4FA4-A14B-A0A6-A0E09AC9120F}" srcOrd="3" destOrd="0" presId="urn:microsoft.com/office/officeart/2009/layout/ReverseList"/>
    <dgm:cxn modelId="{0331D096-347E-814B-99ED-DD0591D815AB}" type="presParOf" srcId="{4A04F22D-87D5-FD4B-A2D2-E70967B3F1BE}" destId="{4B3BEFC9-F4D0-0C48-A272-2C3D8024CDFA}" srcOrd="4" destOrd="0" presId="urn:microsoft.com/office/officeart/2009/layout/ReverseList"/>
    <dgm:cxn modelId="{4F7A0B57-7BC4-BF44-9ECE-82C3FE5489AD}" type="presParOf" srcId="{4A04F22D-87D5-FD4B-A2D2-E70967B3F1BE}" destId="{74D7D10C-2649-6F47-A754-14B72B8B84E6}" srcOrd="5" destOrd="0" presId="urn:microsoft.com/office/officeart/2009/layout/Revers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ECDAFF-01BE-E744-83CC-2DBE9D3DC36E}" type="doc">
      <dgm:prSet loTypeId="urn:microsoft.com/office/officeart/2009/layout/ReverseList" loCatId="" qsTypeId="urn:microsoft.com/office/officeart/2005/8/quickstyle/simple4" qsCatId="simple" csTypeId="urn:microsoft.com/office/officeart/2005/8/colors/accent1_2" csCatId="accent1" phldr="1"/>
      <dgm:spPr/>
      <dgm:t>
        <a:bodyPr/>
        <a:lstStyle/>
        <a:p>
          <a:endParaRPr lang="en-US"/>
        </a:p>
      </dgm:t>
    </dgm:pt>
    <dgm:pt modelId="{260C3E9D-63DB-6C49-8F51-9E568782B0FB}">
      <dgm:prSet phldrT="[Text]"/>
      <dgm:spPr/>
      <dgm:t>
        <a:bodyPr/>
        <a:lstStyle/>
        <a:p>
          <a:r>
            <a:rPr lang="en-US" dirty="0"/>
            <a:t>Crime</a:t>
          </a:r>
        </a:p>
      </dgm:t>
    </dgm:pt>
    <dgm:pt modelId="{8EB7DFAE-796B-A843-90C7-CF655B41539A}" type="parTrans" cxnId="{57CF2193-7876-E94A-83B0-9D4BC1CA04C4}">
      <dgm:prSet/>
      <dgm:spPr/>
      <dgm:t>
        <a:bodyPr/>
        <a:lstStyle/>
        <a:p>
          <a:endParaRPr lang="en-US"/>
        </a:p>
      </dgm:t>
    </dgm:pt>
    <dgm:pt modelId="{E00799A8-0133-3C47-AEF9-56BDC8C51A69}" type="sibTrans" cxnId="{57CF2193-7876-E94A-83B0-9D4BC1CA04C4}">
      <dgm:prSet/>
      <dgm:spPr/>
      <dgm:t>
        <a:bodyPr/>
        <a:lstStyle/>
        <a:p>
          <a:endParaRPr lang="en-US"/>
        </a:p>
      </dgm:t>
    </dgm:pt>
    <dgm:pt modelId="{E3CDE88A-788C-AF44-B455-0F25F3E667F3}">
      <dgm:prSet phldrT="[Text]"/>
      <dgm:spPr/>
      <dgm:t>
        <a:bodyPr/>
        <a:lstStyle/>
        <a:p>
          <a:r>
            <a:rPr lang="en-US"/>
            <a:t>Police</a:t>
          </a:r>
        </a:p>
      </dgm:t>
    </dgm:pt>
    <dgm:pt modelId="{81AD9A3C-BBD0-8045-8698-070D05ABD678}" type="parTrans" cxnId="{ABF4C3EA-9DD3-9B42-8D22-85438B12FB3F}">
      <dgm:prSet/>
      <dgm:spPr/>
      <dgm:t>
        <a:bodyPr/>
        <a:lstStyle/>
        <a:p>
          <a:endParaRPr lang="en-US"/>
        </a:p>
      </dgm:t>
    </dgm:pt>
    <dgm:pt modelId="{B6993532-4211-E14E-8648-2ACE9A714013}" type="sibTrans" cxnId="{ABF4C3EA-9DD3-9B42-8D22-85438B12FB3F}">
      <dgm:prSet/>
      <dgm:spPr/>
      <dgm:t>
        <a:bodyPr/>
        <a:lstStyle/>
        <a:p>
          <a:endParaRPr lang="en-US"/>
        </a:p>
      </dgm:t>
    </dgm:pt>
    <dgm:pt modelId="{4A04F22D-87D5-FD4B-A2D2-E70967B3F1BE}" type="pres">
      <dgm:prSet presAssocID="{48ECDAFF-01BE-E744-83CC-2DBE9D3DC36E}" presName="Name0" presStyleCnt="0">
        <dgm:presLayoutVars>
          <dgm:chMax val="2"/>
          <dgm:chPref val="2"/>
          <dgm:animLvl val="lvl"/>
        </dgm:presLayoutVars>
      </dgm:prSet>
      <dgm:spPr/>
    </dgm:pt>
    <dgm:pt modelId="{B867A4BA-FDE4-F947-9623-A4B00C28FA67}" type="pres">
      <dgm:prSet presAssocID="{48ECDAFF-01BE-E744-83CC-2DBE9D3DC36E}" presName="LeftText" presStyleLbl="revTx" presStyleIdx="0" presStyleCnt="0">
        <dgm:presLayoutVars>
          <dgm:bulletEnabled val="1"/>
        </dgm:presLayoutVars>
      </dgm:prSet>
      <dgm:spPr/>
    </dgm:pt>
    <dgm:pt modelId="{0699C3D5-5369-1542-A1FB-E23F31627D96}" type="pres">
      <dgm:prSet presAssocID="{48ECDAFF-01BE-E744-83CC-2DBE9D3DC36E}" presName="LeftNode" presStyleLbl="bgImgPlace1" presStyleIdx="0" presStyleCnt="2" custScaleX="137347" custLinFactNeighborX="-17267" custLinFactNeighborY="-1818">
        <dgm:presLayoutVars>
          <dgm:chMax val="2"/>
          <dgm:chPref val="2"/>
        </dgm:presLayoutVars>
      </dgm:prSet>
      <dgm:spPr/>
    </dgm:pt>
    <dgm:pt modelId="{8DE0A0E5-C9F1-1744-8511-2EDB190F7677}" type="pres">
      <dgm:prSet presAssocID="{48ECDAFF-01BE-E744-83CC-2DBE9D3DC36E}" presName="RightText" presStyleLbl="revTx" presStyleIdx="0" presStyleCnt="0">
        <dgm:presLayoutVars>
          <dgm:bulletEnabled val="1"/>
        </dgm:presLayoutVars>
      </dgm:prSet>
      <dgm:spPr/>
    </dgm:pt>
    <dgm:pt modelId="{D99A2C35-4FA4-A14B-A0A6-A0E09AC9120F}" type="pres">
      <dgm:prSet presAssocID="{48ECDAFF-01BE-E744-83CC-2DBE9D3DC36E}" presName="RightNode" presStyleLbl="bgImgPlace1" presStyleIdx="1" presStyleCnt="2" custScaleX="123692" custLinFactNeighborX="25236" custLinFactNeighborY="-1818">
        <dgm:presLayoutVars>
          <dgm:chMax val="0"/>
          <dgm:chPref val="0"/>
        </dgm:presLayoutVars>
      </dgm:prSet>
      <dgm:spPr/>
    </dgm:pt>
    <dgm:pt modelId="{4B3BEFC9-F4D0-0C48-A272-2C3D8024CDFA}" type="pres">
      <dgm:prSet presAssocID="{48ECDAFF-01BE-E744-83CC-2DBE9D3DC36E}" presName="TopArrow" presStyleLbl="node1" presStyleIdx="0" presStyleCnt="2"/>
      <dgm:spPr/>
    </dgm:pt>
    <dgm:pt modelId="{74D7D10C-2649-6F47-A754-14B72B8B84E6}" type="pres">
      <dgm:prSet presAssocID="{48ECDAFF-01BE-E744-83CC-2DBE9D3DC36E}" presName="BottomArrow" presStyleLbl="node1" presStyleIdx="1" presStyleCnt="2"/>
      <dgm:spPr/>
    </dgm:pt>
  </dgm:ptLst>
  <dgm:cxnLst>
    <dgm:cxn modelId="{71F0BA3E-0841-FA47-B282-E05759541565}" type="presOf" srcId="{260C3E9D-63DB-6C49-8F51-9E568782B0FB}" destId="{0699C3D5-5369-1542-A1FB-E23F31627D96}" srcOrd="1" destOrd="0" presId="urn:microsoft.com/office/officeart/2009/layout/ReverseList"/>
    <dgm:cxn modelId="{57CF2193-7876-E94A-83B0-9D4BC1CA04C4}" srcId="{48ECDAFF-01BE-E744-83CC-2DBE9D3DC36E}" destId="{260C3E9D-63DB-6C49-8F51-9E568782B0FB}" srcOrd="0" destOrd="0" parTransId="{8EB7DFAE-796B-A843-90C7-CF655B41539A}" sibTransId="{E00799A8-0133-3C47-AEF9-56BDC8C51A69}"/>
    <dgm:cxn modelId="{1AD862A1-D285-8C4E-982F-0FB56B4A49B2}" type="presOf" srcId="{E3CDE88A-788C-AF44-B455-0F25F3E667F3}" destId="{8DE0A0E5-C9F1-1744-8511-2EDB190F7677}" srcOrd="0" destOrd="0" presId="urn:microsoft.com/office/officeart/2009/layout/ReverseList"/>
    <dgm:cxn modelId="{AD4146A1-3D5B-E148-BB3A-572B2C4E8A35}" type="presOf" srcId="{48ECDAFF-01BE-E744-83CC-2DBE9D3DC36E}" destId="{4A04F22D-87D5-FD4B-A2D2-E70967B3F1BE}" srcOrd="0" destOrd="0" presId="urn:microsoft.com/office/officeart/2009/layout/ReverseList"/>
    <dgm:cxn modelId="{E01262C8-6190-884B-9923-642AB144D5BE}" type="presOf" srcId="{E3CDE88A-788C-AF44-B455-0F25F3E667F3}" destId="{D99A2C35-4FA4-A14B-A0A6-A0E09AC9120F}" srcOrd="1" destOrd="0" presId="urn:microsoft.com/office/officeart/2009/layout/ReverseList"/>
    <dgm:cxn modelId="{ABF4C3EA-9DD3-9B42-8D22-85438B12FB3F}" srcId="{48ECDAFF-01BE-E744-83CC-2DBE9D3DC36E}" destId="{E3CDE88A-788C-AF44-B455-0F25F3E667F3}" srcOrd="1" destOrd="0" parTransId="{81AD9A3C-BBD0-8045-8698-070D05ABD678}" sibTransId="{B6993532-4211-E14E-8648-2ACE9A714013}"/>
    <dgm:cxn modelId="{7BE1B7F0-2DFD-5840-934E-DA2D43D73FF4}" type="presOf" srcId="{260C3E9D-63DB-6C49-8F51-9E568782B0FB}" destId="{B867A4BA-FDE4-F947-9623-A4B00C28FA67}" srcOrd="0" destOrd="0" presId="urn:microsoft.com/office/officeart/2009/layout/ReverseList"/>
    <dgm:cxn modelId="{26E25977-92F8-884A-87DE-02CC31D9B61F}" type="presParOf" srcId="{4A04F22D-87D5-FD4B-A2D2-E70967B3F1BE}" destId="{B867A4BA-FDE4-F947-9623-A4B00C28FA67}" srcOrd="0" destOrd="0" presId="urn:microsoft.com/office/officeart/2009/layout/ReverseList"/>
    <dgm:cxn modelId="{6E9F9FC8-CB4B-044D-9B98-6F0BBA4604E4}" type="presParOf" srcId="{4A04F22D-87D5-FD4B-A2D2-E70967B3F1BE}" destId="{0699C3D5-5369-1542-A1FB-E23F31627D96}" srcOrd="1" destOrd="0" presId="urn:microsoft.com/office/officeart/2009/layout/ReverseList"/>
    <dgm:cxn modelId="{3ABF9FD1-A09B-1044-9233-4D800C2E4D06}" type="presParOf" srcId="{4A04F22D-87D5-FD4B-A2D2-E70967B3F1BE}" destId="{8DE0A0E5-C9F1-1744-8511-2EDB190F7677}" srcOrd="2" destOrd="0" presId="urn:microsoft.com/office/officeart/2009/layout/ReverseList"/>
    <dgm:cxn modelId="{2C02507D-01E8-E448-95FB-8BBD65ABD5E9}" type="presParOf" srcId="{4A04F22D-87D5-FD4B-A2D2-E70967B3F1BE}" destId="{D99A2C35-4FA4-A14B-A0A6-A0E09AC9120F}" srcOrd="3" destOrd="0" presId="urn:microsoft.com/office/officeart/2009/layout/ReverseList"/>
    <dgm:cxn modelId="{0331D096-347E-814B-99ED-DD0591D815AB}" type="presParOf" srcId="{4A04F22D-87D5-FD4B-A2D2-E70967B3F1BE}" destId="{4B3BEFC9-F4D0-0C48-A272-2C3D8024CDFA}" srcOrd="4" destOrd="0" presId="urn:microsoft.com/office/officeart/2009/layout/ReverseList"/>
    <dgm:cxn modelId="{4F7A0B57-7BC4-BF44-9ECE-82C3FE5489AD}" type="presParOf" srcId="{4A04F22D-87D5-FD4B-A2D2-E70967B3F1BE}" destId="{74D7D10C-2649-6F47-A754-14B72B8B84E6}" srcOrd="5" destOrd="0" presId="urn:microsoft.com/office/officeart/2009/layout/Revers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ECDAFF-01BE-E744-83CC-2DBE9D3DC36E}" type="doc">
      <dgm:prSet loTypeId="urn:microsoft.com/office/officeart/2009/layout/ReverseList" loCatId="" qsTypeId="urn:microsoft.com/office/officeart/2005/8/quickstyle/simple4" qsCatId="simple" csTypeId="urn:microsoft.com/office/officeart/2005/8/colors/accent1_2" csCatId="accent1" phldr="1"/>
      <dgm:spPr/>
      <dgm:t>
        <a:bodyPr/>
        <a:lstStyle/>
        <a:p>
          <a:endParaRPr lang="en-US"/>
        </a:p>
      </dgm:t>
    </dgm:pt>
    <dgm:pt modelId="{260C3E9D-63DB-6C49-8F51-9E568782B0FB}">
      <dgm:prSet phldrT="[Text]"/>
      <dgm:spPr/>
      <dgm:t>
        <a:bodyPr/>
        <a:lstStyle/>
        <a:p>
          <a:r>
            <a:rPr lang="en-US" dirty="0"/>
            <a:t>Crime</a:t>
          </a:r>
        </a:p>
      </dgm:t>
    </dgm:pt>
    <dgm:pt modelId="{8EB7DFAE-796B-A843-90C7-CF655B41539A}" type="parTrans" cxnId="{57CF2193-7876-E94A-83B0-9D4BC1CA04C4}">
      <dgm:prSet/>
      <dgm:spPr/>
      <dgm:t>
        <a:bodyPr/>
        <a:lstStyle/>
        <a:p>
          <a:endParaRPr lang="en-US"/>
        </a:p>
      </dgm:t>
    </dgm:pt>
    <dgm:pt modelId="{E00799A8-0133-3C47-AEF9-56BDC8C51A69}" type="sibTrans" cxnId="{57CF2193-7876-E94A-83B0-9D4BC1CA04C4}">
      <dgm:prSet/>
      <dgm:spPr/>
      <dgm:t>
        <a:bodyPr/>
        <a:lstStyle/>
        <a:p>
          <a:endParaRPr lang="en-US"/>
        </a:p>
      </dgm:t>
    </dgm:pt>
    <dgm:pt modelId="{E3CDE88A-788C-AF44-B455-0F25F3E667F3}">
      <dgm:prSet phldrT="[Text]"/>
      <dgm:spPr/>
      <dgm:t>
        <a:bodyPr/>
        <a:lstStyle/>
        <a:p>
          <a:r>
            <a:rPr lang="en-US"/>
            <a:t>Police</a:t>
          </a:r>
        </a:p>
      </dgm:t>
    </dgm:pt>
    <dgm:pt modelId="{81AD9A3C-BBD0-8045-8698-070D05ABD678}" type="parTrans" cxnId="{ABF4C3EA-9DD3-9B42-8D22-85438B12FB3F}">
      <dgm:prSet/>
      <dgm:spPr/>
      <dgm:t>
        <a:bodyPr/>
        <a:lstStyle/>
        <a:p>
          <a:endParaRPr lang="en-US"/>
        </a:p>
      </dgm:t>
    </dgm:pt>
    <dgm:pt modelId="{B6993532-4211-E14E-8648-2ACE9A714013}" type="sibTrans" cxnId="{ABF4C3EA-9DD3-9B42-8D22-85438B12FB3F}">
      <dgm:prSet/>
      <dgm:spPr/>
      <dgm:t>
        <a:bodyPr/>
        <a:lstStyle/>
        <a:p>
          <a:endParaRPr lang="en-US"/>
        </a:p>
      </dgm:t>
    </dgm:pt>
    <dgm:pt modelId="{4A04F22D-87D5-FD4B-A2D2-E70967B3F1BE}" type="pres">
      <dgm:prSet presAssocID="{48ECDAFF-01BE-E744-83CC-2DBE9D3DC36E}" presName="Name0" presStyleCnt="0">
        <dgm:presLayoutVars>
          <dgm:chMax val="2"/>
          <dgm:chPref val="2"/>
          <dgm:animLvl val="lvl"/>
        </dgm:presLayoutVars>
      </dgm:prSet>
      <dgm:spPr/>
    </dgm:pt>
    <dgm:pt modelId="{B867A4BA-FDE4-F947-9623-A4B00C28FA67}" type="pres">
      <dgm:prSet presAssocID="{48ECDAFF-01BE-E744-83CC-2DBE9D3DC36E}" presName="LeftText" presStyleLbl="revTx" presStyleIdx="0" presStyleCnt="0">
        <dgm:presLayoutVars>
          <dgm:bulletEnabled val="1"/>
        </dgm:presLayoutVars>
      </dgm:prSet>
      <dgm:spPr/>
    </dgm:pt>
    <dgm:pt modelId="{0699C3D5-5369-1542-A1FB-E23F31627D96}" type="pres">
      <dgm:prSet presAssocID="{48ECDAFF-01BE-E744-83CC-2DBE9D3DC36E}" presName="LeftNode" presStyleLbl="bgImgPlace1" presStyleIdx="0" presStyleCnt="2" custScaleX="137347" custLinFactNeighborX="-17267" custLinFactNeighborY="-1818">
        <dgm:presLayoutVars>
          <dgm:chMax val="2"/>
          <dgm:chPref val="2"/>
        </dgm:presLayoutVars>
      </dgm:prSet>
      <dgm:spPr/>
    </dgm:pt>
    <dgm:pt modelId="{8DE0A0E5-C9F1-1744-8511-2EDB190F7677}" type="pres">
      <dgm:prSet presAssocID="{48ECDAFF-01BE-E744-83CC-2DBE9D3DC36E}" presName="RightText" presStyleLbl="revTx" presStyleIdx="0" presStyleCnt="0">
        <dgm:presLayoutVars>
          <dgm:bulletEnabled val="1"/>
        </dgm:presLayoutVars>
      </dgm:prSet>
      <dgm:spPr/>
    </dgm:pt>
    <dgm:pt modelId="{D99A2C35-4FA4-A14B-A0A6-A0E09AC9120F}" type="pres">
      <dgm:prSet presAssocID="{48ECDAFF-01BE-E744-83CC-2DBE9D3DC36E}" presName="RightNode" presStyleLbl="bgImgPlace1" presStyleIdx="1" presStyleCnt="2" custScaleX="123692" custLinFactNeighborX="25236" custLinFactNeighborY="-1818">
        <dgm:presLayoutVars>
          <dgm:chMax val="0"/>
          <dgm:chPref val="0"/>
        </dgm:presLayoutVars>
      </dgm:prSet>
      <dgm:spPr/>
    </dgm:pt>
    <dgm:pt modelId="{4B3BEFC9-F4D0-0C48-A272-2C3D8024CDFA}" type="pres">
      <dgm:prSet presAssocID="{48ECDAFF-01BE-E744-83CC-2DBE9D3DC36E}" presName="TopArrow" presStyleLbl="node1" presStyleIdx="0" presStyleCnt="2"/>
      <dgm:spPr/>
    </dgm:pt>
    <dgm:pt modelId="{74D7D10C-2649-6F47-A754-14B72B8B84E6}" type="pres">
      <dgm:prSet presAssocID="{48ECDAFF-01BE-E744-83CC-2DBE9D3DC36E}" presName="BottomArrow" presStyleLbl="node1" presStyleIdx="1" presStyleCnt="2"/>
      <dgm:spPr/>
    </dgm:pt>
  </dgm:ptLst>
  <dgm:cxnLst>
    <dgm:cxn modelId="{71F0BA3E-0841-FA47-B282-E05759541565}" type="presOf" srcId="{260C3E9D-63DB-6C49-8F51-9E568782B0FB}" destId="{0699C3D5-5369-1542-A1FB-E23F31627D96}" srcOrd="1" destOrd="0" presId="urn:microsoft.com/office/officeart/2009/layout/ReverseList"/>
    <dgm:cxn modelId="{57CF2193-7876-E94A-83B0-9D4BC1CA04C4}" srcId="{48ECDAFF-01BE-E744-83CC-2DBE9D3DC36E}" destId="{260C3E9D-63DB-6C49-8F51-9E568782B0FB}" srcOrd="0" destOrd="0" parTransId="{8EB7DFAE-796B-A843-90C7-CF655B41539A}" sibTransId="{E00799A8-0133-3C47-AEF9-56BDC8C51A69}"/>
    <dgm:cxn modelId="{1AD862A1-D285-8C4E-982F-0FB56B4A49B2}" type="presOf" srcId="{E3CDE88A-788C-AF44-B455-0F25F3E667F3}" destId="{8DE0A0E5-C9F1-1744-8511-2EDB190F7677}" srcOrd="0" destOrd="0" presId="urn:microsoft.com/office/officeart/2009/layout/ReverseList"/>
    <dgm:cxn modelId="{AD4146A1-3D5B-E148-BB3A-572B2C4E8A35}" type="presOf" srcId="{48ECDAFF-01BE-E744-83CC-2DBE9D3DC36E}" destId="{4A04F22D-87D5-FD4B-A2D2-E70967B3F1BE}" srcOrd="0" destOrd="0" presId="urn:microsoft.com/office/officeart/2009/layout/ReverseList"/>
    <dgm:cxn modelId="{E01262C8-6190-884B-9923-642AB144D5BE}" type="presOf" srcId="{E3CDE88A-788C-AF44-B455-0F25F3E667F3}" destId="{D99A2C35-4FA4-A14B-A0A6-A0E09AC9120F}" srcOrd="1" destOrd="0" presId="urn:microsoft.com/office/officeart/2009/layout/ReverseList"/>
    <dgm:cxn modelId="{ABF4C3EA-9DD3-9B42-8D22-85438B12FB3F}" srcId="{48ECDAFF-01BE-E744-83CC-2DBE9D3DC36E}" destId="{E3CDE88A-788C-AF44-B455-0F25F3E667F3}" srcOrd="1" destOrd="0" parTransId="{81AD9A3C-BBD0-8045-8698-070D05ABD678}" sibTransId="{B6993532-4211-E14E-8648-2ACE9A714013}"/>
    <dgm:cxn modelId="{7BE1B7F0-2DFD-5840-934E-DA2D43D73FF4}" type="presOf" srcId="{260C3E9D-63DB-6C49-8F51-9E568782B0FB}" destId="{B867A4BA-FDE4-F947-9623-A4B00C28FA67}" srcOrd="0" destOrd="0" presId="urn:microsoft.com/office/officeart/2009/layout/ReverseList"/>
    <dgm:cxn modelId="{26E25977-92F8-884A-87DE-02CC31D9B61F}" type="presParOf" srcId="{4A04F22D-87D5-FD4B-A2D2-E70967B3F1BE}" destId="{B867A4BA-FDE4-F947-9623-A4B00C28FA67}" srcOrd="0" destOrd="0" presId="urn:microsoft.com/office/officeart/2009/layout/ReverseList"/>
    <dgm:cxn modelId="{6E9F9FC8-CB4B-044D-9B98-6F0BBA4604E4}" type="presParOf" srcId="{4A04F22D-87D5-FD4B-A2D2-E70967B3F1BE}" destId="{0699C3D5-5369-1542-A1FB-E23F31627D96}" srcOrd="1" destOrd="0" presId="urn:microsoft.com/office/officeart/2009/layout/ReverseList"/>
    <dgm:cxn modelId="{3ABF9FD1-A09B-1044-9233-4D800C2E4D06}" type="presParOf" srcId="{4A04F22D-87D5-FD4B-A2D2-E70967B3F1BE}" destId="{8DE0A0E5-C9F1-1744-8511-2EDB190F7677}" srcOrd="2" destOrd="0" presId="urn:microsoft.com/office/officeart/2009/layout/ReverseList"/>
    <dgm:cxn modelId="{2C02507D-01E8-E448-95FB-8BBD65ABD5E9}" type="presParOf" srcId="{4A04F22D-87D5-FD4B-A2D2-E70967B3F1BE}" destId="{D99A2C35-4FA4-A14B-A0A6-A0E09AC9120F}" srcOrd="3" destOrd="0" presId="urn:microsoft.com/office/officeart/2009/layout/ReverseList"/>
    <dgm:cxn modelId="{0331D096-347E-814B-99ED-DD0591D815AB}" type="presParOf" srcId="{4A04F22D-87D5-FD4B-A2D2-E70967B3F1BE}" destId="{4B3BEFC9-F4D0-0C48-A272-2C3D8024CDFA}" srcOrd="4" destOrd="0" presId="urn:microsoft.com/office/officeart/2009/layout/ReverseList"/>
    <dgm:cxn modelId="{4F7A0B57-7BC4-BF44-9ECE-82C3FE5489AD}" type="presParOf" srcId="{4A04F22D-87D5-FD4B-A2D2-E70967B3F1BE}" destId="{74D7D10C-2649-6F47-A754-14B72B8B84E6}" srcOrd="5" destOrd="0" presId="urn:microsoft.com/office/officeart/2009/layout/Revers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9C3D5-5369-1542-A1FB-E23F31627D96}">
      <dsp:nvSpPr>
        <dsp:cNvPr id="0" name=""/>
        <dsp:cNvSpPr/>
      </dsp:nvSpPr>
      <dsp:spPr>
        <a:xfrm rot="16200000">
          <a:off x="287423" y="923723"/>
          <a:ext cx="2717187" cy="228063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182880" tIns="304800" rIns="274320" bIns="304800" numCol="1" spcCol="1270" anchor="t" anchorCtr="0">
          <a:noAutofit/>
        </a:bodyPr>
        <a:lstStyle/>
        <a:p>
          <a:pPr marL="0" lvl="0" indent="0" algn="l" defTabSz="2133600">
            <a:lnSpc>
              <a:spcPct val="90000"/>
            </a:lnSpc>
            <a:spcBef>
              <a:spcPct val="0"/>
            </a:spcBef>
            <a:spcAft>
              <a:spcPct val="35000"/>
            </a:spcAft>
            <a:buNone/>
          </a:pPr>
          <a:r>
            <a:rPr lang="en-US" sz="4800" kern="1200" dirty="0"/>
            <a:t>Crime</a:t>
          </a:r>
        </a:p>
      </dsp:txBody>
      <dsp:txXfrm rot="5400000">
        <a:off x="617052" y="816796"/>
        <a:ext cx="2169281" cy="2494485"/>
      </dsp:txXfrm>
    </dsp:sp>
    <dsp:sp modelId="{D99A2C35-4FA4-A14B-A0A6-A0E09AC9120F}">
      <dsp:nvSpPr>
        <dsp:cNvPr id="0" name=""/>
        <dsp:cNvSpPr/>
      </dsp:nvSpPr>
      <dsp:spPr>
        <a:xfrm rot="5400000">
          <a:off x="2729070" y="1037093"/>
          <a:ext cx="2717187" cy="205389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268605" tIns="298450" rIns="179070" bIns="298450" numCol="1" spcCol="1270" anchor="t" anchorCtr="0">
          <a:noAutofit/>
        </a:bodyPr>
        <a:lstStyle/>
        <a:p>
          <a:pPr marL="0" lvl="0" indent="0" algn="l" defTabSz="2089150">
            <a:lnSpc>
              <a:spcPct val="90000"/>
            </a:lnSpc>
            <a:spcBef>
              <a:spcPct val="0"/>
            </a:spcBef>
            <a:spcAft>
              <a:spcPct val="35000"/>
            </a:spcAft>
            <a:buNone/>
          </a:pPr>
          <a:r>
            <a:rPr lang="en-US" sz="4700" kern="1200"/>
            <a:t>Police</a:t>
          </a:r>
        </a:p>
      </dsp:txBody>
      <dsp:txXfrm rot="-5400000">
        <a:off x="3060718" y="805727"/>
        <a:ext cx="1953611" cy="2516625"/>
      </dsp:txXfrm>
    </dsp:sp>
    <dsp:sp modelId="{4B3BEFC9-F4D0-0C48-A272-2C3D8024CDFA}">
      <dsp:nvSpPr>
        <dsp:cNvPr id="0" name=""/>
        <dsp:cNvSpPr/>
      </dsp:nvSpPr>
      <dsp:spPr>
        <a:xfrm>
          <a:off x="1932564" y="0"/>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4D7D10C-2649-6F47-A754-14B72B8B84E6}">
      <dsp:nvSpPr>
        <dsp:cNvPr id="0" name=""/>
        <dsp:cNvSpPr/>
      </dsp:nvSpPr>
      <dsp:spPr>
        <a:xfrm rot="10800000">
          <a:off x="1932564" y="2490649"/>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9C3D5-5369-1542-A1FB-E23F31627D96}">
      <dsp:nvSpPr>
        <dsp:cNvPr id="0" name=""/>
        <dsp:cNvSpPr/>
      </dsp:nvSpPr>
      <dsp:spPr>
        <a:xfrm rot="16200000">
          <a:off x="287423" y="923723"/>
          <a:ext cx="2717187" cy="228063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182880" tIns="304800" rIns="274320" bIns="304800" numCol="1" spcCol="1270" anchor="t" anchorCtr="0">
          <a:noAutofit/>
        </a:bodyPr>
        <a:lstStyle/>
        <a:p>
          <a:pPr marL="0" lvl="0" indent="0" algn="l" defTabSz="2133600">
            <a:lnSpc>
              <a:spcPct val="90000"/>
            </a:lnSpc>
            <a:spcBef>
              <a:spcPct val="0"/>
            </a:spcBef>
            <a:spcAft>
              <a:spcPct val="35000"/>
            </a:spcAft>
            <a:buNone/>
          </a:pPr>
          <a:r>
            <a:rPr lang="en-US" sz="4800" kern="1200" dirty="0"/>
            <a:t>Crime</a:t>
          </a:r>
        </a:p>
      </dsp:txBody>
      <dsp:txXfrm rot="5400000">
        <a:off x="617052" y="816796"/>
        <a:ext cx="2169281" cy="2494485"/>
      </dsp:txXfrm>
    </dsp:sp>
    <dsp:sp modelId="{D99A2C35-4FA4-A14B-A0A6-A0E09AC9120F}">
      <dsp:nvSpPr>
        <dsp:cNvPr id="0" name=""/>
        <dsp:cNvSpPr/>
      </dsp:nvSpPr>
      <dsp:spPr>
        <a:xfrm rot="5400000">
          <a:off x="2729070" y="1037093"/>
          <a:ext cx="2717187" cy="205389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268605" tIns="298450" rIns="179070" bIns="298450" numCol="1" spcCol="1270" anchor="t" anchorCtr="0">
          <a:noAutofit/>
        </a:bodyPr>
        <a:lstStyle/>
        <a:p>
          <a:pPr marL="0" lvl="0" indent="0" algn="l" defTabSz="2089150">
            <a:lnSpc>
              <a:spcPct val="90000"/>
            </a:lnSpc>
            <a:spcBef>
              <a:spcPct val="0"/>
            </a:spcBef>
            <a:spcAft>
              <a:spcPct val="35000"/>
            </a:spcAft>
            <a:buNone/>
          </a:pPr>
          <a:r>
            <a:rPr lang="en-US" sz="4700" kern="1200"/>
            <a:t>Police</a:t>
          </a:r>
        </a:p>
      </dsp:txBody>
      <dsp:txXfrm rot="-5400000">
        <a:off x="3060718" y="805727"/>
        <a:ext cx="1953611" cy="2516625"/>
      </dsp:txXfrm>
    </dsp:sp>
    <dsp:sp modelId="{4B3BEFC9-F4D0-0C48-A272-2C3D8024CDFA}">
      <dsp:nvSpPr>
        <dsp:cNvPr id="0" name=""/>
        <dsp:cNvSpPr/>
      </dsp:nvSpPr>
      <dsp:spPr>
        <a:xfrm>
          <a:off x="1932564" y="0"/>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4D7D10C-2649-6F47-A754-14B72B8B84E6}">
      <dsp:nvSpPr>
        <dsp:cNvPr id="0" name=""/>
        <dsp:cNvSpPr/>
      </dsp:nvSpPr>
      <dsp:spPr>
        <a:xfrm rot="10800000">
          <a:off x="1932564" y="2490649"/>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9C3D5-5369-1542-A1FB-E23F31627D96}">
      <dsp:nvSpPr>
        <dsp:cNvPr id="0" name=""/>
        <dsp:cNvSpPr/>
      </dsp:nvSpPr>
      <dsp:spPr>
        <a:xfrm rot="16200000">
          <a:off x="287423" y="923723"/>
          <a:ext cx="2717187" cy="228063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182880" tIns="304800" rIns="274320" bIns="304800" numCol="1" spcCol="1270" anchor="t" anchorCtr="0">
          <a:noAutofit/>
        </a:bodyPr>
        <a:lstStyle/>
        <a:p>
          <a:pPr marL="0" lvl="0" indent="0" algn="l" defTabSz="2133600">
            <a:lnSpc>
              <a:spcPct val="90000"/>
            </a:lnSpc>
            <a:spcBef>
              <a:spcPct val="0"/>
            </a:spcBef>
            <a:spcAft>
              <a:spcPct val="35000"/>
            </a:spcAft>
            <a:buNone/>
          </a:pPr>
          <a:r>
            <a:rPr lang="en-US" sz="4800" kern="1200" dirty="0"/>
            <a:t>Crime</a:t>
          </a:r>
        </a:p>
      </dsp:txBody>
      <dsp:txXfrm rot="5400000">
        <a:off x="617052" y="816796"/>
        <a:ext cx="2169281" cy="2494485"/>
      </dsp:txXfrm>
    </dsp:sp>
    <dsp:sp modelId="{D99A2C35-4FA4-A14B-A0A6-A0E09AC9120F}">
      <dsp:nvSpPr>
        <dsp:cNvPr id="0" name=""/>
        <dsp:cNvSpPr/>
      </dsp:nvSpPr>
      <dsp:spPr>
        <a:xfrm rot="5400000">
          <a:off x="2729070" y="1037093"/>
          <a:ext cx="2717187" cy="205389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268605" tIns="298450" rIns="179070" bIns="298450" numCol="1" spcCol="1270" anchor="t" anchorCtr="0">
          <a:noAutofit/>
        </a:bodyPr>
        <a:lstStyle/>
        <a:p>
          <a:pPr marL="0" lvl="0" indent="0" algn="l" defTabSz="2089150">
            <a:lnSpc>
              <a:spcPct val="90000"/>
            </a:lnSpc>
            <a:spcBef>
              <a:spcPct val="0"/>
            </a:spcBef>
            <a:spcAft>
              <a:spcPct val="35000"/>
            </a:spcAft>
            <a:buNone/>
          </a:pPr>
          <a:r>
            <a:rPr lang="en-US" sz="4700" kern="1200"/>
            <a:t>Police</a:t>
          </a:r>
        </a:p>
      </dsp:txBody>
      <dsp:txXfrm rot="-5400000">
        <a:off x="3060718" y="805727"/>
        <a:ext cx="1953611" cy="2516625"/>
      </dsp:txXfrm>
    </dsp:sp>
    <dsp:sp modelId="{4B3BEFC9-F4D0-0C48-A272-2C3D8024CDFA}">
      <dsp:nvSpPr>
        <dsp:cNvPr id="0" name=""/>
        <dsp:cNvSpPr/>
      </dsp:nvSpPr>
      <dsp:spPr>
        <a:xfrm>
          <a:off x="1932564" y="0"/>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4D7D10C-2649-6F47-A754-14B72B8B84E6}">
      <dsp:nvSpPr>
        <dsp:cNvPr id="0" name=""/>
        <dsp:cNvSpPr/>
      </dsp:nvSpPr>
      <dsp:spPr>
        <a:xfrm rot="10800000">
          <a:off x="1932564" y="2490649"/>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9C3D5-5369-1542-A1FB-E23F31627D96}">
      <dsp:nvSpPr>
        <dsp:cNvPr id="0" name=""/>
        <dsp:cNvSpPr/>
      </dsp:nvSpPr>
      <dsp:spPr>
        <a:xfrm rot="16200000">
          <a:off x="287423" y="923723"/>
          <a:ext cx="2717187" cy="228063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182880" tIns="304800" rIns="274320" bIns="304800" numCol="1" spcCol="1270" anchor="t" anchorCtr="0">
          <a:noAutofit/>
        </a:bodyPr>
        <a:lstStyle/>
        <a:p>
          <a:pPr marL="0" lvl="0" indent="0" algn="l" defTabSz="2133600">
            <a:lnSpc>
              <a:spcPct val="90000"/>
            </a:lnSpc>
            <a:spcBef>
              <a:spcPct val="0"/>
            </a:spcBef>
            <a:spcAft>
              <a:spcPct val="35000"/>
            </a:spcAft>
            <a:buNone/>
          </a:pPr>
          <a:r>
            <a:rPr lang="en-US" sz="4800" kern="1200" dirty="0"/>
            <a:t>Crime</a:t>
          </a:r>
        </a:p>
      </dsp:txBody>
      <dsp:txXfrm rot="5400000">
        <a:off x="617052" y="816796"/>
        <a:ext cx="2169281" cy="2494485"/>
      </dsp:txXfrm>
    </dsp:sp>
    <dsp:sp modelId="{D99A2C35-4FA4-A14B-A0A6-A0E09AC9120F}">
      <dsp:nvSpPr>
        <dsp:cNvPr id="0" name=""/>
        <dsp:cNvSpPr/>
      </dsp:nvSpPr>
      <dsp:spPr>
        <a:xfrm rot="5400000">
          <a:off x="2729070" y="1037093"/>
          <a:ext cx="2717187" cy="205389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268605" tIns="298450" rIns="179070" bIns="298450" numCol="1" spcCol="1270" anchor="t" anchorCtr="0">
          <a:noAutofit/>
        </a:bodyPr>
        <a:lstStyle/>
        <a:p>
          <a:pPr marL="0" lvl="0" indent="0" algn="l" defTabSz="2089150">
            <a:lnSpc>
              <a:spcPct val="90000"/>
            </a:lnSpc>
            <a:spcBef>
              <a:spcPct val="0"/>
            </a:spcBef>
            <a:spcAft>
              <a:spcPct val="35000"/>
            </a:spcAft>
            <a:buNone/>
          </a:pPr>
          <a:r>
            <a:rPr lang="en-US" sz="4700" kern="1200"/>
            <a:t>Police</a:t>
          </a:r>
        </a:p>
      </dsp:txBody>
      <dsp:txXfrm rot="-5400000">
        <a:off x="3060718" y="805727"/>
        <a:ext cx="1953611" cy="2516625"/>
      </dsp:txXfrm>
    </dsp:sp>
    <dsp:sp modelId="{4B3BEFC9-F4D0-0C48-A272-2C3D8024CDFA}">
      <dsp:nvSpPr>
        <dsp:cNvPr id="0" name=""/>
        <dsp:cNvSpPr/>
      </dsp:nvSpPr>
      <dsp:spPr>
        <a:xfrm>
          <a:off x="1932564" y="0"/>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4D7D10C-2649-6F47-A754-14B72B8B84E6}">
      <dsp:nvSpPr>
        <dsp:cNvPr id="0" name=""/>
        <dsp:cNvSpPr/>
      </dsp:nvSpPr>
      <dsp:spPr>
        <a:xfrm rot="10800000">
          <a:off x="1932564" y="2490649"/>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62FAC5E-3A8A-4BD7-A21F-0233F558327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3"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4"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3E0DB64-C77F-4ED4-B8E7-2D8C91D59C3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6"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7"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8"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9"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2479A7E-E584-4B63-BE13-7FB6F7F140B2}"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1"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2"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3"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4"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5"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6"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05242B7-9D8D-4A2B-AA33-28E4D1EEB41E}"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28CBE2C-8A19-4B94-B67B-A1D6B0748C0E}"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4EAE128-9759-4713-8FA3-DB37F18A37E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8"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9140A38-153F-4AAB-8AC2-C25D70C76E6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1"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ABAE022-7B5F-40F6-A6DC-ED3C3DF6352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0693853-3F46-4DBE-891B-E2FC78E9F84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89B0327-57C8-450D-84A5-2E82D13175CE}"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5"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6"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7"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2AE391D-DA33-4DC7-A998-14A2298F143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D9EA785-16D3-4E3C-BACC-78FBC6AC98A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9"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0"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1"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5BADAC9-1AD7-497A-9A18-177DD61F869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3"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4"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5"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E7261DD-26CD-493B-B836-31C9355E676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7"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8"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DB53A99-B2C3-4E18-B6EB-9CEA5C9C19F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0"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1"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2"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3"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0AD4D4B-E402-4E8D-9E24-1ED07707F94A}"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5"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6"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7"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8"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9"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0"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0264390-5FA5-4EDB-973D-2BB4BDA7B4A4}"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B1458EF-0B89-4A19-8F62-AFEED4B5623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17"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1A69112-90D0-477A-A050-EC15F89545F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369DAA9-C49D-416B-A913-87C73CA5C8B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4AD49B8-7A48-4389-9CC2-EE5CFE238E5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1"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2"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3"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4305B73-2433-482C-A88B-426EB736DAC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5"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6"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7"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9E067C4-1FEE-4F31-8DF5-16B2A2D2E56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9"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0"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1"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58655FD-8B02-423F-85F0-5D5C58F7C8F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 name="Rectangle 8"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pc="-1" strike="noStrike">
              <a:solidFill>
                <a:srgbClr val="000000"/>
              </a:solidFill>
              <a:latin typeface="Arial"/>
            </a:endParaRPr>
          </a:p>
        </p:txBody>
      </p:sp>
      <p:cxnSp>
        <p:nvCxnSpPr>
          <p:cNvPr id="2"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3" name="Rectangle 6"/>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 name="Rectangle 7"/>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pc="-1" strike="noStrike">
              <a:solidFill>
                <a:srgbClr val="000000"/>
              </a:solidFill>
              <a:latin typeface="Arial"/>
            </a:endParaRPr>
          </a:p>
        </p:txBody>
      </p:sp>
      <p:sp>
        <p:nvSpPr>
          <p:cNvPr id="5" name="PlaceHolder 1"/>
          <p:cNvSpPr>
            <a:spLocks noGrp="1"/>
          </p:cNvSpPr>
          <p:nvPr>
            <p:ph type="title"/>
          </p:nvPr>
        </p:nvSpPr>
        <p:spPr>
          <a:xfrm>
            <a:off x="1097280" y="758880"/>
            <a:ext cx="10058040" cy="3565800"/>
          </a:xfrm>
          <a:prstGeom prst="rect">
            <a:avLst/>
          </a:prstGeom>
          <a:noFill/>
          <a:ln w="0">
            <a:noFill/>
          </a:ln>
        </p:spPr>
        <p:txBody>
          <a:bodyPr anchor="b">
            <a:normAutofit/>
          </a:bodyPr>
          <a:p>
            <a:pPr indent="0">
              <a:lnSpc>
                <a:spcPct val="85000"/>
              </a:lnSpc>
              <a:buNone/>
            </a:pPr>
            <a:r>
              <a:rPr b="0" lang="en-US" sz="8000" spc="-52"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6" name="PlaceHolder 2"/>
          <p:cNvSpPr>
            <a:spLocks noGrp="1"/>
          </p:cNvSpPr>
          <p:nvPr>
            <p:ph type="dt" idx="1"/>
          </p:nvPr>
        </p:nvSpPr>
        <p:spPr>
          <a:xfrm>
            <a:off x="1097280" y="6459840"/>
            <a:ext cx="2471760" cy="364680"/>
          </a:xfrm>
          <a:prstGeom prst="rect">
            <a:avLst/>
          </a:prstGeom>
          <a:noFill/>
          <a:ln w="0">
            <a:noFill/>
          </a:ln>
        </p:spPr>
        <p:txBody>
          <a:bodyPr anchor="ctr">
            <a:noAutofit/>
          </a:bodyPr>
          <a:lstStyle>
            <a:lvl1pPr indent="0">
              <a:lnSpc>
                <a:spcPct val="100000"/>
              </a:lnSpc>
              <a:buNone/>
              <a:defRPr b="0" lang="en-US" sz="900" spc="-1" strike="noStrike">
                <a:solidFill>
                  <a:srgbClr val="ffffff"/>
                </a:solidFill>
                <a:latin typeface="Calibri"/>
              </a:defRPr>
            </a:lvl1pPr>
          </a:lstStyle>
          <a:p>
            <a:pPr indent="0">
              <a:lnSpc>
                <a:spcPct val="100000"/>
              </a:lnSpc>
              <a:buNone/>
            </a:pPr>
            <a:r>
              <a:rPr b="0" lang="en-US" sz="900" spc="-1" strike="noStrike">
                <a:solidFill>
                  <a:srgbClr val="ffffff"/>
                </a:solidFill>
                <a:latin typeface="Calibri"/>
              </a:rPr>
              <a:t>&lt;date/time&gt;</a:t>
            </a:r>
            <a:endParaRPr b="0" lang="en-US" sz="900" spc="-1" strike="noStrike">
              <a:solidFill>
                <a:srgbClr val="000000"/>
              </a:solidFill>
              <a:latin typeface="Times New Roman"/>
            </a:endParaRPr>
          </a:p>
        </p:txBody>
      </p:sp>
      <p:sp>
        <p:nvSpPr>
          <p:cNvPr id="7" name="PlaceHolder 3"/>
          <p:cNvSpPr>
            <a:spLocks noGrp="1"/>
          </p:cNvSpPr>
          <p:nvPr>
            <p:ph type="ftr" idx="2"/>
          </p:nvPr>
        </p:nvSpPr>
        <p:spPr>
          <a:xfrm>
            <a:off x="3686040" y="6459840"/>
            <a:ext cx="482256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4"/>
          <p:cNvSpPr>
            <a:spLocks noGrp="1"/>
          </p:cNvSpPr>
          <p:nvPr>
            <p:ph type="sldNum" idx="3"/>
          </p:nvPr>
        </p:nvSpPr>
        <p:spPr>
          <a:xfrm>
            <a:off x="9900360" y="6459840"/>
            <a:ext cx="1311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Calibri"/>
              </a:defRPr>
            </a:lvl1pPr>
          </a:lstStyle>
          <a:p>
            <a:pPr indent="0" algn="r">
              <a:lnSpc>
                <a:spcPct val="100000"/>
              </a:lnSpc>
              <a:buNone/>
            </a:pPr>
            <a:fld id="{D1CCF7FB-7E96-4226-9D14-92C384E19BB0}" type="slidenum">
              <a:rPr b="0" lang="en-US" sz="1050" spc="-1" strike="noStrike">
                <a:solidFill>
                  <a:srgbClr val="ffffff"/>
                </a:solidFill>
                <a:latin typeface="Calibri"/>
              </a:rPr>
              <a:t>&lt;number&gt;</a:t>
            </a:fld>
            <a:endParaRPr b="0" lang="en-US" sz="1050" spc="-1" strike="noStrike">
              <a:solidFill>
                <a:srgbClr val="000000"/>
              </a:solidFill>
              <a:latin typeface="Times New Roman"/>
            </a:endParaRPr>
          </a:p>
        </p:txBody>
      </p:sp>
      <p:cxnSp>
        <p:nvCxnSpPr>
          <p:cNvPr id="9" name="Straight Connector 8"/>
          <p:cNvCxnSpPr/>
          <p:nvPr/>
        </p:nvCxnSpPr>
        <p:spPr>
          <a:xfrm>
            <a:off x="1207440" y="4343400"/>
            <a:ext cx="9875880" cy="360"/>
          </a:xfrm>
          <a:prstGeom prst="straightConnector1">
            <a:avLst/>
          </a:prstGeom>
          <a:ln w="6350">
            <a:solidFill>
              <a:srgbClr val="000000">
                <a:lumMod val="50000"/>
                <a:lumOff val="50000"/>
              </a:srgbClr>
            </a:solidFill>
            <a:round/>
          </a:ln>
        </p:spPr>
      </p:cxn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lnSpc>
                <a:spcPct val="90000"/>
              </a:lnSpc>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8"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pc="-1" strike="noStrike">
              <a:solidFill>
                <a:srgbClr val="000000"/>
              </a:solidFill>
              <a:latin typeface="Arial"/>
            </a:endParaRPr>
          </a:p>
        </p:txBody>
      </p:sp>
      <p:cxnSp>
        <p:nvCxnSpPr>
          <p:cNvPr id="49"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5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1" name="PlaceHolder 2"/>
          <p:cNvSpPr>
            <a:spLocks noGrp="1"/>
          </p:cNvSpPr>
          <p:nvPr>
            <p:ph type="body"/>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3"/>
          <p:cNvSpPr>
            <a:spLocks noGrp="1"/>
          </p:cNvSpPr>
          <p:nvPr>
            <p:ph type="dt" idx="4"/>
          </p:nvPr>
        </p:nvSpPr>
        <p:spPr>
          <a:xfrm>
            <a:off x="1097280" y="6459840"/>
            <a:ext cx="2471760" cy="364680"/>
          </a:xfrm>
          <a:prstGeom prst="rect">
            <a:avLst/>
          </a:prstGeom>
          <a:noFill/>
          <a:ln w="0">
            <a:noFill/>
          </a:ln>
        </p:spPr>
        <p:txBody>
          <a:bodyPr anchor="ctr">
            <a:noAutofit/>
          </a:bodyPr>
          <a:lstStyle>
            <a:lvl1pPr indent="0">
              <a:lnSpc>
                <a:spcPct val="100000"/>
              </a:lnSpc>
              <a:buNone/>
              <a:defRPr b="0" lang="en-US" sz="900" spc="-1" strike="noStrike">
                <a:solidFill>
                  <a:srgbClr val="ffffff"/>
                </a:solidFill>
                <a:latin typeface="Calibri"/>
              </a:defRPr>
            </a:lvl1pPr>
          </a:lstStyle>
          <a:p>
            <a:pPr indent="0">
              <a:lnSpc>
                <a:spcPct val="100000"/>
              </a:lnSpc>
              <a:buNone/>
            </a:pPr>
            <a:r>
              <a:rPr b="0" lang="en-US" sz="900" spc="-1" strike="noStrike">
                <a:solidFill>
                  <a:srgbClr val="ffffff"/>
                </a:solidFill>
                <a:latin typeface="Calibri"/>
              </a:rPr>
              <a:t>&lt;date/time&gt;</a:t>
            </a:r>
            <a:endParaRPr b="0" lang="en-US" sz="900" spc="-1" strike="noStrike">
              <a:solidFill>
                <a:srgbClr val="000000"/>
              </a:solidFill>
              <a:latin typeface="Times New Roman"/>
            </a:endParaRPr>
          </a:p>
        </p:txBody>
      </p:sp>
      <p:sp>
        <p:nvSpPr>
          <p:cNvPr id="53" name="PlaceHolder 4"/>
          <p:cNvSpPr>
            <a:spLocks noGrp="1"/>
          </p:cNvSpPr>
          <p:nvPr>
            <p:ph type="ftr" idx="5"/>
          </p:nvPr>
        </p:nvSpPr>
        <p:spPr>
          <a:xfrm>
            <a:off x="3686040" y="6459840"/>
            <a:ext cx="482256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5"/>
          <p:cNvSpPr>
            <a:spLocks noGrp="1"/>
          </p:cNvSpPr>
          <p:nvPr>
            <p:ph type="sldNum" idx="6"/>
          </p:nvPr>
        </p:nvSpPr>
        <p:spPr>
          <a:xfrm>
            <a:off x="9900360" y="6459840"/>
            <a:ext cx="1311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Calibri"/>
              </a:defRPr>
            </a:lvl1pPr>
          </a:lstStyle>
          <a:p>
            <a:pPr indent="0" algn="r">
              <a:lnSpc>
                <a:spcPct val="100000"/>
              </a:lnSpc>
              <a:buNone/>
            </a:pPr>
            <a:fld id="{511454F0-6ED5-4BFC-BADF-F5CA5975423A}" type="slidenum">
              <a:rPr b="0" lang="en-US" sz="1050" spc="-1" strike="noStrike">
                <a:solidFill>
                  <a:srgbClr val="ffffff"/>
                </a:solidFill>
                <a:latin typeface="Calibri"/>
              </a:rPr>
              <a:t>&lt;number&gt;</a:t>
            </a:fld>
            <a:endParaRPr b="0" lang="en-US" sz="105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097280" y="758880"/>
            <a:ext cx="10058040" cy="3565800"/>
          </a:xfrm>
          <a:prstGeom prst="rect">
            <a:avLst/>
          </a:prstGeom>
          <a:noFill/>
          <a:ln w="0">
            <a:noFill/>
          </a:ln>
        </p:spPr>
        <p:txBody>
          <a:bodyPr anchor="b">
            <a:noAutofit/>
          </a:bodyPr>
          <a:p>
            <a:pPr indent="0">
              <a:lnSpc>
                <a:spcPct val="85000"/>
              </a:lnSpc>
              <a:buNone/>
            </a:pPr>
            <a:r>
              <a:rPr b="0" lang="en-US" sz="8000" spc="-52" strike="noStrike">
                <a:solidFill>
                  <a:srgbClr val="262626"/>
                </a:solidFill>
                <a:latin typeface="Calibri Light"/>
              </a:rPr>
              <a:t>The Economics of Crime</a:t>
            </a:r>
            <a:endParaRPr b="0" lang="en-US" sz="8000" spc="-1" strike="noStrike">
              <a:solidFill>
                <a:srgbClr val="000000"/>
              </a:solidFill>
              <a:latin typeface="Calibri"/>
            </a:endParaRPr>
          </a:p>
        </p:txBody>
      </p:sp>
      <p:sp>
        <p:nvSpPr>
          <p:cNvPr id="92" name="PlaceHolder 2"/>
          <p:cNvSpPr>
            <a:spLocks noGrp="1"/>
          </p:cNvSpPr>
          <p:nvPr>
            <p:ph type="subTitle"/>
          </p:nvPr>
        </p:nvSpPr>
        <p:spPr>
          <a:xfrm>
            <a:off x="1100160" y="4455720"/>
            <a:ext cx="10058040" cy="1142640"/>
          </a:xfrm>
          <a:prstGeom prst="rect">
            <a:avLst/>
          </a:prstGeom>
          <a:noFill/>
          <a:ln w="0">
            <a:noFill/>
          </a:ln>
        </p:spPr>
        <p:txBody>
          <a:bodyPr anchor="t">
            <a:normAutofit fontScale="80000"/>
          </a:bodyPr>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Econ 3320 – Urban economics</a:t>
            </a:r>
            <a:endParaRPr b="0" lang="en-US" sz="2400" spc="-1" strike="noStrike">
              <a:solidFill>
                <a:srgbClr val="000000"/>
              </a:solidFill>
              <a:latin typeface="Arial"/>
            </a:endParaRPr>
          </a:p>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Tulane university</a:t>
            </a:r>
            <a:endParaRPr b="0" lang="en-US" sz="2400" spc="-1" strike="noStrike">
              <a:solidFill>
                <a:srgbClr val="000000"/>
              </a:solidFill>
              <a:latin typeface="Arial"/>
            </a:endParaRPr>
          </a:p>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Professor HUSSAIN HADAH</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p:nvPr>
        </p:nvSpPr>
        <p:spPr>
          <a:xfrm>
            <a:off x="1097280" y="1845720"/>
            <a:ext cx="496800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combination of control provinces that best matches Salta’s pre-trend is: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39.3% Jujuy</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22.2% Santa Fe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20.7% Tucuman</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11.4% Formosa</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6.4% Neuquen</a:t>
            </a: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pic>
        <p:nvPicPr>
          <p:cNvPr id="111" name="Picture 4" descr=""/>
          <p:cNvPicPr/>
          <p:nvPr/>
        </p:nvPicPr>
        <p:blipFill>
          <a:blip r:embed="rId1"/>
          <a:stretch/>
        </p:blipFill>
        <p:spPr>
          <a:xfrm>
            <a:off x="6126480" y="286560"/>
            <a:ext cx="5658120" cy="54104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tabLst>
                <a:tab algn="l" pos="0"/>
              </a:tabLst>
            </a:pPr>
            <a:r>
              <a:rPr b="0" lang="en-US" sz="4800" spc="-52" strike="noStrike">
                <a:solidFill>
                  <a:srgbClr val="404040"/>
                </a:solidFill>
                <a:latin typeface="Calibri Light"/>
              </a:rPr>
              <a:t>Discussion of Amazon HQ2 Activities</a:t>
            </a:r>
            <a:endParaRPr b="0" lang="en-US" sz="4800" spc="-1" strike="noStrike">
              <a:solidFill>
                <a:srgbClr val="000000"/>
              </a:solidFill>
              <a:latin typeface="Calibri"/>
            </a:endParaRPr>
          </a:p>
        </p:txBody>
      </p:sp>
      <p:sp>
        <p:nvSpPr>
          <p:cNvPr id="113"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2400" spc="-1" strike="noStrike">
                <a:solidFill>
                  <a:srgbClr val="404040"/>
                </a:solidFill>
                <a:latin typeface="Calibri"/>
              </a:rPr>
              <a:t>Control groups you mentioned:</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400" spc="-1" strike="noStrike">
                <a:solidFill>
                  <a:srgbClr val="404040"/>
                </a:solidFill>
                <a:latin typeface="Calibri"/>
              </a:rPr>
              <a:t>Use an area near the winner (e.g., bordering city/county)</a:t>
            </a:r>
            <a:endParaRPr b="0" lang="en-US" sz="24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Pro: that area may have a similar productivity trend, so may be more likely that the parallel trends assumption holds.</a:t>
            </a:r>
            <a:endParaRPr b="0" lang="en-US" sz="22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Con: it’s likely that neighboring areas get spillover effects too, albeit smaller. This makes your “control” group partially treated, causing you to understate the spillovers since the control group gets some of those as well.</a:t>
            </a:r>
            <a:endParaRPr b="0" lang="en-US" sz="22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For this reason I wasn’t a fan of this option, but only applied a small penalty.</a:t>
            </a:r>
            <a:endParaRPr b="0" lang="en-US" sz="2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tabLst>
                <a:tab algn="l" pos="0"/>
              </a:tabLst>
            </a:pPr>
            <a:r>
              <a:rPr b="0" lang="en-US" sz="4800" spc="-52" strike="noStrike">
                <a:solidFill>
                  <a:srgbClr val="404040"/>
                </a:solidFill>
                <a:latin typeface="Calibri Light"/>
              </a:rPr>
              <a:t>Discussion of Amazon HQ2 Activities</a:t>
            </a:r>
            <a:endParaRPr b="0" lang="en-US" sz="4800" spc="-1" strike="noStrike">
              <a:solidFill>
                <a:srgbClr val="000000"/>
              </a:solidFill>
              <a:latin typeface="Calibri"/>
            </a:endParaRPr>
          </a:p>
        </p:txBody>
      </p:sp>
      <p:sp>
        <p:nvSpPr>
          <p:cNvPr id="115"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2400" spc="-1" strike="noStrike">
                <a:solidFill>
                  <a:srgbClr val="404040"/>
                </a:solidFill>
                <a:latin typeface="Calibri"/>
              </a:rPr>
              <a:t>Control groups you mentioned:</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400" spc="-1" strike="noStrike">
                <a:solidFill>
                  <a:srgbClr val="404040"/>
                </a:solidFill>
                <a:latin typeface="Calibri"/>
              </a:rPr>
              <a:t>Specifically selecting a control group that matches the pre-trend</a:t>
            </a:r>
            <a:endParaRPr b="0" lang="en-US" sz="24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Pro: if the treatment and control group(s) match in pre-trends (e.g., productivity trends before the Amazon HQ2 moves in), then it’s more likely (but not guaranteed) that the parallel trends assumption holds.</a:t>
            </a:r>
            <a:endParaRPr b="0" lang="en-US" sz="22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This approach of selecting control groups this way is rising in popularity and is the idea behind a technique called “synthetic control” which is a version of DiD.</a:t>
            </a:r>
            <a:endParaRPr b="0" lang="en-US" sz="22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Intuitively, if you have a pool of possible control groups (e.g., the 20 finalist cities), you construct your control group to be a combination of those control groups that best matches the pre-trend of the treatment group.</a:t>
            </a:r>
            <a:endParaRPr b="0" lang="en-US" sz="2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Announcements</a:t>
            </a:r>
            <a:endParaRPr b="0" lang="en-US" sz="4800" spc="-1" strike="noStrike">
              <a:solidFill>
                <a:srgbClr val="000000"/>
              </a:solidFill>
              <a:latin typeface="Calibri"/>
            </a:endParaRPr>
          </a:p>
        </p:txBody>
      </p:sp>
      <p:sp>
        <p:nvSpPr>
          <p:cNvPr id="117"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1" lang="en-US" sz="2000" spc="-1" strike="noStrike">
                <a:solidFill>
                  <a:srgbClr val="404040"/>
                </a:solidFill>
                <a:latin typeface="Calibri"/>
              </a:rPr>
              <a:t>2. I commented on your Wiki ideas </a:t>
            </a:r>
            <a:r>
              <a:rPr b="0" lang="en-US" sz="2000" spc="-1" strike="noStrike">
                <a:solidFill>
                  <a:srgbClr val="404040"/>
                </a:solidFill>
                <a:latin typeface="Calibri"/>
              </a:rPr>
              <a:t>that you submitted on Sept. 26. If you want more feedback or have questions, then shoot me an email!</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1" lang="en-US" sz="2000" spc="-1" strike="noStrike">
                <a:solidFill>
                  <a:srgbClr val="404040"/>
                </a:solidFill>
                <a:latin typeface="Calibri"/>
              </a:rPr>
              <a:t>3. Make-up class is asynchronous; no class on Saturday</a:t>
            </a:r>
            <a:r>
              <a:rPr b="0" lang="en-US" sz="2000" spc="-1" strike="noStrike">
                <a:solidFill>
                  <a:srgbClr val="404040"/>
                </a:solidFill>
                <a:latin typeface="Calibri"/>
              </a:rPr>
              <a:t>: You may recall that due to the hurricane, one of our classes was cancelled. The university designated our make-up class day to be Sunday Oct. 11. Instead of having us do a synchronous class that day, I am going to do an asynchronous “class” later which will be me recording a video that discusses the plan for the final, tips for studying for the final, and the general style and topics covered. I usually do this as one of the last classes of the semester, but in this case I’ll have it by asynchronously and we’ll do a different activity as your final exam review.</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Announcements</a:t>
            </a:r>
            <a:endParaRPr b="0" lang="en-US" sz="4800" spc="-1" strike="noStrike">
              <a:solidFill>
                <a:srgbClr val="000000"/>
              </a:solidFill>
              <a:latin typeface="Calibri"/>
            </a:endParaRPr>
          </a:p>
        </p:txBody>
      </p:sp>
      <p:sp>
        <p:nvSpPr>
          <p:cNvPr id="119"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2000" spc="-1" strike="noStrike">
                <a:solidFill>
                  <a:srgbClr val="404040"/>
                </a:solidFill>
                <a:latin typeface="Calibri"/>
              </a:rPr>
              <a:t>4. </a:t>
            </a:r>
            <a:r>
              <a:rPr b="1" lang="en-US" sz="2000" spc="-1" strike="noStrike">
                <a:solidFill>
                  <a:srgbClr val="404040"/>
                </a:solidFill>
                <a:latin typeface="Calibri"/>
              </a:rPr>
              <a:t>Midterm grades</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I will calculate and submit these shortly.</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It’s hard to estimate those since you get to drop at least two quizzes, one briefing note, and three other activities. You can also submit most things late.</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Therefore, as a rough approximation (perhaps an overestimate), I am calculating your midterm grade as:</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0.75*highest quiz score out of 100 + 0.25*100</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Announcements</a:t>
            </a:r>
            <a:endParaRPr b="0" lang="en-US" sz="4800" spc="-1" strike="noStrike">
              <a:solidFill>
                <a:srgbClr val="000000"/>
              </a:solidFill>
              <a:latin typeface="Calibri"/>
            </a:endParaRPr>
          </a:p>
        </p:txBody>
      </p:sp>
      <p:sp>
        <p:nvSpPr>
          <p:cNvPr id="121" name="PlaceHolder 2"/>
          <p:cNvSpPr>
            <a:spLocks noGrp="1"/>
          </p:cNvSpPr>
          <p:nvPr>
            <p:ph/>
          </p:nvPr>
        </p:nvSpPr>
        <p:spPr>
          <a:xfrm>
            <a:off x="1097280" y="1845720"/>
            <a:ext cx="10058040" cy="4023000"/>
          </a:xfrm>
          <a:prstGeom prst="rect">
            <a:avLst/>
          </a:prstGeom>
          <a:noFill/>
          <a:ln w="0">
            <a:noFill/>
          </a:ln>
        </p:spPr>
        <p:txBody>
          <a:bodyPr lIns="0" rIns="0" anchor="t">
            <a:normAutofit/>
          </a:bodyPr>
          <a:p>
            <a:pPr indent="0">
              <a:lnSpc>
                <a:spcPct val="90000"/>
              </a:lnSpc>
              <a:spcBef>
                <a:spcPts val="1199"/>
              </a:spcBef>
              <a:spcAft>
                <a:spcPts val="201"/>
              </a:spcAft>
              <a:buNone/>
              <a:tabLst>
                <a:tab algn="l" pos="0"/>
              </a:tabLst>
            </a:pPr>
            <a:r>
              <a:rPr b="0" lang="en-US" sz="2000" spc="-1" strike="noStrike">
                <a:solidFill>
                  <a:srgbClr val="404040"/>
                </a:solidFill>
                <a:latin typeface="Calibri"/>
              </a:rPr>
              <a:t>5. </a:t>
            </a:r>
            <a:r>
              <a:rPr b="1" lang="en-US" sz="2000" spc="-1" strike="noStrike">
                <a:solidFill>
                  <a:srgbClr val="404040"/>
                </a:solidFill>
                <a:latin typeface="Calibri"/>
              </a:rPr>
              <a:t>Plan for Friday</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See the modules page I made for more information.</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You are assigned one paper to read before this class (see modules page).</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a:buAutoNum type="alphaLcParenR"/>
              <a:tabLst>
                <a:tab algn="l" pos="0"/>
              </a:tabLst>
            </a:pPr>
            <a:r>
              <a:rPr b="0" lang="en-US" sz="2000" spc="-1" strike="noStrike">
                <a:solidFill>
                  <a:srgbClr val="404040"/>
                </a:solidFill>
                <a:latin typeface="Calibri"/>
              </a:rPr>
              <a:t>Jigsaw activity on the effect of police on crime (entire class time)</a:t>
            </a:r>
            <a:endParaRPr b="0" lang="en-US" sz="20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AutoNum type="alphaLcParenR"/>
              <a:tabLst>
                <a:tab algn="l" pos="0"/>
              </a:tabLst>
            </a:pPr>
            <a:r>
              <a:rPr b="0" lang="en-US" sz="1800" spc="-1" strike="noStrike">
                <a:solidFill>
                  <a:srgbClr val="404040"/>
                </a:solidFill>
                <a:latin typeface="Calibri"/>
              </a:rPr>
              <a:t>First grouping -&gt; everyone in your group read the same paper.</a:t>
            </a:r>
            <a:endParaRPr b="0" lang="en-US" sz="1800" spc="-1" strike="noStrike">
              <a:solidFill>
                <a:srgbClr val="404040"/>
              </a:solidFill>
              <a:latin typeface="Calibri"/>
            </a:endParaRPr>
          </a:p>
          <a:p>
            <a:pPr lvl="2" marL="932760" indent="-457200">
              <a:lnSpc>
                <a:spcPct val="90000"/>
              </a:lnSpc>
              <a:spcBef>
                <a:spcPts val="201"/>
              </a:spcBef>
              <a:spcAft>
                <a:spcPts val="400"/>
              </a:spcAft>
              <a:buClr>
                <a:srgbClr val="e48312"/>
              </a:buClr>
              <a:buFont typeface="Calibri"/>
              <a:buAutoNum type="alphaLcParenR"/>
              <a:tabLst>
                <a:tab algn="l" pos="0"/>
              </a:tabLst>
            </a:pPr>
            <a:r>
              <a:rPr b="0" lang="en-US" sz="1400" spc="-1" strike="noStrike">
                <a:solidFill>
                  <a:srgbClr val="404040"/>
                </a:solidFill>
                <a:latin typeface="Calibri"/>
              </a:rPr>
              <a:t>Paper assignments are on Canvas as a modules page</a:t>
            </a:r>
            <a:endParaRPr b="0" lang="en-US" sz="1400" spc="-1" strike="noStrike">
              <a:solidFill>
                <a:srgbClr val="404040"/>
              </a:solidFill>
              <a:latin typeface="Calibri"/>
            </a:endParaRPr>
          </a:p>
          <a:p>
            <a:pPr lvl="2" marL="932760" indent="-457200">
              <a:lnSpc>
                <a:spcPct val="90000"/>
              </a:lnSpc>
              <a:spcBef>
                <a:spcPts val="201"/>
              </a:spcBef>
              <a:spcAft>
                <a:spcPts val="400"/>
              </a:spcAft>
              <a:buClr>
                <a:srgbClr val="e48312"/>
              </a:buClr>
              <a:buFont typeface="Calibri"/>
              <a:buAutoNum type="alphaLcParenR"/>
              <a:tabLst>
                <a:tab algn="l" pos="0"/>
              </a:tabLst>
            </a:pPr>
            <a:r>
              <a:rPr b="0" lang="en-US" sz="1400" spc="-1" strike="noStrike">
                <a:solidFill>
                  <a:srgbClr val="404040"/>
                </a:solidFill>
                <a:latin typeface="Calibri"/>
              </a:rPr>
              <a:t>You work with your group to submit answers to a few questions about your paper</a:t>
            </a:r>
            <a:endParaRPr b="0" lang="en-US" sz="14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AutoNum type="alphaLcParenR"/>
              <a:tabLst>
                <a:tab algn="l" pos="0"/>
              </a:tabLst>
            </a:pPr>
            <a:r>
              <a:rPr b="0" lang="en-US" sz="1800" spc="-1" strike="noStrike">
                <a:solidFill>
                  <a:srgbClr val="404040"/>
                </a:solidFill>
                <a:latin typeface="Calibri"/>
              </a:rPr>
              <a:t>Second grouping -&gt; everyone in your group read a different paper.</a:t>
            </a:r>
            <a:endParaRPr b="0" lang="en-US" sz="1800" spc="-1" strike="noStrike">
              <a:solidFill>
                <a:srgbClr val="404040"/>
              </a:solidFill>
              <a:latin typeface="Calibri"/>
            </a:endParaRPr>
          </a:p>
          <a:p>
            <a:pPr lvl="2" marL="932760" indent="-457200">
              <a:lnSpc>
                <a:spcPct val="90000"/>
              </a:lnSpc>
              <a:spcBef>
                <a:spcPts val="201"/>
              </a:spcBef>
              <a:spcAft>
                <a:spcPts val="400"/>
              </a:spcAft>
              <a:buClr>
                <a:srgbClr val="e48312"/>
              </a:buClr>
              <a:buFont typeface="Calibri"/>
              <a:buAutoNum type="alphaLcParenR"/>
              <a:tabLst>
                <a:tab algn="l" pos="0"/>
              </a:tabLst>
            </a:pPr>
            <a:r>
              <a:rPr b="0" lang="en-US" sz="1400" spc="-1" strike="noStrike">
                <a:solidFill>
                  <a:srgbClr val="404040"/>
                </a:solidFill>
                <a:latin typeface="Calibri"/>
              </a:rPr>
              <a:t>You each summarize it for each other.</a:t>
            </a:r>
            <a:endParaRPr b="0" lang="en-US" sz="1400" spc="-1" strike="noStrike">
              <a:solidFill>
                <a:srgbClr val="404040"/>
              </a:solidFill>
              <a:latin typeface="Calibri"/>
            </a:endParaRPr>
          </a:p>
          <a:p>
            <a:pPr lvl="2" marL="932760" indent="-457200">
              <a:lnSpc>
                <a:spcPct val="90000"/>
              </a:lnSpc>
              <a:spcBef>
                <a:spcPts val="201"/>
              </a:spcBef>
              <a:spcAft>
                <a:spcPts val="400"/>
              </a:spcAft>
              <a:buClr>
                <a:srgbClr val="e48312"/>
              </a:buClr>
              <a:buFont typeface="Calibri"/>
              <a:buAutoNum type="alphaLcParenR"/>
              <a:tabLst>
                <a:tab algn="l" pos="0"/>
              </a:tabLst>
            </a:pPr>
            <a:r>
              <a:rPr b="0" lang="en-US" sz="1400" spc="-1" strike="noStrike">
                <a:solidFill>
                  <a:srgbClr val="404040"/>
                </a:solidFill>
                <a:latin typeface="Calibri"/>
              </a:rPr>
              <a:t>Then you work together to answer some questions that compare and contrast the papers.</a:t>
            </a:r>
            <a:endParaRPr b="0" lang="en-US" sz="14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Announcements</a:t>
            </a:r>
            <a:endParaRPr b="0" lang="en-US" sz="4800" spc="-1" strike="noStrike">
              <a:solidFill>
                <a:srgbClr val="000000"/>
              </a:solidFill>
              <a:latin typeface="Calibri"/>
            </a:endParaRPr>
          </a:p>
        </p:txBody>
      </p:sp>
      <p:sp>
        <p:nvSpPr>
          <p:cNvPr id="123"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2000" spc="-1" strike="noStrike">
                <a:solidFill>
                  <a:srgbClr val="404040"/>
                </a:solidFill>
                <a:latin typeface="Calibri"/>
              </a:rPr>
              <a:t>6. </a:t>
            </a:r>
            <a:r>
              <a:rPr b="1" lang="en-US" sz="2000" spc="-1" strike="noStrike">
                <a:solidFill>
                  <a:srgbClr val="404040"/>
                </a:solidFill>
                <a:latin typeface="Calibri"/>
              </a:rPr>
              <a:t>Quiz 3 is on Oct. 19 + Upcoming classes</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Save the date!</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This quiz will occur after we have finished the crime module, which includes:</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a:buAutoNum type="alphaLcParenR"/>
              <a:tabLst>
                <a:tab algn="l" pos="0"/>
              </a:tabLst>
            </a:pPr>
            <a:r>
              <a:rPr b="0" lang="en-US" sz="2000" spc="-1" strike="noStrike">
                <a:solidFill>
                  <a:srgbClr val="404040"/>
                </a:solidFill>
                <a:latin typeface="Calibri"/>
              </a:rPr>
              <a:t>An introduction to the Economics of Crime (today!)</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a:buAutoNum type="alphaLcParenR"/>
              <a:tabLst>
                <a:tab algn="l" pos="0"/>
              </a:tabLst>
            </a:pPr>
            <a:r>
              <a:rPr b="0" lang="en-US" sz="2000" spc="-1" strike="noStrike">
                <a:solidFill>
                  <a:srgbClr val="404040"/>
                </a:solidFill>
                <a:latin typeface="Calibri"/>
              </a:rPr>
              <a:t>Measuring the effects of police on crime – jigsaw activity (Friday)</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a:buAutoNum type="alphaLcParenR"/>
              <a:tabLst>
                <a:tab algn="l" pos="0"/>
              </a:tabLst>
            </a:pPr>
            <a:r>
              <a:rPr b="0" lang="en-US" sz="2000" spc="-1" strike="noStrike">
                <a:solidFill>
                  <a:srgbClr val="404040"/>
                </a:solidFill>
                <a:latin typeface="Calibri"/>
              </a:rPr>
              <a:t>Measuring the effects of police on crime – lecture (Monday Oct. 12)</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a:buAutoNum type="alphaLcParenR"/>
              <a:tabLst>
                <a:tab algn="l" pos="0"/>
              </a:tabLst>
            </a:pPr>
            <a:r>
              <a:rPr b="0" lang="en-US" sz="2000" spc="-1" strike="noStrike">
                <a:solidFill>
                  <a:srgbClr val="404040"/>
                </a:solidFill>
                <a:latin typeface="Calibri"/>
              </a:rPr>
              <a:t>Measuring the effects of economic circumstances on crime (Wednesday Oct. 14)</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a:buAutoNum type="alphaLcParenR"/>
              <a:tabLst>
                <a:tab algn="l" pos="0"/>
              </a:tabLst>
            </a:pPr>
            <a:r>
              <a:rPr b="0" lang="en-US" sz="2000" spc="-1" strike="noStrike">
                <a:solidFill>
                  <a:srgbClr val="404040"/>
                </a:solidFill>
                <a:latin typeface="Calibri"/>
              </a:rPr>
              <a:t>COVID-19 and crime (Friday Oct. 16)</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a:buAutoNum type="alphaLcParenR"/>
              <a:tabLst>
                <a:tab algn="l" pos="0"/>
              </a:tabLst>
            </a:pPr>
            <a:r>
              <a:rPr b="0" lang="en-US" sz="2000" spc="-1" strike="noStrike">
                <a:solidFill>
                  <a:srgbClr val="404040"/>
                </a:solidFill>
                <a:latin typeface="Calibri"/>
              </a:rPr>
              <a:t>Quiz 3 (Monday Oct. 19)</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Issues: Endogeneity</a:t>
            </a:r>
            <a:endParaRPr b="0" lang="en-US" sz="4800" spc="-1" strike="noStrike">
              <a:solidFill>
                <a:srgbClr val="000000"/>
              </a:solidFill>
              <a:latin typeface="Calibri"/>
            </a:endParaRPr>
          </a:p>
        </p:txBody>
      </p:sp>
      <p:sp>
        <p:nvSpPr>
          <p:cNvPr id="125" name="PlaceHolder 2"/>
          <p:cNvSpPr>
            <a:spLocks noGrp="1"/>
          </p:cNvSpPr>
          <p:nvPr>
            <p:ph/>
          </p:nvPr>
        </p:nvSpPr>
        <p:spPr>
          <a:xfrm>
            <a:off x="1097280" y="1845720"/>
            <a:ext cx="5460480" cy="4023000"/>
          </a:xfrm>
          <a:prstGeom prst="rect">
            <a:avLst/>
          </a:prstGeom>
          <a:noFill/>
          <a:ln w="0">
            <a:noFill/>
          </a:ln>
        </p:spPr>
        <p:txBody>
          <a:bodyPr lIns="0" rIns="0" anchor="t">
            <a:normAutofit fontScale="97000"/>
          </a:bodyPr>
          <a:p>
            <a:pPr marL="88560" indent="-8856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Suppose you were to compare areas/cities with more police officers to areas/cities with fewer officers to see how crime differs. </a:t>
            </a:r>
            <a:endParaRPr b="0" lang="en-US" sz="2000" spc="-1" strike="noStrike">
              <a:solidFill>
                <a:srgbClr val="404040"/>
              </a:solidFill>
              <a:latin typeface="Calibri"/>
            </a:endParaRPr>
          </a:p>
          <a:p>
            <a:pPr marL="88560" indent="-8856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Do the areas/cities with more officers have less crime?</a:t>
            </a:r>
            <a:endParaRPr b="0" lang="en-US" sz="2000" spc="-1" strike="noStrike">
              <a:solidFill>
                <a:srgbClr val="404040"/>
              </a:solidFill>
              <a:latin typeface="Calibri"/>
            </a:endParaRPr>
          </a:p>
          <a:p>
            <a:pPr marL="88560" indent="-8856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But the number of police officers is endogenous to crime.</a:t>
            </a:r>
            <a:endParaRPr b="0" lang="en-US" sz="2000" spc="-1" strike="noStrike">
              <a:solidFill>
                <a:srgbClr val="404040"/>
              </a:solidFill>
              <a:latin typeface="Calibri"/>
            </a:endParaRPr>
          </a:p>
          <a:p>
            <a:pPr marL="88560" indent="-8856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Endogenous since crime affects the number of police officers, but police officers affect crime.</a:t>
            </a:r>
            <a:endParaRPr b="0" lang="en-US" sz="2000" spc="-1" strike="noStrike">
              <a:solidFill>
                <a:srgbClr val="404040"/>
              </a:solidFill>
              <a:latin typeface="Calibri"/>
            </a:endParaRPr>
          </a:p>
          <a:p>
            <a:pPr marL="88560" indent="-8856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E.g., police officers allocated to high crime areas.</a:t>
            </a:r>
            <a:endParaRPr b="0" lang="en-US" sz="2000" spc="-1" strike="noStrike">
              <a:solidFill>
                <a:srgbClr val="404040"/>
              </a:solidFill>
              <a:latin typeface="Calibri"/>
            </a:endParaRPr>
          </a:p>
          <a:p>
            <a:pPr marL="88560" indent="-8856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Increases in crime prompt the hiring of additional officers.</a:t>
            </a: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graphicFrame>
        <p:nvGraphicFramePr>
          <p:cNvPr id="1" name="Diagram1"/>
          <p:cNvGraphicFramePr/>
          <p:nvPr>
            <p:extLst>
              <p:ext uri="{D42A27DB-BD31-4B8C-83A1-F6EECF244321}">
                <p14:modId xmlns:p14="http://schemas.microsoft.com/office/powerpoint/2010/main" val="1645002355"/>
              </p:ext>
            </p:extLst>
          </p:nvPr>
        </p:nvGraphicFramePr>
        <p:xfrm>
          <a:off x="6400800" y="1845720"/>
          <a:ext cx="5487480" cy="4226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Issues: Endogeneity</a:t>
            </a:r>
            <a:endParaRPr b="0" lang="en-US" sz="4800" spc="-1" strike="noStrike">
              <a:solidFill>
                <a:srgbClr val="000000"/>
              </a:solidFill>
              <a:latin typeface="Calibri"/>
            </a:endParaRPr>
          </a:p>
        </p:txBody>
      </p:sp>
      <p:sp>
        <p:nvSpPr>
          <p:cNvPr id="127" name="PlaceHolder 2"/>
          <p:cNvSpPr>
            <a:spLocks noGrp="1"/>
          </p:cNvSpPr>
          <p:nvPr>
            <p:ph/>
          </p:nvPr>
        </p:nvSpPr>
        <p:spPr>
          <a:xfrm>
            <a:off x="1097280" y="1845720"/>
            <a:ext cx="546048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Suppose you were to do this comparison anyways</a:t>
            </a:r>
            <a:r>
              <a:rPr b="0" lang="is-IS" sz="2000" spc="-1" strike="noStrike">
                <a:solidFill>
                  <a:srgbClr val="404040"/>
                </a:solidFill>
                <a:latin typeface="Calibri"/>
              </a:rPr>
              <a: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is-IS" sz="2000" spc="-1" strike="noStrike">
                <a:solidFill>
                  <a:srgbClr val="404040"/>
                </a:solidFill>
                <a:latin typeface="Calibri"/>
              </a:rPr>
              <a:t>Suppose you were to</a:t>
            </a:r>
            <a:r>
              <a:rPr b="0" lang="en-US" sz="2000" spc="-1" strike="noStrike">
                <a:solidFill>
                  <a:srgbClr val="404040"/>
                </a:solidFill>
                <a:latin typeface="Calibri"/>
              </a:rPr>
              <a:t> compare areas/cities with more police officers to areas/cities with fewer officers to see how crime differs. </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Do the areas/cities with more officers have less crime?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Do you think that by doing this comparison you would </a:t>
            </a:r>
            <a:r>
              <a:rPr b="0" i="1" lang="en-US" sz="2000" spc="-1" strike="noStrike">
                <a:solidFill>
                  <a:srgbClr val="404040"/>
                </a:solidFill>
                <a:latin typeface="Calibri"/>
              </a:rPr>
              <a:t>overestimate</a:t>
            </a:r>
            <a:r>
              <a:rPr b="0" lang="en-US" sz="2000" spc="-1" strike="noStrike">
                <a:solidFill>
                  <a:srgbClr val="404040"/>
                </a:solidFill>
                <a:latin typeface="Calibri"/>
              </a:rPr>
              <a:t> or </a:t>
            </a:r>
            <a:r>
              <a:rPr b="0" i="1" lang="en-US" sz="2000" spc="-1" strike="noStrike">
                <a:solidFill>
                  <a:srgbClr val="404040"/>
                </a:solidFill>
                <a:latin typeface="Calibri"/>
              </a:rPr>
              <a:t>underestimate</a:t>
            </a:r>
            <a:r>
              <a:rPr b="0" lang="en-US" sz="2000" spc="-1" strike="noStrike">
                <a:solidFill>
                  <a:srgbClr val="404040"/>
                </a:solidFill>
                <a:latin typeface="Calibri"/>
              </a:rPr>
              <a:t> the effect of police on reducing crime?</a:t>
            </a:r>
            <a:endParaRPr b="0" lang="en-US" sz="2000" spc="-1" strike="noStrike">
              <a:solidFill>
                <a:srgbClr val="404040"/>
              </a:solidFill>
              <a:latin typeface="Calibri"/>
            </a:endParaRPr>
          </a:p>
        </p:txBody>
      </p:sp>
      <p:graphicFrame>
        <p:nvGraphicFramePr>
          <p:cNvPr id="2" name="Diagram2"/>
          <p:cNvGraphicFramePr/>
          <p:nvPr>
            <p:extLst>
              <p:ext uri="{D42A27DB-BD31-4B8C-83A1-F6EECF244321}">
                <p14:modId xmlns:p14="http://schemas.microsoft.com/office/powerpoint/2010/main" val="1974805348"/>
              </p:ext>
            </p:extLst>
          </p:nvPr>
        </p:nvGraphicFramePr>
        <p:xfrm>
          <a:off x="6400800" y="1845720"/>
          <a:ext cx="5487480" cy="4226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Issues: Endogeneity</a:t>
            </a:r>
            <a:endParaRPr b="0" lang="en-US" sz="4800" spc="-1" strike="noStrike">
              <a:solidFill>
                <a:srgbClr val="000000"/>
              </a:solidFill>
              <a:latin typeface="Calibri"/>
            </a:endParaRPr>
          </a:p>
        </p:txBody>
      </p:sp>
      <p:sp>
        <p:nvSpPr>
          <p:cNvPr id="129" name="PlaceHolder 2"/>
          <p:cNvSpPr>
            <a:spLocks noGrp="1"/>
          </p:cNvSpPr>
          <p:nvPr>
            <p:ph/>
          </p:nvPr>
        </p:nvSpPr>
        <p:spPr>
          <a:xfrm>
            <a:off x="1097280" y="1845720"/>
            <a:ext cx="546048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is-IS" sz="2000" spc="-1" strike="noStrike">
                <a:solidFill>
                  <a:srgbClr val="404040"/>
                </a:solidFill>
                <a:latin typeface="Calibri"/>
              </a:rPr>
              <a:t>Suppose you were to</a:t>
            </a:r>
            <a:r>
              <a:rPr b="0" lang="en-US" sz="2000" spc="-1" strike="noStrike">
                <a:solidFill>
                  <a:srgbClr val="404040"/>
                </a:solidFill>
                <a:latin typeface="Calibri"/>
              </a:rPr>
              <a:t> compare areas/cities with more police officers to areas/cities with fewer officers to see how crime differs. </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This would probably underestimate the effect of police on crime, perhaps showing incorrectly that they increase crime, or that their effect on crime reduction is smaller than it actually is.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Estimates would be negatively biased.</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Why?</a:t>
            </a:r>
            <a:endParaRPr b="0" lang="en-US" sz="2000" spc="-1" strike="noStrike">
              <a:solidFill>
                <a:srgbClr val="404040"/>
              </a:solidFill>
              <a:latin typeface="Calibri"/>
            </a:endParaRPr>
          </a:p>
        </p:txBody>
      </p:sp>
      <p:graphicFrame>
        <p:nvGraphicFramePr>
          <p:cNvPr id="3" name="Diagram3"/>
          <p:cNvGraphicFramePr/>
          <p:nvPr>
            <p:extLst>
              <p:ext uri="{D42A27DB-BD31-4B8C-83A1-F6EECF244321}">
                <p14:modId xmlns:p14="http://schemas.microsoft.com/office/powerpoint/2010/main" val="3400903968"/>
              </p:ext>
            </p:extLst>
          </p:nvPr>
        </p:nvGraphicFramePr>
        <p:xfrm>
          <a:off x="6400800" y="1845720"/>
          <a:ext cx="5487480" cy="4226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Announcements</a:t>
            </a:r>
            <a:endParaRPr b="0" lang="en-US" sz="4800" spc="-1" strike="noStrike">
              <a:solidFill>
                <a:srgbClr val="000000"/>
              </a:solidFill>
              <a:latin typeface="Calibri"/>
            </a:endParaRPr>
          </a:p>
        </p:txBody>
      </p:sp>
      <p:sp>
        <p:nvSpPr>
          <p:cNvPr id="94"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1" lang="en-US" sz="2400" spc="-1" strike="noStrike">
                <a:solidFill>
                  <a:srgbClr val="404040"/>
                </a:solidFill>
                <a:latin typeface="Calibri"/>
              </a:rPr>
              <a:t>1. Quiz 2 grading is done</a:t>
            </a:r>
            <a:r>
              <a:rPr b="0" lang="en-US" sz="2400" spc="-1" strike="noStrike">
                <a:solidFill>
                  <a:srgbClr val="404040"/>
                </a:solidFill>
                <a:latin typeface="Calibri"/>
              </a:rPr>
              <a:t>. There is a modules page that discusses this quiz. </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Average score = 86% (range of 30% to 100%)</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Let me know if you have any questions after you review the modules page and your answers.</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Some discussion of Question 4:</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a:t>
            </a:r>
            <a:r>
              <a:rPr b="0" lang="en-US" sz="2400" spc="-1" strike="noStrike">
                <a:solidFill>
                  <a:srgbClr val="404040"/>
                </a:solidFill>
                <a:latin typeface="Calibri"/>
              </a:rPr>
              <a:t>Suppose you were interested in quantifying the agglomeration spillovers from Amazon HQ2. You decide to use the GHM paper as an example of how you could quantify the agglomeration spillovers from HQ2. Describe the approach you would use, namely how you'd determine the treatment group, how you would select control groups (and why), and what the parallel trends assumption would be in your study. ”</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Issues: Endogeneity</a:t>
            </a:r>
            <a:endParaRPr b="0" lang="en-US" sz="4800" spc="-1" strike="noStrike">
              <a:solidFill>
                <a:srgbClr val="000000"/>
              </a:solidFill>
              <a:latin typeface="Calibri"/>
            </a:endParaRPr>
          </a:p>
        </p:txBody>
      </p:sp>
      <p:sp>
        <p:nvSpPr>
          <p:cNvPr id="131" name="PlaceHolder 2"/>
          <p:cNvSpPr>
            <a:spLocks noGrp="1"/>
          </p:cNvSpPr>
          <p:nvPr>
            <p:ph/>
          </p:nvPr>
        </p:nvSpPr>
        <p:spPr>
          <a:xfrm>
            <a:off x="1097280" y="1845720"/>
            <a:ext cx="546048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Estimates would be negatively biased.</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Why?</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Since police are allocated to places with higher crime rates, or more police are deployed when crime increases, there is going to be a positive correlation between the two.</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Mistaking that for a causal relationship will bias the estimate.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We have to break this endogeneity loop!</a:t>
            </a:r>
            <a:endParaRPr b="0" lang="en-US" sz="2000" spc="-1" strike="noStrike">
              <a:solidFill>
                <a:srgbClr val="404040"/>
              </a:solidFill>
              <a:latin typeface="Calibri"/>
            </a:endParaRPr>
          </a:p>
        </p:txBody>
      </p:sp>
      <p:graphicFrame>
        <p:nvGraphicFramePr>
          <p:cNvPr id="4" name="Diagram4"/>
          <p:cNvGraphicFramePr/>
          <p:nvPr>
            <p:extLst>
              <p:ext uri="{D42A27DB-BD31-4B8C-83A1-F6EECF244321}">
                <p14:modId xmlns:p14="http://schemas.microsoft.com/office/powerpoint/2010/main" val="2786910060"/>
              </p:ext>
            </p:extLst>
          </p:nvPr>
        </p:nvGraphicFramePr>
        <p:xfrm>
          <a:off x="6400800" y="1845720"/>
          <a:ext cx="5487480" cy="4226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Ideal Fix: Randomization</a:t>
            </a:r>
            <a:endParaRPr b="0" lang="en-US" sz="4800" spc="-1" strike="noStrike">
              <a:solidFill>
                <a:srgbClr val="000000"/>
              </a:solidFill>
              <a:latin typeface="Calibri"/>
            </a:endParaRPr>
          </a:p>
        </p:txBody>
      </p:sp>
      <p:sp>
        <p:nvSpPr>
          <p:cNvPr id="133"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ideal way to investigate the effect of police on crime would be to randomly allocate areas/cities with more/fewer police officers.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Likely not possible</a:t>
            </a:r>
            <a:r>
              <a:rPr b="0" lang="is-IS" sz="2000" spc="-1" strike="noStrike">
                <a:solidFill>
                  <a:srgbClr val="404040"/>
                </a:solidFill>
                <a:latin typeface="Calibri"/>
              </a:rPr>
              <a: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is-IS" sz="2000" spc="-1" strike="noStrike">
                <a:solidFill>
                  <a:srgbClr val="404040"/>
                </a:solidFill>
                <a:latin typeface="Calibri"/>
              </a:rPr>
              <a:t>Is there a way that police are allocated that is “quasi-random”?</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is-IS" sz="2000" spc="-1" strike="noStrike">
                <a:solidFill>
                  <a:srgbClr val="404040"/>
                </a:solidFill>
                <a:latin typeface="Calibri"/>
              </a:rPr>
              <a:t>Is there a natural experiment?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is-IS" sz="2000" spc="-1" strike="noStrike">
                <a:solidFill>
                  <a:srgbClr val="404040"/>
                </a:solidFill>
                <a:latin typeface="Calibri"/>
              </a:rPr>
              <a:t>Or, phrased another way, is there a way that police were allocated that was independent from the crime level (i.e. </a:t>
            </a:r>
            <a:r>
              <a:rPr b="0" lang="en-US" sz="2000" spc="-1" strike="noStrike">
                <a:solidFill>
                  <a:srgbClr val="404040"/>
                </a:solidFill>
                <a:latin typeface="Calibri"/>
              </a:rPr>
              <a:t>Is there a case where police officers were not allocated based on crime levels?)</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097280" y="286560"/>
            <a:ext cx="1082232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Empirical studies on how police affect crime</a:t>
            </a:r>
            <a:endParaRPr b="0" lang="en-US" sz="4800" spc="-1" strike="noStrike">
              <a:solidFill>
                <a:srgbClr val="000000"/>
              </a:solidFill>
              <a:latin typeface="Calibri"/>
            </a:endParaRPr>
          </a:p>
        </p:txBody>
      </p:sp>
      <p:sp>
        <p:nvSpPr>
          <p:cNvPr id="135" name="PlaceHolder 2"/>
          <p:cNvSpPr>
            <a:spLocks noGrp="1"/>
          </p:cNvSpPr>
          <p:nvPr>
            <p:ph/>
          </p:nvPr>
        </p:nvSpPr>
        <p:spPr>
          <a:xfrm>
            <a:off x="1097280" y="1845720"/>
            <a:ext cx="10446840" cy="4489560"/>
          </a:xfrm>
          <a:prstGeom prst="rect">
            <a:avLst/>
          </a:prstGeom>
          <a:noFill/>
          <a:ln w="0">
            <a:noFill/>
          </a:ln>
        </p:spPr>
        <p:txBody>
          <a:bodyPr lIns="0" rIns="0" anchor="t">
            <a:normAutofit fontScale="91000"/>
          </a:bodyPr>
          <a:p>
            <a:pPr marL="89640" indent="-896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 this course we will cover some neat empirical research articles that investigate how police affect crime using different experimental or “quasi-experimental” methods.</a:t>
            </a:r>
            <a:endParaRPr b="0" lang="en-US" sz="20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1" lang="en-US" sz="1800" spc="-1" strike="noStrike">
                <a:solidFill>
                  <a:srgbClr val="404040"/>
                </a:solidFill>
                <a:latin typeface="URWPalladioL-Bold"/>
              </a:rPr>
              <a:t>Levitt, Steven D. </a:t>
            </a:r>
            <a:r>
              <a:rPr b="0" lang="en-US" sz="1800" spc="-1" strike="noStrike">
                <a:solidFill>
                  <a:srgbClr val="404040"/>
                </a:solidFill>
                <a:latin typeface="URWPalladioL-Roma"/>
              </a:rPr>
              <a:t>1997. “Using Electoral Cycles in Police Hiring to Estimate the Effect of Police on</a:t>
            </a:r>
            <a:endParaRPr b="0" lang="en-US" sz="18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0" lang="en-US" sz="1800" spc="-1" strike="noStrike">
                <a:solidFill>
                  <a:srgbClr val="404040"/>
                </a:solidFill>
                <a:latin typeface="URWPalladioL-Roma"/>
              </a:rPr>
              <a:t>Crime.” </a:t>
            </a:r>
            <a:r>
              <a:rPr b="0" lang="en-US" sz="1800" spc="-1" strike="noStrike">
                <a:solidFill>
                  <a:srgbClr val="404040"/>
                </a:solidFill>
                <a:latin typeface="URWPalladioL-Roma-Slant_167"/>
              </a:rPr>
              <a:t>American Economic Review</a:t>
            </a:r>
            <a:r>
              <a:rPr b="0" lang="en-US" sz="1800" spc="-1" strike="noStrike">
                <a:solidFill>
                  <a:srgbClr val="404040"/>
                </a:solidFill>
                <a:latin typeface="URWPalladioL-Roma"/>
              </a:rPr>
              <a:t>, 87(3): 270–290.</a:t>
            </a:r>
            <a:endParaRPr b="0" lang="en-US" sz="18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1" lang="en-US" sz="1800" spc="-1" strike="noStrike">
                <a:solidFill>
                  <a:srgbClr val="404040"/>
                </a:solidFill>
                <a:latin typeface="URWPalladioL-Bold"/>
              </a:rPr>
              <a:t>Sullivan, Christopher M, and Zachary P. O’Keeffe. </a:t>
            </a:r>
            <a:r>
              <a:rPr b="0" lang="en-US" sz="1800" spc="-1" strike="noStrike">
                <a:solidFill>
                  <a:srgbClr val="404040"/>
                </a:solidFill>
                <a:latin typeface="URWPalladioL-Roma"/>
              </a:rPr>
              <a:t>2017. “Evidence that curtailing proactive</a:t>
            </a:r>
            <a:endParaRPr b="0" lang="en-US" sz="18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0" lang="en-US" sz="1800" spc="-1" strike="noStrike">
                <a:solidFill>
                  <a:srgbClr val="404040"/>
                </a:solidFill>
                <a:latin typeface="URWPalladioL-Roma"/>
              </a:rPr>
              <a:t>policing can reduce major crime.” </a:t>
            </a:r>
            <a:r>
              <a:rPr b="0" lang="en-US" sz="1800" spc="-1" strike="noStrike">
                <a:solidFill>
                  <a:srgbClr val="404040"/>
                </a:solidFill>
                <a:latin typeface="URWPalladioL-Roma-Slant_167"/>
              </a:rPr>
              <a:t>Nature Human Behaviour</a:t>
            </a:r>
            <a:r>
              <a:rPr b="0" lang="en-US" sz="1800" spc="-1" strike="noStrike">
                <a:solidFill>
                  <a:srgbClr val="404040"/>
                </a:solidFill>
                <a:latin typeface="URWPalladioL-Roma"/>
              </a:rPr>
              <a:t>, 1(10): 730–737.</a:t>
            </a:r>
            <a:endParaRPr b="0" lang="en-US" sz="18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1" lang="en-US" sz="1800" spc="-1" strike="noStrike">
                <a:solidFill>
                  <a:srgbClr val="404040"/>
                </a:solidFill>
                <a:latin typeface="URWPalladioL-Bold"/>
              </a:rPr>
              <a:t>Tella, Rafael Di, and Ernesto Schargrodsky. </a:t>
            </a:r>
            <a:r>
              <a:rPr b="0" lang="en-US" sz="1800" spc="-1" strike="noStrike">
                <a:solidFill>
                  <a:srgbClr val="404040"/>
                </a:solidFill>
                <a:latin typeface="URWPalladioL-Roma"/>
              </a:rPr>
              <a:t>2004. “Do Police Reduce Crime? Estimate Using the</a:t>
            </a:r>
            <a:endParaRPr b="0" lang="en-US" sz="18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0" lang="en-US" sz="1800" spc="-1" strike="noStrike">
                <a:solidFill>
                  <a:srgbClr val="404040"/>
                </a:solidFill>
                <a:latin typeface="URWPalladioL-Roma"/>
              </a:rPr>
              <a:t>Allocation of Police Forces after a Terrorist Attack.” </a:t>
            </a:r>
            <a:r>
              <a:rPr b="0" lang="en-US" sz="1800" spc="-1" strike="noStrike">
                <a:solidFill>
                  <a:srgbClr val="404040"/>
                </a:solidFill>
                <a:latin typeface="URWPalladioL-Roma-Slant_167"/>
              </a:rPr>
              <a:t>American Economic Review</a:t>
            </a:r>
            <a:r>
              <a:rPr b="0" lang="en-US" sz="1800" spc="-1" strike="noStrike">
                <a:solidFill>
                  <a:srgbClr val="404040"/>
                </a:solidFill>
                <a:latin typeface="URWPalladioL-Roma"/>
              </a:rPr>
              <a:t>, 94(1): 115–133.</a:t>
            </a:r>
            <a:endParaRPr b="0" lang="en-US" sz="18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1" lang="en-US" sz="1800" spc="-1" strike="noStrike">
                <a:solidFill>
                  <a:srgbClr val="404040"/>
                </a:solidFill>
                <a:latin typeface="URWPalladioL-Bold"/>
              </a:rPr>
              <a:t>Dur, Robert, and Ben Vollaard. </a:t>
            </a:r>
            <a:r>
              <a:rPr b="0" lang="en-US" sz="1800" spc="-1" strike="noStrike">
                <a:solidFill>
                  <a:srgbClr val="404040"/>
                </a:solidFill>
                <a:latin typeface="URWPalladioL-Roma"/>
              </a:rPr>
              <a:t>2019. “Salience of law enforcement: A field experiment.” </a:t>
            </a:r>
            <a:r>
              <a:rPr b="0" lang="en-US" sz="1800" spc="-1" strike="noStrike">
                <a:solidFill>
                  <a:srgbClr val="404040"/>
                </a:solidFill>
                <a:latin typeface="URWPalladioL-Roma-Slant_167"/>
              </a:rPr>
              <a:t>Journal</a:t>
            </a:r>
            <a:endParaRPr b="0" lang="en-US" sz="18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0" lang="en-US" sz="1800" spc="-1" strike="noStrike">
                <a:solidFill>
                  <a:srgbClr val="404040"/>
                </a:solidFill>
                <a:latin typeface="URWPalladioL-Roma-Slant_167"/>
              </a:rPr>
              <a:t>of Environmental Economics and Management</a:t>
            </a:r>
            <a:r>
              <a:rPr b="0" lang="en-US" sz="1800" spc="-1" strike="noStrike">
                <a:solidFill>
                  <a:srgbClr val="404040"/>
                </a:solidFill>
                <a:latin typeface="URWPalladioL-Roma"/>
              </a:rPr>
              <a:t>, 93: 208–220.</a:t>
            </a:r>
            <a:endParaRPr b="0" lang="en-US" sz="18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1" lang="en-US" sz="1800" spc="-1" strike="noStrike">
                <a:solidFill>
                  <a:srgbClr val="404040"/>
                </a:solidFill>
                <a:latin typeface="URWPalladioL-Bold"/>
              </a:rPr>
              <a:t>Cheng, Cheng, and Wei Long. </a:t>
            </a:r>
            <a:r>
              <a:rPr b="0" lang="en-US" sz="1800" spc="-1" strike="noStrike">
                <a:solidFill>
                  <a:srgbClr val="404040"/>
                </a:solidFill>
                <a:latin typeface="URWPalladioL-Roma"/>
              </a:rPr>
              <a:t>2018. “Improving police services: Evidence from the French quarter</a:t>
            </a:r>
            <a:endParaRPr b="0" lang="en-US" sz="18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0" lang="en-US" sz="1800" spc="-1" strike="noStrike">
                <a:solidFill>
                  <a:srgbClr val="404040"/>
                </a:solidFill>
                <a:latin typeface="URWPalladioL-Roma"/>
              </a:rPr>
              <a:t>task force.” </a:t>
            </a:r>
            <a:r>
              <a:rPr b="0" lang="en-US" sz="1800" spc="-1" strike="noStrike">
                <a:solidFill>
                  <a:srgbClr val="404040"/>
                </a:solidFill>
                <a:latin typeface="URWPalladioL-Roma-Slant_167"/>
              </a:rPr>
              <a:t>Journal of Public Economics</a:t>
            </a:r>
            <a:r>
              <a:rPr b="0" lang="en-US" sz="1800" spc="-1" strike="noStrike">
                <a:solidFill>
                  <a:srgbClr val="404040"/>
                </a:solidFill>
                <a:latin typeface="URWPalladioL-Roma"/>
              </a:rPr>
              <a:t>, 164: 1–18.</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Discussion of Amazon HQ2 Activities</a:t>
            </a:r>
            <a:endParaRPr b="0" lang="en-US" sz="4800" spc="-1" strike="noStrike">
              <a:solidFill>
                <a:srgbClr val="000000"/>
              </a:solidFill>
              <a:latin typeface="Calibri"/>
            </a:endParaRPr>
          </a:p>
        </p:txBody>
      </p:sp>
      <p:sp>
        <p:nvSpPr>
          <p:cNvPr id="96"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3200" spc="-1" strike="noStrike">
                <a:solidFill>
                  <a:srgbClr val="404040"/>
                </a:solidFill>
                <a:latin typeface="Calibri"/>
              </a:rPr>
              <a:t>Here is some discussion of possible answers. </a:t>
            </a:r>
            <a:endParaRPr b="0" lang="en-US" sz="3200" spc="-1" strike="noStrike">
              <a:solidFill>
                <a:srgbClr val="404040"/>
              </a:solidFill>
              <a:latin typeface="Calibri"/>
            </a:endParaRPr>
          </a:p>
          <a:p>
            <a:pPr indent="0">
              <a:lnSpc>
                <a:spcPct val="90000"/>
              </a:lnSpc>
              <a:spcBef>
                <a:spcPts val="1199"/>
              </a:spcBef>
              <a:spcAft>
                <a:spcPts val="201"/>
              </a:spcAft>
              <a:buNone/>
              <a:tabLst>
                <a:tab algn="l" pos="0"/>
              </a:tabLst>
            </a:pPr>
            <a:r>
              <a:rPr b="0" lang="en-US" sz="3200" spc="-1" strike="noStrike">
                <a:solidFill>
                  <a:srgbClr val="404040"/>
                </a:solidFill>
                <a:latin typeface="Calibri"/>
              </a:rPr>
              <a:t>This discussion is going to go FAR more in depth then I would every expect you do go, but I wanted to highlight some of the trade offs researchers could face as they decide on a proper control group.</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tabLst>
                <a:tab algn="l" pos="0"/>
              </a:tabLst>
            </a:pPr>
            <a:r>
              <a:rPr b="0" lang="en-US" sz="4800" spc="-52" strike="noStrike">
                <a:solidFill>
                  <a:srgbClr val="404040"/>
                </a:solidFill>
                <a:latin typeface="Calibri Light"/>
              </a:rPr>
              <a:t>Discussion of Amazon HQ2 Activities</a:t>
            </a:r>
            <a:endParaRPr b="0" lang="en-US" sz="4800" spc="-1" strike="noStrike">
              <a:solidFill>
                <a:srgbClr val="000000"/>
              </a:solidFill>
              <a:latin typeface="Calibri"/>
            </a:endParaRPr>
          </a:p>
        </p:txBody>
      </p:sp>
      <p:sp>
        <p:nvSpPr>
          <p:cNvPr id="98"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2400" spc="-1" strike="noStrike">
                <a:solidFill>
                  <a:srgbClr val="404040"/>
                </a:solidFill>
                <a:latin typeface="Calibri"/>
              </a:rPr>
              <a:t>Control groups you mentioned:</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400" spc="-1" strike="noStrike">
                <a:solidFill>
                  <a:srgbClr val="404040"/>
                </a:solidFill>
                <a:latin typeface="Calibri"/>
              </a:rPr>
              <a:t>Use Long Island/Queens as control group, since Amazon ended up not going there at the last minute.</a:t>
            </a:r>
            <a:endParaRPr b="0" lang="en-US" sz="24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Some of you suggested excluding Long Island/Queens from the study entirely. This only makes sense if we think that Amazon pulling own is “endogenous” to (i.e. caused by) our outcome variable (productivity). E.g., economic growth in Long Islands/Queens doesn’t seem as good as was projected.</a:t>
            </a:r>
            <a:endParaRPr b="0" lang="en-US" sz="22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If Amazon pulling out is more random (so “exogenous”) this it provides a good “natural experiment”.</a:t>
            </a:r>
            <a:endParaRPr b="0" lang="en-US" sz="22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I think the later (more “exogenous”) over the former but it depends on the circumstances. </a:t>
            </a:r>
            <a:endParaRPr b="0" lang="en-US" sz="2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tabLst>
                <a:tab algn="l" pos="0"/>
              </a:tabLst>
            </a:pPr>
            <a:r>
              <a:rPr b="0" lang="en-US" sz="4800" spc="-52" strike="noStrike">
                <a:solidFill>
                  <a:srgbClr val="404040"/>
                </a:solidFill>
                <a:latin typeface="Calibri Light"/>
              </a:rPr>
              <a:t>Discussion of Amazon HQ2 Activities</a:t>
            </a:r>
            <a:endParaRPr b="0" lang="en-US" sz="4800" spc="-1" strike="noStrike">
              <a:solidFill>
                <a:srgbClr val="000000"/>
              </a:solidFill>
              <a:latin typeface="Calibri"/>
            </a:endParaRPr>
          </a:p>
        </p:txBody>
      </p:sp>
      <p:sp>
        <p:nvSpPr>
          <p:cNvPr id="100"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2400" spc="-1" strike="noStrike">
                <a:solidFill>
                  <a:srgbClr val="404040"/>
                </a:solidFill>
                <a:latin typeface="Calibri"/>
              </a:rPr>
              <a:t>Control groups you mentioned:</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400" spc="-1" strike="noStrike">
                <a:solidFill>
                  <a:srgbClr val="404040"/>
                </a:solidFill>
                <a:latin typeface="Calibri"/>
              </a:rPr>
              <a:t>Use Long Island/Queens as control group, since Amazon ended up not going there at the last minute.</a:t>
            </a:r>
            <a:endParaRPr b="0" lang="en-US" sz="24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Assuming the choice to pull out creates a good natural experiment, then this is probably a good control group, similar to GHM, perhaps even better than what they do since Long Island/Queens isn’t really a “runner up”.</a:t>
            </a:r>
            <a:endParaRPr b="0" lang="en-US" sz="22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A con of using this as a control group, though is that it only gives us one control group. This can reduce statistical power to detect effects (e.g., if you had more control groups, random noise would get smoothed out more).</a:t>
            </a:r>
            <a:endParaRPr b="0" lang="en-US" sz="2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tabLst>
                <a:tab algn="l" pos="0"/>
              </a:tabLst>
            </a:pPr>
            <a:r>
              <a:rPr b="0" lang="en-US" sz="4800" spc="-52" strike="noStrike">
                <a:solidFill>
                  <a:srgbClr val="404040"/>
                </a:solidFill>
                <a:latin typeface="Calibri Light"/>
              </a:rPr>
              <a:t>Discussion of Amazon HQ2 Activities</a:t>
            </a:r>
            <a:endParaRPr b="0" lang="en-US" sz="4800" spc="-1" strike="noStrike">
              <a:solidFill>
                <a:srgbClr val="000000"/>
              </a:solidFill>
              <a:latin typeface="Calibri"/>
            </a:endParaRPr>
          </a:p>
        </p:txBody>
      </p:sp>
      <p:sp>
        <p:nvSpPr>
          <p:cNvPr id="102"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2400" spc="-1" strike="noStrike">
                <a:solidFill>
                  <a:srgbClr val="404040"/>
                </a:solidFill>
                <a:latin typeface="Calibri"/>
              </a:rPr>
              <a:t>Control groups you mentioned:</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400" spc="-1" strike="noStrike">
                <a:solidFill>
                  <a:srgbClr val="404040"/>
                </a:solidFill>
                <a:latin typeface="Calibri"/>
              </a:rPr>
              <a:t>Use the 20 or so finalist cities as control groups.</a:t>
            </a:r>
            <a:endParaRPr b="0" lang="en-US" sz="24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Pro: increases statistical power by smoothing out more noise in the data</a:t>
            </a:r>
            <a:endParaRPr b="0" lang="en-US" sz="22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Pro: having more possible control groups essentially allows you to construct a control group that better matches pre-trends.</a:t>
            </a:r>
            <a:endParaRPr b="0" lang="en-US" sz="2200" spc="-1" strike="noStrike">
              <a:solidFill>
                <a:srgbClr val="404040"/>
              </a:solidFill>
              <a:latin typeface="Calibri"/>
            </a:endParaRPr>
          </a:p>
          <a:p>
            <a:pPr lvl="2" marL="932760" indent="-457200">
              <a:lnSpc>
                <a:spcPct val="90000"/>
              </a:lnSpc>
              <a:spcBef>
                <a:spcPts val="201"/>
              </a:spcBef>
              <a:spcAft>
                <a:spcPts val="400"/>
              </a:spcAft>
              <a:buClr>
                <a:srgbClr val="e48312"/>
              </a:buClr>
              <a:buFont typeface="Calibri"/>
              <a:buChar char="◦"/>
              <a:tabLst>
                <a:tab algn="l" pos="0"/>
              </a:tabLst>
            </a:pPr>
            <a:r>
              <a:rPr b="0" lang="en-US" sz="1800" spc="-1" strike="noStrike">
                <a:solidFill>
                  <a:srgbClr val="404040"/>
                </a:solidFill>
                <a:latin typeface="Calibri"/>
              </a:rPr>
              <a:t>This makes the parallel trends assumption more likely to hold, but again there is no way to test if it holds or guarantee that it holds.</a:t>
            </a:r>
            <a:endParaRPr b="0" lang="en-US" sz="18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a:buChar char="◦"/>
              <a:tabLst>
                <a:tab algn="l" pos="0"/>
              </a:tabLst>
            </a:pPr>
            <a:r>
              <a:rPr b="0" lang="en-US" sz="2200" spc="-1" strike="noStrike">
                <a:solidFill>
                  <a:srgbClr val="404040"/>
                </a:solidFill>
                <a:latin typeface="Calibri"/>
              </a:rPr>
              <a:t>Con: If we think that the winner is much different in terms of productivity trends than these finalists, the it’s less likely that the parallel trends assumption holds.</a:t>
            </a:r>
            <a:endParaRPr b="0" lang="en-US" sz="2200" spc="-1" strike="noStrike">
              <a:solidFill>
                <a:srgbClr val="404040"/>
              </a:solidFill>
              <a:latin typeface="Calibri"/>
            </a:endParaRPr>
          </a:p>
          <a:p>
            <a:pPr marL="292680" indent="0">
              <a:lnSpc>
                <a:spcPct val="90000"/>
              </a:lnSpc>
              <a:spcBef>
                <a:spcPts val="201"/>
              </a:spcBef>
              <a:spcAft>
                <a:spcPts val="400"/>
              </a:spcAft>
              <a:buNone/>
              <a:tabLst>
                <a:tab algn="l" pos="0"/>
              </a:tabLst>
            </a:pPr>
            <a:r>
              <a:rPr b="0" lang="en-US" sz="2200" spc="-1" strike="noStrike">
                <a:solidFill>
                  <a:srgbClr val="404040"/>
                </a:solidFill>
                <a:latin typeface="Calibri"/>
              </a:rPr>
              <a:t>(Note that it is also possible to try both control groups, or add the Long Island control group in with these other 20 or so control cities.)</a:t>
            </a:r>
            <a:endParaRPr b="0" lang="en-US" sz="2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Synthetic Control Introduction</a:t>
            </a:r>
            <a:endParaRPr b="0" lang="en-US" sz="4800" spc="-1" strike="noStrike">
              <a:solidFill>
                <a:srgbClr val="000000"/>
              </a:solidFill>
              <a:latin typeface="Calibri"/>
            </a:endParaRPr>
          </a:p>
        </p:txBody>
      </p:sp>
      <p:sp>
        <p:nvSpPr>
          <p:cNvPr id="104"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 popular technique to make a better control group in a difference-in-differences study is “synthetic control”.</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idea is to create a control group from a set of possible control groups.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control group you make is a weighted combination of the other control groups, with the weights selected such that the control group best matches the treated group in pre-trends.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So, if the treated metro area is DC, then synthetic control creates a “synthetic DC” which matches actual DC in the pre-period, but is instead made up of a combination of control cities.</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Example of a Synthetic Control Study</a:t>
            </a:r>
            <a:endParaRPr b="0" lang="en-US" sz="4800" spc="-1" strike="noStrike">
              <a:solidFill>
                <a:srgbClr val="000000"/>
              </a:solidFill>
              <a:latin typeface="Calibri"/>
            </a:endParaRPr>
          </a:p>
        </p:txBody>
      </p:sp>
      <p:sp>
        <p:nvSpPr>
          <p:cNvPr id="106"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Here is an example. You’ll find that synthetic control is easier to understand when you see it in a figure.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 a 2017 paper in Regional Science and Urban Economics, Castillo et al. study the effects of a tourism development campaign in the Argentinian province of Salta.</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They compare Salta pre and post the tourism campaign to a “synthetic Salta” which is made up of a combination of other provinces that didn’t get the tourism campaign.</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417"/>
              </a:spcBef>
              <a:buNone/>
            </a:pPr>
            <a:endParaRPr b="0" lang="en-US" sz="2000" spc="-1" strike="noStrike">
              <a:solidFill>
                <a:srgbClr val="404040"/>
              </a:solidFill>
              <a:latin typeface="Calibri"/>
            </a:endParaRPr>
          </a:p>
        </p:txBody>
      </p:sp>
      <p:pic>
        <p:nvPicPr>
          <p:cNvPr id="108" name="Picture 4" descr=""/>
          <p:cNvPicPr/>
          <p:nvPr/>
        </p:nvPicPr>
        <p:blipFill>
          <a:blip r:embed="rId1"/>
          <a:stretch/>
        </p:blipFill>
        <p:spPr>
          <a:xfrm>
            <a:off x="345960" y="1845720"/>
            <a:ext cx="11330640" cy="4285800"/>
          </a:xfrm>
          <a:prstGeom prst="rect">
            <a:avLst/>
          </a:prstGeom>
          <a:ln w="0">
            <a:noFill/>
          </a:ln>
        </p:spPr>
      </p:pic>
      <p:sp>
        <p:nvSpPr>
          <p:cNvPr id="109" name="TextBox 5"/>
          <p:cNvSpPr/>
          <p:nvPr/>
        </p:nvSpPr>
        <p:spPr>
          <a:xfrm>
            <a:off x="1097280" y="293040"/>
            <a:ext cx="1005804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Y-axis = employment in the tourism sector (outcome variable)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Left of the dashed vertical line = pre-period</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Synthetic Salta” (dashed series) is a combination of control provinces that best matches the pre-trend of Salta, which you can visually see.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You can see the treatment effect as the divergence in the post-period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4939</TotalTime>
  <Application>LibreOffice/7.5.4.2$MacOSX_X86_64 LibreOffice_project/36ccfdc35048b057fd9854c757a8b67ec53977b6</Application>
  <AppVersion>15.0000</AppVersion>
  <Words>2171</Words>
  <Paragraphs>143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2015-11-21T16:49:21Z</dcterms:created>
  <dc:creator>Button, Patrick J</dc:creator>
  <dc:description/>
  <dc:language>en-US</dc:language>
  <cp:lastModifiedBy/>
  <dcterms:modified xsi:type="dcterms:W3CDTF">2023-12-24T18:13:23Z</dcterms:modified>
  <cp:revision>97</cp:revision>
  <dc:subject/>
  <dc:title>The Economics of Crime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22</vt:i4>
  </property>
</Properties>
</file>