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notesMasters/_rels/notesMaster1.xml.rels" ContentType="application/vnd.openxmlformats-package.relationships+xml"/>
  <Override PartName="/ppt/notesMasters/notesMaster1.xml" ContentType="application/vnd.openxmlformats-officedocument.presentationml.notesMaster+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media/image6.jpeg" ContentType="image/jpeg"/>
  <Override PartName="/ppt/media/image2.wmf" ContentType="image/x-wmf"/>
  <Override PartName="/ppt/media/image13.png" ContentType="image/png"/>
  <Override PartName="/ppt/media/image7.jpeg" ContentType="image/jpeg"/>
  <Override PartName="/ppt/media/image16.png" ContentType="image/png"/>
  <Override PartName="/ppt/media/image15.png" ContentType="image/png"/>
  <Override PartName="/ppt/media/image5.png" ContentType="image/png"/>
  <Override PartName="/ppt/media/image4.jpeg" ContentType="image/jpeg"/>
  <Override PartName="/ppt/media/image3.jpeg" ContentType="image/jpeg"/>
  <Override PartName="/ppt/media/image8.png" ContentType="image/png"/>
  <Override PartName="/ppt/media/image10.png" ContentType="image/png"/>
  <Override PartName="/ppt/media/image11.png" ContentType="image/png"/>
  <Override PartName="/ppt/media/image1.png" ContentType="image/png"/>
  <Override PartName="/ppt/media/image12.png" ContentType="image/png"/>
  <Override PartName="/ppt/media/image9.jpeg" ContentType="image/jpeg"/>
  <Override PartName="/ppt/media/image14.png" ContentType="image/png"/>
  <Override PartName="/ppt/_rels/presentation.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11.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23.xml.rels" ContentType="application/vnd.openxmlformats-package.relationships+xml"/>
  <Override PartName="/ppt/slideLayouts/_rels/slideLayout4.xml.rels" ContentType="application/vnd.openxmlformats-package.relationships+xml"/>
  <Override PartName="/ppt/slideLayouts/_rels/slideLayout9.xml.rels" ContentType="application/vnd.openxmlformats-package.relationships+xml"/>
  <Override PartName="/ppt/slideLayouts/_rels/slideLayout22.xml.rels" ContentType="application/vnd.openxmlformats-package.relationships+xml"/>
  <Override PartName="/ppt/slideLayouts/_rels/slideLayout19.xml.rels" ContentType="application/vnd.openxmlformats-package.relationships+xml"/>
  <Override PartName="/ppt/slideLayouts/_rels/slideLayout8.xml.rels" ContentType="application/vnd.openxmlformats-package.relationships+xml"/>
  <Override PartName="/ppt/slideLayouts/_rels/slideLayout21.xml.rels" ContentType="application/vnd.openxmlformats-package.relationships+xml"/>
  <Override PartName="/ppt/slideLayouts/_rels/slideLayout13.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7.xml.rels" ContentType="application/vnd.openxmlformats-package.relationships+xml"/>
  <Override PartName="/ppt/slideLayouts/_rels/slideLayout20.xml.rels" ContentType="application/vnd.openxmlformats-package.relationships+xml"/>
  <Override PartName="/ppt/slideLayouts/_rels/slideLayout12.xml.rels" ContentType="application/vnd.openxmlformats-package.relationships+xml"/>
  <Override PartName="/ppt/slideLayouts/_rels/slideLayout14.xml.rels" ContentType="application/vnd.openxmlformats-package.relationships+xml"/>
  <Override PartName="/ppt/slideLayouts/_rels/slideLayout3.xml.rels" ContentType="application/vnd.openxmlformats-package.relationships+xml"/>
  <Override PartName="/ppt/slideLayouts/_rels/slideLayout24.xml.rels" ContentType="application/vnd.openxmlformats-package.relationships+xml"/>
  <Override PartName="/ppt/slideLayouts/_rels/slideLayout1.xml.rels" ContentType="application/vnd.openxmlformats-package.relationships+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22.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1.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6.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17.xml" ContentType="application/vnd.openxmlformats-officedocument.presentationml.slideLayout+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2.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9.xml" ContentType="application/vnd.openxmlformats-officedocument.presentationml.slide+xml"/>
  <Override PartName="/ppt/slides/slide20.xml" ContentType="application/vnd.openxmlformats-officedocument.presentationml.slide+xml"/>
  <Override PartName="/ppt/slides/slide13.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_rels/slide32.xml.rels" ContentType="application/vnd.openxmlformats-package.relationships+xml"/>
  <Override PartName="/ppt/slides/_rels/slide28.xml.rels" ContentType="application/vnd.openxmlformats-package.relationships+xml"/>
  <Override PartName="/ppt/slides/_rels/slide30.xml.rels" ContentType="application/vnd.openxmlformats-package.relationships+xml"/>
  <Override PartName="/ppt/slides/_rels/slide29.xml.rels" ContentType="application/vnd.openxmlformats-package.relationships+xml"/>
  <Override PartName="/ppt/slides/_rels/slide31.xml.rels" ContentType="application/vnd.openxmlformats-package.relationships+xml"/>
  <Override PartName="/ppt/slides/_rels/slide25.xml.rels" ContentType="application/vnd.openxmlformats-package.relationships+xml"/>
  <Override PartName="/ppt/slides/_rels/slide7.xml.rels" ContentType="application/vnd.openxmlformats-package.relationships+xml"/>
  <Override PartName="/ppt/slides/_rels/slide24.xml.rels" ContentType="application/vnd.openxmlformats-package.relationships+xml"/>
  <Override PartName="/ppt/slides/_rels/slide6.xml.rels" ContentType="application/vnd.openxmlformats-package.relationships+xml"/>
  <Override PartName="/ppt/slides/_rels/slide23.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22.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9.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16.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26.xml.rels" ContentType="application/vnd.openxmlformats-package.relationships+xml"/>
  <Override PartName="/ppt/slides/_rels/slide8.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14.xml.rels" ContentType="application/vnd.openxmlformats-package.relationships+xml"/>
  <Override PartName="/ppt/slides/_rels/slide1.xml.rels" ContentType="application/vnd.openxmlformats-package.relationships+xml"/>
  <Override PartName="/ppt/slides/slide26.xml" ContentType="application/vnd.openxmlformats-officedocument.presentationml.slide+xml"/>
  <Override PartName="/ppt/slides/slide27.xml" ContentType="application/vnd.openxmlformats-officedocument.presentationml.slide+xml"/>
  <Override PartName="/ppt/slides/slide31.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28.xml" ContentType="application/vnd.openxmlformats-officedocument.presentationml.slide+xml"/>
  <Override PartName="/ppt/slides/slide32.xml" ContentType="application/vnd.openxmlformats-officedocument.presentationml.slide+xml"/>
  <Override PartName="/ppt/notesSlides/_rels/notesSlide8.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notesSlides/notesSlide8.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presProps" Target="presProps.xml"/>
</Relationships>
</file>

<file path=ppt/charts/chart3.xml><?xml version="1.0" encoding="utf-8"?>
<c:chartSpace xmlns:c="http://schemas.openxmlformats.org/drawingml/2006/chart" xmlns:a="http://schemas.openxmlformats.org/drawingml/2006/main" xmlns:r="http://schemas.openxmlformats.org/officeDocument/2006/relationships">
  <c:lang val="en-US"/>
  <c:roundedCorners val="0"/>
  <c:chart>
    <c:title>
      <c:tx>
        <c:rich>
          <a:bodyPr rot="0"/>
          <a:lstStyle/>
          <a:p>
            <a:pPr>
              <a:defRPr b="0" lang="en-US" sz="1862" spc="-1" strike="noStrike">
                <a:solidFill>
                  <a:srgbClr val="595959"/>
                </a:solidFill>
                <a:latin typeface="Calibri"/>
              </a:defRPr>
            </a:pPr>
            <a:r>
              <a:rPr b="0" lang="en-US" sz="1862" spc="-1" strike="noStrike">
                <a:solidFill>
                  <a:srgbClr val="595959"/>
                </a:solidFill>
                <a:latin typeface="Calibri"/>
              </a:rPr>
              <a:t>Hanson et al. (2016)</a:t>
            </a:r>
          </a:p>
        </c:rich>
      </c:tx>
      <c:overlay val="0"/>
      <c:spPr>
        <a:noFill/>
        <a:ln w="0">
          <a:noFill/>
        </a:ln>
      </c:spPr>
    </c:title>
    <c:autoTitleDeleted val="0"/>
    <c:plotArea>
      <c:barChart>
        <c:barDir val="col"/>
        <c:grouping val="clustered"/>
        <c:varyColors val="0"/>
        <c:ser>
          <c:idx val="0"/>
          <c:order val="0"/>
          <c:tx>
            <c:strRef>
              <c:f>label 0</c:f>
              <c:strCache>
                <c:ptCount val="1"/>
                <c:pt idx="0">
                  <c:v>White</c:v>
                </c:pt>
              </c:strCache>
            </c:strRef>
          </c:tx>
          <c:spPr>
            <a:solidFill>
              <a:srgbClr val="71c5e8"/>
            </a:solidFill>
            <a:ln w="0">
              <a:noFill/>
            </a:ln>
          </c:spPr>
          <c:invertIfNegative val="0"/>
          <c:dLbls>
            <c:txPr>
              <a:bodyPr wrap="square"/>
              <a:lstStyle/>
              <a:p>
                <a:pPr>
                  <a:defRPr b="0" sz="1000" spc="-1" strike="noStrike">
                    <a:solidFill>
                      <a:srgbClr val="000000"/>
                    </a:solidFill>
                    <a:latin typeface="Calibri"/>
                  </a:defRPr>
                </a:pPr>
              </a:p>
            </c:txPr>
            <c:dLblPos val="outEnd"/>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1"/>
                <c:pt idx="0">
                  <c:v>Hanson et al.</c:v>
                </c:pt>
              </c:strCache>
            </c:strRef>
          </c:cat>
          <c:val>
            <c:numRef>
              <c:f>0</c:f>
              <c:numCache>
                <c:formatCode>General</c:formatCode>
                <c:ptCount val="1"/>
                <c:pt idx="0">
                  <c:v>0.6831</c:v>
                </c:pt>
              </c:numCache>
            </c:numRef>
          </c:val>
        </c:ser>
        <c:ser>
          <c:idx val="1"/>
          <c:order val="1"/>
          <c:tx>
            <c:strRef>
              <c:f>label 1</c:f>
              <c:strCache>
                <c:ptCount val="1"/>
                <c:pt idx="0">
                  <c:v>African-American</c:v>
                </c:pt>
              </c:strCache>
            </c:strRef>
          </c:tx>
          <c:spPr>
            <a:solidFill>
              <a:srgbClr val="285c4d"/>
            </a:solidFill>
            <a:ln w="0">
              <a:noFill/>
            </a:ln>
          </c:spPr>
          <c:invertIfNegative val="0"/>
          <c:dLbls>
            <c:txPr>
              <a:bodyPr wrap="square"/>
              <a:lstStyle/>
              <a:p>
                <a:pPr>
                  <a:defRPr b="0" sz="1000" spc="-1" strike="noStrike">
                    <a:solidFill>
                      <a:srgbClr val="000000"/>
                    </a:solidFill>
                    <a:latin typeface="Calibri"/>
                  </a:defRPr>
                </a:pPr>
              </a:p>
            </c:txPr>
            <c:dLblPos val="outEnd"/>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1"/>
                <c:pt idx="0">
                  <c:v>Hanson et al.</c:v>
                </c:pt>
              </c:strCache>
            </c:strRef>
          </c:cat>
          <c:val>
            <c:numRef>
              <c:f>1</c:f>
              <c:numCache>
                <c:formatCode>General</c:formatCode>
                <c:ptCount val="1"/>
                <c:pt idx="0">
                  <c:v>0.6568</c:v>
                </c:pt>
              </c:numCache>
            </c:numRef>
          </c:val>
        </c:ser>
        <c:gapWidth val="219"/>
        <c:overlap val="-27"/>
        <c:axId val="43161342"/>
        <c:axId val="28856225"/>
      </c:barChart>
      <c:catAx>
        <c:axId val="43161342"/>
        <c:scaling>
          <c:orientation val="minMax"/>
        </c:scaling>
        <c:delete val="1"/>
        <c:axPos val="b"/>
        <c:numFmt formatCode="[$-409]mm/dd/yyyy" sourceLinked="1"/>
        <c:majorTickMark val="none"/>
        <c:minorTickMark val="none"/>
        <c:tickLblPos val="nextTo"/>
        <c:spPr>
          <a:ln w="6480">
            <a:solidFill>
              <a:srgbClr val="8b8b8b"/>
            </a:solidFill>
            <a:round/>
          </a:ln>
        </c:spPr>
        <c:txPr>
          <a:bodyPr/>
          <a:lstStyle/>
          <a:p>
            <a:pPr>
              <a:defRPr b="0" sz="1000" spc="-1" strike="noStrike">
                <a:solidFill>
                  <a:srgbClr val="000000"/>
                </a:solidFill>
                <a:latin typeface="Calibri"/>
              </a:defRPr>
            </a:pPr>
          </a:p>
        </c:txPr>
        <c:crossAx val="28856225"/>
        <c:auto val="1"/>
        <c:lblAlgn val="ctr"/>
        <c:lblOffset val="100"/>
        <c:noMultiLvlLbl val="0"/>
      </c:catAx>
      <c:valAx>
        <c:axId val="28856225"/>
        <c:scaling>
          <c:orientation val="minMax"/>
          <c:max val="0.8"/>
        </c:scaling>
        <c:delete val="0"/>
        <c:axPos val="l"/>
        <c:majorGridlines>
          <c:spPr>
            <a:ln w="9360">
              <a:solidFill>
                <a:srgbClr val="d9d9d9"/>
              </a:solidFill>
              <a:round/>
            </a:ln>
          </c:spPr>
        </c:majorGridlines>
        <c:numFmt formatCode="0%" sourceLinked="0"/>
        <c:majorTickMark val="none"/>
        <c:minorTickMark val="none"/>
        <c:tickLblPos val="nextTo"/>
        <c:spPr>
          <a:ln w="6480">
            <a:noFill/>
          </a:ln>
        </c:spPr>
        <c:txPr>
          <a:bodyPr/>
          <a:lstStyle/>
          <a:p>
            <a:pPr>
              <a:defRPr b="0" sz="1197" spc="-1" strike="noStrike">
                <a:solidFill>
                  <a:srgbClr val="595959"/>
                </a:solidFill>
                <a:latin typeface="Calibri"/>
              </a:defRPr>
            </a:pPr>
          </a:p>
        </c:txPr>
        <c:crossAx val="43161342"/>
        <c:crosses val="autoZero"/>
        <c:crossBetween val="between"/>
      </c:valAx>
      <c:spPr>
        <a:noFill/>
        <a:ln w="0">
          <a:noFill/>
        </a:ln>
      </c:spPr>
    </c:plotArea>
    <c:legend>
      <c:legendPos val="b"/>
      <c:overlay val="0"/>
      <c:spPr>
        <a:noFill/>
        <a:ln w="0">
          <a:noFill/>
        </a:ln>
      </c:spPr>
      <c:txPr>
        <a:bodyPr/>
        <a:lstStyle/>
        <a:p>
          <a:pPr>
            <a:defRPr b="0" sz="1197" spc="-1" strike="noStrike">
              <a:solidFill>
                <a:srgbClr val="595959"/>
              </a:solidFill>
              <a:latin typeface="Calibri"/>
            </a:defRPr>
          </a:pPr>
        </a:p>
      </c:txPr>
    </c:legend>
    <c:plotVisOnly val="1"/>
    <c:dispBlanksAs val="gap"/>
  </c:chart>
  <c:spPr>
    <a:noFill/>
    <a:ln w="0">
      <a:noFill/>
    </a:ln>
  </c:spPr>
</c:chartSpace>
</file>

<file path=ppt/charts/chart4.xml><?xml version="1.0" encoding="utf-8"?>
<c:chartSpace xmlns:c="http://schemas.openxmlformats.org/drawingml/2006/chart" xmlns:a="http://schemas.openxmlformats.org/drawingml/2006/main" xmlns:r="http://schemas.openxmlformats.org/officeDocument/2006/relationships">
  <c:lang val="en-US"/>
  <c:roundedCorners val="0"/>
  <c:chart>
    <c:title>
      <c:tx>
        <c:rich>
          <a:bodyPr rot="0"/>
          <a:lstStyle/>
          <a:p>
            <a:pPr>
              <a:defRPr b="0" lang="en-US" sz="1862" spc="-1" strike="noStrike">
                <a:solidFill>
                  <a:srgbClr val="595959"/>
                </a:solidFill>
                <a:latin typeface="Calibri"/>
              </a:defRPr>
            </a:pPr>
            <a:r>
              <a:rPr b="0" lang="en-US" sz="1862" spc="-1" strike="noStrike">
                <a:solidFill>
                  <a:srgbClr val="595959"/>
                </a:solidFill>
                <a:latin typeface="Calibri"/>
              </a:rPr>
              <a:t>Our Pilot Study</a:t>
            </a:r>
          </a:p>
        </c:rich>
      </c:tx>
      <c:overlay val="0"/>
      <c:spPr>
        <a:noFill/>
        <a:ln w="0">
          <a:noFill/>
        </a:ln>
      </c:spPr>
    </c:title>
    <c:autoTitleDeleted val="0"/>
    <c:plotArea>
      <c:barChart>
        <c:barDir val="col"/>
        <c:grouping val="clustered"/>
        <c:varyColors val="0"/>
        <c:ser>
          <c:idx val="0"/>
          <c:order val="0"/>
          <c:tx>
            <c:strRef>
              <c:f>label 0</c:f>
              <c:strCache>
                <c:ptCount val="1"/>
                <c:pt idx="0">
                  <c:v>Different-Gender</c:v>
                </c:pt>
              </c:strCache>
            </c:strRef>
          </c:tx>
          <c:spPr>
            <a:solidFill>
              <a:srgbClr val="71c5e8"/>
            </a:solidFill>
            <a:ln w="0">
              <a:noFill/>
            </a:ln>
          </c:spPr>
          <c:invertIfNegative val="0"/>
          <c:dLbls>
            <c:txPr>
              <a:bodyPr wrap="square"/>
              <a:lstStyle/>
              <a:p>
                <a:pPr>
                  <a:defRPr b="0" sz="1000" spc="-1" strike="noStrike">
                    <a:solidFill>
                      <a:srgbClr val="000000"/>
                    </a:solidFill>
                    <a:latin typeface="Calibri"/>
                  </a:defRPr>
                </a:pPr>
              </a:p>
            </c:txPr>
            <c:dLblPos val="outEnd"/>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val>
            <c:numRef>
              <c:f>0</c:f>
              <c:numCache>
                <c:formatCode>General</c:formatCode>
                <c:ptCount val="1"/>
                <c:pt idx="0">
                  <c:v>0.7238</c:v>
                </c:pt>
              </c:numCache>
            </c:numRef>
          </c:val>
        </c:ser>
        <c:ser>
          <c:idx val="1"/>
          <c:order val="1"/>
          <c:tx>
            <c:strRef>
              <c:f>label 1</c:f>
              <c:strCache>
                <c:ptCount val="1"/>
                <c:pt idx="0">
                  <c:v>Same-Gender</c:v>
                </c:pt>
              </c:strCache>
            </c:strRef>
          </c:tx>
          <c:spPr>
            <a:solidFill>
              <a:srgbClr val="285c4d"/>
            </a:solidFill>
            <a:ln w="0">
              <a:noFill/>
            </a:ln>
          </c:spPr>
          <c:invertIfNegative val="0"/>
          <c:dLbls>
            <c:txPr>
              <a:bodyPr wrap="square"/>
              <a:lstStyle/>
              <a:p>
                <a:pPr>
                  <a:defRPr b="0" sz="1000" spc="-1" strike="noStrike">
                    <a:solidFill>
                      <a:srgbClr val="000000"/>
                    </a:solidFill>
                    <a:latin typeface="Calibri"/>
                  </a:defRPr>
                </a:pPr>
              </a:p>
            </c:txPr>
            <c:dLblPos val="outEnd"/>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val>
            <c:numRef>
              <c:f>1</c:f>
              <c:numCache>
                <c:formatCode>General</c:formatCode>
                <c:ptCount val="1"/>
                <c:pt idx="0">
                  <c:v>0.4545</c:v>
                </c:pt>
              </c:numCache>
            </c:numRef>
          </c:val>
        </c:ser>
        <c:gapWidth val="219"/>
        <c:overlap val="-27"/>
        <c:axId val="21196184"/>
        <c:axId val="85400790"/>
      </c:barChart>
      <c:catAx>
        <c:axId val="21196184"/>
        <c:scaling>
          <c:orientation val="minMax"/>
        </c:scaling>
        <c:delete val="0"/>
        <c:axPos val="b"/>
        <c:numFmt formatCode="General" sourceLinked="0"/>
        <c:majorTickMark val="none"/>
        <c:minorTickMark val="none"/>
        <c:tickLblPos val="nextTo"/>
        <c:spPr>
          <a:ln w="9360">
            <a:solidFill>
              <a:srgbClr val="d9d9d9"/>
            </a:solidFill>
            <a:round/>
          </a:ln>
        </c:spPr>
        <c:txPr>
          <a:bodyPr/>
          <a:lstStyle/>
          <a:p>
            <a:pPr>
              <a:defRPr b="0" sz="1197" spc="-1" strike="noStrike">
                <a:solidFill>
                  <a:srgbClr val="595959"/>
                </a:solidFill>
                <a:latin typeface="Calibri"/>
              </a:defRPr>
            </a:pPr>
          </a:p>
        </c:txPr>
        <c:crossAx val="85400790"/>
        <c:crosses val="autoZero"/>
        <c:auto val="1"/>
        <c:lblAlgn val="ctr"/>
        <c:lblOffset val="100"/>
        <c:noMultiLvlLbl val="0"/>
      </c:catAx>
      <c:valAx>
        <c:axId val="85400790"/>
        <c:scaling>
          <c:orientation val="minMax"/>
        </c:scaling>
        <c:delete val="0"/>
        <c:axPos val="l"/>
        <c:majorGridlines>
          <c:spPr>
            <a:ln w="9360">
              <a:solidFill>
                <a:srgbClr val="d9d9d9"/>
              </a:solidFill>
              <a:round/>
            </a:ln>
          </c:spPr>
        </c:majorGridlines>
        <c:numFmt formatCode="0%" sourceLinked="0"/>
        <c:majorTickMark val="none"/>
        <c:minorTickMark val="none"/>
        <c:tickLblPos val="nextTo"/>
        <c:spPr>
          <a:ln w="6480">
            <a:noFill/>
          </a:ln>
        </c:spPr>
        <c:txPr>
          <a:bodyPr/>
          <a:lstStyle/>
          <a:p>
            <a:pPr>
              <a:defRPr b="0" sz="1197" spc="-1" strike="noStrike">
                <a:solidFill>
                  <a:srgbClr val="595959"/>
                </a:solidFill>
                <a:latin typeface="Calibri"/>
              </a:defRPr>
            </a:pPr>
          </a:p>
        </c:txPr>
        <c:crossAx val="21196184"/>
        <c:crosses val="autoZero"/>
        <c:crossBetween val="between"/>
      </c:valAx>
      <c:spPr>
        <a:noFill/>
        <a:ln w="0">
          <a:noFill/>
        </a:ln>
      </c:spPr>
    </c:plotArea>
    <c:legend>
      <c:legendPos val="b"/>
      <c:overlay val="0"/>
      <c:spPr>
        <a:noFill/>
        <a:ln w="0">
          <a:noFill/>
        </a:ln>
      </c:spPr>
      <c:txPr>
        <a:bodyPr/>
        <a:lstStyle/>
        <a:p>
          <a:pPr>
            <a:defRPr b="0" sz="1197" spc="-1" strike="noStrike">
              <a:solidFill>
                <a:srgbClr val="595959"/>
              </a:solidFill>
              <a:latin typeface="Calibri"/>
            </a:defRPr>
          </a:pPr>
        </a:p>
      </c:txPr>
    </c:legend>
    <c:plotVisOnly val="1"/>
    <c:dispBlanksAs val="gap"/>
  </c:chart>
  <c:spPr>
    <a:noFill/>
    <a:ln w="0">
      <a:noFill/>
    </a:ln>
  </c:spPr>
</c:chartSpace>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r>
              <a:rPr b="0" lang="en-US" sz="3800" spc="-1" strike="noStrike">
                <a:solidFill>
                  <a:srgbClr val="000000"/>
                </a:solidFill>
                <a:latin typeface="Calibri"/>
              </a:rPr>
              <a:t>Click to move the slide</a:t>
            </a:r>
            <a:endParaRPr b="0" lang="en-US" sz="3800" spc="-1" strike="noStrike">
              <a:solidFill>
                <a:srgbClr val="000000"/>
              </a:solidFill>
              <a:latin typeface="Calibri"/>
            </a:endParaRPr>
          </a:p>
        </p:txBody>
      </p:sp>
      <p:sp>
        <p:nvSpPr>
          <p:cNvPr id="83"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84" name="PlaceHolder 3"/>
          <p:cNvSpPr>
            <a:spLocks noGrp="1"/>
          </p:cNvSpPr>
          <p:nvPr>
            <p:ph type="hdr"/>
          </p:nvPr>
        </p:nvSpPr>
        <p:spPr>
          <a:xfrm>
            <a:off x="0" y="0"/>
            <a:ext cx="3372840" cy="50256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85" name="PlaceHolder 4"/>
          <p:cNvSpPr>
            <a:spLocks noGrp="1"/>
          </p:cNvSpPr>
          <p:nvPr>
            <p:ph type="dt" idx="5"/>
          </p:nvPr>
        </p:nvSpPr>
        <p:spPr>
          <a:xfrm>
            <a:off x="4399200" y="0"/>
            <a:ext cx="3372840" cy="50256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86" name="PlaceHolder 5"/>
          <p:cNvSpPr>
            <a:spLocks noGrp="1"/>
          </p:cNvSpPr>
          <p:nvPr>
            <p:ph type="ftr" idx="6"/>
          </p:nvPr>
        </p:nvSpPr>
        <p:spPr>
          <a:xfrm>
            <a:off x="0" y="9555480"/>
            <a:ext cx="3372840" cy="50256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87" name="PlaceHolder 6"/>
          <p:cNvSpPr>
            <a:spLocks noGrp="1"/>
          </p:cNvSpPr>
          <p:nvPr>
            <p:ph type="sldNum" idx="7"/>
          </p:nvPr>
        </p:nvSpPr>
        <p:spPr>
          <a:xfrm>
            <a:off x="4399200" y="9555480"/>
            <a:ext cx="3372840" cy="50256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AD89D195-4B30-429E-A0B1-A977115E1D23}"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PlaceHolder 1"/>
          <p:cNvSpPr>
            <a:spLocks noGrp="1"/>
          </p:cNvSpPr>
          <p:nvPr>
            <p:ph type="sldImg"/>
          </p:nvPr>
        </p:nvSpPr>
        <p:spPr>
          <a:xfrm>
            <a:off x="685800" y="1143000"/>
            <a:ext cx="5486040" cy="3085920"/>
          </a:xfrm>
          <a:prstGeom prst="rect">
            <a:avLst/>
          </a:prstGeom>
          <a:ln w="0">
            <a:noFill/>
          </a:ln>
        </p:spPr>
      </p:sp>
      <p:sp>
        <p:nvSpPr>
          <p:cNvPr id="165" name="PlaceHolder 2"/>
          <p:cNvSpPr>
            <a:spLocks noGrp="1"/>
          </p:cNvSpPr>
          <p:nvPr>
            <p:ph type="body"/>
          </p:nvPr>
        </p:nvSpPr>
        <p:spPr>
          <a:xfrm>
            <a:off x="685800" y="4400640"/>
            <a:ext cx="5486040" cy="3600000"/>
          </a:xfrm>
          <a:prstGeom prst="rect">
            <a:avLst/>
          </a:prstGeom>
          <a:noFill/>
          <a:ln w="0">
            <a:noFill/>
          </a:ln>
        </p:spPr>
        <p:txBody>
          <a:bodyPr numCol="1" spcCol="0" anchor="t">
            <a:noAutofit/>
          </a:bodyPr>
          <a:p>
            <a:pPr marL="216000" indent="0">
              <a:buNone/>
            </a:pPr>
            <a:endParaRPr b="0" lang="en-US" sz="1800" spc="-1" strike="noStrike">
              <a:solidFill>
                <a:srgbClr val="000000"/>
              </a:solidFill>
              <a:latin typeface="Arial"/>
            </a:endParaRPr>
          </a:p>
        </p:txBody>
      </p:sp>
      <p:sp>
        <p:nvSpPr>
          <p:cNvPr id="166" name="PlaceHolder 3"/>
          <p:cNvSpPr>
            <a:spLocks noGrp="1"/>
          </p:cNvSpPr>
          <p:nvPr>
            <p:ph type="sldNum" idx="8"/>
          </p:nvPr>
        </p:nvSpPr>
        <p:spPr>
          <a:xfrm>
            <a:off x="3884760" y="8685360"/>
            <a:ext cx="2971440" cy="458280"/>
          </a:xfrm>
          <a:prstGeom prst="rect">
            <a:avLst/>
          </a:prstGeom>
          <a:noFill/>
          <a:ln w="0">
            <a:noFill/>
          </a:ln>
        </p:spPr>
        <p:txBody>
          <a:bodyPr numCol="1" spcCol="0" anchor="b">
            <a:noAutofit/>
          </a:bodyPr>
          <a:lstStyle>
            <a:lvl1pPr indent="0" algn="r">
              <a:lnSpc>
                <a:spcPct val="100000"/>
              </a:lnSpc>
              <a:buNone/>
              <a:defRPr b="0" lang="en-US" sz="1200" spc="-1" strike="noStrike">
                <a:solidFill>
                  <a:srgbClr val="000000"/>
                </a:solidFill>
                <a:latin typeface="Calibri"/>
              </a:defRPr>
            </a:lvl1pPr>
          </a:lstStyle>
          <a:p>
            <a:pPr indent="0" algn="r">
              <a:lnSpc>
                <a:spcPct val="100000"/>
              </a:lnSpc>
              <a:buNone/>
            </a:pPr>
            <a:fld id="{AAD38E2D-605D-40C4-B502-E928649BF6A1}" type="slidenum">
              <a:rPr b="0" lang="en-US" sz="1200" spc="-1" strike="noStrike">
                <a:solidFill>
                  <a:srgbClr val="000000"/>
                </a:solidFill>
                <a:latin typeface="Calibri"/>
              </a:rPr>
              <a:t>8</a:t>
            </a:fld>
            <a:endParaRPr b="0" lang="en-US" sz="1200" spc="-1" strike="noStrike">
              <a:solidFill>
                <a:srgbClr val="000000"/>
              </a:solidFill>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PlaceHolder 1"/>
          <p:cNvSpPr>
            <a:spLocks noGrp="1"/>
          </p:cNvSpPr>
          <p:nvPr>
            <p:ph type="sldImg"/>
          </p:nvPr>
        </p:nvSpPr>
        <p:spPr>
          <a:xfrm>
            <a:off x="685800" y="1143000"/>
            <a:ext cx="5486040" cy="3085920"/>
          </a:xfrm>
          <a:prstGeom prst="rect">
            <a:avLst/>
          </a:prstGeom>
          <a:ln w="0">
            <a:noFill/>
          </a:ln>
        </p:spPr>
      </p:sp>
      <p:sp>
        <p:nvSpPr>
          <p:cNvPr id="168"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en-US" sz="1800" spc="-1" strike="noStrike">
              <a:solidFill>
                <a:srgbClr val="000000"/>
              </a:solidFill>
              <a:latin typeface="Arial"/>
            </a:endParaRPr>
          </a:p>
        </p:txBody>
      </p:sp>
      <p:sp>
        <p:nvSpPr>
          <p:cNvPr id="169" name="PlaceHolder 3"/>
          <p:cNvSpPr>
            <a:spLocks noGrp="1"/>
          </p:cNvSpPr>
          <p:nvPr>
            <p:ph type="sldNum" idx="9"/>
          </p:nvPr>
        </p:nvSpPr>
        <p:spPr>
          <a:xfrm>
            <a:off x="3884760" y="8685360"/>
            <a:ext cx="2971440" cy="458280"/>
          </a:xfrm>
          <a:prstGeom prst="rect">
            <a:avLst/>
          </a:prstGeom>
          <a:noFill/>
          <a:ln w="0">
            <a:noFill/>
          </a:ln>
        </p:spPr>
        <p:txBody>
          <a:bodyPr numCol="1" spcCol="0" anchor="b">
            <a:noAutofit/>
          </a:bodyPr>
          <a:lstStyle>
            <a:lvl1pPr indent="0" algn="r">
              <a:lnSpc>
                <a:spcPct val="100000"/>
              </a:lnSpc>
              <a:buNone/>
              <a:defRPr b="0" lang="en-US" sz="1200" spc="-1" strike="noStrike">
                <a:solidFill>
                  <a:srgbClr val="000000"/>
                </a:solidFill>
                <a:latin typeface="Calibri"/>
                <a:ea typeface="+mn-ea"/>
              </a:defRPr>
            </a:lvl1pPr>
          </a:lstStyle>
          <a:p>
            <a:pPr indent="0" algn="r">
              <a:lnSpc>
                <a:spcPct val="100000"/>
              </a:lnSpc>
              <a:buNone/>
            </a:pPr>
            <a:fld id="{8879FE41-7878-4D30-9A04-DF4D8F66721A}" type="slidenum">
              <a:rPr b="0" lang="en-US" sz="1200" spc="-1" strike="noStrike">
                <a:solidFill>
                  <a:srgbClr val="000000"/>
                </a:solidFill>
                <a:latin typeface="Calibri"/>
                <a:ea typeface="+mn-ea"/>
              </a:rPr>
              <a:t>&lt;number&gt;</a:t>
            </a:fld>
            <a:endParaRPr b="0" lang="en-US"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1"/>
          </p:nvPr>
        </p:nvSpPr>
        <p:spPr/>
        <p:txBody>
          <a:bodyPr/>
          <a:p>
            <a:fld id="{0C62CEA9-9ADF-4F55-8951-6F3D5851A931}"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27"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28"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1"/>
          </p:nvPr>
        </p:nvSpPr>
        <p:spPr/>
        <p:txBody>
          <a:bodyPr/>
          <a:p>
            <a:fld id="{90382DCD-0658-4688-B3A9-1C5825F007D6}"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30"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31"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32"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33"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1"/>
          </p:nvPr>
        </p:nvSpPr>
        <p:spPr/>
        <p:txBody>
          <a:bodyPr/>
          <a:p>
            <a:fld id="{0B4326B7-C4E1-4D87-8645-0492942BC081}"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35"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36"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37"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38"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39"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40"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1"/>
          </p:nvPr>
        </p:nvSpPr>
        <p:spPr/>
        <p:txBody>
          <a:bodyPr/>
          <a:p>
            <a:fld id="{8601E6C3-C5FA-4EA3-90E1-1FFE559D7F34}"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3"/>
          </p:nvPr>
        </p:nvSpPr>
        <p:spPr/>
        <p:txBody>
          <a:bodyPr/>
          <a:p>
            <a:fld id="{695C9DC9-C993-4541-BEC5-E495594BC808}"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3"/>
          </p:nvPr>
        </p:nvSpPr>
        <p:spPr/>
        <p:txBody>
          <a:bodyPr/>
          <a:p>
            <a:fld id="{DE05AF4C-895F-414C-B00A-F7410B938775}"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49"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3"/>
          </p:nvPr>
        </p:nvSpPr>
        <p:spPr/>
        <p:txBody>
          <a:bodyPr/>
          <a:p>
            <a:fld id="{FCFEA672-4986-44EA-8B12-2533DB3F15D3}"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51"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52"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3"/>
          </p:nvPr>
        </p:nvSpPr>
        <p:spPr/>
        <p:txBody>
          <a:bodyPr/>
          <a:p>
            <a:fld id="{3F5498AA-D2EA-4A6E-A6E5-72EF662A0F8C}"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3"/>
          </p:nvPr>
        </p:nvSpPr>
        <p:spPr/>
        <p:txBody>
          <a:bodyPr/>
          <a:p>
            <a:fld id="{84C4DB63-BFC7-4F8D-9C5A-2820FC553783}"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3"/>
          </p:nvPr>
        </p:nvSpPr>
        <p:spPr/>
        <p:txBody>
          <a:bodyPr/>
          <a:p>
            <a:fld id="{093C9446-D009-4EE0-864F-5F19C263730D}"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56"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57"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58"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3"/>
          </p:nvPr>
        </p:nvSpPr>
        <p:spPr/>
        <p:txBody>
          <a:bodyPr/>
          <a:p>
            <a:fld id="{7568D820-E2C5-4246-9F15-8207A765B49E}"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1"/>
          </p:nvPr>
        </p:nvSpPr>
        <p:spPr/>
        <p:txBody>
          <a:bodyPr/>
          <a:p>
            <a:fld id="{A1260E6F-5F93-4153-812B-BFD01179121D}" type="slidenum">
              <a:t>&lt;#&gt;</a:t>
            </a:fld>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60"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1"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2"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3"/>
          </p:nvPr>
        </p:nvSpPr>
        <p:spPr/>
        <p:txBody>
          <a:bodyPr/>
          <a:p>
            <a:fld id="{5E306429-9646-4011-AE7A-B69D4AE8C37E}"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64"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5"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6"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3"/>
          </p:nvPr>
        </p:nvSpPr>
        <p:spPr/>
        <p:txBody>
          <a:bodyPr/>
          <a:p>
            <a:fld id="{CA254737-F4A4-4344-B549-6D6A10911BD5}"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68"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9"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3"/>
          </p:nvPr>
        </p:nvSpPr>
        <p:spPr/>
        <p:txBody>
          <a:bodyPr/>
          <a:p>
            <a:fld id="{072FF57C-A181-476F-AA1D-736BE1BE8A43}"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71"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72"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73"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74"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3"/>
          </p:nvPr>
        </p:nvSpPr>
        <p:spPr/>
        <p:txBody>
          <a:bodyPr/>
          <a:p>
            <a:fld id="{02AC0538-5CE8-457C-91C9-C25BD4EA22AA}"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76"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77"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78"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79"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80"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81"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3"/>
          </p:nvPr>
        </p:nvSpPr>
        <p:spPr/>
        <p:txBody>
          <a:bodyPr/>
          <a:p>
            <a:fld id="{BA6053DD-BCB5-417D-8462-2D1104A4F2F9}"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8"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1"/>
          </p:nvPr>
        </p:nvSpPr>
        <p:spPr/>
        <p:txBody>
          <a:bodyPr/>
          <a:p>
            <a:fld id="{AD102762-613D-4FB1-8C77-3F1FD4CBB0F6}"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10"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11"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1"/>
          </p:nvPr>
        </p:nvSpPr>
        <p:spPr/>
        <p:txBody>
          <a:bodyPr/>
          <a:p>
            <a:fld id="{1842FD84-E79C-4DEB-9A5D-BE51F4C09E5F}"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1"/>
          </p:nvPr>
        </p:nvSpPr>
        <p:spPr/>
        <p:txBody>
          <a:bodyPr/>
          <a:p>
            <a:fld id="{1E847592-60C7-4C31-92E0-09A469457DD8}"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1"/>
          </p:nvPr>
        </p:nvSpPr>
        <p:spPr/>
        <p:txBody>
          <a:bodyPr/>
          <a:p>
            <a:fld id="{4FAA8343-901A-4EE0-9AAE-DE7041CA0255}"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15"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16"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17"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1"/>
          </p:nvPr>
        </p:nvSpPr>
        <p:spPr/>
        <p:txBody>
          <a:bodyPr/>
          <a:p>
            <a:fld id="{3BFE382B-791E-43FA-95F2-06053CC80059}"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19"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20"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21"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1"/>
          </p:nvPr>
        </p:nvSpPr>
        <p:spPr/>
        <p:txBody>
          <a:bodyPr/>
          <a:p>
            <a:fld id="{E35EE462-3F0F-4C3F-B5FD-0F7D18C8D832}"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23"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24"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25"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1"/>
          </p:nvPr>
        </p:nvSpPr>
        <p:spPr/>
        <p:txBody>
          <a:bodyPr/>
          <a:p>
            <a:fld id="{7278C2F1-F79D-41FE-AEAA-1188E7A21828}"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wmf"/><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jpeg"/><Relationship Id="rId3" Type="http://schemas.openxmlformats.org/officeDocument/2006/relationships/image" Target="../media/image2.wmf"/><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0" name="Picture 6" descr=""/>
          <p:cNvPicPr/>
          <p:nvPr/>
        </p:nvPicPr>
        <p:blipFill>
          <a:blip r:embed="rId3"/>
          <a:stretch/>
        </p:blipFill>
        <p:spPr>
          <a:xfrm>
            <a:off x="909720" y="6218280"/>
            <a:ext cx="1296720" cy="375840"/>
          </a:xfrm>
          <a:prstGeom prst="rect">
            <a:avLst/>
          </a:prstGeom>
          <a:ln w="0">
            <a:noFill/>
          </a:ln>
        </p:spPr>
      </p:pic>
      <p:sp>
        <p:nvSpPr>
          <p:cNvPr id="1" name="PlaceHolder 1"/>
          <p:cNvSpPr>
            <a:spLocks noGrp="1"/>
          </p:cNvSpPr>
          <p:nvPr>
            <p:ph type="sldNum" idx="1"/>
          </p:nvPr>
        </p:nvSpPr>
        <p:spPr>
          <a:xfrm>
            <a:off x="10415520" y="6356520"/>
            <a:ext cx="937800" cy="364680"/>
          </a:xfrm>
          <a:prstGeom prst="rect">
            <a:avLst/>
          </a:prstGeom>
          <a:noFill/>
          <a:ln w="0">
            <a:noFill/>
          </a:ln>
        </p:spPr>
        <p:txBody>
          <a:bodyPr numCol="1" spcCol="0" anchor="ctr">
            <a:noAutofit/>
          </a:bodyPr>
          <a:lstStyle>
            <a:lvl1pPr indent="0" algn="r">
              <a:lnSpc>
                <a:spcPct val="100000"/>
              </a:lnSpc>
              <a:buNone/>
              <a:defRPr b="0" lang="en-US" sz="1000" spc="-1" strike="noStrike">
                <a:solidFill>
                  <a:srgbClr val="ffffff"/>
                </a:solidFill>
                <a:latin typeface="Century Gothic"/>
              </a:defRPr>
            </a:lvl1pPr>
          </a:lstStyle>
          <a:p>
            <a:pPr indent="0" algn="r">
              <a:lnSpc>
                <a:spcPct val="100000"/>
              </a:lnSpc>
              <a:buNone/>
            </a:pPr>
            <a:fld id="{7DE0B1EA-CA19-43AD-8B09-90BBE25B8680}" type="slidenum">
              <a:rPr b="0" lang="en-US" sz="1000" spc="-1" strike="noStrike">
                <a:solidFill>
                  <a:srgbClr val="ffffff"/>
                </a:solidFill>
                <a:latin typeface="Century Gothic"/>
              </a:rPr>
              <a:t>&lt;number&gt;</a:t>
            </a:fld>
            <a:endParaRPr b="0" lang="en-US" sz="1000" spc="-1" strike="noStrike">
              <a:solidFill>
                <a:srgbClr val="000000"/>
              </a:solidFill>
              <a:latin typeface="Times New Roman"/>
            </a:endParaRPr>
          </a:p>
        </p:txBody>
      </p:sp>
      <p:sp>
        <p:nvSpPr>
          <p:cNvPr id="2" name="PlaceHolder 2"/>
          <p:cNvSpPr>
            <a:spLocks noGrp="1"/>
          </p:cNvSpPr>
          <p:nvPr>
            <p:ph type="ftr" idx="2"/>
          </p:nvPr>
        </p:nvSpPr>
        <p:spPr>
          <a:xfrm>
            <a:off x="2313000" y="6356520"/>
            <a:ext cx="7370280" cy="364680"/>
          </a:xfrm>
          <a:prstGeom prst="rect">
            <a:avLst/>
          </a:prstGeom>
          <a:noFill/>
          <a:ln w="0">
            <a:noFill/>
          </a:ln>
        </p:spPr>
        <p:txBody>
          <a:bodyPr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 name="PlaceHolder 3"/>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r>
              <a:rPr b="0" lang="en-US" sz="3800" spc="-1" strike="noStrike">
                <a:solidFill>
                  <a:srgbClr val="000000"/>
                </a:solidFill>
                <a:latin typeface="Calibri"/>
              </a:rPr>
              <a:t>Click to edit the title text format</a:t>
            </a:r>
            <a:endParaRPr b="0" lang="en-US" sz="3800" spc="-1" strike="noStrike">
              <a:solidFill>
                <a:srgbClr val="000000"/>
              </a:solidFill>
              <a:latin typeface="Calibri"/>
            </a:endParaRPr>
          </a:p>
        </p:txBody>
      </p:sp>
      <p:sp>
        <p:nvSpPr>
          <p:cNvPr id="4" name="PlaceHolder 4"/>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pc="-1" strike="noStrike">
                <a:solidFill>
                  <a:srgbClr val="404040"/>
                </a:solidFill>
                <a:latin typeface="Century Gothic"/>
              </a:rPr>
              <a:t>Click to edit the outline text format</a:t>
            </a:r>
            <a:endParaRPr b="0" lang="en-US" sz="2800" spc="-1" strike="noStrike">
              <a:solidFill>
                <a:srgbClr val="404040"/>
              </a:solidFill>
              <a:latin typeface="Century Gothic"/>
            </a:endParaRPr>
          </a:p>
          <a:p>
            <a:pPr lvl="1" marL="864000" indent="-324000">
              <a:lnSpc>
                <a:spcPct val="90000"/>
              </a:lnSpc>
              <a:spcBef>
                <a:spcPts val="1134"/>
              </a:spcBef>
              <a:buClr>
                <a:srgbClr val="000000"/>
              </a:buClr>
              <a:buSzPct val="75000"/>
              <a:buFont typeface="Symbol" charset="2"/>
              <a:buChar char=""/>
            </a:pPr>
            <a:r>
              <a:rPr b="0" lang="en-US" sz="2000" spc="-1" strike="noStrike">
                <a:solidFill>
                  <a:srgbClr val="404040"/>
                </a:solidFill>
                <a:latin typeface="Century Gothic"/>
              </a:rPr>
              <a:t>Second Outline Level</a:t>
            </a:r>
            <a:endParaRPr b="0" lang="en-US" sz="2000" spc="-1" strike="noStrike">
              <a:solidFill>
                <a:srgbClr val="404040"/>
              </a:solidFill>
              <a:latin typeface="Century Gothic"/>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rgbClr val="404040"/>
                </a:solidFill>
                <a:latin typeface="Century Gothic"/>
              </a:rPr>
              <a:t>Third Outline Level</a:t>
            </a:r>
            <a:endParaRPr b="0" lang="en-US" sz="1800" spc="-1" strike="noStrike">
              <a:solidFill>
                <a:srgbClr val="404040"/>
              </a:solidFill>
              <a:latin typeface="Century Gothic"/>
            </a:endParaRPr>
          </a:p>
          <a:p>
            <a:pPr lvl="3" marL="1728000" indent="-216000">
              <a:lnSpc>
                <a:spcPct val="90000"/>
              </a:lnSpc>
              <a:spcBef>
                <a:spcPts val="567"/>
              </a:spcBef>
              <a:buClr>
                <a:srgbClr val="000000"/>
              </a:buClr>
              <a:buSzPct val="75000"/>
              <a:buFont typeface="Symbol" charset="2"/>
              <a:buChar char=""/>
            </a:pPr>
            <a:r>
              <a:rPr b="0" lang="en-US" sz="1800" spc="-1" strike="noStrike">
                <a:solidFill>
                  <a:srgbClr val="404040"/>
                </a:solidFill>
                <a:latin typeface="Century Gothic"/>
              </a:rPr>
              <a:t>Fourth Outline Level</a:t>
            </a:r>
            <a:endParaRPr b="0" lang="en-US" sz="1800" spc="-1" strike="noStrike">
              <a:solidFill>
                <a:srgbClr val="404040"/>
              </a:solidFill>
              <a:latin typeface="Century Gothic"/>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rgbClr val="404040"/>
                </a:solidFill>
                <a:latin typeface="Century Gothic"/>
              </a:rPr>
              <a:t>Fifth Outline Level</a:t>
            </a:r>
            <a:endParaRPr b="0" lang="en-US" sz="2000" spc="-1" strike="noStrike">
              <a:solidFill>
                <a:srgbClr val="404040"/>
              </a:solidFill>
              <a:latin typeface="Century Gothic"/>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rgbClr val="404040"/>
                </a:solidFill>
                <a:latin typeface="Century Gothic"/>
              </a:rPr>
              <a:t>Sixth Outline Level</a:t>
            </a:r>
            <a:endParaRPr b="0" lang="en-US" sz="2000" spc="-1" strike="noStrike">
              <a:solidFill>
                <a:srgbClr val="404040"/>
              </a:solidFill>
              <a:latin typeface="Century Gothic"/>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rgbClr val="404040"/>
                </a:solidFill>
                <a:latin typeface="Century Gothic"/>
              </a:rPr>
              <a:t>Seventh Outline Level</a:t>
            </a:r>
            <a:endParaRPr b="0" lang="en-US" sz="2000" spc="-1" strike="noStrike">
              <a:solidFill>
                <a:srgbClr val="404040"/>
              </a:solidFill>
              <a:latin typeface="Century Gothic"/>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41" name="Picture 6" descr=""/>
          <p:cNvPicPr/>
          <p:nvPr/>
        </p:nvPicPr>
        <p:blipFill>
          <a:blip r:embed="rId3"/>
          <a:stretch/>
        </p:blipFill>
        <p:spPr>
          <a:xfrm>
            <a:off x="909720" y="6218280"/>
            <a:ext cx="1296720" cy="375840"/>
          </a:xfrm>
          <a:prstGeom prst="rect">
            <a:avLst/>
          </a:prstGeom>
          <a:ln w="0">
            <a:noFill/>
          </a:ln>
        </p:spPr>
      </p:pic>
      <p:sp>
        <p:nvSpPr>
          <p:cNvPr id="42"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Click to edit Master title style</a:t>
            </a:r>
            <a:endParaRPr b="0" lang="en-US" sz="3800" spc="-1" strike="noStrike">
              <a:solidFill>
                <a:srgbClr val="000000"/>
              </a:solidFill>
              <a:latin typeface="Calibri"/>
            </a:endParaRPr>
          </a:p>
        </p:txBody>
      </p:sp>
      <p:sp>
        <p:nvSpPr>
          <p:cNvPr id="43" name="PlaceHolder 2"/>
          <p:cNvSpPr>
            <a:spLocks noGrp="1"/>
          </p:cNvSpPr>
          <p:nvPr>
            <p:ph type="body"/>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Click to edit Master text styles</a:t>
            </a:r>
            <a:endParaRPr b="0" lang="en-US" sz="24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Second level</a:t>
            </a:r>
            <a:endParaRPr b="0" lang="en-US" sz="2000" spc="-1" strike="noStrike">
              <a:solidFill>
                <a:srgbClr val="404040"/>
              </a:solidFill>
              <a:latin typeface="Century Gothic"/>
            </a:endParaRPr>
          </a:p>
          <a:p>
            <a:pPr lvl="2" marL="1143000" indent="-228600">
              <a:lnSpc>
                <a:spcPct val="90000"/>
              </a:lnSpc>
              <a:spcBef>
                <a:spcPts val="499"/>
              </a:spcBef>
              <a:buClr>
                <a:srgbClr val="404040"/>
              </a:buClr>
              <a:buFont typeface="Arial"/>
              <a:buChar char="•"/>
            </a:pPr>
            <a:r>
              <a:rPr b="0" lang="en-US" sz="1800" spc="-1" strike="noStrike">
                <a:solidFill>
                  <a:srgbClr val="404040"/>
                </a:solidFill>
                <a:latin typeface="Century Gothic"/>
              </a:rPr>
              <a:t>Third level</a:t>
            </a:r>
            <a:endParaRPr b="0" lang="en-US" sz="1800" spc="-1" strike="noStrike">
              <a:solidFill>
                <a:srgbClr val="404040"/>
              </a:solidFill>
              <a:latin typeface="Century Gothic"/>
            </a:endParaRPr>
          </a:p>
          <a:p>
            <a:pPr lvl="3" marL="1600200" indent="-228600">
              <a:lnSpc>
                <a:spcPct val="90000"/>
              </a:lnSpc>
              <a:spcBef>
                <a:spcPts val="499"/>
              </a:spcBef>
              <a:buClr>
                <a:srgbClr val="404040"/>
              </a:buClr>
              <a:buFont typeface="Arial"/>
              <a:buChar char="•"/>
            </a:pPr>
            <a:r>
              <a:rPr b="0" lang="en-US" sz="1600" spc="-1" strike="noStrike">
                <a:solidFill>
                  <a:srgbClr val="404040"/>
                </a:solidFill>
                <a:latin typeface="Century Gothic"/>
              </a:rPr>
              <a:t>Fourth level</a:t>
            </a:r>
            <a:endParaRPr b="0" lang="en-US" sz="1600" spc="-1" strike="noStrike">
              <a:solidFill>
                <a:srgbClr val="404040"/>
              </a:solidFill>
              <a:latin typeface="Century Gothic"/>
            </a:endParaRPr>
          </a:p>
          <a:p>
            <a:pPr lvl="4" marL="2057400" indent="-228600">
              <a:lnSpc>
                <a:spcPct val="90000"/>
              </a:lnSpc>
              <a:spcBef>
                <a:spcPts val="499"/>
              </a:spcBef>
              <a:buClr>
                <a:srgbClr val="404040"/>
              </a:buClr>
              <a:buFont typeface="Arial"/>
              <a:buChar char="•"/>
            </a:pPr>
            <a:r>
              <a:rPr b="0" lang="en-US" sz="1600" spc="-1" strike="noStrike">
                <a:solidFill>
                  <a:srgbClr val="404040"/>
                </a:solidFill>
                <a:latin typeface="Century Gothic"/>
              </a:rPr>
              <a:t>Fifth level</a:t>
            </a:r>
            <a:endParaRPr b="0" lang="en-US" sz="1600" spc="-1" strike="noStrike">
              <a:solidFill>
                <a:srgbClr val="404040"/>
              </a:solidFill>
              <a:latin typeface="Century Gothic"/>
            </a:endParaRPr>
          </a:p>
        </p:txBody>
      </p:sp>
      <p:sp>
        <p:nvSpPr>
          <p:cNvPr id="44" name="PlaceHolder 3"/>
          <p:cNvSpPr>
            <a:spLocks noGrp="1"/>
          </p:cNvSpPr>
          <p:nvPr>
            <p:ph type="sldNum" idx="3"/>
          </p:nvPr>
        </p:nvSpPr>
        <p:spPr>
          <a:xfrm>
            <a:off x="10415520" y="6356520"/>
            <a:ext cx="937800" cy="364680"/>
          </a:xfrm>
          <a:prstGeom prst="rect">
            <a:avLst/>
          </a:prstGeom>
          <a:noFill/>
          <a:ln w="0">
            <a:noFill/>
          </a:ln>
        </p:spPr>
        <p:txBody>
          <a:bodyPr numCol="1" spcCol="0" anchor="ctr">
            <a:noAutofit/>
          </a:bodyPr>
          <a:lstStyle>
            <a:lvl1pPr indent="0" algn="r">
              <a:lnSpc>
                <a:spcPct val="100000"/>
              </a:lnSpc>
              <a:buNone/>
              <a:defRPr b="0" lang="en-US" sz="1000" spc="-1" strike="noStrike">
                <a:solidFill>
                  <a:srgbClr val="ffffff"/>
                </a:solidFill>
                <a:latin typeface="Century Gothic"/>
              </a:defRPr>
            </a:lvl1pPr>
          </a:lstStyle>
          <a:p>
            <a:pPr indent="0" algn="r">
              <a:lnSpc>
                <a:spcPct val="100000"/>
              </a:lnSpc>
              <a:buNone/>
            </a:pPr>
            <a:fld id="{306F6CDA-9BF7-4512-A935-24F3F57A987E}" type="slidenum">
              <a:rPr b="0" lang="en-US" sz="1000" spc="-1" strike="noStrike">
                <a:solidFill>
                  <a:srgbClr val="ffffff"/>
                </a:solidFill>
                <a:latin typeface="Century Gothic"/>
              </a:rPr>
              <a:t>&lt;number&gt;</a:t>
            </a:fld>
            <a:endParaRPr b="0" lang="en-US" sz="1000" spc="-1" strike="noStrike">
              <a:solidFill>
                <a:srgbClr val="000000"/>
              </a:solidFill>
              <a:latin typeface="Times New Roman"/>
            </a:endParaRPr>
          </a:p>
        </p:txBody>
      </p:sp>
      <p:sp>
        <p:nvSpPr>
          <p:cNvPr id="45" name="PlaceHolder 4"/>
          <p:cNvSpPr>
            <a:spLocks noGrp="1"/>
          </p:cNvSpPr>
          <p:nvPr>
            <p:ph type="ftr" idx="4"/>
          </p:nvPr>
        </p:nvSpPr>
        <p:spPr>
          <a:xfrm>
            <a:off x="2313000" y="6356520"/>
            <a:ext cx="7370280" cy="364680"/>
          </a:xfrm>
          <a:prstGeom prst="rect">
            <a:avLst/>
          </a:prstGeom>
          <a:noFill/>
          <a:ln w="0">
            <a:noFill/>
          </a:ln>
        </p:spPr>
        <p:txBody>
          <a:bodyPr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s/_rels/slide1.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chart" Target="../charts/chart3.xml"/><Relationship Id="rId2" Type="http://schemas.openxmlformats.org/officeDocument/2006/relationships/chart" Target="../charts/chart4.xml"/><Relationship Id="rId3" Type="http://schemas.openxmlformats.org/officeDocument/2006/relationships/slideLayout" Target="../slideLayouts/slideLayout13.xml"/><Relationship Id="rId4"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88" name="Title 1"/>
          <p:cNvSpPr/>
          <p:nvPr/>
        </p:nvSpPr>
        <p:spPr>
          <a:xfrm>
            <a:off x="1164600" y="839880"/>
            <a:ext cx="10087920" cy="2588760"/>
          </a:xfrm>
          <a:prstGeom prst="rect">
            <a:avLst/>
          </a:prstGeom>
          <a:noFill/>
          <a:ln w="0">
            <a:noFill/>
          </a:ln>
        </p:spPr>
        <p:style>
          <a:lnRef idx="0"/>
          <a:fillRef idx="0"/>
          <a:effectRef idx="0"/>
          <a:fontRef idx="minor"/>
        </p:style>
        <p:txBody>
          <a:bodyPr lIns="90000" rIns="90000" tIns="45000" bIns="45000" anchor="t">
            <a:noAutofit/>
          </a:bodyPr>
          <a:p>
            <a:pPr>
              <a:lnSpc>
                <a:spcPct val="90000"/>
              </a:lnSpc>
            </a:pPr>
            <a:r>
              <a:rPr b="1" lang="en-US" sz="4000" spc="-1" strike="noStrike" cap="all">
                <a:solidFill>
                  <a:srgbClr val="ffffff"/>
                </a:solidFill>
                <a:latin typeface="Century Gothic"/>
                <a:ea typeface="Century Gothic"/>
              </a:rPr>
              <a:t>urban Economics</a:t>
            </a:r>
            <a:endParaRPr b="0" lang="en-US" sz="4000" spc="-1" strike="noStrike">
              <a:solidFill>
                <a:srgbClr val="000000"/>
              </a:solidFill>
              <a:latin typeface="Arial"/>
            </a:endParaRPr>
          </a:p>
          <a:p>
            <a:pPr>
              <a:lnSpc>
                <a:spcPct val="90000"/>
              </a:lnSpc>
            </a:pPr>
            <a:r>
              <a:rPr b="1" lang="en-US" sz="6000" spc="-1" strike="noStrike" cap="all">
                <a:solidFill>
                  <a:srgbClr val="ffffff"/>
                </a:solidFill>
                <a:latin typeface="Century Gothic"/>
                <a:ea typeface="Century Gothic"/>
              </a:rPr>
              <a:t>Ban the box, criminal records discrimination and audit field experiments</a:t>
            </a:r>
            <a:endParaRPr b="0" lang="en-US" sz="6000" spc="-1" strike="noStrike">
              <a:solidFill>
                <a:srgbClr val="000000"/>
              </a:solidFill>
              <a:latin typeface="Arial"/>
            </a:endParaRPr>
          </a:p>
          <a:p>
            <a:pPr>
              <a:lnSpc>
                <a:spcPct val="90000"/>
              </a:lnSpc>
            </a:pPr>
            <a:r>
              <a:rPr b="1" lang="en-US" sz="4000" spc="-1" strike="noStrike" cap="all">
                <a:solidFill>
                  <a:srgbClr val="ffffff"/>
                </a:solidFill>
                <a:latin typeface="Century Gothic"/>
                <a:ea typeface="Century Gothic"/>
              </a:rPr>
              <a:t>Prof. HUSSAIN HADAH</a:t>
            </a:r>
            <a:endParaRPr b="0" lang="en-US"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Audit field experiments - hiring</a:t>
            </a:r>
            <a:endParaRPr b="0" lang="en-US" sz="3800" spc="-1" strike="noStrike">
              <a:solidFill>
                <a:srgbClr val="000000"/>
              </a:solidFill>
              <a:latin typeface="Calibri"/>
            </a:endParaRPr>
          </a:p>
        </p:txBody>
      </p:sp>
      <p:pic>
        <p:nvPicPr>
          <p:cNvPr id="109" name="Picture 2" descr="Study suggests researchers look more closely at connections between names and race"/>
          <p:cNvPicPr/>
          <p:nvPr/>
        </p:nvPicPr>
        <p:blipFill>
          <a:blip r:embed="rId1"/>
          <a:stretch/>
        </p:blipFill>
        <p:spPr>
          <a:xfrm>
            <a:off x="6095880" y="1566360"/>
            <a:ext cx="6095520" cy="4047840"/>
          </a:xfrm>
          <a:prstGeom prst="rect">
            <a:avLst/>
          </a:prstGeom>
          <a:ln w="0">
            <a:noFill/>
          </a:ln>
        </p:spPr>
      </p:pic>
      <p:sp>
        <p:nvSpPr>
          <p:cNvPr id="110" name="PlaceHolder 2"/>
          <p:cNvSpPr>
            <a:spLocks noGrp="1"/>
          </p:cNvSpPr>
          <p:nvPr>
            <p:ph/>
          </p:nvPr>
        </p:nvSpPr>
        <p:spPr>
          <a:xfrm>
            <a:off x="63360" y="1522440"/>
            <a:ext cx="576720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Researchers (like me </a:t>
            </a:r>
            <a:r>
              <a:rPr b="0" lang="en-US" sz="2400" spc="-1" strike="noStrike">
                <a:solidFill>
                  <a:srgbClr val="404040"/>
                </a:solidFill>
                <a:latin typeface="Wingdings"/>
              </a:rPr>
              <a:t></a:t>
            </a:r>
            <a:r>
              <a:rPr b="0" lang="en-US" sz="2400" spc="-1" strike="noStrike">
                <a:solidFill>
                  <a:srgbClr val="404040"/>
                </a:solidFill>
                <a:latin typeface="Century Gothic"/>
              </a:rPr>
              <a:t>) sent on-average identical applications (resumes) to job ads.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Applicants vary in minority status (e.g., white vs. African-American name, male vs. female, older vs. younger, criminal record vs. no criminal record)</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Discrimination is quantified by comparing “callback rates” – interview or similar positive response rates by employers.</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What is “ban the box”?</a:t>
            </a:r>
            <a:endParaRPr b="0" lang="en-US" sz="3800" spc="-1" strike="noStrike">
              <a:solidFill>
                <a:srgbClr val="000000"/>
              </a:solidFill>
              <a:latin typeface="Calibri"/>
            </a:endParaRPr>
          </a:p>
        </p:txBody>
      </p:sp>
      <p:sp>
        <p:nvSpPr>
          <p:cNvPr id="112" name="PlaceHolder 2"/>
          <p:cNvSpPr>
            <a:spLocks noGrp="1"/>
          </p:cNvSpPr>
          <p:nvPr>
            <p:ph/>
          </p:nvPr>
        </p:nvSpPr>
        <p:spPr>
          <a:xfrm>
            <a:off x="838080" y="1536480"/>
            <a:ext cx="624348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Before I get into the methodology of the Agan and Starr (2018) resume experiment, I first want to explain what “Ban the Box” is.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From Wikipedia: “Ban the Box is the name of an American campaign by advocates for ex-offenders, aimed at </a:t>
            </a:r>
            <a:r>
              <a:rPr b="1" lang="en-US" sz="2400" spc="-1" strike="noStrike">
                <a:solidFill>
                  <a:srgbClr val="404040"/>
                </a:solidFill>
                <a:latin typeface="Century Gothic"/>
              </a:rPr>
              <a:t>removing the check box that asks if applicants have a criminal record from hiring applications</a:t>
            </a:r>
            <a:r>
              <a:rPr b="0" lang="en-US" sz="2400" spc="-1" strike="noStrike">
                <a:solidFill>
                  <a:srgbClr val="404040"/>
                </a:solidFill>
                <a:latin typeface="Century Gothic"/>
              </a:rPr>
              <a:t>…” </a:t>
            </a:r>
            <a:endParaRPr b="0" lang="en-US" sz="2400" spc="-1" strike="noStrike">
              <a:solidFill>
                <a:srgbClr val="404040"/>
              </a:solidFill>
              <a:latin typeface="Century Gothic"/>
            </a:endParaRPr>
          </a:p>
        </p:txBody>
      </p:sp>
      <p:pic>
        <p:nvPicPr>
          <p:cNvPr id="113" name="Picture 2" descr=""/>
          <p:cNvPicPr/>
          <p:nvPr/>
        </p:nvPicPr>
        <p:blipFill>
          <a:blip r:embed="rId1"/>
          <a:stretch/>
        </p:blipFill>
        <p:spPr>
          <a:xfrm>
            <a:off x="7191360" y="1454040"/>
            <a:ext cx="5000400" cy="333324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What is “ban the box”?</a:t>
            </a:r>
            <a:endParaRPr b="0" lang="en-US" sz="3800" spc="-1" strike="noStrike">
              <a:solidFill>
                <a:srgbClr val="000000"/>
              </a:solidFill>
              <a:latin typeface="Calibri"/>
            </a:endParaRPr>
          </a:p>
        </p:txBody>
      </p:sp>
      <p:sp>
        <p:nvSpPr>
          <p:cNvPr id="115" name="PlaceHolder 2"/>
          <p:cNvSpPr>
            <a:spLocks noGrp="1"/>
          </p:cNvSpPr>
          <p:nvPr>
            <p:ph/>
          </p:nvPr>
        </p:nvSpPr>
        <p:spPr>
          <a:xfrm>
            <a:off x="838080" y="1536480"/>
            <a:ext cx="628056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a:t>
            </a:r>
            <a:r>
              <a:rPr b="0" lang="en-US" sz="2400" spc="-1" strike="noStrike">
                <a:solidFill>
                  <a:srgbClr val="404040"/>
                </a:solidFill>
                <a:latin typeface="Century Gothic"/>
              </a:rPr>
              <a:t>Its purpose is to enable ex-offenders to display their qualifications in the hiring process before being asked about their criminal records. The premise of the campaign is that anything that makes it harder for ex-offenders to find a job makes it likelier that they will re-offend, which is bad for society.”</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1800" spc="-1" strike="noStrike">
                <a:solidFill>
                  <a:srgbClr val="404040"/>
                </a:solidFill>
                <a:latin typeface="Century Gothic"/>
              </a:rPr>
              <a:t>(FYI – this Wikipedia article could use an updated discussion of research on Ban the Box, since it doesn’t mention the Agan and Starr (2018) paper, which is I think one of the best on the topic.)</a:t>
            </a:r>
            <a:endParaRPr b="0" lang="en-US" sz="1800" spc="-1" strike="noStrike">
              <a:solidFill>
                <a:srgbClr val="404040"/>
              </a:solidFill>
              <a:latin typeface="Century Gothic"/>
            </a:endParaRPr>
          </a:p>
        </p:txBody>
      </p:sp>
      <p:pic>
        <p:nvPicPr>
          <p:cNvPr id="116" name="Picture 2" descr=""/>
          <p:cNvPicPr/>
          <p:nvPr/>
        </p:nvPicPr>
        <p:blipFill>
          <a:blip r:embed="rId1"/>
          <a:stretch/>
        </p:blipFill>
        <p:spPr>
          <a:xfrm>
            <a:off x="7191360" y="1454040"/>
            <a:ext cx="5000400" cy="333324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Who “bans the box”? Data as of 2019</a:t>
            </a:r>
            <a:endParaRPr b="0" lang="en-US" sz="3800" spc="-1" strike="noStrike">
              <a:solidFill>
                <a:srgbClr val="000000"/>
              </a:solidFill>
              <a:latin typeface="Calibri"/>
            </a:endParaRPr>
          </a:p>
        </p:txBody>
      </p:sp>
      <p:pic>
        <p:nvPicPr>
          <p:cNvPr id="118" name="Picture 2" descr="Ban the Box' Laws Could Negatively Impact Minorities | Best States | US News"/>
          <p:cNvPicPr/>
          <p:nvPr/>
        </p:nvPicPr>
        <p:blipFill>
          <a:blip r:embed="rId1"/>
          <a:stretch/>
        </p:blipFill>
        <p:spPr>
          <a:xfrm>
            <a:off x="5707080" y="1508400"/>
            <a:ext cx="6484680" cy="4350960"/>
          </a:xfrm>
          <a:prstGeom prst="rect">
            <a:avLst/>
          </a:prstGeom>
          <a:ln w="0">
            <a:noFill/>
          </a:ln>
        </p:spPr>
      </p:pic>
      <p:sp>
        <p:nvSpPr>
          <p:cNvPr id="119" name="TextBox 3"/>
          <p:cNvSpPr/>
          <p:nvPr/>
        </p:nvSpPr>
        <p:spPr>
          <a:xfrm>
            <a:off x="578520" y="1998000"/>
            <a:ext cx="4916880" cy="2832840"/>
          </a:xfrm>
          <a:prstGeom prst="rect">
            <a:avLst/>
          </a:prstGeom>
          <a:noFill/>
          <a:ln w="0">
            <a:noFill/>
          </a:ln>
        </p:spPr>
        <p:style>
          <a:lnRef idx="0"/>
          <a:fillRef idx="0"/>
          <a:effectRef idx="0"/>
          <a:fontRef idx="minor"/>
        </p:style>
        <p:txBody>
          <a:bodyPr lIns="90000" rIns="90000" tIns="45000" bIns="45000" anchor="t">
            <a:spAutoFit/>
          </a:bodyPr>
          <a:p>
            <a:pPr marL="285840" indent="-285840">
              <a:lnSpc>
                <a:spcPct val="100000"/>
              </a:lnSpc>
              <a:buClr>
                <a:srgbClr val="000000"/>
              </a:buClr>
              <a:buFont typeface="Arial"/>
              <a:buChar char="•"/>
            </a:pPr>
            <a:r>
              <a:rPr b="0" lang="en-US" sz="1800" spc="-1" strike="noStrike">
                <a:solidFill>
                  <a:srgbClr val="000000"/>
                </a:solidFill>
                <a:latin typeface="Calibri"/>
              </a:rPr>
              <a:t>Dark blue = box is banned for private employers and public employers.</a:t>
            </a:r>
            <a:endParaRPr b="0" lang="en-US" sz="1800" spc="-1" strike="noStrike">
              <a:solidFill>
                <a:srgbClr val="000000"/>
              </a:solidFill>
              <a:latin typeface="Arial"/>
            </a:endParaRPr>
          </a:p>
          <a:p>
            <a:pPr marL="285840" indent="-285840">
              <a:lnSpc>
                <a:spcPct val="100000"/>
              </a:lnSpc>
              <a:buClr>
                <a:srgbClr val="000000"/>
              </a:buClr>
              <a:buFont typeface="Arial"/>
              <a:buChar char="•"/>
            </a:pPr>
            <a:r>
              <a:rPr b="0" lang="en-US" sz="1800" spc="-1" strike="noStrike">
                <a:solidFill>
                  <a:srgbClr val="000000"/>
                </a:solidFill>
                <a:latin typeface="Calibri"/>
              </a:rPr>
              <a:t>Light blue = box is banned for public employers only.</a:t>
            </a:r>
            <a:endParaRPr b="0" lang="en-US" sz="1800" spc="-1" strike="noStrike">
              <a:solidFill>
                <a:srgbClr val="000000"/>
              </a:solidFill>
              <a:latin typeface="Arial"/>
            </a:endParaRPr>
          </a:p>
          <a:p>
            <a:pPr marL="285840" indent="-285840">
              <a:lnSpc>
                <a:spcPct val="100000"/>
              </a:lnSpc>
              <a:buClr>
                <a:srgbClr val="000000"/>
              </a:buClr>
              <a:buFont typeface="Arial"/>
              <a:buChar char="•"/>
            </a:pPr>
            <a:r>
              <a:rPr b="0" lang="en-US" sz="1800" spc="-1" strike="noStrike">
                <a:solidFill>
                  <a:srgbClr val="000000"/>
                </a:solidFill>
                <a:latin typeface="Calibri"/>
              </a:rPr>
              <a:t>Gray = no ban the box.</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rPr>
              <a:t>Note: this figure doesn’t show city or county-level laws, just state laws.</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rPr>
              <a:t>There is no “Ban the Box” law at the federal level.</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Agan and Starr (2018) – BTB Audit study</a:t>
            </a:r>
            <a:endParaRPr b="0" lang="en-US" sz="3800" spc="-1" strike="noStrike">
              <a:solidFill>
                <a:srgbClr val="000000"/>
              </a:solidFill>
              <a:latin typeface="Calibri"/>
            </a:endParaRPr>
          </a:p>
        </p:txBody>
      </p:sp>
      <p:sp>
        <p:nvSpPr>
          <p:cNvPr id="121" name="PlaceHolder 2"/>
          <p:cNvSpPr>
            <a:spLocks noGrp="1"/>
          </p:cNvSpPr>
          <p:nvPr>
            <p:ph/>
          </p:nvPr>
        </p:nvSpPr>
        <p:spPr>
          <a:xfrm>
            <a:off x="838080" y="1825560"/>
            <a:ext cx="10515240" cy="4350960"/>
          </a:xfrm>
          <a:prstGeom prst="rect">
            <a:avLst/>
          </a:prstGeom>
          <a:noFill/>
          <a:ln w="0">
            <a:noFill/>
          </a:ln>
        </p:spPr>
        <p:txBody>
          <a:bodyPr numCol="1" spcCol="0" anchor="t">
            <a:noAutofit/>
          </a:bodyPr>
          <a:p>
            <a:pPr indent="0">
              <a:lnSpc>
                <a:spcPct val="90000"/>
              </a:lnSpc>
              <a:spcBef>
                <a:spcPts val="1001"/>
              </a:spcBef>
              <a:buNone/>
              <a:tabLst>
                <a:tab algn="l" pos="0"/>
              </a:tabLst>
            </a:pPr>
            <a:r>
              <a:rPr b="0" lang="en-US" sz="2200" spc="-1" strike="noStrike">
                <a:solidFill>
                  <a:srgbClr val="404040"/>
                </a:solidFill>
                <a:latin typeface="NewCenturySchlbk-Roman"/>
              </a:rPr>
              <a:t>ABSTRACT: “Ban the Box” (BTB) policies restrict employers from asking about applicants’ criminal histories on job applications and are often presented as a means of reducing unemployment among black men, who disproportionately have criminal records. </a:t>
            </a:r>
            <a:endParaRPr b="0" lang="en-US" sz="2200" spc="-1" strike="noStrike">
              <a:solidFill>
                <a:srgbClr val="404040"/>
              </a:solidFill>
              <a:latin typeface="Century Gothic"/>
            </a:endParaRPr>
          </a:p>
          <a:p>
            <a:pPr indent="0">
              <a:lnSpc>
                <a:spcPct val="90000"/>
              </a:lnSpc>
              <a:spcBef>
                <a:spcPts val="1001"/>
              </a:spcBef>
              <a:buNone/>
              <a:tabLst>
                <a:tab algn="l" pos="0"/>
              </a:tabLst>
            </a:pPr>
            <a:r>
              <a:rPr b="0" lang="en-US" sz="2200" spc="-1" strike="noStrike">
                <a:solidFill>
                  <a:srgbClr val="404040"/>
                </a:solidFill>
                <a:latin typeface="NewCenturySchlbk-Roman"/>
              </a:rPr>
              <a:t>However, withholding information about criminal records could risk encouraging [statistical] racial discrimination: employers may make assumptions about criminality based on the applicant’s race. </a:t>
            </a:r>
            <a:endParaRPr b="0" lang="en-US" sz="2200" spc="-1" strike="noStrike">
              <a:solidFill>
                <a:srgbClr val="404040"/>
              </a:solidFill>
              <a:latin typeface="Century Gothic"/>
            </a:endParaRPr>
          </a:p>
          <a:p>
            <a:pPr indent="0">
              <a:lnSpc>
                <a:spcPct val="90000"/>
              </a:lnSpc>
              <a:spcBef>
                <a:spcPts val="1001"/>
              </a:spcBef>
              <a:buNone/>
              <a:tabLst>
                <a:tab algn="l" pos="0"/>
              </a:tabLst>
            </a:pPr>
            <a:r>
              <a:rPr b="0" lang="en-US" sz="2200" spc="-1" strike="noStrike">
                <a:solidFill>
                  <a:srgbClr val="404040"/>
                </a:solidFill>
                <a:latin typeface="NewCenturySchlbk-Roman"/>
              </a:rPr>
              <a:t>To investigate BTB’s effects, we sent approximately 15,000 online job applications on behalf of fictitious young, male applicants to employers in New Jersey and New York City before and after the adoption of BTB policies.</a:t>
            </a:r>
            <a:endParaRPr b="0" lang="en-US" sz="2200" spc="-1" strike="noStrike">
              <a:solidFill>
                <a:srgbClr val="404040"/>
              </a:solidFill>
              <a:latin typeface="Century Gothic"/>
            </a:endParaRPr>
          </a:p>
          <a:p>
            <a:pPr indent="0">
              <a:lnSpc>
                <a:spcPct val="90000"/>
              </a:lnSpc>
              <a:spcBef>
                <a:spcPts val="1001"/>
              </a:spcBef>
              <a:buNone/>
              <a:tabLst>
                <a:tab algn="l" pos="0"/>
              </a:tabLst>
            </a:pPr>
            <a:r>
              <a:rPr b="0" lang="en-US" sz="2200" spc="-1" strike="noStrike">
                <a:solidFill>
                  <a:srgbClr val="404040"/>
                </a:solidFill>
                <a:latin typeface="NewCenturySchlbk-Roman"/>
              </a:rPr>
              <a:t>These applications varied whether the applicant had a distinctly black or distinctly white name and the felony conviction status of the applicant. </a:t>
            </a:r>
            <a:endParaRPr b="0" lang="en-US" sz="22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Agan and Starr (2018) – BTB Audit study</a:t>
            </a:r>
            <a:endParaRPr b="0" lang="en-US" sz="3800" spc="-1" strike="noStrike">
              <a:solidFill>
                <a:srgbClr val="000000"/>
              </a:solidFill>
              <a:latin typeface="Calibri"/>
            </a:endParaRPr>
          </a:p>
        </p:txBody>
      </p:sp>
      <p:sp>
        <p:nvSpPr>
          <p:cNvPr id="123" name="PlaceHolder 2"/>
          <p:cNvSpPr>
            <a:spLocks noGrp="1"/>
          </p:cNvSpPr>
          <p:nvPr>
            <p:ph/>
          </p:nvPr>
        </p:nvSpPr>
        <p:spPr>
          <a:xfrm>
            <a:off x="838080" y="1825560"/>
            <a:ext cx="10515240" cy="4350960"/>
          </a:xfrm>
          <a:prstGeom prst="rect">
            <a:avLst/>
          </a:prstGeom>
          <a:noFill/>
          <a:ln w="0">
            <a:noFill/>
          </a:ln>
        </p:spPr>
        <p:txBody>
          <a:bodyPr numCol="1" spcCol="0" anchor="t">
            <a:noAutofit/>
          </a:bodyPr>
          <a:p>
            <a:pPr indent="0">
              <a:lnSpc>
                <a:spcPct val="90000"/>
              </a:lnSpc>
              <a:spcBef>
                <a:spcPts val="1001"/>
              </a:spcBef>
              <a:buNone/>
              <a:tabLst>
                <a:tab algn="l" pos="0"/>
              </a:tabLst>
            </a:pPr>
            <a:r>
              <a:rPr b="0" lang="en-US" sz="2000" spc="-1" strike="noStrike">
                <a:solidFill>
                  <a:srgbClr val="404040"/>
                </a:solidFill>
                <a:latin typeface="NewCenturySchlbk-Roman"/>
              </a:rPr>
              <a:t>ABSTRACT: …We confirm that criminal records are a major barrier to employment: employers that asked about criminal records were 63% more likely to call applicants with no record. </a:t>
            </a:r>
            <a:endParaRPr b="0" lang="en-US" sz="2000" spc="-1" strike="noStrike">
              <a:solidFill>
                <a:srgbClr val="404040"/>
              </a:solidFill>
              <a:latin typeface="Century Gothic"/>
            </a:endParaRPr>
          </a:p>
          <a:p>
            <a:pPr indent="0">
              <a:lnSpc>
                <a:spcPct val="90000"/>
              </a:lnSpc>
              <a:spcBef>
                <a:spcPts val="1001"/>
              </a:spcBef>
              <a:buNone/>
              <a:tabLst>
                <a:tab algn="l" pos="0"/>
              </a:tabLst>
            </a:pPr>
            <a:r>
              <a:rPr b="0" lang="en-US" sz="2000" spc="-1" strike="noStrike">
                <a:solidFill>
                  <a:srgbClr val="404040"/>
                </a:solidFill>
                <a:latin typeface="NewCenturySchlbk-Roman"/>
              </a:rPr>
              <a:t>However, our results support the concern that BTB policies encourage racial discrimination: the black-white gap in callbacks grew dramatically at companies that removed the box after the policy went into effect. </a:t>
            </a:r>
            <a:endParaRPr b="0" lang="en-US" sz="2000" spc="-1" strike="noStrike">
              <a:solidFill>
                <a:srgbClr val="404040"/>
              </a:solidFill>
              <a:latin typeface="Century Gothic"/>
            </a:endParaRPr>
          </a:p>
          <a:p>
            <a:pPr indent="0">
              <a:lnSpc>
                <a:spcPct val="90000"/>
              </a:lnSpc>
              <a:spcBef>
                <a:spcPts val="1001"/>
              </a:spcBef>
              <a:buNone/>
              <a:tabLst>
                <a:tab algn="l" pos="0"/>
              </a:tabLst>
            </a:pPr>
            <a:r>
              <a:rPr b="0" lang="en-US" sz="2000" spc="-1" strike="noStrike">
                <a:solidFill>
                  <a:srgbClr val="404040"/>
                </a:solidFill>
                <a:latin typeface="NewCenturySchlbk-Roman"/>
              </a:rPr>
              <a:t>Before BTB, white applicants to employers with the box received 7% more callbacks than similar black applicants, but BTB increased this gap to 43%. </a:t>
            </a:r>
            <a:endParaRPr b="0" lang="en-US" sz="2000" spc="-1" strike="noStrike">
              <a:solidFill>
                <a:srgbClr val="404040"/>
              </a:solidFill>
              <a:latin typeface="Century Gothic"/>
            </a:endParaRPr>
          </a:p>
          <a:p>
            <a:pPr indent="0">
              <a:lnSpc>
                <a:spcPct val="90000"/>
              </a:lnSpc>
              <a:spcBef>
                <a:spcPts val="1001"/>
              </a:spcBef>
              <a:buNone/>
              <a:tabLst>
                <a:tab algn="l" pos="0"/>
              </a:tabLst>
            </a:pPr>
            <a:r>
              <a:rPr b="0" lang="en-US" sz="2000" spc="-1" strike="noStrike">
                <a:solidFill>
                  <a:srgbClr val="404040"/>
                </a:solidFill>
                <a:latin typeface="NewCenturySchlbk-Roman"/>
              </a:rPr>
              <a:t>We believe that the best interpretation of these results is that employers are relying on exaggerated impressions of real-world racial differences in felony conviction rates.” </a:t>
            </a:r>
            <a:endParaRPr b="0" lang="en-US" sz="2000" spc="-1" strike="noStrike">
              <a:solidFill>
                <a:srgbClr val="404040"/>
              </a:solidFill>
              <a:latin typeface="Century Gothic"/>
            </a:endParaRPr>
          </a:p>
          <a:p>
            <a:pPr indent="0">
              <a:lnSpc>
                <a:spcPct val="90000"/>
              </a:lnSpc>
              <a:spcBef>
                <a:spcPts val="1001"/>
              </a:spcBef>
              <a:buNone/>
              <a:tabLst>
                <a:tab algn="l" pos="0"/>
              </a:tabLst>
            </a:pPr>
            <a:r>
              <a:rPr b="0" lang="en-US" sz="2000" spc="-1" strike="noStrike">
                <a:solidFill>
                  <a:srgbClr val="404040"/>
                </a:solidFill>
                <a:latin typeface="NewCenturySchlbk-Roman"/>
              </a:rPr>
              <a:t>[i.e. employers statistically discriminate against blacks, assuming they are more likely to have convictions, when they don’t have conviction status from a box].</a:t>
            </a:r>
            <a:endParaRPr b="0" lang="en-US" sz="20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Agan and Starr (2018) – BTB Audit Study</a:t>
            </a:r>
            <a:endParaRPr b="0" lang="en-US" sz="3800" spc="-1" strike="noStrike">
              <a:solidFill>
                <a:srgbClr val="000000"/>
              </a:solidFill>
              <a:latin typeface="Calibri"/>
            </a:endParaRPr>
          </a:p>
        </p:txBody>
      </p:sp>
      <p:sp>
        <p:nvSpPr>
          <p:cNvPr id="125" name="PlaceHolder 2"/>
          <p:cNvSpPr>
            <a:spLocks noGrp="1"/>
          </p:cNvSpPr>
          <p:nvPr>
            <p:ph/>
          </p:nvPr>
        </p:nvSpPr>
        <p:spPr>
          <a:xfrm>
            <a:off x="287640" y="1420920"/>
            <a:ext cx="116366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Agan and Starr (2018) study the impact of the enactment of a BTB law on hiring discrimination against those with criminal records and African-Americans.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They use an audit study – a resume field experiment – to quantify this discrimination.</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Race or ethnicity is signaled through names (e.g., Greg Nelson, Darius Washington)</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Criminal record is signaled by checking the</a:t>
            </a:r>
            <a:endParaRPr b="0" lang="en-US" sz="2400" spc="-1" strike="noStrike">
              <a:solidFill>
                <a:srgbClr val="404040"/>
              </a:solidFill>
              <a:latin typeface="Century Gothic"/>
            </a:endParaRPr>
          </a:p>
          <a:p>
            <a:pPr indent="0">
              <a:lnSpc>
                <a:spcPct val="90000"/>
              </a:lnSpc>
              <a:spcBef>
                <a:spcPts val="1001"/>
              </a:spcBef>
              <a:buNone/>
              <a:tabLst>
                <a:tab algn="l" pos="0"/>
              </a:tabLst>
            </a:pPr>
            <a:r>
              <a:rPr b="0" lang="en-US" sz="2400" spc="-1" strike="noStrike">
                <a:solidFill>
                  <a:srgbClr val="404040"/>
                </a:solidFill>
                <a:latin typeface="Century Gothic"/>
              </a:rPr>
              <a:t> “</a:t>
            </a:r>
            <a:r>
              <a:rPr b="0" lang="en-US" sz="2400" spc="-1" strike="noStrike">
                <a:solidFill>
                  <a:srgbClr val="404040"/>
                </a:solidFill>
                <a:latin typeface="Century Gothic"/>
              </a:rPr>
              <a:t>box” or not, if it is available.</a:t>
            </a:r>
            <a:endParaRPr b="0" lang="en-US" sz="2400" spc="-1" strike="noStrike">
              <a:solidFill>
                <a:srgbClr val="404040"/>
              </a:solidFill>
              <a:latin typeface="Century Gothic"/>
            </a:endParaRPr>
          </a:p>
        </p:txBody>
      </p:sp>
      <p:pic>
        <p:nvPicPr>
          <p:cNvPr id="126" name="Picture 2" descr="What You Need to Know about Ban the Box Legislation - VICTIG | Screening  Solutions"/>
          <p:cNvPicPr/>
          <p:nvPr/>
        </p:nvPicPr>
        <p:blipFill>
          <a:blip r:embed="rId1"/>
          <a:stretch/>
        </p:blipFill>
        <p:spPr>
          <a:xfrm>
            <a:off x="7429680" y="4191120"/>
            <a:ext cx="4762080" cy="266652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Agan and Starr (2018) – BTB Audit Study</a:t>
            </a:r>
            <a:endParaRPr b="0" lang="en-US" sz="3800" spc="-1" strike="noStrike">
              <a:solidFill>
                <a:srgbClr val="000000"/>
              </a:solidFill>
              <a:latin typeface="Calibri"/>
            </a:endParaRPr>
          </a:p>
        </p:txBody>
      </p:sp>
      <p:sp>
        <p:nvSpPr>
          <p:cNvPr id="128" name="PlaceHolder 2"/>
          <p:cNvSpPr>
            <a:spLocks noGrp="1"/>
          </p:cNvSpPr>
          <p:nvPr>
            <p:ph/>
          </p:nvPr>
        </p:nvSpPr>
        <p:spPr>
          <a:xfrm>
            <a:off x="287640" y="1420920"/>
            <a:ext cx="116366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This is study is innovative because it uses an audit field experiment combined with a difference-in-differences to quantify the effect of BTB.</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They first do a cross-sectional analysis, which just uses data before the BTB policy was passed.</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They compare discrimination in jobs with and without a box, to see if having a box is associated with a different amount of racial discrimination.</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They then use temporal variation in box, which occurs after NYC passes a BTB policy, and almost all NYC employers get rid of the box.</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They compare New York City before and after its BTB to New Jersey during a similar time period, to see how racial discrimination in NYC changed during that time period, compared to the “control” of NJ.</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p:nvPr>
        </p:nvSpPr>
        <p:spPr>
          <a:xfrm>
            <a:off x="5617080" y="410400"/>
            <a:ext cx="5736240" cy="576612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This table presents what their data looks like.</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About half of the job applicants are white (vs. black), have a conviction (vs. no conviction), have a GED (vs. no GED), and have an 11-13 month employment gap in work history (vs. 0-2 month gap).</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Callback rates on average are 10.9%, and interview offer rates are 6.0%</a:t>
            </a:r>
            <a:endParaRPr b="0" lang="en-US" sz="24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The difference between them – 4.9%, is other positive employer response that is not an explicit interview offer.</a:t>
            </a:r>
            <a:endParaRPr b="0" lang="en-US" sz="2000" spc="-1" strike="noStrike">
              <a:solidFill>
                <a:srgbClr val="404040"/>
              </a:solidFill>
              <a:latin typeface="Century Gothic"/>
            </a:endParaRPr>
          </a:p>
        </p:txBody>
      </p:sp>
      <p:pic>
        <p:nvPicPr>
          <p:cNvPr id="130" name="Picture 4" descr=""/>
          <p:cNvPicPr/>
          <p:nvPr/>
        </p:nvPicPr>
        <p:blipFill>
          <a:blip r:embed="rId1"/>
          <a:stretch/>
        </p:blipFill>
        <p:spPr>
          <a:xfrm>
            <a:off x="0" y="513360"/>
            <a:ext cx="5343840" cy="634428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p:nvPr>
        </p:nvSpPr>
        <p:spPr>
          <a:xfrm>
            <a:off x="5617080" y="410400"/>
            <a:ext cx="5736240" cy="576612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200" spc="-1" strike="noStrike">
                <a:solidFill>
                  <a:srgbClr val="404040"/>
                </a:solidFill>
                <a:latin typeface="Century Gothic"/>
              </a:rPr>
              <a:t>This table presents what their data looks like.</a:t>
            </a:r>
            <a:endParaRPr b="0" lang="en-US" sz="22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200" spc="-1" strike="noStrike">
                <a:solidFill>
                  <a:srgbClr val="404040"/>
                </a:solidFill>
                <a:latin typeface="Century Gothic"/>
              </a:rPr>
              <a:t>Callback rates are lower for blacks, slightly lower for GED compared to high school diploma, but are similar for those with and without employment gaps.</a:t>
            </a:r>
            <a:endParaRPr b="0" lang="en-US" sz="22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200" spc="-1" strike="noStrike">
                <a:solidFill>
                  <a:srgbClr val="404040"/>
                </a:solidFill>
                <a:latin typeface="Century Gothic"/>
              </a:rPr>
              <a:t>Callback rates seem to be increasing over time, hence the general increase comparing pre to post-BTB.</a:t>
            </a:r>
            <a:endParaRPr b="0" lang="en-US" sz="22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200" spc="-1" strike="noStrike">
                <a:solidFill>
                  <a:srgbClr val="404040"/>
                </a:solidFill>
                <a:latin typeface="Century Gothic"/>
              </a:rPr>
              <a:t>But the key question is if discrimination changes differentially after BTB (NYC) compared to the same time period without a BTB change (NJ)</a:t>
            </a:r>
            <a:endParaRPr b="0" lang="en-US" sz="2200" spc="-1" strike="noStrike">
              <a:solidFill>
                <a:srgbClr val="404040"/>
              </a:solidFill>
              <a:latin typeface="Century Gothic"/>
            </a:endParaRPr>
          </a:p>
        </p:txBody>
      </p:sp>
      <p:pic>
        <p:nvPicPr>
          <p:cNvPr id="132" name="Picture 4" descr=""/>
          <p:cNvPicPr/>
          <p:nvPr/>
        </p:nvPicPr>
        <p:blipFill>
          <a:blip r:embed="rId1"/>
          <a:stretch/>
        </p:blipFill>
        <p:spPr>
          <a:xfrm>
            <a:off x="0" y="513360"/>
            <a:ext cx="5343840" cy="634428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Plan for today</a:t>
            </a:r>
            <a:endParaRPr b="0" lang="en-US" sz="3800" spc="-1" strike="noStrike">
              <a:solidFill>
                <a:srgbClr val="000000"/>
              </a:solidFill>
              <a:latin typeface="Calibri"/>
            </a:endParaRPr>
          </a:p>
        </p:txBody>
      </p:sp>
      <p:sp>
        <p:nvSpPr>
          <p:cNvPr id="90"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Overview of audit field experiments.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Introduction to “Ban the Box”</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Summary of the paper:</a:t>
            </a:r>
            <a:endParaRPr b="0" lang="en-US" sz="2400" spc="-1" strike="noStrike">
              <a:solidFill>
                <a:srgbClr val="404040"/>
              </a:solidFill>
              <a:latin typeface="Century Gothic"/>
            </a:endParaRPr>
          </a:p>
          <a:p>
            <a:pPr indent="0">
              <a:lnSpc>
                <a:spcPct val="90000"/>
              </a:lnSpc>
              <a:spcBef>
                <a:spcPts val="1001"/>
              </a:spcBef>
              <a:buNone/>
              <a:tabLst>
                <a:tab algn="l" pos="0"/>
              </a:tabLst>
            </a:pPr>
            <a:r>
              <a:rPr b="0" lang="en-US" sz="2400" spc="-1" strike="noStrike">
                <a:solidFill>
                  <a:srgbClr val="404040"/>
                </a:solidFill>
                <a:latin typeface="Century Gothic"/>
              </a:rPr>
              <a:t>Agan, Amanda, and Sonja Starr. 2018. “Ban the Box, Criminal Records, and Statistical Discrimination: A Field Experiment.” </a:t>
            </a:r>
            <a:r>
              <a:rPr b="0" i="1" lang="en-US" sz="2400" spc="-1" strike="noStrike">
                <a:solidFill>
                  <a:srgbClr val="404040"/>
                </a:solidFill>
                <a:latin typeface="Century Gothic"/>
              </a:rPr>
              <a:t>The Quarterly Journal of Economics</a:t>
            </a:r>
            <a:r>
              <a:rPr b="0" lang="en-US" sz="2400" spc="-1" strike="noStrike">
                <a:solidFill>
                  <a:srgbClr val="404040"/>
                </a:solidFill>
                <a:latin typeface="Century Gothic"/>
              </a:rPr>
              <a:t> 131 (1): 191–235. https://doi.org/10.1093/qje/qjx028.</a:t>
            </a:r>
            <a:endParaRPr b="0" lang="en-US" sz="2400" spc="-1" strike="noStrike">
              <a:solidFill>
                <a:srgbClr val="404040"/>
              </a:solidFill>
              <a:latin typeface="Century Gothic"/>
            </a:endParaRPr>
          </a:p>
          <a:p>
            <a:pPr indent="0">
              <a:lnSpc>
                <a:spcPct val="90000"/>
              </a:lnSpc>
              <a:spcBef>
                <a:spcPts val="1001"/>
              </a:spcBef>
              <a:buNone/>
              <a:tabLst>
                <a:tab algn="l" pos="0"/>
              </a:tabLst>
            </a:pPr>
            <a:endParaRPr b="0" lang="en-US" sz="2400" spc="-1" strike="noStrike">
              <a:solidFill>
                <a:srgbClr val="404040"/>
              </a:solidFill>
              <a:latin typeface="Century Gothic"/>
            </a:endParaRPr>
          </a:p>
          <a:p>
            <a:pPr indent="0">
              <a:lnSpc>
                <a:spcPct val="90000"/>
              </a:lnSpc>
              <a:spcBef>
                <a:spcPts val="1001"/>
              </a:spcBef>
              <a:buNone/>
              <a:tabLst>
                <a:tab algn="l" pos="0"/>
              </a:tabLst>
            </a:pP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Callback rates lower for those with criminal records</a:t>
            </a:r>
            <a:endParaRPr b="0" lang="en-US" sz="3800" spc="-1" strike="noStrike">
              <a:solidFill>
                <a:srgbClr val="000000"/>
              </a:solidFill>
              <a:latin typeface="Calibri"/>
            </a:endParaRPr>
          </a:p>
        </p:txBody>
      </p:sp>
      <p:pic>
        <p:nvPicPr>
          <p:cNvPr id="134" name="Picture 4" descr=""/>
          <p:cNvPicPr/>
          <p:nvPr/>
        </p:nvPicPr>
        <p:blipFill>
          <a:blip r:embed="rId1"/>
          <a:stretch/>
        </p:blipFill>
        <p:spPr>
          <a:xfrm>
            <a:off x="73080" y="2012400"/>
            <a:ext cx="8240040" cy="3679200"/>
          </a:xfrm>
          <a:prstGeom prst="rect">
            <a:avLst/>
          </a:prstGeom>
          <a:ln w="0">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
          <p:cNvSpPr>
            <a:spLocks noGrp="1"/>
          </p:cNvSpPr>
          <p:nvPr>
            <p:ph/>
          </p:nvPr>
        </p:nvSpPr>
        <p:spPr>
          <a:xfrm>
            <a:off x="6095880" y="177120"/>
            <a:ext cx="5893560" cy="599940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Regression analysis estimates give similar results to the raw data.</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Whites have a 2.4 percentage point higher callback rate (column (1)).</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But restricting to just employers that use a box (columns (2) and (3)), there is no difference by race.</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Those with convinctions face lower callback rates, much more so in the box sample.</a:t>
            </a:r>
            <a:endParaRPr b="0" lang="en-US" sz="2400" spc="-1" strike="noStrike">
              <a:solidFill>
                <a:srgbClr val="404040"/>
              </a:solidFill>
              <a:latin typeface="Century Gothic"/>
            </a:endParaRPr>
          </a:p>
        </p:txBody>
      </p:sp>
      <p:pic>
        <p:nvPicPr>
          <p:cNvPr id="136" name="Picture 4" descr=""/>
          <p:cNvPicPr/>
          <p:nvPr/>
        </p:nvPicPr>
        <p:blipFill>
          <a:blip r:embed="rId1"/>
          <a:stretch/>
        </p:blipFill>
        <p:spPr>
          <a:xfrm>
            <a:off x="0" y="0"/>
            <a:ext cx="5920920" cy="685764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DiD estimate in regression form</a:t>
            </a:r>
            <a:endParaRPr b="0" lang="en-US" sz="3800" spc="-1" strike="noStrike">
              <a:solidFill>
                <a:srgbClr val="000000"/>
              </a:solidFill>
              <a:latin typeface="Calibri"/>
            </a:endParaRPr>
          </a:p>
        </p:txBody>
      </p:sp>
      <p:sp>
        <p:nvSpPr>
          <p:cNvPr id="138" name="PlaceHolder 2"/>
          <p:cNvSpPr>
            <a:spLocks noGrp="1"/>
          </p:cNvSpPr>
          <p:nvPr>
            <p:ph/>
          </p:nvPr>
        </p:nvSpPr>
        <p:spPr>
          <a:xfrm>
            <a:off x="7660440" y="1825560"/>
            <a:ext cx="369288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They first use cross-sectional data (i.e. data from just one time period, in this case, pre BTB).</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They quantify how racial discrimination differs between firms that use or do not use the box.</a:t>
            </a:r>
            <a:endParaRPr b="0" lang="en-US" sz="2400" spc="-1" strike="noStrike">
              <a:solidFill>
                <a:srgbClr val="404040"/>
              </a:solidFill>
              <a:latin typeface="Century Gothic"/>
            </a:endParaRPr>
          </a:p>
        </p:txBody>
      </p:sp>
      <p:pic>
        <p:nvPicPr>
          <p:cNvPr id="139" name="Picture 4" descr=""/>
          <p:cNvPicPr/>
          <p:nvPr/>
        </p:nvPicPr>
        <p:blipFill>
          <a:blip r:embed="rId1"/>
          <a:stretch/>
        </p:blipFill>
        <p:spPr>
          <a:xfrm>
            <a:off x="838080" y="1825560"/>
            <a:ext cx="6715800" cy="355284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DiD estimate in regression form</a:t>
            </a:r>
            <a:endParaRPr b="0" lang="en-US" sz="3800" spc="-1" strike="noStrike">
              <a:solidFill>
                <a:srgbClr val="000000"/>
              </a:solidFill>
              <a:latin typeface="Calibri"/>
            </a:endParaRPr>
          </a:p>
        </p:txBody>
      </p:sp>
      <p:sp>
        <p:nvSpPr>
          <p:cNvPr id="141" name="PlaceHolder 2"/>
          <p:cNvSpPr>
            <a:spLocks noGrp="1"/>
          </p:cNvSpPr>
          <p:nvPr>
            <p:ph/>
          </p:nvPr>
        </p:nvSpPr>
        <p:spPr>
          <a:xfrm>
            <a:off x="7660440" y="1825560"/>
            <a:ext cx="369288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 coefficient tells us the callback difference in general, regardless of race when there is a box.</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 coefficient tells us the callback difference by race, regardless of if there is a box.</a:t>
            </a:r>
            <a:endParaRPr b="0" lang="en-US" sz="2400" spc="-1" strike="noStrike">
              <a:solidFill>
                <a:srgbClr val="404040"/>
              </a:solidFill>
              <a:latin typeface="Century Gothic"/>
            </a:endParaRPr>
          </a:p>
        </p:txBody>
      </p:sp>
      <p:pic>
        <p:nvPicPr>
          <p:cNvPr id="142" name="Picture 4" descr=""/>
          <p:cNvPicPr/>
          <p:nvPr/>
        </p:nvPicPr>
        <p:blipFill>
          <a:blip r:embed="rId1"/>
          <a:stretch/>
        </p:blipFill>
        <p:spPr>
          <a:xfrm>
            <a:off x="838080" y="1825560"/>
            <a:ext cx="6715800" cy="3552840"/>
          </a:xfrm>
          <a:prstGeom prst="rect">
            <a:avLst/>
          </a:prstGeom>
          <a:ln w="0">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DiD estimate in regression form</a:t>
            </a:r>
            <a:endParaRPr b="0" lang="en-US" sz="3800" spc="-1" strike="noStrike">
              <a:solidFill>
                <a:srgbClr val="000000"/>
              </a:solidFill>
              <a:latin typeface="Calibri"/>
            </a:endParaRPr>
          </a:p>
        </p:txBody>
      </p:sp>
      <p:sp>
        <p:nvSpPr>
          <p:cNvPr id="144" name="PlaceHolder 2"/>
          <p:cNvSpPr>
            <a:spLocks noGrp="1"/>
          </p:cNvSpPr>
          <p:nvPr>
            <p:ph/>
          </p:nvPr>
        </p:nvSpPr>
        <p:spPr>
          <a:xfrm>
            <a:off x="7660440" y="1426680"/>
            <a:ext cx="369288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 coefficient  gives the difference in differences estimate, which tells us if having a box differentially affects whites vs blacks.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It captures the interaction effect: does having a box increase or decrease racial discrimination?</a:t>
            </a:r>
            <a:endParaRPr b="0" lang="en-US" sz="2400" spc="-1" strike="noStrike">
              <a:solidFill>
                <a:srgbClr val="404040"/>
              </a:solidFill>
              <a:latin typeface="Century Gothic"/>
            </a:endParaRPr>
          </a:p>
        </p:txBody>
      </p:sp>
      <p:pic>
        <p:nvPicPr>
          <p:cNvPr id="145" name="Picture 4" descr=""/>
          <p:cNvPicPr/>
          <p:nvPr/>
        </p:nvPicPr>
        <p:blipFill>
          <a:blip r:embed="rId1"/>
          <a:stretch/>
        </p:blipFill>
        <p:spPr>
          <a:xfrm>
            <a:off x="838080" y="1825560"/>
            <a:ext cx="6715800" cy="3552840"/>
          </a:xfrm>
          <a:prstGeom prst="rect">
            <a:avLst/>
          </a:prstGeom>
          <a:ln w="0">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Figure 1 shows the raw data before bTB</a:t>
            </a:r>
            <a:endParaRPr b="0" lang="en-US" sz="3800" spc="-1" strike="noStrike">
              <a:solidFill>
                <a:srgbClr val="000000"/>
              </a:solidFill>
              <a:latin typeface="Calibri"/>
            </a:endParaRPr>
          </a:p>
        </p:txBody>
      </p:sp>
      <p:sp>
        <p:nvSpPr>
          <p:cNvPr id="147" name="PlaceHolder 2"/>
          <p:cNvSpPr>
            <a:spLocks noGrp="1"/>
          </p:cNvSpPr>
          <p:nvPr>
            <p:ph/>
          </p:nvPr>
        </p:nvSpPr>
        <p:spPr>
          <a:xfrm>
            <a:off x="6717960" y="1253160"/>
            <a:ext cx="532728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Callback rates are similar between whites and blacks with a criminal record (only disclosed when there is a box).</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Whites get a 0.9 percentage point higher callback rate compared to blacks when neither has a criminal record.</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1" lang="en-US" sz="2400" spc="-1" strike="noStrike">
                <a:solidFill>
                  <a:srgbClr val="404040"/>
                </a:solidFill>
                <a:latin typeface="Century Gothic"/>
              </a:rPr>
              <a:t>Callback rates for whites are 3.1 percentage points higher, compared to blacks, when there is no box.</a:t>
            </a:r>
            <a:endParaRPr b="0" lang="en-US" sz="2400" spc="-1" strike="noStrike">
              <a:solidFill>
                <a:srgbClr val="404040"/>
              </a:solidFill>
              <a:latin typeface="Century Gothic"/>
            </a:endParaRPr>
          </a:p>
        </p:txBody>
      </p:sp>
      <p:pic>
        <p:nvPicPr>
          <p:cNvPr id="148" name="Picture 4" descr=""/>
          <p:cNvPicPr/>
          <p:nvPr/>
        </p:nvPicPr>
        <p:blipFill>
          <a:blip r:embed="rId1"/>
          <a:stretch/>
        </p:blipFill>
        <p:spPr>
          <a:xfrm>
            <a:off x="0" y="1713960"/>
            <a:ext cx="6791760" cy="5143680"/>
          </a:xfrm>
          <a:prstGeom prst="rect">
            <a:avLst/>
          </a:prstGeom>
          <a:ln w="0">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Adding “temporal” variation</a:t>
            </a:r>
            <a:endParaRPr b="0" lang="en-US" sz="3800" spc="-1" strike="noStrike">
              <a:solidFill>
                <a:srgbClr val="000000"/>
              </a:solidFill>
              <a:latin typeface="Calibri"/>
            </a:endParaRPr>
          </a:p>
        </p:txBody>
      </p:sp>
      <p:sp>
        <p:nvSpPr>
          <p:cNvPr id="150" name="PlaceHolder 2"/>
          <p:cNvSpPr>
            <a:spLocks noGrp="1"/>
          </p:cNvSpPr>
          <p:nvPr>
            <p:ph/>
          </p:nvPr>
        </p:nvSpPr>
        <p:spPr>
          <a:xfrm>
            <a:off x="838080" y="133128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Agan and Starr (2018) then build up to their ideal DiD specification by using temporal variation in BTB.</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New York City passes a BTB law, which creates variation in BTB that can be used in a DiD to try to quantify the effect of BTB on discrimination.</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This DiD is preferred to their earlier cross-sectional approach (similar to the naïve approach of only using one time period, from earlier).</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Adding “temporal” variation</a:t>
            </a:r>
            <a:endParaRPr b="0" lang="en-US" sz="3800" spc="-1" strike="noStrike">
              <a:solidFill>
                <a:srgbClr val="000000"/>
              </a:solidFill>
              <a:latin typeface="Calibri"/>
            </a:endParaRPr>
          </a:p>
        </p:txBody>
      </p:sp>
      <p:sp>
        <p:nvSpPr>
          <p:cNvPr id="152" name="PlaceHolder 2"/>
          <p:cNvSpPr>
            <a:spLocks noGrp="1"/>
          </p:cNvSpPr>
          <p:nvPr>
            <p:ph/>
          </p:nvPr>
        </p:nvSpPr>
        <p:spPr>
          <a:xfrm>
            <a:off x="838080" y="133128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 DiD is preferred because there could be non-random reasons why some employers use a box and others don’t. Given then, it’s hard to isolate how the box affects discrimination compared to how firms that use the box different and how this could affect racial differences.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For example, what if firms that use the box are more racist anyways? Then we might confuse the effect of the box for selection into who uses the box.</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In this hypothetical example, banning the box doesn’t reduce racial discrimination.</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PlaceHolder 1"/>
          <p:cNvSpPr>
            <a:spLocks noGrp="1"/>
          </p:cNvSpPr>
          <p:nvPr>
            <p:ph/>
          </p:nvPr>
        </p:nvSpPr>
        <p:spPr>
          <a:xfrm>
            <a:off x="6475320" y="252000"/>
            <a:ext cx="4878000" cy="592452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Turns out their results are similar comparing the naïve cross-sectional approach (column (1)) to the more advanced DiD approach (columns (2) to (4)).</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Looking at column (2), the coefficient on white shows a 4.4 percentage point higher callback rate for whites when there is no box.</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 coefficient on box is not statistically significant – callback rates for whites are similar with and without the box.</a:t>
            </a:r>
            <a:endParaRPr b="0" lang="en-US" sz="2400" spc="-1" strike="noStrike">
              <a:solidFill>
                <a:srgbClr val="404040"/>
              </a:solidFill>
              <a:latin typeface="Century Gothic"/>
            </a:endParaRPr>
          </a:p>
        </p:txBody>
      </p:sp>
      <p:pic>
        <p:nvPicPr>
          <p:cNvPr id="154" name="Picture 4" descr=""/>
          <p:cNvPicPr/>
          <p:nvPr/>
        </p:nvPicPr>
        <p:blipFill>
          <a:blip r:embed="rId1"/>
          <a:stretch/>
        </p:blipFill>
        <p:spPr>
          <a:xfrm>
            <a:off x="0" y="570600"/>
            <a:ext cx="6382440" cy="6287040"/>
          </a:xfrm>
          <a:prstGeom prst="rect">
            <a:avLst/>
          </a:prstGeom>
          <a:ln w="0">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PlaceHolder 1"/>
          <p:cNvSpPr>
            <a:spLocks noGrp="1"/>
          </p:cNvSpPr>
          <p:nvPr>
            <p:ph/>
          </p:nvPr>
        </p:nvSpPr>
        <p:spPr>
          <a:xfrm>
            <a:off x="6475320" y="252000"/>
            <a:ext cx="5457960" cy="592452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200" spc="-1" strike="noStrike">
                <a:solidFill>
                  <a:srgbClr val="404040"/>
                </a:solidFill>
                <a:latin typeface="Century Gothic"/>
              </a:rPr>
              <a:t>Box x white, the coefficient of interest is -0.036, suggesting that callback rates for whites are 3.6 percentage points lower, compared to blacks, when there is a box, compared to when there is no box.</a:t>
            </a:r>
            <a:endParaRPr b="0" lang="en-US" sz="22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200" spc="-1" strike="noStrike">
                <a:solidFill>
                  <a:srgbClr val="404040"/>
                </a:solidFill>
                <a:latin typeface="Century Gothic"/>
              </a:rPr>
              <a:t>Putting this together, the white “benefit” is 4.4 percentage points when there is no box, but only about 0.8 p.p.s when there is a box.</a:t>
            </a:r>
            <a:endParaRPr b="0" lang="en-US" sz="22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1" lang="en-US" sz="2200" spc="-1" strike="noStrike">
                <a:solidFill>
                  <a:srgbClr val="404040"/>
                </a:solidFill>
                <a:latin typeface="Century Gothic"/>
              </a:rPr>
              <a:t>Removing the box is associated with an increase in racial discrimination.</a:t>
            </a:r>
            <a:endParaRPr b="0" lang="en-US" sz="2200" spc="-1" strike="noStrike">
              <a:solidFill>
                <a:srgbClr val="404040"/>
              </a:solidFill>
              <a:latin typeface="Century Gothic"/>
            </a:endParaRPr>
          </a:p>
        </p:txBody>
      </p:sp>
      <p:pic>
        <p:nvPicPr>
          <p:cNvPr id="156" name="Picture 4" descr=""/>
          <p:cNvPicPr/>
          <p:nvPr/>
        </p:nvPicPr>
        <p:blipFill>
          <a:blip r:embed="rId1"/>
          <a:stretch/>
        </p:blipFill>
        <p:spPr>
          <a:xfrm>
            <a:off x="0" y="570600"/>
            <a:ext cx="6382440" cy="628704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Audit field experiments</a:t>
            </a:r>
            <a:endParaRPr b="0" lang="en-US" sz="3800" spc="-1" strike="noStrike">
              <a:solidFill>
                <a:srgbClr val="000000"/>
              </a:solidFill>
              <a:latin typeface="Calibri"/>
            </a:endParaRPr>
          </a:p>
        </p:txBody>
      </p:sp>
      <p:sp>
        <p:nvSpPr>
          <p:cNvPr id="92"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 most common way that economists and sociologists measure discrimination.</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Send on-average identical “testers” (e.g., resumes, emails, actors) that vary by minority status (e.g., white vs. black) to study discrimination in hiring, market access, etc.</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Since the testers only differ by race, any differences in responses to them can isolate discrimination.</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PlaceHolder 1"/>
          <p:cNvSpPr>
            <a:spLocks noGrp="1"/>
          </p:cNvSpPr>
          <p:nvPr>
            <p:ph type="title"/>
          </p:nvPr>
        </p:nvSpPr>
        <p:spPr>
          <a:xfrm>
            <a:off x="838080" y="153360"/>
            <a:ext cx="10515240" cy="1325160"/>
          </a:xfrm>
          <a:prstGeom prst="rect">
            <a:avLst/>
          </a:prstGeom>
          <a:noFill/>
          <a:ln w="0">
            <a:noFill/>
          </a:ln>
        </p:spPr>
        <p:txBody>
          <a:bodyPr numCol="1" spcCol="0" anchor="ctr">
            <a:noAutofit/>
          </a:bodyPr>
          <a:p>
            <a:pPr indent="0">
              <a:lnSpc>
                <a:spcPct val="90000"/>
              </a:lnSpc>
              <a:buNone/>
            </a:pPr>
            <a:r>
              <a:rPr b="0" lang="en-US" sz="3400" spc="-1" strike="noStrike" cap="all">
                <a:solidFill>
                  <a:srgbClr val="265b4d"/>
                </a:solidFill>
                <a:latin typeface="Century Gothic"/>
              </a:rPr>
              <a:t>Figure 2 shows callback rates before and after BTB – i.e. temporal variation in “box”</a:t>
            </a:r>
            <a:endParaRPr b="0" lang="en-US" sz="3400" spc="-1" strike="noStrike">
              <a:solidFill>
                <a:srgbClr val="000000"/>
              </a:solidFill>
              <a:latin typeface="Calibri"/>
            </a:endParaRPr>
          </a:p>
        </p:txBody>
      </p:sp>
      <p:sp>
        <p:nvSpPr>
          <p:cNvPr id="158" name="PlaceHolder 2"/>
          <p:cNvSpPr>
            <a:spLocks noGrp="1"/>
          </p:cNvSpPr>
          <p:nvPr>
            <p:ph/>
          </p:nvPr>
        </p:nvSpPr>
        <p:spPr>
          <a:xfrm>
            <a:off x="6792120" y="1690560"/>
            <a:ext cx="532728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 White “benefit” is about 7 percentage points when a box is present, regardless of criminal record.</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1" lang="en-US" sz="2400" spc="-1" strike="noStrike">
                <a:solidFill>
                  <a:srgbClr val="404040"/>
                </a:solidFill>
                <a:latin typeface="Century Gothic"/>
              </a:rPr>
              <a:t>Callback rates for whites are 4.5 percentage points higher, compared to blacks, when there is no box.</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This is similar to the cross-sectional results, but a bigger magnitude of an effect.</a:t>
            </a:r>
            <a:endParaRPr b="0" lang="en-US" sz="2400" spc="-1" strike="noStrike">
              <a:solidFill>
                <a:srgbClr val="404040"/>
              </a:solidFill>
              <a:latin typeface="Century Gothic"/>
            </a:endParaRPr>
          </a:p>
        </p:txBody>
      </p:sp>
      <p:pic>
        <p:nvPicPr>
          <p:cNvPr id="159" name="Picture 5" descr=""/>
          <p:cNvPicPr/>
          <p:nvPr/>
        </p:nvPicPr>
        <p:blipFill>
          <a:blip r:embed="rId1"/>
          <a:stretch/>
        </p:blipFill>
        <p:spPr>
          <a:xfrm>
            <a:off x="0" y="1342080"/>
            <a:ext cx="6706080" cy="5515560"/>
          </a:xfrm>
          <a:prstGeom prst="rect">
            <a:avLst/>
          </a:prstGeom>
          <a:ln w="0">
            <a:noFill/>
          </a:ln>
        </p:spPr>
      </p:pic>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Agan and Starr (2018) - Conclusion</a:t>
            </a:r>
            <a:endParaRPr b="0" lang="en-US" sz="3800" spc="-1" strike="noStrike">
              <a:solidFill>
                <a:srgbClr val="000000"/>
              </a:solidFill>
              <a:latin typeface="Calibri"/>
            </a:endParaRPr>
          </a:p>
        </p:txBody>
      </p:sp>
      <p:sp>
        <p:nvSpPr>
          <p:cNvPr id="161"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 evidence from this paper suggests that employers statistically discriminate against black applicants, by being more likely to assume they have criminal convictions when they do not have information on criminal conviction status.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When the box is banned, employers who used to rely on the box make the assumption that black applicants are more likely to have a criminal record.</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Therefore, we see racial discrimination increase after BTB takes effects.</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Agan and Starr (2018) - Conclusion</a:t>
            </a:r>
            <a:endParaRPr b="0" lang="en-US" sz="3800" spc="-1" strike="noStrike">
              <a:solidFill>
                <a:srgbClr val="000000"/>
              </a:solidFill>
              <a:latin typeface="Calibri"/>
            </a:endParaRPr>
          </a:p>
        </p:txBody>
      </p:sp>
      <p:sp>
        <p:nvSpPr>
          <p:cNvPr id="163"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This suggests unintended consequences, as BTB was ideally supposed to reduce employment disparities for blacks, who are more likely to have criminal records.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There is the benefit that without a box, there is less discrimination against those with records, and those with records are disproportionately black, so that is still a benefit of BTB.</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But the cost is an increase, in general, in discrimination against blacks.</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Audit field experiments - Housing</a:t>
            </a:r>
            <a:endParaRPr b="0" lang="en-US" sz="3800" spc="-1" strike="noStrike">
              <a:solidFill>
                <a:srgbClr val="000000"/>
              </a:solidFill>
              <a:latin typeface="Calibri"/>
            </a:endParaRPr>
          </a:p>
        </p:txBody>
      </p:sp>
      <p:sp>
        <p:nvSpPr>
          <p:cNvPr id="94"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Audit field experiments are commonly used to study housing discrimination. </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A great example comes from:</a:t>
            </a:r>
            <a:endParaRPr b="0" lang="en-US" sz="2400" spc="-1" strike="noStrike">
              <a:solidFill>
                <a:srgbClr val="404040"/>
              </a:solidFill>
              <a:latin typeface="Century Gothic"/>
            </a:endParaRPr>
          </a:p>
          <a:p>
            <a:pPr indent="0">
              <a:lnSpc>
                <a:spcPct val="90000"/>
              </a:lnSpc>
              <a:spcBef>
                <a:spcPts val="1001"/>
              </a:spcBef>
              <a:buNone/>
              <a:tabLst>
                <a:tab algn="l" pos="0"/>
              </a:tabLst>
            </a:pPr>
            <a:r>
              <a:rPr b="0" lang="en-US" sz="2400" spc="-1" strike="noStrike">
                <a:solidFill>
                  <a:srgbClr val="404040"/>
                </a:solidFill>
                <a:latin typeface="Century Gothic"/>
              </a:rPr>
              <a:t>Phillips, David C. 2016. “Landlords Avoid Tenants Who Pay with Vouchers.” </a:t>
            </a:r>
            <a:r>
              <a:rPr b="0" i="1" lang="en-US" sz="2400" spc="-1" strike="noStrike">
                <a:solidFill>
                  <a:srgbClr val="404040"/>
                </a:solidFill>
                <a:latin typeface="Century Gothic"/>
              </a:rPr>
              <a:t>Economics Letters</a:t>
            </a:r>
            <a:r>
              <a:rPr b="0" lang="en-US" sz="2400" spc="-1" strike="noStrike">
                <a:solidFill>
                  <a:srgbClr val="404040"/>
                </a:solidFill>
                <a:latin typeface="Century Gothic"/>
              </a:rPr>
              <a:t> 151 (October): 48–52. https://doi.org/10.1016/j.econlet.2016.11.036.</a:t>
            </a:r>
            <a:endParaRPr b="0" lang="en-US" sz="2400" spc="-1" strike="noStrike">
              <a:solidFill>
                <a:srgbClr val="404040"/>
              </a:solidFill>
              <a:latin typeface="Century Gothic"/>
            </a:endParaRPr>
          </a:p>
          <a:p>
            <a:pPr indent="0">
              <a:lnSpc>
                <a:spcPct val="90000"/>
              </a:lnSpc>
              <a:spcBef>
                <a:spcPts val="1001"/>
              </a:spcBef>
              <a:buNone/>
              <a:tabLst>
                <a:tab algn="l" pos="0"/>
              </a:tabLst>
            </a:pP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Audit field experiments - Housing</a:t>
            </a:r>
            <a:endParaRPr b="0" lang="en-US" sz="3800" spc="-1" strike="noStrike">
              <a:solidFill>
                <a:srgbClr val="000000"/>
              </a:solidFill>
              <a:latin typeface="Calibri"/>
            </a:endParaRPr>
          </a:p>
        </p:txBody>
      </p:sp>
      <p:sp>
        <p:nvSpPr>
          <p:cNvPr id="96"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Phillips (2016) finds housing rental ads online (e.g., Craigslist)</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He then sends housing rental viewing requests from potential tenants to these landlords that posted the rental ads.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Viewing requests comes from individuals with white-sounding name (e.g., Emily Smith) of African-American names (e.g., Lakisha Washington).</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Phillips (2016) also randomly includes a mention of if the individual is going to pay with a Section 8 voucher.</a:t>
            </a:r>
            <a:endParaRPr b="0" lang="en-US" sz="24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This is an anti-poverty program there the government pays part of your rent.</a:t>
            </a:r>
            <a:endParaRPr b="0" lang="en-US" sz="2000" spc="-1" strike="noStrike">
              <a:solidFill>
                <a:srgbClr val="404040"/>
              </a:solidFill>
              <a:latin typeface="Century Gothic"/>
            </a:endParaRPr>
          </a:p>
          <a:p>
            <a:pPr indent="0">
              <a:lnSpc>
                <a:spcPct val="90000"/>
              </a:lnSpc>
              <a:spcBef>
                <a:spcPts val="1001"/>
              </a:spcBef>
              <a:buNone/>
              <a:tabLst>
                <a:tab algn="l" pos="0"/>
              </a:tabLst>
            </a:pPr>
            <a:endParaRPr b="0" lang="en-US" sz="2400" spc="-1" strike="noStrike">
              <a:solidFill>
                <a:srgbClr val="404040"/>
              </a:solidFill>
              <a:latin typeface="Century Gothic"/>
            </a:endParaRPr>
          </a:p>
          <a:p>
            <a:pPr indent="0">
              <a:lnSpc>
                <a:spcPct val="90000"/>
              </a:lnSpc>
              <a:spcBef>
                <a:spcPts val="1001"/>
              </a:spcBef>
              <a:buNone/>
              <a:tabLst>
                <a:tab algn="l" pos="0"/>
              </a:tabLst>
            </a:pP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Audit field experiments - Housing</a:t>
            </a:r>
            <a:endParaRPr b="0" lang="en-US" sz="3800" spc="-1" strike="noStrike">
              <a:solidFill>
                <a:srgbClr val="000000"/>
              </a:solidFill>
              <a:latin typeface="Calibri"/>
            </a:endParaRPr>
          </a:p>
        </p:txBody>
      </p:sp>
      <p:sp>
        <p:nvSpPr>
          <p:cNvPr id="98" name="PlaceHolder 2"/>
          <p:cNvSpPr>
            <a:spLocks noGrp="1"/>
          </p:cNvSpPr>
          <p:nvPr>
            <p:ph/>
          </p:nvPr>
        </p:nvSpPr>
        <p:spPr>
          <a:xfrm>
            <a:off x="7988400" y="1676880"/>
            <a:ext cx="4079160" cy="476748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000" spc="-1" strike="noStrike">
                <a:solidFill>
                  <a:srgbClr val="404040"/>
                </a:solidFill>
                <a:latin typeface="Century Gothic"/>
              </a:rPr>
              <a:t>The average positive response rate (e.g., viewing offer) is 43%.</a:t>
            </a:r>
            <a:endParaRPr b="0" lang="en-US" sz="20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000" spc="-1" strike="noStrike">
                <a:solidFill>
                  <a:srgbClr val="404040"/>
                </a:solidFill>
                <a:latin typeface="Century Gothic"/>
              </a:rPr>
              <a:t>Those who mention Section 8 have about a 26 percentage point lower positive response rate (so, about 17%).</a:t>
            </a:r>
            <a:endParaRPr b="0" lang="en-US" sz="20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000" spc="-1" strike="noStrike">
                <a:solidFill>
                  <a:srgbClr val="404040"/>
                </a:solidFill>
                <a:latin typeface="Century Gothic"/>
              </a:rPr>
              <a:t>Those with African-American names have about a 6 percentage point lower positive response rate (so, about 37%).</a:t>
            </a:r>
            <a:endParaRPr b="0" lang="en-US" sz="2000" spc="-1" strike="noStrike">
              <a:solidFill>
                <a:srgbClr val="404040"/>
              </a:solidFill>
              <a:latin typeface="Century Gothic"/>
            </a:endParaRPr>
          </a:p>
          <a:p>
            <a:pPr indent="0">
              <a:lnSpc>
                <a:spcPct val="90000"/>
              </a:lnSpc>
              <a:spcBef>
                <a:spcPts val="1001"/>
              </a:spcBef>
              <a:buNone/>
            </a:pPr>
            <a:endParaRPr b="0" lang="en-US" sz="2400" spc="-1" strike="noStrike">
              <a:solidFill>
                <a:srgbClr val="404040"/>
              </a:solidFill>
              <a:latin typeface="Century Gothic"/>
            </a:endParaRPr>
          </a:p>
        </p:txBody>
      </p:sp>
      <p:pic>
        <p:nvPicPr>
          <p:cNvPr id="99" name="Picture 4" descr=""/>
          <p:cNvPicPr/>
          <p:nvPr/>
        </p:nvPicPr>
        <p:blipFill>
          <a:blip r:embed="rId1"/>
          <a:stretch/>
        </p:blipFill>
        <p:spPr>
          <a:xfrm>
            <a:off x="123840" y="1409040"/>
            <a:ext cx="7864560" cy="442224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Audit field experiments - Mortgages</a:t>
            </a:r>
            <a:endParaRPr b="0" lang="en-US" sz="3800" spc="-1" strike="noStrike">
              <a:solidFill>
                <a:srgbClr val="000000"/>
              </a:solidFill>
              <a:latin typeface="Calibri"/>
            </a:endParaRPr>
          </a:p>
        </p:txBody>
      </p:sp>
      <p:sp>
        <p:nvSpPr>
          <p:cNvPr id="101" name="PlaceHolder 2"/>
          <p:cNvSpPr>
            <a:spLocks noGrp="1"/>
          </p:cNvSpPr>
          <p:nvPr>
            <p:ph/>
          </p:nvPr>
        </p:nvSpPr>
        <p:spPr>
          <a:xfrm>
            <a:off x="838080" y="148968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In my pilot study, with Mary Penn and Cathy Balfe (former Urban Economics student), we study sexual orientation discrimination in access to mortgages.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We email mortgage loan originators, who you’d often work with to get a mortgage, with emails from couples who vary in gender pairings:</a:t>
            </a:r>
            <a:endParaRPr b="0" lang="en-US" sz="24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Female/Female</a:t>
            </a:r>
            <a:endParaRPr b="0" lang="en-US" sz="20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Female/Male</a:t>
            </a:r>
            <a:endParaRPr b="0" lang="en-US" sz="20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Male/Female</a:t>
            </a:r>
            <a:endParaRPr b="0" lang="en-US" sz="20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Male/Male</a:t>
            </a:r>
            <a:endParaRPr b="0" lang="en-US" sz="20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a:t>
            </a:r>
            <a:r>
              <a:rPr b="0" lang="en-US" sz="2400" spc="-1" strike="noStrike">
                <a:solidFill>
                  <a:srgbClr val="404040"/>
                </a:solidFill>
                <a:latin typeface="Century Gothic"/>
              </a:rPr>
              <a:t>Hi, my name is [gendered name] and my [husband/wife] [gendered name] and I are looking for a mortgage…”</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838080" y="-7920"/>
            <a:ext cx="10515240" cy="1325160"/>
          </a:xfrm>
          <a:prstGeom prst="rect">
            <a:avLst/>
          </a:prstGeom>
          <a:noFill/>
          <a:ln w="0">
            <a:noFill/>
          </a:ln>
        </p:spPr>
        <p:txBody>
          <a:bodyPr numCol="1" spcCol="0" anchor="ctr">
            <a:normAutofit/>
          </a:bodyPr>
          <a:p>
            <a:pPr indent="0">
              <a:lnSpc>
                <a:spcPct val="90000"/>
              </a:lnSpc>
              <a:buNone/>
            </a:pPr>
            <a:r>
              <a:rPr b="0" lang="en-US" sz="2800" spc="-1" strike="noStrike" cap="all">
                <a:solidFill>
                  <a:srgbClr val="265b4d"/>
                </a:solidFill>
                <a:latin typeface="Century Gothic"/>
              </a:rPr>
              <a:t>Results from Pilot Study (vs. Hanson et al. 2016)</a:t>
            </a:r>
            <a:endParaRPr b="0" lang="en-US" sz="2800" spc="-1" strike="noStrike">
              <a:solidFill>
                <a:srgbClr val="000000"/>
              </a:solidFill>
              <a:latin typeface="Calibri"/>
            </a:endParaRPr>
          </a:p>
        </p:txBody>
      </p:sp>
      <p:graphicFrame>
        <p:nvGraphicFramePr>
          <p:cNvPr id="103" name="Content Placeholder 3"/>
          <p:cNvGraphicFramePr/>
          <p:nvPr/>
        </p:nvGraphicFramePr>
        <p:xfrm>
          <a:off x="1981080" y="1077840"/>
          <a:ext cx="4114440" cy="487332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104" name="Chart 4"/>
          <p:cNvGraphicFramePr/>
          <p:nvPr/>
        </p:nvGraphicFramePr>
        <p:xfrm>
          <a:off x="6233760" y="1119600"/>
          <a:ext cx="3976560" cy="4873320"/>
        </p:xfrm>
        <a:graphic>
          <a:graphicData uri="http://schemas.openxmlformats.org/drawingml/2006/chart">
            <c:chart xmlns:c="http://schemas.openxmlformats.org/drawingml/2006/chart" xmlns:r="http://schemas.openxmlformats.org/officeDocument/2006/relationships" r:id="rId2"/>
          </a:graphicData>
        </a:graphic>
      </p:graphicFrame>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
                                  <p:stCondLst>
                                    <p:cond delay="0"/>
                                  </p:stCondLst>
                                  <p:childTnLst>
                                    <p:set>
                                      <p:cBhvr>
                                        <p:cTn id="6" dur="1" fill="hold">
                                          <p:stCondLst>
                                            <p:cond delay="0"/>
                                          </p:stCondLst>
                                        </p:cTn>
                                        <p:tgtEl>
                                          <p:spTgt spid="10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nodeType="clickEffect" fill="hold" presetClass="entr" presetID="1">
                                  <p:stCondLst>
                                    <p:cond delay="0"/>
                                  </p:stCondLst>
                                  <p:childTnLst>
                                    <p:set>
                                      <p:cBhvr>
                                        <p:cTn id="10" dur="1" fill="hold">
                                          <p:stCondLst>
                                            <p:cond delay="0"/>
                                          </p:stCondLst>
                                        </p:cTn>
                                        <p:tgtEl>
                                          <p:spTgt spid="10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nodeType="clickEffect" fill="hold" presetClass="entr" presetID="1">
                                  <p:stCondLst>
                                    <p:cond delay="0"/>
                                  </p:stCondLst>
                                  <p:childTnLst>
                                    <p:set>
                                      <p:cBhvr>
                                        <p:cTn id="14" dur="1" fill="hold">
                                          <p:stCondLst>
                                            <p:cond delay="0"/>
                                          </p:stCondLst>
                                        </p:cTn>
                                        <p:tgtEl>
                                          <p:spTgt spid="10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Audit field experiments - hiring</a:t>
            </a:r>
            <a:endParaRPr b="0" lang="en-US" sz="3800" spc="-1" strike="noStrike">
              <a:solidFill>
                <a:srgbClr val="000000"/>
              </a:solidFill>
              <a:latin typeface="Calibri"/>
            </a:endParaRPr>
          </a:p>
        </p:txBody>
      </p:sp>
      <p:pic>
        <p:nvPicPr>
          <p:cNvPr id="106" name="Picture 2" descr="Study suggests researchers look more closely at connections between names and race"/>
          <p:cNvPicPr/>
          <p:nvPr/>
        </p:nvPicPr>
        <p:blipFill>
          <a:blip r:embed="rId1"/>
          <a:stretch/>
        </p:blipFill>
        <p:spPr>
          <a:xfrm>
            <a:off x="6095880" y="1566360"/>
            <a:ext cx="6095520" cy="4047840"/>
          </a:xfrm>
          <a:prstGeom prst="rect">
            <a:avLst/>
          </a:prstGeom>
          <a:ln w="0">
            <a:noFill/>
          </a:ln>
        </p:spPr>
      </p:pic>
      <p:sp>
        <p:nvSpPr>
          <p:cNvPr id="107" name="PlaceHolder 2"/>
          <p:cNvSpPr>
            <a:spLocks noGrp="1"/>
          </p:cNvSpPr>
          <p:nvPr>
            <p:ph/>
          </p:nvPr>
        </p:nvSpPr>
        <p:spPr>
          <a:xfrm>
            <a:off x="63360" y="1522440"/>
            <a:ext cx="576720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Audit field experiments are commonly used to study hiring discrimination. </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These are the “resume experiments” you have likely heard of.</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 Agan and Starr (2018) paper, the focus of today, is one of these resume experiments, but with an interesting difference-in-differences twist (explained later).</a:t>
            </a:r>
            <a:endParaRPr b="0" lang="en-US" sz="2400" spc="-1" strike="noStrike">
              <a:solidFill>
                <a:srgbClr val="404040"/>
              </a:solidFill>
              <a:latin typeface="Century Gothic"/>
            </a:endParaRPr>
          </a:p>
          <a:p>
            <a:pPr indent="0">
              <a:lnSpc>
                <a:spcPct val="90000"/>
              </a:lnSpc>
              <a:spcBef>
                <a:spcPts val="1001"/>
              </a:spcBef>
              <a:buNone/>
              <a:tabLst>
                <a:tab algn="l" pos="0"/>
              </a:tabLst>
            </a:pP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404040"/>
      </a:dk2>
      <a:lt2>
        <a:srgbClr val="e7e6e6"/>
      </a:lt2>
      <a:accent1>
        <a:srgbClr val="71c5e8"/>
      </a:accent1>
      <a:accent2>
        <a:srgbClr val="285c4d"/>
      </a:accent2>
      <a:accent3>
        <a:srgbClr val="a5a5a5"/>
      </a:accent3>
      <a:accent4>
        <a:srgbClr val="b9d9eb"/>
      </a:accent4>
      <a:accent5>
        <a:srgbClr val="daaa00"/>
      </a:accent5>
      <a:accent6>
        <a:srgbClr val="78be20"/>
      </a:accent6>
      <a:hlink>
        <a:srgbClr val="71c5e8"/>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Custom 12">
      <a:dk1>
        <a:srgbClr val="000000"/>
      </a:dk1>
      <a:lt1>
        <a:srgbClr val="ffffff"/>
      </a:lt1>
      <a:dk2>
        <a:srgbClr val="404040"/>
      </a:dk2>
      <a:lt2>
        <a:srgbClr val="e7e6e6"/>
      </a:lt2>
      <a:accent1>
        <a:srgbClr val="71c5e8"/>
      </a:accent1>
      <a:accent2>
        <a:srgbClr val="285c4d"/>
      </a:accent2>
      <a:accent3>
        <a:srgbClr val="a5a5a5"/>
      </a:accent3>
      <a:accent4>
        <a:srgbClr val="b9d9eb"/>
      </a:accent4>
      <a:accent5>
        <a:srgbClr val="daaa00"/>
      </a:accent5>
      <a:accent6>
        <a:srgbClr val="78be20"/>
      </a:accent6>
      <a:hlink>
        <a:srgbClr val="71c5e8"/>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04040"/>
      </a:dk2>
      <a:lt2>
        <a:srgbClr val="e7e6e6"/>
      </a:lt2>
      <a:accent1>
        <a:srgbClr val="71c5e8"/>
      </a:accent1>
      <a:accent2>
        <a:srgbClr val="285c4d"/>
      </a:accent2>
      <a:accent3>
        <a:srgbClr val="a5a5a5"/>
      </a:accent3>
      <a:accent4>
        <a:srgbClr val="b9d9eb"/>
      </a:accent4>
      <a:accent5>
        <a:srgbClr val="daaa00"/>
      </a:accent5>
      <a:accent6>
        <a:srgbClr val="78be20"/>
      </a:accent6>
      <a:hlink>
        <a:srgbClr val="71c5e8"/>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895</TotalTime>
  <Application>LibreOffice/7.5.4.2$MacOSX_X86_64 LibreOffice_project/36ccfdc35048b057fd9854c757a8b67ec53977b6</Application>
  <AppVersion>15.0000</AppVersion>
  <Words>2477</Words>
  <Paragraphs>136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2017-02-22T17:33:23Z</dcterms:created>
  <dc:creator>Microsoft Office User</dc:creator>
  <dc:description/>
  <dc:language>en-US</dc:language>
  <cp:lastModifiedBy/>
  <cp:lastPrinted>2017-03-15T17:14:36Z</cp:lastPrinted>
  <dcterms:modified xsi:type="dcterms:W3CDTF">2023-12-24T18:02:41Z</dcterms:modified>
  <cp:revision>126</cp:revision>
  <dc:subject/>
  <dc:title>add sample title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2</vt:i4>
  </property>
  <property fmtid="{D5CDD505-2E9C-101B-9397-08002B2CF9AE}" pid="3" name="PresentationFormat">
    <vt:lpwstr>Widescreen</vt:lpwstr>
  </property>
  <property fmtid="{D5CDD505-2E9C-101B-9397-08002B2CF9AE}" pid="4" name="Slides">
    <vt:i4>32</vt:i4>
  </property>
</Properties>
</file>