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2"/>
  </p:notesMasterIdLst>
  <p:sldIdLst>
    <p:sldId id="257" r:id="rId2"/>
    <p:sldId id="606" r:id="rId3"/>
    <p:sldId id="710" r:id="rId4"/>
    <p:sldId id="495" r:id="rId5"/>
    <p:sldId id="709" r:id="rId6"/>
    <p:sldId id="537" r:id="rId7"/>
    <p:sldId id="442" r:id="rId8"/>
    <p:sldId id="713" r:id="rId9"/>
    <p:sldId id="706" r:id="rId10"/>
    <p:sldId id="385" r:id="rId11"/>
    <p:sldId id="405" r:id="rId12"/>
    <p:sldId id="386" r:id="rId13"/>
    <p:sldId id="428" r:id="rId14"/>
    <p:sldId id="371" r:id="rId15"/>
    <p:sldId id="392" r:id="rId16"/>
    <p:sldId id="705" r:id="rId17"/>
    <p:sldId id="389" r:id="rId18"/>
    <p:sldId id="632" r:id="rId19"/>
    <p:sldId id="548" r:id="rId20"/>
    <p:sldId id="555" r:id="rId21"/>
    <p:sldId id="556" r:id="rId22"/>
    <p:sldId id="557" r:id="rId23"/>
    <p:sldId id="558" r:id="rId24"/>
    <p:sldId id="559" r:id="rId25"/>
    <p:sldId id="714" r:id="rId26"/>
    <p:sldId id="560" r:id="rId27"/>
    <p:sldId id="540" r:id="rId28"/>
    <p:sldId id="541" r:id="rId29"/>
    <p:sldId id="543" r:id="rId30"/>
    <p:sldId id="712" r:id="rId31"/>
    <p:sldId id="626" r:id="rId32"/>
    <p:sldId id="561" r:id="rId33"/>
    <p:sldId id="429" r:id="rId34"/>
    <p:sldId id="542" r:id="rId35"/>
    <p:sldId id="404" r:id="rId36"/>
    <p:sldId id="410" r:id="rId37"/>
    <p:sldId id="494" r:id="rId38"/>
    <p:sldId id="715" r:id="rId39"/>
    <p:sldId id="411" r:id="rId40"/>
    <p:sldId id="412" r:id="rId41"/>
    <p:sldId id="398" r:id="rId42"/>
    <p:sldId id="628" r:id="rId43"/>
    <p:sldId id="631" r:id="rId44"/>
    <p:sldId id="414" r:id="rId45"/>
    <p:sldId id="633" r:id="rId46"/>
    <p:sldId id="719" r:id="rId47"/>
    <p:sldId id="720" r:id="rId48"/>
    <p:sldId id="718" r:id="rId49"/>
    <p:sldId id="393" r:id="rId50"/>
    <p:sldId id="394" r:id="rId51"/>
    <p:sldId id="416" r:id="rId52"/>
    <p:sldId id="417" r:id="rId53"/>
    <p:sldId id="457" r:id="rId54"/>
    <p:sldId id="458" r:id="rId55"/>
    <p:sldId id="407" r:id="rId56"/>
    <p:sldId id="408" r:id="rId57"/>
    <p:sldId id="609" r:id="rId58"/>
    <p:sldId id="443" r:id="rId59"/>
    <p:sldId id="445" r:id="rId60"/>
    <p:sldId id="360" r:id="rId61"/>
    <p:sldId id="368" r:id="rId62"/>
    <p:sldId id="370" r:id="rId63"/>
    <p:sldId id="464" r:id="rId64"/>
    <p:sldId id="465" r:id="rId65"/>
    <p:sldId id="440" r:id="rId66"/>
    <p:sldId id="418" r:id="rId67"/>
    <p:sldId id="716" r:id="rId68"/>
    <p:sldId id="634" r:id="rId69"/>
    <p:sldId id="635" r:id="rId70"/>
    <p:sldId id="697" r:id="rId71"/>
    <p:sldId id="698" r:id="rId72"/>
    <p:sldId id="699" r:id="rId73"/>
    <p:sldId id="717" r:id="rId74"/>
    <p:sldId id="649" r:id="rId75"/>
    <p:sldId id="650" r:id="rId76"/>
    <p:sldId id="651" r:id="rId77"/>
    <p:sldId id="652" r:id="rId78"/>
    <p:sldId id="653" r:id="rId79"/>
    <p:sldId id="654" r:id="rId80"/>
    <p:sldId id="655" r:id="rId81"/>
    <p:sldId id="656" r:id="rId82"/>
    <p:sldId id="657" r:id="rId83"/>
    <p:sldId id="658" r:id="rId84"/>
    <p:sldId id="659" r:id="rId85"/>
    <p:sldId id="660" r:id="rId86"/>
    <p:sldId id="661" r:id="rId87"/>
    <p:sldId id="662" r:id="rId88"/>
    <p:sldId id="663" r:id="rId89"/>
    <p:sldId id="689" r:id="rId90"/>
    <p:sldId id="690" r:id="rId91"/>
    <p:sldId id="691" r:id="rId92"/>
    <p:sldId id="692" r:id="rId93"/>
    <p:sldId id="693" r:id="rId94"/>
    <p:sldId id="694" r:id="rId95"/>
    <p:sldId id="695" r:id="rId96"/>
    <p:sldId id="696" r:id="rId97"/>
    <p:sldId id="673" r:id="rId98"/>
    <p:sldId id="674" r:id="rId99"/>
    <p:sldId id="569" r:id="rId100"/>
    <p:sldId id="424" r:id="rId101"/>
    <p:sldId id="474" r:id="rId102"/>
    <p:sldId id="475" r:id="rId103"/>
    <p:sldId id="707" r:id="rId104"/>
    <p:sldId id="700" r:id="rId105"/>
    <p:sldId id="701" r:id="rId106"/>
    <p:sldId id="702" r:id="rId107"/>
    <p:sldId id="703" r:id="rId108"/>
    <p:sldId id="597" r:id="rId109"/>
    <p:sldId id="598" r:id="rId110"/>
    <p:sldId id="339" r:id="rId1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0000CC"/>
    <a:srgbClr val="FF6600"/>
    <a:srgbClr val="660066"/>
    <a:srgbClr val="FF99FF"/>
    <a:srgbClr val="FF0066"/>
    <a:srgbClr val="FF9999"/>
    <a:srgbClr val="669900"/>
    <a:srgbClr val="003300"/>
    <a:srgbClr val="00CC66"/>
  </p:clrMru>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100" autoAdjust="0"/>
    <p:restoredTop sz="95591" autoAdjust="0"/>
  </p:normalViewPr>
  <p:slideViewPr>
    <p:cSldViewPr>
      <p:cViewPr>
        <p:scale>
          <a:sx n="70" d="100"/>
          <a:sy n="70" d="100"/>
        </p:scale>
        <p:origin x="-654" y="-108"/>
      </p:cViewPr>
      <p:guideLst>
        <p:guide orient="horz" pos="2160"/>
        <p:guide pos="2880"/>
      </p:guideLst>
    </p:cSldViewPr>
  </p:slideViewPr>
  <p:outlineViewPr>
    <p:cViewPr>
      <p:scale>
        <a:sx n="33" d="100"/>
        <a:sy n="33" d="100"/>
      </p:scale>
      <p:origin x="48" y="240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36.wmf"/><Relationship Id="rId7" Type="http://schemas.openxmlformats.org/officeDocument/2006/relationships/image" Target="../media/image39.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8.wmf"/><Relationship Id="rId5" Type="http://schemas.openxmlformats.org/officeDocument/2006/relationships/image" Target="../media/image27.wmf"/><Relationship Id="rId4" Type="http://schemas.openxmlformats.org/officeDocument/2006/relationships/image" Target="../media/image37.wmf"/><Relationship Id="rId9"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9.wmf"/><Relationship Id="rId4"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5" Type="http://schemas.openxmlformats.org/officeDocument/2006/relationships/image" Target="../media/image66.wmf"/><Relationship Id="rId4" Type="http://schemas.openxmlformats.org/officeDocument/2006/relationships/image" Target="../media/image6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2.wmf"/><Relationship Id="rId4"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15C898-BE45-4B23-8148-930575083A2D}" type="datetimeFigureOut">
              <a:rPr lang="en-US" smtClean="0"/>
              <a:pPr/>
              <a:t>10/29/2011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DDD2DC-EAE9-456C-8D0F-BB02DF6A308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insidehighered.com/news/2010/12/17/scholars_develop_new_metrics_for_journals_impact"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www.eigenfactor.org/"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E3C826E-A393-455F-936F-203C37E89C46}" type="slidenum">
              <a:rPr lang="en-US"/>
              <a:pPr/>
              <a:t>27</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550C172-3AF6-4D45-B39C-D69FE625D3FA}" type="slidenum">
              <a:rPr lang="en-US"/>
              <a:pPr/>
              <a:t>29</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Info to add? </a:t>
            </a:r>
          </a:p>
          <a:p>
            <a:r>
              <a:rPr lang="en-US" smtClean="0"/>
              <a:t>From:  </a:t>
            </a:r>
            <a:r>
              <a:rPr lang="en-US" smtClean="0">
                <a:hlinkClick r:id="rId3"/>
              </a:rPr>
              <a:t>http://www.insidehighered.com/news/2010/12/17/scholars_develop_new_metrics_for_journals_impact</a:t>
            </a:r>
            <a:r>
              <a:rPr lang="en-US" smtClean="0"/>
              <a:t> </a:t>
            </a:r>
          </a:p>
          <a:p>
            <a:r>
              <a:rPr lang="en-US" smtClean="0"/>
              <a:t>Eigenfactor</a:t>
            </a:r>
            <a:r>
              <a:rPr lang="en-US" u="sng" smtClean="0">
                <a:hlinkClick r:id="rId4"/>
              </a:rPr>
              <a:t>&lt;http://www.eigenfactor.org/&gt;</a:t>
            </a:r>
            <a:r>
              <a:rPr lang="en-US" smtClean="0"/>
              <a:t>, a project based at the University of Washington, measures the influence of scholarly journals using the old-fashioned method of counting citations, but adds an algorithmic wrinkle similar to the one that Google deploys in ranking search returns: when evaluating the impact of a journal, Eigenfactor takes into account how many times that journal is cited by other journals that are themselves frequently cited. (Google ranks search returns using a similar method, but with hyperlinks instead of citations.) The idea is to control for the fact that, as with Google, "a single citation from a high-quality journal may be more valuable than multiple citations from peripheral publications,” wroteCarl T. Bergstrom, one of the project's developers, shortly after it launched in 2007.   … see original article for more!</a:t>
            </a:r>
            <a:endParaRPr lang="en-US" u="sng" smtClean="0"/>
          </a:p>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6B50A8F7-F791-433E-B491-6FFA127C2D8F}" type="slidenum">
              <a:rPr lang="en-AU"/>
              <a:pPr/>
              <a:t>63</a:t>
            </a:fld>
            <a:endParaRPr lang="en-AU"/>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BC06DA-77EF-4931-89AB-F39BA3FB18F6}" type="slidenum">
              <a:rPr lang="en-US"/>
              <a:pPr/>
              <a:t>104</a:t>
            </a:fld>
            <a:endParaRPr lang="en-US"/>
          </a:p>
        </p:txBody>
      </p:sp>
      <p:sp>
        <p:nvSpPr>
          <p:cNvPr id="43010" name="Rectangle 1026"/>
          <p:cNvSpPr>
            <a:spLocks noGrp="1" noRot="1" noChangeAspect="1" noChangeArrowheads="1" noTextEdit="1"/>
          </p:cNvSpPr>
          <p:nvPr>
            <p:ph type="sldImg"/>
          </p:nvPr>
        </p:nvSpPr>
        <p:spPr>
          <a:ln/>
        </p:spPr>
      </p:sp>
      <p:sp>
        <p:nvSpPr>
          <p:cNvPr id="43011" name="Rectangle 1027"/>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4585F1-8494-4C54-A406-E555FBE1C91E}" type="datetime1">
              <a:rPr lang="en-US" smtClean="0"/>
              <a:pPr/>
              <a:t>10/29/2011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CC2494-84A7-4D56-82A4-10FC2EDD4C66}" type="datetime1">
              <a:rPr lang="en-US" smtClean="0"/>
              <a:pPr/>
              <a:t>10/29/2011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A6E037-4098-4FCA-A56F-910029226E7B}" type="datetime1">
              <a:rPr lang="en-US" smtClean="0"/>
              <a:pPr/>
              <a:t>10/29/2011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89013"/>
            <a:ext cx="8229600" cy="6397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2057400"/>
            <a:ext cx="3673475"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83075" y="2057400"/>
            <a:ext cx="3673475"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4C927CBB-7373-44B1-BF93-ACECC44150C6}" type="datetime1">
              <a:rPr lang="en-US" smtClean="0"/>
              <a:pPr>
                <a:defRPr/>
              </a:pPr>
              <a:t>10/29/2011</a:t>
            </a:fld>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pPr>
              <a:defRPr/>
            </a:pPr>
            <a:fld id="{E1D548BE-46F6-43B8-B5A6-2EF6DD120DC4}" type="slidenum">
              <a:rPr lang="en-AU"/>
              <a:pPr>
                <a:defRPr/>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9D7130-D5B3-4913-8109-462C04F6F6C1}" type="datetime1">
              <a:rPr lang="en-US" smtClean="0"/>
              <a:pPr/>
              <a:t>10/29/2011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1B3DEB-AA58-4291-805B-A93D80684A6A}" type="datetime1">
              <a:rPr lang="en-US" smtClean="0"/>
              <a:pPr/>
              <a:t>10/29/2011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FD0C1A-7FC2-4F4B-BC47-2A19E2AFAF5C}" type="datetime1">
              <a:rPr lang="en-US" smtClean="0"/>
              <a:pPr/>
              <a:t>10/29/2011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7E6CBF-61BD-40F9-AAA0-AF84DBB3C9E0}" type="datetime1">
              <a:rPr lang="en-US" smtClean="0"/>
              <a:pPr/>
              <a:t>10/29/2011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85F8D7-AA8B-45A0-A167-D476E401DAF2}" type="datetime1">
              <a:rPr lang="en-US" smtClean="0"/>
              <a:pPr/>
              <a:t>10/29/2011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B3BC16-37B8-42F1-8788-D348B7804051}" type="datetime1">
              <a:rPr lang="en-US" smtClean="0"/>
              <a:pPr/>
              <a:t>10/29/2011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55F047-9444-4019-9CE1-2A021CC27FB3}" type="datetime1">
              <a:rPr lang="en-US" smtClean="0"/>
              <a:pPr/>
              <a:t>10/29/2011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B59812-9DBD-46EA-9E35-CF9A4FECF89D}" type="datetime1">
              <a:rPr lang="en-US" smtClean="0"/>
              <a:pPr/>
              <a:t>10/29/2011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60000" t="5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D974F-AF1A-4D75-A297-41C497C4B2F3}" type="datetime1">
              <a:rPr lang="en-US" smtClean="0"/>
              <a:pPr/>
              <a:t>10/29/2011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8" Type="http://schemas.openxmlformats.org/officeDocument/2006/relationships/hyperlink" Target="http://en.wikipedia.org/wiki/Journal_Citation_Reports" TargetMode="External"/><Relationship Id="rId3" Type="http://schemas.openxmlformats.org/officeDocument/2006/relationships/hyperlink" Target="http://en.wikipedia.org/wiki/Scientific_journal" TargetMode="External"/><Relationship Id="rId7" Type="http://schemas.openxmlformats.org/officeDocument/2006/relationships/hyperlink" Target="http://en.wikipedia.org/wiki/Thomson_Reuters" TargetMode="External"/><Relationship Id="rId2" Type="http://schemas.openxmlformats.org/officeDocument/2006/relationships/hyperlink" Target="http://en.wikipedia.org/wiki/Citation" TargetMode="External"/><Relationship Id="rId1" Type="http://schemas.openxmlformats.org/officeDocument/2006/relationships/slideLayout" Target="../slideLayouts/slideLayout6.xml"/><Relationship Id="rId6" Type="http://schemas.openxmlformats.org/officeDocument/2006/relationships/hyperlink" Target="http://en.wikipedia.org/wiki/Institute_for_Scientific_Information" TargetMode="External"/><Relationship Id="rId5" Type="http://schemas.openxmlformats.org/officeDocument/2006/relationships/hyperlink" Target="http://en.wikipedia.org/wiki/Eugene_Garfield" TargetMode="External"/><Relationship Id="rId4" Type="http://schemas.openxmlformats.org/officeDocument/2006/relationships/hyperlink" Target="http://en.wikipedia.org/wiki/Proxy_(statistics)" TargetMode="External"/></Relationships>
</file>

<file path=ppt/slides/_rels/slide10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hyperlink" Target="http://www.harzing.com/pop.htm" TargetMode="External"/><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10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oleObject" Target="../embeddings/oleObject2.bin"/></Relationships>
</file>

<file path=ppt/slides/_rels/slide11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slideLayout" Target="../slideLayouts/slideLayout2.xml"/><Relationship Id="rId1" Type="http://schemas.openxmlformats.org/officeDocument/2006/relationships/video" Target="file:///C:\Documents%20and%20Settings\murty\Desktop\orbits.mp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w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jpeg"/><Relationship Id="rId2" Type="http://schemas.openxmlformats.org/officeDocument/2006/relationships/hyperlink" Target="http://en.wikipedia.org/wiki/File:PageRanks-Example.svg" TargetMode="External"/><Relationship Id="rId1" Type="http://schemas.openxmlformats.org/officeDocument/2006/relationships/slideLayout" Target="../slideLayouts/slideLayout6.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hyperlink" Target="http://en.wikipedia.org/wiki/File:PageRank-hi-res.p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gif"/><Relationship Id="rId1" Type="http://schemas.openxmlformats.org/officeDocument/2006/relationships/slideLayout" Target="../slideLayouts/slideLayout6.xml"/><Relationship Id="rId4" Type="http://schemas.openxmlformats.org/officeDocument/2006/relationships/hyperlink" Target="http://www.eigenfactor.org/methods.htm"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31.png"/><Relationship Id="rId7"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31.png"/><Relationship Id="rId7"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31.png"/><Relationship Id="rId7"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22.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31.png"/><Relationship Id="rId7"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31.png"/><Relationship Id="rId7" Type="http://schemas.openxmlformats.org/officeDocument/2006/relationships/oleObject" Target="../embeddings/oleObject22.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24.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31.png"/><Relationship Id="rId7" Type="http://schemas.openxmlformats.org/officeDocument/2006/relationships/oleObject" Target="../embeddings/oleObject26.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oleObject" Target="../embeddings/oleObject27.bin"/><Relationship Id="rId7" Type="http://schemas.openxmlformats.org/officeDocument/2006/relationships/oleObject" Target="../embeddings/oleObject31.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30.bin"/><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4.jpeg"/><Relationship Id="rId4" Type="http://schemas.openxmlformats.org/officeDocument/2006/relationships/oleObject" Target="../embeddings/oleObject32.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oleObject" Target="../embeddings/oleObject33.bin"/><Relationship Id="rId7" Type="http://schemas.openxmlformats.org/officeDocument/2006/relationships/oleObject" Target="../embeddings/oleObject36.bin"/><Relationship Id="rId12"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4.jpeg"/><Relationship Id="rId11" Type="http://schemas.openxmlformats.org/officeDocument/2006/relationships/oleObject" Target="../embeddings/oleObject40.bin"/><Relationship Id="rId5" Type="http://schemas.openxmlformats.org/officeDocument/2006/relationships/oleObject" Target="../embeddings/oleObject35.bin"/><Relationship Id="rId10" Type="http://schemas.openxmlformats.org/officeDocument/2006/relationships/oleObject" Target="../embeddings/oleObject39.bin"/><Relationship Id="rId4" Type="http://schemas.openxmlformats.org/officeDocument/2006/relationships/oleObject" Target="../embeddings/oleObject34.bin"/><Relationship Id="rId9" Type="http://schemas.openxmlformats.org/officeDocument/2006/relationships/oleObject" Target="../embeddings/oleObject38.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4.jpeg"/><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4.jpeg"/></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oleObject" Target="../embeddings/oleObject46.bin"/><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48.bin"/><Relationship Id="rId5" Type="http://schemas.openxmlformats.org/officeDocument/2006/relationships/oleObject" Target="../embeddings/oleObject47.bin"/><Relationship Id="rId4" Type="http://schemas.openxmlformats.org/officeDocument/2006/relationships/image" Target="../media/image24.jpeg"/></Relationships>
</file>

<file path=ppt/slides/_rels/slide3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4.jpeg"/></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hyperlink" Target="http://en.wikipedia.org/wiki/Carl_Bergstr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hyperlink" Target="http://www.eigenfactor.org/"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eigenfactor.org/methods.htm" TargetMode="External"/><Relationship Id="rId2" Type="http://schemas.openxmlformats.org/officeDocument/2006/relationships/image" Target="../media/image57.gi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oleObject" Target="../embeddings/oleObject55.bin"/><Relationship Id="rId5" Type="http://schemas.openxmlformats.org/officeDocument/2006/relationships/oleObject" Target="../embeddings/oleObject54.bin"/><Relationship Id="rId4" Type="http://schemas.openxmlformats.org/officeDocument/2006/relationships/oleObject" Target="../embeddings/oleObject53.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6.bin"/><Relationship Id="rId7" Type="http://schemas.openxmlformats.org/officeDocument/2006/relationships/oleObject" Target="../embeddings/oleObject60.bin"/><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oleObject" Target="../embeddings/oleObject59.bin"/><Relationship Id="rId5" Type="http://schemas.openxmlformats.org/officeDocument/2006/relationships/oleObject" Target="../embeddings/oleObject58.bin"/><Relationship Id="rId4" Type="http://schemas.openxmlformats.org/officeDocument/2006/relationships/oleObject" Target="../embeddings/oleObject57.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oleObject" Target="../embeddings/oleObject63.bin"/><Relationship Id="rId5" Type="http://schemas.openxmlformats.org/officeDocument/2006/relationships/oleObject" Target="../embeddings/oleObject62.bin"/><Relationship Id="rId4" Type="http://schemas.openxmlformats.org/officeDocument/2006/relationships/oleObject" Target="../embeddings/oleObject61.bin"/></Relationships>
</file>

<file path=ppt/slides/_rels/slide49.xml.rels><?xml version="1.0" encoding="UTF-8" standalone="yes"?>
<Relationships xmlns="http://schemas.openxmlformats.org/package/2006/relationships"><Relationship Id="rId3" Type="http://schemas.openxmlformats.org/officeDocument/2006/relationships/hyperlink" Target="http://www.elsevier.com/" TargetMode="External"/><Relationship Id="rId2" Type="http://schemas.openxmlformats.org/officeDocument/2006/relationships/hyperlink" Target="http://www.scopus.com/" TargetMode="External"/><Relationship Id="rId1" Type="http://schemas.openxmlformats.org/officeDocument/2006/relationships/slideLayout" Target="../slideLayouts/slideLayout6.xml"/><Relationship Id="rId5" Type="http://schemas.openxmlformats.org/officeDocument/2006/relationships/hyperlink" Target="http://en.wikipedia.org/wiki/PageRank" TargetMode="External"/><Relationship Id="rId4" Type="http://schemas.openxmlformats.org/officeDocument/2006/relationships/hyperlink" Target="http://arxiv.org/ftp/arxiv/papers/0912/0912.4141.pdf"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Academic_journal" TargetMode="Externa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6.xml"/><Relationship Id="rId4" Type="http://schemas.openxmlformats.org/officeDocument/2006/relationships/hyperlink" Target="http://www.scimagojr.com/SCImagoJournalRank.pdf" TargetMode="External"/></Relationships>
</file>

<file path=ppt/slides/_rels/slide5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hyperlink" Target="http://en.wikipedia.org/wiki/Annals_of_Mathematics" TargetMode="External"/><Relationship Id="rId7" Type="http://schemas.openxmlformats.org/officeDocument/2006/relationships/hyperlink" Target="http://www.ams.org/mathscinet/help/citation_database_help_full.html" TargetMode="External"/><Relationship Id="rId2" Type="http://schemas.openxmlformats.org/officeDocument/2006/relationships/hyperlink" Target="http://en.wikipedia.org/wiki/Acta_Numerica" TargetMode="External"/><Relationship Id="rId1" Type="http://schemas.openxmlformats.org/officeDocument/2006/relationships/slideLayout" Target="../slideLayouts/slideLayout6.xml"/><Relationship Id="rId6" Type="http://schemas.openxmlformats.org/officeDocument/2006/relationships/hyperlink" Target="http://en.wikipedia.org/wiki/Publications_Math%C3%A9matiques_de_l'IH%C3%89S" TargetMode="External"/><Relationship Id="rId5" Type="http://schemas.openxmlformats.org/officeDocument/2006/relationships/hyperlink" Target="http://en.wikipedia.org/wiki/Communications_on_Pure_and_Applied_Mathematics" TargetMode="External"/><Relationship Id="rId4" Type="http://schemas.openxmlformats.org/officeDocument/2006/relationships/hyperlink" Target="http://en.wikipedia.org/wiki/Journal_of_the_American_Mathematical_Society" TargetMode="External"/><Relationship Id="rId9" Type="http://schemas.openxmlformats.org/officeDocument/2006/relationships/image" Target="../media/image11.png"/></Relationships>
</file>

<file path=ppt/slides/_rels/slide5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hyperlink" Target="http://www.arc.gov.au/era/tiers_ranking.htm" TargetMode="Externa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minister.innovation.gov.au/carr/mediareleases/pages/improvementstoexcellenceinresearchforaustralia.aspx"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www.ltu.se/ltu/lib/Publicering/Rankning?l=en" TargetMode="External"/><Relationship Id="rId2" Type="http://schemas.openxmlformats.org/officeDocument/2006/relationships/hyperlink" Target="http://dbh.nsd.uib.no/kanaler/?search=advanced"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hyperlink" Target="http://dbh.nsd.uib.no/kanaler/?search=advance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hyperlink" Target="http://idei.fr/display.php?pv=108" TargetMode="External"/><Relationship Id="rId3" Type="http://schemas.openxmlformats.org/officeDocument/2006/relationships/hyperlink" Target="http://en.wikipedia.org/wiki/Fundamental_science" TargetMode="External"/><Relationship Id="rId7" Type="http://schemas.openxmlformats.org/officeDocument/2006/relationships/hyperlink" Target="http://idei.fr/display.php?pv=107" TargetMode="External"/><Relationship Id="rId2" Type="http://schemas.openxmlformats.org/officeDocument/2006/relationships/hyperlink" Target="http://en.wikipedia.org/wiki/Research" TargetMode="External"/><Relationship Id="rId1" Type="http://schemas.openxmlformats.org/officeDocument/2006/relationships/slideLayout" Target="../slideLayouts/slideLayout6.xml"/><Relationship Id="rId6" Type="http://schemas.openxmlformats.org/officeDocument/2006/relationships/hyperlink" Target="http://idei.fr/display.php?pv=106" TargetMode="External"/><Relationship Id="rId5" Type="http://schemas.openxmlformats.org/officeDocument/2006/relationships/hyperlink" Target="http://www.gate.cnrs.fr/IMG/pdf/RankingCNRS_2008.pdf" TargetMode="External"/><Relationship Id="rId4" Type="http://schemas.openxmlformats.org/officeDocument/2006/relationships/hyperlink" Target="http://www.cnrs.fr/en/aboutCNRS/overview.htm" TargetMode="External"/><Relationship Id="rId9" Type="http://schemas.openxmlformats.org/officeDocument/2006/relationships/hyperlink" Target="http://idei.fr/display.php?pv=109" TargetMode="External"/></Relationships>
</file>

<file path=ppt/slides/_rels/slide71.xml.rels><?xml version="1.0" encoding="UTF-8" standalone="yes"?>
<Relationships xmlns="http://schemas.openxmlformats.org/package/2006/relationships"><Relationship Id="rId2" Type="http://schemas.openxmlformats.org/officeDocument/2006/relationships/hyperlink" Target="http://www.naasindia.org/../documents/criteria.pdf"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www.eigenfactor.org/"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H-index" TargetMode="External"/><Relationship Id="rId2" Type="http://schemas.openxmlformats.org/officeDocument/2006/relationships/hyperlink" Target="http://en.wikipedia.org/wiki/Impact_factor" TargetMode="External"/><Relationship Id="rId1" Type="http://schemas.openxmlformats.org/officeDocument/2006/relationships/slideLayout" Target="../slideLayouts/slideLayout6.xml"/><Relationship Id="rId5" Type="http://schemas.openxmlformats.org/officeDocument/2006/relationships/hyperlink" Target="http://en.wikipedia.org/wiki/SCImago_Journal_Rank" TargetMode="External"/><Relationship Id="rId4" Type="http://schemas.openxmlformats.org/officeDocument/2006/relationships/hyperlink" Target="http://en.wikipedia.org/wiki/Eigenfactor" TargetMode="External"/></Relationships>
</file>

<file path=ppt/slides/_rels/slide90.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hyperlink" Target="http://www.google.com/url?sa=t&amp;source=web&amp;cd=1&amp;ved=0CBkQFjAA&amp;url=http://math.rejecta.org/&amp;ei=no6WTozvLsW3hQfHkdSKBA&amp;usg=AFQjCNGuYHvZiwwkwvZD0QN7uLq-vRuhTQ"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304800"/>
            <a:ext cx="8686800" cy="2209800"/>
          </a:xfrm>
          <a:solidFill>
            <a:schemeClr val="accent3">
              <a:lumMod val="60000"/>
              <a:lumOff val="40000"/>
            </a:schemeClr>
          </a:solidFill>
          <a:ln>
            <a:solidFill>
              <a:schemeClr val="accent3">
                <a:lumMod val="50000"/>
              </a:schemeClr>
            </a:solidFill>
          </a:ln>
          <a:effectLst>
            <a:glow rad="228600">
              <a:schemeClr val="accent3">
                <a:satMod val="175000"/>
                <a:alpha val="40000"/>
              </a:schemeClr>
            </a:glow>
          </a:effectLst>
        </p:spPr>
        <p:txBody>
          <a:bodyPr>
            <a:normAutofit/>
          </a:bodyPr>
          <a:lstStyle/>
          <a:p>
            <a:r>
              <a:rPr lang="en-US" dirty="0" smtClean="0"/>
              <a:t>Is it Possible to </a:t>
            </a:r>
            <a:r>
              <a:rPr lang="en-US" b="1" dirty="0" smtClean="0">
                <a:solidFill>
                  <a:srgbClr val="0000CC"/>
                </a:solidFill>
              </a:rPr>
              <a:t>Evaluate </a:t>
            </a:r>
            <a:r>
              <a:rPr lang="en-US" dirty="0" smtClean="0"/>
              <a:t>the </a:t>
            </a:r>
            <a:r>
              <a:rPr lang="en-US" b="1" dirty="0" smtClean="0">
                <a:solidFill>
                  <a:srgbClr val="FF0000"/>
                </a:solidFill>
              </a:rPr>
              <a:t>Quality</a:t>
            </a:r>
            <a:r>
              <a:rPr lang="en-US" dirty="0" smtClean="0"/>
              <a:t> of  </a:t>
            </a:r>
            <a:r>
              <a:rPr lang="en-US" b="1" dirty="0" smtClean="0">
                <a:solidFill>
                  <a:srgbClr val="FF0000"/>
                </a:solidFill>
              </a:rPr>
              <a:t>Scientific</a:t>
            </a:r>
            <a:r>
              <a:rPr lang="fa-IR" b="1" dirty="0" smtClean="0">
                <a:solidFill>
                  <a:srgbClr val="FF0000"/>
                </a:solidFill>
              </a:rPr>
              <a:t> </a:t>
            </a:r>
            <a:r>
              <a:rPr lang="en-US" b="1" dirty="0" smtClean="0">
                <a:solidFill>
                  <a:srgbClr val="FF0000"/>
                </a:solidFill>
              </a:rPr>
              <a:t>Journals</a:t>
            </a:r>
            <a:r>
              <a:rPr lang="en-US" b="1" dirty="0" smtClean="0"/>
              <a:t>?</a:t>
            </a:r>
            <a:endParaRPr lang="en-US" b="1" dirty="0"/>
          </a:p>
        </p:txBody>
      </p:sp>
      <p:sp>
        <p:nvSpPr>
          <p:cNvPr id="4" name="Rectangle 3"/>
          <p:cNvSpPr/>
          <p:nvPr/>
        </p:nvSpPr>
        <p:spPr>
          <a:xfrm>
            <a:off x="952600" y="4114800"/>
            <a:ext cx="7200800" cy="2369880"/>
          </a:xfrm>
          <a:prstGeom prst="rect">
            <a:avLst/>
          </a:prstGeom>
        </p:spPr>
        <p:txBody>
          <a:bodyPr wrap="square">
            <a:spAutoFit/>
          </a:bodyPr>
          <a:lstStyle/>
          <a:p>
            <a:pPr algn="ctr"/>
            <a:r>
              <a:rPr lang="en-GB" sz="3200" b="1" dirty="0" err="1" smtClean="0">
                <a:solidFill>
                  <a:srgbClr val="336600"/>
                </a:solidFill>
              </a:rPr>
              <a:t>Hossein</a:t>
            </a:r>
            <a:r>
              <a:rPr lang="en-GB" sz="3200" b="1" dirty="0" smtClean="0">
                <a:solidFill>
                  <a:srgbClr val="336600"/>
                </a:solidFill>
              </a:rPr>
              <a:t> Hajiabolhassan</a:t>
            </a:r>
            <a:br>
              <a:rPr lang="en-GB" sz="3200" b="1" dirty="0" smtClean="0">
                <a:solidFill>
                  <a:srgbClr val="336600"/>
                </a:solidFill>
              </a:rPr>
            </a:br>
            <a:endParaRPr lang="en-GB" sz="3200" b="1" dirty="0" smtClean="0">
              <a:solidFill>
                <a:srgbClr val="336600"/>
              </a:solidFill>
            </a:endParaRPr>
          </a:p>
          <a:p>
            <a:pPr algn="ctr"/>
            <a:r>
              <a:rPr lang="en-GB" sz="2800" b="1" dirty="0" smtClean="0">
                <a:solidFill>
                  <a:srgbClr val="336600"/>
                </a:solidFill>
              </a:rPr>
              <a:t>Department of Mathematical Sciences</a:t>
            </a:r>
            <a:br>
              <a:rPr lang="en-GB" sz="2800" b="1" dirty="0" smtClean="0">
                <a:solidFill>
                  <a:srgbClr val="336600"/>
                </a:solidFill>
              </a:rPr>
            </a:br>
            <a:r>
              <a:rPr lang="en-GB" sz="2800" b="1" dirty="0" smtClean="0">
                <a:solidFill>
                  <a:srgbClr val="336600"/>
                </a:solidFill>
              </a:rPr>
              <a:t>Shahid Beheshti University</a:t>
            </a:r>
            <a:r>
              <a:rPr lang="en-GB" sz="3200" b="1" dirty="0" smtClean="0">
                <a:solidFill>
                  <a:srgbClr val="336600"/>
                </a:solidFill>
              </a:rPr>
              <a:t/>
            </a:r>
            <a:br>
              <a:rPr lang="en-GB" sz="3200" b="1" dirty="0" smtClean="0">
                <a:solidFill>
                  <a:srgbClr val="336600"/>
                </a:solidFill>
              </a:rPr>
            </a:br>
            <a:r>
              <a:rPr lang="en-GB" sz="2800" b="1" dirty="0" smtClean="0">
                <a:solidFill>
                  <a:srgbClr val="336600"/>
                </a:solidFill>
              </a:rPr>
              <a:t> </a:t>
            </a:r>
            <a:r>
              <a:rPr lang="en-GB" sz="2800" b="1" dirty="0" err="1" smtClean="0">
                <a:solidFill>
                  <a:srgbClr val="336600"/>
                </a:solidFill>
              </a:rPr>
              <a:t>faculties.sbu.ac.ir/~hhaji</a:t>
            </a:r>
            <a:endParaRPr lang="en-US" sz="2400" dirty="0"/>
          </a:p>
        </p:txBody>
      </p:sp>
      <p:graphicFrame>
        <p:nvGraphicFramePr>
          <p:cNvPr id="1026" name="Object 2"/>
          <p:cNvGraphicFramePr>
            <a:graphicFrameLocks noChangeAspect="1"/>
          </p:cNvGraphicFramePr>
          <p:nvPr/>
        </p:nvGraphicFramePr>
        <p:xfrm>
          <a:off x="3586163" y="2732088"/>
          <a:ext cx="2052637" cy="1230312"/>
        </p:xfrm>
        <a:graphic>
          <a:graphicData uri="http://schemas.openxmlformats.org/presentationml/2006/ole">
            <p:oleObj spid="_x0000_s1026" name="Clip" r:id="rId3" imgW="3497040" imgH="2095200" progId="">
              <p:embed/>
            </p:oleObj>
          </a:graphicData>
        </a:graphic>
      </p:graphicFrame>
      <p:sp>
        <p:nvSpPr>
          <p:cNvPr id="7" name="Date Placeholder 6"/>
          <p:cNvSpPr>
            <a:spLocks noGrp="1"/>
          </p:cNvSpPr>
          <p:nvPr>
            <p:ph type="dt" sz="half" idx="10"/>
          </p:nvPr>
        </p:nvSpPr>
        <p:spPr/>
        <p:txBody>
          <a:bodyPr/>
          <a:lstStyle/>
          <a:p>
            <a:fld id="{BFB53CA7-3123-4019-882F-0A5EA53A683F}" type="datetime1">
              <a:rPr lang="en-US" smtClean="0"/>
              <a:pPr/>
              <a:t>10/29/2011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Impact Factor</a:t>
            </a:r>
            <a:endParaRPr lang="en-US" dirty="0">
              <a:solidFill>
                <a:srgbClr val="00B0F0"/>
              </a:solidFill>
            </a:endParaRPr>
          </a:p>
        </p:txBody>
      </p:sp>
      <p:sp>
        <p:nvSpPr>
          <p:cNvPr id="4" name="Rectangle 3"/>
          <p:cNvSpPr/>
          <p:nvPr/>
        </p:nvSpPr>
        <p:spPr>
          <a:xfrm>
            <a:off x="152400" y="1443841"/>
            <a:ext cx="8763000" cy="4524315"/>
          </a:xfrm>
          <a:prstGeom prst="rect">
            <a:avLst/>
          </a:prstGeom>
        </p:spPr>
        <p:txBody>
          <a:bodyPr wrap="square">
            <a:spAutoFit/>
          </a:bodyPr>
          <a:lstStyle/>
          <a:p>
            <a:r>
              <a:rPr lang="en-US" sz="2400" dirty="0" smtClean="0"/>
              <a:t>The </a:t>
            </a:r>
            <a:r>
              <a:rPr lang="en-US" sz="2400" b="1" dirty="0" smtClean="0"/>
              <a:t>impact factor</a:t>
            </a:r>
            <a:r>
              <a:rPr lang="en-US" sz="2400" dirty="0" smtClean="0"/>
              <a:t>, often abbreviated </a:t>
            </a:r>
            <a:r>
              <a:rPr lang="en-US" sz="2400" b="1" dirty="0" smtClean="0"/>
              <a:t>IF</a:t>
            </a:r>
            <a:r>
              <a:rPr lang="en-US" sz="2400" dirty="0" smtClean="0"/>
              <a:t>, is a measure reflecting the average number of </a:t>
            </a:r>
            <a:r>
              <a:rPr lang="en-US" sz="2400" dirty="0" smtClean="0">
                <a:hlinkClick r:id="rId2" action="ppaction://hlinkfile" tooltip="Citation"/>
              </a:rPr>
              <a:t>citations</a:t>
            </a:r>
            <a:r>
              <a:rPr lang="en-US" sz="2400" dirty="0" smtClean="0"/>
              <a:t> to articles published in </a:t>
            </a:r>
            <a:r>
              <a:rPr lang="en-US" sz="2400" dirty="0" smtClean="0">
                <a:hlinkClick r:id="rId3" action="ppaction://hlinkfile" tooltip="Scientific journal"/>
              </a:rPr>
              <a:t>science and social science journals</a:t>
            </a:r>
            <a:r>
              <a:rPr lang="en-US" sz="2400" dirty="0" smtClean="0"/>
              <a:t>. It is frequently used as a </a:t>
            </a:r>
            <a:r>
              <a:rPr lang="en-US" sz="2400" dirty="0" smtClean="0">
                <a:hlinkClick r:id="rId4" action="ppaction://hlinkfile" tooltip="Proxy (statistics)"/>
              </a:rPr>
              <a:t>proxy</a:t>
            </a:r>
            <a:r>
              <a:rPr lang="en-US" sz="2400" dirty="0" smtClean="0"/>
              <a:t> for the relative importance of a journal within its field, with journals with higher impact factors deemed to be more important than those with lower ones. The impact factor was devised by </a:t>
            </a:r>
            <a:r>
              <a:rPr lang="en-US" sz="2400" dirty="0" smtClean="0">
                <a:hlinkClick r:id="rId5" action="ppaction://hlinkfile" tooltip="Eugene Garfield"/>
              </a:rPr>
              <a:t>Eugene Garfield</a:t>
            </a:r>
            <a:r>
              <a:rPr lang="en-US" sz="2400" dirty="0" smtClean="0"/>
              <a:t>, the founder of the </a:t>
            </a:r>
            <a:r>
              <a:rPr lang="en-US" sz="2400" dirty="0" smtClean="0">
                <a:hlinkClick r:id="rId6" action="ppaction://hlinkfile" tooltip="Institute for Scientific Information"/>
              </a:rPr>
              <a:t>Institute for Scientific Information</a:t>
            </a:r>
            <a:r>
              <a:rPr lang="en-US" sz="2400" dirty="0" smtClean="0"/>
              <a:t> (ISI), now part of </a:t>
            </a:r>
            <a:r>
              <a:rPr lang="en-US" sz="2400" dirty="0" smtClean="0">
                <a:hlinkClick r:id="rId7" action="ppaction://hlinkfile" tooltip="Thomson Reuters"/>
              </a:rPr>
              <a:t>Thomson Reuters</a:t>
            </a:r>
            <a:r>
              <a:rPr lang="en-US" sz="2400" dirty="0" smtClean="0"/>
              <a:t>. Impact factors are calculated yearly for those journals that are indexed in Thomson Reuter's </a:t>
            </a:r>
            <a:r>
              <a:rPr lang="en-US" sz="2400" i="1" dirty="0" smtClean="0">
                <a:hlinkClick r:id="rId8" action="ppaction://hlinkfile" tooltip="Journal Citation Reports"/>
              </a:rPr>
              <a:t>Journal Citation Reports</a:t>
            </a:r>
            <a:r>
              <a:rPr lang="en-US" sz="2400" dirty="0" smtClean="0"/>
              <a:t>.</a:t>
            </a:r>
          </a:p>
          <a:p>
            <a:r>
              <a:rPr lang="en-US" sz="2400" dirty="0" smtClean="0"/>
              <a:t>In a given year, the </a:t>
            </a:r>
            <a:r>
              <a:rPr lang="en-US" sz="2400" b="1" dirty="0" smtClean="0">
                <a:solidFill>
                  <a:srgbClr val="00B050"/>
                </a:solidFill>
              </a:rPr>
              <a:t>impact factor of a journal </a:t>
            </a:r>
            <a:r>
              <a:rPr lang="en-US" sz="2400" dirty="0" smtClean="0"/>
              <a:t>is </a:t>
            </a:r>
            <a:r>
              <a:rPr lang="en-US" sz="2400" b="1" dirty="0" smtClean="0">
                <a:solidFill>
                  <a:srgbClr val="00B050"/>
                </a:solidFill>
              </a:rPr>
              <a:t>the average number of citations</a:t>
            </a:r>
            <a:r>
              <a:rPr lang="en-US" sz="2400" dirty="0" smtClean="0"/>
              <a:t> received per paper published in that journal during the </a:t>
            </a:r>
            <a:r>
              <a:rPr lang="en-US" sz="2400" b="1" dirty="0" smtClean="0">
                <a:solidFill>
                  <a:srgbClr val="00B050"/>
                </a:solidFill>
              </a:rPr>
              <a:t>two preceding years</a:t>
            </a:r>
            <a:r>
              <a:rPr lang="en-US" sz="2400" dirty="0" smtClean="0"/>
              <a:t>.</a:t>
            </a:r>
            <a:endParaRPr lang="en-US" sz="2400" dirty="0"/>
          </a:p>
        </p:txBody>
      </p:sp>
      <p:sp>
        <p:nvSpPr>
          <p:cNvPr id="5" name="Rectangle 4"/>
          <p:cNvSpPr/>
          <p:nvPr/>
        </p:nvSpPr>
        <p:spPr>
          <a:xfrm>
            <a:off x="2438400" y="6324600"/>
            <a:ext cx="4376070" cy="369332"/>
          </a:xfrm>
          <a:prstGeom prst="rect">
            <a:avLst/>
          </a:prstGeom>
        </p:spPr>
        <p:txBody>
          <a:bodyPr wrap="none">
            <a:spAutoFit/>
          </a:bodyPr>
          <a:lstStyle/>
          <a:p>
            <a:r>
              <a:rPr lang="en-US" b="1" dirty="0" smtClean="0">
                <a:solidFill>
                  <a:srgbClr val="00B0F0"/>
                </a:solidFill>
              </a:rPr>
              <a:t>http://en.wikipedia.org/wiki/Impact_factor</a:t>
            </a:r>
            <a:endParaRPr lang="en-US" b="1" dirty="0">
              <a:solidFill>
                <a:srgbClr val="00B0F0"/>
              </a:solidFill>
            </a:endParaRPr>
          </a:p>
        </p:txBody>
      </p:sp>
      <p:sp>
        <p:nvSpPr>
          <p:cNvPr id="6" name="Date Placeholder 5"/>
          <p:cNvSpPr>
            <a:spLocks noGrp="1"/>
          </p:cNvSpPr>
          <p:nvPr>
            <p:ph type="dt" sz="half" idx="10"/>
          </p:nvPr>
        </p:nvSpPr>
        <p:spPr/>
        <p:txBody>
          <a:bodyPr/>
          <a:lstStyle/>
          <a:p>
            <a:fld id="{59CB47AB-E5FE-445A-A527-E6DE06B2FFFA}" type="datetime1">
              <a:rPr lang="en-US" smtClean="0"/>
              <a:pPr/>
              <a:t>10/29/2011</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152400"/>
            <a:ext cx="8229600" cy="487362"/>
          </a:xfrm>
        </p:spPr>
        <p:txBody>
          <a:bodyPr>
            <a:normAutofit fontScale="90000"/>
          </a:bodyPr>
          <a:lstStyle/>
          <a:p>
            <a:pPr eaLnBrk="1" hangingPunct="1"/>
            <a:r>
              <a:rPr lang="en-US" sz="4000" b="1" dirty="0" smtClean="0">
                <a:solidFill>
                  <a:srgbClr val="00B050"/>
                </a:solidFill>
              </a:rPr>
              <a:t>Other Journal Ranking Efforts…</a:t>
            </a:r>
          </a:p>
        </p:txBody>
      </p:sp>
      <p:sp>
        <p:nvSpPr>
          <p:cNvPr id="21507" name="Content Placeholder 2"/>
          <p:cNvSpPr>
            <a:spLocks noGrp="1"/>
          </p:cNvSpPr>
          <p:nvPr>
            <p:ph idx="1"/>
          </p:nvPr>
        </p:nvSpPr>
        <p:spPr>
          <a:xfrm>
            <a:off x="152400" y="685800"/>
            <a:ext cx="8763000" cy="5715000"/>
          </a:xfrm>
        </p:spPr>
        <p:txBody>
          <a:bodyPr>
            <a:normAutofit/>
          </a:bodyPr>
          <a:lstStyle/>
          <a:p>
            <a:pPr eaLnBrk="1" hangingPunct="1">
              <a:buFont typeface="Arial" pitchFamily="34" charset="0"/>
              <a:buNone/>
            </a:pPr>
            <a:r>
              <a:rPr lang="en-US" b="1" i="1" dirty="0" smtClean="0">
                <a:solidFill>
                  <a:srgbClr val="FF0000"/>
                </a:solidFill>
              </a:rPr>
              <a:t>Publish or Perish (</a:t>
            </a:r>
            <a:r>
              <a:rPr lang="en-US" b="1" i="1" dirty="0" err="1" smtClean="0">
                <a:solidFill>
                  <a:srgbClr val="FF0000"/>
                </a:solidFill>
              </a:rPr>
              <a:t>PoP</a:t>
            </a:r>
            <a:r>
              <a:rPr lang="en-US" b="1" i="1" dirty="0" smtClean="0">
                <a:solidFill>
                  <a:srgbClr val="FF0000"/>
                </a:solidFill>
              </a:rPr>
              <a:t>)</a:t>
            </a:r>
          </a:p>
          <a:p>
            <a:pPr eaLnBrk="1" hangingPunct="1"/>
            <a:r>
              <a:rPr lang="en-US" sz="2400" dirty="0" smtClean="0"/>
              <a:t>Based on </a:t>
            </a:r>
            <a:r>
              <a:rPr lang="en-US" sz="2400" i="1" dirty="0" smtClean="0"/>
              <a:t>Google Scholar </a:t>
            </a:r>
            <a:r>
              <a:rPr lang="en-US" sz="2400" dirty="0" smtClean="0"/>
              <a:t>citations, can analyze (up to 999 entries) by author or journal.  For journals </a:t>
            </a:r>
            <a:r>
              <a:rPr lang="en-US" sz="2400" i="1" dirty="0" smtClean="0"/>
              <a:t>POP </a:t>
            </a:r>
            <a:r>
              <a:rPr lang="en-US" sz="2400" dirty="0" smtClean="0"/>
              <a:t>provides:</a:t>
            </a:r>
          </a:p>
          <a:p>
            <a:pPr eaLnBrk="1" hangingPunct="1"/>
            <a:r>
              <a:rPr lang="en-US" sz="2400" dirty="0" smtClean="0"/>
              <a:t>Free software (for academics) ; download: </a:t>
            </a:r>
            <a:r>
              <a:rPr lang="en-US" sz="2400" b="1" dirty="0" smtClean="0">
                <a:hlinkClick r:id="rId2"/>
              </a:rPr>
              <a:t>harzing.com/pop.htm</a:t>
            </a:r>
            <a:endParaRPr lang="en-US" sz="2400" b="1" dirty="0" smtClean="0"/>
          </a:p>
          <a:p>
            <a:pPr lvl="1" eaLnBrk="1" hangingPunct="1"/>
            <a:endParaRPr lang="en-US" dirty="0" smtClean="0"/>
          </a:p>
        </p:txBody>
      </p:sp>
      <p:pic>
        <p:nvPicPr>
          <p:cNvPr id="21508" name="Picture 4"/>
          <p:cNvPicPr>
            <a:picLocks noChangeAspect="1" noChangeArrowheads="1"/>
          </p:cNvPicPr>
          <p:nvPr/>
        </p:nvPicPr>
        <p:blipFill>
          <a:blip r:embed="rId3" cstate="print"/>
          <a:srcRect/>
          <a:stretch>
            <a:fillRect/>
          </a:stretch>
        </p:blipFill>
        <p:spPr bwMode="auto">
          <a:xfrm>
            <a:off x="6434137" y="685800"/>
            <a:ext cx="2405063" cy="609600"/>
          </a:xfrm>
          <a:prstGeom prst="rect">
            <a:avLst/>
          </a:prstGeom>
          <a:noFill/>
          <a:ln w="9525">
            <a:noFill/>
            <a:miter lim="800000"/>
            <a:headEnd/>
            <a:tailEnd/>
          </a:ln>
        </p:spPr>
      </p:pic>
      <p:pic>
        <p:nvPicPr>
          <p:cNvPr id="5" name="Picture 2"/>
          <p:cNvPicPr>
            <a:picLocks noChangeAspect="1" noChangeArrowheads="1"/>
          </p:cNvPicPr>
          <p:nvPr/>
        </p:nvPicPr>
        <p:blipFill>
          <a:blip r:embed="rId4" cstate="print"/>
          <a:srcRect r="10580" b="46526"/>
          <a:stretch>
            <a:fillRect/>
          </a:stretch>
        </p:blipFill>
        <p:spPr>
          <a:xfrm>
            <a:off x="76200" y="2514600"/>
            <a:ext cx="8915400" cy="3581400"/>
          </a:xfrm>
          <a:prstGeom prst="rect">
            <a:avLst/>
          </a:prstGeom>
          <a:noFill/>
          <a:ln w="38100">
            <a:solidFill>
              <a:schemeClr val="tx1"/>
            </a:solidFill>
          </a:ln>
        </p:spPr>
      </p:pic>
      <p:sp>
        <p:nvSpPr>
          <p:cNvPr id="7" name="Date Placeholder 6"/>
          <p:cNvSpPr>
            <a:spLocks noGrp="1"/>
          </p:cNvSpPr>
          <p:nvPr>
            <p:ph type="dt" sz="half" idx="10"/>
          </p:nvPr>
        </p:nvSpPr>
        <p:spPr/>
        <p:txBody>
          <a:bodyPr/>
          <a:lstStyle/>
          <a:p>
            <a:fld id="{FB258C45-FB6C-4F5D-9C8E-423DC6CCF536}" type="datetime1">
              <a:rPr lang="en-US" smtClean="0"/>
              <a:pPr/>
              <a:t>10/29/2011</a:t>
            </a:fld>
            <a:endParaRPr lang="en-US" dirty="0"/>
          </a:p>
        </p:txBody>
      </p:sp>
      <p:sp>
        <p:nvSpPr>
          <p:cNvPr id="9" name="Rectangle 8"/>
          <p:cNvSpPr/>
          <p:nvPr/>
        </p:nvSpPr>
        <p:spPr>
          <a:xfrm>
            <a:off x="3505200" y="6324600"/>
            <a:ext cx="2270109" cy="369332"/>
          </a:xfrm>
          <a:prstGeom prst="rect">
            <a:avLst/>
          </a:prstGeom>
        </p:spPr>
        <p:txBody>
          <a:bodyPr wrap="none">
            <a:spAutoFit/>
          </a:bodyPr>
          <a:lstStyle/>
          <a:p>
            <a:r>
              <a:rPr lang="en-US" dirty="0" smtClean="0">
                <a:solidFill>
                  <a:srgbClr val="0070C0"/>
                </a:solidFill>
                <a:hlinkClick r:id="rId2"/>
              </a:rPr>
              <a:t>harzing.com/pop.htm</a:t>
            </a:r>
            <a:endParaRPr lang="en-US" dirty="0" smtClean="0">
              <a:solidFill>
                <a:srgbClr val="0070C0"/>
              </a:solidFil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Grp="1" noChangeAspect="1" noChangeArrowheads="1"/>
          </p:cNvPicPr>
          <p:nvPr>
            <p:ph idx="1"/>
          </p:nvPr>
        </p:nvPicPr>
        <p:blipFill>
          <a:blip r:embed="rId2" cstate="print"/>
          <a:srcRect/>
          <a:stretch>
            <a:fillRect/>
          </a:stretch>
        </p:blipFill>
        <p:spPr bwMode="auto">
          <a:xfrm>
            <a:off x="161266" y="579436"/>
            <a:ext cx="8830333" cy="5592764"/>
          </a:xfrm>
          <a:prstGeom prst="rect">
            <a:avLst/>
          </a:prstGeom>
          <a:noFill/>
          <a:ln w="9525">
            <a:noFill/>
            <a:miter lim="800000"/>
            <a:headEnd/>
            <a:tailEnd/>
          </a:ln>
        </p:spPr>
      </p:pic>
      <p:sp>
        <p:nvSpPr>
          <p:cNvPr id="6" name="Title 1"/>
          <p:cNvSpPr>
            <a:spLocks noGrp="1"/>
          </p:cNvSpPr>
          <p:nvPr>
            <p:ph type="title"/>
          </p:nvPr>
        </p:nvSpPr>
        <p:spPr>
          <a:xfrm>
            <a:off x="457200" y="274638"/>
            <a:ext cx="8229600" cy="411162"/>
          </a:xfrm>
        </p:spPr>
        <p:txBody>
          <a:bodyPr>
            <a:normAutofit fontScale="90000"/>
          </a:bodyPr>
          <a:lstStyle/>
          <a:p>
            <a:r>
              <a:rPr lang="en-US" b="1" dirty="0" err="1" smtClean="0">
                <a:solidFill>
                  <a:srgbClr val="FF0000"/>
                </a:solidFill>
              </a:rPr>
              <a:t>Arnetminer</a:t>
            </a:r>
            <a:endParaRPr lang="en-US" dirty="0">
              <a:solidFill>
                <a:srgbClr val="FF0000"/>
              </a:solidFill>
            </a:endParaRPr>
          </a:p>
        </p:txBody>
      </p:sp>
      <p:sp>
        <p:nvSpPr>
          <p:cNvPr id="7" name="Rectangle 6"/>
          <p:cNvSpPr/>
          <p:nvPr/>
        </p:nvSpPr>
        <p:spPr>
          <a:xfrm>
            <a:off x="3143179" y="6336268"/>
            <a:ext cx="2857642" cy="369332"/>
          </a:xfrm>
          <a:prstGeom prst="rect">
            <a:avLst/>
          </a:prstGeom>
        </p:spPr>
        <p:txBody>
          <a:bodyPr wrap="none">
            <a:spAutoFit/>
          </a:bodyPr>
          <a:lstStyle/>
          <a:p>
            <a:r>
              <a:rPr lang="en-US" dirty="0" smtClean="0">
                <a:solidFill>
                  <a:srgbClr val="0070C0"/>
                </a:solidFill>
              </a:rPr>
              <a:t>http://www.arnetminer.org/</a:t>
            </a:r>
            <a:endParaRPr lang="en-US" dirty="0">
              <a:solidFill>
                <a:srgbClr val="0070C0"/>
              </a:solidFill>
            </a:endParaRPr>
          </a:p>
        </p:txBody>
      </p:sp>
      <p:sp>
        <p:nvSpPr>
          <p:cNvPr id="9" name="Date Placeholder 8"/>
          <p:cNvSpPr>
            <a:spLocks noGrp="1"/>
          </p:cNvSpPr>
          <p:nvPr>
            <p:ph type="dt" sz="half" idx="10"/>
          </p:nvPr>
        </p:nvSpPr>
        <p:spPr/>
        <p:txBody>
          <a:bodyPr/>
          <a:lstStyle/>
          <a:p>
            <a:fld id="{2200A905-16FE-4CFF-89B5-E576AE9468B1}" type="datetime1">
              <a:rPr lang="en-US" smtClean="0"/>
              <a:pPr/>
              <a:t>10/29/2011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3"/>
          <p:cNvPicPr>
            <a:picLocks noGrp="1" noChangeAspect="1" noChangeArrowheads="1"/>
          </p:cNvPicPr>
          <p:nvPr>
            <p:ph idx="1"/>
          </p:nvPr>
        </p:nvPicPr>
        <p:blipFill>
          <a:blip r:embed="rId2" cstate="print"/>
          <a:srcRect/>
          <a:stretch>
            <a:fillRect/>
          </a:stretch>
        </p:blipFill>
        <p:spPr bwMode="auto">
          <a:xfrm>
            <a:off x="152401" y="533400"/>
            <a:ext cx="8839199" cy="5638799"/>
          </a:xfrm>
          <a:prstGeom prst="rect">
            <a:avLst/>
          </a:prstGeom>
          <a:noFill/>
          <a:ln w="9525">
            <a:noFill/>
            <a:miter lim="800000"/>
            <a:headEnd/>
            <a:tailEnd/>
          </a:ln>
        </p:spPr>
      </p:pic>
      <p:sp>
        <p:nvSpPr>
          <p:cNvPr id="8" name="Title 1"/>
          <p:cNvSpPr>
            <a:spLocks noGrp="1"/>
          </p:cNvSpPr>
          <p:nvPr>
            <p:ph type="title"/>
          </p:nvPr>
        </p:nvSpPr>
        <p:spPr>
          <a:xfrm>
            <a:off x="457200" y="152400"/>
            <a:ext cx="8229600" cy="411162"/>
          </a:xfrm>
        </p:spPr>
        <p:txBody>
          <a:bodyPr>
            <a:normAutofit fontScale="90000"/>
          </a:bodyPr>
          <a:lstStyle/>
          <a:p>
            <a:r>
              <a:rPr lang="en-US" b="1" dirty="0" err="1" smtClean="0">
                <a:solidFill>
                  <a:srgbClr val="FF0000"/>
                </a:solidFill>
              </a:rPr>
              <a:t>Arnetminer</a:t>
            </a:r>
            <a:endParaRPr lang="en-US" dirty="0">
              <a:solidFill>
                <a:srgbClr val="FF0000"/>
              </a:solidFill>
            </a:endParaRPr>
          </a:p>
        </p:txBody>
      </p:sp>
      <p:sp>
        <p:nvSpPr>
          <p:cNvPr id="9" name="Rectangle 8"/>
          <p:cNvSpPr/>
          <p:nvPr/>
        </p:nvSpPr>
        <p:spPr>
          <a:xfrm>
            <a:off x="3143179" y="6336268"/>
            <a:ext cx="2857642" cy="369332"/>
          </a:xfrm>
          <a:prstGeom prst="rect">
            <a:avLst/>
          </a:prstGeom>
        </p:spPr>
        <p:txBody>
          <a:bodyPr wrap="none">
            <a:spAutoFit/>
          </a:bodyPr>
          <a:lstStyle/>
          <a:p>
            <a:r>
              <a:rPr lang="en-US" dirty="0" smtClean="0">
                <a:solidFill>
                  <a:srgbClr val="0070C0"/>
                </a:solidFill>
              </a:rPr>
              <a:t>http://www.arnetminer.org/</a:t>
            </a:r>
            <a:endParaRPr lang="en-US" dirty="0">
              <a:solidFill>
                <a:srgbClr val="0070C0"/>
              </a:solidFill>
            </a:endParaRPr>
          </a:p>
        </p:txBody>
      </p:sp>
      <p:sp>
        <p:nvSpPr>
          <p:cNvPr id="7" name="Date Placeholder 6"/>
          <p:cNvSpPr>
            <a:spLocks noGrp="1"/>
          </p:cNvSpPr>
          <p:nvPr>
            <p:ph type="dt" sz="half" idx="10"/>
          </p:nvPr>
        </p:nvSpPr>
        <p:spPr/>
        <p:txBody>
          <a:bodyPr/>
          <a:lstStyle/>
          <a:p>
            <a:fld id="{59477A5E-8A42-4F8C-A499-9DBC982B2F43}" type="datetime1">
              <a:rPr lang="en-US" smtClean="0"/>
              <a:pPr/>
              <a:t>10/29/2011</a:t>
            </a:fld>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11162"/>
          </a:xfrm>
        </p:spPr>
        <p:txBody>
          <a:bodyPr>
            <a:normAutofit fontScale="90000"/>
          </a:bodyPr>
          <a:lstStyle/>
          <a:p>
            <a:r>
              <a:rPr lang="en-US" sz="3600" b="1" dirty="0" smtClean="0">
                <a:solidFill>
                  <a:srgbClr val="00B050"/>
                </a:solidFill>
              </a:rPr>
              <a:t>Paul </a:t>
            </a:r>
            <a:r>
              <a:rPr lang="en-US" sz="3600" b="1" dirty="0" err="1" smtClean="0">
                <a:solidFill>
                  <a:srgbClr val="00B050"/>
                </a:solidFill>
              </a:rPr>
              <a:t>Halmos's</a:t>
            </a:r>
            <a:r>
              <a:rPr lang="en-US" sz="3600" b="1" dirty="0" smtClean="0">
                <a:solidFill>
                  <a:srgbClr val="00B050"/>
                </a:solidFill>
              </a:rPr>
              <a:t> Comments</a:t>
            </a:r>
            <a:endParaRPr lang="fa-IR" dirty="0"/>
          </a:p>
        </p:txBody>
      </p:sp>
      <p:sp>
        <p:nvSpPr>
          <p:cNvPr id="3" name="Content Placeholder 2"/>
          <p:cNvSpPr>
            <a:spLocks noGrp="1"/>
          </p:cNvSpPr>
          <p:nvPr>
            <p:ph idx="1"/>
          </p:nvPr>
        </p:nvSpPr>
        <p:spPr>
          <a:xfrm>
            <a:off x="76200" y="685800"/>
            <a:ext cx="8915400" cy="5715000"/>
          </a:xfrm>
        </p:spPr>
        <p:txBody>
          <a:bodyPr>
            <a:noAutofit/>
          </a:bodyPr>
          <a:lstStyle/>
          <a:p>
            <a:pPr>
              <a:buNone/>
            </a:pPr>
            <a:r>
              <a:rPr lang="en-US" sz="2800" dirty="0" smtClean="0"/>
              <a:t>From P. </a:t>
            </a:r>
            <a:r>
              <a:rPr lang="en-US" sz="2800" dirty="0" err="1" smtClean="0"/>
              <a:t>Halmos</a:t>
            </a:r>
            <a:r>
              <a:rPr lang="en-US" sz="2800" dirty="0" smtClean="0"/>
              <a:t>, </a:t>
            </a:r>
            <a:r>
              <a:rPr lang="en-US" sz="2800" i="1" dirty="0" smtClean="0"/>
              <a:t>Selecta: Expository Writing</a:t>
            </a:r>
            <a:r>
              <a:rPr lang="en-US" sz="2800" dirty="0" smtClean="0"/>
              <a:t>, Springer-</a:t>
            </a:r>
            <a:r>
              <a:rPr lang="en-US" sz="2800" dirty="0" err="1" smtClean="0"/>
              <a:t>Verlag</a:t>
            </a:r>
            <a:r>
              <a:rPr lang="en-US" sz="2800" dirty="0" smtClean="0"/>
              <a:t>, 1983, pp. 192-195.</a:t>
            </a:r>
          </a:p>
          <a:p>
            <a:pPr>
              <a:buNone/>
            </a:pPr>
            <a:r>
              <a:rPr lang="en-US" dirty="0" smtClean="0"/>
              <a:t>If someone offered you </a:t>
            </a:r>
            <a:r>
              <a:rPr lang="en-US" b="1" dirty="0" smtClean="0">
                <a:solidFill>
                  <a:srgbClr val="0070C0"/>
                </a:solidFill>
              </a:rPr>
              <a:t>$1000 </a:t>
            </a:r>
            <a:r>
              <a:rPr lang="en-US" dirty="0" smtClean="0"/>
              <a:t>for a paper you are about to submit, if you instead </a:t>
            </a:r>
            <a:r>
              <a:rPr lang="en-US" dirty="0" smtClean="0">
                <a:solidFill>
                  <a:srgbClr val="FF0000"/>
                </a:solidFill>
              </a:rPr>
              <a:t>tear it up</a:t>
            </a:r>
            <a:r>
              <a:rPr lang="en-US" dirty="0" smtClean="0"/>
              <a:t>, would you take the </a:t>
            </a:r>
            <a:r>
              <a:rPr lang="en-US" dirty="0" smtClean="0">
                <a:solidFill>
                  <a:srgbClr val="FF0000"/>
                </a:solidFill>
              </a:rPr>
              <a:t>money</a:t>
            </a:r>
            <a:r>
              <a:rPr lang="en-US" dirty="0" smtClean="0"/>
              <a:t>? </a:t>
            </a:r>
            <a:r>
              <a:rPr lang="en-US" b="1" dirty="0" smtClean="0">
                <a:solidFill>
                  <a:srgbClr val="339933"/>
                </a:solidFill>
              </a:rPr>
              <a:t>If so, do not submit the paper</a:t>
            </a:r>
            <a:r>
              <a:rPr lang="en-US" dirty="0" smtClean="0"/>
              <a:t>. </a:t>
            </a:r>
          </a:p>
          <a:p>
            <a:r>
              <a:rPr lang="en-US" sz="2800" dirty="0" smtClean="0"/>
              <a:t>Do not publish a solution for a problem in </a:t>
            </a:r>
            <a:r>
              <a:rPr lang="en-US" sz="2800" dirty="0" smtClean="0">
                <a:solidFill>
                  <a:srgbClr val="0070C0"/>
                </a:solidFill>
              </a:rPr>
              <a:t>2 dimensions in 1992</a:t>
            </a:r>
            <a:r>
              <a:rPr lang="en-US" sz="2800" dirty="0" smtClean="0"/>
              <a:t>, </a:t>
            </a:r>
            <a:r>
              <a:rPr lang="en-US" sz="2800" dirty="0" smtClean="0">
                <a:solidFill>
                  <a:srgbClr val="FF0000"/>
                </a:solidFill>
              </a:rPr>
              <a:t>3 dimensions in 1993</a:t>
            </a:r>
            <a:r>
              <a:rPr lang="en-US" sz="2800" dirty="0" smtClean="0"/>
              <a:t>, and </a:t>
            </a:r>
            <a:r>
              <a:rPr lang="en-US" sz="2800" i="1" dirty="0" smtClean="0">
                <a:solidFill>
                  <a:srgbClr val="660066"/>
                </a:solidFill>
              </a:rPr>
              <a:t>k</a:t>
            </a:r>
            <a:r>
              <a:rPr lang="en-US" sz="2800" dirty="0" smtClean="0">
                <a:solidFill>
                  <a:srgbClr val="660066"/>
                </a:solidFill>
              </a:rPr>
              <a:t> dimensions in 199</a:t>
            </a:r>
            <a:r>
              <a:rPr lang="en-US" sz="2800" i="1" dirty="0" smtClean="0">
                <a:solidFill>
                  <a:srgbClr val="660066"/>
                </a:solidFill>
              </a:rPr>
              <a:t>k</a:t>
            </a:r>
            <a:r>
              <a:rPr lang="en-US" sz="2800" dirty="0" smtClean="0"/>
              <a:t>. </a:t>
            </a:r>
          </a:p>
          <a:p>
            <a:r>
              <a:rPr lang="en-US" sz="2800" dirty="0" smtClean="0"/>
              <a:t>Do not publish </a:t>
            </a:r>
            <a:r>
              <a:rPr lang="en-US" sz="2800" dirty="0" smtClean="0">
                <a:solidFill>
                  <a:srgbClr val="660066"/>
                </a:solidFill>
              </a:rPr>
              <a:t>your failures</a:t>
            </a:r>
            <a:r>
              <a:rPr lang="en-US" sz="2800" dirty="0" smtClean="0"/>
              <a:t>: I tried to prove so-and-so, and I couldn't; here it is --- see? </a:t>
            </a:r>
          </a:p>
          <a:p>
            <a:r>
              <a:rPr lang="en-US" sz="2800" dirty="0" smtClean="0"/>
              <a:t>A theory is worth studying if it has at least </a:t>
            </a:r>
            <a:r>
              <a:rPr lang="en-US" sz="2800" dirty="0" smtClean="0">
                <a:solidFill>
                  <a:srgbClr val="FF0000"/>
                </a:solidFill>
              </a:rPr>
              <a:t>three distinct good hard examples</a:t>
            </a:r>
            <a:r>
              <a:rPr lang="en-US" sz="2800" dirty="0" smtClean="0"/>
              <a:t>. </a:t>
            </a:r>
          </a:p>
          <a:p>
            <a:pPr>
              <a:buNone/>
            </a:pPr>
            <a:endParaRPr lang="en-US" sz="2800" dirty="0" smtClean="0"/>
          </a:p>
        </p:txBody>
      </p:sp>
      <p:sp>
        <p:nvSpPr>
          <p:cNvPr id="6" name="Date Placeholder 5"/>
          <p:cNvSpPr>
            <a:spLocks noGrp="1"/>
          </p:cNvSpPr>
          <p:nvPr>
            <p:ph type="dt" sz="half" idx="10"/>
          </p:nvPr>
        </p:nvSpPr>
        <p:spPr/>
        <p:txBody>
          <a:bodyPr/>
          <a:lstStyle/>
          <a:p>
            <a:fld id="{0569215C-48AD-44AE-9BA1-D5ED6FC7C7F9}" type="datetime1">
              <a:rPr lang="en-US" smtClean="0"/>
              <a:pPr/>
              <a:t>10/29/2011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33400" y="609600"/>
            <a:ext cx="7772400" cy="762000"/>
          </a:xfrm>
          <a:solidFill>
            <a:srgbClr val="92D050">
              <a:alpha val="42000"/>
            </a:srgbClr>
          </a:solidFill>
        </p:spPr>
        <p:txBody>
          <a:bodyPr>
            <a:normAutofit fontScale="90000"/>
          </a:bodyPr>
          <a:lstStyle/>
          <a:p>
            <a:r>
              <a:rPr lang="en-US" sz="4000" b="1" dirty="0">
                <a:solidFill>
                  <a:srgbClr val="FF0000"/>
                </a:solidFill>
              </a:rPr>
              <a:t>Your 10 B</a:t>
            </a:r>
            <a:r>
              <a:rPr lang="en-US" sz="4000" b="1" dirty="0" smtClean="0">
                <a:solidFill>
                  <a:srgbClr val="FF0000"/>
                </a:solidFill>
              </a:rPr>
              <a:t>est Papers </a:t>
            </a:r>
            <a:r>
              <a:rPr lang="en-US" sz="4000" b="1" dirty="0">
                <a:solidFill>
                  <a:srgbClr val="FF0000"/>
                </a:solidFill>
              </a:rPr>
              <a:t>D</a:t>
            </a:r>
            <a:r>
              <a:rPr lang="en-US" sz="4000" b="1" dirty="0" smtClean="0">
                <a:solidFill>
                  <a:srgbClr val="FF0000"/>
                </a:solidFill>
              </a:rPr>
              <a:t>efine Your Career</a:t>
            </a:r>
            <a:endParaRPr lang="en-US" dirty="0"/>
          </a:p>
        </p:txBody>
      </p:sp>
      <p:sp>
        <p:nvSpPr>
          <p:cNvPr id="41987" name="Rectangle 3"/>
          <p:cNvSpPr>
            <a:spLocks noGrp="1" noChangeArrowheads="1"/>
          </p:cNvSpPr>
          <p:nvPr>
            <p:ph type="body" idx="1"/>
          </p:nvPr>
        </p:nvSpPr>
        <p:spPr>
          <a:xfrm>
            <a:off x="152400" y="1524000"/>
            <a:ext cx="8839200" cy="5105400"/>
          </a:xfrm>
        </p:spPr>
        <p:txBody>
          <a:bodyPr>
            <a:normAutofit/>
          </a:bodyPr>
          <a:lstStyle/>
          <a:p>
            <a:pPr>
              <a:lnSpc>
                <a:spcPct val="90000"/>
              </a:lnSpc>
            </a:pPr>
            <a:r>
              <a:rPr lang="en-US" b="1" i="1" dirty="0" smtClean="0">
                <a:solidFill>
                  <a:srgbClr val="0070C0"/>
                </a:solidFill>
              </a:rPr>
              <a:t>Tenure/Promotion/Career Advancement</a:t>
            </a:r>
            <a:r>
              <a:rPr lang="en-US" b="1" i="1" dirty="0" smtClean="0"/>
              <a:t>: </a:t>
            </a:r>
            <a:r>
              <a:rPr lang="en-US" dirty="0" smtClean="0"/>
              <a:t>One of the best ways for researchers to make contributions to society and to be recognized professionally is to publish as many papers as possible in a number of </a:t>
            </a:r>
            <a:r>
              <a:rPr lang="en-US" b="1" dirty="0" smtClean="0">
                <a:solidFill>
                  <a:srgbClr val="FF0000"/>
                </a:solidFill>
              </a:rPr>
              <a:t>prestigious professional journals</a:t>
            </a:r>
            <a:r>
              <a:rPr lang="en-US" dirty="0" smtClean="0"/>
              <a:t>. Moreover, most </a:t>
            </a:r>
            <a:r>
              <a:rPr lang="en-US" dirty="0"/>
              <a:t>institutions ask you to identify your single most important “contribution” and </a:t>
            </a:r>
            <a:r>
              <a:rPr lang="en-US" dirty="0">
                <a:solidFill>
                  <a:srgbClr val="FF0000"/>
                </a:solidFill>
              </a:rPr>
              <a:t>the top 5-10 papers</a:t>
            </a:r>
            <a:r>
              <a:rPr lang="en-US" dirty="0"/>
              <a:t> that define that </a:t>
            </a:r>
            <a:r>
              <a:rPr lang="en-US" dirty="0" smtClean="0"/>
              <a:t>contribution. You must develop a body of research that is </a:t>
            </a:r>
            <a:r>
              <a:rPr lang="en-US" dirty="0" smtClean="0">
                <a:solidFill>
                  <a:srgbClr val="00B0F0"/>
                </a:solidFill>
              </a:rPr>
              <a:t>identified as </a:t>
            </a:r>
            <a:r>
              <a:rPr lang="en-US" i="1" dirty="0" smtClean="0">
                <a:solidFill>
                  <a:srgbClr val="00B0F0"/>
                </a:solidFill>
              </a:rPr>
              <a:t>your </a:t>
            </a:r>
            <a:r>
              <a:rPr lang="en-US" dirty="0" smtClean="0">
                <a:solidFill>
                  <a:srgbClr val="00B0F0"/>
                </a:solidFill>
              </a:rPr>
              <a:t>research </a:t>
            </a:r>
            <a:r>
              <a:rPr lang="en-US" dirty="0" smtClean="0"/>
              <a:t>independent of your mentors and colleagues.</a:t>
            </a:r>
          </a:p>
          <a:p>
            <a:pPr>
              <a:lnSpc>
                <a:spcPct val="90000"/>
              </a:lnSpc>
            </a:pPr>
            <a:endParaRPr lang="en-US" sz="2800" dirty="0"/>
          </a:p>
        </p:txBody>
      </p:sp>
      <p:sp>
        <p:nvSpPr>
          <p:cNvPr id="5" name="Rectangle 2"/>
          <p:cNvSpPr txBox="1">
            <a:spLocks noChangeArrowheads="1"/>
          </p:cNvSpPr>
          <p:nvPr/>
        </p:nvSpPr>
        <p:spPr>
          <a:xfrm>
            <a:off x="685800" y="152400"/>
            <a:ext cx="7772400" cy="457200"/>
          </a:xfrm>
          <a:prstGeom prst="rect">
            <a:avLst/>
          </a:prstGeom>
        </p:spPr>
        <p:txBody>
          <a:bodyPr vert="horz" lIns="91440" tIns="45720" rIns="91440" bIns="45720" rtlCol="0" anchor="ctr">
            <a:noAutofit/>
          </a:bodyPr>
          <a:lstStyle/>
          <a:p>
            <a:pPr algn="ctr">
              <a:spcBef>
                <a:spcPct val="0"/>
              </a:spcBef>
            </a:pPr>
            <a:r>
              <a:rPr kumimoji="0" lang="pl-PL" sz="3600" b="1" i="0" u="none" strike="noStrike" kern="1200" cap="none" spc="0" normalizeH="0" baseline="0" noProof="0" dirty="0" smtClean="0">
                <a:ln>
                  <a:noFill/>
                </a:ln>
                <a:solidFill>
                  <a:srgbClr val="0066FF"/>
                </a:solidFill>
                <a:effectLst/>
                <a:uLnTx/>
                <a:uFillTx/>
                <a:latin typeface="+mj-lt"/>
                <a:ea typeface="+mj-ea"/>
                <a:cs typeface="+mj-cs"/>
              </a:rPr>
              <a:t>Concluding </a:t>
            </a:r>
            <a:r>
              <a:rPr kumimoji="0" lang="en-US" sz="3600" b="1" i="0" u="none" strike="noStrike" kern="1200" cap="none" spc="0" normalizeH="0" baseline="0" noProof="0" dirty="0" smtClean="0">
                <a:ln>
                  <a:noFill/>
                </a:ln>
                <a:solidFill>
                  <a:srgbClr val="0066FF"/>
                </a:solidFill>
                <a:effectLst/>
                <a:uLnTx/>
                <a:uFillTx/>
                <a:latin typeface="+mj-lt"/>
                <a:ea typeface="+mj-ea"/>
                <a:cs typeface="+mj-cs"/>
              </a:rPr>
              <a:t>R</a:t>
            </a:r>
            <a:r>
              <a:rPr kumimoji="0" lang="pl-PL" sz="3600" b="1" i="0" u="none" strike="noStrike" kern="1200" cap="none" spc="0" normalizeH="0" baseline="0" noProof="0" dirty="0" smtClean="0">
                <a:ln>
                  <a:noFill/>
                </a:ln>
                <a:solidFill>
                  <a:srgbClr val="0066FF"/>
                </a:solidFill>
                <a:effectLst/>
                <a:uLnTx/>
                <a:uFillTx/>
                <a:latin typeface="+mj-lt"/>
                <a:ea typeface="+mj-ea"/>
                <a:cs typeface="+mj-cs"/>
              </a:rPr>
              <a:t>emarks</a:t>
            </a:r>
            <a:endParaRPr kumimoji="0" lang="pl-PL" sz="2800" b="1" i="0" u="none" strike="noStrike" kern="1200" cap="none" spc="0" normalizeH="0" baseline="0" noProof="0" dirty="0" smtClean="0">
              <a:ln>
                <a:noFill/>
              </a:ln>
              <a:solidFill>
                <a:srgbClr val="00B050"/>
              </a:solidFill>
              <a:effectLst/>
              <a:uLnTx/>
              <a:uFillTx/>
              <a:latin typeface="+mj-lt"/>
              <a:ea typeface="+mj-ea"/>
              <a:cs typeface="+mj-cs"/>
            </a:endParaRPr>
          </a:p>
        </p:txBody>
      </p:sp>
      <p:sp>
        <p:nvSpPr>
          <p:cNvPr id="7" name="Date Placeholder 6"/>
          <p:cNvSpPr>
            <a:spLocks noGrp="1"/>
          </p:cNvSpPr>
          <p:nvPr>
            <p:ph type="dt" sz="half" idx="10"/>
          </p:nvPr>
        </p:nvSpPr>
        <p:spPr/>
        <p:txBody>
          <a:bodyPr/>
          <a:lstStyle/>
          <a:p>
            <a:fld id="{29BDD480-CDDC-4F00-9D90-DF4916D40673}" type="datetime1">
              <a:rPr lang="en-US" smtClean="0"/>
              <a:pPr/>
              <a:t>10/29/2011</a:t>
            </a:fld>
            <a:endParaRPr lang="en-US"/>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a:spLocks noGrp="1" noChangeArrowheads="1"/>
          </p:cNvSpPr>
          <p:nvPr>
            <p:ph type="body" idx="1"/>
          </p:nvPr>
        </p:nvSpPr>
        <p:spPr>
          <a:xfrm>
            <a:off x="152400" y="1447800"/>
            <a:ext cx="8812213" cy="4649787"/>
          </a:xfrm>
        </p:spPr>
        <p:txBody>
          <a:bodyPr/>
          <a:lstStyle/>
          <a:p>
            <a:pPr marL="609600" indent="-609600">
              <a:lnSpc>
                <a:spcPct val="90000"/>
              </a:lnSpc>
              <a:buFontTx/>
              <a:buNone/>
            </a:pPr>
            <a:r>
              <a:rPr lang="en-GB" dirty="0" smtClean="0"/>
              <a:t>   One </a:t>
            </a:r>
            <a:r>
              <a:rPr lang="en-GB" dirty="0" smtClean="0">
                <a:solidFill>
                  <a:srgbClr val="FF0000"/>
                </a:solidFill>
              </a:rPr>
              <a:t>should not abuse </a:t>
            </a:r>
            <a:r>
              <a:rPr lang="en-GB" dirty="0" err="1" smtClean="0"/>
              <a:t>bibliometric</a:t>
            </a:r>
            <a:r>
              <a:rPr lang="en-GB" dirty="0" smtClean="0"/>
              <a:t> data:</a:t>
            </a:r>
          </a:p>
          <a:p>
            <a:pPr marL="609600" indent="-609600">
              <a:lnSpc>
                <a:spcPct val="90000"/>
              </a:lnSpc>
            </a:pPr>
            <a:r>
              <a:rPr lang="en-GB" dirty="0" smtClean="0"/>
              <a:t>For instance, </a:t>
            </a:r>
            <a:r>
              <a:rPr lang="en-GB" b="1" dirty="0" smtClean="0">
                <a:solidFill>
                  <a:srgbClr val="FF0000"/>
                </a:solidFill>
              </a:rPr>
              <a:t>article influence, impact factor (IF)</a:t>
            </a:r>
            <a:r>
              <a:rPr lang="en-GB" dirty="0" smtClean="0"/>
              <a:t> say something about the </a:t>
            </a:r>
            <a:r>
              <a:rPr lang="en-GB" b="1" dirty="0" smtClean="0">
                <a:solidFill>
                  <a:srgbClr val="00B050"/>
                </a:solidFill>
              </a:rPr>
              <a:t>quality of the journal</a:t>
            </a:r>
            <a:r>
              <a:rPr lang="en-GB" dirty="0" smtClean="0"/>
              <a:t>, but it should </a:t>
            </a:r>
            <a:r>
              <a:rPr lang="en-GB" b="1" dirty="0" smtClean="0"/>
              <a:t>not</a:t>
            </a:r>
            <a:r>
              <a:rPr lang="en-GB" dirty="0" smtClean="0"/>
              <a:t> be used to </a:t>
            </a:r>
            <a:r>
              <a:rPr lang="en-GB" b="1" dirty="0" smtClean="0">
                <a:solidFill>
                  <a:srgbClr val="A50021"/>
                </a:solidFill>
              </a:rPr>
              <a:t>evaluate research !</a:t>
            </a:r>
            <a:r>
              <a:rPr lang="en-GB" dirty="0" smtClean="0"/>
              <a:t> </a:t>
            </a:r>
            <a:br>
              <a:rPr lang="en-GB" dirty="0" smtClean="0"/>
            </a:br>
            <a:endParaRPr lang="en-GB" dirty="0" smtClean="0"/>
          </a:p>
          <a:p>
            <a:pPr marL="609600" indent="-609600">
              <a:lnSpc>
                <a:spcPct val="90000"/>
              </a:lnSpc>
            </a:pPr>
            <a:r>
              <a:rPr lang="en-GB" b="1" dirty="0" smtClean="0"/>
              <a:t>Citation – based</a:t>
            </a:r>
            <a:r>
              <a:rPr lang="en-GB" dirty="0" smtClean="0"/>
              <a:t> indices are better for this purpose (but by far </a:t>
            </a:r>
            <a:r>
              <a:rPr lang="en-GB" b="1" dirty="0" smtClean="0"/>
              <a:t>not perfect</a:t>
            </a:r>
            <a:r>
              <a:rPr lang="en-GB" dirty="0" smtClean="0"/>
              <a:t>.) In any case one should compare </a:t>
            </a:r>
            <a:r>
              <a:rPr lang="en-GB" b="1" dirty="0" smtClean="0">
                <a:solidFill>
                  <a:srgbClr val="000099"/>
                </a:solidFill>
              </a:rPr>
              <a:t>similar branches of sciences</a:t>
            </a:r>
            <a:r>
              <a:rPr lang="en-GB" dirty="0" smtClean="0"/>
              <a:t> and </a:t>
            </a:r>
            <a:r>
              <a:rPr lang="en-GB" b="1" dirty="0" smtClean="0">
                <a:solidFill>
                  <a:srgbClr val="008000"/>
                </a:solidFill>
              </a:rPr>
              <a:t>rescaled data</a:t>
            </a:r>
            <a:r>
              <a:rPr lang="en-GB" dirty="0" smtClean="0"/>
              <a:t> </a:t>
            </a:r>
            <a:r>
              <a:rPr lang="en-GB" b="1" dirty="0" smtClean="0"/>
              <a:t>only</a:t>
            </a:r>
            <a:r>
              <a:rPr lang="pl-PL" b="1" dirty="0" smtClean="0"/>
              <a:t> !</a:t>
            </a:r>
            <a:endParaRPr lang="en-GB" sz="2800" b="1" dirty="0" smtClean="0"/>
          </a:p>
          <a:p>
            <a:pPr marL="609600" indent="-609600">
              <a:lnSpc>
                <a:spcPct val="90000"/>
              </a:lnSpc>
              <a:buNone/>
            </a:pPr>
            <a:endParaRPr lang="pl-PL" sz="3600" dirty="0" smtClean="0"/>
          </a:p>
        </p:txBody>
      </p:sp>
      <p:sp>
        <p:nvSpPr>
          <p:cNvPr id="7" name="Rectangle 2"/>
          <p:cNvSpPr txBox="1">
            <a:spLocks noChangeArrowheads="1"/>
          </p:cNvSpPr>
          <p:nvPr/>
        </p:nvSpPr>
        <p:spPr>
          <a:xfrm>
            <a:off x="685800" y="228600"/>
            <a:ext cx="7772400" cy="990600"/>
          </a:xfrm>
          <a:prstGeom prst="rect">
            <a:avLst/>
          </a:prstGeom>
        </p:spPr>
        <p:txBody>
          <a:bodyPr vert="horz" lIns="91440" tIns="45720" rIns="91440" bIns="45720" rtlCol="0" anchor="ctr">
            <a:normAutofit fontScale="60000" lnSpcReduction="20000"/>
          </a:bodyPr>
          <a:lstStyle/>
          <a:p>
            <a:pPr lvl="0" algn="ctr">
              <a:spcBef>
                <a:spcPct val="0"/>
              </a:spcBef>
            </a:pPr>
            <a:r>
              <a:rPr kumimoji="0" lang="pl-PL" sz="7100" b="1" i="0" u="none" strike="noStrike" kern="1200" cap="none" spc="0" normalizeH="0" baseline="0" noProof="0" dirty="0" smtClean="0">
                <a:ln>
                  <a:noFill/>
                </a:ln>
                <a:solidFill>
                  <a:srgbClr val="0066FF"/>
                </a:solidFill>
                <a:effectLst/>
                <a:uLnTx/>
                <a:uFillTx/>
                <a:latin typeface="+mj-lt"/>
                <a:ea typeface="+mj-ea"/>
                <a:cs typeface="+mj-cs"/>
              </a:rPr>
              <a:t>Concluding </a:t>
            </a:r>
            <a:r>
              <a:rPr kumimoji="0" lang="en-US" sz="7100" b="1" i="0" u="none" strike="noStrike" kern="1200" cap="none" spc="0" normalizeH="0" baseline="0" noProof="0" dirty="0" smtClean="0">
                <a:ln>
                  <a:noFill/>
                </a:ln>
                <a:solidFill>
                  <a:srgbClr val="0066FF"/>
                </a:solidFill>
                <a:effectLst/>
                <a:uLnTx/>
                <a:uFillTx/>
                <a:latin typeface="+mj-lt"/>
                <a:ea typeface="+mj-ea"/>
                <a:cs typeface="+mj-cs"/>
              </a:rPr>
              <a:t>R</a:t>
            </a:r>
            <a:r>
              <a:rPr kumimoji="0" lang="pl-PL" sz="7100" b="1" i="0" u="none" strike="noStrike" kern="1200" cap="none" spc="0" normalizeH="0" baseline="0" noProof="0" dirty="0" smtClean="0">
                <a:ln>
                  <a:noFill/>
                </a:ln>
                <a:solidFill>
                  <a:srgbClr val="0066FF"/>
                </a:solidFill>
                <a:effectLst/>
                <a:uLnTx/>
                <a:uFillTx/>
                <a:latin typeface="+mj-lt"/>
                <a:ea typeface="+mj-ea"/>
                <a:cs typeface="+mj-cs"/>
              </a:rPr>
              <a:t>emarks</a:t>
            </a:r>
            <a:r>
              <a:rPr kumimoji="0" lang="en-US" sz="7100" b="1" i="0" u="none" strike="noStrike" kern="1200" cap="none" spc="0" normalizeH="0" baseline="0" noProof="0" dirty="0" smtClean="0">
                <a:ln>
                  <a:noFill/>
                </a:ln>
                <a:solidFill>
                  <a:srgbClr val="0066FF"/>
                </a:solidFill>
                <a:effectLst/>
                <a:uLnTx/>
                <a:uFillTx/>
                <a:latin typeface="+mj-lt"/>
                <a:ea typeface="+mj-ea"/>
                <a:cs typeface="+mj-cs"/>
              </a:rPr>
              <a:t/>
            </a:r>
            <a:br>
              <a:rPr kumimoji="0" lang="en-US" sz="7100" b="1" i="0" u="none" strike="noStrike" kern="1200" cap="none" spc="0" normalizeH="0" baseline="0" noProof="0" dirty="0" smtClean="0">
                <a:ln>
                  <a:noFill/>
                </a:ln>
                <a:solidFill>
                  <a:srgbClr val="0066FF"/>
                </a:solidFill>
                <a:effectLst/>
                <a:uLnTx/>
                <a:uFillTx/>
                <a:latin typeface="+mj-lt"/>
                <a:ea typeface="+mj-ea"/>
                <a:cs typeface="+mj-cs"/>
              </a:rPr>
            </a:br>
            <a:r>
              <a:rPr lang="pl-PL" sz="4400" b="1" dirty="0" smtClean="0">
                <a:solidFill>
                  <a:srgbClr val="00B050"/>
                </a:solidFill>
              </a:rPr>
              <a:t> Karol Życzkowski</a:t>
            </a:r>
            <a:endParaRPr kumimoji="0" lang="pl-PL" sz="4400" b="1" i="0" u="none" strike="noStrike" kern="1200" cap="none" spc="0" normalizeH="0" baseline="0" noProof="0" dirty="0" smtClean="0">
              <a:ln>
                <a:noFill/>
              </a:ln>
              <a:solidFill>
                <a:srgbClr val="00B050"/>
              </a:solidFill>
              <a:effectLst/>
              <a:uLnTx/>
              <a:uFillTx/>
              <a:latin typeface="+mj-lt"/>
              <a:ea typeface="+mj-ea"/>
              <a:cs typeface="+mj-cs"/>
            </a:endParaRPr>
          </a:p>
        </p:txBody>
      </p:sp>
      <p:sp>
        <p:nvSpPr>
          <p:cNvPr id="5" name="Date Placeholder 4"/>
          <p:cNvSpPr>
            <a:spLocks noGrp="1"/>
          </p:cNvSpPr>
          <p:nvPr>
            <p:ph type="dt" sz="half" idx="10"/>
          </p:nvPr>
        </p:nvSpPr>
        <p:spPr/>
        <p:txBody>
          <a:bodyPr/>
          <a:lstStyle/>
          <a:p>
            <a:fld id="{438DB0E5-C135-4502-9EC8-D8033DE65E46}" type="datetime1">
              <a:rPr lang="en-US" smtClean="0"/>
              <a:pPr/>
              <a:t>10/29/2011</a:t>
            </a:fld>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0" y="1000125"/>
            <a:ext cx="9001125" cy="5857875"/>
          </a:xfrm>
        </p:spPr>
        <p:txBody>
          <a:bodyPr>
            <a:normAutofit/>
          </a:bodyPr>
          <a:lstStyle/>
          <a:p>
            <a:pPr marL="514350" indent="-514350">
              <a:buFont typeface="Times New Roman" pitchFamily="18" charset="0"/>
              <a:buNone/>
            </a:pPr>
            <a:r>
              <a:rPr lang="en-US" sz="4000" b="1" dirty="0" smtClean="0">
                <a:solidFill>
                  <a:srgbClr val="008000"/>
                </a:solidFill>
              </a:rPr>
              <a:t> </a:t>
            </a:r>
            <a:r>
              <a:rPr lang="en-US" sz="2800" b="1" dirty="0" smtClean="0">
                <a:solidFill>
                  <a:srgbClr val="008000"/>
                </a:solidFill>
              </a:rPr>
              <a:t> F</a:t>
            </a:r>
            <a:r>
              <a:rPr lang="pl-PL" sz="2800" b="1" dirty="0" smtClean="0">
                <a:solidFill>
                  <a:srgbClr val="008000"/>
                </a:solidFill>
              </a:rPr>
              <a:t>or </a:t>
            </a:r>
            <a:r>
              <a:rPr lang="en-US" sz="2800" b="1" dirty="0" smtClean="0">
                <a:solidFill>
                  <a:srgbClr val="008000"/>
                </a:solidFill>
              </a:rPr>
              <a:t>R</a:t>
            </a:r>
            <a:r>
              <a:rPr lang="pl-PL" sz="2800" b="1" dirty="0" smtClean="0">
                <a:solidFill>
                  <a:srgbClr val="008000"/>
                </a:solidFill>
              </a:rPr>
              <a:t>esearchers:</a:t>
            </a:r>
          </a:p>
          <a:p>
            <a:pPr marL="914400" lvl="1" indent="-514350">
              <a:buFontTx/>
              <a:buNone/>
            </a:pPr>
            <a:r>
              <a:rPr lang="en-US" b="1" dirty="0" smtClean="0"/>
              <a:t>* </a:t>
            </a:r>
            <a:r>
              <a:rPr lang="pl-PL" b="1" dirty="0" smtClean="0"/>
              <a:t>Do </a:t>
            </a:r>
            <a:r>
              <a:rPr lang="pl-PL" b="1" dirty="0" smtClean="0">
                <a:solidFill>
                  <a:srgbClr val="FF0000"/>
                </a:solidFill>
              </a:rPr>
              <a:t>well</a:t>
            </a:r>
            <a:r>
              <a:rPr lang="pl-PL" b="1" dirty="0" smtClean="0"/>
              <a:t> your research, write </a:t>
            </a:r>
            <a:r>
              <a:rPr lang="pl-PL" b="1" dirty="0" smtClean="0">
                <a:solidFill>
                  <a:srgbClr val="FF0000"/>
                </a:solidFill>
              </a:rPr>
              <a:t>fine </a:t>
            </a:r>
            <a:r>
              <a:rPr lang="pl-PL" b="1" dirty="0" smtClean="0"/>
              <a:t>papers and publish them in </a:t>
            </a:r>
            <a:r>
              <a:rPr lang="pl-PL" sz="4000" b="1" dirty="0" smtClean="0">
                <a:solidFill>
                  <a:srgbClr val="FF0000"/>
                </a:solidFill>
              </a:rPr>
              <a:t>good journals</a:t>
            </a:r>
            <a:r>
              <a:rPr lang="pl-PL" b="1" dirty="0" smtClean="0"/>
              <a:t>.</a:t>
            </a:r>
          </a:p>
          <a:p>
            <a:pPr marL="914400" lvl="1" indent="-514350">
              <a:buFontTx/>
              <a:buNone/>
            </a:pPr>
            <a:r>
              <a:rPr lang="en-US" b="1" dirty="0" smtClean="0"/>
              <a:t>* </a:t>
            </a:r>
            <a:r>
              <a:rPr lang="pl-PL" b="1" dirty="0" smtClean="0"/>
              <a:t>Do not care  much about </a:t>
            </a:r>
            <a:r>
              <a:rPr lang="pl-PL" b="1" i="1" dirty="0" smtClean="0">
                <a:solidFill>
                  <a:srgbClr val="0000FF"/>
                </a:solidFill>
              </a:rPr>
              <a:t>impact factors</a:t>
            </a:r>
            <a:r>
              <a:rPr lang="pl-PL" b="1" dirty="0" smtClean="0"/>
              <a:t>, citations, benchmarks and </a:t>
            </a:r>
            <a:r>
              <a:rPr lang="pl-PL" b="1" i="1" dirty="0" smtClean="0">
                <a:solidFill>
                  <a:srgbClr val="0000FF"/>
                </a:solidFill>
              </a:rPr>
              <a:t>indices</a:t>
            </a:r>
            <a:r>
              <a:rPr lang="pl-PL" b="1" dirty="0" smtClean="0">
                <a:solidFill>
                  <a:srgbClr val="0000FF"/>
                </a:solidFill>
              </a:rPr>
              <a:t>…</a:t>
            </a:r>
            <a:endParaRPr lang="en-US" b="1" dirty="0" smtClean="0">
              <a:solidFill>
                <a:srgbClr val="0000FF"/>
              </a:solidFill>
            </a:endParaRPr>
          </a:p>
          <a:p>
            <a:pPr marL="914400" lvl="1" indent="-514350">
              <a:buFontTx/>
              <a:buNone/>
            </a:pPr>
            <a:r>
              <a:rPr lang="en-US" b="1" dirty="0" smtClean="0"/>
              <a:t> * Do not use your time and energy to enter the game to </a:t>
            </a:r>
            <a:r>
              <a:rPr lang="en-US" b="1" dirty="0" smtClean="0">
                <a:solidFill>
                  <a:srgbClr val="CC3300"/>
                </a:solidFill>
              </a:rPr>
              <a:t>inflate</a:t>
            </a:r>
            <a:r>
              <a:rPr lang="en-US" b="1" dirty="0" smtClean="0"/>
              <a:t> your </a:t>
            </a:r>
            <a:r>
              <a:rPr lang="en-US" b="1" dirty="0" err="1" smtClean="0">
                <a:solidFill>
                  <a:srgbClr val="008000"/>
                </a:solidFill>
              </a:rPr>
              <a:t>bibilometric</a:t>
            </a:r>
            <a:r>
              <a:rPr lang="en-US" b="1" dirty="0" smtClean="0"/>
              <a:t> indices:</a:t>
            </a:r>
          </a:p>
          <a:p>
            <a:pPr marL="914400" lvl="1" indent="-514350">
              <a:buFontTx/>
              <a:buNone/>
            </a:pPr>
            <a:r>
              <a:rPr lang="pl-PL" b="1" dirty="0" smtClean="0"/>
              <a:t> </a:t>
            </a:r>
            <a:r>
              <a:rPr lang="en-US" b="1" dirty="0" smtClean="0"/>
              <a:t>** </a:t>
            </a:r>
            <a:r>
              <a:rPr lang="pl-PL" b="1" dirty="0" smtClean="0"/>
              <a:t>A good scientist will have </a:t>
            </a:r>
            <a:r>
              <a:rPr lang="pl-PL" b="1" i="1" dirty="0" smtClean="0">
                <a:solidFill>
                  <a:srgbClr val="000099"/>
                </a:solidFill>
              </a:rPr>
              <a:t>healthy </a:t>
            </a:r>
            <a:r>
              <a:rPr lang="pl-PL" b="1" dirty="0" smtClean="0">
                <a:solidFill>
                  <a:srgbClr val="000099"/>
                </a:solidFill>
              </a:rPr>
              <a:t> </a:t>
            </a:r>
            <a:r>
              <a:rPr lang="pl-PL" b="1" i="1" dirty="0" smtClean="0">
                <a:solidFill>
                  <a:srgbClr val="000099"/>
                </a:solidFill>
              </a:rPr>
              <a:t>numbers</a:t>
            </a:r>
            <a:r>
              <a:rPr lang="pl-PL" b="1" dirty="0" smtClean="0">
                <a:solidFill>
                  <a:srgbClr val="000099"/>
                </a:solidFill>
              </a:rPr>
              <a:t> </a:t>
            </a:r>
            <a:r>
              <a:rPr lang="en-US" b="1" dirty="0" smtClean="0">
                <a:solidFill>
                  <a:srgbClr val="000099"/>
                </a:solidFill>
              </a:rPr>
              <a:t> </a:t>
            </a:r>
            <a:r>
              <a:rPr lang="pl-PL" b="1" dirty="0" smtClean="0"/>
              <a:t>according to any </a:t>
            </a:r>
            <a:r>
              <a:rPr lang="pl-PL" b="1" dirty="0" smtClean="0">
                <a:solidFill>
                  <a:srgbClr val="008000"/>
                </a:solidFill>
              </a:rPr>
              <a:t>bibliometric measure</a:t>
            </a:r>
            <a:r>
              <a:rPr lang="pl-PL" b="1" dirty="0" smtClean="0"/>
              <a:t>...</a:t>
            </a:r>
            <a:r>
              <a:rPr lang="en-US" b="1" dirty="0" smtClean="0"/>
              <a:t/>
            </a:r>
            <a:br>
              <a:rPr lang="en-US" b="1" dirty="0" smtClean="0"/>
            </a:br>
            <a:endParaRPr lang="en-GB" b="1" dirty="0" smtClean="0"/>
          </a:p>
          <a:p>
            <a:pPr marL="514350" indent="-514350">
              <a:buNone/>
            </a:pPr>
            <a:r>
              <a:rPr lang="en-US" sz="2400" b="1" dirty="0" smtClean="0">
                <a:solidFill>
                  <a:srgbClr val="0000CC"/>
                </a:solidFill>
              </a:rPr>
              <a:t>                                                  </a:t>
            </a:r>
            <a:endParaRPr lang="en-US" sz="2400" dirty="0" smtClean="0">
              <a:solidFill>
                <a:srgbClr val="0000CC"/>
              </a:solidFill>
            </a:endParaRPr>
          </a:p>
          <a:p>
            <a:pPr marL="514350" indent="-514350">
              <a:buFontTx/>
              <a:buNone/>
            </a:pPr>
            <a:endParaRPr lang="en-GB" sz="3600" b="1" dirty="0" smtClean="0"/>
          </a:p>
          <a:p>
            <a:pPr marL="514350" indent="-514350"/>
            <a:endParaRPr lang="pl-PL" sz="3600" dirty="0" smtClean="0"/>
          </a:p>
        </p:txBody>
      </p:sp>
      <p:sp>
        <p:nvSpPr>
          <p:cNvPr id="5" name="Rectangle 2"/>
          <p:cNvSpPr txBox="1">
            <a:spLocks noChangeArrowheads="1"/>
          </p:cNvSpPr>
          <p:nvPr/>
        </p:nvSpPr>
        <p:spPr>
          <a:xfrm>
            <a:off x="685800" y="228600"/>
            <a:ext cx="7772400" cy="990600"/>
          </a:xfrm>
          <a:prstGeom prst="rect">
            <a:avLst/>
          </a:prstGeom>
        </p:spPr>
        <p:txBody>
          <a:bodyPr vert="horz" lIns="91440" tIns="45720" rIns="91440" bIns="45720" rtlCol="0" anchor="ctr">
            <a:normAutofit fontScale="60000" lnSpcReduction="20000"/>
          </a:bodyPr>
          <a:lstStyle/>
          <a:p>
            <a:pPr lvl="0" algn="ctr">
              <a:spcBef>
                <a:spcPct val="0"/>
              </a:spcBef>
            </a:pPr>
            <a:r>
              <a:rPr kumimoji="0" lang="pl-PL" sz="7100" b="1" i="0" u="none" strike="noStrike" kern="1200" cap="none" spc="0" normalizeH="0" baseline="0" noProof="0" dirty="0" smtClean="0">
                <a:ln>
                  <a:noFill/>
                </a:ln>
                <a:solidFill>
                  <a:srgbClr val="0066FF"/>
                </a:solidFill>
                <a:effectLst/>
                <a:uLnTx/>
                <a:uFillTx/>
                <a:latin typeface="+mj-lt"/>
                <a:ea typeface="+mj-ea"/>
                <a:cs typeface="+mj-cs"/>
              </a:rPr>
              <a:t>Concluding </a:t>
            </a:r>
            <a:r>
              <a:rPr kumimoji="0" lang="en-US" sz="7100" b="1" i="0" u="none" strike="noStrike" kern="1200" cap="none" spc="0" normalizeH="0" baseline="0" noProof="0" dirty="0" smtClean="0">
                <a:ln>
                  <a:noFill/>
                </a:ln>
                <a:solidFill>
                  <a:srgbClr val="0066FF"/>
                </a:solidFill>
                <a:effectLst/>
                <a:uLnTx/>
                <a:uFillTx/>
                <a:latin typeface="+mj-lt"/>
                <a:ea typeface="+mj-ea"/>
                <a:cs typeface="+mj-cs"/>
              </a:rPr>
              <a:t>R</a:t>
            </a:r>
            <a:r>
              <a:rPr kumimoji="0" lang="pl-PL" sz="7100" b="1" i="0" u="none" strike="noStrike" kern="1200" cap="none" spc="0" normalizeH="0" baseline="0" noProof="0" dirty="0" smtClean="0">
                <a:ln>
                  <a:noFill/>
                </a:ln>
                <a:solidFill>
                  <a:srgbClr val="0066FF"/>
                </a:solidFill>
                <a:effectLst/>
                <a:uLnTx/>
                <a:uFillTx/>
                <a:latin typeface="+mj-lt"/>
                <a:ea typeface="+mj-ea"/>
                <a:cs typeface="+mj-cs"/>
              </a:rPr>
              <a:t>emarks</a:t>
            </a:r>
            <a:r>
              <a:rPr kumimoji="0" lang="en-US" sz="7100" b="1" i="0" u="none" strike="noStrike" kern="1200" cap="none" spc="0" normalizeH="0" baseline="0" noProof="0" dirty="0" smtClean="0">
                <a:ln>
                  <a:noFill/>
                </a:ln>
                <a:solidFill>
                  <a:srgbClr val="0066FF"/>
                </a:solidFill>
                <a:effectLst/>
                <a:uLnTx/>
                <a:uFillTx/>
                <a:latin typeface="+mj-lt"/>
                <a:ea typeface="+mj-ea"/>
                <a:cs typeface="+mj-cs"/>
              </a:rPr>
              <a:t/>
            </a:r>
            <a:br>
              <a:rPr kumimoji="0" lang="en-US" sz="7100" b="1" i="0" u="none" strike="noStrike" kern="1200" cap="none" spc="0" normalizeH="0" baseline="0" noProof="0" dirty="0" smtClean="0">
                <a:ln>
                  <a:noFill/>
                </a:ln>
                <a:solidFill>
                  <a:srgbClr val="0066FF"/>
                </a:solidFill>
                <a:effectLst/>
                <a:uLnTx/>
                <a:uFillTx/>
                <a:latin typeface="+mj-lt"/>
                <a:ea typeface="+mj-ea"/>
                <a:cs typeface="+mj-cs"/>
              </a:rPr>
            </a:br>
            <a:r>
              <a:rPr lang="pl-PL" sz="4400" b="1" dirty="0" smtClean="0">
                <a:solidFill>
                  <a:srgbClr val="00B050"/>
                </a:solidFill>
              </a:rPr>
              <a:t> Karol Życzkowski</a:t>
            </a:r>
            <a:endParaRPr kumimoji="0" lang="pl-PL" sz="4400" b="1" i="0" u="none" strike="noStrike" kern="1200" cap="none" spc="0" normalizeH="0" baseline="0" noProof="0" dirty="0" smtClean="0">
              <a:ln>
                <a:noFill/>
              </a:ln>
              <a:solidFill>
                <a:srgbClr val="00B050"/>
              </a:solidFill>
              <a:effectLst/>
              <a:uLnTx/>
              <a:uFillTx/>
              <a:latin typeface="+mj-lt"/>
              <a:ea typeface="+mj-ea"/>
              <a:cs typeface="+mj-cs"/>
            </a:endParaRPr>
          </a:p>
        </p:txBody>
      </p:sp>
      <p:sp>
        <p:nvSpPr>
          <p:cNvPr id="7" name="Date Placeholder 6"/>
          <p:cNvSpPr>
            <a:spLocks noGrp="1"/>
          </p:cNvSpPr>
          <p:nvPr>
            <p:ph type="dt" sz="half" idx="10"/>
          </p:nvPr>
        </p:nvSpPr>
        <p:spPr/>
        <p:txBody>
          <a:bodyPr/>
          <a:lstStyle/>
          <a:p>
            <a:fld id="{BEE79A62-D4BA-484D-8221-5170A9EC83BD}" type="datetime1">
              <a:rPr lang="en-US" smtClean="0"/>
              <a:pPr/>
              <a:t>10/29/2011</a:t>
            </a:fld>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4294967295"/>
          </p:nvPr>
        </p:nvSpPr>
        <p:spPr>
          <a:xfrm>
            <a:off x="228600" y="1314451"/>
            <a:ext cx="8772525" cy="5086349"/>
          </a:xfrm>
        </p:spPr>
        <p:txBody>
          <a:bodyPr>
            <a:normAutofit fontScale="70000" lnSpcReduction="20000"/>
          </a:bodyPr>
          <a:lstStyle/>
          <a:p>
            <a:pPr marL="533400" indent="-533400">
              <a:lnSpc>
                <a:spcPct val="90000"/>
              </a:lnSpc>
              <a:buFont typeface="Times New Roman" pitchFamily="18" charset="0"/>
              <a:buNone/>
            </a:pPr>
            <a:r>
              <a:rPr lang="en-US" sz="3600" b="1" dirty="0" smtClean="0">
                <a:solidFill>
                  <a:srgbClr val="008000"/>
                </a:solidFill>
              </a:rPr>
              <a:t> F</a:t>
            </a:r>
            <a:r>
              <a:rPr lang="pl-PL" sz="3600" b="1" dirty="0" smtClean="0">
                <a:solidFill>
                  <a:srgbClr val="008000"/>
                </a:solidFill>
              </a:rPr>
              <a:t>or</a:t>
            </a:r>
            <a:r>
              <a:rPr lang="en-US" sz="3600" b="1" dirty="0" smtClean="0">
                <a:solidFill>
                  <a:srgbClr val="008000"/>
                </a:solidFill>
              </a:rPr>
              <a:t> </a:t>
            </a:r>
            <a:r>
              <a:rPr lang="pl-PL" sz="3600" b="1" dirty="0" smtClean="0">
                <a:solidFill>
                  <a:srgbClr val="008000"/>
                </a:solidFill>
              </a:rPr>
              <a:t> </a:t>
            </a:r>
            <a:r>
              <a:rPr lang="en-US" sz="3600" b="1" dirty="0" smtClean="0">
                <a:solidFill>
                  <a:srgbClr val="008000"/>
                </a:solidFill>
              </a:rPr>
              <a:t>Administrators  of  Science</a:t>
            </a:r>
            <a:r>
              <a:rPr lang="pl-PL" sz="3600" b="1" dirty="0" smtClean="0">
                <a:solidFill>
                  <a:srgbClr val="008000"/>
                </a:solidFill>
              </a:rPr>
              <a:t>:</a:t>
            </a:r>
          </a:p>
          <a:p>
            <a:pPr marL="914400" lvl="1" indent="-514350">
              <a:lnSpc>
                <a:spcPct val="90000"/>
              </a:lnSpc>
              <a:buFontTx/>
              <a:buChar char="•"/>
            </a:pPr>
            <a:r>
              <a:rPr lang="en-US" sz="3600" b="1" dirty="0" smtClean="0"/>
              <a:t>Science has multiple goals – do not try to project the </a:t>
            </a:r>
            <a:r>
              <a:rPr lang="en-US" sz="3600" b="1" dirty="0" smtClean="0">
                <a:solidFill>
                  <a:srgbClr val="008000"/>
                </a:solidFill>
              </a:rPr>
              <a:t>multi-dimensional</a:t>
            </a:r>
            <a:r>
              <a:rPr lang="en-US" sz="3600" b="1" dirty="0" smtClean="0"/>
              <a:t> system into a </a:t>
            </a:r>
            <a:r>
              <a:rPr lang="en-US" sz="3600" b="1" dirty="0" smtClean="0">
                <a:solidFill>
                  <a:srgbClr val="FF0000"/>
                </a:solidFill>
              </a:rPr>
              <a:t>single axis!</a:t>
            </a:r>
            <a:br>
              <a:rPr lang="en-US" sz="3600" b="1" dirty="0" smtClean="0">
                <a:solidFill>
                  <a:srgbClr val="FF0000"/>
                </a:solidFill>
              </a:rPr>
            </a:br>
            <a:endParaRPr lang="en-US" sz="3600" b="1" dirty="0" smtClean="0">
              <a:solidFill>
                <a:srgbClr val="FF0000"/>
              </a:solidFill>
            </a:endParaRPr>
          </a:p>
          <a:p>
            <a:pPr marL="914400" lvl="1" indent="-514350">
              <a:lnSpc>
                <a:spcPct val="90000"/>
              </a:lnSpc>
              <a:buFontTx/>
              <a:buChar char="•"/>
            </a:pPr>
            <a:r>
              <a:rPr lang="pl-PL" sz="3600" b="1" dirty="0" smtClean="0"/>
              <a:t>D</a:t>
            </a:r>
            <a:r>
              <a:rPr lang="en-US" sz="3600" b="1" dirty="0" smtClean="0"/>
              <a:t>o not hope to get a single </a:t>
            </a:r>
            <a:r>
              <a:rPr lang="pl-PL" sz="3600" b="1" dirty="0" smtClean="0">
                <a:solidFill>
                  <a:srgbClr val="0000FF"/>
                </a:solidFill>
              </a:rPr>
              <a:t>bibliometric</a:t>
            </a:r>
            <a:r>
              <a:rPr lang="pl-PL" sz="3600" b="1" dirty="0" smtClean="0"/>
              <a:t>  </a:t>
            </a:r>
            <a:r>
              <a:rPr lang="en-US" sz="3600" b="1" dirty="0" smtClean="0"/>
              <a:t>parameter universally suitable for evaluation.</a:t>
            </a:r>
            <a:br>
              <a:rPr lang="en-US" sz="3600" b="1" dirty="0" smtClean="0"/>
            </a:br>
            <a:endParaRPr lang="en-US" sz="3600" b="1" dirty="0" smtClean="0"/>
          </a:p>
          <a:p>
            <a:pPr marL="914400" lvl="1" indent="-514350">
              <a:lnSpc>
                <a:spcPct val="90000"/>
              </a:lnSpc>
              <a:buFontTx/>
              <a:buChar char="•"/>
            </a:pPr>
            <a:r>
              <a:rPr lang="en-US" sz="3600" b="1" dirty="0" smtClean="0"/>
              <a:t>Usage of several </a:t>
            </a:r>
            <a:r>
              <a:rPr lang="en-US" sz="3600" b="1" dirty="0" err="1" smtClean="0"/>
              <a:t>bibliometric</a:t>
            </a:r>
            <a:r>
              <a:rPr lang="en-US" sz="3600" b="1" dirty="0" smtClean="0"/>
              <a:t> indicators in parallel reduces the risk of data manipulation.</a:t>
            </a:r>
            <a:br>
              <a:rPr lang="en-US" sz="3600" b="1" dirty="0" smtClean="0"/>
            </a:br>
            <a:endParaRPr lang="en-US" sz="3600" b="1" dirty="0" smtClean="0"/>
          </a:p>
          <a:p>
            <a:pPr marL="914400" lvl="1" indent="-514350">
              <a:lnSpc>
                <a:spcPct val="90000"/>
              </a:lnSpc>
              <a:buFontTx/>
              <a:buChar char="•"/>
            </a:pPr>
            <a:r>
              <a:rPr lang="pl-PL" sz="3600" b="1" dirty="0" smtClean="0"/>
              <a:t>Support </a:t>
            </a:r>
            <a:r>
              <a:rPr lang="pl-PL" sz="3600" b="1" dirty="0" smtClean="0">
                <a:solidFill>
                  <a:srgbClr val="FF0000"/>
                </a:solidFill>
              </a:rPr>
              <a:t>versatile</a:t>
            </a:r>
            <a:r>
              <a:rPr lang="pl-PL" sz="3600" b="1" dirty="0" smtClean="0"/>
              <a:t> usage of </a:t>
            </a:r>
            <a:r>
              <a:rPr lang="pl-PL" sz="3600" b="1" dirty="0" smtClean="0">
                <a:solidFill>
                  <a:srgbClr val="0000FF"/>
                </a:solidFill>
              </a:rPr>
              <a:t>scientometry</a:t>
            </a:r>
            <a:r>
              <a:rPr lang="pl-PL" sz="3600" b="1" dirty="0" smtClean="0"/>
              <a:t>,</a:t>
            </a:r>
            <a:r>
              <a:rPr lang="en-US" sz="3600" b="1" dirty="0" smtClean="0"/>
              <a:t> </a:t>
            </a:r>
            <a:r>
              <a:rPr lang="pl-PL" sz="3600" b="1" dirty="0" smtClean="0"/>
              <a:t>in which </a:t>
            </a:r>
            <a:r>
              <a:rPr lang="en-US" sz="3600" b="1" dirty="0" smtClean="0"/>
              <a:t>evaluated </a:t>
            </a:r>
            <a:r>
              <a:rPr lang="pl-PL" sz="3600" b="1" dirty="0" smtClean="0"/>
              <a:t>researcher</a:t>
            </a:r>
            <a:r>
              <a:rPr lang="en-US" sz="3600" b="1" dirty="0" smtClean="0"/>
              <a:t>s</a:t>
            </a:r>
            <a:r>
              <a:rPr lang="pl-PL" sz="3600" b="1" dirty="0" smtClean="0"/>
              <a:t> take </a:t>
            </a:r>
            <a:r>
              <a:rPr lang="pl-PL" sz="3600" b="1" dirty="0" smtClean="0">
                <a:solidFill>
                  <a:srgbClr val="FF0000"/>
                </a:solidFill>
              </a:rPr>
              <a:t>active</a:t>
            </a:r>
            <a:r>
              <a:rPr lang="pl-PL" sz="3600" b="1" dirty="0" smtClean="0"/>
              <a:t> part.</a:t>
            </a:r>
            <a:r>
              <a:rPr lang="en-US" sz="3600" b="1" dirty="0" smtClean="0"/>
              <a:t/>
            </a:r>
            <a:br>
              <a:rPr lang="en-US" sz="3600" b="1" dirty="0" smtClean="0"/>
            </a:br>
            <a:endParaRPr lang="pl-PL" sz="3600" b="1" dirty="0" smtClean="0"/>
          </a:p>
          <a:p>
            <a:pPr marL="914400" lvl="1" indent="-514350">
              <a:lnSpc>
                <a:spcPct val="90000"/>
              </a:lnSpc>
              <a:buFontTx/>
              <a:buNone/>
            </a:pPr>
            <a:r>
              <a:rPr lang="en-US" sz="3600" b="1" dirty="0" smtClean="0">
                <a:solidFill>
                  <a:srgbClr val="0000FF"/>
                </a:solidFill>
              </a:rPr>
              <a:t>example:</a:t>
            </a:r>
            <a:r>
              <a:rPr lang="en-US" sz="3600" b="1" dirty="0" smtClean="0"/>
              <a:t> </a:t>
            </a:r>
            <a:r>
              <a:rPr lang="pl-PL" sz="3600" b="1" dirty="0" smtClean="0"/>
              <a:t>benchmarks used </a:t>
            </a:r>
            <a:r>
              <a:rPr lang="en-US" sz="3600" b="1" dirty="0" smtClean="0"/>
              <a:t>in </a:t>
            </a:r>
            <a:r>
              <a:rPr lang="pl-PL" sz="3600" b="1" dirty="0" smtClean="0">
                <a:solidFill>
                  <a:srgbClr val="00CC00"/>
                </a:solidFill>
              </a:rPr>
              <a:t>ERC grants</a:t>
            </a:r>
            <a:r>
              <a:rPr lang="pl-PL" sz="3600" b="1" dirty="0" smtClean="0"/>
              <a:t>:</a:t>
            </a:r>
          </a:p>
          <a:p>
            <a:pPr marL="914400" lvl="1" indent="-514350">
              <a:lnSpc>
                <a:spcPct val="90000"/>
              </a:lnSpc>
              <a:buFontTx/>
              <a:buNone/>
            </a:pPr>
            <a:r>
              <a:rPr lang="en-US" sz="3600" b="1" dirty="0" smtClean="0"/>
              <a:t>       Applicant</a:t>
            </a:r>
            <a:r>
              <a:rPr lang="pl-PL" sz="3600" b="1" dirty="0" smtClean="0"/>
              <a:t> selects his ten </a:t>
            </a:r>
            <a:r>
              <a:rPr lang="pl-PL" sz="3600" b="1" dirty="0" smtClean="0">
                <a:solidFill>
                  <a:srgbClr val="FF0000"/>
                </a:solidFill>
              </a:rPr>
              <a:t>best papers</a:t>
            </a:r>
            <a:r>
              <a:rPr lang="pl-PL" sz="3600" b="1" dirty="0" smtClean="0"/>
              <a:t> published in</a:t>
            </a:r>
            <a:r>
              <a:rPr lang="en-US" sz="3600" b="1" dirty="0" smtClean="0"/>
              <a:t>  </a:t>
            </a:r>
            <a:r>
              <a:rPr lang="pl-PL" sz="3600" b="1" dirty="0" smtClean="0"/>
              <a:t>the </a:t>
            </a:r>
            <a:r>
              <a:rPr lang="pl-PL" sz="3600" b="1" dirty="0" smtClean="0">
                <a:solidFill>
                  <a:srgbClr val="0000FF"/>
                </a:solidFill>
              </a:rPr>
              <a:t>last decade</a:t>
            </a:r>
            <a:r>
              <a:rPr lang="pl-PL" sz="3600" b="1" dirty="0" smtClean="0"/>
              <a:t> and provides the </a:t>
            </a:r>
            <a:r>
              <a:rPr lang="pl-PL" sz="3600" b="1" dirty="0" smtClean="0">
                <a:solidFill>
                  <a:srgbClr val="008000"/>
                </a:solidFill>
              </a:rPr>
              <a:t>number</a:t>
            </a:r>
            <a:r>
              <a:rPr lang="pl-PL" sz="3600" b="1" dirty="0" smtClean="0"/>
              <a:t> each of them was </a:t>
            </a:r>
            <a:r>
              <a:rPr lang="pl-PL" sz="3600" b="1" dirty="0" smtClean="0">
                <a:solidFill>
                  <a:srgbClr val="008000"/>
                </a:solidFill>
              </a:rPr>
              <a:t>cited.</a:t>
            </a:r>
            <a:r>
              <a:rPr lang="pl-PL" sz="3600" b="1" dirty="0" smtClean="0">
                <a:solidFill>
                  <a:srgbClr val="0000CC"/>
                </a:solidFill>
              </a:rPr>
              <a:t> </a:t>
            </a:r>
            <a:r>
              <a:rPr lang="en-US" b="1" dirty="0" smtClean="0">
                <a:solidFill>
                  <a:srgbClr val="0000CC"/>
                </a:solidFill>
              </a:rPr>
              <a:t/>
            </a:r>
            <a:br>
              <a:rPr lang="en-US" b="1" dirty="0" smtClean="0">
                <a:solidFill>
                  <a:srgbClr val="0000CC"/>
                </a:solidFill>
              </a:rPr>
            </a:br>
            <a:endParaRPr lang="pl-PL" b="1" dirty="0" smtClean="0">
              <a:solidFill>
                <a:srgbClr val="008000"/>
              </a:solidFill>
            </a:endParaRPr>
          </a:p>
          <a:p>
            <a:pPr marL="533400" indent="-533400">
              <a:lnSpc>
                <a:spcPct val="90000"/>
              </a:lnSpc>
              <a:buFontTx/>
              <a:buNone/>
            </a:pPr>
            <a:endParaRPr lang="en-GB" sz="2800" b="1" dirty="0" smtClean="0"/>
          </a:p>
          <a:p>
            <a:pPr marL="533400" indent="-533400">
              <a:lnSpc>
                <a:spcPct val="90000"/>
              </a:lnSpc>
            </a:pPr>
            <a:endParaRPr lang="pl-PL" sz="2800" dirty="0" smtClean="0"/>
          </a:p>
        </p:txBody>
      </p:sp>
      <p:sp>
        <p:nvSpPr>
          <p:cNvPr id="4" name="Rectangle 2"/>
          <p:cNvSpPr txBox="1">
            <a:spLocks noChangeArrowheads="1"/>
          </p:cNvSpPr>
          <p:nvPr/>
        </p:nvSpPr>
        <p:spPr>
          <a:xfrm>
            <a:off x="685800" y="228600"/>
            <a:ext cx="7772400" cy="990600"/>
          </a:xfrm>
          <a:prstGeom prst="rect">
            <a:avLst/>
          </a:prstGeom>
        </p:spPr>
        <p:txBody>
          <a:bodyPr vert="horz" lIns="91440" tIns="45720" rIns="91440" bIns="45720" rtlCol="0" anchor="ctr">
            <a:normAutofit fontScale="60000" lnSpcReduction="20000"/>
          </a:bodyPr>
          <a:lstStyle/>
          <a:p>
            <a:pPr lvl="0" algn="ctr">
              <a:spcBef>
                <a:spcPct val="0"/>
              </a:spcBef>
            </a:pPr>
            <a:r>
              <a:rPr kumimoji="0" lang="pl-PL" sz="7100" b="1" i="0" u="none" strike="noStrike" kern="1200" cap="none" spc="0" normalizeH="0" baseline="0" noProof="0" dirty="0" smtClean="0">
                <a:ln>
                  <a:noFill/>
                </a:ln>
                <a:solidFill>
                  <a:srgbClr val="0066FF"/>
                </a:solidFill>
                <a:effectLst/>
                <a:uLnTx/>
                <a:uFillTx/>
                <a:latin typeface="+mj-lt"/>
                <a:ea typeface="+mj-ea"/>
                <a:cs typeface="+mj-cs"/>
              </a:rPr>
              <a:t>Concluding </a:t>
            </a:r>
            <a:r>
              <a:rPr kumimoji="0" lang="en-US" sz="7100" b="1" i="0" u="none" strike="noStrike" kern="1200" cap="none" spc="0" normalizeH="0" baseline="0" noProof="0" dirty="0" smtClean="0">
                <a:ln>
                  <a:noFill/>
                </a:ln>
                <a:solidFill>
                  <a:srgbClr val="0066FF"/>
                </a:solidFill>
                <a:effectLst/>
                <a:uLnTx/>
                <a:uFillTx/>
                <a:latin typeface="+mj-lt"/>
                <a:ea typeface="+mj-ea"/>
                <a:cs typeface="+mj-cs"/>
              </a:rPr>
              <a:t>R</a:t>
            </a:r>
            <a:r>
              <a:rPr kumimoji="0" lang="pl-PL" sz="7100" b="1" i="0" u="none" strike="noStrike" kern="1200" cap="none" spc="0" normalizeH="0" baseline="0" noProof="0" dirty="0" smtClean="0">
                <a:ln>
                  <a:noFill/>
                </a:ln>
                <a:solidFill>
                  <a:srgbClr val="0066FF"/>
                </a:solidFill>
                <a:effectLst/>
                <a:uLnTx/>
                <a:uFillTx/>
                <a:latin typeface="+mj-lt"/>
                <a:ea typeface="+mj-ea"/>
                <a:cs typeface="+mj-cs"/>
              </a:rPr>
              <a:t>emarks</a:t>
            </a:r>
            <a:r>
              <a:rPr kumimoji="0" lang="en-US" sz="7100" b="1" i="0" u="none" strike="noStrike" kern="1200" cap="none" spc="0" normalizeH="0" baseline="0" noProof="0" dirty="0" smtClean="0">
                <a:ln>
                  <a:noFill/>
                </a:ln>
                <a:solidFill>
                  <a:srgbClr val="0066FF"/>
                </a:solidFill>
                <a:effectLst/>
                <a:uLnTx/>
                <a:uFillTx/>
                <a:latin typeface="+mj-lt"/>
                <a:ea typeface="+mj-ea"/>
                <a:cs typeface="+mj-cs"/>
              </a:rPr>
              <a:t/>
            </a:r>
            <a:br>
              <a:rPr kumimoji="0" lang="en-US" sz="7100" b="1" i="0" u="none" strike="noStrike" kern="1200" cap="none" spc="0" normalizeH="0" baseline="0" noProof="0" dirty="0" smtClean="0">
                <a:ln>
                  <a:noFill/>
                </a:ln>
                <a:solidFill>
                  <a:srgbClr val="0066FF"/>
                </a:solidFill>
                <a:effectLst/>
                <a:uLnTx/>
                <a:uFillTx/>
                <a:latin typeface="+mj-lt"/>
                <a:ea typeface="+mj-ea"/>
                <a:cs typeface="+mj-cs"/>
              </a:rPr>
            </a:br>
            <a:r>
              <a:rPr lang="pl-PL" sz="4400" b="1" dirty="0" smtClean="0">
                <a:solidFill>
                  <a:srgbClr val="00B050"/>
                </a:solidFill>
              </a:rPr>
              <a:t> Karol Życzkowski</a:t>
            </a:r>
            <a:endParaRPr kumimoji="0" lang="pl-PL" sz="4400" b="1" i="0" u="none" strike="noStrike" kern="1200" cap="none" spc="0" normalizeH="0" baseline="0" noProof="0" dirty="0" smtClean="0">
              <a:ln>
                <a:noFill/>
              </a:ln>
              <a:solidFill>
                <a:srgbClr val="00B050"/>
              </a:solidFill>
              <a:effectLst/>
              <a:uLnTx/>
              <a:uFillTx/>
              <a:latin typeface="+mj-lt"/>
              <a:ea typeface="+mj-ea"/>
              <a:cs typeface="+mj-cs"/>
            </a:endParaRPr>
          </a:p>
        </p:txBody>
      </p:sp>
      <p:sp>
        <p:nvSpPr>
          <p:cNvPr id="6" name="Date Placeholder 5"/>
          <p:cNvSpPr>
            <a:spLocks noGrp="1"/>
          </p:cNvSpPr>
          <p:nvPr>
            <p:ph type="dt" sz="half" idx="10"/>
          </p:nvPr>
        </p:nvSpPr>
        <p:spPr/>
        <p:txBody>
          <a:bodyPr/>
          <a:lstStyle/>
          <a:p>
            <a:fld id="{CC771F8F-F976-4C09-9258-FDCD5530B6BD}" type="datetime1">
              <a:rPr lang="en-US" smtClean="0"/>
              <a:pPr/>
              <a:t>10/29/2011</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685800" y="152400"/>
            <a:ext cx="7772400" cy="762000"/>
          </a:xfrm>
          <a:prstGeom prst="rect">
            <a:avLst/>
          </a:prstGeom>
        </p:spPr>
        <p:txBody>
          <a:bodyPr vert="horz" lIns="91440" tIns="45720" rIns="91440" bIns="45720" rtlCol="0" anchor="ctr">
            <a:noAutofit/>
          </a:bodyPr>
          <a:lstStyle/>
          <a:p>
            <a:pPr algn="ctr">
              <a:spcBef>
                <a:spcPct val="0"/>
              </a:spcBef>
            </a:pPr>
            <a:r>
              <a:rPr kumimoji="0" lang="en-US" sz="3600" b="1" i="0" u="none" strike="noStrike" kern="1200" cap="none" spc="0" normalizeH="0" baseline="0" noProof="0" dirty="0" smtClean="0">
                <a:ln>
                  <a:noFill/>
                </a:ln>
                <a:solidFill>
                  <a:srgbClr val="0066FF"/>
                </a:solidFill>
                <a:effectLst/>
                <a:uLnTx/>
                <a:uFillTx/>
                <a:latin typeface="+mj-lt"/>
                <a:ea typeface="+mj-ea"/>
                <a:cs typeface="+mj-cs"/>
              </a:rPr>
              <a:t>Scientific Advisors:</a:t>
            </a:r>
            <a:endParaRPr kumimoji="0" lang="pl-PL" sz="2800" b="1" i="0" u="none" strike="noStrike" kern="1200" cap="none" spc="0" normalizeH="0" baseline="0" noProof="0" dirty="0" smtClean="0">
              <a:ln>
                <a:noFill/>
              </a:ln>
              <a:solidFill>
                <a:srgbClr val="00B050"/>
              </a:solidFill>
              <a:effectLst/>
              <a:uLnTx/>
              <a:uFillTx/>
              <a:latin typeface="+mj-lt"/>
              <a:ea typeface="+mj-ea"/>
              <a:cs typeface="+mj-cs"/>
            </a:endParaRPr>
          </a:p>
        </p:txBody>
      </p:sp>
      <p:sp>
        <p:nvSpPr>
          <p:cNvPr id="4" name="Rectangle 3"/>
          <p:cNvSpPr txBox="1">
            <a:spLocks noChangeArrowheads="1"/>
          </p:cNvSpPr>
          <p:nvPr/>
        </p:nvSpPr>
        <p:spPr>
          <a:xfrm>
            <a:off x="228600" y="914401"/>
            <a:ext cx="8772525" cy="5486400"/>
          </a:xfrm>
          <a:prstGeom prst="rect">
            <a:avLst/>
          </a:prstGeom>
        </p:spPr>
        <p:txBody>
          <a:bodyPr vert="horz" lIns="91440" tIns="45720" rIns="91440" bIns="45720" rtlCol="0">
            <a:normAutofit fontScale="92500"/>
          </a:bodyPr>
          <a:lstStyle/>
          <a:p>
            <a:pPr marL="533400" lvl="0" indent="-533400">
              <a:lnSpc>
                <a:spcPct val="90000"/>
              </a:lnSpc>
              <a:spcBef>
                <a:spcPct val="20000"/>
              </a:spcBef>
              <a:defRPr/>
            </a:pPr>
            <a:r>
              <a:rPr lang="en-US" sz="3600" b="1" dirty="0" smtClean="0">
                <a:solidFill>
                  <a:srgbClr val="339933"/>
                </a:solidFill>
              </a:rPr>
              <a:t>My sincere thanks goes to those who helped me with their constructive comments, specially</a:t>
            </a:r>
            <a:r>
              <a:rPr kumimoji="0" lang="en-US" sz="3600" b="1" i="0" u="none" strike="noStrike" kern="1200" cap="none" spc="0" normalizeH="0" noProof="0" dirty="0" smtClean="0">
                <a:ln>
                  <a:noFill/>
                </a:ln>
                <a:solidFill>
                  <a:srgbClr val="339933"/>
                </a:solidFill>
                <a:effectLst/>
                <a:uLnTx/>
                <a:uFillTx/>
                <a:latin typeface="+mn-lt"/>
                <a:ea typeface="+mn-ea"/>
                <a:cs typeface="+mn-cs"/>
              </a:rPr>
              <a:t>:</a:t>
            </a:r>
            <a:endParaRPr kumimoji="0" lang="pl-PL" sz="3600" b="1" i="0" u="none" strike="noStrike" kern="1200" cap="none" spc="0" normalizeH="0" baseline="0" noProof="0" dirty="0" smtClean="0">
              <a:ln>
                <a:noFill/>
              </a:ln>
              <a:solidFill>
                <a:srgbClr val="339933"/>
              </a:solidFill>
              <a:effectLst/>
              <a:uLnTx/>
              <a:uFillTx/>
              <a:latin typeface="+mn-lt"/>
              <a:ea typeface="+mn-ea"/>
              <a:cs typeface="+mn-cs"/>
            </a:endParaRPr>
          </a:p>
          <a:p>
            <a:pPr marL="533400" marR="0" lvl="0" indent="-533400" algn="l" defTabSz="914400" rtl="0" eaLnBrk="1" fontAlgn="auto" latinLnBrk="0" hangingPunct="1">
              <a:lnSpc>
                <a:spcPct val="90000"/>
              </a:lnSpc>
              <a:spcBef>
                <a:spcPct val="20000"/>
              </a:spcBef>
              <a:spcAft>
                <a:spcPts val="0"/>
              </a:spcAft>
              <a:buClrTx/>
              <a:buSzTx/>
              <a:buFont typeface="Wingdings" pitchFamily="2" charset="2"/>
              <a:buChar char="§"/>
              <a:tabLst/>
              <a:defRPr/>
            </a:pPr>
            <a:r>
              <a:rPr lang="en-GB" sz="2800" b="1" dirty="0" smtClean="0">
                <a:solidFill>
                  <a:srgbClr val="0000CC"/>
                </a:solidFill>
              </a:rPr>
              <a:t>Dr. </a:t>
            </a:r>
            <a:r>
              <a:rPr lang="en-GB" sz="2800" b="1" dirty="0" err="1" smtClean="0">
                <a:solidFill>
                  <a:srgbClr val="0000CC"/>
                </a:solidFill>
              </a:rPr>
              <a:t>Bijan</a:t>
            </a:r>
            <a:r>
              <a:rPr lang="en-GB" sz="2800" b="1" dirty="0" smtClean="0">
                <a:solidFill>
                  <a:srgbClr val="0000CC"/>
                </a:solidFill>
              </a:rPr>
              <a:t> </a:t>
            </a:r>
            <a:r>
              <a:rPr lang="en-GB" sz="2800" b="1" dirty="0" err="1" smtClean="0">
                <a:solidFill>
                  <a:srgbClr val="0000CC"/>
                </a:solidFill>
              </a:rPr>
              <a:t>Ahmadi</a:t>
            </a:r>
            <a:r>
              <a:rPr lang="en-GB" sz="2800" b="1" dirty="0" smtClean="0">
                <a:solidFill>
                  <a:srgbClr val="0000CC"/>
                </a:solidFill>
              </a:rPr>
              <a:t>; </a:t>
            </a:r>
            <a:r>
              <a:rPr lang="en-GB" sz="2800" b="1" dirty="0" smtClean="0">
                <a:solidFill>
                  <a:srgbClr val="FF6600"/>
                </a:solidFill>
              </a:rPr>
              <a:t>Analysis</a:t>
            </a:r>
          </a:p>
          <a:p>
            <a:pPr marL="533400" marR="0" lvl="0" indent="-533400" algn="l" defTabSz="914400" rtl="0" eaLnBrk="1" fontAlgn="auto" latinLnBrk="0" hangingPunct="1">
              <a:lnSpc>
                <a:spcPct val="90000"/>
              </a:lnSpc>
              <a:spcBef>
                <a:spcPct val="20000"/>
              </a:spcBef>
              <a:spcAft>
                <a:spcPts val="0"/>
              </a:spcAft>
              <a:buClrTx/>
              <a:buSzTx/>
              <a:buFont typeface="Wingdings" pitchFamily="2" charset="2"/>
              <a:buChar char="§"/>
              <a:tabLst/>
              <a:defRPr/>
            </a:pPr>
            <a:r>
              <a:rPr lang="en-GB" sz="2800" b="1" dirty="0" smtClean="0">
                <a:solidFill>
                  <a:srgbClr val="0000CC"/>
                </a:solidFill>
              </a:rPr>
              <a:t>Dr. </a:t>
            </a:r>
            <a:r>
              <a:rPr lang="en-GB" sz="2800" b="1" dirty="0" err="1" smtClean="0">
                <a:solidFill>
                  <a:srgbClr val="0000CC"/>
                </a:solidFill>
              </a:rPr>
              <a:t>Hossein</a:t>
            </a:r>
            <a:r>
              <a:rPr lang="en-GB" sz="2800" b="1" dirty="0" smtClean="0">
                <a:solidFill>
                  <a:srgbClr val="0000CC"/>
                </a:solidFill>
              </a:rPr>
              <a:t> </a:t>
            </a:r>
            <a:r>
              <a:rPr lang="en-GB" sz="2800" b="1" dirty="0" err="1" smtClean="0">
                <a:solidFill>
                  <a:srgbClr val="0000CC"/>
                </a:solidFill>
              </a:rPr>
              <a:t>Azari</a:t>
            </a:r>
            <a:r>
              <a:rPr lang="en-GB" sz="2800" b="1" dirty="0" smtClean="0">
                <a:solidFill>
                  <a:srgbClr val="0000CC"/>
                </a:solidFill>
              </a:rPr>
              <a:t>;</a:t>
            </a:r>
            <a:r>
              <a:rPr lang="en-GB" sz="2800" b="1" dirty="0" smtClean="0">
                <a:solidFill>
                  <a:srgbClr val="FF6600"/>
                </a:solidFill>
              </a:rPr>
              <a:t> Applied Mathematics</a:t>
            </a:r>
          </a:p>
          <a:p>
            <a:pPr marL="533400" marR="0" lvl="0" indent="-533400" algn="l" defTabSz="914400" rtl="0" eaLnBrk="1" fontAlgn="auto" latinLnBrk="0" hangingPunct="1">
              <a:lnSpc>
                <a:spcPct val="90000"/>
              </a:lnSpc>
              <a:spcBef>
                <a:spcPct val="20000"/>
              </a:spcBef>
              <a:spcAft>
                <a:spcPts val="0"/>
              </a:spcAft>
              <a:buClrTx/>
              <a:buSzTx/>
              <a:buFont typeface="Wingdings" pitchFamily="2" charset="2"/>
              <a:buChar char="§"/>
              <a:tabLst/>
              <a:defRPr/>
            </a:pPr>
            <a:r>
              <a:rPr lang="en-GB" sz="2800" b="1" dirty="0" smtClean="0">
                <a:solidFill>
                  <a:srgbClr val="0000CC"/>
                </a:solidFill>
              </a:rPr>
              <a:t>Dr. </a:t>
            </a:r>
            <a:r>
              <a:rPr lang="en-GB" sz="2800" b="1" dirty="0" err="1" smtClean="0">
                <a:solidFill>
                  <a:srgbClr val="0000CC"/>
                </a:solidFill>
              </a:rPr>
              <a:t>Amir</a:t>
            </a:r>
            <a:r>
              <a:rPr lang="en-GB" sz="2800" b="1" dirty="0" smtClean="0">
                <a:solidFill>
                  <a:srgbClr val="0000CC"/>
                </a:solidFill>
              </a:rPr>
              <a:t> </a:t>
            </a:r>
            <a:r>
              <a:rPr lang="en-GB" sz="2800" b="1" dirty="0" err="1" smtClean="0">
                <a:solidFill>
                  <a:srgbClr val="0000CC"/>
                </a:solidFill>
              </a:rPr>
              <a:t>Hossein</a:t>
            </a:r>
            <a:r>
              <a:rPr lang="en-GB" sz="2800" b="1" dirty="0" smtClean="0">
                <a:solidFill>
                  <a:srgbClr val="0000CC"/>
                </a:solidFill>
              </a:rPr>
              <a:t> </a:t>
            </a:r>
            <a:r>
              <a:rPr lang="en-GB" sz="2800" b="1" dirty="0" err="1" smtClean="0">
                <a:solidFill>
                  <a:srgbClr val="0000CC"/>
                </a:solidFill>
              </a:rPr>
              <a:t>Asghari</a:t>
            </a:r>
            <a:r>
              <a:rPr lang="en-GB" sz="2800" b="1" dirty="0" smtClean="0">
                <a:solidFill>
                  <a:srgbClr val="0000CC"/>
                </a:solidFill>
              </a:rPr>
              <a:t>; </a:t>
            </a:r>
            <a:r>
              <a:rPr lang="en-GB" sz="2800" b="1" dirty="0" smtClean="0">
                <a:solidFill>
                  <a:srgbClr val="FF6600"/>
                </a:solidFill>
              </a:rPr>
              <a:t>Mathematics Education</a:t>
            </a:r>
          </a:p>
          <a:p>
            <a:pPr marL="533400" marR="0" lvl="0" indent="-533400" algn="l" defTabSz="914400" rtl="0" eaLnBrk="1" fontAlgn="auto" latinLnBrk="0" hangingPunct="1">
              <a:lnSpc>
                <a:spcPct val="90000"/>
              </a:lnSpc>
              <a:spcBef>
                <a:spcPct val="20000"/>
              </a:spcBef>
              <a:spcAft>
                <a:spcPts val="0"/>
              </a:spcAft>
              <a:buClrTx/>
              <a:buSzTx/>
              <a:buFont typeface="Wingdings" pitchFamily="2" charset="2"/>
              <a:buChar char="§"/>
              <a:tabLst/>
              <a:defRPr/>
            </a:pPr>
            <a:r>
              <a:rPr lang="en-GB" sz="2800" b="1" dirty="0" smtClean="0">
                <a:solidFill>
                  <a:srgbClr val="0000CC"/>
                </a:solidFill>
              </a:rPr>
              <a:t>Dr. Amir Daneshgar; </a:t>
            </a:r>
            <a:r>
              <a:rPr lang="en-GB" sz="2800" b="1" dirty="0" smtClean="0">
                <a:solidFill>
                  <a:srgbClr val="FF6600"/>
                </a:solidFill>
              </a:rPr>
              <a:t>Combinatorics &amp; General</a:t>
            </a:r>
          </a:p>
          <a:p>
            <a:pPr marL="533400" lvl="0" indent="-533400">
              <a:lnSpc>
                <a:spcPct val="90000"/>
              </a:lnSpc>
              <a:spcBef>
                <a:spcPct val="20000"/>
              </a:spcBef>
              <a:buFont typeface="Wingdings" pitchFamily="2" charset="2"/>
              <a:buChar char="§"/>
            </a:pPr>
            <a:r>
              <a:rPr lang="en-GB" sz="2800" b="1" dirty="0" smtClean="0">
                <a:solidFill>
                  <a:srgbClr val="0000CC"/>
                </a:solidFill>
              </a:rPr>
              <a:t>Dr. </a:t>
            </a:r>
            <a:r>
              <a:rPr lang="en-GB" sz="2800" b="1" dirty="0" err="1" smtClean="0">
                <a:solidFill>
                  <a:srgbClr val="0000CC"/>
                </a:solidFill>
              </a:rPr>
              <a:t>Masoud</a:t>
            </a:r>
            <a:r>
              <a:rPr lang="en-GB" sz="2800" b="1" dirty="0" smtClean="0">
                <a:solidFill>
                  <a:srgbClr val="0000CC"/>
                </a:solidFill>
              </a:rPr>
              <a:t> </a:t>
            </a:r>
            <a:r>
              <a:rPr lang="en-GB" sz="2800" b="1" dirty="0" err="1" smtClean="0">
                <a:solidFill>
                  <a:srgbClr val="0000CC"/>
                </a:solidFill>
              </a:rPr>
              <a:t>Hajarian</a:t>
            </a:r>
            <a:r>
              <a:rPr lang="en-GB" sz="2800" b="1" dirty="0" smtClean="0">
                <a:solidFill>
                  <a:srgbClr val="0000CC"/>
                </a:solidFill>
              </a:rPr>
              <a:t>; </a:t>
            </a:r>
            <a:r>
              <a:rPr lang="en-GB" sz="2800" b="1" dirty="0" smtClean="0">
                <a:solidFill>
                  <a:srgbClr val="FF6600"/>
                </a:solidFill>
              </a:rPr>
              <a:t>Applied Mathematics </a:t>
            </a:r>
          </a:p>
          <a:p>
            <a:pPr marL="533400" lvl="0" indent="-533400">
              <a:lnSpc>
                <a:spcPct val="90000"/>
              </a:lnSpc>
              <a:spcBef>
                <a:spcPct val="20000"/>
              </a:spcBef>
              <a:buFont typeface="Wingdings" pitchFamily="2" charset="2"/>
              <a:buChar char="§"/>
            </a:pPr>
            <a:r>
              <a:rPr lang="en-GB" sz="2800" b="1" dirty="0" smtClean="0">
                <a:solidFill>
                  <a:srgbClr val="0000CC"/>
                </a:solidFill>
              </a:rPr>
              <a:t>Dr. </a:t>
            </a:r>
            <a:r>
              <a:rPr lang="en-GB" sz="2800" b="1" dirty="0" err="1" smtClean="0">
                <a:solidFill>
                  <a:srgbClr val="0000CC"/>
                </a:solidFill>
              </a:rPr>
              <a:t>Morteza</a:t>
            </a:r>
            <a:r>
              <a:rPr lang="en-GB" sz="2800" b="1" dirty="0" smtClean="0">
                <a:solidFill>
                  <a:srgbClr val="0000CC"/>
                </a:solidFill>
              </a:rPr>
              <a:t> </a:t>
            </a:r>
            <a:r>
              <a:rPr lang="en-GB" sz="2800" b="1" dirty="0" err="1" smtClean="0">
                <a:solidFill>
                  <a:srgbClr val="0000CC"/>
                </a:solidFill>
              </a:rPr>
              <a:t>Moniri</a:t>
            </a:r>
            <a:r>
              <a:rPr lang="en-GB" sz="2800" b="1" dirty="0" smtClean="0">
                <a:solidFill>
                  <a:srgbClr val="0000CC"/>
                </a:solidFill>
              </a:rPr>
              <a:t>; </a:t>
            </a:r>
            <a:r>
              <a:rPr lang="en-GB" sz="2800" b="1" dirty="0" smtClean="0">
                <a:solidFill>
                  <a:srgbClr val="FF6600"/>
                </a:solidFill>
              </a:rPr>
              <a:t>Logic </a:t>
            </a:r>
          </a:p>
          <a:p>
            <a:pPr marL="533400" marR="0" lvl="0" indent="-533400" algn="l" defTabSz="914400" rtl="0" eaLnBrk="1" fontAlgn="auto" latinLnBrk="0" hangingPunct="1">
              <a:lnSpc>
                <a:spcPct val="90000"/>
              </a:lnSpc>
              <a:spcBef>
                <a:spcPct val="20000"/>
              </a:spcBef>
              <a:spcAft>
                <a:spcPts val="0"/>
              </a:spcAft>
              <a:buClrTx/>
              <a:buSzTx/>
              <a:buFont typeface="Wingdings" pitchFamily="2" charset="2"/>
              <a:buChar char="§"/>
              <a:tabLst/>
              <a:defRPr/>
            </a:pPr>
            <a:r>
              <a:rPr lang="en-GB" sz="2800" b="1" dirty="0" smtClean="0">
                <a:solidFill>
                  <a:srgbClr val="0000CC"/>
                </a:solidFill>
              </a:rPr>
              <a:t>Dr. Mona </a:t>
            </a:r>
            <a:r>
              <a:rPr lang="en-GB" sz="2800" b="1" dirty="0" err="1" smtClean="0">
                <a:solidFill>
                  <a:srgbClr val="0000CC"/>
                </a:solidFill>
              </a:rPr>
              <a:t>Nabiei</a:t>
            </a:r>
            <a:r>
              <a:rPr lang="en-GB" sz="2800" b="1" dirty="0" smtClean="0">
                <a:solidFill>
                  <a:srgbClr val="0000CC"/>
                </a:solidFill>
              </a:rPr>
              <a:t>; </a:t>
            </a:r>
            <a:r>
              <a:rPr lang="en-GB" sz="2800" b="1" dirty="0" smtClean="0">
                <a:solidFill>
                  <a:srgbClr val="FF6600"/>
                </a:solidFill>
              </a:rPr>
              <a:t>Analysis</a:t>
            </a:r>
          </a:p>
          <a:p>
            <a:pPr marL="533400" lvl="0" indent="-533400">
              <a:lnSpc>
                <a:spcPct val="90000"/>
              </a:lnSpc>
              <a:spcBef>
                <a:spcPct val="20000"/>
              </a:spcBef>
              <a:buFont typeface="Wingdings" pitchFamily="2" charset="2"/>
              <a:buChar char="§"/>
              <a:defRPr/>
            </a:pPr>
            <a:r>
              <a:rPr kumimoji="0" lang="en-GB" sz="2800" b="1" i="0" u="none" strike="noStrike" kern="1200" cap="none" spc="0" normalizeH="0" baseline="0" noProof="0" dirty="0" smtClean="0">
                <a:ln>
                  <a:noFill/>
                </a:ln>
                <a:solidFill>
                  <a:srgbClr val="0000CC"/>
                </a:solidFill>
                <a:effectLst/>
                <a:uLnTx/>
                <a:uFillTx/>
                <a:latin typeface="+mn-lt"/>
                <a:ea typeface="+mn-ea"/>
                <a:cs typeface="+mn-cs"/>
              </a:rPr>
              <a:t>Dr. Hossein </a:t>
            </a:r>
            <a:r>
              <a:rPr kumimoji="0" lang="en-GB" sz="2800" b="1" i="0" u="none" strike="noStrike" kern="1200" cap="none" spc="0" normalizeH="0" baseline="0" noProof="0" dirty="0" err="1" smtClean="0">
                <a:ln>
                  <a:noFill/>
                </a:ln>
                <a:solidFill>
                  <a:srgbClr val="0000CC"/>
                </a:solidFill>
                <a:effectLst/>
                <a:uLnTx/>
                <a:uFillTx/>
                <a:latin typeface="+mn-lt"/>
                <a:ea typeface="+mn-ea"/>
                <a:cs typeface="+mn-cs"/>
              </a:rPr>
              <a:t>Sabzrou</a:t>
            </a:r>
            <a:r>
              <a:rPr kumimoji="0" lang="en-GB" sz="2800" b="1" i="0" u="none" strike="noStrike" kern="1200" cap="none" spc="0" normalizeH="0" baseline="0" noProof="0" dirty="0" smtClean="0">
                <a:ln>
                  <a:noFill/>
                </a:ln>
                <a:solidFill>
                  <a:srgbClr val="0000CC"/>
                </a:solidFill>
                <a:effectLst/>
                <a:uLnTx/>
                <a:uFillTx/>
                <a:latin typeface="+mn-lt"/>
                <a:ea typeface="+mn-ea"/>
                <a:cs typeface="+mn-cs"/>
              </a:rPr>
              <a:t>; </a:t>
            </a:r>
            <a:r>
              <a:rPr kumimoji="0" lang="en-GB" sz="2800" b="1" i="0" u="none" strike="noStrike" kern="1200" cap="none" spc="0" normalizeH="0" baseline="0" noProof="0" dirty="0" smtClean="0">
                <a:ln>
                  <a:noFill/>
                </a:ln>
                <a:solidFill>
                  <a:srgbClr val="FF6600"/>
                </a:solidFill>
                <a:effectLst/>
                <a:uLnTx/>
                <a:uFillTx/>
                <a:latin typeface="+mn-lt"/>
                <a:ea typeface="+mn-ea"/>
                <a:cs typeface="+mn-cs"/>
              </a:rPr>
              <a:t>Algebra </a:t>
            </a:r>
            <a:r>
              <a:rPr lang="en-GB" sz="2800" b="1" dirty="0" smtClean="0">
                <a:solidFill>
                  <a:srgbClr val="FF6600"/>
                </a:solidFill>
              </a:rPr>
              <a:t>&amp; General</a:t>
            </a:r>
            <a:endParaRPr kumimoji="0" lang="en-GB" sz="2800" b="1" i="0" u="none" strike="noStrike" kern="1200" cap="none" spc="0" normalizeH="0" baseline="0" noProof="0" dirty="0" smtClean="0">
              <a:ln>
                <a:noFill/>
              </a:ln>
              <a:solidFill>
                <a:srgbClr val="FF6600"/>
              </a:solidFill>
              <a:effectLst/>
              <a:uLnTx/>
              <a:uFillTx/>
              <a:latin typeface="+mn-lt"/>
              <a:ea typeface="+mn-ea"/>
              <a:cs typeface="+mn-cs"/>
            </a:endParaRPr>
          </a:p>
          <a:p>
            <a:pPr marL="533400" marR="0" lvl="0" indent="-533400" algn="l" defTabSz="914400" rtl="0" eaLnBrk="1" fontAlgn="auto" latinLnBrk="0" hangingPunct="1">
              <a:lnSpc>
                <a:spcPct val="90000"/>
              </a:lnSpc>
              <a:spcBef>
                <a:spcPct val="20000"/>
              </a:spcBef>
              <a:spcAft>
                <a:spcPts val="0"/>
              </a:spcAft>
              <a:buClrTx/>
              <a:buSzTx/>
              <a:buFont typeface="Wingdings" pitchFamily="2" charset="2"/>
              <a:buChar char="§"/>
              <a:tabLst/>
              <a:defRPr/>
            </a:pPr>
            <a:r>
              <a:rPr lang="en-GB" sz="2800" b="1" dirty="0" smtClean="0">
                <a:solidFill>
                  <a:srgbClr val="0000CC"/>
                </a:solidFill>
              </a:rPr>
              <a:t>Dr. </a:t>
            </a:r>
            <a:r>
              <a:rPr lang="en-GB" sz="2800" b="1" dirty="0" err="1" smtClean="0">
                <a:solidFill>
                  <a:srgbClr val="0000CC"/>
                </a:solidFill>
              </a:rPr>
              <a:t>Jafar</a:t>
            </a:r>
            <a:r>
              <a:rPr lang="en-GB" sz="2800" b="1" dirty="0" smtClean="0">
                <a:solidFill>
                  <a:srgbClr val="0000CC"/>
                </a:solidFill>
              </a:rPr>
              <a:t> </a:t>
            </a:r>
            <a:r>
              <a:rPr lang="en-GB" sz="2800" b="1" dirty="0" err="1" smtClean="0">
                <a:solidFill>
                  <a:srgbClr val="0000CC"/>
                </a:solidFill>
              </a:rPr>
              <a:t>Shafaf</a:t>
            </a:r>
            <a:r>
              <a:rPr lang="en-GB" sz="2800" b="1" dirty="0" smtClean="0">
                <a:solidFill>
                  <a:srgbClr val="0000CC"/>
                </a:solidFill>
              </a:rPr>
              <a:t>; </a:t>
            </a:r>
            <a:r>
              <a:rPr lang="en-GB" sz="2800" b="1" dirty="0" smtClean="0">
                <a:solidFill>
                  <a:srgbClr val="FF6600"/>
                </a:solidFill>
              </a:rPr>
              <a:t>Geometry</a:t>
            </a:r>
          </a:p>
          <a:p>
            <a:pPr marL="533400" marR="0" lvl="0" indent="-533400" algn="l" defTabSz="914400" rtl="0" eaLnBrk="1" fontAlgn="auto" latinLnBrk="0" hangingPunct="1">
              <a:lnSpc>
                <a:spcPct val="90000"/>
              </a:lnSpc>
              <a:spcBef>
                <a:spcPct val="20000"/>
              </a:spcBef>
              <a:spcAft>
                <a:spcPts val="0"/>
              </a:spcAft>
              <a:buClrTx/>
              <a:buSzTx/>
              <a:buFont typeface="Wingdings" pitchFamily="2" charset="2"/>
              <a:buChar char="§"/>
              <a:tabLst/>
              <a:defRPr/>
            </a:pPr>
            <a:r>
              <a:rPr kumimoji="0" lang="en-GB" sz="2800" b="1" i="0" u="none" strike="noStrike" kern="1200" cap="none" spc="0" normalizeH="0" baseline="0" noProof="0" dirty="0" smtClean="0">
                <a:ln>
                  <a:noFill/>
                </a:ln>
                <a:solidFill>
                  <a:srgbClr val="0000CC"/>
                </a:solidFill>
                <a:effectLst/>
                <a:uLnTx/>
                <a:uFillTx/>
                <a:latin typeface="+mn-lt"/>
                <a:ea typeface="+mn-ea"/>
                <a:cs typeface="+mn-cs"/>
              </a:rPr>
              <a:t>Dr. </a:t>
            </a:r>
            <a:r>
              <a:rPr kumimoji="0" lang="en-GB" sz="2800" b="1" i="0" u="none" strike="noStrike" kern="1200" cap="none" spc="0" normalizeH="0" baseline="0" noProof="0" dirty="0" err="1" smtClean="0">
                <a:ln>
                  <a:noFill/>
                </a:ln>
                <a:solidFill>
                  <a:srgbClr val="0000CC"/>
                </a:solidFill>
                <a:effectLst/>
                <a:uLnTx/>
                <a:uFillTx/>
                <a:latin typeface="+mn-lt"/>
                <a:ea typeface="+mn-ea"/>
                <a:cs typeface="+mn-cs"/>
              </a:rPr>
              <a:t>Alireza</a:t>
            </a:r>
            <a:r>
              <a:rPr kumimoji="0" lang="en-GB" sz="2800" b="1" i="0" u="none" strike="noStrike" kern="1200" cap="none" spc="0" normalizeH="0" baseline="0" noProof="0" dirty="0" smtClean="0">
                <a:ln>
                  <a:noFill/>
                </a:ln>
                <a:solidFill>
                  <a:srgbClr val="0000CC"/>
                </a:solidFill>
                <a:effectLst/>
                <a:uLnTx/>
                <a:uFillTx/>
                <a:latin typeface="+mn-lt"/>
                <a:ea typeface="+mn-ea"/>
                <a:cs typeface="+mn-cs"/>
              </a:rPr>
              <a:t> </a:t>
            </a:r>
            <a:r>
              <a:rPr kumimoji="0" lang="en-GB" sz="2800" b="1" i="0" u="none" strike="noStrike" kern="1200" cap="none" spc="0" normalizeH="0" baseline="0" noProof="0" dirty="0" err="1" smtClean="0">
                <a:ln>
                  <a:noFill/>
                </a:ln>
                <a:solidFill>
                  <a:srgbClr val="0000CC"/>
                </a:solidFill>
                <a:effectLst/>
                <a:uLnTx/>
                <a:uFillTx/>
                <a:latin typeface="+mn-lt"/>
                <a:ea typeface="+mn-ea"/>
                <a:cs typeface="+mn-cs"/>
              </a:rPr>
              <a:t>Taheryoun</a:t>
            </a:r>
            <a:r>
              <a:rPr kumimoji="0" lang="en-GB" sz="2800" b="1" i="0" u="none" strike="noStrike" kern="1200" cap="none" spc="0" normalizeH="0" baseline="0" noProof="0" dirty="0" smtClean="0">
                <a:ln>
                  <a:noFill/>
                </a:ln>
                <a:solidFill>
                  <a:srgbClr val="0000CC"/>
                </a:solidFill>
                <a:effectLst/>
                <a:uLnTx/>
                <a:uFillTx/>
                <a:latin typeface="+mn-lt"/>
                <a:ea typeface="+mn-ea"/>
                <a:cs typeface="+mn-cs"/>
              </a:rPr>
              <a:t>; </a:t>
            </a:r>
            <a:r>
              <a:rPr kumimoji="0" lang="en-GB" sz="2800" b="1" i="0" u="none" strike="noStrike" kern="1200" cap="none" spc="0" normalizeH="0" baseline="0" noProof="0" dirty="0" smtClean="0">
                <a:ln>
                  <a:noFill/>
                </a:ln>
                <a:solidFill>
                  <a:srgbClr val="FF6600"/>
                </a:solidFill>
                <a:effectLst/>
                <a:uLnTx/>
                <a:uFillTx/>
                <a:latin typeface="+mn-lt"/>
                <a:ea typeface="+mn-ea"/>
                <a:cs typeface="+mn-cs"/>
              </a:rPr>
              <a:t>Statistics</a:t>
            </a:r>
          </a:p>
          <a:p>
            <a:pPr marL="533400" marR="0" lvl="0" indent="-5334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pl-PL"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Date Placeholder 5"/>
          <p:cNvSpPr>
            <a:spLocks noGrp="1"/>
          </p:cNvSpPr>
          <p:nvPr>
            <p:ph type="dt" sz="half" idx="10"/>
          </p:nvPr>
        </p:nvSpPr>
        <p:spPr/>
        <p:txBody>
          <a:bodyPr/>
          <a:lstStyle/>
          <a:p>
            <a:fld id="{9D16DDD5-723D-4D63-8C4C-997B825C7598}" type="datetime1">
              <a:rPr lang="en-US" smtClean="0"/>
              <a:pPr/>
              <a:t>10/29/2011</a:t>
            </a:fld>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685800" y="152400"/>
            <a:ext cx="7772400" cy="762000"/>
          </a:xfrm>
          <a:prstGeom prst="rect">
            <a:avLst/>
          </a:prstGeom>
        </p:spPr>
        <p:txBody>
          <a:bodyPr vert="horz" lIns="91440" tIns="45720" rIns="91440" bIns="45720" rtlCol="0" anchor="ctr">
            <a:noAutofit/>
          </a:bodyPr>
          <a:lstStyle/>
          <a:p>
            <a:pPr algn="ctr">
              <a:spcBef>
                <a:spcPct val="0"/>
              </a:spcBef>
            </a:pPr>
            <a:endParaRPr kumimoji="0" lang="pl-PL" sz="2800" b="1" i="0" u="none" strike="noStrike" kern="1200" cap="none" spc="0" normalizeH="0" baseline="0" noProof="0" dirty="0" smtClean="0">
              <a:ln>
                <a:noFill/>
              </a:ln>
              <a:solidFill>
                <a:srgbClr val="00B050"/>
              </a:solidFill>
              <a:effectLst/>
              <a:uLnTx/>
              <a:uFillTx/>
              <a:latin typeface="+mj-lt"/>
              <a:ea typeface="+mj-ea"/>
              <a:cs typeface="+mj-cs"/>
            </a:endParaRPr>
          </a:p>
        </p:txBody>
      </p:sp>
      <p:sp>
        <p:nvSpPr>
          <p:cNvPr id="4" name="Rectangle 3"/>
          <p:cNvSpPr txBox="1">
            <a:spLocks noChangeArrowheads="1"/>
          </p:cNvSpPr>
          <p:nvPr/>
        </p:nvSpPr>
        <p:spPr>
          <a:xfrm>
            <a:off x="228600" y="914401"/>
            <a:ext cx="8772525" cy="5486400"/>
          </a:xfrm>
          <a:prstGeom prst="rect">
            <a:avLst/>
          </a:prstGeom>
        </p:spPr>
        <p:txBody>
          <a:bodyPr vert="horz" lIns="91440" tIns="45720" rIns="91440" bIns="45720" rtlCol="0">
            <a:normAutofit/>
          </a:bodyPr>
          <a:lstStyle/>
          <a:p>
            <a:pPr marL="533400" marR="0" lvl="0" indent="-533400" algn="l" defTabSz="914400" rtl="0" eaLnBrk="1" fontAlgn="auto" latinLnBrk="0" hangingPunct="1">
              <a:lnSpc>
                <a:spcPct val="90000"/>
              </a:lnSpc>
              <a:spcBef>
                <a:spcPct val="20000"/>
              </a:spcBef>
              <a:spcAft>
                <a:spcPts val="0"/>
              </a:spcAft>
              <a:buClrTx/>
              <a:buSzTx/>
              <a:buFont typeface="Times New Roman" pitchFamily="18" charset="0"/>
              <a:buNone/>
              <a:tabLst/>
              <a:defRPr/>
            </a:pPr>
            <a:r>
              <a:rPr lang="en-US" sz="3600" b="1" dirty="0" smtClean="0">
                <a:solidFill>
                  <a:srgbClr val="008000"/>
                </a:solidFill>
              </a:rPr>
              <a:t>Also, I wish to acknowledge:</a:t>
            </a:r>
            <a:endParaRPr kumimoji="0" lang="pl-PL" sz="3600" b="1" i="0" u="none" strike="noStrike" kern="1200" cap="none" spc="0" normalizeH="0" baseline="0" noProof="0" dirty="0" smtClean="0">
              <a:ln>
                <a:noFill/>
              </a:ln>
              <a:solidFill>
                <a:srgbClr val="008000"/>
              </a:solidFill>
              <a:effectLst/>
              <a:uLnTx/>
              <a:uFillTx/>
              <a:latin typeface="+mn-lt"/>
              <a:ea typeface="+mn-ea"/>
              <a:cs typeface="+mn-cs"/>
            </a:endParaRPr>
          </a:p>
          <a:p>
            <a:pPr marL="533400" indent="-533400">
              <a:lnSpc>
                <a:spcPct val="90000"/>
              </a:lnSpc>
              <a:spcBef>
                <a:spcPct val="20000"/>
              </a:spcBef>
              <a:buFont typeface="Wingdings" pitchFamily="2" charset="2"/>
              <a:buChar char="§"/>
            </a:pPr>
            <a:r>
              <a:rPr lang="en-GB" sz="2800" b="1" dirty="0" smtClean="0">
                <a:solidFill>
                  <a:srgbClr val="0000CC"/>
                </a:solidFill>
              </a:rPr>
              <a:t>Ms.  </a:t>
            </a:r>
            <a:r>
              <a:rPr lang="en-GB" sz="2800" b="1" dirty="0" err="1" smtClean="0">
                <a:solidFill>
                  <a:srgbClr val="0000CC"/>
                </a:solidFill>
              </a:rPr>
              <a:t>Abbasgholi</a:t>
            </a:r>
            <a:r>
              <a:rPr lang="en-GB" sz="2800" b="1" dirty="0" smtClean="0">
                <a:solidFill>
                  <a:srgbClr val="0000CC"/>
                </a:solidFill>
              </a:rPr>
              <a:t>; </a:t>
            </a:r>
            <a:r>
              <a:rPr lang="en-GB" sz="2800" b="1" dirty="0" smtClean="0">
                <a:solidFill>
                  <a:srgbClr val="FF6600"/>
                </a:solidFill>
              </a:rPr>
              <a:t>B.D. of Statistics</a:t>
            </a:r>
          </a:p>
          <a:p>
            <a:pPr marL="533400" indent="-533400">
              <a:lnSpc>
                <a:spcPct val="90000"/>
              </a:lnSpc>
              <a:spcBef>
                <a:spcPct val="20000"/>
              </a:spcBef>
              <a:buFont typeface="Wingdings" pitchFamily="2" charset="2"/>
              <a:buChar char="§"/>
            </a:pPr>
            <a:r>
              <a:rPr lang="en-GB" sz="2800" b="1" dirty="0" smtClean="0">
                <a:solidFill>
                  <a:srgbClr val="0000CC"/>
                </a:solidFill>
              </a:rPr>
              <a:t>Ms. </a:t>
            </a:r>
            <a:r>
              <a:rPr lang="en-GB" sz="2800" b="1" dirty="0" err="1" smtClean="0">
                <a:solidFill>
                  <a:srgbClr val="0000CC"/>
                </a:solidFill>
              </a:rPr>
              <a:t>Maleki</a:t>
            </a:r>
            <a:r>
              <a:rPr lang="en-GB" sz="2800" b="1" dirty="0" smtClean="0">
                <a:solidFill>
                  <a:srgbClr val="0000CC"/>
                </a:solidFill>
              </a:rPr>
              <a:t>; </a:t>
            </a:r>
            <a:r>
              <a:rPr lang="en-GB" sz="2800" b="1" dirty="0" smtClean="0">
                <a:solidFill>
                  <a:srgbClr val="FF6600"/>
                </a:solidFill>
              </a:rPr>
              <a:t>Ph.D. Student of Mathematics</a:t>
            </a:r>
          </a:p>
          <a:p>
            <a:pPr marL="533400" lvl="0" indent="-533400">
              <a:lnSpc>
                <a:spcPct val="90000"/>
              </a:lnSpc>
              <a:spcBef>
                <a:spcPct val="20000"/>
              </a:spcBef>
              <a:buFont typeface="Wingdings" pitchFamily="2" charset="2"/>
              <a:buChar char="§"/>
            </a:pPr>
            <a:r>
              <a:rPr lang="en-GB" sz="2800" b="1" dirty="0" smtClean="0">
                <a:solidFill>
                  <a:srgbClr val="0000CC"/>
                </a:solidFill>
              </a:rPr>
              <a:t>Mr. </a:t>
            </a:r>
            <a:r>
              <a:rPr lang="en-GB" sz="2800" b="1" dirty="0" err="1" smtClean="0">
                <a:solidFill>
                  <a:srgbClr val="0000CC"/>
                </a:solidFill>
              </a:rPr>
              <a:t>Rostami</a:t>
            </a:r>
            <a:r>
              <a:rPr lang="en-GB" sz="2800" b="1" dirty="0" smtClean="0">
                <a:solidFill>
                  <a:srgbClr val="0000CC"/>
                </a:solidFill>
              </a:rPr>
              <a:t>; </a:t>
            </a:r>
            <a:r>
              <a:rPr lang="en-GB" sz="2800" b="1" dirty="0" smtClean="0">
                <a:solidFill>
                  <a:srgbClr val="FF6600"/>
                </a:solidFill>
              </a:rPr>
              <a:t>M.D. Of Mathematics</a:t>
            </a:r>
          </a:p>
          <a:p>
            <a:pPr marL="533400" indent="-533400">
              <a:lnSpc>
                <a:spcPct val="90000"/>
              </a:lnSpc>
              <a:spcBef>
                <a:spcPct val="20000"/>
              </a:spcBef>
              <a:buFont typeface="Wingdings" pitchFamily="2" charset="2"/>
              <a:buChar char="§"/>
            </a:pPr>
            <a:r>
              <a:rPr lang="en-GB" sz="2800" b="1" dirty="0" smtClean="0">
                <a:solidFill>
                  <a:srgbClr val="0000CC"/>
                </a:solidFill>
              </a:rPr>
              <a:t>Mr. </a:t>
            </a:r>
            <a:r>
              <a:rPr lang="en-GB" sz="2800" b="1" dirty="0" err="1" smtClean="0">
                <a:solidFill>
                  <a:srgbClr val="0000CC"/>
                </a:solidFill>
              </a:rPr>
              <a:t>Shaebani</a:t>
            </a:r>
            <a:r>
              <a:rPr lang="en-GB" sz="2800" b="1" dirty="0" smtClean="0">
                <a:solidFill>
                  <a:srgbClr val="0000CC"/>
                </a:solidFill>
              </a:rPr>
              <a:t>; </a:t>
            </a:r>
            <a:r>
              <a:rPr lang="en-GB" sz="2800" b="1" dirty="0" smtClean="0">
                <a:solidFill>
                  <a:srgbClr val="FF6600"/>
                </a:solidFill>
              </a:rPr>
              <a:t>Ph.D. Student of Mathematics</a:t>
            </a:r>
          </a:p>
          <a:p>
            <a:pPr marL="533400" marR="0" lvl="0" indent="-533400" algn="l" defTabSz="914400" rtl="0" eaLnBrk="1" fontAlgn="auto" latinLnBrk="0" hangingPunct="1">
              <a:lnSpc>
                <a:spcPct val="90000"/>
              </a:lnSpc>
              <a:spcBef>
                <a:spcPct val="20000"/>
              </a:spcBef>
              <a:spcAft>
                <a:spcPts val="0"/>
              </a:spcAft>
              <a:buClrTx/>
              <a:buSzTx/>
              <a:buFont typeface="Wingdings" pitchFamily="2" charset="2"/>
              <a:buChar char="§"/>
              <a:tabLst/>
              <a:defRPr/>
            </a:pPr>
            <a:r>
              <a:rPr lang="en-GB" sz="2800" b="1" dirty="0" smtClean="0">
                <a:solidFill>
                  <a:srgbClr val="0000CC"/>
                </a:solidFill>
              </a:rPr>
              <a:t>Ms. </a:t>
            </a:r>
            <a:r>
              <a:rPr lang="en-GB" sz="2800" b="1" dirty="0" err="1" smtClean="0">
                <a:solidFill>
                  <a:srgbClr val="0000CC"/>
                </a:solidFill>
              </a:rPr>
              <a:t>Shakouri</a:t>
            </a:r>
            <a:r>
              <a:rPr lang="en-GB" sz="2800" b="1" dirty="0" smtClean="0">
                <a:solidFill>
                  <a:srgbClr val="0000CC"/>
                </a:solidFill>
              </a:rPr>
              <a:t>; </a:t>
            </a:r>
            <a:r>
              <a:rPr lang="en-GB" sz="2800" b="1" dirty="0" smtClean="0">
                <a:solidFill>
                  <a:srgbClr val="FF6600"/>
                </a:solidFill>
              </a:rPr>
              <a:t>B.D. of Statistics</a:t>
            </a:r>
          </a:p>
          <a:p>
            <a:pPr marL="533400" indent="-533400">
              <a:lnSpc>
                <a:spcPct val="90000"/>
              </a:lnSpc>
              <a:spcBef>
                <a:spcPct val="20000"/>
              </a:spcBef>
              <a:buFont typeface="Wingdings" pitchFamily="2" charset="2"/>
              <a:buChar char="§"/>
            </a:pPr>
            <a:endParaRPr lang="en-GB" sz="2800" b="1" dirty="0" smtClean="0">
              <a:solidFill>
                <a:srgbClr val="FF6600"/>
              </a:solidFill>
            </a:endParaRPr>
          </a:p>
          <a:p>
            <a:pPr marL="533400" indent="-533400" algn="ctr">
              <a:lnSpc>
                <a:spcPct val="90000"/>
              </a:lnSpc>
              <a:spcBef>
                <a:spcPct val="20000"/>
              </a:spcBef>
            </a:pPr>
            <a:r>
              <a:rPr kumimoji="0" lang="en-GB" sz="5400" b="1" i="0" u="none" strike="noStrike" kern="1200" cap="none" spc="0" normalizeH="0" baseline="0" noProof="0" dirty="0" smtClean="0">
                <a:ln>
                  <a:noFill/>
                </a:ln>
                <a:solidFill>
                  <a:srgbClr val="FF6600"/>
                </a:solidFill>
                <a:effectLst/>
                <a:uLnTx/>
                <a:uFillTx/>
                <a:latin typeface="+mn-lt"/>
                <a:ea typeface="+mn-ea"/>
                <a:cs typeface="+mn-cs"/>
              </a:rPr>
              <a:t>  Thank you very much </a:t>
            </a:r>
            <a:br>
              <a:rPr kumimoji="0" lang="en-GB" sz="5400" b="1" i="0" u="none" strike="noStrike" kern="1200" cap="none" spc="0" normalizeH="0" baseline="0" noProof="0" dirty="0" smtClean="0">
                <a:ln>
                  <a:noFill/>
                </a:ln>
                <a:solidFill>
                  <a:srgbClr val="FF6600"/>
                </a:solidFill>
                <a:effectLst/>
                <a:uLnTx/>
                <a:uFillTx/>
                <a:latin typeface="+mn-lt"/>
                <a:ea typeface="+mn-ea"/>
                <a:cs typeface="+mn-cs"/>
              </a:rPr>
            </a:br>
            <a:r>
              <a:rPr kumimoji="0" lang="en-GB" sz="5400" b="1" i="0" u="none" strike="noStrike" kern="1200" cap="none" spc="0" normalizeH="0" baseline="0" noProof="0" dirty="0" smtClean="0">
                <a:ln>
                  <a:noFill/>
                </a:ln>
                <a:solidFill>
                  <a:srgbClr val="FF6600"/>
                </a:solidFill>
                <a:effectLst/>
                <a:uLnTx/>
                <a:uFillTx/>
                <a:latin typeface="+mn-lt"/>
                <a:ea typeface="+mn-ea"/>
                <a:cs typeface="+mn-cs"/>
              </a:rPr>
              <a:t>for your attention!</a:t>
            </a:r>
          </a:p>
          <a:p>
            <a:pPr marL="533400" marR="0" lvl="0" indent="-533400" algn="l" defTabSz="914400" rtl="0" eaLnBrk="1" fontAlgn="auto" latinLnBrk="0" hangingPunct="1">
              <a:lnSpc>
                <a:spcPct val="90000"/>
              </a:lnSpc>
              <a:spcBef>
                <a:spcPct val="20000"/>
              </a:spcBef>
              <a:spcAft>
                <a:spcPts val="0"/>
              </a:spcAft>
              <a:buClrTx/>
              <a:buSzTx/>
              <a:tabLst/>
              <a:defRPr/>
            </a:pPr>
            <a:endParaRPr kumimoji="0" lang="en-GB" sz="2800" b="1" i="0" u="none" strike="noStrike" kern="1200" cap="none" spc="0" normalizeH="0" baseline="0" noProof="0" dirty="0" smtClean="0">
              <a:ln>
                <a:noFill/>
              </a:ln>
              <a:solidFill>
                <a:srgbClr val="0000CC"/>
              </a:solidFill>
              <a:effectLst/>
              <a:uLnTx/>
              <a:uFillTx/>
              <a:latin typeface="+mn-lt"/>
              <a:ea typeface="+mn-ea"/>
              <a:cs typeface="+mn-cs"/>
            </a:endParaRPr>
          </a:p>
          <a:p>
            <a:pPr marL="533400" marR="0" lvl="0" indent="-533400" algn="l" defTabSz="914400" rtl="0" eaLnBrk="1" fontAlgn="auto" latinLnBrk="0" hangingPunct="1">
              <a:lnSpc>
                <a:spcPct val="90000"/>
              </a:lnSpc>
              <a:spcBef>
                <a:spcPct val="20000"/>
              </a:spcBef>
              <a:spcAft>
                <a:spcPts val="0"/>
              </a:spcAft>
              <a:buClrTx/>
              <a:buSzTx/>
              <a:tabLst/>
              <a:defRPr/>
            </a:pPr>
            <a:endParaRPr kumimoji="0" lang="en-GB" sz="2800" b="1" i="0" u="none" strike="noStrike" kern="1200" cap="none" spc="0" normalizeH="0" baseline="0" noProof="0" dirty="0" smtClean="0">
              <a:ln>
                <a:noFill/>
              </a:ln>
              <a:solidFill>
                <a:srgbClr val="FF6600"/>
              </a:solidFill>
              <a:effectLst/>
              <a:uLnTx/>
              <a:uFillTx/>
              <a:latin typeface="+mn-lt"/>
              <a:ea typeface="+mn-ea"/>
              <a:cs typeface="+mn-cs"/>
            </a:endParaRPr>
          </a:p>
          <a:p>
            <a:pPr marL="533400" marR="0" lvl="0" indent="-5334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pl-PL"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Date Placeholder 5"/>
          <p:cNvSpPr>
            <a:spLocks noGrp="1"/>
          </p:cNvSpPr>
          <p:nvPr>
            <p:ph type="dt" sz="half" idx="10"/>
          </p:nvPr>
        </p:nvSpPr>
        <p:spPr/>
        <p:txBody>
          <a:bodyPr/>
          <a:lstStyle/>
          <a:p>
            <a:fld id="{6380D1B1-77D8-4EB6-AC8E-667349018F10}" type="datetime1">
              <a:rPr lang="en-US" smtClean="0"/>
              <a:pPr/>
              <a:t>10/29/2011</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b="1" dirty="0" smtClean="0">
                <a:solidFill>
                  <a:srgbClr val="00B050"/>
                </a:solidFill>
              </a:rPr>
              <a:t>Formula of Impact Factor</a:t>
            </a:r>
            <a:endParaRPr lang="fa-IR" b="1" dirty="0">
              <a:solidFill>
                <a:srgbClr val="00B050"/>
              </a:solidFill>
            </a:endParaRPr>
          </a:p>
        </p:txBody>
      </p:sp>
      <p:sp>
        <p:nvSpPr>
          <p:cNvPr id="4" name="Rectangle 3"/>
          <p:cNvSpPr/>
          <p:nvPr/>
        </p:nvSpPr>
        <p:spPr>
          <a:xfrm>
            <a:off x="1066800" y="3094672"/>
            <a:ext cx="7010400" cy="1477328"/>
          </a:xfrm>
          <a:prstGeom prst="rect">
            <a:avLst/>
          </a:prstGeom>
        </p:spPr>
        <p:txBody>
          <a:bodyPr wrap="square">
            <a:spAutoFit/>
          </a:bodyPr>
          <a:lstStyle/>
          <a:p>
            <a:endParaRPr lang="fa-IR" dirty="0" smtClean="0"/>
          </a:p>
          <a:p>
            <a:r>
              <a:rPr lang="en-US" sz="2400" b="1" i="1" dirty="0" smtClean="0">
                <a:solidFill>
                  <a:srgbClr val="0070C0"/>
                </a:solidFill>
              </a:rPr>
              <a:t>All citations in Y to articles in A during (Y-1) + (Y-2)</a:t>
            </a:r>
            <a:br>
              <a:rPr lang="en-US" sz="2400" b="1" i="1" dirty="0" smtClean="0">
                <a:solidFill>
                  <a:srgbClr val="0070C0"/>
                </a:solidFill>
              </a:rPr>
            </a:br>
            <a:r>
              <a:rPr lang="fa-IR" sz="2400" b="1" i="1" dirty="0" smtClean="0"/>
              <a:t>______________________________________</a:t>
            </a:r>
          </a:p>
          <a:p>
            <a:r>
              <a:rPr lang="en-US" sz="2400" b="1" i="1" dirty="0" smtClean="0">
                <a:solidFill>
                  <a:srgbClr val="0070C0"/>
                </a:solidFill>
              </a:rPr>
              <a:t>All citable articles in A during (Y-1) + (Y-2)</a:t>
            </a:r>
            <a:endParaRPr lang="fa-IR" sz="2400" dirty="0">
              <a:solidFill>
                <a:srgbClr val="0070C0"/>
              </a:solidFill>
            </a:endParaRPr>
          </a:p>
        </p:txBody>
      </p:sp>
      <p:sp>
        <p:nvSpPr>
          <p:cNvPr id="5" name="Rectangle 4"/>
          <p:cNvSpPr/>
          <p:nvPr/>
        </p:nvSpPr>
        <p:spPr>
          <a:xfrm>
            <a:off x="228600" y="609600"/>
            <a:ext cx="8610600" cy="3416320"/>
          </a:xfrm>
          <a:prstGeom prst="rect">
            <a:avLst/>
          </a:prstGeom>
        </p:spPr>
        <p:txBody>
          <a:bodyPr wrap="square">
            <a:spAutoFit/>
          </a:bodyPr>
          <a:lstStyle/>
          <a:p>
            <a:r>
              <a:rPr lang="en-US" sz="2400" dirty="0" smtClean="0"/>
              <a:t>• </a:t>
            </a:r>
            <a:r>
              <a:rPr lang="en-US" sz="2400" b="1" dirty="0" smtClean="0">
                <a:solidFill>
                  <a:srgbClr val="0070C0"/>
                </a:solidFill>
              </a:rPr>
              <a:t>Citable items: </a:t>
            </a:r>
            <a:r>
              <a:rPr lang="en-US" sz="2400" b="1" dirty="0" smtClean="0"/>
              <a:t>ISI (Institute for Scientific Information)</a:t>
            </a:r>
          </a:p>
          <a:p>
            <a:r>
              <a:rPr lang="en-US" sz="2400" dirty="0" smtClean="0"/>
              <a:t>state that only research articles and reviews are “citable” items.</a:t>
            </a:r>
          </a:p>
          <a:p>
            <a:r>
              <a:rPr lang="en-US" sz="2400" dirty="0" smtClean="0"/>
              <a:t>• </a:t>
            </a:r>
            <a:r>
              <a:rPr lang="en-US" sz="2400" b="1" dirty="0" smtClean="0">
                <a:solidFill>
                  <a:srgbClr val="0070C0"/>
                </a:solidFill>
              </a:rPr>
              <a:t>Non citable articles: </a:t>
            </a:r>
            <a:r>
              <a:rPr lang="en-US" sz="2400" b="1" dirty="0" smtClean="0">
                <a:solidFill>
                  <a:srgbClr val="00B050"/>
                </a:solidFill>
              </a:rPr>
              <a:t>Editorials, letters, news items</a:t>
            </a:r>
            <a:r>
              <a:rPr lang="en-US" sz="2400" b="1" dirty="0" smtClean="0"/>
              <a:t>, </a:t>
            </a:r>
            <a:r>
              <a:rPr lang="en-US" sz="2400" dirty="0" smtClean="0"/>
              <a:t>and </a:t>
            </a:r>
            <a:r>
              <a:rPr lang="en-US" sz="2400" b="1" dirty="0" smtClean="0">
                <a:solidFill>
                  <a:srgbClr val="00B050"/>
                </a:solidFill>
              </a:rPr>
              <a:t>meeting abstracts </a:t>
            </a:r>
            <a:r>
              <a:rPr lang="en-US" sz="2400" dirty="0" smtClean="0"/>
              <a:t>are “</a:t>
            </a:r>
            <a:r>
              <a:rPr lang="en-US" sz="2400" b="1" dirty="0" smtClean="0">
                <a:solidFill>
                  <a:srgbClr val="FF0000"/>
                </a:solidFill>
              </a:rPr>
              <a:t>non-citable items</a:t>
            </a:r>
            <a:r>
              <a:rPr lang="en-US" sz="2400" dirty="0" smtClean="0"/>
              <a:t>” for the purpose of calculating the denominator. (</a:t>
            </a:r>
            <a:r>
              <a:rPr lang="en-US" sz="2400" b="1" i="1" dirty="0" smtClean="0"/>
              <a:t>But if cited will be included in the numerator!</a:t>
            </a:r>
            <a:r>
              <a:rPr lang="en-US" sz="2400" b="1" dirty="0" smtClean="0"/>
              <a:t>)</a:t>
            </a:r>
            <a:r>
              <a:rPr lang="en-US" sz="2400" b="1" i="1" dirty="0" smtClean="0"/>
              <a:t/>
            </a:r>
            <a:br>
              <a:rPr lang="en-US" sz="2400" b="1" i="1" dirty="0" smtClean="0"/>
            </a:br>
            <a:r>
              <a:rPr lang="en-US" sz="2400" dirty="0" smtClean="0"/>
              <a:t>• </a:t>
            </a:r>
            <a:r>
              <a:rPr lang="en-US" sz="2400" b="1" dirty="0" smtClean="0">
                <a:solidFill>
                  <a:srgbClr val="0070C0"/>
                </a:solidFill>
              </a:rPr>
              <a:t>Why two years? </a:t>
            </a:r>
            <a:r>
              <a:rPr lang="en-US" sz="2400" b="1" dirty="0" smtClean="0">
                <a:solidFill>
                  <a:srgbClr val="FF0000"/>
                </a:solidFill>
              </a:rPr>
              <a:t>No convincing answer</a:t>
            </a:r>
            <a:r>
              <a:rPr lang="en-US" sz="2400" dirty="0" smtClean="0"/>
              <a:t>. </a:t>
            </a:r>
            <a:br>
              <a:rPr lang="en-US" sz="2400" dirty="0" smtClean="0"/>
            </a:br>
            <a:r>
              <a:rPr lang="en-US" sz="2400" dirty="0" smtClean="0"/>
              <a:t>The impact factor of a </a:t>
            </a:r>
            <a:r>
              <a:rPr lang="en-US" sz="2400" b="1" i="1" dirty="0" smtClean="0">
                <a:solidFill>
                  <a:srgbClr val="FF6600"/>
                </a:solidFill>
              </a:rPr>
              <a:t>Journal A</a:t>
            </a:r>
            <a:r>
              <a:rPr lang="en-US" sz="2400" b="1" i="1" dirty="0" smtClean="0"/>
              <a:t> </a:t>
            </a:r>
            <a:r>
              <a:rPr lang="en-US" sz="2400" dirty="0" smtClean="0"/>
              <a:t>in a particular </a:t>
            </a:r>
            <a:r>
              <a:rPr lang="en-US" sz="2400" b="1" dirty="0" smtClean="0">
                <a:solidFill>
                  <a:srgbClr val="FF6600"/>
                </a:solidFill>
              </a:rPr>
              <a:t>year </a:t>
            </a:r>
            <a:r>
              <a:rPr lang="en-US" sz="2400" b="1" i="1" dirty="0" smtClean="0">
                <a:solidFill>
                  <a:srgbClr val="FF6600"/>
                </a:solidFill>
              </a:rPr>
              <a:t>Y</a:t>
            </a:r>
            <a:r>
              <a:rPr lang="en-US" sz="2400" b="1" i="1" dirty="0" smtClean="0"/>
              <a:t>  </a:t>
            </a:r>
            <a:r>
              <a:rPr lang="en-US" sz="2400" dirty="0" smtClean="0"/>
              <a:t>is:</a:t>
            </a:r>
            <a:br>
              <a:rPr lang="en-US" sz="2400" dirty="0" smtClean="0"/>
            </a:br>
            <a:endParaRPr lang="en-US" sz="2400" dirty="0" smtClean="0"/>
          </a:p>
          <a:p>
            <a:endParaRPr lang="en-US" sz="2400" dirty="0" smtClean="0"/>
          </a:p>
        </p:txBody>
      </p:sp>
      <p:cxnSp>
        <p:nvCxnSpPr>
          <p:cNvPr id="46" name="Curved Connector 74"/>
          <p:cNvCxnSpPr>
            <a:cxnSpLocks noChangeShapeType="1"/>
          </p:cNvCxnSpPr>
          <p:nvPr/>
        </p:nvCxnSpPr>
        <p:spPr bwMode="auto">
          <a:xfrm rot="16200000" flipH="1">
            <a:off x="6657975" y="5565775"/>
            <a:ext cx="893763" cy="693737"/>
          </a:xfrm>
          <a:prstGeom prst="curvedConnector3">
            <a:avLst>
              <a:gd name="adj1" fmla="val 50000"/>
            </a:avLst>
          </a:prstGeom>
          <a:noFill/>
          <a:ln w="9525" algn="ctr">
            <a:noFill/>
            <a:round/>
            <a:headEnd/>
            <a:tailEnd type="arrow" w="med" len="med"/>
          </a:ln>
        </p:spPr>
      </p:cxnSp>
      <p:sp>
        <p:nvSpPr>
          <p:cNvPr id="47" name="Text Box 2"/>
          <p:cNvSpPr txBox="1">
            <a:spLocks noChangeArrowheads="1"/>
          </p:cNvSpPr>
          <p:nvPr/>
        </p:nvSpPr>
        <p:spPr bwMode="auto">
          <a:xfrm>
            <a:off x="6424613" y="5919787"/>
            <a:ext cx="990600" cy="366713"/>
          </a:xfrm>
          <a:prstGeom prst="rect">
            <a:avLst/>
          </a:prstGeom>
          <a:noFill/>
          <a:ln w="9525">
            <a:noFill/>
            <a:miter lim="800000"/>
            <a:headEnd/>
            <a:tailEnd/>
          </a:ln>
        </p:spPr>
        <p:txBody>
          <a:bodyPr>
            <a:spAutoFit/>
          </a:bodyPr>
          <a:lstStyle/>
          <a:p>
            <a:pPr eaLnBrk="1" hangingPunct="1"/>
            <a:r>
              <a:rPr lang="en-US" sz="1800" dirty="0" smtClean="0"/>
              <a:t>2010</a:t>
            </a:r>
            <a:endParaRPr lang="en-US" sz="1800" dirty="0"/>
          </a:p>
        </p:txBody>
      </p:sp>
      <p:sp>
        <p:nvSpPr>
          <p:cNvPr id="48" name="Text Box 3"/>
          <p:cNvSpPr txBox="1">
            <a:spLocks noChangeArrowheads="1"/>
          </p:cNvSpPr>
          <p:nvPr/>
        </p:nvSpPr>
        <p:spPr bwMode="auto">
          <a:xfrm>
            <a:off x="4724400" y="5983287"/>
            <a:ext cx="990600" cy="366713"/>
          </a:xfrm>
          <a:prstGeom prst="rect">
            <a:avLst/>
          </a:prstGeom>
          <a:noFill/>
          <a:ln w="9525">
            <a:noFill/>
            <a:miter lim="800000"/>
            <a:headEnd/>
            <a:tailEnd/>
          </a:ln>
        </p:spPr>
        <p:txBody>
          <a:bodyPr>
            <a:spAutoFit/>
          </a:bodyPr>
          <a:lstStyle/>
          <a:p>
            <a:pPr eaLnBrk="1" hangingPunct="1"/>
            <a:r>
              <a:rPr lang="en-US" sz="1800" dirty="0" smtClean="0"/>
              <a:t>2009</a:t>
            </a:r>
            <a:endParaRPr lang="en-US" sz="1800" dirty="0"/>
          </a:p>
        </p:txBody>
      </p:sp>
      <p:sp>
        <p:nvSpPr>
          <p:cNvPr id="49" name="Text Box 4"/>
          <p:cNvSpPr txBox="1">
            <a:spLocks noChangeArrowheads="1"/>
          </p:cNvSpPr>
          <p:nvPr/>
        </p:nvSpPr>
        <p:spPr bwMode="auto">
          <a:xfrm>
            <a:off x="3429000" y="5986462"/>
            <a:ext cx="990600" cy="366713"/>
          </a:xfrm>
          <a:prstGeom prst="rect">
            <a:avLst/>
          </a:prstGeom>
          <a:noFill/>
          <a:ln w="9525">
            <a:noFill/>
            <a:miter lim="800000"/>
            <a:headEnd/>
            <a:tailEnd/>
          </a:ln>
        </p:spPr>
        <p:txBody>
          <a:bodyPr>
            <a:spAutoFit/>
          </a:bodyPr>
          <a:lstStyle/>
          <a:p>
            <a:pPr eaLnBrk="1" hangingPunct="1"/>
            <a:r>
              <a:rPr lang="en-US" sz="1800" dirty="0" smtClean="0"/>
              <a:t>2008</a:t>
            </a:r>
            <a:endParaRPr lang="en-US" sz="1800" dirty="0"/>
          </a:p>
        </p:txBody>
      </p:sp>
      <p:sp>
        <p:nvSpPr>
          <p:cNvPr id="50" name="Line 6"/>
          <p:cNvSpPr>
            <a:spLocks noChangeShapeType="1"/>
          </p:cNvSpPr>
          <p:nvPr/>
        </p:nvSpPr>
        <p:spPr bwMode="auto">
          <a:xfrm>
            <a:off x="1295400" y="4876800"/>
            <a:ext cx="1981200" cy="0"/>
          </a:xfrm>
          <a:prstGeom prst="line">
            <a:avLst/>
          </a:prstGeom>
          <a:noFill/>
          <a:ln w="9525">
            <a:solidFill>
              <a:schemeClr val="tx1"/>
            </a:solidFill>
            <a:round/>
            <a:headEnd/>
            <a:tailEnd/>
          </a:ln>
        </p:spPr>
        <p:txBody>
          <a:bodyPr/>
          <a:lstStyle/>
          <a:p>
            <a:endParaRPr lang="fa-IR"/>
          </a:p>
        </p:txBody>
      </p:sp>
      <p:sp>
        <p:nvSpPr>
          <p:cNvPr id="51" name="Line 7"/>
          <p:cNvSpPr>
            <a:spLocks noChangeShapeType="1"/>
          </p:cNvSpPr>
          <p:nvPr/>
        </p:nvSpPr>
        <p:spPr bwMode="auto">
          <a:xfrm>
            <a:off x="1295400" y="6400800"/>
            <a:ext cx="1981200" cy="0"/>
          </a:xfrm>
          <a:prstGeom prst="line">
            <a:avLst/>
          </a:prstGeom>
          <a:noFill/>
          <a:ln w="9525">
            <a:solidFill>
              <a:schemeClr val="tx1"/>
            </a:solidFill>
            <a:round/>
            <a:headEnd/>
            <a:tailEnd/>
          </a:ln>
        </p:spPr>
        <p:txBody>
          <a:bodyPr/>
          <a:lstStyle/>
          <a:p>
            <a:endParaRPr lang="fa-IR"/>
          </a:p>
        </p:txBody>
      </p:sp>
      <p:grpSp>
        <p:nvGrpSpPr>
          <p:cNvPr id="52" name="Group 8"/>
          <p:cNvGrpSpPr>
            <a:grpSpLocks/>
          </p:cNvGrpSpPr>
          <p:nvPr/>
        </p:nvGrpSpPr>
        <p:grpSpPr bwMode="auto">
          <a:xfrm>
            <a:off x="1143000" y="4876800"/>
            <a:ext cx="152400" cy="1524000"/>
            <a:chOff x="5136" y="624"/>
            <a:chExt cx="96" cy="960"/>
          </a:xfrm>
        </p:grpSpPr>
        <p:sp>
          <p:nvSpPr>
            <p:cNvPr id="53" name="Line 9"/>
            <p:cNvSpPr>
              <a:spLocks noChangeShapeType="1"/>
            </p:cNvSpPr>
            <p:nvPr/>
          </p:nvSpPr>
          <p:spPr bwMode="auto">
            <a:xfrm flipH="1">
              <a:off x="5136" y="624"/>
              <a:ext cx="96" cy="96"/>
            </a:xfrm>
            <a:prstGeom prst="line">
              <a:avLst/>
            </a:prstGeom>
            <a:noFill/>
            <a:ln w="9525">
              <a:solidFill>
                <a:schemeClr val="tx1"/>
              </a:solidFill>
              <a:round/>
              <a:headEnd/>
              <a:tailEnd/>
            </a:ln>
          </p:spPr>
          <p:txBody>
            <a:bodyPr/>
            <a:lstStyle/>
            <a:p>
              <a:endParaRPr lang="fa-IR"/>
            </a:p>
          </p:txBody>
        </p:sp>
        <p:grpSp>
          <p:nvGrpSpPr>
            <p:cNvPr id="54" name="Group 53"/>
            <p:cNvGrpSpPr>
              <a:grpSpLocks/>
            </p:cNvGrpSpPr>
            <p:nvPr/>
          </p:nvGrpSpPr>
          <p:grpSpPr bwMode="auto">
            <a:xfrm>
              <a:off x="5136" y="720"/>
              <a:ext cx="96" cy="192"/>
              <a:chOff x="5136" y="720"/>
              <a:chExt cx="96" cy="192"/>
            </a:xfrm>
          </p:grpSpPr>
          <p:sp>
            <p:nvSpPr>
              <p:cNvPr id="65" name="Line 11"/>
              <p:cNvSpPr>
                <a:spLocks noChangeShapeType="1"/>
              </p:cNvSpPr>
              <p:nvPr/>
            </p:nvSpPr>
            <p:spPr bwMode="auto">
              <a:xfrm>
                <a:off x="5136" y="720"/>
                <a:ext cx="96" cy="96"/>
              </a:xfrm>
              <a:prstGeom prst="line">
                <a:avLst/>
              </a:prstGeom>
              <a:noFill/>
              <a:ln w="9525">
                <a:solidFill>
                  <a:schemeClr val="tx1"/>
                </a:solidFill>
                <a:round/>
                <a:headEnd/>
                <a:tailEnd/>
              </a:ln>
            </p:spPr>
            <p:txBody>
              <a:bodyPr/>
              <a:lstStyle/>
              <a:p>
                <a:endParaRPr lang="fa-IR"/>
              </a:p>
            </p:txBody>
          </p:sp>
          <p:sp>
            <p:nvSpPr>
              <p:cNvPr id="66" name="Line 12"/>
              <p:cNvSpPr>
                <a:spLocks noChangeShapeType="1"/>
              </p:cNvSpPr>
              <p:nvPr/>
            </p:nvSpPr>
            <p:spPr bwMode="auto">
              <a:xfrm flipH="1">
                <a:off x="5136" y="816"/>
                <a:ext cx="96" cy="96"/>
              </a:xfrm>
              <a:prstGeom prst="line">
                <a:avLst/>
              </a:prstGeom>
              <a:noFill/>
              <a:ln w="9525">
                <a:solidFill>
                  <a:schemeClr val="tx1"/>
                </a:solidFill>
                <a:round/>
                <a:headEnd/>
                <a:tailEnd/>
              </a:ln>
            </p:spPr>
            <p:txBody>
              <a:bodyPr/>
              <a:lstStyle/>
              <a:p>
                <a:endParaRPr lang="fa-IR"/>
              </a:p>
            </p:txBody>
          </p:sp>
        </p:grpSp>
        <p:grpSp>
          <p:nvGrpSpPr>
            <p:cNvPr id="55" name="Group 54"/>
            <p:cNvGrpSpPr>
              <a:grpSpLocks/>
            </p:cNvGrpSpPr>
            <p:nvPr/>
          </p:nvGrpSpPr>
          <p:grpSpPr bwMode="auto">
            <a:xfrm>
              <a:off x="5136" y="1104"/>
              <a:ext cx="96" cy="192"/>
              <a:chOff x="5184" y="1104"/>
              <a:chExt cx="96" cy="192"/>
            </a:xfrm>
          </p:grpSpPr>
          <p:sp>
            <p:nvSpPr>
              <p:cNvPr id="63" name="Line 14"/>
              <p:cNvSpPr>
                <a:spLocks noChangeShapeType="1"/>
              </p:cNvSpPr>
              <p:nvPr/>
            </p:nvSpPr>
            <p:spPr bwMode="auto">
              <a:xfrm flipH="1" flipV="1">
                <a:off x="5184" y="1104"/>
                <a:ext cx="96" cy="96"/>
              </a:xfrm>
              <a:prstGeom prst="line">
                <a:avLst/>
              </a:prstGeom>
              <a:noFill/>
              <a:ln w="9525">
                <a:solidFill>
                  <a:schemeClr val="tx1"/>
                </a:solidFill>
                <a:round/>
                <a:headEnd/>
                <a:tailEnd/>
              </a:ln>
            </p:spPr>
            <p:txBody>
              <a:bodyPr/>
              <a:lstStyle/>
              <a:p>
                <a:endParaRPr lang="fa-IR"/>
              </a:p>
            </p:txBody>
          </p:sp>
          <p:sp>
            <p:nvSpPr>
              <p:cNvPr id="64" name="Line 15"/>
              <p:cNvSpPr>
                <a:spLocks noChangeShapeType="1"/>
              </p:cNvSpPr>
              <p:nvPr/>
            </p:nvSpPr>
            <p:spPr bwMode="auto">
              <a:xfrm flipV="1">
                <a:off x="5184" y="1200"/>
                <a:ext cx="96" cy="96"/>
              </a:xfrm>
              <a:prstGeom prst="line">
                <a:avLst/>
              </a:prstGeom>
              <a:noFill/>
              <a:ln w="9525">
                <a:solidFill>
                  <a:schemeClr val="tx1"/>
                </a:solidFill>
                <a:round/>
                <a:headEnd/>
                <a:tailEnd/>
              </a:ln>
            </p:spPr>
            <p:txBody>
              <a:bodyPr/>
              <a:lstStyle/>
              <a:p>
                <a:endParaRPr lang="fa-IR"/>
              </a:p>
            </p:txBody>
          </p:sp>
        </p:grpSp>
        <p:grpSp>
          <p:nvGrpSpPr>
            <p:cNvPr id="56" name="Group 16"/>
            <p:cNvGrpSpPr>
              <a:grpSpLocks/>
            </p:cNvGrpSpPr>
            <p:nvPr/>
          </p:nvGrpSpPr>
          <p:grpSpPr bwMode="auto">
            <a:xfrm>
              <a:off x="5136" y="912"/>
              <a:ext cx="96" cy="192"/>
              <a:chOff x="5184" y="1104"/>
              <a:chExt cx="96" cy="192"/>
            </a:xfrm>
          </p:grpSpPr>
          <p:sp>
            <p:nvSpPr>
              <p:cNvPr id="61" name="Line 17"/>
              <p:cNvSpPr>
                <a:spLocks noChangeShapeType="1"/>
              </p:cNvSpPr>
              <p:nvPr/>
            </p:nvSpPr>
            <p:spPr bwMode="auto">
              <a:xfrm flipH="1" flipV="1">
                <a:off x="5184" y="1104"/>
                <a:ext cx="96" cy="96"/>
              </a:xfrm>
              <a:prstGeom prst="line">
                <a:avLst/>
              </a:prstGeom>
              <a:noFill/>
              <a:ln w="9525">
                <a:solidFill>
                  <a:schemeClr val="tx1"/>
                </a:solidFill>
                <a:round/>
                <a:headEnd/>
                <a:tailEnd/>
              </a:ln>
            </p:spPr>
            <p:txBody>
              <a:bodyPr/>
              <a:lstStyle/>
              <a:p>
                <a:endParaRPr lang="fa-IR"/>
              </a:p>
            </p:txBody>
          </p:sp>
          <p:sp>
            <p:nvSpPr>
              <p:cNvPr id="62" name="Line 18"/>
              <p:cNvSpPr>
                <a:spLocks noChangeShapeType="1"/>
              </p:cNvSpPr>
              <p:nvPr/>
            </p:nvSpPr>
            <p:spPr bwMode="auto">
              <a:xfrm flipV="1">
                <a:off x="5184" y="1200"/>
                <a:ext cx="96" cy="96"/>
              </a:xfrm>
              <a:prstGeom prst="line">
                <a:avLst/>
              </a:prstGeom>
              <a:noFill/>
              <a:ln w="9525">
                <a:solidFill>
                  <a:schemeClr val="tx1"/>
                </a:solidFill>
                <a:round/>
                <a:headEnd/>
                <a:tailEnd/>
              </a:ln>
            </p:spPr>
            <p:txBody>
              <a:bodyPr/>
              <a:lstStyle/>
              <a:p>
                <a:endParaRPr lang="fa-IR"/>
              </a:p>
            </p:txBody>
          </p:sp>
        </p:grpSp>
        <p:grpSp>
          <p:nvGrpSpPr>
            <p:cNvPr id="57" name="Group 19"/>
            <p:cNvGrpSpPr>
              <a:grpSpLocks/>
            </p:cNvGrpSpPr>
            <p:nvPr/>
          </p:nvGrpSpPr>
          <p:grpSpPr bwMode="auto">
            <a:xfrm>
              <a:off x="5136" y="1296"/>
              <a:ext cx="96" cy="192"/>
              <a:chOff x="5184" y="1104"/>
              <a:chExt cx="96" cy="192"/>
            </a:xfrm>
          </p:grpSpPr>
          <p:sp>
            <p:nvSpPr>
              <p:cNvPr id="59" name="Line 20"/>
              <p:cNvSpPr>
                <a:spLocks noChangeShapeType="1"/>
              </p:cNvSpPr>
              <p:nvPr/>
            </p:nvSpPr>
            <p:spPr bwMode="auto">
              <a:xfrm flipH="1" flipV="1">
                <a:off x="5184" y="1104"/>
                <a:ext cx="96" cy="96"/>
              </a:xfrm>
              <a:prstGeom prst="line">
                <a:avLst/>
              </a:prstGeom>
              <a:noFill/>
              <a:ln w="9525">
                <a:solidFill>
                  <a:schemeClr val="tx1"/>
                </a:solidFill>
                <a:round/>
                <a:headEnd/>
                <a:tailEnd/>
              </a:ln>
            </p:spPr>
            <p:txBody>
              <a:bodyPr/>
              <a:lstStyle/>
              <a:p>
                <a:endParaRPr lang="fa-IR"/>
              </a:p>
            </p:txBody>
          </p:sp>
          <p:sp>
            <p:nvSpPr>
              <p:cNvPr id="60" name="Line 21"/>
              <p:cNvSpPr>
                <a:spLocks noChangeShapeType="1"/>
              </p:cNvSpPr>
              <p:nvPr/>
            </p:nvSpPr>
            <p:spPr bwMode="auto">
              <a:xfrm flipV="1">
                <a:off x="5184" y="1200"/>
                <a:ext cx="96" cy="96"/>
              </a:xfrm>
              <a:prstGeom prst="line">
                <a:avLst/>
              </a:prstGeom>
              <a:noFill/>
              <a:ln w="9525">
                <a:solidFill>
                  <a:schemeClr val="tx1"/>
                </a:solidFill>
                <a:round/>
                <a:headEnd/>
                <a:tailEnd/>
              </a:ln>
            </p:spPr>
            <p:txBody>
              <a:bodyPr/>
              <a:lstStyle/>
              <a:p>
                <a:endParaRPr lang="fa-IR"/>
              </a:p>
            </p:txBody>
          </p:sp>
        </p:grpSp>
        <p:sp>
          <p:nvSpPr>
            <p:cNvPr id="58" name="Line 22"/>
            <p:cNvSpPr>
              <a:spLocks noChangeShapeType="1"/>
            </p:cNvSpPr>
            <p:nvPr/>
          </p:nvSpPr>
          <p:spPr bwMode="auto">
            <a:xfrm>
              <a:off x="5136" y="1488"/>
              <a:ext cx="96" cy="96"/>
            </a:xfrm>
            <a:prstGeom prst="line">
              <a:avLst/>
            </a:prstGeom>
            <a:noFill/>
            <a:ln w="9525">
              <a:solidFill>
                <a:schemeClr val="tx1"/>
              </a:solidFill>
              <a:round/>
              <a:headEnd/>
              <a:tailEnd/>
            </a:ln>
          </p:spPr>
          <p:txBody>
            <a:bodyPr/>
            <a:lstStyle/>
            <a:p>
              <a:endParaRPr lang="fa-IR"/>
            </a:p>
          </p:txBody>
        </p:sp>
      </p:grpSp>
      <p:sp>
        <p:nvSpPr>
          <p:cNvPr id="67" name="Text Box 23"/>
          <p:cNvSpPr txBox="1">
            <a:spLocks noChangeArrowheads="1"/>
          </p:cNvSpPr>
          <p:nvPr/>
        </p:nvSpPr>
        <p:spPr bwMode="auto">
          <a:xfrm>
            <a:off x="1219200" y="5334000"/>
            <a:ext cx="838200" cy="639762"/>
          </a:xfrm>
          <a:prstGeom prst="rect">
            <a:avLst/>
          </a:prstGeom>
          <a:noFill/>
          <a:ln w="9525">
            <a:noFill/>
            <a:miter lim="800000"/>
            <a:headEnd/>
            <a:tailEnd/>
          </a:ln>
        </p:spPr>
        <p:txBody>
          <a:bodyPr>
            <a:spAutoFit/>
          </a:bodyPr>
          <a:lstStyle/>
          <a:p>
            <a:pPr algn="l" eaLnBrk="1" hangingPunct="1"/>
            <a:r>
              <a:rPr lang="en-US" sz="1200"/>
              <a:t>All Previous Years</a:t>
            </a:r>
          </a:p>
        </p:txBody>
      </p:sp>
      <p:sp>
        <p:nvSpPr>
          <p:cNvPr id="68" name="Rectangle 41"/>
          <p:cNvSpPr>
            <a:spLocks noChangeArrowheads="1"/>
          </p:cNvSpPr>
          <p:nvPr/>
        </p:nvSpPr>
        <p:spPr bwMode="auto">
          <a:xfrm>
            <a:off x="3276600" y="4876800"/>
            <a:ext cx="1295400" cy="1524000"/>
          </a:xfrm>
          <a:prstGeom prst="rect">
            <a:avLst/>
          </a:prstGeom>
          <a:noFill/>
          <a:ln w="9525">
            <a:solidFill>
              <a:schemeClr val="tx1"/>
            </a:solidFill>
            <a:miter lim="800000"/>
            <a:headEnd/>
            <a:tailEnd/>
          </a:ln>
        </p:spPr>
        <p:txBody>
          <a:bodyPr wrap="none" anchor="ctr"/>
          <a:lstStyle/>
          <a:p>
            <a:pPr algn="l" eaLnBrk="1" hangingPunct="1">
              <a:spcBef>
                <a:spcPct val="0"/>
              </a:spcBef>
            </a:pPr>
            <a:endParaRPr lang="fa-IR" sz="2400"/>
          </a:p>
        </p:txBody>
      </p:sp>
      <p:sp>
        <p:nvSpPr>
          <p:cNvPr id="69" name="Rectangle 42"/>
          <p:cNvSpPr>
            <a:spLocks noChangeArrowheads="1"/>
          </p:cNvSpPr>
          <p:nvPr/>
        </p:nvSpPr>
        <p:spPr bwMode="auto">
          <a:xfrm>
            <a:off x="4572000" y="4876800"/>
            <a:ext cx="1295400" cy="1524000"/>
          </a:xfrm>
          <a:prstGeom prst="rect">
            <a:avLst/>
          </a:prstGeom>
          <a:noFill/>
          <a:ln w="9525">
            <a:solidFill>
              <a:schemeClr val="tx1"/>
            </a:solidFill>
            <a:miter lim="800000"/>
            <a:headEnd/>
            <a:tailEnd/>
          </a:ln>
        </p:spPr>
        <p:txBody>
          <a:bodyPr wrap="none" anchor="ctr"/>
          <a:lstStyle/>
          <a:p>
            <a:pPr algn="l" eaLnBrk="1" hangingPunct="1">
              <a:spcBef>
                <a:spcPct val="0"/>
              </a:spcBef>
            </a:pPr>
            <a:endParaRPr lang="fa-IR" sz="2400"/>
          </a:p>
        </p:txBody>
      </p:sp>
      <p:sp>
        <p:nvSpPr>
          <p:cNvPr id="70" name="Rectangle 43"/>
          <p:cNvSpPr>
            <a:spLocks noChangeArrowheads="1"/>
          </p:cNvSpPr>
          <p:nvPr/>
        </p:nvSpPr>
        <p:spPr bwMode="auto">
          <a:xfrm>
            <a:off x="5867400" y="4876800"/>
            <a:ext cx="1981200" cy="1524000"/>
          </a:xfrm>
          <a:prstGeom prst="rect">
            <a:avLst/>
          </a:prstGeom>
          <a:noFill/>
          <a:ln w="9525">
            <a:solidFill>
              <a:schemeClr val="tx1"/>
            </a:solidFill>
            <a:miter lim="800000"/>
            <a:headEnd/>
            <a:tailEnd/>
          </a:ln>
        </p:spPr>
        <p:txBody>
          <a:bodyPr wrap="none" anchor="ctr"/>
          <a:lstStyle/>
          <a:p>
            <a:pPr algn="l" eaLnBrk="1" hangingPunct="1">
              <a:spcBef>
                <a:spcPct val="0"/>
              </a:spcBef>
            </a:pPr>
            <a:endParaRPr lang="fa-IR" sz="2400"/>
          </a:p>
        </p:txBody>
      </p:sp>
      <p:pic>
        <p:nvPicPr>
          <p:cNvPr id="71" name="Picture 50"/>
          <p:cNvPicPr>
            <a:picLocks noChangeAspect="1" noChangeArrowheads="1"/>
          </p:cNvPicPr>
          <p:nvPr/>
        </p:nvPicPr>
        <p:blipFill>
          <a:blip r:embed="rId3" cstate="print"/>
          <a:srcRect/>
          <a:stretch>
            <a:fillRect/>
          </a:stretch>
        </p:blipFill>
        <p:spPr bwMode="auto">
          <a:xfrm>
            <a:off x="6040438" y="5091112"/>
            <a:ext cx="590550" cy="685800"/>
          </a:xfrm>
          <a:prstGeom prst="rect">
            <a:avLst/>
          </a:prstGeom>
          <a:noFill/>
          <a:ln w="9525">
            <a:noFill/>
            <a:miter lim="800000"/>
            <a:headEnd/>
            <a:tailEnd/>
          </a:ln>
        </p:spPr>
      </p:pic>
      <p:graphicFrame>
        <p:nvGraphicFramePr>
          <p:cNvPr id="72" name="Object 62"/>
          <p:cNvGraphicFramePr>
            <a:graphicFrameLocks noChangeAspect="1"/>
          </p:cNvGraphicFramePr>
          <p:nvPr/>
        </p:nvGraphicFramePr>
        <p:xfrm>
          <a:off x="7124700" y="5014912"/>
          <a:ext cx="712788" cy="838200"/>
        </p:xfrm>
        <a:graphic>
          <a:graphicData uri="http://schemas.openxmlformats.org/presentationml/2006/ole">
            <p:oleObj spid="_x0000_s17410" name="VISIO" r:id="rId4" imgW="2062800" imgH="2423520" progId="">
              <p:embed/>
            </p:oleObj>
          </a:graphicData>
        </a:graphic>
      </p:graphicFrame>
      <p:pic>
        <p:nvPicPr>
          <p:cNvPr id="73" name="Picture 57"/>
          <p:cNvPicPr>
            <a:picLocks noChangeAspect="1" noChangeArrowheads="1"/>
          </p:cNvPicPr>
          <p:nvPr/>
        </p:nvPicPr>
        <p:blipFill>
          <a:blip r:embed="rId5" cstate="print"/>
          <a:srcRect/>
          <a:stretch>
            <a:fillRect/>
          </a:stretch>
        </p:blipFill>
        <p:spPr bwMode="auto">
          <a:xfrm>
            <a:off x="1981200" y="4938712"/>
            <a:ext cx="647700" cy="752475"/>
          </a:xfrm>
          <a:prstGeom prst="rect">
            <a:avLst/>
          </a:prstGeom>
          <a:noFill/>
          <a:ln w="9525">
            <a:noFill/>
            <a:miter lim="800000"/>
            <a:headEnd/>
            <a:tailEnd/>
          </a:ln>
        </p:spPr>
      </p:pic>
      <p:pic>
        <p:nvPicPr>
          <p:cNvPr id="74" name="Picture 58"/>
          <p:cNvPicPr>
            <a:picLocks noChangeAspect="1" noChangeArrowheads="1"/>
          </p:cNvPicPr>
          <p:nvPr/>
        </p:nvPicPr>
        <p:blipFill>
          <a:blip r:embed="rId5" cstate="print"/>
          <a:srcRect/>
          <a:stretch>
            <a:fillRect/>
          </a:stretch>
        </p:blipFill>
        <p:spPr bwMode="auto">
          <a:xfrm>
            <a:off x="2133600" y="5091112"/>
            <a:ext cx="647700" cy="752475"/>
          </a:xfrm>
          <a:prstGeom prst="rect">
            <a:avLst/>
          </a:prstGeom>
          <a:noFill/>
          <a:ln w="9525">
            <a:noFill/>
            <a:miter lim="800000"/>
            <a:headEnd/>
            <a:tailEnd/>
          </a:ln>
        </p:spPr>
      </p:pic>
      <p:pic>
        <p:nvPicPr>
          <p:cNvPr id="75" name="Picture 59"/>
          <p:cNvPicPr>
            <a:picLocks noChangeAspect="1" noChangeArrowheads="1"/>
          </p:cNvPicPr>
          <p:nvPr/>
        </p:nvPicPr>
        <p:blipFill>
          <a:blip r:embed="rId5" cstate="print"/>
          <a:srcRect/>
          <a:stretch>
            <a:fillRect/>
          </a:stretch>
        </p:blipFill>
        <p:spPr bwMode="auto">
          <a:xfrm>
            <a:off x="2286000" y="5243512"/>
            <a:ext cx="647700" cy="752475"/>
          </a:xfrm>
          <a:prstGeom prst="rect">
            <a:avLst/>
          </a:prstGeom>
          <a:noFill/>
          <a:ln w="9525">
            <a:noFill/>
            <a:miter lim="800000"/>
            <a:headEnd/>
            <a:tailEnd/>
          </a:ln>
        </p:spPr>
      </p:pic>
      <p:pic>
        <p:nvPicPr>
          <p:cNvPr id="76" name="Picture 60"/>
          <p:cNvPicPr>
            <a:picLocks noChangeAspect="1" noChangeArrowheads="1"/>
          </p:cNvPicPr>
          <p:nvPr/>
        </p:nvPicPr>
        <p:blipFill>
          <a:blip r:embed="rId5" cstate="print"/>
          <a:srcRect/>
          <a:stretch>
            <a:fillRect/>
          </a:stretch>
        </p:blipFill>
        <p:spPr bwMode="auto">
          <a:xfrm>
            <a:off x="2438400" y="5395912"/>
            <a:ext cx="647700" cy="752475"/>
          </a:xfrm>
          <a:prstGeom prst="rect">
            <a:avLst/>
          </a:prstGeom>
          <a:noFill/>
          <a:ln w="9525">
            <a:noFill/>
            <a:miter lim="800000"/>
            <a:headEnd/>
            <a:tailEnd/>
          </a:ln>
        </p:spPr>
      </p:pic>
      <p:pic>
        <p:nvPicPr>
          <p:cNvPr id="77" name="Picture 61"/>
          <p:cNvPicPr>
            <a:picLocks noChangeAspect="1" noChangeArrowheads="1"/>
          </p:cNvPicPr>
          <p:nvPr/>
        </p:nvPicPr>
        <p:blipFill>
          <a:blip r:embed="rId5" cstate="print"/>
          <a:srcRect/>
          <a:stretch>
            <a:fillRect/>
          </a:stretch>
        </p:blipFill>
        <p:spPr bwMode="auto">
          <a:xfrm>
            <a:off x="2590800" y="5548312"/>
            <a:ext cx="647700" cy="752475"/>
          </a:xfrm>
          <a:prstGeom prst="rect">
            <a:avLst/>
          </a:prstGeom>
          <a:noFill/>
          <a:ln w="9525">
            <a:noFill/>
            <a:miter lim="800000"/>
            <a:headEnd/>
            <a:tailEnd/>
          </a:ln>
        </p:spPr>
      </p:pic>
      <p:pic>
        <p:nvPicPr>
          <p:cNvPr id="78" name="Picture 76"/>
          <p:cNvPicPr>
            <a:picLocks noChangeAspect="1" noChangeArrowheads="1"/>
          </p:cNvPicPr>
          <p:nvPr/>
        </p:nvPicPr>
        <p:blipFill>
          <a:blip r:embed="rId6" cstate="print"/>
          <a:srcRect/>
          <a:stretch>
            <a:fillRect/>
          </a:stretch>
        </p:blipFill>
        <p:spPr bwMode="auto">
          <a:xfrm>
            <a:off x="4876800" y="5091112"/>
            <a:ext cx="590550" cy="685800"/>
          </a:xfrm>
          <a:prstGeom prst="rect">
            <a:avLst/>
          </a:prstGeom>
          <a:noFill/>
          <a:ln w="9525">
            <a:noFill/>
            <a:miter lim="800000"/>
            <a:headEnd/>
            <a:tailEnd/>
          </a:ln>
        </p:spPr>
      </p:pic>
      <p:pic>
        <p:nvPicPr>
          <p:cNvPr id="79" name="Picture 77"/>
          <p:cNvPicPr>
            <a:picLocks noChangeAspect="1" noChangeArrowheads="1"/>
          </p:cNvPicPr>
          <p:nvPr/>
        </p:nvPicPr>
        <p:blipFill>
          <a:blip r:embed="rId6" cstate="print"/>
          <a:srcRect/>
          <a:stretch>
            <a:fillRect/>
          </a:stretch>
        </p:blipFill>
        <p:spPr bwMode="auto">
          <a:xfrm>
            <a:off x="3657600" y="5091112"/>
            <a:ext cx="590550" cy="685800"/>
          </a:xfrm>
          <a:prstGeom prst="rect">
            <a:avLst/>
          </a:prstGeom>
          <a:noFill/>
          <a:ln w="9525">
            <a:noFill/>
            <a:miter lim="800000"/>
            <a:headEnd/>
            <a:tailEnd/>
          </a:ln>
        </p:spPr>
      </p:pic>
      <p:sp>
        <p:nvSpPr>
          <p:cNvPr id="80" name="U-Turn Arrow 79"/>
          <p:cNvSpPr/>
          <p:nvPr/>
        </p:nvSpPr>
        <p:spPr bwMode="auto">
          <a:xfrm>
            <a:off x="3275012" y="4038600"/>
            <a:ext cx="3017838" cy="1295400"/>
          </a:xfrm>
          <a:prstGeom prst="uturnArrow">
            <a:avLst/>
          </a:prstGeom>
          <a:noFill/>
          <a:ln w="9525" cap="flat" cmpd="sng" algn="ctr">
            <a:noFill/>
            <a:prstDash val="solid"/>
            <a:round/>
            <a:headEnd type="none" w="med" len="med"/>
            <a:tailEnd type="none" w="med" len="med"/>
          </a:ln>
          <a:effectLst/>
        </p:spPr>
        <p:txBody>
          <a:bodyPr lIns="0" tIns="0" rIns="182880" bIns="0"/>
          <a:lstStyle/>
          <a:p>
            <a:pPr algn="l" eaLnBrk="1" hangingPunct="1">
              <a:defRPr/>
            </a:pPr>
            <a:endParaRPr lang="en-US" sz="2400"/>
          </a:p>
        </p:txBody>
      </p:sp>
      <p:sp>
        <p:nvSpPr>
          <p:cNvPr id="81" name="U-Turn Arrow 80"/>
          <p:cNvSpPr/>
          <p:nvPr/>
        </p:nvSpPr>
        <p:spPr bwMode="auto">
          <a:xfrm flipH="1">
            <a:off x="3694113" y="4751387"/>
            <a:ext cx="2765425" cy="876300"/>
          </a:xfrm>
          <a:prstGeom prst="uturnArrow">
            <a:avLst>
              <a:gd name="adj1" fmla="val 25000"/>
              <a:gd name="adj2" fmla="val 25000"/>
              <a:gd name="adj3" fmla="val 25000"/>
              <a:gd name="adj4" fmla="val 0"/>
              <a:gd name="adj5" fmla="val 75000"/>
            </a:avLst>
          </a:prstGeom>
          <a:noFill/>
          <a:ln w="9525" cap="flat" cmpd="sng" algn="ctr">
            <a:noFill/>
            <a:prstDash val="solid"/>
            <a:round/>
            <a:headEnd type="none" w="med" len="med"/>
            <a:tailEnd type="none" w="med" len="med"/>
          </a:ln>
          <a:effectLst/>
        </p:spPr>
        <p:txBody>
          <a:bodyPr lIns="0" tIns="0" rIns="182880" bIns="0"/>
          <a:lstStyle/>
          <a:p>
            <a:pPr algn="l" eaLnBrk="1" hangingPunct="1">
              <a:defRPr/>
            </a:pPr>
            <a:endParaRPr lang="en-US" sz="2400"/>
          </a:p>
        </p:txBody>
      </p:sp>
      <p:cxnSp>
        <p:nvCxnSpPr>
          <p:cNvPr id="82" name="AutoShape 24"/>
          <p:cNvCxnSpPr>
            <a:cxnSpLocks noChangeShapeType="1"/>
          </p:cNvCxnSpPr>
          <p:nvPr/>
        </p:nvCxnSpPr>
        <p:spPr bwMode="auto">
          <a:xfrm rot="-5400000" flipH="1" flipV="1">
            <a:off x="6218238" y="3959224"/>
            <a:ext cx="76200" cy="2320925"/>
          </a:xfrm>
          <a:prstGeom prst="curvedConnector3">
            <a:avLst>
              <a:gd name="adj1" fmla="val -666310"/>
            </a:avLst>
          </a:prstGeom>
          <a:noFill/>
          <a:ln w="101600">
            <a:solidFill>
              <a:srgbClr val="FF0000"/>
            </a:solidFill>
            <a:round/>
            <a:headEnd/>
            <a:tailEnd type="triangle" w="med" len="med"/>
          </a:ln>
        </p:spPr>
      </p:cxnSp>
      <p:cxnSp>
        <p:nvCxnSpPr>
          <p:cNvPr id="83" name="AutoShape 25"/>
          <p:cNvCxnSpPr>
            <a:cxnSpLocks noChangeShapeType="1"/>
          </p:cNvCxnSpPr>
          <p:nvPr/>
        </p:nvCxnSpPr>
        <p:spPr bwMode="auto">
          <a:xfrm rot="-5400000" flipH="1" flipV="1">
            <a:off x="5608638" y="3349624"/>
            <a:ext cx="76200" cy="3540125"/>
          </a:xfrm>
          <a:prstGeom prst="curvedConnector3">
            <a:avLst>
              <a:gd name="adj1" fmla="val -466742"/>
            </a:avLst>
          </a:prstGeom>
          <a:noFill/>
          <a:ln w="101600">
            <a:solidFill>
              <a:srgbClr val="FF0000"/>
            </a:solidFill>
            <a:round/>
            <a:headEnd/>
            <a:tailEnd type="triangle" w="med" len="med"/>
          </a:ln>
        </p:spPr>
      </p:cxnSp>
      <p:sp>
        <p:nvSpPr>
          <p:cNvPr id="84" name="Text Box 5"/>
          <p:cNvSpPr txBox="1">
            <a:spLocks noChangeArrowheads="1"/>
          </p:cNvSpPr>
          <p:nvPr/>
        </p:nvSpPr>
        <p:spPr bwMode="auto">
          <a:xfrm>
            <a:off x="6934200" y="4267200"/>
            <a:ext cx="2057400" cy="369887"/>
          </a:xfrm>
          <a:prstGeom prst="rect">
            <a:avLst/>
          </a:prstGeom>
          <a:solidFill>
            <a:srgbClr val="F5FFD9"/>
          </a:solidFill>
          <a:ln w="3175">
            <a:solidFill>
              <a:schemeClr val="tx1"/>
            </a:solidFill>
            <a:miter lim="800000"/>
            <a:headEnd/>
            <a:tailEnd/>
          </a:ln>
        </p:spPr>
        <p:txBody>
          <a:bodyPr wrap="square">
            <a:spAutoFit/>
          </a:bodyPr>
          <a:lstStyle/>
          <a:p>
            <a:pPr eaLnBrk="1" hangingPunct="1"/>
            <a:r>
              <a:rPr lang="en-US" sz="1800" b="1" dirty="0" smtClean="0">
                <a:solidFill>
                  <a:srgbClr val="FF0000"/>
                </a:solidFill>
              </a:rPr>
              <a:t>2010 </a:t>
            </a:r>
            <a:r>
              <a:rPr lang="en-US" sz="1800" b="1" dirty="0">
                <a:solidFill>
                  <a:srgbClr val="FF0000"/>
                </a:solidFill>
              </a:rPr>
              <a:t>Impact Factor</a:t>
            </a:r>
            <a:endParaRPr lang="en-US" sz="1800" dirty="0">
              <a:solidFill>
                <a:srgbClr val="FF0000"/>
              </a:solidFill>
            </a:endParaRPr>
          </a:p>
        </p:txBody>
      </p:sp>
      <p:sp>
        <p:nvSpPr>
          <p:cNvPr id="45" name="Date Placeholder 44"/>
          <p:cNvSpPr>
            <a:spLocks noGrp="1"/>
          </p:cNvSpPr>
          <p:nvPr>
            <p:ph type="dt" sz="half" idx="10"/>
          </p:nvPr>
        </p:nvSpPr>
        <p:spPr/>
        <p:txBody>
          <a:bodyPr/>
          <a:lstStyle/>
          <a:p>
            <a:fld id="{30A906C7-522A-4AD0-8ACC-6EF78558A644}" type="datetime1">
              <a:rPr lang="en-US" smtClean="0"/>
              <a:pPr/>
              <a:t>10/29/2011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orbits.mpg">
            <a:hlinkClick r:id="" action="ppaction://media"/>
          </p:cNvPr>
          <p:cNvPicPr>
            <a:picLocks noGrp="1" noRot="1" noChangeAspect="1" noChangeArrowheads="1"/>
          </p:cNvPicPr>
          <p:nvPr>
            <p:ph idx="1"/>
            <a:videoFile r:link="rId1"/>
          </p:nvPr>
        </p:nvPicPr>
        <p:blipFill>
          <a:blip r:embed="rId3" cstate="print"/>
          <a:srcRect/>
          <a:stretch>
            <a:fillRect/>
          </a:stretch>
        </p:blipFill>
        <p:spPr>
          <a:xfrm>
            <a:off x="0" y="0"/>
            <a:ext cx="9144000" cy="6858000"/>
          </a:xfrm>
        </p:spPr>
      </p:pic>
      <p:sp>
        <p:nvSpPr>
          <p:cNvPr id="6" name="Date Placeholder 5"/>
          <p:cNvSpPr>
            <a:spLocks noGrp="1"/>
          </p:cNvSpPr>
          <p:nvPr>
            <p:ph type="dt" sz="half" idx="10"/>
          </p:nvPr>
        </p:nvSpPr>
        <p:spPr/>
        <p:txBody>
          <a:bodyPr/>
          <a:lstStyle/>
          <a:p>
            <a:fld id="{40709E20-664D-4405-8B49-788FBCD9D15B}" type="datetime1">
              <a:rPr lang="en-US" smtClean="0"/>
              <a:pPr/>
              <a:t>10/29/2011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665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
                                        </p:tgtEl>
                                      </p:cBhvr>
                                    </p:cmd>
                                  </p:childTnLst>
                                </p:cTn>
                              </p:par>
                            </p:childTnLst>
                          </p:cTn>
                        </p:par>
                      </p:childTnLst>
                    </p:cTn>
                  </p:par>
                </p:childTnLst>
              </p:cTn>
              <p:nextCondLst>
                <p:cond evt="onClick" delay="0">
                  <p:tgtEl>
                    <p:spTgt spid="5"/>
                  </p:tgtEl>
                </p:cond>
              </p:nextCondLst>
            </p:seq>
            <p:video>
              <p:cMediaNode>
                <p:cTn id="12"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b="1" dirty="0" smtClean="0">
                <a:solidFill>
                  <a:srgbClr val="FF0000"/>
                </a:solidFill>
              </a:rPr>
              <a:t>Criticisms (IF)</a:t>
            </a:r>
            <a:endParaRPr lang="en-US" dirty="0">
              <a:solidFill>
                <a:srgbClr val="FF0000"/>
              </a:solidFill>
            </a:endParaRPr>
          </a:p>
        </p:txBody>
      </p:sp>
      <p:sp>
        <p:nvSpPr>
          <p:cNvPr id="5" name="Rectangle 4"/>
          <p:cNvSpPr/>
          <p:nvPr/>
        </p:nvSpPr>
        <p:spPr>
          <a:xfrm>
            <a:off x="152400" y="685800"/>
            <a:ext cx="8839200" cy="3170099"/>
          </a:xfrm>
          <a:prstGeom prst="rect">
            <a:avLst/>
          </a:prstGeom>
        </p:spPr>
        <p:txBody>
          <a:bodyPr wrap="square">
            <a:spAutoFit/>
          </a:bodyPr>
          <a:lstStyle/>
          <a:p>
            <a:pPr>
              <a:buFont typeface="Wingdings" pitchFamily="2" charset="2"/>
              <a:buChar char="q"/>
            </a:pPr>
            <a:r>
              <a:rPr lang="en-US" sz="2400" b="1" dirty="0" smtClean="0">
                <a:solidFill>
                  <a:srgbClr val="0070C0"/>
                </a:solidFill>
              </a:rPr>
              <a:t>The impact factor is highly discipline-dependent</a:t>
            </a:r>
            <a:r>
              <a:rPr lang="en-US" sz="2400" dirty="0" smtClean="0"/>
              <a:t>. </a:t>
            </a:r>
            <a:r>
              <a:rPr lang="en-US" sz="2200" dirty="0" smtClean="0"/>
              <a:t>The percentage of total citations occurring in the first two years after publication varies highly among disciplines from 1-3 percent in the mathematical and physical sciences to 5-8 percent in the biological sciences. </a:t>
            </a:r>
          </a:p>
          <a:p>
            <a:pPr>
              <a:buFont typeface="Wingdings" pitchFamily="2" charset="2"/>
              <a:buChar char="q"/>
            </a:pPr>
            <a:r>
              <a:rPr lang="en-US" sz="2200" dirty="0" smtClean="0"/>
              <a:t>The impact factor could not be reproduced in an </a:t>
            </a:r>
            <a:r>
              <a:rPr lang="en-US" sz="2200" b="1" dirty="0" smtClean="0">
                <a:solidFill>
                  <a:srgbClr val="0070C0"/>
                </a:solidFill>
              </a:rPr>
              <a:t>independent audit</a:t>
            </a:r>
            <a:r>
              <a:rPr lang="en-US" sz="2200" dirty="0" smtClean="0"/>
              <a:t>. </a:t>
            </a:r>
          </a:p>
          <a:p>
            <a:pPr>
              <a:buFont typeface="Wingdings" pitchFamily="2" charset="2"/>
              <a:buChar char="q"/>
            </a:pPr>
            <a:r>
              <a:rPr lang="en-US" sz="2200" dirty="0" smtClean="0"/>
              <a:t>In the short term — especially in the case of </a:t>
            </a:r>
            <a:r>
              <a:rPr lang="en-US" sz="2200" b="1" dirty="0" smtClean="0">
                <a:solidFill>
                  <a:srgbClr val="FF0066"/>
                </a:solidFill>
              </a:rPr>
              <a:t>low-impact-factor journals </a:t>
            </a:r>
            <a:r>
              <a:rPr lang="en-US" sz="2200" dirty="0" smtClean="0"/>
              <a:t>— </a:t>
            </a:r>
            <a:r>
              <a:rPr lang="en-US" sz="2200" b="1" dirty="0" smtClean="0">
                <a:solidFill>
                  <a:srgbClr val="0070C0"/>
                </a:solidFill>
              </a:rPr>
              <a:t>many of the citations to a certain article </a:t>
            </a:r>
            <a:r>
              <a:rPr lang="en-US" sz="2200" dirty="0" smtClean="0"/>
              <a:t>are made in papers written by the </a:t>
            </a:r>
            <a:r>
              <a:rPr lang="en-US" sz="2200" b="1" dirty="0" smtClean="0">
                <a:solidFill>
                  <a:srgbClr val="0070C0"/>
                </a:solidFill>
              </a:rPr>
              <a:t>author(s) of the original article</a:t>
            </a:r>
            <a:r>
              <a:rPr lang="en-US" sz="2200" dirty="0" smtClean="0"/>
              <a:t>. This means that counting citations may be independent of the real "impact" of the work among investigators. </a:t>
            </a:r>
            <a:endParaRPr lang="en-US" sz="2200" dirty="0"/>
          </a:p>
        </p:txBody>
      </p:sp>
      <p:sp>
        <p:nvSpPr>
          <p:cNvPr id="6" name="Rectangle 5"/>
          <p:cNvSpPr/>
          <p:nvPr/>
        </p:nvSpPr>
        <p:spPr>
          <a:xfrm>
            <a:off x="228600" y="3886200"/>
            <a:ext cx="8026500" cy="1938992"/>
          </a:xfrm>
          <a:prstGeom prst="rect">
            <a:avLst/>
          </a:prstGeom>
        </p:spPr>
        <p:txBody>
          <a:bodyPr wrap="square">
            <a:spAutoFit/>
          </a:bodyPr>
          <a:lstStyle/>
          <a:p>
            <a:pPr>
              <a:buFont typeface="Wingdings" pitchFamily="2" charset="2"/>
              <a:buChar char="v"/>
            </a:pPr>
            <a:r>
              <a:rPr lang="en-US" sz="2400" b="1" dirty="0" smtClean="0">
                <a:solidFill>
                  <a:srgbClr val="00B050"/>
                </a:solidFill>
              </a:rPr>
              <a:t>Incorrect application of impact factor </a:t>
            </a:r>
          </a:p>
          <a:p>
            <a:r>
              <a:rPr lang="en-US" sz="2400" dirty="0" smtClean="0"/>
              <a:t>The IF may be incorrectly applied to evaluate the significance of an</a:t>
            </a:r>
            <a:r>
              <a:rPr lang="en-US" sz="2400" dirty="0" smtClean="0">
                <a:solidFill>
                  <a:srgbClr val="FF0000"/>
                </a:solidFill>
              </a:rPr>
              <a:t> </a:t>
            </a:r>
            <a:r>
              <a:rPr lang="en-US" sz="2400" b="1" dirty="0" smtClean="0">
                <a:solidFill>
                  <a:srgbClr val="FF0000"/>
                </a:solidFill>
              </a:rPr>
              <a:t>individual publication</a:t>
            </a:r>
            <a:r>
              <a:rPr lang="en-US" sz="2400" dirty="0" smtClean="0">
                <a:solidFill>
                  <a:srgbClr val="FF0000"/>
                </a:solidFill>
              </a:rPr>
              <a:t> </a:t>
            </a:r>
            <a:r>
              <a:rPr lang="en-US" sz="2400" dirty="0" smtClean="0"/>
              <a:t>or to evaluate an </a:t>
            </a:r>
            <a:r>
              <a:rPr lang="en-US" sz="2400" b="1" dirty="0" smtClean="0">
                <a:solidFill>
                  <a:srgbClr val="FF0000"/>
                </a:solidFill>
              </a:rPr>
              <a:t>individual researcher</a:t>
            </a:r>
            <a:r>
              <a:rPr lang="en-US" sz="2400" dirty="0" smtClean="0"/>
              <a:t>.</a:t>
            </a:r>
            <a:endParaRPr lang="en-US" sz="2400" b="1" dirty="0" smtClean="0"/>
          </a:p>
          <a:p>
            <a:pPr>
              <a:buFont typeface="Wingdings" pitchFamily="2" charset="2"/>
              <a:buChar char="v"/>
            </a:pPr>
            <a:r>
              <a:rPr lang="en-US" sz="2400" b="1" dirty="0" smtClean="0">
                <a:solidFill>
                  <a:srgbClr val="00B050"/>
                </a:solidFill>
              </a:rPr>
              <a:t>Editorial policies which alter the impact factor</a:t>
            </a:r>
          </a:p>
        </p:txBody>
      </p:sp>
      <p:sp>
        <p:nvSpPr>
          <p:cNvPr id="7" name="Rectangle 6"/>
          <p:cNvSpPr/>
          <p:nvPr/>
        </p:nvSpPr>
        <p:spPr>
          <a:xfrm>
            <a:off x="2438400" y="6412468"/>
            <a:ext cx="4376070" cy="369332"/>
          </a:xfrm>
          <a:prstGeom prst="rect">
            <a:avLst/>
          </a:prstGeom>
        </p:spPr>
        <p:txBody>
          <a:bodyPr wrap="none">
            <a:spAutoFit/>
          </a:bodyPr>
          <a:lstStyle/>
          <a:p>
            <a:r>
              <a:rPr lang="en-US" b="1" dirty="0" smtClean="0">
                <a:solidFill>
                  <a:srgbClr val="00B0F0"/>
                </a:solidFill>
              </a:rPr>
              <a:t>http://en.wikipedia.org/wiki/Impact_factor</a:t>
            </a:r>
            <a:endParaRPr lang="en-US" b="1" dirty="0">
              <a:solidFill>
                <a:srgbClr val="00B0F0"/>
              </a:solidFill>
            </a:endParaRPr>
          </a:p>
        </p:txBody>
      </p:sp>
      <p:sp>
        <p:nvSpPr>
          <p:cNvPr id="8" name="Date Placeholder 7"/>
          <p:cNvSpPr>
            <a:spLocks noGrp="1"/>
          </p:cNvSpPr>
          <p:nvPr>
            <p:ph type="dt" sz="half" idx="10"/>
          </p:nvPr>
        </p:nvSpPr>
        <p:spPr/>
        <p:txBody>
          <a:bodyPr/>
          <a:lstStyle/>
          <a:p>
            <a:fld id="{00DE458A-4541-498C-96CA-CB2AA4CFCF66}" type="datetime1">
              <a:rPr lang="en-US" smtClean="0"/>
              <a:pPr/>
              <a:t>10/29/2011</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42938" y="533400"/>
            <a:ext cx="8207375" cy="1143000"/>
          </a:xfrm>
        </p:spPr>
        <p:txBody>
          <a:bodyPr/>
          <a:lstStyle/>
          <a:p>
            <a:r>
              <a:rPr lang="en-US" sz="4000" dirty="0" smtClean="0"/>
              <a:t>We are more often </a:t>
            </a:r>
            <a:r>
              <a:rPr lang="en-US" sz="4000" b="1" dirty="0" smtClean="0">
                <a:solidFill>
                  <a:srgbClr val="FF0000"/>
                </a:solidFill>
              </a:rPr>
              <a:t>wrong</a:t>
            </a:r>
            <a:r>
              <a:rPr lang="en-US" sz="4000" dirty="0" smtClean="0"/>
              <a:t> than </a:t>
            </a:r>
            <a:r>
              <a:rPr lang="en-US" sz="4000" b="1" dirty="0" smtClean="0">
                <a:solidFill>
                  <a:schemeClr val="accent2"/>
                </a:solidFill>
              </a:rPr>
              <a:t>right</a:t>
            </a:r>
            <a:r>
              <a:rPr lang="en-US" sz="4000" dirty="0" smtClean="0">
                <a:solidFill>
                  <a:schemeClr val="accent2"/>
                </a:solidFill>
              </a:rPr>
              <a:t> </a:t>
            </a:r>
            <a:r>
              <a:rPr lang="en-US" sz="4000" dirty="0" smtClean="0"/>
              <a:t>!</a:t>
            </a:r>
          </a:p>
        </p:txBody>
      </p:sp>
      <p:pic>
        <p:nvPicPr>
          <p:cNvPr id="11267" name="Picture 4"/>
          <p:cNvPicPr>
            <a:picLocks noGrp="1" noChangeAspect="1" noChangeArrowheads="1"/>
          </p:cNvPicPr>
          <p:nvPr>
            <p:ph type="body" idx="1"/>
          </p:nvPr>
        </p:nvPicPr>
        <p:blipFill>
          <a:blip r:embed="rId2" cstate="print"/>
          <a:srcRect/>
          <a:stretch>
            <a:fillRect/>
          </a:stretch>
        </p:blipFill>
        <p:spPr>
          <a:xfrm>
            <a:off x="609600" y="1447800"/>
            <a:ext cx="8153400" cy="4343400"/>
          </a:xfrm>
          <a:noFill/>
        </p:spPr>
      </p:pic>
      <p:sp>
        <p:nvSpPr>
          <p:cNvPr id="4" name="Title 1"/>
          <p:cNvSpPr txBox="1">
            <a:spLocks/>
          </p:cNvSpPr>
          <p:nvPr/>
        </p:nvSpPr>
        <p:spPr>
          <a:xfrm>
            <a:off x="457200" y="152400"/>
            <a:ext cx="8229600" cy="7921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00B0F0"/>
                </a:solidFill>
                <a:effectLst/>
                <a:uLnTx/>
                <a:uFillTx/>
                <a:latin typeface="+mj-lt"/>
                <a:ea typeface="+mj-ea"/>
                <a:cs typeface="+mj-cs"/>
              </a:rPr>
              <a:t>Impact Factor</a:t>
            </a:r>
            <a:endParaRPr kumimoji="0" lang="en-US" sz="4400" b="0" i="0" u="none" strike="noStrike" kern="1200" cap="none" spc="0" normalizeH="0" baseline="0" noProof="0" dirty="0">
              <a:ln>
                <a:noFill/>
              </a:ln>
              <a:solidFill>
                <a:srgbClr val="00B0F0"/>
              </a:solidFill>
              <a:effectLst/>
              <a:uLnTx/>
              <a:uFillTx/>
              <a:latin typeface="+mj-lt"/>
              <a:ea typeface="+mj-ea"/>
              <a:cs typeface="+mj-cs"/>
            </a:endParaRPr>
          </a:p>
        </p:txBody>
      </p:sp>
      <p:sp>
        <p:nvSpPr>
          <p:cNvPr id="5" name="Rectangle 4"/>
          <p:cNvSpPr/>
          <p:nvPr/>
        </p:nvSpPr>
        <p:spPr>
          <a:xfrm>
            <a:off x="1219200" y="5602069"/>
            <a:ext cx="6705600" cy="646331"/>
          </a:xfrm>
          <a:prstGeom prst="rect">
            <a:avLst/>
          </a:prstGeom>
        </p:spPr>
        <p:txBody>
          <a:bodyPr wrap="square">
            <a:spAutoFit/>
          </a:bodyPr>
          <a:lstStyle/>
          <a:p>
            <a:r>
              <a:rPr lang="en-US" dirty="0" smtClean="0"/>
              <a:t> </a:t>
            </a:r>
            <a:r>
              <a:rPr lang="en-US" dirty="0" smtClean="0">
                <a:solidFill>
                  <a:srgbClr val="0000CC"/>
                </a:solidFill>
              </a:rPr>
              <a:t>Citation Statistics:  </a:t>
            </a:r>
            <a:r>
              <a:rPr lang="en-US" i="1" dirty="0" smtClean="0">
                <a:solidFill>
                  <a:srgbClr val="00B050"/>
                </a:solidFill>
              </a:rPr>
              <a:t>A report from the International Mathematical Union (IMU) ,  by </a:t>
            </a:r>
            <a:r>
              <a:rPr lang="en-US" dirty="0" smtClean="0"/>
              <a:t> </a:t>
            </a:r>
            <a:r>
              <a:rPr lang="en-US" i="1" dirty="0" smtClean="0">
                <a:solidFill>
                  <a:srgbClr val="0070C0"/>
                </a:solidFill>
              </a:rPr>
              <a:t>Robert Adler, John Ewing (Chair), Peter Taylor , 2008</a:t>
            </a:r>
          </a:p>
        </p:txBody>
      </p:sp>
      <p:sp>
        <p:nvSpPr>
          <p:cNvPr id="7" name="Date Placeholder 6"/>
          <p:cNvSpPr>
            <a:spLocks noGrp="1"/>
          </p:cNvSpPr>
          <p:nvPr>
            <p:ph type="dt" sz="half" idx="10"/>
          </p:nvPr>
        </p:nvSpPr>
        <p:spPr/>
        <p:txBody>
          <a:bodyPr/>
          <a:lstStyle/>
          <a:p>
            <a:fld id="{32C38CB9-FF5A-4B3D-819C-514957960BAF}" type="datetime1">
              <a:rPr lang="en-US" smtClean="0"/>
              <a:pPr/>
              <a:t>10/29/2011</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fontScale="90000"/>
          </a:bodyPr>
          <a:lstStyle/>
          <a:p>
            <a:r>
              <a:rPr lang="en-US" dirty="0" smtClean="0">
                <a:solidFill>
                  <a:srgbClr val="0000CC"/>
                </a:solidFill>
              </a:rPr>
              <a:t>Citation:</a:t>
            </a:r>
            <a:endParaRPr lang="en-US" dirty="0">
              <a:solidFill>
                <a:srgbClr val="0000CC"/>
              </a:solidFill>
            </a:endParaRPr>
          </a:p>
        </p:txBody>
      </p:sp>
      <p:pic>
        <p:nvPicPr>
          <p:cNvPr id="4" name="Picture 3" descr="whyeigenfig4.jpg"/>
          <p:cNvPicPr>
            <a:picLocks noChangeAspect="1"/>
          </p:cNvPicPr>
          <p:nvPr/>
        </p:nvPicPr>
        <p:blipFill>
          <a:blip r:embed="rId2" cstate="print"/>
          <a:stretch>
            <a:fillRect/>
          </a:stretch>
        </p:blipFill>
        <p:spPr>
          <a:xfrm>
            <a:off x="381000" y="609600"/>
            <a:ext cx="8458200" cy="4267200"/>
          </a:xfrm>
          <a:prstGeom prst="rect">
            <a:avLst/>
          </a:prstGeom>
        </p:spPr>
      </p:pic>
      <p:sp>
        <p:nvSpPr>
          <p:cNvPr id="5" name="Rectangle 4"/>
          <p:cNvSpPr/>
          <p:nvPr/>
        </p:nvSpPr>
        <p:spPr>
          <a:xfrm>
            <a:off x="1447800" y="6336268"/>
            <a:ext cx="6096000" cy="369332"/>
          </a:xfrm>
          <a:prstGeom prst="rect">
            <a:avLst/>
          </a:prstGeom>
        </p:spPr>
        <p:txBody>
          <a:bodyPr wrap="square">
            <a:spAutoFit/>
          </a:bodyPr>
          <a:lstStyle/>
          <a:p>
            <a:pPr algn="ctr"/>
            <a:r>
              <a:rPr lang="en-US" dirty="0" smtClean="0">
                <a:solidFill>
                  <a:srgbClr val="0070C0"/>
                </a:solidFill>
              </a:rPr>
              <a:t>http://www.eigenfactor.org/whyeigenfactor.htm</a:t>
            </a:r>
            <a:endParaRPr lang="en-US" dirty="0">
              <a:solidFill>
                <a:srgbClr val="0070C0"/>
              </a:solidFill>
            </a:endParaRPr>
          </a:p>
        </p:txBody>
      </p:sp>
      <p:sp>
        <p:nvSpPr>
          <p:cNvPr id="6" name="Rectangle 5"/>
          <p:cNvSpPr/>
          <p:nvPr/>
        </p:nvSpPr>
        <p:spPr>
          <a:xfrm>
            <a:off x="304800" y="4819471"/>
            <a:ext cx="8686800" cy="1200329"/>
          </a:xfrm>
          <a:prstGeom prst="rect">
            <a:avLst/>
          </a:prstGeom>
        </p:spPr>
        <p:txBody>
          <a:bodyPr wrap="square">
            <a:spAutoFit/>
          </a:bodyPr>
          <a:lstStyle/>
          <a:p>
            <a:r>
              <a:rPr lang="en-US" sz="2400" dirty="0" smtClean="0"/>
              <a:t>In many research areas, </a:t>
            </a:r>
            <a:r>
              <a:rPr lang="en-US" sz="2400" b="1" dirty="0" smtClean="0">
                <a:solidFill>
                  <a:srgbClr val="00B050"/>
                </a:solidFill>
              </a:rPr>
              <a:t>articles are not frequently cited until several years after publication</a:t>
            </a:r>
            <a:r>
              <a:rPr lang="en-US" sz="2400" dirty="0" smtClean="0"/>
              <a:t>. Therefore, measures that only look at citations in the first two years after publication can be misleading.</a:t>
            </a:r>
            <a:endParaRPr lang="en-US" sz="2400" dirty="0"/>
          </a:p>
        </p:txBody>
      </p:sp>
      <p:sp>
        <p:nvSpPr>
          <p:cNvPr id="8" name="Date Placeholder 7"/>
          <p:cNvSpPr>
            <a:spLocks noGrp="1"/>
          </p:cNvSpPr>
          <p:nvPr>
            <p:ph type="dt" sz="half" idx="10"/>
          </p:nvPr>
        </p:nvSpPr>
        <p:spPr/>
        <p:txBody>
          <a:bodyPr/>
          <a:lstStyle/>
          <a:p>
            <a:fld id="{9E48ACBE-1498-41AC-BAB9-C16A2FCD61B0}" type="datetime1">
              <a:rPr lang="en-US" smtClean="0"/>
              <a:pPr/>
              <a:t>10/29/2011</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b="1" dirty="0" smtClean="0">
                <a:solidFill>
                  <a:srgbClr val="339933"/>
                </a:solidFill>
              </a:rPr>
              <a:t>Citation:</a:t>
            </a:r>
            <a:r>
              <a:rPr lang="en-US" dirty="0" smtClean="0"/>
              <a:t/>
            </a:r>
            <a:br>
              <a:rPr lang="en-US" dirty="0" smtClean="0"/>
            </a:br>
            <a:r>
              <a:rPr lang="en-US" sz="3600" dirty="0" smtClean="0"/>
              <a:t> </a:t>
            </a:r>
            <a:r>
              <a:rPr lang="en-US" sz="2700" b="1" i="1" dirty="0" smtClean="0">
                <a:solidFill>
                  <a:srgbClr val="FF6600"/>
                </a:solidFill>
              </a:rPr>
              <a:t>A report from the International Mathematical Union (IMU) </a:t>
            </a:r>
            <a:endParaRPr lang="en-US" sz="2700" b="1" dirty="0">
              <a:solidFill>
                <a:srgbClr val="FF6600"/>
              </a:solidFill>
            </a:endParaRPr>
          </a:p>
        </p:txBody>
      </p:sp>
      <p:pic>
        <p:nvPicPr>
          <p:cNvPr id="15362" name="Picture 2"/>
          <p:cNvPicPr>
            <a:picLocks noChangeAspect="1" noChangeArrowheads="1"/>
          </p:cNvPicPr>
          <p:nvPr/>
        </p:nvPicPr>
        <p:blipFill>
          <a:blip r:embed="rId2" cstate="print"/>
          <a:srcRect/>
          <a:stretch>
            <a:fillRect/>
          </a:stretch>
        </p:blipFill>
        <p:spPr bwMode="auto">
          <a:xfrm>
            <a:off x="228600" y="1295400"/>
            <a:ext cx="8763000" cy="4714875"/>
          </a:xfrm>
          <a:prstGeom prst="rect">
            <a:avLst/>
          </a:prstGeom>
          <a:noFill/>
          <a:ln w="9525">
            <a:noFill/>
            <a:miter lim="800000"/>
            <a:headEnd/>
            <a:tailEnd/>
          </a:ln>
          <a:effectLst/>
        </p:spPr>
      </p:pic>
      <p:sp>
        <p:nvSpPr>
          <p:cNvPr id="6" name="Rectangle 5"/>
          <p:cNvSpPr/>
          <p:nvPr/>
        </p:nvSpPr>
        <p:spPr>
          <a:xfrm>
            <a:off x="1600200" y="6019800"/>
            <a:ext cx="5486400" cy="646331"/>
          </a:xfrm>
          <a:prstGeom prst="rect">
            <a:avLst/>
          </a:prstGeom>
        </p:spPr>
        <p:txBody>
          <a:bodyPr wrap="square">
            <a:spAutoFit/>
          </a:bodyPr>
          <a:lstStyle/>
          <a:p>
            <a:r>
              <a:rPr lang="en-US" dirty="0" err="1" smtClean="0">
                <a:solidFill>
                  <a:srgbClr val="00B0F0"/>
                </a:solidFill>
              </a:rPr>
              <a:t>Amin</a:t>
            </a:r>
            <a:r>
              <a:rPr lang="en-US" dirty="0" smtClean="0">
                <a:solidFill>
                  <a:srgbClr val="00B0F0"/>
                </a:solidFill>
              </a:rPr>
              <a:t>, M.; </a:t>
            </a:r>
            <a:r>
              <a:rPr lang="en-US" dirty="0" err="1" smtClean="0">
                <a:solidFill>
                  <a:srgbClr val="00B0F0"/>
                </a:solidFill>
              </a:rPr>
              <a:t>Mabe</a:t>
            </a:r>
            <a:r>
              <a:rPr lang="en-US" dirty="0" smtClean="0">
                <a:solidFill>
                  <a:srgbClr val="00B0F0"/>
                </a:solidFill>
              </a:rPr>
              <a:t>, M. 2000. Impact factor: use and abuse. </a:t>
            </a:r>
            <a:r>
              <a:rPr lang="en-US" i="1" dirty="0" smtClean="0">
                <a:solidFill>
                  <a:srgbClr val="00B0F0"/>
                </a:solidFill>
              </a:rPr>
              <a:t>Perspectives in Publishing, No. 1, October, pp. 1‐6. </a:t>
            </a:r>
            <a:endParaRPr lang="en-US" dirty="0">
              <a:solidFill>
                <a:srgbClr val="00B0F0"/>
              </a:solidFill>
            </a:endParaRPr>
          </a:p>
        </p:txBody>
      </p:sp>
      <p:sp>
        <p:nvSpPr>
          <p:cNvPr id="8" name="Date Placeholder 7"/>
          <p:cNvSpPr>
            <a:spLocks noGrp="1"/>
          </p:cNvSpPr>
          <p:nvPr>
            <p:ph type="dt" sz="half" idx="10"/>
          </p:nvPr>
        </p:nvSpPr>
        <p:spPr/>
        <p:txBody>
          <a:bodyPr/>
          <a:lstStyle/>
          <a:p>
            <a:fld id="{B9684245-B8B7-414A-81EC-63ECF11790C4}" type="datetime1">
              <a:rPr lang="en-US" smtClean="0"/>
              <a:pPr/>
              <a:t>10/29/2011</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6800"/>
          </a:xfrm>
        </p:spPr>
        <p:txBody>
          <a:bodyPr>
            <a:normAutofit fontScale="90000"/>
          </a:bodyPr>
          <a:lstStyle/>
          <a:p>
            <a:r>
              <a:rPr lang="en-US" dirty="0" smtClean="0">
                <a:solidFill>
                  <a:srgbClr val="FF0066"/>
                </a:solidFill>
              </a:rPr>
              <a:t>H-Index</a:t>
            </a:r>
            <a:br>
              <a:rPr lang="en-US" dirty="0" smtClean="0">
                <a:solidFill>
                  <a:srgbClr val="FF0066"/>
                </a:solidFill>
              </a:rPr>
            </a:br>
            <a:r>
              <a:rPr lang="en-GB" b="1" dirty="0" smtClean="0"/>
              <a:t> </a:t>
            </a:r>
            <a:r>
              <a:rPr lang="en-GB" sz="2000" b="1" dirty="0" smtClean="0">
                <a:solidFill>
                  <a:srgbClr val="0000CC"/>
                </a:solidFill>
              </a:rPr>
              <a:t>Proposed in 2005 by physicist Jorge Hirsch</a:t>
            </a:r>
            <a:endParaRPr lang="fa-IR" sz="2000" dirty="0">
              <a:solidFill>
                <a:srgbClr val="0000CC"/>
              </a:solidFill>
            </a:endParaRPr>
          </a:p>
        </p:txBody>
      </p:sp>
      <p:pic>
        <p:nvPicPr>
          <p:cNvPr id="4" name="Picture 4"/>
          <p:cNvPicPr>
            <a:picLocks noChangeAspect="1" noChangeArrowheads="1"/>
          </p:cNvPicPr>
          <p:nvPr/>
        </p:nvPicPr>
        <p:blipFill>
          <a:blip r:embed="rId2" cstate="print"/>
          <a:srcRect/>
          <a:stretch>
            <a:fillRect/>
          </a:stretch>
        </p:blipFill>
        <p:spPr bwMode="auto">
          <a:xfrm>
            <a:off x="2286000" y="3657600"/>
            <a:ext cx="4572000" cy="2743200"/>
          </a:xfrm>
          <a:prstGeom prst="rect">
            <a:avLst/>
          </a:prstGeom>
          <a:noFill/>
          <a:ln w="9525">
            <a:noFill/>
            <a:miter lim="800000"/>
            <a:headEnd/>
            <a:tailEnd/>
          </a:ln>
          <a:effectLst/>
        </p:spPr>
      </p:pic>
      <p:sp>
        <p:nvSpPr>
          <p:cNvPr id="5" name="Rectangle 4"/>
          <p:cNvSpPr/>
          <p:nvPr/>
        </p:nvSpPr>
        <p:spPr>
          <a:xfrm>
            <a:off x="304800" y="1360944"/>
            <a:ext cx="8458200" cy="2677656"/>
          </a:xfrm>
          <a:prstGeom prst="rect">
            <a:avLst/>
          </a:prstGeom>
        </p:spPr>
        <p:txBody>
          <a:bodyPr wrap="square">
            <a:spAutoFit/>
          </a:bodyPr>
          <a:lstStyle/>
          <a:p>
            <a:r>
              <a:rPr lang="en-GB" sz="2800" dirty="0" smtClean="0"/>
              <a:t>The </a:t>
            </a:r>
            <a:r>
              <a:rPr lang="en-GB" sz="2800" b="1" dirty="0" smtClean="0">
                <a:solidFill>
                  <a:srgbClr val="FF0000"/>
                </a:solidFill>
              </a:rPr>
              <a:t>h-index</a:t>
            </a:r>
            <a:r>
              <a:rPr lang="en-GB" sz="2800" b="1" dirty="0" smtClean="0">
                <a:solidFill>
                  <a:srgbClr val="000099"/>
                </a:solidFill>
              </a:rPr>
              <a:t> </a:t>
            </a:r>
            <a:r>
              <a:rPr lang="en-GB" sz="2800" dirty="0" smtClean="0"/>
              <a:t>of a given scientists is equal to </a:t>
            </a:r>
            <a:r>
              <a:rPr lang="en-GB" sz="2800" b="1" dirty="0" smtClean="0">
                <a:solidFill>
                  <a:srgbClr val="000099"/>
                </a:solidFill>
              </a:rPr>
              <a:t>h</a:t>
            </a:r>
            <a:r>
              <a:rPr lang="en-GB" sz="2800" dirty="0" smtClean="0"/>
              <a:t> if his </a:t>
            </a:r>
            <a:r>
              <a:rPr lang="en-GB" sz="2800" b="1" dirty="0" smtClean="0">
                <a:solidFill>
                  <a:srgbClr val="000099"/>
                </a:solidFill>
              </a:rPr>
              <a:t>h</a:t>
            </a:r>
            <a:r>
              <a:rPr lang="en-GB" sz="2800" dirty="0" smtClean="0"/>
              <a:t> papers obtained at least </a:t>
            </a:r>
            <a:r>
              <a:rPr lang="en-GB" sz="2800" b="1" dirty="0" smtClean="0">
                <a:solidFill>
                  <a:srgbClr val="000099"/>
                </a:solidFill>
              </a:rPr>
              <a:t>h</a:t>
            </a:r>
            <a:r>
              <a:rPr lang="en-GB" sz="2800" dirty="0" smtClean="0"/>
              <a:t> citations each</a:t>
            </a:r>
            <a:r>
              <a:rPr lang="pl-PL" sz="2800" b="1" dirty="0" smtClean="0"/>
              <a:t>.  </a:t>
            </a:r>
            <a:r>
              <a:rPr lang="pl-PL" sz="2800" dirty="0" smtClean="0"/>
              <a:t>Index</a:t>
            </a:r>
            <a:r>
              <a:rPr lang="en-GB" sz="2800" dirty="0" smtClean="0"/>
              <a:t> designed to characterize the overall </a:t>
            </a:r>
            <a:r>
              <a:rPr lang="pl-PL" sz="2800" dirty="0" smtClean="0"/>
              <a:t>i</a:t>
            </a:r>
            <a:r>
              <a:rPr lang="en-GB" sz="2800" dirty="0" err="1" smtClean="0"/>
              <a:t>mpact</a:t>
            </a:r>
            <a:r>
              <a:rPr lang="en-GB" sz="2800" dirty="0" smtClean="0"/>
              <a:t> of the researcher on his field</a:t>
            </a:r>
            <a:r>
              <a:rPr lang="pl-PL" sz="2800" dirty="0" smtClean="0"/>
              <a:t>.</a:t>
            </a:r>
            <a:r>
              <a:rPr lang="en-US" sz="2800" dirty="0" smtClean="0"/>
              <a:t>  H-index is bounded by the total number of publications:  </a:t>
            </a:r>
            <a:r>
              <a:rPr lang="en-US" sz="2800" b="1" dirty="0" err="1" smtClean="0">
                <a:solidFill>
                  <a:srgbClr val="00B050"/>
                </a:solidFill>
              </a:rPr>
              <a:t>h</a:t>
            </a:r>
            <a:r>
              <a:rPr lang="en-US" sz="2800" b="1" baseline="-25000" dirty="0" err="1" smtClean="0">
                <a:solidFill>
                  <a:srgbClr val="00B050"/>
                </a:solidFill>
              </a:rPr>
              <a:t>Évariste</a:t>
            </a:r>
            <a:r>
              <a:rPr lang="en-US" sz="2800" b="1" baseline="-25000" dirty="0" smtClean="0">
                <a:solidFill>
                  <a:srgbClr val="00B050"/>
                </a:solidFill>
              </a:rPr>
              <a:t> Galois</a:t>
            </a:r>
            <a:r>
              <a:rPr lang="en-US" sz="2800" b="1" dirty="0" smtClean="0">
                <a:solidFill>
                  <a:srgbClr val="00B050"/>
                </a:solidFill>
              </a:rPr>
              <a:t>= 2</a:t>
            </a:r>
          </a:p>
          <a:p>
            <a:endParaRPr lang="pl-PL" sz="2800" dirty="0" smtClean="0"/>
          </a:p>
        </p:txBody>
      </p:sp>
      <p:sp>
        <p:nvSpPr>
          <p:cNvPr id="6" name="Rectangle 5"/>
          <p:cNvSpPr/>
          <p:nvPr/>
        </p:nvSpPr>
        <p:spPr>
          <a:xfrm>
            <a:off x="3048000" y="6412468"/>
            <a:ext cx="3650743" cy="369332"/>
          </a:xfrm>
          <a:prstGeom prst="rect">
            <a:avLst/>
          </a:prstGeom>
        </p:spPr>
        <p:txBody>
          <a:bodyPr wrap="none">
            <a:spAutoFit/>
          </a:bodyPr>
          <a:lstStyle/>
          <a:p>
            <a:r>
              <a:rPr lang="en-AU" dirty="0" smtClean="0">
                <a:solidFill>
                  <a:srgbClr val="00B0F0"/>
                </a:solidFill>
              </a:rPr>
              <a:t>http://en.wikipedia.org/wiki/H-index</a:t>
            </a:r>
            <a:endParaRPr lang="en-AU" dirty="0">
              <a:solidFill>
                <a:srgbClr val="00B0F0"/>
              </a:solidFill>
            </a:endParaRPr>
          </a:p>
        </p:txBody>
      </p:sp>
      <p:sp>
        <p:nvSpPr>
          <p:cNvPr id="7" name="Date Placeholder 6"/>
          <p:cNvSpPr>
            <a:spLocks noGrp="1"/>
          </p:cNvSpPr>
          <p:nvPr>
            <p:ph type="dt" sz="half" idx="10"/>
          </p:nvPr>
        </p:nvSpPr>
        <p:spPr/>
        <p:txBody>
          <a:bodyPr/>
          <a:lstStyle/>
          <a:p>
            <a:fld id="{48A029BF-1EB8-4546-8ADF-824DC8590E5E}" type="datetime1">
              <a:rPr lang="en-US" smtClean="0"/>
              <a:pPr/>
              <a:t>10/29/2011</a:t>
            </a:fld>
            <a:endParaRPr lang="en-US"/>
          </a:p>
        </p:txBody>
      </p:sp>
      <p:pic>
        <p:nvPicPr>
          <p:cNvPr id="9" name="Picture 5" descr="PWant1_06-06"/>
          <p:cNvPicPr>
            <a:picLocks noChangeAspect="1" noChangeArrowheads="1"/>
          </p:cNvPicPr>
          <p:nvPr/>
        </p:nvPicPr>
        <p:blipFill>
          <a:blip r:embed="rId3" cstate="print"/>
          <a:srcRect l="21593"/>
          <a:stretch>
            <a:fillRect/>
          </a:stretch>
        </p:blipFill>
        <p:spPr bwMode="auto">
          <a:xfrm>
            <a:off x="7772400" y="89039"/>
            <a:ext cx="1143000" cy="120636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457200"/>
          </a:xfrm>
        </p:spPr>
        <p:txBody>
          <a:bodyPr>
            <a:normAutofit fontScale="90000"/>
          </a:bodyPr>
          <a:lstStyle/>
          <a:p>
            <a:r>
              <a:rPr lang="en-US" b="1" dirty="0" smtClean="0">
                <a:solidFill>
                  <a:srgbClr val="0070C0"/>
                </a:solidFill>
              </a:rPr>
              <a:t>Page Rank (GOOGLE)</a:t>
            </a:r>
            <a:endParaRPr lang="en-US" b="1" dirty="0">
              <a:solidFill>
                <a:srgbClr val="0070C0"/>
              </a:solidFill>
            </a:endParaRPr>
          </a:p>
        </p:txBody>
      </p:sp>
      <p:pic>
        <p:nvPicPr>
          <p:cNvPr id="16386" name="Picture 2" descr="http://upload.wikimedia.org/wikipedia/commons/thumb/f/fb/PageRanks-Example.svg/400px-PageRanks-Example.svg.png">
            <a:hlinkClick r:id="rId2"/>
          </p:cNvPr>
          <p:cNvPicPr>
            <a:picLocks noChangeAspect="1" noChangeArrowheads="1"/>
          </p:cNvPicPr>
          <p:nvPr/>
        </p:nvPicPr>
        <p:blipFill>
          <a:blip r:embed="rId3" cstate="print"/>
          <a:srcRect/>
          <a:stretch>
            <a:fillRect/>
          </a:stretch>
        </p:blipFill>
        <p:spPr bwMode="auto">
          <a:xfrm>
            <a:off x="304800" y="3352800"/>
            <a:ext cx="3803072" cy="2971800"/>
          </a:xfrm>
          <a:prstGeom prst="rect">
            <a:avLst/>
          </a:prstGeom>
          <a:noFill/>
        </p:spPr>
      </p:pic>
      <p:pic>
        <p:nvPicPr>
          <p:cNvPr id="16388" name="Picture 4" descr="http://upload.wikimedia.org/wikipedia/commons/thumb/6/69/PageRank-hi-res.png/220px-PageRank-hi-res.png">
            <a:hlinkClick r:id="rId4"/>
          </p:cNvPr>
          <p:cNvPicPr>
            <a:picLocks noChangeAspect="1" noChangeArrowheads="1"/>
          </p:cNvPicPr>
          <p:nvPr/>
        </p:nvPicPr>
        <p:blipFill>
          <a:blip r:embed="rId5" cstate="print"/>
          <a:srcRect/>
          <a:stretch>
            <a:fillRect/>
          </a:stretch>
        </p:blipFill>
        <p:spPr bwMode="auto">
          <a:xfrm>
            <a:off x="4800600" y="2286000"/>
            <a:ext cx="4114800" cy="3352800"/>
          </a:xfrm>
          <a:prstGeom prst="rect">
            <a:avLst/>
          </a:prstGeom>
          <a:noFill/>
        </p:spPr>
      </p:pic>
      <p:sp>
        <p:nvSpPr>
          <p:cNvPr id="6" name="Rectangle 5"/>
          <p:cNvSpPr/>
          <p:nvPr/>
        </p:nvSpPr>
        <p:spPr>
          <a:xfrm>
            <a:off x="2667000" y="6412468"/>
            <a:ext cx="3836499" cy="369332"/>
          </a:xfrm>
          <a:prstGeom prst="rect">
            <a:avLst/>
          </a:prstGeom>
        </p:spPr>
        <p:txBody>
          <a:bodyPr wrap="none">
            <a:spAutoFit/>
          </a:bodyPr>
          <a:lstStyle/>
          <a:p>
            <a:r>
              <a:rPr lang="en-US" dirty="0" smtClean="0">
                <a:solidFill>
                  <a:srgbClr val="0070C0"/>
                </a:solidFill>
              </a:rPr>
              <a:t>http://en.wikipedia.org/wiki/PageRank</a:t>
            </a:r>
            <a:endParaRPr lang="en-US" dirty="0">
              <a:solidFill>
                <a:srgbClr val="0070C0"/>
              </a:solidFill>
            </a:endParaRPr>
          </a:p>
        </p:txBody>
      </p:sp>
      <p:pic>
        <p:nvPicPr>
          <p:cNvPr id="8" name="Picture 4" descr="google"/>
          <p:cNvPicPr>
            <a:picLocks noChangeAspect="1" noChangeArrowheads="1"/>
          </p:cNvPicPr>
          <p:nvPr/>
        </p:nvPicPr>
        <p:blipFill>
          <a:blip r:embed="rId6" cstate="print"/>
          <a:srcRect/>
          <a:stretch>
            <a:fillRect/>
          </a:stretch>
        </p:blipFill>
        <p:spPr bwMode="auto">
          <a:xfrm>
            <a:off x="609600" y="1143000"/>
            <a:ext cx="2590800" cy="2133600"/>
          </a:xfrm>
          <a:prstGeom prst="rect">
            <a:avLst/>
          </a:prstGeom>
          <a:noFill/>
          <a:ln w="9525">
            <a:noFill/>
            <a:miter lim="800000"/>
            <a:headEnd/>
            <a:tailEnd/>
          </a:ln>
        </p:spPr>
      </p:pic>
      <p:pic>
        <p:nvPicPr>
          <p:cNvPr id="9" name="Picture 4"/>
          <p:cNvPicPr>
            <a:picLocks noChangeAspect="1" noChangeArrowheads="1"/>
          </p:cNvPicPr>
          <p:nvPr/>
        </p:nvPicPr>
        <p:blipFill>
          <a:blip r:embed="rId7" cstate="print"/>
          <a:srcRect/>
          <a:stretch>
            <a:fillRect/>
          </a:stretch>
        </p:blipFill>
        <p:spPr bwMode="auto">
          <a:xfrm>
            <a:off x="7543800" y="50442"/>
            <a:ext cx="1550194" cy="1397358"/>
          </a:xfrm>
          <a:prstGeom prst="rect">
            <a:avLst/>
          </a:prstGeom>
          <a:noFill/>
          <a:ln w="9525">
            <a:noFill/>
            <a:miter lim="800000"/>
            <a:headEnd/>
            <a:tailEnd/>
          </a:ln>
        </p:spPr>
      </p:pic>
      <p:sp>
        <p:nvSpPr>
          <p:cNvPr id="11" name="Date Placeholder 10"/>
          <p:cNvSpPr>
            <a:spLocks noGrp="1"/>
          </p:cNvSpPr>
          <p:nvPr>
            <p:ph type="dt" sz="half" idx="10"/>
          </p:nvPr>
        </p:nvSpPr>
        <p:spPr/>
        <p:txBody>
          <a:bodyPr/>
          <a:lstStyle/>
          <a:p>
            <a:fld id="{6200546A-B4E5-474C-9F57-28E68A3F0269}" type="datetime1">
              <a:rPr lang="en-US" smtClean="0"/>
              <a:pPr/>
              <a:t>10/29/2011</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nimatedfigure.gif"/>
          <p:cNvPicPr>
            <a:picLocks noChangeAspect="1"/>
          </p:cNvPicPr>
          <p:nvPr/>
        </p:nvPicPr>
        <p:blipFill>
          <a:blip r:embed="rId2" cstate="print"/>
          <a:stretch>
            <a:fillRect/>
          </a:stretch>
        </p:blipFill>
        <p:spPr>
          <a:xfrm>
            <a:off x="304800" y="1447800"/>
            <a:ext cx="5029200" cy="4343400"/>
          </a:xfrm>
          <a:prstGeom prst="rect">
            <a:avLst/>
          </a:prstGeom>
        </p:spPr>
      </p:pic>
      <p:pic>
        <p:nvPicPr>
          <p:cNvPr id="5" name="Picture 4" descr="examples.jpg"/>
          <p:cNvPicPr>
            <a:picLocks noChangeAspect="1"/>
          </p:cNvPicPr>
          <p:nvPr/>
        </p:nvPicPr>
        <p:blipFill>
          <a:blip r:embed="rId3" cstate="print"/>
          <a:stretch>
            <a:fillRect/>
          </a:stretch>
        </p:blipFill>
        <p:spPr>
          <a:xfrm>
            <a:off x="5943600" y="1524000"/>
            <a:ext cx="2819400" cy="4114800"/>
          </a:xfrm>
          <a:prstGeom prst="rect">
            <a:avLst/>
          </a:prstGeom>
        </p:spPr>
      </p:pic>
      <p:sp>
        <p:nvSpPr>
          <p:cNvPr id="6" name="Rectangle 5"/>
          <p:cNvSpPr/>
          <p:nvPr/>
        </p:nvSpPr>
        <p:spPr>
          <a:xfrm>
            <a:off x="2613707" y="6172200"/>
            <a:ext cx="3916585" cy="369332"/>
          </a:xfrm>
          <a:prstGeom prst="rect">
            <a:avLst/>
          </a:prstGeom>
        </p:spPr>
        <p:txBody>
          <a:bodyPr wrap="none">
            <a:spAutoFit/>
          </a:bodyPr>
          <a:lstStyle/>
          <a:p>
            <a:r>
              <a:rPr lang="en-US" dirty="0" smtClean="0">
                <a:latin typeface="Arial" charset="0"/>
                <a:cs typeface="Arial" charset="0"/>
              </a:rPr>
              <a:t>   </a:t>
            </a:r>
            <a:r>
              <a:rPr lang="en-US" dirty="0" smtClean="0">
                <a:solidFill>
                  <a:srgbClr val="000000"/>
                </a:solidFill>
                <a:latin typeface="Arial" charset="0"/>
                <a:cs typeface="Arial" charset="0"/>
                <a:hlinkClick r:id="rId4"/>
              </a:rPr>
              <a:t>www.eigenfactor.org/methods.htm</a:t>
            </a:r>
            <a:r>
              <a:rPr lang="en-US" dirty="0" smtClean="0">
                <a:latin typeface="Arial" charset="0"/>
                <a:cs typeface="Arial" charset="0"/>
              </a:rPr>
              <a:t>.</a:t>
            </a:r>
            <a:endParaRPr lang="en-US" dirty="0"/>
          </a:p>
        </p:txBody>
      </p:sp>
      <p:sp>
        <p:nvSpPr>
          <p:cNvPr id="7" name="Title 1"/>
          <p:cNvSpPr>
            <a:spLocks noGrp="1"/>
          </p:cNvSpPr>
          <p:nvPr>
            <p:ph type="title"/>
          </p:nvPr>
        </p:nvSpPr>
        <p:spPr>
          <a:xfrm>
            <a:off x="457200" y="274638"/>
            <a:ext cx="8229600" cy="639762"/>
          </a:xfrm>
        </p:spPr>
        <p:txBody>
          <a:bodyPr>
            <a:normAutofit fontScale="90000"/>
          </a:bodyPr>
          <a:lstStyle/>
          <a:p>
            <a:r>
              <a:rPr lang="en-US" b="1" dirty="0" err="1" smtClean="0">
                <a:solidFill>
                  <a:srgbClr val="339933"/>
                </a:solidFill>
              </a:rPr>
              <a:t>Eigenfactor</a:t>
            </a:r>
            <a:r>
              <a:rPr lang="en-US" b="1" dirty="0" smtClean="0">
                <a:solidFill>
                  <a:srgbClr val="339933"/>
                </a:solidFill>
              </a:rPr>
              <a:t> and Article Influence</a:t>
            </a:r>
            <a:r>
              <a:rPr lang="en-US" dirty="0" smtClean="0">
                <a:solidFill>
                  <a:srgbClr val="339933"/>
                </a:solidFill>
              </a:rPr>
              <a:t> </a:t>
            </a:r>
            <a:endParaRPr lang="en-US" dirty="0">
              <a:solidFill>
                <a:srgbClr val="339933"/>
              </a:solidFill>
            </a:endParaRPr>
          </a:p>
        </p:txBody>
      </p:sp>
      <p:sp>
        <p:nvSpPr>
          <p:cNvPr id="9" name="Date Placeholder 8"/>
          <p:cNvSpPr>
            <a:spLocks noGrp="1"/>
          </p:cNvSpPr>
          <p:nvPr>
            <p:ph type="dt" sz="half" idx="10"/>
          </p:nvPr>
        </p:nvSpPr>
        <p:spPr/>
        <p:txBody>
          <a:bodyPr/>
          <a:lstStyle/>
          <a:p>
            <a:fld id="{88FA4700-93F9-4F15-9183-533086B5D1C2}" type="datetime1">
              <a:rPr lang="en-US" smtClean="0"/>
              <a:pPr/>
              <a:t>10/29/2011</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Oval 50"/>
          <p:cNvSpPr/>
          <p:nvPr/>
        </p:nvSpPr>
        <p:spPr>
          <a:xfrm>
            <a:off x="5334000" y="2057400"/>
            <a:ext cx="4572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352800" y="2057400"/>
            <a:ext cx="4572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5334000" y="4038600"/>
            <a:ext cx="4572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352800" y="4038600"/>
            <a:ext cx="4572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a:stCxn id="52" idx="6"/>
            <a:endCxn id="51" idx="2"/>
          </p:cNvCxnSpPr>
          <p:nvPr/>
        </p:nvCxnSpPr>
        <p:spPr>
          <a:xfrm>
            <a:off x="3810000" y="2362200"/>
            <a:ext cx="1524000"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1" idx="4"/>
            <a:endCxn id="53" idx="0"/>
          </p:cNvCxnSpPr>
          <p:nvPr/>
        </p:nvCxnSpPr>
        <p:spPr>
          <a:xfrm>
            <a:off x="5562600" y="2667000"/>
            <a:ext cx="0" cy="137160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2"/>
            <a:endCxn id="54" idx="6"/>
          </p:cNvCxnSpPr>
          <p:nvPr/>
        </p:nvCxnSpPr>
        <p:spPr>
          <a:xfrm flipH="1">
            <a:off x="3810000" y="4343400"/>
            <a:ext cx="1524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4" idx="0"/>
            <a:endCxn id="52" idx="4"/>
          </p:cNvCxnSpPr>
          <p:nvPr/>
        </p:nvCxnSpPr>
        <p:spPr>
          <a:xfrm flipV="1">
            <a:off x="3581400" y="2667000"/>
            <a:ext cx="0" cy="137160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1" idx="3"/>
            <a:endCxn id="54" idx="7"/>
          </p:cNvCxnSpPr>
          <p:nvPr/>
        </p:nvCxnSpPr>
        <p:spPr>
          <a:xfrm flipH="1">
            <a:off x="3743045" y="2577726"/>
            <a:ext cx="1657910" cy="155014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pic>
        <p:nvPicPr>
          <p:cNvPr id="14" name="Picture 4" descr="man"/>
          <p:cNvPicPr>
            <a:picLocks noChangeAspect="1" noChangeArrowheads="1"/>
          </p:cNvPicPr>
          <p:nvPr/>
        </p:nvPicPr>
        <p:blipFill>
          <a:blip r:embed="rId3" cstate="print"/>
          <a:srcRect/>
          <a:stretch>
            <a:fillRect/>
          </a:stretch>
        </p:blipFill>
        <p:spPr bwMode="auto">
          <a:xfrm>
            <a:off x="2743200" y="914400"/>
            <a:ext cx="747713" cy="1057275"/>
          </a:xfrm>
          <a:prstGeom prst="rect">
            <a:avLst/>
          </a:prstGeom>
          <a:noFill/>
        </p:spPr>
      </p:pic>
      <p:cxnSp>
        <p:nvCxnSpPr>
          <p:cNvPr id="17" name="Straight Arrow Connector 16"/>
          <p:cNvCxnSpPr/>
          <p:nvPr/>
        </p:nvCxnSpPr>
        <p:spPr>
          <a:xfrm flipH="1" flipV="1">
            <a:off x="3733800" y="2564652"/>
            <a:ext cx="1657910" cy="155014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3" name="Text Box 16"/>
          <p:cNvSpPr txBox="1">
            <a:spLocks noChangeArrowheads="1"/>
          </p:cNvSpPr>
          <p:nvPr/>
        </p:nvSpPr>
        <p:spPr bwMode="auto">
          <a:xfrm>
            <a:off x="4038600" y="1981200"/>
            <a:ext cx="381000" cy="400110"/>
          </a:xfrm>
          <a:prstGeom prst="rect">
            <a:avLst/>
          </a:prstGeom>
          <a:noFill/>
          <a:ln w="9525">
            <a:noFill/>
            <a:miter lim="800000"/>
            <a:headEnd/>
            <a:tailEnd/>
          </a:ln>
          <a:effectLst/>
        </p:spPr>
        <p:txBody>
          <a:bodyPr>
            <a:spAutoFit/>
          </a:bodyPr>
          <a:lstStyle/>
          <a:p>
            <a:pPr algn="l">
              <a:spcBef>
                <a:spcPct val="50000"/>
              </a:spcBef>
            </a:pPr>
            <a:r>
              <a:rPr lang="en-US" sz="2000" b="1" dirty="0">
                <a:latin typeface="Comic Sans MS" pitchFamily="66" charset="0"/>
              </a:rPr>
              <a:t>1</a:t>
            </a:r>
          </a:p>
        </p:txBody>
      </p:sp>
      <p:sp>
        <p:nvSpPr>
          <p:cNvPr id="15" name="Text Box 16"/>
          <p:cNvSpPr txBox="1">
            <a:spLocks noChangeArrowheads="1"/>
          </p:cNvSpPr>
          <p:nvPr/>
        </p:nvSpPr>
        <p:spPr bwMode="auto">
          <a:xfrm>
            <a:off x="3200400" y="3429000"/>
            <a:ext cx="381000" cy="400110"/>
          </a:xfrm>
          <a:prstGeom prst="rect">
            <a:avLst/>
          </a:prstGeom>
          <a:noFill/>
          <a:ln w="9525">
            <a:noFill/>
            <a:miter lim="800000"/>
            <a:headEnd/>
            <a:tailEnd/>
          </a:ln>
          <a:effectLst/>
        </p:spPr>
        <p:txBody>
          <a:bodyPr>
            <a:spAutoFit/>
          </a:bodyPr>
          <a:lstStyle/>
          <a:p>
            <a:pPr algn="l">
              <a:spcBef>
                <a:spcPct val="50000"/>
              </a:spcBef>
            </a:pPr>
            <a:r>
              <a:rPr lang="en-US" sz="2000" b="1" dirty="0">
                <a:latin typeface="Comic Sans MS" pitchFamily="66" charset="0"/>
              </a:rPr>
              <a:t>1</a:t>
            </a:r>
          </a:p>
        </p:txBody>
      </p:sp>
      <p:graphicFrame>
        <p:nvGraphicFramePr>
          <p:cNvPr id="292881" name="Object 17"/>
          <p:cNvGraphicFramePr>
            <a:graphicFrameLocks noChangeAspect="1"/>
          </p:cNvGraphicFramePr>
          <p:nvPr/>
        </p:nvGraphicFramePr>
        <p:xfrm>
          <a:off x="4683125" y="4419600"/>
          <a:ext cx="422275" cy="613384"/>
        </p:xfrm>
        <a:graphic>
          <a:graphicData uri="http://schemas.openxmlformats.org/presentationml/2006/ole">
            <p:oleObj spid="_x0000_s55298" name="Equation" r:id="rId4" imgW="152280" imgH="393480" progId="Equation.3">
              <p:embed/>
            </p:oleObj>
          </a:graphicData>
        </a:graphic>
      </p:graphicFrame>
      <p:graphicFrame>
        <p:nvGraphicFramePr>
          <p:cNvPr id="2" name="Object 17"/>
          <p:cNvGraphicFramePr>
            <a:graphicFrameLocks noChangeAspect="1"/>
          </p:cNvGraphicFramePr>
          <p:nvPr/>
        </p:nvGraphicFramePr>
        <p:xfrm>
          <a:off x="5562600" y="2743200"/>
          <a:ext cx="457200" cy="612775"/>
        </p:xfrm>
        <a:graphic>
          <a:graphicData uri="http://schemas.openxmlformats.org/presentationml/2006/ole">
            <p:oleObj spid="_x0000_s55299" name="Equation" r:id="rId5" imgW="164880" imgH="393480" progId="Equation.3">
              <p:embed/>
            </p:oleObj>
          </a:graphicData>
        </a:graphic>
      </p:graphicFrame>
      <p:graphicFrame>
        <p:nvGraphicFramePr>
          <p:cNvPr id="3" name="Object 17"/>
          <p:cNvGraphicFramePr>
            <a:graphicFrameLocks noChangeAspect="1"/>
          </p:cNvGraphicFramePr>
          <p:nvPr/>
        </p:nvGraphicFramePr>
        <p:xfrm>
          <a:off x="4495800" y="2587625"/>
          <a:ext cx="457200" cy="612775"/>
        </p:xfrm>
        <a:graphic>
          <a:graphicData uri="http://schemas.openxmlformats.org/presentationml/2006/ole">
            <p:oleObj spid="_x0000_s55300" name="Equation" r:id="rId6" imgW="164880" imgH="393480" progId="Equation.3">
              <p:embed/>
            </p:oleObj>
          </a:graphicData>
        </a:graphic>
      </p:graphicFrame>
      <p:graphicFrame>
        <p:nvGraphicFramePr>
          <p:cNvPr id="4" name="Object 17"/>
          <p:cNvGraphicFramePr>
            <a:graphicFrameLocks noChangeAspect="1"/>
          </p:cNvGraphicFramePr>
          <p:nvPr/>
        </p:nvGraphicFramePr>
        <p:xfrm>
          <a:off x="4684713" y="3654425"/>
          <a:ext cx="420687" cy="612775"/>
        </p:xfrm>
        <a:graphic>
          <a:graphicData uri="http://schemas.openxmlformats.org/presentationml/2006/ole">
            <p:oleObj spid="_x0000_s55301" name="Equation" r:id="rId7" imgW="152280" imgH="393480" progId="Equation.3">
              <p:embed/>
            </p:oleObj>
          </a:graphicData>
        </a:graphic>
      </p:graphicFrame>
      <p:sp>
        <p:nvSpPr>
          <p:cNvPr id="21" name="Rectangle 2"/>
          <p:cNvSpPr>
            <a:spLocks noGrp="1" noChangeArrowheads="1"/>
          </p:cNvSpPr>
          <p:nvPr>
            <p:ph type="title"/>
          </p:nvPr>
        </p:nvSpPr>
        <p:spPr>
          <a:xfrm>
            <a:off x="457200" y="274638"/>
            <a:ext cx="8229600" cy="563562"/>
          </a:xfrm>
        </p:spPr>
        <p:txBody>
          <a:bodyPr>
            <a:normAutofit fontScale="90000"/>
          </a:bodyPr>
          <a:lstStyle/>
          <a:p>
            <a:r>
              <a:rPr lang="en-US" b="1" dirty="0" smtClean="0">
                <a:solidFill>
                  <a:srgbClr val="339933"/>
                </a:solidFill>
              </a:rPr>
              <a:t>Random </a:t>
            </a:r>
            <a:r>
              <a:rPr lang="en-US" b="1" dirty="0">
                <a:solidFill>
                  <a:srgbClr val="339933"/>
                </a:solidFill>
              </a:rPr>
              <a:t>walk</a:t>
            </a:r>
          </a:p>
        </p:txBody>
      </p:sp>
      <p:pic>
        <p:nvPicPr>
          <p:cNvPr id="20" name="Picture 4"/>
          <p:cNvPicPr>
            <a:picLocks noChangeAspect="1" noChangeArrowheads="1"/>
          </p:cNvPicPr>
          <p:nvPr/>
        </p:nvPicPr>
        <p:blipFill>
          <a:blip r:embed="rId8" cstate="print"/>
          <a:srcRect/>
          <a:stretch>
            <a:fillRect/>
          </a:stretch>
        </p:blipFill>
        <p:spPr bwMode="auto">
          <a:xfrm>
            <a:off x="7562850" y="76200"/>
            <a:ext cx="1352550" cy="1219200"/>
          </a:xfrm>
          <a:prstGeom prst="rect">
            <a:avLst/>
          </a:prstGeom>
          <a:noFill/>
          <a:ln w="9525">
            <a:noFill/>
            <a:miter lim="800000"/>
            <a:headEnd/>
            <a:tailEnd/>
          </a:ln>
        </p:spPr>
      </p:pic>
      <p:sp>
        <p:nvSpPr>
          <p:cNvPr id="23" name="Date Placeholder 22"/>
          <p:cNvSpPr>
            <a:spLocks noGrp="1"/>
          </p:cNvSpPr>
          <p:nvPr>
            <p:ph type="dt" sz="half" idx="10"/>
          </p:nvPr>
        </p:nvSpPr>
        <p:spPr/>
        <p:txBody>
          <a:bodyPr/>
          <a:lstStyle/>
          <a:p>
            <a:fld id="{1B46DE64-899A-4529-A35F-CAAFBDF7BD19}" type="datetime1">
              <a:rPr lang="en-US" smtClean="0"/>
              <a:pPr/>
              <a:t>10/29/2011</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b="1" dirty="0" smtClean="0">
                <a:solidFill>
                  <a:srgbClr val="339933"/>
                </a:solidFill>
              </a:rPr>
              <a:t>Research</a:t>
            </a:r>
            <a:endParaRPr lang="en-AU" b="1" dirty="0">
              <a:solidFill>
                <a:srgbClr val="339933"/>
              </a:solidFill>
            </a:endParaRPr>
          </a:p>
        </p:txBody>
      </p:sp>
      <p:sp>
        <p:nvSpPr>
          <p:cNvPr id="4" name="Rectangle 3"/>
          <p:cNvSpPr/>
          <p:nvPr/>
        </p:nvSpPr>
        <p:spPr>
          <a:xfrm>
            <a:off x="228600" y="685800"/>
            <a:ext cx="8686800" cy="1815882"/>
          </a:xfrm>
          <a:prstGeom prst="rect">
            <a:avLst/>
          </a:prstGeom>
          <a:ln>
            <a:solidFill>
              <a:schemeClr val="accent1"/>
            </a:solidFill>
          </a:ln>
        </p:spPr>
        <p:txBody>
          <a:bodyPr wrap="square">
            <a:spAutoFit/>
          </a:bodyPr>
          <a:lstStyle/>
          <a:p>
            <a:pPr>
              <a:buFont typeface="Wingdings" pitchFamily="2" charset="2"/>
              <a:buChar char="v"/>
            </a:pPr>
            <a:r>
              <a:rPr lang="en-US" sz="2800" b="1" dirty="0" smtClean="0">
                <a:solidFill>
                  <a:srgbClr val="0000CC"/>
                </a:solidFill>
              </a:rPr>
              <a:t> Innovation and Patent</a:t>
            </a:r>
          </a:p>
          <a:p>
            <a:pPr>
              <a:buFont typeface="Wingdings" pitchFamily="2" charset="2"/>
              <a:buChar char="v"/>
            </a:pPr>
            <a:r>
              <a:rPr lang="en-US" sz="2800" b="1" dirty="0" smtClean="0">
                <a:solidFill>
                  <a:srgbClr val="0000CC"/>
                </a:solidFill>
              </a:rPr>
              <a:t>Technology</a:t>
            </a:r>
          </a:p>
          <a:p>
            <a:pPr>
              <a:buFont typeface="Wingdings" pitchFamily="2" charset="2"/>
              <a:buChar char="v"/>
            </a:pPr>
            <a:r>
              <a:rPr lang="en-US" sz="2800" b="1" dirty="0" smtClean="0">
                <a:solidFill>
                  <a:srgbClr val="0000CC"/>
                </a:solidFill>
              </a:rPr>
              <a:t> Applied Research </a:t>
            </a:r>
          </a:p>
          <a:p>
            <a:pPr>
              <a:buFont typeface="Wingdings" pitchFamily="2" charset="2"/>
              <a:buChar char="v"/>
            </a:pPr>
            <a:r>
              <a:rPr lang="en-US" sz="2800" b="1" dirty="0" smtClean="0">
                <a:solidFill>
                  <a:srgbClr val="0000CC"/>
                </a:solidFill>
              </a:rPr>
              <a:t> Produce Products</a:t>
            </a:r>
            <a:endParaRPr lang="en-US" sz="2800" b="1" dirty="0">
              <a:solidFill>
                <a:srgbClr val="0000CC"/>
              </a:solidFill>
            </a:endParaRPr>
          </a:p>
        </p:txBody>
      </p:sp>
      <p:sp>
        <p:nvSpPr>
          <p:cNvPr id="5" name="Rectangle 4"/>
          <p:cNvSpPr/>
          <p:nvPr/>
        </p:nvSpPr>
        <p:spPr>
          <a:xfrm>
            <a:off x="228600" y="2667001"/>
            <a:ext cx="8686800" cy="4031873"/>
          </a:xfrm>
          <a:prstGeom prst="rect">
            <a:avLst/>
          </a:prstGeom>
          <a:ln>
            <a:solidFill>
              <a:schemeClr val="accent1"/>
            </a:solidFill>
          </a:ln>
        </p:spPr>
        <p:txBody>
          <a:bodyPr wrap="square">
            <a:spAutoFit/>
          </a:bodyPr>
          <a:lstStyle/>
          <a:p>
            <a:pPr>
              <a:buFont typeface="Wingdings" pitchFamily="2" charset="2"/>
              <a:buChar char="q"/>
            </a:pPr>
            <a:r>
              <a:rPr lang="en-US" sz="3200" b="1" dirty="0" smtClean="0">
                <a:solidFill>
                  <a:srgbClr val="0000CC"/>
                </a:solidFill>
              </a:rPr>
              <a:t> Academic Publishing: </a:t>
            </a:r>
            <a:r>
              <a:rPr lang="en-US" sz="3200" b="1" dirty="0" smtClean="0">
                <a:solidFill>
                  <a:srgbClr val="FF0000"/>
                </a:solidFill>
              </a:rPr>
              <a:t>Papers</a:t>
            </a:r>
          </a:p>
          <a:p>
            <a:pPr marL="457200" indent="-457200">
              <a:buFont typeface="Wingdings" pitchFamily="2" charset="2"/>
              <a:buChar char="Ø"/>
            </a:pPr>
            <a:r>
              <a:rPr lang="en-US" sz="2800" b="1" dirty="0" smtClean="0">
                <a:solidFill>
                  <a:srgbClr val="0000CC"/>
                </a:solidFill>
              </a:rPr>
              <a:t>The </a:t>
            </a:r>
            <a:r>
              <a:rPr lang="en-US" sz="2800" b="1" dirty="0" smtClean="0">
                <a:solidFill>
                  <a:srgbClr val="FF0000"/>
                </a:solidFill>
              </a:rPr>
              <a:t>First Wave</a:t>
            </a:r>
            <a:r>
              <a:rPr lang="en-US" sz="2800" b="1" dirty="0" smtClean="0">
                <a:solidFill>
                  <a:srgbClr val="0000CC"/>
                </a:solidFill>
              </a:rPr>
              <a:t>: Establishment of graduate programs                    </a:t>
            </a:r>
            <a:r>
              <a:rPr lang="en-US" sz="2800" b="1" dirty="0" smtClean="0"/>
              <a:t>(MS and Ph.D. Degrees)</a:t>
            </a:r>
            <a:endParaRPr lang="en-US" sz="2800" b="1" dirty="0" smtClean="0">
              <a:solidFill>
                <a:srgbClr val="0000CC"/>
              </a:solidFill>
            </a:endParaRPr>
          </a:p>
          <a:p>
            <a:pPr marL="457200" indent="-457200">
              <a:buFont typeface="Wingdings" pitchFamily="2" charset="2"/>
              <a:buChar char="Ø"/>
            </a:pPr>
            <a:r>
              <a:rPr lang="en-US" sz="2800" b="1" dirty="0" smtClean="0">
                <a:solidFill>
                  <a:srgbClr val="0000CC"/>
                </a:solidFill>
              </a:rPr>
              <a:t>The </a:t>
            </a:r>
            <a:r>
              <a:rPr lang="en-US" sz="2800" b="1" dirty="0" smtClean="0">
                <a:solidFill>
                  <a:srgbClr val="FF0000"/>
                </a:solidFill>
              </a:rPr>
              <a:t>Second Wave</a:t>
            </a:r>
            <a:r>
              <a:rPr lang="en-US" sz="2800" b="1" dirty="0" smtClean="0">
                <a:solidFill>
                  <a:srgbClr val="0000CC"/>
                </a:solidFill>
              </a:rPr>
              <a:t>: Learning to publish </a:t>
            </a:r>
            <a:r>
              <a:rPr lang="en-US" sz="2800" b="1" dirty="0" smtClean="0"/>
              <a:t>(</a:t>
            </a:r>
            <a:r>
              <a:rPr lang="en-US" sz="2800" b="1" dirty="0" smtClean="0">
                <a:solidFill>
                  <a:srgbClr val="339933"/>
                </a:solidFill>
              </a:rPr>
              <a:t>A quantitative improvement</a:t>
            </a:r>
            <a:r>
              <a:rPr lang="en-US" sz="2800" b="1" dirty="0" smtClean="0"/>
              <a:t>)</a:t>
            </a:r>
            <a:endParaRPr lang="en-US" sz="2800" b="1" dirty="0" smtClean="0">
              <a:solidFill>
                <a:srgbClr val="0000CC"/>
              </a:solidFill>
            </a:endParaRPr>
          </a:p>
          <a:p>
            <a:pPr marL="457200" indent="-457200">
              <a:buFont typeface="Wingdings" pitchFamily="2" charset="2"/>
              <a:buChar char="Ø"/>
            </a:pPr>
            <a:r>
              <a:rPr lang="en-US" sz="2800" b="1" dirty="0" smtClean="0">
                <a:solidFill>
                  <a:srgbClr val="0000CC"/>
                </a:solidFill>
              </a:rPr>
              <a:t>The</a:t>
            </a:r>
            <a:r>
              <a:rPr lang="en-US" sz="2800" b="1" dirty="0" smtClean="0">
                <a:solidFill>
                  <a:srgbClr val="FF0000"/>
                </a:solidFill>
              </a:rPr>
              <a:t> </a:t>
            </a:r>
            <a:r>
              <a:rPr lang="en-US" sz="2800" b="1" dirty="0" smtClean="0">
                <a:solidFill>
                  <a:srgbClr val="660066"/>
                </a:solidFill>
              </a:rPr>
              <a:t>Third Wave</a:t>
            </a:r>
            <a:r>
              <a:rPr lang="en-US" sz="2800" b="1" dirty="0" smtClean="0">
                <a:solidFill>
                  <a:srgbClr val="0000CC"/>
                </a:solidFill>
              </a:rPr>
              <a:t>: </a:t>
            </a:r>
            <a:r>
              <a:rPr lang="en-US" sz="2800" b="1" dirty="0" smtClean="0">
                <a:solidFill>
                  <a:srgbClr val="FF6600"/>
                </a:solidFill>
              </a:rPr>
              <a:t>Learning how to publish </a:t>
            </a:r>
            <a:r>
              <a:rPr lang="en-US" sz="2800" b="1" dirty="0" smtClean="0">
                <a:solidFill>
                  <a:srgbClr val="339933"/>
                </a:solidFill>
              </a:rPr>
              <a:t>high quality </a:t>
            </a:r>
            <a:r>
              <a:rPr lang="en-US" sz="2800" b="1" dirty="0" err="1" smtClean="0">
                <a:solidFill>
                  <a:srgbClr val="339933"/>
                </a:solidFill>
              </a:rPr>
              <a:t>reserach</a:t>
            </a:r>
            <a:r>
              <a:rPr lang="en-US" sz="2800" b="1" dirty="0" smtClean="0">
                <a:solidFill>
                  <a:srgbClr val="339933"/>
                </a:solidFill>
              </a:rPr>
              <a:t> </a:t>
            </a:r>
            <a:r>
              <a:rPr lang="en-US" sz="2800" b="1" dirty="0" smtClean="0"/>
              <a:t>(</a:t>
            </a:r>
            <a:r>
              <a:rPr lang="en-US" sz="2800" b="1" dirty="0" smtClean="0">
                <a:solidFill>
                  <a:srgbClr val="0000CC"/>
                </a:solidFill>
              </a:rPr>
              <a:t>A qualitative improvement</a:t>
            </a:r>
            <a:r>
              <a:rPr lang="en-US" sz="2800" b="1" dirty="0" smtClean="0"/>
              <a:t>)</a:t>
            </a:r>
            <a:endParaRPr lang="en-US" sz="2800" b="1" dirty="0" smtClean="0">
              <a:solidFill>
                <a:srgbClr val="0000CC"/>
              </a:solidFill>
            </a:endParaRPr>
          </a:p>
          <a:p>
            <a:pPr marL="457200" indent="-457200" algn="ctr"/>
            <a:r>
              <a:rPr lang="en-US" sz="2800" b="1" dirty="0" smtClean="0">
                <a:solidFill>
                  <a:srgbClr val="0000CC"/>
                </a:solidFill>
              </a:rPr>
              <a:t>         </a:t>
            </a:r>
            <a:r>
              <a:rPr lang="en-US" sz="2800" b="1" dirty="0" smtClean="0">
                <a:solidFill>
                  <a:srgbClr val="FF0000"/>
                </a:solidFill>
              </a:rPr>
              <a:t>Questions</a:t>
            </a:r>
            <a:r>
              <a:rPr lang="en-US" sz="2800" b="1" dirty="0" smtClean="0">
                <a:solidFill>
                  <a:srgbClr val="0000CC"/>
                </a:solidFill>
              </a:rPr>
              <a:t>:  </a:t>
            </a:r>
            <a:r>
              <a:rPr lang="en-AU" sz="2800" b="1" i="1" dirty="0" smtClean="0">
                <a:solidFill>
                  <a:srgbClr val="339933"/>
                </a:solidFill>
              </a:rPr>
              <a:t>Non-Tenure-Track Faculty</a:t>
            </a:r>
            <a:r>
              <a:rPr lang="en-AU" sz="2800" i="1" dirty="0" smtClean="0"/>
              <a:t>, </a:t>
            </a:r>
            <a:r>
              <a:rPr lang="en-US" sz="2800" b="1" dirty="0" smtClean="0">
                <a:solidFill>
                  <a:srgbClr val="0000CC"/>
                </a:solidFill>
              </a:rPr>
              <a:t>Time!,</a:t>
            </a:r>
            <a:br>
              <a:rPr lang="en-US" sz="2800" b="1" dirty="0" smtClean="0">
                <a:solidFill>
                  <a:srgbClr val="0000CC"/>
                </a:solidFill>
              </a:rPr>
            </a:br>
            <a:r>
              <a:rPr lang="en-US" sz="2800" b="1" dirty="0" smtClean="0">
                <a:solidFill>
                  <a:srgbClr val="0000CC"/>
                </a:solidFill>
              </a:rPr>
              <a:t>Ph.D. Students!, </a:t>
            </a:r>
            <a:r>
              <a:rPr lang="en-US" sz="2800" b="1" dirty="0" smtClean="0">
                <a:solidFill>
                  <a:srgbClr val="FF0000"/>
                </a:solidFill>
              </a:rPr>
              <a:t>Evaluation</a:t>
            </a:r>
            <a:r>
              <a:rPr lang="en-US" sz="2800" b="1" dirty="0" smtClean="0">
                <a:solidFill>
                  <a:srgbClr val="0000CC"/>
                </a:solidFill>
              </a:rPr>
              <a:t>!</a:t>
            </a:r>
            <a:endParaRPr lang="en-US" sz="2800" b="1" dirty="0" smtClean="0">
              <a:solidFill>
                <a:srgbClr val="FF0000"/>
              </a:solidFill>
            </a:endParaRPr>
          </a:p>
        </p:txBody>
      </p:sp>
      <p:sp>
        <p:nvSpPr>
          <p:cNvPr id="7" name="Date Placeholder 6"/>
          <p:cNvSpPr>
            <a:spLocks noGrp="1"/>
          </p:cNvSpPr>
          <p:nvPr>
            <p:ph type="dt" sz="half" idx="10"/>
          </p:nvPr>
        </p:nvSpPr>
        <p:spPr/>
        <p:txBody>
          <a:bodyPr/>
          <a:lstStyle/>
          <a:p>
            <a:fld id="{B07F4204-5693-4294-BFDB-D4EF8A5325AC}" type="datetime1">
              <a:rPr lang="en-US" smtClean="0"/>
              <a:pPr/>
              <a:t>10/29/2011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animEffect transition="in" filter="box(in)">
                                      <p:cBhvr>
                                        <p:cTn id="12" dur="500"/>
                                        <p:tgtEl>
                                          <p:spTgt spid="5">
                                            <p:bg/>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box(in)">
                                      <p:cBhvr>
                                        <p:cTn id="15" dur="500"/>
                                        <p:tgtEl>
                                          <p:spTgt spid="5">
                                            <p:txEl>
                                              <p:pRg st="0" end="0"/>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box(in)">
                                      <p:cBhvr>
                                        <p:cTn id="18" dur="500"/>
                                        <p:tgtEl>
                                          <p:spTgt spid="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box(in)">
                                      <p:cBhvr>
                                        <p:cTn id="23" dur="500"/>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box(in)">
                                      <p:cBhvr>
                                        <p:cTn id="28" dur="500"/>
                                        <p:tgtEl>
                                          <p:spTgt spid="5">
                                            <p:txEl>
                                              <p:pRg st="3" end="3"/>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box(in)">
                                      <p:cBhvr>
                                        <p:cTn id="3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allAtOnce"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Oval 50"/>
          <p:cNvSpPr/>
          <p:nvPr/>
        </p:nvSpPr>
        <p:spPr>
          <a:xfrm>
            <a:off x="5334000" y="2057400"/>
            <a:ext cx="4572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352800" y="2057400"/>
            <a:ext cx="4572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5334000" y="4038600"/>
            <a:ext cx="4572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352800" y="4038600"/>
            <a:ext cx="4572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a:stCxn id="52" idx="6"/>
            <a:endCxn id="51" idx="2"/>
          </p:cNvCxnSpPr>
          <p:nvPr/>
        </p:nvCxnSpPr>
        <p:spPr>
          <a:xfrm>
            <a:off x="3810000" y="2362200"/>
            <a:ext cx="1524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1" idx="4"/>
            <a:endCxn id="53" idx="0"/>
          </p:cNvCxnSpPr>
          <p:nvPr/>
        </p:nvCxnSpPr>
        <p:spPr>
          <a:xfrm>
            <a:off x="5562600" y="2667000"/>
            <a:ext cx="0" cy="13716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2"/>
            <a:endCxn id="54" idx="6"/>
          </p:cNvCxnSpPr>
          <p:nvPr/>
        </p:nvCxnSpPr>
        <p:spPr>
          <a:xfrm flipH="1">
            <a:off x="3810000" y="4343400"/>
            <a:ext cx="1524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4" idx="0"/>
            <a:endCxn id="52" idx="4"/>
          </p:cNvCxnSpPr>
          <p:nvPr/>
        </p:nvCxnSpPr>
        <p:spPr>
          <a:xfrm flipV="1">
            <a:off x="3581400" y="2667000"/>
            <a:ext cx="0" cy="137160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1" idx="3"/>
            <a:endCxn id="54" idx="7"/>
          </p:cNvCxnSpPr>
          <p:nvPr/>
        </p:nvCxnSpPr>
        <p:spPr>
          <a:xfrm flipH="1">
            <a:off x="3743045" y="2577726"/>
            <a:ext cx="1657910" cy="155014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14" name="Picture 4" descr="man"/>
          <p:cNvPicPr>
            <a:picLocks noChangeAspect="1" noChangeArrowheads="1"/>
          </p:cNvPicPr>
          <p:nvPr/>
        </p:nvPicPr>
        <p:blipFill>
          <a:blip r:embed="rId3" cstate="print"/>
          <a:srcRect/>
          <a:stretch>
            <a:fillRect/>
          </a:stretch>
        </p:blipFill>
        <p:spPr bwMode="auto">
          <a:xfrm>
            <a:off x="5791200" y="914400"/>
            <a:ext cx="747713" cy="1057275"/>
          </a:xfrm>
          <a:prstGeom prst="rect">
            <a:avLst/>
          </a:prstGeom>
          <a:noFill/>
        </p:spPr>
      </p:pic>
      <p:cxnSp>
        <p:nvCxnSpPr>
          <p:cNvPr id="17" name="Straight Arrow Connector 16"/>
          <p:cNvCxnSpPr/>
          <p:nvPr/>
        </p:nvCxnSpPr>
        <p:spPr>
          <a:xfrm flipH="1" flipV="1">
            <a:off x="3733800" y="2564652"/>
            <a:ext cx="1657910" cy="155014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3" name="Text Box 16"/>
          <p:cNvSpPr txBox="1">
            <a:spLocks noChangeArrowheads="1"/>
          </p:cNvSpPr>
          <p:nvPr/>
        </p:nvSpPr>
        <p:spPr bwMode="auto">
          <a:xfrm>
            <a:off x="4038600" y="1981200"/>
            <a:ext cx="381000" cy="400110"/>
          </a:xfrm>
          <a:prstGeom prst="rect">
            <a:avLst/>
          </a:prstGeom>
          <a:noFill/>
          <a:ln w="9525">
            <a:noFill/>
            <a:miter lim="800000"/>
            <a:headEnd/>
            <a:tailEnd/>
          </a:ln>
          <a:effectLst/>
        </p:spPr>
        <p:txBody>
          <a:bodyPr>
            <a:spAutoFit/>
          </a:bodyPr>
          <a:lstStyle/>
          <a:p>
            <a:pPr algn="l">
              <a:spcBef>
                <a:spcPct val="50000"/>
              </a:spcBef>
            </a:pPr>
            <a:r>
              <a:rPr lang="en-US" sz="2000" b="1" dirty="0">
                <a:latin typeface="Comic Sans MS" pitchFamily="66" charset="0"/>
              </a:rPr>
              <a:t>1</a:t>
            </a:r>
          </a:p>
        </p:txBody>
      </p:sp>
      <p:sp>
        <p:nvSpPr>
          <p:cNvPr id="15" name="Text Box 16"/>
          <p:cNvSpPr txBox="1">
            <a:spLocks noChangeArrowheads="1"/>
          </p:cNvSpPr>
          <p:nvPr/>
        </p:nvSpPr>
        <p:spPr bwMode="auto">
          <a:xfrm>
            <a:off x="3200400" y="3429000"/>
            <a:ext cx="381000" cy="400110"/>
          </a:xfrm>
          <a:prstGeom prst="rect">
            <a:avLst/>
          </a:prstGeom>
          <a:noFill/>
          <a:ln w="9525">
            <a:noFill/>
            <a:miter lim="800000"/>
            <a:headEnd/>
            <a:tailEnd/>
          </a:ln>
          <a:effectLst/>
        </p:spPr>
        <p:txBody>
          <a:bodyPr>
            <a:spAutoFit/>
          </a:bodyPr>
          <a:lstStyle/>
          <a:p>
            <a:pPr algn="l">
              <a:spcBef>
                <a:spcPct val="50000"/>
              </a:spcBef>
            </a:pPr>
            <a:r>
              <a:rPr lang="en-US" sz="2000" b="1" dirty="0">
                <a:latin typeface="Comic Sans MS" pitchFamily="66" charset="0"/>
              </a:rPr>
              <a:t>1</a:t>
            </a:r>
          </a:p>
        </p:txBody>
      </p:sp>
      <p:graphicFrame>
        <p:nvGraphicFramePr>
          <p:cNvPr id="292881" name="Object 17"/>
          <p:cNvGraphicFramePr>
            <a:graphicFrameLocks noChangeAspect="1"/>
          </p:cNvGraphicFramePr>
          <p:nvPr/>
        </p:nvGraphicFramePr>
        <p:xfrm>
          <a:off x="4683125" y="4419600"/>
          <a:ext cx="422275" cy="613384"/>
        </p:xfrm>
        <a:graphic>
          <a:graphicData uri="http://schemas.openxmlformats.org/presentationml/2006/ole">
            <p:oleObj spid="_x0000_s56322" name="Equation" r:id="rId4" imgW="152280" imgH="393480" progId="Equation.3">
              <p:embed/>
            </p:oleObj>
          </a:graphicData>
        </a:graphic>
      </p:graphicFrame>
      <p:graphicFrame>
        <p:nvGraphicFramePr>
          <p:cNvPr id="2" name="Object 17"/>
          <p:cNvGraphicFramePr>
            <a:graphicFrameLocks noChangeAspect="1"/>
          </p:cNvGraphicFramePr>
          <p:nvPr/>
        </p:nvGraphicFramePr>
        <p:xfrm>
          <a:off x="5562600" y="2743200"/>
          <a:ext cx="457200" cy="612775"/>
        </p:xfrm>
        <a:graphic>
          <a:graphicData uri="http://schemas.openxmlformats.org/presentationml/2006/ole">
            <p:oleObj spid="_x0000_s56323" name="Equation" r:id="rId5" imgW="164880" imgH="393480" progId="Equation.3">
              <p:embed/>
            </p:oleObj>
          </a:graphicData>
        </a:graphic>
      </p:graphicFrame>
      <p:graphicFrame>
        <p:nvGraphicFramePr>
          <p:cNvPr id="3" name="Object 17"/>
          <p:cNvGraphicFramePr>
            <a:graphicFrameLocks noChangeAspect="1"/>
          </p:cNvGraphicFramePr>
          <p:nvPr/>
        </p:nvGraphicFramePr>
        <p:xfrm>
          <a:off x="4495800" y="2587625"/>
          <a:ext cx="457200" cy="612775"/>
        </p:xfrm>
        <a:graphic>
          <a:graphicData uri="http://schemas.openxmlformats.org/presentationml/2006/ole">
            <p:oleObj spid="_x0000_s56324" name="Equation" r:id="rId6" imgW="164880" imgH="393480" progId="Equation.3">
              <p:embed/>
            </p:oleObj>
          </a:graphicData>
        </a:graphic>
      </p:graphicFrame>
      <p:graphicFrame>
        <p:nvGraphicFramePr>
          <p:cNvPr id="4" name="Object 17"/>
          <p:cNvGraphicFramePr>
            <a:graphicFrameLocks noChangeAspect="1"/>
          </p:cNvGraphicFramePr>
          <p:nvPr/>
        </p:nvGraphicFramePr>
        <p:xfrm>
          <a:off x="4684713" y="3654425"/>
          <a:ext cx="420687" cy="612775"/>
        </p:xfrm>
        <a:graphic>
          <a:graphicData uri="http://schemas.openxmlformats.org/presentationml/2006/ole">
            <p:oleObj spid="_x0000_s56325" name="Equation" r:id="rId7" imgW="152280" imgH="393480" progId="Equation.3">
              <p:embed/>
            </p:oleObj>
          </a:graphicData>
        </a:graphic>
      </p:graphicFrame>
      <p:sp>
        <p:nvSpPr>
          <p:cNvPr id="19" name="Rectangle 2"/>
          <p:cNvSpPr>
            <a:spLocks noGrp="1" noChangeArrowheads="1"/>
          </p:cNvSpPr>
          <p:nvPr>
            <p:ph type="title"/>
          </p:nvPr>
        </p:nvSpPr>
        <p:spPr>
          <a:xfrm>
            <a:off x="457200" y="274638"/>
            <a:ext cx="8229600" cy="563562"/>
          </a:xfrm>
        </p:spPr>
        <p:txBody>
          <a:bodyPr>
            <a:normAutofit fontScale="90000"/>
          </a:bodyPr>
          <a:lstStyle/>
          <a:p>
            <a:r>
              <a:rPr lang="en-US" b="1" dirty="0" smtClean="0">
                <a:solidFill>
                  <a:srgbClr val="339933"/>
                </a:solidFill>
              </a:rPr>
              <a:t>Random </a:t>
            </a:r>
            <a:r>
              <a:rPr lang="en-US" b="1" dirty="0">
                <a:solidFill>
                  <a:srgbClr val="339933"/>
                </a:solidFill>
              </a:rPr>
              <a:t>walk</a:t>
            </a:r>
          </a:p>
        </p:txBody>
      </p:sp>
      <p:pic>
        <p:nvPicPr>
          <p:cNvPr id="20" name="Picture 4"/>
          <p:cNvPicPr>
            <a:picLocks noChangeAspect="1" noChangeArrowheads="1"/>
          </p:cNvPicPr>
          <p:nvPr/>
        </p:nvPicPr>
        <p:blipFill>
          <a:blip r:embed="rId8" cstate="print"/>
          <a:srcRect/>
          <a:stretch>
            <a:fillRect/>
          </a:stretch>
        </p:blipFill>
        <p:spPr bwMode="auto">
          <a:xfrm>
            <a:off x="7562850" y="76200"/>
            <a:ext cx="1352550" cy="1219200"/>
          </a:xfrm>
          <a:prstGeom prst="rect">
            <a:avLst/>
          </a:prstGeom>
          <a:noFill/>
          <a:ln w="9525">
            <a:noFill/>
            <a:miter lim="800000"/>
            <a:headEnd/>
            <a:tailEnd/>
          </a:ln>
        </p:spPr>
      </p:pic>
      <p:sp>
        <p:nvSpPr>
          <p:cNvPr id="22" name="Date Placeholder 21"/>
          <p:cNvSpPr>
            <a:spLocks noGrp="1"/>
          </p:cNvSpPr>
          <p:nvPr>
            <p:ph type="dt" sz="half" idx="10"/>
          </p:nvPr>
        </p:nvSpPr>
        <p:spPr/>
        <p:txBody>
          <a:bodyPr/>
          <a:lstStyle/>
          <a:p>
            <a:fld id="{CE4144D5-7906-4ACF-AF4C-D6F4C150D393}" type="datetime1">
              <a:rPr lang="en-US" smtClean="0"/>
              <a:pPr/>
              <a:t>10/29/2011</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Oval 50"/>
          <p:cNvSpPr/>
          <p:nvPr/>
        </p:nvSpPr>
        <p:spPr>
          <a:xfrm>
            <a:off x="5334000" y="2057400"/>
            <a:ext cx="4572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352800" y="2057400"/>
            <a:ext cx="4572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5334000" y="4038600"/>
            <a:ext cx="4572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352800" y="4038600"/>
            <a:ext cx="4572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a:stCxn id="52" idx="6"/>
            <a:endCxn id="51" idx="2"/>
          </p:cNvCxnSpPr>
          <p:nvPr/>
        </p:nvCxnSpPr>
        <p:spPr>
          <a:xfrm>
            <a:off x="3810000" y="2362200"/>
            <a:ext cx="1524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1" idx="4"/>
            <a:endCxn id="53" idx="0"/>
          </p:cNvCxnSpPr>
          <p:nvPr/>
        </p:nvCxnSpPr>
        <p:spPr>
          <a:xfrm>
            <a:off x="5562600" y="2667000"/>
            <a:ext cx="0" cy="137160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2"/>
            <a:endCxn id="54" idx="6"/>
          </p:cNvCxnSpPr>
          <p:nvPr/>
        </p:nvCxnSpPr>
        <p:spPr>
          <a:xfrm flipH="1">
            <a:off x="3810000" y="4343400"/>
            <a:ext cx="1524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4" idx="0"/>
            <a:endCxn id="52" idx="4"/>
          </p:cNvCxnSpPr>
          <p:nvPr/>
        </p:nvCxnSpPr>
        <p:spPr>
          <a:xfrm flipV="1">
            <a:off x="3581400" y="2667000"/>
            <a:ext cx="0" cy="13716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1" idx="3"/>
            <a:endCxn id="54" idx="7"/>
          </p:cNvCxnSpPr>
          <p:nvPr/>
        </p:nvCxnSpPr>
        <p:spPr>
          <a:xfrm flipH="1">
            <a:off x="3743045" y="2577726"/>
            <a:ext cx="1657910" cy="155014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pic>
        <p:nvPicPr>
          <p:cNvPr id="14" name="Picture 4" descr="man"/>
          <p:cNvPicPr>
            <a:picLocks noChangeAspect="1" noChangeArrowheads="1"/>
          </p:cNvPicPr>
          <p:nvPr/>
        </p:nvPicPr>
        <p:blipFill>
          <a:blip r:embed="rId3" cstate="print"/>
          <a:srcRect/>
          <a:stretch>
            <a:fillRect/>
          </a:stretch>
        </p:blipFill>
        <p:spPr bwMode="auto">
          <a:xfrm>
            <a:off x="2514600" y="4572000"/>
            <a:ext cx="747713" cy="1057275"/>
          </a:xfrm>
          <a:prstGeom prst="rect">
            <a:avLst/>
          </a:prstGeom>
          <a:noFill/>
        </p:spPr>
      </p:pic>
      <p:cxnSp>
        <p:nvCxnSpPr>
          <p:cNvPr id="17" name="Straight Arrow Connector 16"/>
          <p:cNvCxnSpPr/>
          <p:nvPr/>
        </p:nvCxnSpPr>
        <p:spPr>
          <a:xfrm flipH="1" flipV="1">
            <a:off x="3733800" y="2564652"/>
            <a:ext cx="1657910" cy="155014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3" name="Text Box 16"/>
          <p:cNvSpPr txBox="1">
            <a:spLocks noChangeArrowheads="1"/>
          </p:cNvSpPr>
          <p:nvPr/>
        </p:nvSpPr>
        <p:spPr bwMode="auto">
          <a:xfrm>
            <a:off x="4038600" y="1981200"/>
            <a:ext cx="381000" cy="400110"/>
          </a:xfrm>
          <a:prstGeom prst="rect">
            <a:avLst/>
          </a:prstGeom>
          <a:noFill/>
          <a:ln w="9525">
            <a:noFill/>
            <a:miter lim="800000"/>
            <a:headEnd/>
            <a:tailEnd/>
          </a:ln>
          <a:effectLst/>
        </p:spPr>
        <p:txBody>
          <a:bodyPr>
            <a:spAutoFit/>
          </a:bodyPr>
          <a:lstStyle/>
          <a:p>
            <a:pPr algn="l">
              <a:spcBef>
                <a:spcPct val="50000"/>
              </a:spcBef>
            </a:pPr>
            <a:r>
              <a:rPr lang="en-US" sz="2000" b="1" dirty="0">
                <a:latin typeface="Comic Sans MS" pitchFamily="66" charset="0"/>
              </a:rPr>
              <a:t>1</a:t>
            </a:r>
          </a:p>
        </p:txBody>
      </p:sp>
      <p:sp>
        <p:nvSpPr>
          <p:cNvPr id="15" name="Text Box 16"/>
          <p:cNvSpPr txBox="1">
            <a:spLocks noChangeArrowheads="1"/>
          </p:cNvSpPr>
          <p:nvPr/>
        </p:nvSpPr>
        <p:spPr bwMode="auto">
          <a:xfrm>
            <a:off x="3200400" y="3429000"/>
            <a:ext cx="381000" cy="400110"/>
          </a:xfrm>
          <a:prstGeom prst="rect">
            <a:avLst/>
          </a:prstGeom>
          <a:noFill/>
          <a:ln w="9525">
            <a:noFill/>
            <a:miter lim="800000"/>
            <a:headEnd/>
            <a:tailEnd/>
          </a:ln>
          <a:effectLst/>
        </p:spPr>
        <p:txBody>
          <a:bodyPr>
            <a:spAutoFit/>
          </a:bodyPr>
          <a:lstStyle/>
          <a:p>
            <a:pPr algn="l">
              <a:spcBef>
                <a:spcPct val="50000"/>
              </a:spcBef>
            </a:pPr>
            <a:r>
              <a:rPr lang="en-US" sz="2000" b="1" dirty="0">
                <a:latin typeface="Comic Sans MS" pitchFamily="66" charset="0"/>
              </a:rPr>
              <a:t>1</a:t>
            </a:r>
          </a:p>
        </p:txBody>
      </p:sp>
      <p:graphicFrame>
        <p:nvGraphicFramePr>
          <p:cNvPr id="292881" name="Object 17"/>
          <p:cNvGraphicFramePr>
            <a:graphicFrameLocks noChangeAspect="1"/>
          </p:cNvGraphicFramePr>
          <p:nvPr/>
        </p:nvGraphicFramePr>
        <p:xfrm>
          <a:off x="4683125" y="4419600"/>
          <a:ext cx="422275" cy="613384"/>
        </p:xfrm>
        <a:graphic>
          <a:graphicData uri="http://schemas.openxmlformats.org/presentationml/2006/ole">
            <p:oleObj spid="_x0000_s57346" name="Equation" r:id="rId4" imgW="152280" imgH="393480" progId="Equation.3">
              <p:embed/>
            </p:oleObj>
          </a:graphicData>
        </a:graphic>
      </p:graphicFrame>
      <p:graphicFrame>
        <p:nvGraphicFramePr>
          <p:cNvPr id="2" name="Object 17"/>
          <p:cNvGraphicFramePr>
            <a:graphicFrameLocks noChangeAspect="1"/>
          </p:cNvGraphicFramePr>
          <p:nvPr/>
        </p:nvGraphicFramePr>
        <p:xfrm>
          <a:off x="5562600" y="2743200"/>
          <a:ext cx="457200" cy="612775"/>
        </p:xfrm>
        <a:graphic>
          <a:graphicData uri="http://schemas.openxmlformats.org/presentationml/2006/ole">
            <p:oleObj spid="_x0000_s57347" name="Equation" r:id="rId5" imgW="164880" imgH="393480" progId="Equation.3">
              <p:embed/>
            </p:oleObj>
          </a:graphicData>
        </a:graphic>
      </p:graphicFrame>
      <p:graphicFrame>
        <p:nvGraphicFramePr>
          <p:cNvPr id="3" name="Object 17"/>
          <p:cNvGraphicFramePr>
            <a:graphicFrameLocks noChangeAspect="1"/>
          </p:cNvGraphicFramePr>
          <p:nvPr/>
        </p:nvGraphicFramePr>
        <p:xfrm>
          <a:off x="4495800" y="2587625"/>
          <a:ext cx="457200" cy="612775"/>
        </p:xfrm>
        <a:graphic>
          <a:graphicData uri="http://schemas.openxmlformats.org/presentationml/2006/ole">
            <p:oleObj spid="_x0000_s57348" name="Equation" r:id="rId6" imgW="164880" imgH="393480" progId="Equation.3">
              <p:embed/>
            </p:oleObj>
          </a:graphicData>
        </a:graphic>
      </p:graphicFrame>
      <p:graphicFrame>
        <p:nvGraphicFramePr>
          <p:cNvPr id="4" name="Object 17"/>
          <p:cNvGraphicFramePr>
            <a:graphicFrameLocks noChangeAspect="1"/>
          </p:cNvGraphicFramePr>
          <p:nvPr/>
        </p:nvGraphicFramePr>
        <p:xfrm>
          <a:off x="4684713" y="3654425"/>
          <a:ext cx="420687" cy="612775"/>
        </p:xfrm>
        <a:graphic>
          <a:graphicData uri="http://schemas.openxmlformats.org/presentationml/2006/ole">
            <p:oleObj spid="_x0000_s57349" name="Equation" r:id="rId7" imgW="152280" imgH="393480" progId="Equation.3">
              <p:embed/>
            </p:oleObj>
          </a:graphicData>
        </a:graphic>
      </p:graphicFrame>
      <p:sp>
        <p:nvSpPr>
          <p:cNvPr id="19" name="Rectangle 2"/>
          <p:cNvSpPr>
            <a:spLocks noGrp="1" noChangeArrowheads="1"/>
          </p:cNvSpPr>
          <p:nvPr>
            <p:ph type="title"/>
          </p:nvPr>
        </p:nvSpPr>
        <p:spPr>
          <a:xfrm>
            <a:off x="457200" y="274638"/>
            <a:ext cx="8229600" cy="563562"/>
          </a:xfrm>
        </p:spPr>
        <p:txBody>
          <a:bodyPr>
            <a:normAutofit fontScale="90000"/>
          </a:bodyPr>
          <a:lstStyle/>
          <a:p>
            <a:r>
              <a:rPr lang="en-US" b="1" dirty="0" smtClean="0">
                <a:solidFill>
                  <a:srgbClr val="339933"/>
                </a:solidFill>
              </a:rPr>
              <a:t>Random </a:t>
            </a:r>
            <a:r>
              <a:rPr lang="en-US" b="1" dirty="0">
                <a:solidFill>
                  <a:srgbClr val="339933"/>
                </a:solidFill>
              </a:rPr>
              <a:t>walk</a:t>
            </a:r>
          </a:p>
        </p:txBody>
      </p:sp>
      <p:pic>
        <p:nvPicPr>
          <p:cNvPr id="20" name="Picture 4"/>
          <p:cNvPicPr>
            <a:picLocks noChangeAspect="1" noChangeArrowheads="1"/>
          </p:cNvPicPr>
          <p:nvPr/>
        </p:nvPicPr>
        <p:blipFill>
          <a:blip r:embed="rId8" cstate="print"/>
          <a:srcRect/>
          <a:stretch>
            <a:fillRect/>
          </a:stretch>
        </p:blipFill>
        <p:spPr bwMode="auto">
          <a:xfrm>
            <a:off x="7562850" y="76200"/>
            <a:ext cx="1352550" cy="1219200"/>
          </a:xfrm>
          <a:prstGeom prst="rect">
            <a:avLst/>
          </a:prstGeom>
          <a:noFill/>
          <a:ln w="9525">
            <a:noFill/>
            <a:miter lim="800000"/>
            <a:headEnd/>
            <a:tailEnd/>
          </a:ln>
        </p:spPr>
      </p:pic>
      <p:sp>
        <p:nvSpPr>
          <p:cNvPr id="22" name="Date Placeholder 21"/>
          <p:cNvSpPr>
            <a:spLocks noGrp="1"/>
          </p:cNvSpPr>
          <p:nvPr>
            <p:ph type="dt" sz="half" idx="10"/>
          </p:nvPr>
        </p:nvSpPr>
        <p:spPr/>
        <p:txBody>
          <a:bodyPr/>
          <a:lstStyle/>
          <a:p>
            <a:fld id="{75797C4B-44F1-4436-A126-6622F823A111}" type="datetime1">
              <a:rPr lang="en-US" smtClean="0"/>
              <a:pPr/>
              <a:t>10/29/2011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Oval 50"/>
          <p:cNvSpPr/>
          <p:nvPr/>
        </p:nvSpPr>
        <p:spPr>
          <a:xfrm>
            <a:off x="5334000" y="2057400"/>
            <a:ext cx="4572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352800" y="2057400"/>
            <a:ext cx="4572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5334000" y="4038600"/>
            <a:ext cx="4572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352800" y="4038600"/>
            <a:ext cx="4572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a:stCxn id="52" idx="6"/>
            <a:endCxn id="51" idx="2"/>
          </p:cNvCxnSpPr>
          <p:nvPr/>
        </p:nvCxnSpPr>
        <p:spPr>
          <a:xfrm>
            <a:off x="3810000" y="2362200"/>
            <a:ext cx="1524000"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1" idx="4"/>
            <a:endCxn id="53" idx="0"/>
          </p:cNvCxnSpPr>
          <p:nvPr/>
        </p:nvCxnSpPr>
        <p:spPr>
          <a:xfrm>
            <a:off x="5562600" y="2667000"/>
            <a:ext cx="0" cy="137160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2"/>
            <a:endCxn id="54" idx="6"/>
          </p:cNvCxnSpPr>
          <p:nvPr/>
        </p:nvCxnSpPr>
        <p:spPr>
          <a:xfrm flipH="1">
            <a:off x="3810000" y="4343400"/>
            <a:ext cx="1524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4" idx="0"/>
            <a:endCxn id="52" idx="4"/>
          </p:cNvCxnSpPr>
          <p:nvPr/>
        </p:nvCxnSpPr>
        <p:spPr>
          <a:xfrm flipV="1">
            <a:off x="3581400" y="2667000"/>
            <a:ext cx="0" cy="137160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1" idx="3"/>
            <a:endCxn id="54" idx="7"/>
          </p:cNvCxnSpPr>
          <p:nvPr/>
        </p:nvCxnSpPr>
        <p:spPr>
          <a:xfrm flipH="1">
            <a:off x="3743045" y="2577726"/>
            <a:ext cx="1657910" cy="155014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pic>
        <p:nvPicPr>
          <p:cNvPr id="14" name="Picture 4" descr="man"/>
          <p:cNvPicPr>
            <a:picLocks noChangeAspect="1" noChangeArrowheads="1"/>
          </p:cNvPicPr>
          <p:nvPr/>
        </p:nvPicPr>
        <p:blipFill>
          <a:blip r:embed="rId3" cstate="print"/>
          <a:srcRect/>
          <a:stretch>
            <a:fillRect/>
          </a:stretch>
        </p:blipFill>
        <p:spPr bwMode="auto">
          <a:xfrm>
            <a:off x="2743200" y="914400"/>
            <a:ext cx="747713" cy="1057275"/>
          </a:xfrm>
          <a:prstGeom prst="rect">
            <a:avLst/>
          </a:prstGeom>
          <a:noFill/>
        </p:spPr>
      </p:pic>
      <p:cxnSp>
        <p:nvCxnSpPr>
          <p:cNvPr id="17" name="Straight Arrow Connector 16"/>
          <p:cNvCxnSpPr/>
          <p:nvPr/>
        </p:nvCxnSpPr>
        <p:spPr>
          <a:xfrm flipH="1" flipV="1">
            <a:off x="3733800" y="2564652"/>
            <a:ext cx="1657910" cy="155014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3" name="Text Box 16"/>
          <p:cNvSpPr txBox="1">
            <a:spLocks noChangeArrowheads="1"/>
          </p:cNvSpPr>
          <p:nvPr/>
        </p:nvSpPr>
        <p:spPr bwMode="auto">
          <a:xfrm>
            <a:off x="4038600" y="1981200"/>
            <a:ext cx="381000" cy="400110"/>
          </a:xfrm>
          <a:prstGeom prst="rect">
            <a:avLst/>
          </a:prstGeom>
          <a:noFill/>
          <a:ln w="9525">
            <a:noFill/>
            <a:miter lim="800000"/>
            <a:headEnd/>
            <a:tailEnd/>
          </a:ln>
          <a:effectLst/>
        </p:spPr>
        <p:txBody>
          <a:bodyPr>
            <a:spAutoFit/>
          </a:bodyPr>
          <a:lstStyle/>
          <a:p>
            <a:pPr algn="l">
              <a:spcBef>
                <a:spcPct val="50000"/>
              </a:spcBef>
            </a:pPr>
            <a:r>
              <a:rPr lang="en-US" sz="2000" b="1" dirty="0">
                <a:latin typeface="Comic Sans MS" pitchFamily="66" charset="0"/>
              </a:rPr>
              <a:t>1</a:t>
            </a:r>
          </a:p>
        </p:txBody>
      </p:sp>
      <p:sp>
        <p:nvSpPr>
          <p:cNvPr id="15" name="Text Box 16"/>
          <p:cNvSpPr txBox="1">
            <a:spLocks noChangeArrowheads="1"/>
          </p:cNvSpPr>
          <p:nvPr/>
        </p:nvSpPr>
        <p:spPr bwMode="auto">
          <a:xfrm>
            <a:off x="3200400" y="3429000"/>
            <a:ext cx="381000" cy="400110"/>
          </a:xfrm>
          <a:prstGeom prst="rect">
            <a:avLst/>
          </a:prstGeom>
          <a:noFill/>
          <a:ln w="9525">
            <a:noFill/>
            <a:miter lim="800000"/>
            <a:headEnd/>
            <a:tailEnd/>
          </a:ln>
          <a:effectLst/>
        </p:spPr>
        <p:txBody>
          <a:bodyPr>
            <a:spAutoFit/>
          </a:bodyPr>
          <a:lstStyle/>
          <a:p>
            <a:pPr algn="l">
              <a:spcBef>
                <a:spcPct val="50000"/>
              </a:spcBef>
            </a:pPr>
            <a:r>
              <a:rPr lang="en-US" sz="2000" b="1" dirty="0">
                <a:latin typeface="Comic Sans MS" pitchFamily="66" charset="0"/>
              </a:rPr>
              <a:t>1</a:t>
            </a:r>
          </a:p>
        </p:txBody>
      </p:sp>
      <p:graphicFrame>
        <p:nvGraphicFramePr>
          <p:cNvPr id="292881" name="Object 17"/>
          <p:cNvGraphicFramePr>
            <a:graphicFrameLocks noChangeAspect="1"/>
          </p:cNvGraphicFramePr>
          <p:nvPr/>
        </p:nvGraphicFramePr>
        <p:xfrm>
          <a:off x="4683125" y="4419600"/>
          <a:ext cx="422275" cy="613384"/>
        </p:xfrm>
        <a:graphic>
          <a:graphicData uri="http://schemas.openxmlformats.org/presentationml/2006/ole">
            <p:oleObj spid="_x0000_s58370" name="Equation" r:id="rId4" imgW="152280" imgH="393480" progId="Equation.3">
              <p:embed/>
            </p:oleObj>
          </a:graphicData>
        </a:graphic>
      </p:graphicFrame>
      <p:graphicFrame>
        <p:nvGraphicFramePr>
          <p:cNvPr id="2" name="Object 17"/>
          <p:cNvGraphicFramePr>
            <a:graphicFrameLocks noChangeAspect="1"/>
          </p:cNvGraphicFramePr>
          <p:nvPr/>
        </p:nvGraphicFramePr>
        <p:xfrm>
          <a:off x="5562600" y="2743200"/>
          <a:ext cx="457200" cy="612775"/>
        </p:xfrm>
        <a:graphic>
          <a:graphicData uri="http://schemas.openxmlformats.org/presentationml/2006/ole">
            <p:oleObj spid="_x0000_s58371" name="Equation" r:id="rId5" imgW="164880" imgH="393480" progId="Equation.3">
              <p:embed/>
            </p:oleObj>
          </a:graphicData>
        </a:graphic>
      </p:graphicFrame>
      <p:graphicFrame>
        <p:nvGraphicFramePr>
          <p:cNvPr id="3" name="Object 17"/>
          <p:cNvGraphicFramePr>
            <a:graphicFrameLocks noChangeAspect="1"/>
          </p:cNvGraphicFramePr>
          <p:nvPr/>
        </p:nvGraphicFramePr>
        <p:xfrm>
          <a:off x="4495800" y="2587625"/>
          <a:ext cx="457200" cy="612775"/>
        </p:xfrm>
        <a:graphic>
          <a:graphicData uri="http://schemas.openxmlformats.org/presentationml/2006/ole">
            <p:oleObj spid="_x0000_s58372" name="Equation" r:id="rId6" imgW="164880" imgH="393480" progId="Equation.3">
              <p:embed/>
            </p:oleObj>
          </a:graphicData>
        </a:graphic>
      </p:graphicFrame>
      <p:graphicFrame>
        <p:nvGraphicFramePr>
          <p:cNvPr id="4" name="Object 17"/>
          <p:cNvGraphicFramePr>
            <a:graphicFrameLocks noChangeAspect="1"/>
          </p:cNvGraphicFramePr>
          <p:nvPr/>
        </p:nvGraphicFramePr>
        <p:xfrm>
          <a:off x="4684713" y="3654425"/>
          <a:ext cx="420687" cy="612775"/>
        </p:xfrm>
        <a:graphic>
          <a:graphicData uri="http://schemas.openxmlformats.org/presentationml/2006/ole">
            <p:oleObj spid="_x0000_s58373" name="Equation" r:id="rId7" imgW="152280" imgH="393480" progId="Equation.3">
              <p:embed/>
            </p:oleObj>
          </a:graphicData>
        </a:graphic>
      </p:graphicFrame>
      <p:sp>
        <p:nvSpPr>
          <p:cNvPr id="19" name="Rectangle 2"/>
          <p:cNvSpPr>
            <a:spLocks noGrp="1" noChangeArrowheads="1"/>
          </p:cNvSpPr>
          <p:nvPr>
            <p:ph type="title"/>
          </p:nvPr>
        </p:nvSpPr>
        <p:spPr>
          <a:xfrm>
            <a:off x="457200" y="274638"/>
            <a:ext cx="8229600" cy="563562"/>
          </a:xfrm>
        </p:spPr>
        <p:txBody>
          <a:bodyPr>
            <a:normAutofit fontScale="90000"/>
          </a:bodyPr>
          <a:lstStyle/>
          <a:p>
            <a:r>
              <a:rPr lang="en-US" b="1" dirty="0" smtClean="0">
                <a:solidFill>
                  <a:srgbClr val="339933"/>
                </a:solidFill>
              </a:rPr>
              <a:t>Random </a:t>
            </a:r>
            <a:r>
              <a:rPr lang="en-US" b="1" dirty="0">
                <a:solidFill>
                  <a:srgbClr val="339933"/>
                </a:solidFill>
              </a:rPr>
              <a:t>walk</a:t>
            </a:r>
          </a:p>
        </p:txBody>
      </p:sp>
      <p:pic>
        <p:nvPicPr>
          <p:cNvPr id="20" name="Picture 4"/>
          <p:cNvPicPr>
            <a:picLocks noChangeAspect="1" noChangeArrowheads="1"/>
          </p:cNvPicPr>
          <p:nvPr/>
        </p:nvPicPr>
        <p:blipFill>
          <a:blip r:embed="rId8" cstate="print"/>
          <a:srcRect/>
          <a:stretch>
            <a:fillRect/>
          </a:stretch>
        </p:blipFill>
        <p:spPr bwMode="auto">
          <a:xfrm>
            <a:off x="7562850" y="76200"/>
            <a:ext cx="1352550" cy="1219200"/>
          </a:xfrm>
          <a:prstGeom prst="rect">
            <a:avLst/>
          </a:prstGeom>
          <a:noFill/>
          <a:ln w="9525">
            <a:noFill/>
            <a:miter lim="800000"/>
            <a:headEnd/>
            <a:tailEnd/>
          </a:ln>
        </p:spPr>
      </p:pic>
      <p:sp>
        <p:nvSpPr>
          <p:cNvPr id="22" name="Date Placeholder 21"/>
          <p:cNvSpPr>
            <a:spLocks noGrp="1"/>
          </p:cNvSpPr>
          <p:nvPr>
            <p:ph type="dt" sz="half" idx="10"/>
          </p:nvPr>
        </p:nvSpPr>
        <p:spPr/>
        <p:txBody>
          <a:bodyPr/>
          <a:lstStyle/>
          <a:p>
            <a:fld id="{68E9A53F-8B67-4D0B-8A93-C71767D9978C}" type="datetime1">
              <a:rPr lang="en-US" smtClean="0"/>
              <a:pPr/>
              <a:t>10/29/2011</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Oval 50"/>
          <p:cNvSpPr/>
          <p:nvPr/>
        </p:nvSpPr>
        <p:spPr>
          <a:xfrm>
            <a:off x="5334000" y="2057400"/>
            <a:ext cx="4572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352800" y="2057400"/>
            <a:ext cx="4572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5334000" y="4038600"/>
            <a:ext cx="4572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352800" y="4038600"/>
            <a:ext cx="4572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a:stCxn id="52" idx="6"/>
            <a:endCxn id="51" idx="2"/>
          </p:cNvCxnSpPr>
          <p:nvPr/>
        </p:nvCxnSpPr>
        <p:spPr>
          <a:xfrm>
            <a:off x="3810000" y="2362200"/>
            <a:ext cx="1524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1" idx="4"/>
            <a:endCxn id="53" idx="0"/>
          </p:cNvCxnSpPr>
          <p:nvPr/>
        </p:nvCxnSpPr>
        <p:spPr>
          <a:xfrm>
            <a:off x="5562600" y="2667000"/>
            <a:ext cx="0" cy="13716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2"/>
            <a:endCxn id="54" idx="6"/>
          </p:cNvCxnSpPr>
          <p:nvPr/>
        </p:nvCxnSpPr>
        <p:spPr>
          <a:xfrm flipH="1">
            <a:off x="3810000" y="4343400"/>
            <a:ext cx="1524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4" idx="0"/>
            <a:endCxn id="52" idx="4"/>
          </p:cNvCxnSpPr>
          <p:nvPr/>
        </p:nvCxnSpPr>
        <p:spPr>
          <a:xfrm flipV="1">
            <a:off x="3581400" y="2667000"/>
            <a:ext cx="0" cy="137160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1" idx="3"/>
            <a:endCxn id="54" idx="7"/>
          </p:cNvCxnSpPr>
          <p:nvPr/>
        </p:nvCxnSpPr>
        <p:spPr>
          <a:xfrm flipH="1">
            <a:off x="3743045" y="2577726"/>
            <a:ext cx="1657910" cy="155014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14" name="Picture 4" descr="man"/>
          <p:cNvPicPr>
            <a:picLocks noChangeAspect="1" noChangeArrowheads="1"/>
          </p:cNvPicPr>
          <p:nvPr/>
        </p:nvPicPr>
        <p:blipFill>
          <a:blip r:embed="rId3" cstate="print"/>
          <a:srcRect/>
          <a:stretch>
            <a:fillRect/>
          </a:stretch>
        </p:blipFill>
        <p:spPr bwMode="auto">
          <a:xfrm>
            <a:off x="5943600" y="990600"/>
            <a:ext cx="747713" cy="1057275"/>
          </a:xfrm>
          <a:prstGeom prst="rect">
            <a:avLst/>
          </a:prstGeom>
          <a:noFill/>
        </p:spPr>
      </p:pic>
      <p:cxnSp>
        <p:nvCxnSpPr>
          <p:cNvPr id="17" name="Straight Arrow Connector 16"/>
          <p:cNvCxnSpPr/>
          <p:nvPr/>
        </p:nvCxnSpPr>
        <p:spPr>
          <a:xfrm flipH="1" flipV="1">
            <a:off x="3733800" y="2564652"/>
            <a:ext cx="1657910" cy="155014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3" name="Text Box 16"/>
          <p:cNvSpPr txBox="1">
            <a:spLocks noChangeArrowheads="1"/>
          </p:cNvSpPr>
          <p:nvPr/>
        </p:nvSpPr>
        <p:spPr bwMode="auto">
          <a:xfrm>
            <a:off x="4038600" y="1981200"/>
            <a:ext cx="381000" cy="400110"/>
          </a:xfrm>
          <a:prstGeom prst="rect">
            <a:avLst/>
          </a:prstGeom>
          <a:noFill/>
          <a:ln w="9525">
            <a:noFill/>
            <a:miter lim="800000"/>
            <a:headEnd/>
            <a:tailEnd/>
          </a:ln>
          <a:effectLst/>
        </p:spPr>
        <p:txBody>
          <a:bodyPr>
            <a:spAutoFit/>
          </a:bodyPr>
          <a:lstStyle/>
          <a:p>
            <a:pPr algn="l">
              <a:spcBef>
                <a:spcPct val="50000"/>
              </a:spcBef>
            </a:pPr>
            <a:r>
              <a:rPr lang="en-US" sz="2000" b="1" dirty="0">
                <a:latin typeface="Comic Sans MS" pitchFamily="66" charset="0"/>
              </a:rPr>
              <a:t>1</a:t>
            </a:r>
          </a:p>
        </p:txBody>
      </p:sp>
      <p:sp>
        <p:nvSpPr>
          <p:cNvPr id="15" name="Text Box 16"/>
          <p:cNvSpPr txBox="1">
            <a:spLocks noChangeArrowheads="1"/>
          </p:cNvSpPr>
          <p:nvPr/>
        </p:nvSpPr>
        <p:spPr bwMode="auto">
          <a:xfrm>
            <a:off x="3200400" y="3429000"/>
            <a:ext cx="381000" cy="400110"/>
          </a:xfrm>
          <a:prstGeom prst="rect">
            <a:avLst/>
          </a:prstGeom>
          <a:noFill/>
          <a:ln w="9525">
            <a:noFill/>
            <a:miter lim="800000"/>
            <a:headEnd/>
            <a:tailEnd/>
          </a:ln>
          <a:effectLst/>
        </p:spPr>
        <p:txBody>
          <a:bodyPr>
            <a:spAutoFit/>
          </a:bodyPr>
          <a:lstStyle/>
          <a:p>
            <a:pPr algn="l">
              <a:spcBef>
                <a:spcPct val="50000"/>
              </a:spcBef>
            </a:pPr>
            <a:r>
              <a:rPr lang="en-US" sz="2000" b="1" dirty="0">
                <a:latin typeface="Comic Sans MS" pitchFamily="66" charset="0"/>
              </a:rPr>
              <a:t>1</a:t>
            </a:r>
          </a:p>
        </p:txBody>
      </p:sp>
      <p:graphicFrame>
        <p:nvGraphicFramePr>
          <p:cNvPr id="292881" name="Object 17"/>
          <p:cNvGraphicFramePr>
            <a:graphicFrameLocks noChangeAspect="1"/>
          </p:cNvGraphicFramePr>
          <p:nvPr/>
        </p:nvGraphicFramePr>
        <p:xfrm>
          <a:off x="4683125" y="4419600"/>
          <a:ext cx="422275" cy="613384"/>
        </p:xfrm>
        <a:graphic>
          <a:graphicData uri="http://schemas.openxmlformats.org/presentationml/2006/ole">
            <p:oleObj spid="_x0000_s59394" name="Equation" r:id="rId4" imgW="152280" imgH="393480" progId="Equation.3">
              <p:embed/>
            </p:oleObj>
          </a:graphicData>
        </a:graphic>
      </p:graphicFrame>
      <p:graphicFrame>
        <p:nvGraphicFramePr>
          <p:cNvPr id="2" name="Object 17"/>
          <p:cNvGraphicFramePr>
            <a:graphicFrameLocks noChangeAspect="1"/>
          </p:cNvGraphicFramePr>
          <p:nvPr/>
        </p:nvGraphicFramePr>
        <p:xfrm>
          <a:off x="5562600" y="2743200"/>
          <a:ext cx="457200" cy="612775"/>
        </p:xfrm>
        <a:graphic>
          <a:graphicData uri="http://schemas.openxmlformats.org/presentationml/2006/ole">
            <p:oleObj spid="_x0000_s59395" name="Equation" r:id="rId5" imgW="164880" imgH="393480" progId="Equation.3">
              <p:embed/>
            </p:oleObj>
          </a:graphicData>
        </a:graphic>
      </p:graphicFrame>
      <p:graphicFrame>
        <p:nvGraphicFramePr>
          <p:cNvPr id="3" name="Object 17"/>
          <p:cNvGraphicFramePr>
            <a:graphicFrameLocks noChangeAspect="1"/>
          </p:cNvGraphicFramePr>
          <p:nvPr/>
        </p:nvGraphicFramePr>
        <p:xfrm>
          <a:off x="4495800" y="2587625"/>
          <a:ext cx="457200" cy="612775"/>
        </p:xfrm>
        <a:graphic>
          <a:graphicData uri="http://schemas.openxmlformats.org/presentationml/2006/ole">
            <p:oleObj spid="_x0000_s59396" name="Equation" r:id="rId6" imgW="164880" imgH="393480" progId="Equation.3">
              <p:embed/>
            </p:oleObj>
          </a:graphicData>
        </a:graphic>
      </p:graphicFrame>
      <p:graphicFrame>
        <p:nvGraphicFramePr>
          <p:cNvPr id="4" name="Object 17"/>
          <p:cNvGraphicFramePr>
            <a:graphicFrameLocks noChangeAspect="1"/>
          </p:cNvGraphicFramePr>
          <p:nvPr/>
        </p:nvGraphicFramePr>
        <p:xfrm>
          <a:off x="4684713" y="3654425"/>
          <a:ext cx="420687" cy="612775"/>
        </p:xfrm>
        <a:graphic>
          <a:graphicData uri="http://schemas.openxmlformats.org/presentationml/2006/ole">
            <p:oleObj spid="_x0000_s59397" name="Equation" r:id="rId7" imgW="152280" imgH="393480" progId="Equation.3">
              <p:embed/>
            </p:oleObj>
          </a:graphicData>
        </a:graphic>
      </p:graphicFrame>
      <p:sp>
        <p:nvSpPr>
          <p:cNvPr id="19" name="Rectangle 2"/>
          <p:cNvSpPr>
            <a:spLocks noGrp="1" noChangeArrowheads="1"/>
          </p:cNvSpPr>
          <p:nvPr>
            <p:ph type="title"/>
          </p:nvPr>
        </p:nvSpPr>
        <p:spPr>
          <a:xfrm>
            <a:off x="457200" y="274638"/>
            <a:ext cx="8229600" cy="563562"/>
          </a:xfrm>
        </p:spPr>
        <p:txBody>
          <a:bodyPr>
            <a:normAutofit fontScale="90000"/>
          </a:bodyPr>
          <a:lstStyle/>
          <a:p>
            <a:r>
              <a:rPr lang="en-US" b="1" dirty="0" smtClean="0">
                <a:solidFill>
                  <a:srgbClr val="339933"/>
                </a:solidFill>
              </a:rPr>
              <a:t>Random </a:t>
            </a:r>
            <a:r>
              <a:rPr lang="en-US" b="1" dirty="0">
                <a:solidFill>
                  <a:srgbClr val="339933"/>
                </a:solidFill>
              </a:rPr>
              <a:t>walk</a:t>
            </a:r>
          </a:p>
        </p:txBody>
      </p:sp>
      <p:pic>
        <p:nvPicPr>
          <p:cNvPr id="20" name="Picture 4"/>
          <p:cNvPicPr>
            <a:picLocks noChangeAspect="1" noChangeArrowheads="1"/>
          </p:cNvPicPr>
          <p:nvPr/>
        </p:nvPicPr>
        <p:blipFill>
          <a:blip r:embed="rId8" cstate="print"/>
          <a:srcRect/>
          <a:stretch>
            <a:fillRect/>
          </a:stretch>
        </p:blipFill>
        <p:spPr bwMode="auto">
          <a:xfrm>
            <a:off x="7562850" y="76200"/>
            <a:ext cx="1352550" cy="1219200"/>
          </a:xfrm>
          <a:prstGeom prst="rect">
            <a:avLst/>
          </a:prstGeom>
          <a:noFill/>
          <a:ln w="9525">
            <a:noFill/>
            <a:miter lim="800000"/>
            <a:headEnd/>
            <a:tailEnd/>
          </a:ln>
        </p:spPr>
      </p:pic>
      <p:sp>
        <p:nvSpPr>
          <p:cNvPr id="22" name="Date Placeholder 21"/>
          <p:cNvSpPr>
            <a:spLocks noGrp="1"/>
          </p:cNvSpPr>
          <p:nvPr>
            <p:ph type="dt" sz="half" idx="10"/>
          </p:nvPr>
        </p:nvSpPr>
        <p:spPr/>
        <p:txBody>
          <a:bodyPr/>
          <a:lstStyle/>
          <a:p>
            <a:fld id="{E2FA7379-F1C9-4718-9859-03C3200DAA1F}" type="datetime1">
              <a:rPr lang="en-US" smtClean="0"/>
              <a:pPr/>
              <a:t>10/29/2011</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Oval 50"/>
          <p:cNvSpPr/>
          <p:nvPr/>
        </p:nvSpPr>
        <p:spPr>
          <a:xfrm>
            <a:off x="5334000" y="2057400"/>
            <a:ext cx="4572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352800" y="2057400"/>
            <a:ext cx="4572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5334000" y="4038600"/>
            <a:ext cx="4572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352800" y="4038600"/>
            <a:ext cx="4572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a:stCxn id="52" idx="6"/>
            <a:endCxn id="51" idx="2"/>
          </p:cNvCxnSpPr>
          <p:nvPr/>
        </p:nvCxnSpPr>
        <p:spPr>
          <a:xfrm>
            <a:off x="3810000" y="2362200"/>
            <a:ext cx="1524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1" idx="4"/>
            <a:endCxn id="53" idx="0"/>
          </p:cNvCxnSpPr>
          <p:nvPr/>
        </p:nvCxnSpPr>
        <p:spPr>
          <a:xfrm>
            <a:off x="5562600" y="2667000"/>
            <a:ext cx="0" cy="137160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2"/>
            <a:endCxn id="54" idx="6"/>
          </p:cNvCxnSpPr>
          <p:nvPr/>
        </p:nvCxnSpPr>
        <p:spPr>
          <a:xfrm flipH="1">
            <a:off x="3810000" y="4343400"/>
            <a:ext cx="1524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4" idx="0"/>
            <a:endCxn id="52" idx="4"/>
          </p:cNvCxnSpPr>
          <p:nvPr/>
        </p:nvCxnSpPr>
        <p:spPr>
          <a:xfrm flipV="1">
            <a:off x="3581400" y="2667000"/>
            <a:ext cx="0" cy="137160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1" idx="3"/>
            <a:endCxn id="54" idx="7"/>
          </p:cNvCxnSpPr>
          <p:nvPr/>
        </p:nvCxnSpPr>
        <p:spPr>
          <a:xfrm flipH="1">
            <a:off x="3743045" y="2577726"/>
            <a:ext cx="1657910" cy="155014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pic>
        <p:nvPicPr>
          <p:cNvPr id="14" name="Picture 4" descr="man"/>
          <p:cNvPicPr>
            <a:picLocks noChangeAspect="1" noChangeArrowheads="1"/>
          </p:cNvPicPr>
          <p:nvPr/>
        </p:nvPicPr>
        <p:blipFill>
          <a:blip r:embed="rId3" cstate="print"/>
          <a:srcRect/>
          <a:stretch>
            <a:fillRect/>
          </a:stretch>
        </p:blipFill>
        <p:spPr bwMode="auto">
          <a:xfrm>
            <a:off x="6019800" y="4343400"/>
            <a:ext cx="747713" cy="1057275"/>
          </a:xfrm>
          <a:prstGeom prst="rect">
            <a:avLst/>
          </a:prstGeom>
          <a:noFill/>
        </p:spPr>
      </p:pic>
      <p:cxnSp>
        <p:nvCxnSpPr>
          <p:cNvPr id="17" name="Straight Arrow Connector 16"/>
          <p:cNvCxnSpPr/>
          <p:nvPr/>
        </p:nvCxnSpPr>
        <p:spPr>
          <a:xfrm flipH="1" flipV="1">
            <a:off x="3733800" y="2564652"/>
            <a:ext cx="1657910" cy="155014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3" name="Text Box 16"/>
          <p:cNvSpPr txBox="1">
            <a:spLocks noChangeArrowheads="1"/>
          </p:cNvSpPr>
          <p:nvPr/>
        </p:nvSpPr>
        <p:spPr bwMode="auto">
          <a:xfrm>
            <a:off x="4038600" y="1981200"/>
            <a:ext cx="381000" cy="400110"/>
          </a:xfrm>
          <a:prstGeom prst="rect">
            <a:avLst/>
          </a:prstGeom>
          <a:noFill/>
          <a:ln w="9525">
            <a:noFill/>
            <a:miter lim="800000"/>
            <a:headEnd/>
            <a:tailEnd/>
          </a:ln>
          <a:effectLst/>
        </p:spPr>
        <p:txBody>
          <a:bodyPr>
            <a:spAutoFit/>
          </a:bodyPr>
          <a:lstStyle/>
          <a:p>
            <a:pPr algn="l">
              <a:spcBef>
                <a:spcPct val="50000"/>
              </a:spcBef>
            </a:pPr>
            <a:r>
              <a:rPr lang="en-US" sz="2000" b="1" dirty="0">
                <a:latin typeface="Comic Sans MS" pitchFamily="66" charset="0"/>
              </a:rPr>
              <a:t>1</a:t>
            </a:r>
          </a:p>
        </p:txBody>
      </p:sp>
      <p:sp>
        <p:nvSpPr>
          <p:cNvPr id="15" name="Text Box 16"/>
          <p:cNvSpPr txBox="1">
            <a:spLocks noChangeArrowheads="1"/>
          </p:cNvSpPr>
          <p:nvPr/>
        </p:nvSpPr>
        <p:spPr bwMode="auto">
          <a:xfrm>
            <a:off x="3200400" y="3429000"/>
            <a:ext cx="381000" cy="400110"/>
          </a:xfrm>
          <a:prstGeom prst="rect">
            <a:avLst/>
          </a:prstGeom>
          <a:noFill/>
          <a:ln w="9525">
            <a:noFill/>
            <a:miter lim="800000"/>
            <a:headEnd/>
            <a:tailEnd/>
          </a:ln>
          <a:effectLst/>
        </p:spPr>
        <p:txBody>
          <a:bodyPr>
            <a:spAutoFit/>
          </a:bodyPr>
          <a:lstStyle/>
          <a:p>
            <a:pPr algn="l">
              <a:spcBef>
                <a:spcPct val="50000"/>
              </a:spcBef>
            </a:pPr>
            <a:r>
              <a:rPr lang="en-US" sz="2000" b="1" dirty="0">
                <a:latin typeface="Comic Sans MS" pitchFamily="66" charset="0"/>
              </a:rPr>
              <a:t>1</a:t>
            </a:r>
          </a:p>
        </p:txBody>
      </p:sp>
      <p:graphicFrame>
        <p:nvGraphicFramePr>
          <p:cNvPr id="292881" name="Object 17"/>
          <p:cNvGraphicFramePr>
            <a:graphicFrameLocks noChangeAspect="1"/>
          </p:cNvGraphicFramePr>
          <p:nvPr/>
        </p:nvGraphicFramePr>
        <p:xfrm>
          <a:off x="4683125" y="4419600"/>
          <a:ext cx="422275" cy="613384"/>
        </p:xfrm>
        <a:graphic>
          <a:graphicData uri="http://schemas.openxmlformats.org/presentationml/2006/ole">
            <p:oleObj spid="_x0000_s60418" name="Equation" r:id="rId4" imgW="152280" imgH="393480" progId="Equation.3">
              <p:embed/>
            </p:oleObj>
          </a:graphicData>
        </a:graphic>
      </p:graphicFrame>
      <p:graphicFrame>
        <p:nvGraphicFramePr>
          <p:cNvPr id="2" name="Object 17"/>
          <p:cNvGraphicFramePr>
            <a:graphicFrameLocks noChangeAspect="1"/>
          </p:cNvGraphicFramePr>
          <p:nvPr/>
        </p:nvGraphicFramePr>
        <p:xfrm>
          <a:off x="5562600" y="2743200"/>
          <a:ext cx="457200" cy="612775"/>
        </p:xfrm>
        <a:graphic>
          <a:graphicData uri="http://schemas.openxmlformats.org/presentationml/2006/ole">
            <p:oleObj spid="_x0000_s60419" name="Equation" r:id="rId5" imgW="164880" imgH="393480" progId="Equation.3">
              <p:embed/>
            </p:oleObj>
          </a:graphicData>
        </a:graphic>
      </p:graphicFrame>
      <p:graphicFrame>
        <p:nvGraphicFramePr>
          <p:cNvPr id="3" name="Object 17"/>
          <p:cNvGraphicFramePr>
            <a:graphicFrameLocks noChangeAspect="1"/>
          </p:cNvGraphicFramePr>
          <p:nvPr/>
        </p:nvGraphicFramePr>
        <p:xfrm>
          <a:off x="4495800" y="2587625"/>
          <a:ext cx="457200" cy="612775"/>
        </p:xfrm>
        <a:graphic>
          <a:graphicData uri="http://schemas.openxmlformats.org/presentationml/2006/ole">
            <p:oleObj spid="_x0000_s60420" name="Equation" r:id="rId6" imgW="164880" imgH="393480" progId="Equation.3">
              <p:embed/>
            </p:oleObj>
          </a:graphicData>
        </a:graphic>
      </p:graphicFrame>
      <p:graphicFrame>
        <p:nvGraphicFramePr>
          <p:cNvPr id="4" name="Object 17"/>
          <p:cNvGraphicFramePr>
            <a:graphicFrameLocks noChangeAspect="1"/>
          </p:cNvGraphicFramePr>
          <p:nvPr/>
        </p:nvGraphicFramePr>
        <p:xfrm>
          <a:off x="4684713" y="3654425"/>
          <a:ext cx="420687" cy="612775"/>
        </p:xfrm>
        <a:graphic>
          <a:graphicData uri="http://schemas.openxmlformats.org/presentationml/2006/ole">
            <p:oleObj spid="_x0000_s60421" name="Equation" r:id="rId7" imgW="152280" imgH="393480" progId="Equation.3">
              <p:embed/>
            </p:oleObj>
          </a:graphicData>
        </a:graphic>
      </p:graphicFrame>
      <p:sp>
        <p:nvSpPr>
          <p:cNvPr id="19" name="Rectangle 2"/>
          <p:cNvSpPr>
            <a:spLocks noGrp="1" noChangeArrowheads="1"/>
          </p:cNvSpPr>
          <p:nvPr>
            <p:ph type="title"/>
          </p:nvPr>
        </p:nvSpPr>
        <p:spPr>
          <a:xfrm>
            <a:off x="457200" y="274638"/>
            <a:ext cx="8229600" cy="563562"/>
          </a:xfrm>
        </p:spPr>
        <p:txBody>
          <a:bodyPr>
            <a:normAutofit fontScale="90000"/>
          </a:bodyPr>
          <a:lstStyle/>
          <a:p>
            <a:r>
              <a:rPr lang="en-US" b="1" dirty="0" smtClean="0">
                <a:solidFill>
                  <a:srgbClr val="339933"/>
                </a:solidFill>
              </a:rPr>
              <a:t>Random </a:t>
            </a:r>
            <a:r>
              <a:rPr lang="en-US" b="1" dirty="0">
                <a:solidFill>
                  <a:srgbClr val="339933"/>
                </a:solidFill>
              </a:rPr>
              <a:t>walk</a:t>
            </a:r>
          </a:p>
        </p:txBody>
      </p:sp>
      <p:pic>
        <p:nvPicPr>
          <p:cNvPr id="20" name="Picture 4"/>
          <p:cNvPicPr>
            <a:picLocks noChangeAspect="1" noChangeArrowheads="1"/>
          </p:cNvPicPr>
          <p:nvPr/>
        </p:nvPicPr>
        <p:blipFill>
          <a:blip r:embed="rId8" cstate="print"/>
          <a:srcRect/>
          <a:stretch>
            <a:fillRect/>
          </a:stretch>
        </p:blipFill>
        <p:spPr bwMode="auto">
          <a:xfrm>
            <a:off x="7562850" y="76200"/>
            <a:ext cx="1352550" cy="1219200"/>
          </a:xfrm>
          <a:prstGeom prst="rect">
            <a:avLst/>
          </a:prstGeom>
          <a:noFill/>
          <a:ln w="9525">
            <a:noFill/>
            <a:miter lim="800000"/>
            <a:headEnd/>
            <a:tailEnd/>
          </a:ln>
        </p:spPr>
      </p:pic>
      <p:sp>
        <p:nvSpPr>
          <p:cNvPr id="22" name="Date Placeholder 21"/>
          <p:cNvSpPr>
            <a:spLocks noGrp="1"/>
          </p:cNvSpPr>
          <p:nvPr>
            <p:ph type="dt" sz="half" idx="10"/>
          </p:nvPr>
        </p:nvSpPr>
        <p:spPr/>
        <p:txBody>
          <a:bodyPr/>
          <a:lstStyle/>
          <a:p>
            <a:fld id="{EFD1204F-835B-4158-9856-8F901A445A4E}" type="datetime1">
              <a:rPr lang="en-US" smtClean="0"/>
              <a:pPr/>
              <a:t>10/29/2011</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p:cNvSpPr>
            <a:spLocks noGrp="1" noChangeArrowheads="1"/>
          </p:cNvSpPr>
          <p:nvPr>
            <p:ph type="body" idx="1"/>
          </p:nvPr>
        </p:nvSpPr>
        <p:spPr>
          <a:xfrm>
            <a:off x="457200" y="1323201"/>
            <a:ext cx="8229600" cy="4419599"/>
          </a:xfrm>
        </p:spPr>
        <p:txBody>
          <a:bodyPr/>
          <a:lstStyle/>
          <a:p>
            <a:pPr>
              <a:buFont typeface="Wingdings" pitchFamily="2" charset="2"/>
              <a:buChar char="q"/>
            </a:pPr>
            <a:r>
              <a:rPr lang="en-US" sz="2400" dirty="0" smtClean="0">
                <a:solidFill>
                  <a:srgbClr val="FF0000"/>
                </a:solidFill>
              </a:rPr>
              <a:t>Strongly Connected</a:t>
            </a:r>
            <a:r>
              <a:rPr lang="en-US" sz="2400" dirty="0" smtClean="0"/>
              <a:t>: </a:t>
            </a:r>
            <a:r>
              <a:rPr lang="en-US" sz="2400" dirty="0"/>
              <a:t>There is a </a:t>
            </a:r>
            <a:r>
              <a:rPr lang="en-US" sz="2400" b="1" dirty="0" smtClean="0">
                <a:solidFill>
                  <a:srgbClr val="0070C0"/>
                </a:solidFill>
              </a:rPr>
              <a:t>directed path </a:t>
            </a:r>
            <a:r>
              <a:rPr lang="en-US" sz="2400" dirty="0"/>
              <a:t>from every node to every other node</a:t>
            </a:r>
            <a:r>
              <a:rPr lang="en-US" sz="2400" dirty="0" smtClean="0"/>
              <a:t>.</a:t>
            </a:r>
          </a:p>
          <a:p>
            <a:pPr>
              <a:buFont typeface="Wingdings" pitchFamily="2" charset="2"/>
              <a:buChar char="q"/>
            </a:pPr>
            <a:r>
              <a:rPr lang="en-US" sz="2400" dirty="0" err="1" smtClean="0">
                <a:solidFill>
                  <a:srgbClr val="FF0000"/>
                </a:solidFill>
              </a:rPr>
              <a:t>Aperiodic</a:t>
            </a:r>
            <a:r>
              <a:rPr lang="en-US" sz="2400" dirty="0" smtClean="0"/>
              <a:t>: The </a:t>
            </a:r>
            <a:r>
              <a:rPr lang="en-US" sz="2400" dirty="0" smtClean="0">
                <a:solidFill>
                  <a:srgbClr val="0000CC"/>
                </a:solidFill>
              </a:rPr>
              <a:t>GCD</a:t>
            </a:r>
            <a:r>
              <a:rPr lang="en-US" sz="2400" dirty="0" smtClean="0"/>
              <a:t> of all </a:t>
            </a:r>
            <a:r>
              <a:rPr lang="en-US" sz="2400" dirty="0" smtClean="0">
                <a:solidFill>
                  <a:srgbClr val="0000CC"/>
                </a:solidFill>
              </a:rPr>
              <a:t>cycle lengths </a:t>
            </a:r>
            <a:r>
              <a:rPr lang="en-US" sz="2400" dirty="0" smtClean="0"/>
              <a:t>is </a:t>
            </a:r>
            <a:r>
              <a:rPr lang="en-US" sz="2400" i="1" dirty="0" smtClean="0">
                <a:solidFill>
                  <a:srgbClr val="FF0000"/>
                </a:solidFill>
              </a:rPr>
              <a:t>1</a:t>
            </a:r>
            <a:r>
              <a:rPr lang="en-US" sz="2400" i="1" dirty="0" smtClean="0"/>
              <a:t>. </a:t>
            </a:r>
            <a:r>
              <a:rPr lang="en-US" sz="2400" dirty="0" smtClean="0"/>
              <a:t>The GCD is also called period.</a:t>
            </a:r>
          </a:p>
          <a:p>
            <a:pPr>
              <a:buNone/>
            </a:pPr>
            <a:endParaRPr lang="en-US" sz="2400" i="1" dirty="0" smtClean="0"/>
          </a:p>
          <a:p>
            <a:pPr>
              <a:buNone/>
            </a:pPr>
            <a:endParaRPr lang="en-US" sz="2400" i="1" dirty="0" smtClean="0"/>
          </a:p>
          <a:p>
            <a:pPr>
              <a:buFont typeface="Wingdings" pitchFamily="2" charset="2"/>
              <a:buNone/>
            </a:pPr>
            <a:endParaRPr lang="en-US" sz="2400" dirty="0" smtClean="0"/>
          </a:p>
        </p:txBody>
      </p:sp>
      <p:sp>
        <p:nvSpPr>
          <p:cNvPr id="51" name="Text Box 27"/>
          <p:cNvSpPr txBox="1">
            <a:spLocks noChangeArrowheads="1"/>
          </p:cNvSpPr>
          <p:nvPr/>
        </p:nvSpPr>
        <p:spPr bwMode="auto">
          <a:xfrm>
            <a:off x="914400" y="5525869"/>
            <a:ext cx="2514600" cy="646331"/>
          </a:xfrm>
          <a:prstGeom prst="rect">
            <a:avLst/>
          </a:prstGeom>
          <a:noFill/>
          <a:ln w="9525">
            <a:noFill/>
            <a:miter lim="800000"/>
            <a:headEnd/>
            <a:tailEnd/>
          </a:ln>
          <a:effectLst/>
        </p:spPr>
        <p:txBody>
          <a:bodyPr wrap="square">
            <a:spAutoFit/>
          </a:bodyPr>
          <a:lstStyle/>
          <a:p>
            <a:pPr algn="l">
              <a:spcBef>
                <a:spcPct val="50000"/>
              </a:spcBef>
            </a:pPr>
            <a:r>
              <a:rPr lang="en-US" b="1" dirty="0" smtClean="0">
                <a:solidFill>
                  <a:srgbClr val="660066"/>
                </a:solidFill>
                <a:latin typeface="Comic Sans MS" pitchFamily="66" charset="0"/>
              </a:rPr>
              <a:t>Strongly Connected</a:t>
            </a:r>
            <a:r>
              <a:rPr lang="en-US" dirty="0" smtClean="0">
                <a:latin typeface="Comic Sans MS" pitchFamily="66" charset="0"/>
              </a:rPr>
              <a:t/>
            </a:r>
            <a:br>
              <a:rPr lang="en-US" dirty="0" smtClean="0">
                <a:latin typeface="Comic Sans MS" pitchFamily="66" charset="0"/>
              </a:rPr>
            </a:br>
            <a:r>
              <a:rPr lang="en-US" dirty="0" smtClean="0">
                <a:latin typeface="Comic Sans MS" pitchFamily="66" charset="0"/>
              </a:rPr>
              <a:t>and </a:t>
            </a:r>
            <a:r>
              <a:rPr lang="en-US" b="1" dirty="0" err="1" smtClean="0">
                <a:solidFill>
                  <a:srgbClr val="660066"/>
                </a:solidFill>
                <a:latin typeface="Comic Sans MS" pitchFamily="66" charset="0"/>
              </a:rPr>
              <a:t>Aperiodic</a:t>
            </a:r>
            <a:endParaRPr lang="en-US" b="1" dirty="0">
              <a:solidFill>
                <a:srgbClr val="660066"/>
              </a:solidFill>
              <a:latin typeface="Comic Sans MS" pitchFamily="66" charset="0"/>
            </a:endParaRPr>
          </a:p>
        </p:txBody>
      </p:sp>
      <p:sp>
        <p:nvSpPr>
          <p:cNvPr id="52" name="Text Box 28"/>
          <p:cNvSpPr txBox="1">
            <a:spLocks noChangeArrowheads="1"/>
          </p:cNvSpPr>
          <p:nvPr/>
        </p:nvSpPr>
        <p:spPr bwMode="auto">
          <a:xfrm>
            <a:off x="5181600" y="5638800"/>
            <a:ext cx="2895600" cy="369332"/>
          </a:xfrm>
          <a:prstGeom prst="rect">
            <a:avLst/>
          </a:prstGeom>
          <a:noFill/>
          <a:ln w="9525">
            <a:noFill/>
            <a:miter lim="800000"/>
            <a:headEnd/>
            <a:tailEnd/>
          </a:ln>
          <a:effectLst/>
        </p:spPr>
        <p:txBody>
          <a:bodyPr>
            <a:spAutoFit/>
          </a:bodyPr>
          <a:lstStyle/>
          <a:p>
            <a:pPr>
              <a:spcBef>
                <a:spcPct val="50000"/>
              </a:spcBef>
            </a:pPr>
            <a:r>
              <a:rPr lang="en-US" b="1" dirty="0" smtClean="0">
                <a:solidFill>
                  <a:srgbClr val="C00000"/>
                </a:solidFill>
                <a:latin typeface="Comic Sans MS" pitchFamily="66" charset="0"/>
              </a:rPr>
              <a:t>Not Strongly Connected</a:t>
            </a:r>
          </a:p>
        </p:txBody>
      </p:sp>
      <p:sp>
        <p:nvSpPr>
          <p:cNvPr id="53" name="Rectangle 2"/>
          <p:cNvSpPr>
            <a:spLocks noGrp="1" noChangeArrowheads="1"/>
          </p:cNvSpPr>
          <p:nvPr>
            <p:ph type="title"/>
          </p:nvPr>
        </p:nvSpPr>
        <p:spPr>
          <a:xfrm>
            <a:off x="457200" y="274638"/>
            <a:ext cx="8229600" cy="563562"/>
          </a:xfrm>
        </p:spPr>
        <p:txBody>
          <a:bodyPr>
            <a:normAutofit fontScale="90000"/>
          </a:bodyPr>
          <a:lstStyle/>
          <a:p>
            <a:r>
              <a:rPr lang="en-US" b="1" dirty="0" smtClean="0">
                <a:solidFill>
                  <a:srgbClr val="339933"/>
                </a:solidFill>
              </a:rPr>
              <a:t>Random </a:t>
            </a:r>
            <a:r>
              <a:rPr lang="en-US" b="1" dirty="0">
                <a:solidFill>
                  <a:srgbClr val="339933"/>
                </a:solidFill>
              </a:rPr>
              <a:t>walk</a:t>
            </a:r>
          </a:p>
        </p:txBody>
      </p:sp>
      <p:pic>
        <p:nvPicPr>
          <p:cNvPr id="20" name="Picture 4"/>
          <p:cNvPicPr>
            <a:picLocks noChangeAspect="1" noChangeArrowheads="1"/>
          </p:cNvPicPr>
          <p:nvPr/>
        </p:nvPicPr>
        <p:blipFill>
          <a:blip r:embed="rId2" cstate="print"/>
          <a:srcRect/>
          <a:stretch>
            <a:fillRect/>
          </a:stretch>
        </p:blipFill>
        <p:spPr bwMode="auto">
          <a:xfrm>
            <a:off x="7562850" y="76200"/>
            <a:ext cx="1352550" cy="1219200"/>
          </a:xfrm>
          <a:prstGeom prst="rect">
            <a:avLst/>
          </a:prstGeom>
          <a:noFill/>
          <a:ln w="9525">
            <a:noFill/>
            <a:miter lim="800000"/>
            <a:headEnd/>
            <a:tailEnd/>
          </a:ln>
        </p:spPr>
      </p:pic>
      <p:sp>
        <p:nvSpPr>
          <p:cNvPr id="23" name="Oval 22"/>
          <p:cNvSpPr/>
          <p:nvPr/>
        </p:nvSpPr>
        <p:spPr>
          <a:xfrm>
            <a:off x="7696200" y="3124200"/>
            <a:ext cx="609600" cy="609600"/>
          </a:xfrm>
          <a:prstGeom prst="ellipse">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dirty="0" smtClean="0">
                <a:solidFill>
                  <a:schemeClr val="tx1"/>
                </a:solidFill>
              </a:rPr>
              <a:t>1</a:t>
            </a:r>
            <a:endParaRPr lang="en-US" sz="3600" dirty="0">
              <a:solidFill>
                <a:schemeClr val="tx1"/>
              </a:solidFill>
            </a:endParaRPr>
          </a:p>
        </p:txBody>
      </p:sp>
      <p:cxnSp>
        <p:nvCxnSpPr>
          <p:cNvPr id="24" name="Straight Arrow Connector 23"/>
          <p:cNvCxnSpPr>
            <a:stCxn id="28" idx="5"/>
            <a:endCxn id="25" idx="1"/>
          </p:cNvCxnSpPr>
          <p:nvPr/>
        </p:nvCxnSpPr>
        <p:spPr>
          <a:xfrm rot="16200000" flipH="1">
            <a:off x="6731000" y="3683000"/>
            <a:ext cx="1092200" cy="1016000"/>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696200" y="4648200"/>
            <a:ext cx="609600" cy="6096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dirty="0" smtClean="0">
                <a:solidFill>
                  <a:schemeClr val="tx1"/>
                </a:solidFill>
              </a:rPr>
              <a:t>2</a:t>
            </a:r>
            <a:endParaRPr lang="en-US" sz="3600" dirty="0">
              <a:solidFill>
                <a:schemeClr val="tx1"/>
              </a:solidFill>
            </a:endParaRPr>
          </a:p>
        </p:txBody>
      </p:sp>
      <p:sp>
        <p:nvSpPr>
          <p:cNvPr id="26" name="Oval 25"/>
          <p:cNvSpPr/>
          <p:nvPr/>
        </p:nvSpPr>
        <p:spPr>
          <a:xfrm>
            <a:off x="4876800" y="3124200"/>
            <a:ext cx="609600" cy="609600"/>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dirty="0" smtClean="0">
                <a:solidFill>
                  <a:schemeClr val="tx1"/>
                </a:solidFill>
              </a:rPr>
              <a:t>6</a:t>
            </a:r>
            <a:endParaRPr lang="en-US" sz="3600" dirty="0">
              <a:solidFill>
                <a:schemeClr val="tx1"/>
              </a:solidFill>
            </a:endParaRPr>
          </a:p>
        </p:txBody>
      </p:sp>
      <p:sp>
        <p:nvSpPr>
          <p:cNvPr id="27" name="Oval 26"/>
          <p:cNvSpPr/>
          <p:nvPr/>
        </p:nvSpPr>
        <p:spPr>
          <a:xfrm>
            <a:off x="4876800" y="4648200"/>
            <a:ext cx="609600" cy="609600"/>
          </a:xfrm>
          <a:prstGeom prst="ellipse">
            <a:avLst/>
          </a:prstGeom>
          <a:solidFill>
            <a:srgbClr val="7030A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dirty="0" smtClean="0">
                <a:solidFill>
                  <a:schemeClr val="tx1"/>
                </a:solidFill>
              </a:rPr>
              <a:t>5</a:t>
            </a:r>
            <a:endParaRPr lang="en-US" sz="3600" dirty="0">
              <a:solidFill>
                <a:schemeClr val="tx1"/>
              </a:solidFill>
            </a:endParaRPr>
          </a:p>
        </p:txBody>
      </p:sp>
      <p:sp>
        <p:nvSpPr>
          <p:cNvPr id="28" name="Oval 27"/>
          <p:cNvSpPr/>
          <p:nvPr/>
        </p:nvSpPr>
        <p:spPr>
          <a:xfrm>
            <a:off x="6248400" y="3124200"/>
            <a:ext cx="609600" cy="609600"/>
          </a:xfrm>
          <a:prstGeom prst="ellipse">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dirty="0" smtClean="0">
                <a:solidFill>
                  <a:schemeClr val="tx1"/>
                </a:solidFill>
              </a:rPr>
              <a:t>4</a:t>
            </a:r>
            <a:endParaRPr lang="en-US" sz="3600" dirty="0">
              <a:solidFill>
                <a:schemeClr val="tx1"/>
              </a:solidFill>
            </a:endParaRPr>
          </a:p>
        </p:txBody>
      </p:sp>
      <p:sp>
        <p:nvSpPr>
          <p:cNvPr id="29" name="Oval 28"/>
          <p:cNvSpPr/>
          <p:nvPr/>
        </p:nvSpPr>
        <p:spPr>
          <a:xfrm>
            <a:off x="6248400" y="4648200"/>
            <a:ext cx="609600" cy="609600"/>
          </a:xfrm>
          <a:prstGeom prst="ellipse">
            <a:avLst/>
          </a:prstGeom>
          <a:solidFill>
            <a:srgbClr val="FF66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dirty="0" smtClean="0">
                <a:solidFill>
                  <a:schemeClr val="tx1"/>
                </a:solidFill>
              </a:rPr>
              <a:t>3</a:t>
            </a:r>
            <a:endParaRPr lang="en-US" sz="3600" dirty="0">
              <a:solidFill>
                <a:schemeClr val="tx1"/>
              </a:solidFill>
            </a:endParaRPr>
          </a:p>
        </p:txBody>
      </p:sp>
      <p:cxnSp>
        <p:nvCxnSpPr>
          <p:cNvPr id="30" name="Straight Arrow Connector 29"/>
          <p:cNvCxnSpPr>
            <a:stCxn id="23" idx="4"/>
            <a:endCxn id="25" idx="0"/>
          </p:cNvCxnSpPr>
          <p:nvPr/>
        </p:nvCxnSpPr>
        <p:spPr>
          <a:xfrm rot="5400000">
            <a:off x="7543801" y="4191000"/>
            <a:ext cx="914400" cy="3175"/>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0"/>
            <a:endCxn id="26" idx="4"/>
          </p:cNvCxnSpPr>
          <p:nvPr/>
        </p:nvCxnSpPr>
        <p:spPr>
          <a:xfrm rot="5400000" flipH="1" flipV="1">
            <a:off x="4724401" y="4191000"/>
            <a:ext cx="914400" cy="3175"/>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7"/>
            <a:endCxn id="28" idx="3"/>
          </p:cNvCxnSpPr>
          <p:nvPr/>
        </p:nvCxnSpPr>
        <p:spPr>
          <a:xfrm rot="5400000" flipH="1" flipV="1">
            <a:off x="5321300" y="3721100"/>
            <a:ext cx="1092200" cy="939800"/>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2"/>
            <a:endCxn id="27" idx="6"/>
          </p:cNvCxnSpPr>
          <p:nvPr/>
        </p:nvCxnSpPr>
        <p:spPr>
          <a:xfrm rot="10800000">
            <a:off x="5486400" y="4953000"/>
            <a:ext cx="762000" cy="1588"/>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8" idx="4"/>
            <a:endCxn id="29" idx="0"/>
          </p:cNvCxnSpPr>
          <p:nvPr/>
        </p:nvCxnSpPr>
        <p:spPr>
          <a:xfrm rot="5400000">
            <a:off x="6096001" y="4191000"/>
            <a:ext cx="914400" cy="3175"/>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2"/>
          </p:cNvCxnSpPr>
          <p:nvPr/>
        </p:nvCxnSpPr>
        <p:spPr>
          <a:xfrm rot="10800000">
            <a:off x="6858000" y="4953000"/>
            <a:ext cx="838200" cy="1588"/>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514600" y="3124200"/>
            <a:ext cx="609600" cy="609600"/>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dirty="0" smtClean="0">
                <a:solidFill>
                  <a:schemeClr val="tx1"/>
                </a:solidFill>
              </a:rPr>
              <a:t>1</a:t>
            </a:r>
            <a:endParaRPr lang="en-US" sz="3600" dirty="0">
              <a:solidFill>
                <a:schemeClr val="tx1"/>
              </a:solidFill>
            </a:endParaRPr>
          </a:p>
        </p:txBody>
      </p:sp>
      <p:cxnSp>
        <p:nvCxnSpPr>
          <p:cNvPr id="37" name="Straight Arrow Connector 36"/>
          <p:cNvCxnSpPr>
            <a:stCxn id="56" idx="5"/>
            <a:endCxn id="55" idx="1"/>
          </p:cNvCxnSpPr>
          <p:nvPr/>
        </p:nvCxnSpPr>
        <p:spPr>
          <a:xfrm rot="16200000" flipH="1">
            <a:off x="1549400" y="3683000"/>
            <a:ext cx="1092200" cy="1016000"/>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2514600" y="4648200"/>
            <a:ext cx="609600" cy="609600"/>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dirty="0" smtClean="0">
                <a:solidFill>
                  <a:schemeClr val="tx1"/>
                </a:solidFill>
              </a:rPr>
              <a:t>2</a:t>
            </a:r>
            <a:endParaRPr lang="en-US" sz="3600" dirty="0">
              <a:solidFill>
                <a:schemeClr val="tx1"/>
              </a:solidFill>
            </a:endParaRPr>
          </a:p>
        </p:txBody>
      </p:sp>
      <p:sp>
        <p:nvSpPr>
          <p:cNvPr id="56" name="Oval 55"/>
          <p:cNvSpPr/>
          <p:nvPr/>
        </p:nvSpPr>
        <p:spPr>
          <a:xfrm>
            <a:off x="1066800" y="3124200"/>
            <a:ext cx="609600" cy="609600"/>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dirty="0" smtClean="0">
                <a:solidFill>
                  <a:schemeClr val="tx1"/>
                </a:solidFill>
              </a:rPr>
              <a:t>4</a:t>
            </a:r>
            <a:endParaRPr lang="en-US" sz="3600" dirty="0">
              <a:solidFill>
                <a:schemeClr val="tx1"/>
              </a:solidFill>
            </a:endParaRPr>
          </a:p>
        </p:txBody>
      </p:sp>
      <p:sp>
        <p:nvSpPr>
          <p:cNvPr id="57" name="Oval 56"/>
          <p:cNvSpPr/>
          <p:nvPr/>
        </p:nvSpPr>
        <p:spPr>
          <a:xfrm>
            <a:off x="1066800" y="4648200"/>
            <a:ext cx="609600" cy="609600"/>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dirty="0" smtClean="0">
                <a:solidFill>
                  <a:schemeClr val="tx1"/>
                </a:solidFill>
              </a:rPr>
              <a:t>3</a:t>
            </a:r>
            <a:endParaRPr lang="en-US" sz="3600" dirty="0">
              <a:solidFill>
                <a:schemeClr val="tx1"/>
              </a:solidFill>
            </a:endParaRPr>
          </a:p>
        </p:txBody>
      </p:sp>
      <p:cxnSp>
        <p:nvCxnSpPr>
          <p:cNvPr id="58" name="Straight Arrow Connector 57"/>
          <p:cNvCxnSpPr>
            <a:stCxn id="36" idx="4"/>
            <a:endCxn id="55" idx="0"/>
          </p:cNvCxnSpPr>
          <p:nvPr/>
        </p:nvCxnSpPr>
        <p:spPr>
          <a:xfrm rot="5400000">
            <a:off x="2362201" y="4191000"/>
            <a:ext cx="914400" cy="3175"/>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5" idx="2"/>
          </p:cNvCxnSpPr>
          <p:nvPr/>
        </p:nvCxnSpPr>
        <p:spPr>
          <a:xfrm rot="10800000">
            <a:off x="1676400" y="4953000"/>
            <a:ext cx="838200" cy="1588"/>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6" idx="6"/>
            <a:endCxn id="36" idx="2"/>
          </p:cNvCxnSpPr>
          <p:nvPr/>
        </p:nvCxnSpPr>
        <p:spPr>
          <a:xfrm>
            <a:off x="1676400" y="3429000"/>
            <a:ext cx="8382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7" idx="0"/>
            <a:endCxn id="56" idx="4"/>
          </p:cNvCxnSpPr>
          <p:nvPr/>
        </p:nvCxnSpPr>
        <p:spPr>
          <a:xfrm rot="5400000" flipH="1" flipV="1">
            <a:off x="914400" y="4191000"/>
            <a:ext cx="9144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Date Placeholder 38"/>
          <p:cNvSpPr>
            <a:spLocks noGrp="1"/>
          </p:cNvSpPr>
          <p:nvPr>
            <p:ph type="dt" sz="half" idx="10"/>
          </p:nvPr>
        </p:nvSpPr>
        <p:spPr/>
        <p:txBody>
          <a:bodyPr/>
          <a:lstStyle/>
          <a:p>
            <a:fld id="{E9779DFA-DB0C-429B-BA63-2DDD56B291B4}" type="datetime1">
              <a:rPr lang="en-US" smtClean="0"/>
              <a:pPr/>
              <a:t>10/29/2011</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Oval 50"/>
          <p:cNvSpPr/>
          <p:nvPr/>
        </p:nvSpPr>
        <p:spPr>
          <a:xfrm>
            <a:off x="7696200" y="2434616"/>
            <a:ext cx="4572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5715000" y="2434616"/>
            <a:ext cx="457200" cy="6096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7696200" y="4415816"/>
            <a:ext cx="457200" cy="609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715000" y="4415816"/>
            <a:ext cx="457200" cy="609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a:stCxn id="52" idx="6"/>
            <a:endCxn id="51" idx="2"/>
          </p:cNvCxnSpPr>
          <p:nvPr/>
        </p:nvCxnSpPr>
        <p:spPr>
          <a:xfrm>
            <a:off x="6172200" y="2739416"/>
            <a:ext cx="1524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1" idx="4"/>
            <a:endCxn id="53" idx="0"/>
          </p:cNvCxnSpPr>
          <p:nvPr/>
        </p:nvCxnSpPr>
        <p:spPr>
          <a:xfrm>
            <a:off x="7924800" y="3044216"/>
            <a:ext cx="0" cy="137160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2"/>
            <a:endCxn id="54" idx="6"/>
          </p:cNvCxnSpPr>
          <p:nvPr/>
        </p:nvCxnSpPr>
        <p:spPr>
          <a:xfrm flipH="1">
            <a:off x="6172200" y="4720616"/>
            <a:ext cx="1524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4" idx="0"/>
            <a:endCxn id="52" idx="4"/>
          </p:cNvCxnSpPr>
          <p:nvPr/>
        </p:nvCxnSpPr>
        <p:spPr>
          <a:xfrm flipV="1">
            <a:off x="5943600" y="3044216"/>
            <a:ext cx="0" cy="137160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1" idx="3"/>
            <a:endCxn id="54" idx="7"/>
          </p:cNvCxnSpPr>
          <p:nvPr/>
        </p:nvCxnSpPr>
        <p:spPr>
          <a:xfrm flipH="1">
            <a:off x="6105245" y="2954942"/>
            <a:ext cx="1657910" cy="155014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6096000" y="2941868"/>
            <a:ext cx="1657910" cy="155014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3" name="Text Box 16"/>
          <p:cNvSpPr txBox="1">
            <a:spLocks noChangeArrowheads="1"/>
          </p:cNvSpPr>
          <p:nvPr/>
        </p:nvSpPr>
        <p:spPr bwMode="auto">
          <a:xfrm>
            <a:off x="6400800" y="2358416"/>
            <a:ext cx="381000" cy="400110"/>
          </a:xfrm>
          <a:prstGeom prst="rect">
            <a:avLst/>
          </a:prstGeom>
          <a:noFill/>
          <a:ln w="9525">
            <a:noFill/>
            <a:miter lim="800000"/>
            <a:headEnd/>
            <a:tailEnd/>
          </a:ln>
          <a:effectLst/>
        </p:spPr>
        <p:txBody>
          <a:bodyPr>
            <a:spAutoFit/>
          </a:bodyPr>
          <a:lstStyle/>
          <a:p>
            <a:pPr algn="l">
              <a:spcBef>
                <a:spcPct val="50000"/>
              </a:spcBef>
            </a:pPr>
            <a:r>
              <a:rPr lang="en-US" sz="2000" b="1" dirty="0">
                <a:latin typeface="Comic Sans MS" pitchFamily="66" charset="0"/>
              </a:rPr>
              <a:t>1</a:t>
            </a:r>
          </a:p>
        </p:txBody>
      </p:sp>
      <p:sp>
        <p:nvSpPr>
          <p:cNvPr id="15" name="Text Box 16"/>
          <p:cNvSpPr txBox="1">
            <a:spLocks noChangeArrowheads="1"/>
          </p:cNvSpPr>
          <p:nvPr/>
        </p:nvSpPr>
        <p:spPr bwMode="auto">
          <a:xfrm>
            <a:off x="5562600" y="3806216"/>
            <a:ext cx="381000" cy="400110"/>
          </a:xfrm>
          <a:prstGeom prst="rect">
            <a:avLst/>
          </a:prstGeom>
          <a:noFill/>
          <a:ln w="9525">
            <a:noFill/>
            <a:miter lim="800000"/>
            <a:headEnd/>
            <a:tailEnd/>
          </a:ln>
          <a:effectLst/>
        </p:spPr>
        <p:txBody>
          <a:bodyPr>
            <a:spAutoFit/>
          </a:bodyPr>
          <a:lstStyle/>
          <a:p>
            <a:pPr algn="l">
              <a:spcBef>
                <a:spcPct val="50000"/>
              </a:spcBef>
            </a:pPr>
            <a:r>
              <a:rPr lang="en-US" sz="2000" b="1" dirty="0">
                <a:latin typeface="Comic Sans MS" pitchFamily="66" charset="0"/>
              </a:rPr>
              <a:t>1</a:t>
            </a:r>
          </a:p>
        </p:txBody>
      </p:sp>
      <p:graphicFrame>
        <p:nvGraphicFramePr>
          <p:cNvPr id="292881" name="Object 17"/>
          <p:cNvGraphicFramePr>
            <a:graphicFrameLocks noChangeAspect="1"/>
          </p:cNvGraphicFramePr>
          <p:nvPr/>
        </p:nvGraphicFramePr>
        <p:xfrm>
          <a:off x="7045325" y="4796816"/>
          <a:ext cx="422275" cy="613384"/>
        </p:xfrm>
        <a:graphic>
          <a:graphicData uri="http://schemas.openxmlformats.org/presentationml/2006/ole">
            <p:oleObj spid="_x0000_s74754" name="Equation" r:id="rId3" imgW="152280" imgH="393480" progId="Equation.3">
              <p:embed/>
            </p:oleObj>
          </a:graphicData>
        </a:graphic>
      </p:graphicFrame>
      <p:graphicFrame>
        <p:nvGraphicFramePr>
          <p:cNvPr id="2" name="Object 17"/>
          <p:cNvGraphicFramePr>
            <a:graphicFrameLocks noChangeAspect="1"/>
          </p:cNvGraphicFramePr>
          <p:nvPr/>
        </p:nvGraphicFramePr>
        <p:xfrm>
          <a:off x="7924800" y="3120416"/>
          <a:ext cx="457200" cy="612775"/>
        </p:xfrm>
        <a:graphic>
          <a:graphicData uri="http://schemas.openxmlformats.org/presentationml/2006/ole">
            <p:oleObj spid="_x0000_s74755" name="Equation" r:id="rId4" imgW="164880" imgH="393480" progId="Equation.3">
              <p:embed/>
            </p:oleObj>
          </a:graphicData>
        </a:graphic>
      </p:graphicFrame>
      <p:graphicFrame>
        <p:nvGraphicFramePr>
          <p:cNvPr id="3" name="Object 17"/>
          <p:cNvGraphicFramePr>
            <a:graphicFrameLocks noChangeAspect="1"/>
          </p:cNvGraphicFramePr>
          <p:nvPr/>
        </p:nvGraphicFramePr>
        <p:xfrm>
          <a:off x="7010400" y="2819400"/>
          <a:ext cx="457200" cy="612775"/>
        </p:xfrm>
        <a:graphic>
          <a:graphicData uri="http://schemas.openxmlformats.org/presentationml/2006/ole">
            <p:oleObj spid="_x0000_s74756" name="Equation" r:id="rId5" imgW="164880" imgH="393480" progId="Equation.3">
              <p:embed/>
            </p:oleObj>
          </a:graphicData>
        </a:graphic>
      </p:graphicFrame>
      <p:graphicFrame>
        <p:nvGraphicFramePr>
          <p:cNvPr id="4" name="Object 17"/>
          <p:cNvGraphicFramePr>
            <a:graphicFrameLocks noChangeAspect="1"/>
          </p:cNvGraphicFramePr>
          <p:nvPr/>
        </p:nvGraphicFramePr>
        <p:xfrm>
          <a:off x="7046913" y="4031641"/>
          <a:ext cx="420687" cy="612775"/>
        </p:xfrm>
        <a:graphic>
          <a:graphicData uri="http://schemas.openxmlformats.org/presentationml/2006/ole">
            <p:oleObj spid="_x0000_s74757" name="Equation" r:id="rId6" imgW="152280" imgH="393480" progId="Equation.3">
              <p:embed/>
            </p:oleObj>
          </a:graphicData>
        </a:graphic>
      </p:graphicFrame>
      <p:graphicFrame>
        <p:nvGraphicFramePr>
          <p:cNvPr id="5" name="Object 17"/>
          <p:cNvGraphicFramePr>
            <a:graphicFrameLocks noChangeAspect="1"/>
          </p:cNvGraphicFramePr>
          <p:nvPr/>
        </p:nvGraphicFramePr>
        <p:xfrm>
          <a:off x="1476375" y="2240941"/>
          <a:ext cx="2701925" cy="2886075"/>
        </p:xfrm>
        <a:graphic>
          <a:graphicData uri="http://schemas.openxmlformats.org/presentationml/2006/ole">
            <p:oleObj spid="_x0000_s74758" name="Equation" r:id="rId7" imgW="977760" imgH="1422360" progId="Equation.3">
              <p:embed/>
            </p:oleObj>
          </a:graphicData>
        </a:graphic>
      </p:graphicFrame>
      <p:sp>
        <p:nvSpPr>
          <p:cNvPr id="20" name="Oval 19"/>
          <p:cNvSpPr/>
          <p:nvPr/>
        </p:nvSpPr>
        <p:spPr>
          <a:xfrm>
            <a:off x="1600200" y="1444016"/>
            <a:ext cx="4572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286000" y="1444016"/>
            <a:ext cx="457200" cy="609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895600" y="1444016"/>
            <a:ext cx="457200" cy="609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581400" y="1444016"/>
            <a:ext cx="457200" cy="6096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rot="5400000">
            <a:off x="876300" y="1558316"/>
            <a:ext cx="990600" cy="1588"/>
          </a:xfrm>
          <a:prstGeom prst="straightConnector1">
            <a:avLst/>
          </a:prstGeom>
          <a:ln w="38100">
            <a:solidFill>
              <a:srgbClr val="FF6600"/>
            </a:solidFill>
            <a:tailEnd type="arrow"/>
          </a:ln>
        </p:spPr>
        <p:style>
          <a:lnRef idx="1">
            <a:schemeClr val="accent1"/>
          </a:lnRef>
          <a:fillRef idx="0">
            <a:schemeClr val="accent1"/>
          </a:fillRef>
          <a:effectRef idx="0">
            <a:schemeClr val="accent1"/>
          </a:effectRef>
          <a:fontRef idx="minor">
            <a:schemeClr val="tx1"/>
          </a:fontRef>
        </p:style>
      </p:cxnSp>
      <p:sp>
        <p:nvSpPr>
          <p:cNvPr id="27" name="Title 1"/>
          <p:cNvSpPr>
            <a:spLocks noGrp="1"/>
          </p:cNvSpPr>
          <p:nvPr>
            <p:ph type="title"/>
          </p:nvPr>
        </p:nvSpPr>
        <p:spPr>
          <a:xfrm>
            <a:off x="457200" y="274638"/>
            <a:ext cx="8229600" cy="639762"/>
          </a:xfrm>
        </p:spPr>
        <p:txBody>
          <a:bodyPr>
            <a:normAutofit fontScale="90000"/>
          </a:bodyPr>
          <a:lstStyle/>
          <a:p>
            <a:r>
              <a:rPr lang="en-US" b="1" i="1" dirty="0" smtClean="0">
                <a:solidFill>
                  <a:srgbClr val="00B050"/>
                </a:solidFill>
              </a:rPr>
              <a:t>Transition Matrix</a:t>
            </a:r>
            <a:endParaRPr lang="en-US" b="1" i="1" dirty="0">
              <a:solidFill>
                <a:srgbClr val="00B050"/>
              </a:solidFill>
            </a:endParaRPr>
          </a:p>
        </p:txBody>
      </p:sp>
      <p:pic>
        <p:nvPicPr>
          <p:cNvPr id="28" name="Picture 4"/>
          <p:cNvPicPr>
            <a:picLocks noChangeAspect="1" noChangeArrowheads="1"/>
          </p:cNvPicPr>
          <p:nvPr/>
        </p:nvPicPr>
        <p:blipFill>
          <a:blip r:embed="rId8" cstate="print"/>
          <a:srcRect/>
          <a:stretch>
            <a:fillRect/>
          </a:stretch>
        </p:blipFill>
        <p:spPr bwMode="auto">
          <a:xfrm>
            <a:off x="7562850" y="76200"/>
            <a:ext cx="1352550" cy="1219200"/>
          </a:xfrm>
          <a:prstGeom prst="rect">
            <a:avLst/>
          </a:prstGeom>
          <a:noFill/>
          <a:ln w="9525">
            <a:noFill/>
            <a:miter lim="800000"/>
            <a:headEnd/>
            <a:tailEnd/>
          </a:ln>
        </p:spPr>
      </p:pic>
      <p:sp>
        <p:nvSpPr>
          <p:cNvPr id="29" name="Text Box 14"/>
          <p:cNvSpPr txBox="1">
            <a:spLocks noChangeArrowheads="1"/>
          </p:cNvSpPr>
          <p:nvPr/>
        </p:nvSpPr>
        <p:spPr bwMode="auto">
          <a:xfrm>
            <a:off x="381001" y="5410200"/>
            <a:ext cx="5562599" cy="830997"/>
          </a:xfrm>
          <a:prstGeom prst="rect">
            <a:avLst/>
          </a:prstGeom>
          <a:noFill/>
          <a:ln w="9525">
            <a:noFill/>
            <a:miter lim="800000"/>
            <a:headEnd/>
            <a:tailEnd/>
          </a:ln>
          <a:effectLst/>
        </p:spPr>
        <p:txBody>
          <a:bodyPr wrap="square">
            <a:spAutoFit/>
          </a:bodyPr>
          <a:lstStyle/>
          <a:p>
            <a:r>
              <a:rPr lang="de-DE" sz="2400" dirty="0"/>
              <a:t>A </a:t>
            </a:r>
            <a:r>
              <a:rPr lang="de-DE" sz="2400" b="1" dirty="0" smtClean="0">
                <a:solidFill>
                  <a:schemeClr val="accent2"/>
                </a:solidFill>
              </a:rPr>
              <a:t>transition </a:t>
            </a:r>
            <a:r>
              <a:rPr lang="de-DE" sz="2400" b="1" dirty="0">
                <a:solidFill>
                  <a:schemeClr val="accent2"/>
                </a:solidFill>
                <a:sym typeface="Symbol" pitchFamily="18" charset="2"/>
              </a:rPr>
              <a:t>matrix</a:t>
            </a:r>
            <a:r>
              <a:rPr lang="de-DE" sz="2400" b="1" dirty="0">
                <a:sym typeface="Symbol" pitchFamily="18" charset="2"/>
              </a:rPr>
              <a:t> </a:t>
            </a:r>
            <a:r>
              <a:rPr lang="de-DE" sz="2400" dirty="0">
                <a:sym typeface="Symbol" pitchFamily="18" charset="2"/>
              </a:rPr>
              <a:t>is an nn </a:t>
            </a:r>
            <a:r>
              <a:rPr lang="de-DE" sz="2400" b="1" dirty="0" smtClean="0">
                <a:solidFill>
                  <a:srgbClr val="FF6600"/>
                </a:solidFill>
                <a:sym typeface="Symbol" pitchFamily="18" charset="2"/>
              </a:rPr>
              <a:t>matrix A </a:t>
            </a:r>
            <a:r>
              <a:rPr lang="de-DE" sz="2400" dirty="0" smtClean="0">
                <a:sym typeface="Symbol" pitchFamily="18" charset="2"/>
              </a:rPr>
              <a:t>with </a:t>
            </a:r>
            <a:r>
              <a:rPr lang="de-DE" sz="2400" b="1" dirty="0" smtClean="0">
                <a:solidFill>
                  <a:srgbClr val="00B050"/>
                </a:solidFill>
                <a:sym typeface="Symbol" pitchFamily="18" charset="2"/>
              </a:rPr>
              <a:t>column </a:t>
            </a:r>
            <a:r>
              <a:rPr lang="de-DE" sz="2400" b="1" dirty="0">
                <a:solidFill>
                  <a:srgbClr val="00B050"/>
                </a:solidFill>
                <a:sym typeface="Symbol" pitchFamily="18" charset="2"/>
              </a:rPr>
              <a:t>sum </a:t>
            </a:r>
            <a:r>
              <a:rPr lang="de-DE" sz="2400" b="1" baseline="-25000" dirty="0">
                <a:solidFill>
                  <a:srgbClr val="00B050"/>
                </a:solidFill>
                <a:sym typeface="Symbol" pitchFamily="18" charset="2"/>
              </a:rPr>
              <a:t>j=1..n</a:t>
            </a:r>
            <a:r>
              <a:rPr lang="de-DE" sz="2400" b="1" dirty="0">
                <a:solidFill>
                  <a:srgbClr val="00B050"/>
                </a:solidFill>
                <a:sym typeface="Symbol" pitchFamily="18" charset="2"/>
              </a:rPr>
              <a:t> </a:t>
            </a:r>
            <a:r>
              <a:rPr lang="de-DE" sz="2400" b="1" dirty="0" smtClean="0">
                <a:solidFill>
                  <a:srgbClr val="00B050"/>
                </a:solidFill>
                <a:sym typeface="Symbol" pitchFamily="18" charset="2"/>
              </a:rPr>
              <a:t>a</a:t>
            </a:r>
            <a:r>
              <a:rPr lang="de-DE" sz="2400" b="1" baseline="-25000" dirty="0" smtClean="0">
                <a:solidFill>
                  <a:srgbClr val="00B050"/>
                </a:solidFill>
                <a:sym typeface="Symbol" pitchFamily="18" charset="2"/>
              </a:rPr>
              <a:t>ij</a:t>
            </a:r>
            <a:r>
              <a:rPr lang="de-DE" sz="2400" b="1" dirty="0" smtClean="0">
                <a:solidFill>
                  <a:srgbClr val="00B050"/>
                </a:solidFill>
                <a:sym typeface="Symbol" pitchFamily="18" charset="2"/>
              </a:rPr>
              <a:t> </a:t>
            </a:r>
            <a:r>
              <a:rPr lang="de-DE" sz="2400" b="1" dirty="0">
                <a:solidFill>
                  <a:srgbClr val="00B050"/>
                </a:solidFill>
                <a:sym typeface="Symbol" pitchFamily="18" charset="2"/>
              </a:rPr>
              <a:t>= 1 </a:t>
            </a:r>
            <a:r>
              <a:rPr lang="de-DE" sz="2400" dirty="0">
                <a:sym typeface="Symbol" pitchFamily="18" charset="2"/>
              </a:rPr>
              <a:t>for each row </a:t>
            </a:r>
            <a:r>
              <a:rPr lang="de-DE" sz="2400" dirty="0" smtClean="0">
                <a:sym typeface="Symbol" pitchFamily="18" charset="2"/>
              </a:rPr>
              <a:t>i.</a:t>
            </a:r>
            <a:endParaRPr lang="de-DE" sz="2400" dirty="0">
              <a:sym typeface="Symbol" pitchFamily="18" charset="2"/>
            </a:endParaRPr>
          </a:p>
        </p:txBody>
      </p:sp>
      <p:sp>
        <p:nvSpPr>
          <p:cNvPr id="31" name="Date Placeholder 30"/>
          <p:cNvSpPr>
            <a:spLocks noGrp="1"/>
          </p:cNvSpPr>
          <p:nvPr>
            <p:ph type="dt" sz="half" idx="10"/>
          </p:nvPr>
        </p:nvSpPr>
        <p:spPr/>
        <p:txBody>
          <a:bodyPr/>
          <a:lstStyle/>
          <a:p>
            <a:fld id="{D88FD8A0-9CB8-4556-A6D6-83AB22878201}" type="datetime1">
              <a:rPr lang="en-US" smtClean="0"/>
              <a:pPr/>
              <a:t>10/29/2011</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3"/>
          <p:cNvSpPr>
            <a:spLocks noGrp="1" noChangeArrowheads="1"/>
          </p:cNvSpPr>
          <p:nvPr>
            <p:ph type="body" idx="1"/>
          </p:nvPr>
        </p:nvSpPr>
        <p:spPr>
          <a:xfrm>
            <a:off x="609600" y="1127125"/>
            <a:ext cx="8077200" cy="4114800"/>
          </a:xfrm>
        </p:spPr>
        <p:txBody>
          <a:bodyPr/>
          <a:lstStyle/>
          <a:p>
            <a:pPr eaLnBrk="1" hangingPunct="1"/>
            <a:r>
              <a:rPr lang="en-US" b="1" dirty="0" smtClean="0">
                <a:solidFill>
                  <a:srgbClr val="FF6600"/>
                </a:solidFill>
              </a:rPr>
              <a:t>The importance </a:t>
            </a:r>
            <a:r>
              <a:rPr lang="en-US" dirty="0" smtClean="0"/>
              <a:t>of a page is given by the importance of the pages that link to it.</a:t>
            </a:r>
          </a:p>
          <a:p>
            <a:pPr eaLnBrk="1" hangingPunct="1"/>
            <a:endParaRPr lang="en-US" dirty="0" smtClean="0"/>
          </a:p>
        </p:txBody>
      </p:sp>
      <p:sp>
        <p:nvSpPr>
          <p:cNvPr id="1030" name="Text Box 14"/>
          <p:cNvSpPr txBox="1">
            <a:spLocks noChangeArrowheads="1"/>
          </p:cNvSpPr>
          <p:nvPr/>
        </p:nvSpPr>
        <p:spPr bwMode="auto">
          <a:xfrm>
            <a:off x="990600" y="3108325"/>
            <a:ext cx="4343400" cy="457200"/>
          </a:xfrm>
          <a:prstGeom prst="rect">
            <a:avLst/>
          </a:prstGeom>
          <a:noFill/>
          <a:ln w="9525">
            <a:noFill/>
            <a:miter lim="800000"/>
            <a:headEnd/>
            <a:tailEnd type="none" w="lg" len="lg"/>
          </a:ln>
        </p:spPr>
        <p:txBody>
          <a:bodyPr>
            <a:spAutoFit/>
          </a:bodyPr>
          <a:lstStyle/>
          <a:p>
            <a:pPr>
              <a:spcBef>
                <a:spcPct val="50000"/>
              </a:spcBef>
            </a:pPr>
            <a:endParaRPr lang="en-US"/>
          </a:p>
        </p:txBody>
      </p:sp>
      <p:graphicFrame>
        <p:nvGraphicFramePr>
          <p:cNvPr id="292881" name="Object 17"/>
          <p:cNvGraphicFramePr>
            <a:graphicFrameLocks noChangeAspect="1"/>
          </p:cNvGraphicFramePr>
          <p:nvPr/>
        </p:nvGraphicFramePr>
        <p:xfrm>
          <a:off x="2514600" y="2498725"/>
          <a:ext cx="3962400" cy="2101850"/>
        </p:xfrm>
        <a:graphic>
          <a:graphicData uri="http://schemas.openxmlformats.org/presentationml/2006/ole">
            <p:oleObj spid="_x0000_s25602" name="Equation" r:id="rId4" imgW="838080" imgH="444240" progId="Equation.3">
              <p:embed/>
            </p:oleObj>
          </a:graphicData>
        </a:graphic>
      </p:graphicFrame>
      <p:grpSp>
        <p:nvGrpSpPr>
          <p:cNvPr id="2" name="Group 26"/>
          <p:cNvGrpSpPr>
            <a:grpSpLocks/>
          </p:cNvGrpSpPr>
          <p:nvPr/>
        </p:nvGrpSpPr>
        <p:grpSpPr bwMode="auto">
          <a:xfrm>
            <a:off x="228600" y="3794125"/>
            <a:ext cx="3048000" cy="747713"/>
            <a:chOff x="144" y="2976"/>
            <a:chExt cx="1920" cy="471"/>
          </a:xfrm>
        </p:grpSpPr>
        <p:sp>
          <p:nvSpPr>
            <p:cNvPr id="1041" name="Text Box 18"/>
            <p:cNvSpPr txBox="1">
              <a:spLocks noChangeArrowheads="1"/>
            </p:cNvSpPr>
            <p:nvPr/>
          </p:nvSpPr>
          <p:spPr bwMode="auto">
            <a:xfrm>
              <a:off x="144" y="3216"/>
              <a:ext cx="1920" cy="231"/>
            </a:xfrm>
            <a:prstGeom prst="rect">
              <a:avLst/>
            </a:prstGeom>
            <a:noFill/>
            <a:ln w="9525">
              <a:noFill/>
              <a:miter lim="800000"/>
              <a:headEnd/>
              <a:tailEnd type="none" w="lg" len="lg"/>
            </a:ln>
          </p:spPr>
          <p:txBody>
            <a:bodyPr>
              <a:spAutoFit/>
            </a:bodyPr>
            <a:lstStyle/>
            <a:p>
              <a:pPr>
                <a:spcBef>
                  <a:spcPct val="50000"/>
                </a:spcBef>
              </a:pPr>
              <a:r>
                <a:rPr lang="en-US" sz="1800" dirty="0" smtClean="0"/>
                <a:t>New importance </a:t>
              </a:r>
              <a:r>
                <a:rPr lang="en-US" sz="1800" dirty="0"/>
                <a:t>of page </a:t>
              </a:r>
              <a:r>
                <a:rPr lang="en-US" sz="1800" i="1" dirty="0" err="1"/>
                <a:t>i</a:t>
              </a:r>
              <a:endParaRPr lang="en-US" sz="1800" i="1" dirty="0"/>
            </a:p>
          </p:txBody>
        </p:sp>
        <p:sp>
          <p:nvSpPr>
            <p:cNvPr id="1042" name="Line 22"/>
            <p:cNvSpPr>
              <a:spLocks noChangeShapeType="1"/>
            </p:cNvSpPr>
            <p:nvPr/>
          </p:nvSpPr>
          <p:spPr bwMode="auto">
            <a:xfrm flipV="1">
              <a:off x="1488" y="2976"/>
              <a:ext cx="192" cy="192"/>
            </a:xfrm>
            <a:prstGeom prst="line">
              <a:avLst/>
            </a:prstGeom>
            <a:noFill/>
            <a:ln w="9525">
              <a:solidFill>
                <a:schemeClr val="hlink"/>
              </a:solidFill>
              <a:round/>
              <a:headEnd/>
              <a:tailEnd type="triangle" w="lg" len="lg"/>
            </a:ln>
          </p:spPr>
          <p:txBody>
            <a:bodyPr wrap="none">
              <a:spAutoFit/>
            </a:bodyPr>
            <a:lstStyle/>
            <a:p>
              <a:endParaRPr lang="en-US"/>
            </a:p>
          </p:txBody>
        </p:sp>
      </p:grpSp>
      <p:grpSp>
        <p:nvGrpSpPr>
          <p:cNvPr id="3" name="Group 27"/>
          <p:cNvGrpSpPr>
            <a:grpSpLocks/>
          </p:cNvGrpSpPr>
          <p:nvPr/>
        </p:nvGrpSpPr>
        <p:grpSpPr bwMode="auto">
          <a:xfrm>
            <a:off x="1981200" y="4479925"/>
            <a:ext cx="3048000" cy="1204913"/>
            <a:chOff x="1248" y="3408"/>
            <a:chExt cx="1920" cy="759"/>
          </a:xfrm>
        </p:grpSpPr>
        <p:sp>
          <p:nvSpPr>
            <p:cNvPr id="1039" name="Text Box 20"/>
            <p:cNvSpPr txBox="1">
              <a:spLocks noChangeArrowheads="1"/>
            </p:cNvSpPr>
            <p:nvPr/>
          </p:nvSpPr>
          <p:spPr bwMode="auto">
            <a:xfrm>
              <a:off x="1248" y="3936"/>
              <a:ext cx="1920" cy="231"/>
            </a:xfrm>
            <a:prstGeom prst="rect">
              <a:avLst/>
            </a:prstGeom>
            <a:noFill/>
            <a:ln w="9525">
              <a:noFill/>
              <a:miter lim="800000"/>
              <a:headEnd/>
              <a:tailEnd type="none" w="lg" len="lg"/>
            </a:ln>
          </p:spPr>
          <p:txBody>
            <a:bodyPr>
              <a:spAutoFit/>
            </a:bodyPr>
            <a:lstStyle/>
            <a:p>
              <a:pPr>
                <a:spcBef>
                  <a:spcPct val="50000"/>
                </a:spcBef>
              </a:pPr>
              <a:r>
                <a:rPr lang="en-US" sz="1800"/>
                <a:t>pages </a:t>
              </a:r>
              <a:r>
                <a:rPr lang="en-US" sz="1800" i="1"/>
                <a:t>j</a:t>
              </a:r>
              <a:r>
                <a:rPr lang="en-US" sz="1800"/>
                <a:t> that link to page </a:t>
              </a:r>
              <a:r>
                <a:rPr lang="en-US" sz="1800" i="1"/>
                <a:t>i</a:t>
              </a:r>
            </a:p>
          </p:txBody>
        </p:sp>
        <p:sp>
          <p:nvSpPr>
            <p:cNvPr id="1040" name="Line 23"/>
            <p:cNvSpPr>
              <a:spLocks noChangeShapeType="1"/>
            </p:cNvSpPr>
            <p:nvPr/>
          </p:nvSpPr>
          <p:spPr bwMode="auto">
            <a:xfrm flipV="1">
              <a:off x="2400" y="3408"/>
              <a:ext cx="288" cy="528"/>
            </a:xfrm>
            <a:prstGeom prst="line">
              <a:avLst/>
            </a:prstGeom>
            <a:noFill/>
            <a:ln w="9525">
              <a:solidFill>
                <a:schemeClr val="hlink"/>
              </a:solidFill>
              <a:round/>
              <a:headEnd/>
              <a:tailEnd type="triangle" w="lg" len="lg"/>
            </a:ln>
          </p:spPr>
          <p:txBody>
            <a:bodyPr wrap="none">
              <a:spAutoFit/>
            </a:bodyPr>
            <a:lstStyle/>
            <a:p>
              <a:endParaRPr lang="en-US"/>
            </a:p>
          </p:txBody>
        </p:sp>
      </p:grpSp>
      <p:grpSp>
        <p:nvGrpSpPr>
          <p:cNvPr id="4" name="Group 28"/>
          <p:cNvGrpSpPr>
            <a:grpSpLocks/>
          </p:cNvGrpSpPr>
          <p:nvPr/>
        </p:nvGrpSpPr>
        <p:grpSpPr bwMode="auto">
          <a:xfrm>
            <a:off x="5257800" y="4403725"/>
            <a:ext cx="3657600" cy="1128713"/>
            <a:chOff x="3312" y="3360"/>
            <a:chExt cx="2304" cy="711"/>
          </a:xfrm>
        </p:grpSpPr>
        <p:sp>
          <p:nvSpPr>
            <p:cNvPr id="1037" name="Text Box 21"/>
            <p:cNvSpPr txBox="1">
              <a:spLocks noChangeArrowheads="1"/>
            </p:cNvSpPr>
            <p:nvPr/>
          </p:nvSpPr>
          <p:spPr bwMode="auto">
            <a:xfrm>
              <a:off x="3312" y="3840"/>
              <a:ext cx="2304" cy="231"/>
            </a:xfrm>
            <a:prstGeom prst="rect">
              <a:avLst/>
            </a:prstGeom>
            <a:noFill/>
            <a:ln w="9525">
              <a:noFill/>
              <a:miter lim="800000"/>
              <a:headEnd/>
              <a:tailEnd type="none" w="lg" len="lg"/>
            </a:ln>
          </p:spPr>
          <p:txBody>
            <a:bodyPr>
              <a:spAutoFit/>
            </a:bodyPr>
            <a:lstStyle/>
            <a:p>
              <a:pPr>
                <a:spcBef>
                  <a:spcPct val="50000"/>
                </a:spcBef>
              </a:pPr>
              <a:r>
                <a:rPr lang="en-US" sz="1800"/>
                <a:t>number of outlinks from  page </a:t>
              </a:r>
              <a:r>
                <a:rPr lang="en-US" sz="1800" i="1"/>
                <a:t>j</a:t>
              </a:r>
            </a:p>
          </p:txBody>
        </p:sp>
        <p:sp>
          <p:nvSpPr>
            <p:cNvPr id="1038" name="Line 24"/>
            <p:cNvSpPr>
              <a:spLocks noChangeShapeType="1"/>
            </p:cNvSpPr>
            <p:nvPr/>
          </p:nvSpPr>
          <p:spPr bwMode="auto">
            <a:xfrm flipH="1" flipV="1">
              <a:off x="3600" y="3360"/>
              <a:ext cx="384" cy="384"/>
            </a:xfrm>
            <a:prstGeom prst="line">
              <a:avLst/>
            </a:prstGeom>
            <a:noFill/>
            <a:ln w="9525">
              <a:solidFill>
                <a:schemeClr val="hlink"/>
              </a:solidFill>
              <a:round/>
              <a:headEnd/>
              <a:tailEnd type="triangle" w="lg" len="lg"/>
            </a:ln>
          </p:spPr>
          <p:txBody>
            <a:bodyPr wrap="none">
              <a:spAutoFit/>
            </a:bodyPr>
            <a:lstStyle/>
            <a:p>
              <a:endParaRPr lang="en-US"/>
            </a:p>
          </p:txBody>
        </p:sp>
      </p:grpSp>
      <p:grpSp>
        <p:nvGrpSpPr>
          <p:cNvPr id="5" name="Group 29"/>
          <p:cNvGrpSpPr>
            <a:grpSpLocks/>
          </p:cNvGrpSpPr>
          <p:nvPr/>
        </p:nvGrpSpPr>
        <p:grpSpPr bwMode="auto">
          <a:xfrm>
            <a:off x="5943600" y="3717925"/>
            <a:ext cx="3048000" cy="976313"/>
            <a:chOff x="3744" y="2928"/>
            <a:chExt cx="1920" cy="615"/>
          </a:xfrm>
        </p:grpSpPr>
        <p:sp>
          <p:nvSpPr>
            <p:cNvPr id="1035" name="Text Box 19"/>
            <p:cNvSpPr txBox="1">
              <a:spLocks noChangeArrowheads="1"/>
            </p:cNvSpPr>
            <p:nvPr/>
          </p:nvSpPr>
          <p:spPr bwMode="auto">
            <a:xfrm>
              <a:off x="3744" y="3312"/>
              <a:ext cx="1920" cy="231"/>
            </a:xfrm>
            <a:prstGeom prst="rect">
              <a:avLst/>
            </a:prstGeom>
            <a:noFill/>
            <a:ln w="9525">
              <a:noFill/>
              <a:miter lim="800000"/>
              <a:headEnd/>
              <a:tailEnd type="none" w="lg" len="lg"/>
            </a:ln>
          </p:spPr>
          <p:txBody>
            <a:bodyPr>
              <a:spAutoFit/>
            </a:bodyPr>
            <a:lstStyle/>
            <a:p>
              <a:pPr>
                <a:spcBef>
                  <a:spcPct val="50000"/>
                </a:spcBef>
              </a:pPr>
              <a:r>
                <a:rPr lang="en-US" sz="1800"/>
                <a:t>importance of page </a:t>
              </a:r>
              <a:r>
                <a:rPr lang="en-US" sz="1800" i="1"/>
                <a:t>j</a:t>
              </a:r>
            </a:p>
          </p:txBody>
        </p:sp>
        <p:sp>
          <p:nvSpPr>
            <p:cNvPr id="1036" name="Line 25"/>
            <p:cNvSpPr>
              <a:spLocks noChangeShapeType="1"/>
            </p:cNvSpPr>
            <p:nvPr/>
          </p:nvSpPr>
          <p:spPr bwMode="auto">
            <a:xfrm flipH="1" flipV="1">
              <a:off x="4032" y="2928"/>
              <a:ext cx="624" cy="384"/>
            </a:xfrm>
            <a:prstGeom prst="line">
              <a:avLst/>
            </a:prstGeom>
            <a:noFill/>
            <a:ln w="9525">
              <a:solidFill>
                <a:schemeClr val="hlink"/>
              </a:solidFill>
              <a:round/>
              <a:headEnd/>
              <a:tailEnd type="triangle" w="lg" len="lg"/>
            </a:ln>
          </p:spPr>
          <p:txBody>
            <a:bodyPr wrap="none">
              <a:spAutoFit/>
            </a:bodyPr>
            <a:lstStyle/>
            <a:p>
              <a:endParaRPr lang="en-US"/>
            </a:p>
          </p:txBody>
        </p:sp>
      </p:grpSp>
      <p:sp>
        <p:nvSpPr>
          <p:cNvPr id="20" name="Title 1"/>
          <p:cNvSpPr>
            <a:spLocks noGrp="1"/>
          </p:cNvSpPr>
          <p:nvPr>
            <p:ph type="title"/>
          </p:nvPr>
        </p:nvSpPr>
        <p:spPr>
          <a:xfrm>
            <a:off x="381000" y="76200"/>
            <a:ext cx="8229600" cy="457200"/>
          </a:xfrm>
        </p:spPr>
        <p:txBody>
          <a:bodyPr>
            <a:normAutofit fontScale="90000"/>
          </a:bodyPr>
          <a:lstStyle/>
          <a:p>
            <a:r>
              <a:rPr lang="en-US" b="1" dirty="0" smtClean="0">
                <a:solidFill>
                  <a:srgbClr val="0070C0"/>
                </a:solidFill>
              </a:rPr>
              <a:t>Page Rank (GOOGLE)</a:t>
            </a:r>
            <a:endParaRPr lang="en-US" b="1" dirty="0">
              <a:solidFill>
                <a:srgbClr val="0070C0"/>
              </a:solidFill>
            </a:endParaRPr>
          </a:p>
        </p:txBody>
      </p:sp>
      <p:pic>
        <p:nvPicPr>
          <p:cNvPr id="19" name="Picture 4"/>
          <p:cNvPicPr>
            <a:picLocks noChangeAspect="1" noChangeArrowheads="1"/>
          </p:cNvPicPr>
          <p:nvPr/>
        </p:nvPicPr>
        <p:blipFill>
          <a:blip r:embed="rId5" cstate="print"/>
          <a:srcRect/>
          <a:stretch>
            <a:fillRect/>
          </a:stretch>
        </p:blipFill>
        <p:spPr bwMode="auto">
          <a:xfrm>
            <a:off x="7562850" y="76200"/>
            <a:ext cx="1352550" cy="1219200"/>
          </a:xfrm>
          <a:prstGeom prst="rect">
            <a:avLst/>
          </a:prstGeom>
          <a:noFill/>
          <a:ln w="9525">
            <a:noFill/>
            <a:miter lim="800000"/>
            <a:headEnd/>
            <a:tailEnd/>
          </a:ln>
        </p:spPr>
      </p:pic>
      <p:sp>
        <p:nvSpPr>
          <p:cNvPr id="22" name="Date Placeholder 21"/>
          <p:cNvSpPr>
            <a:spLocks noGrp="1"/>
          </p:cNvSpPr>
          <p:nvPr>
            <p:ph type="dt" sz="half" idx="10"/>
          </p:nvPr>
        </p:nvSpPr>
        <p:spPr/>
        <p:txBody>
          <a:bodyPr/>
          <a:lstStyle/>
          <a:p>
            <a:fld id="{A868CA3C-D1D6-4C89-A672-E37ADA39929D}" type="datetime1">
              <a:rPr lang="en-US" smtClean="0"/>
              <a:pPr/>
              <a:t>10/29/2011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499"/>
                                          </p:stCondLst>
                                        </p:cTn>
                                        <p:tgtEl>
                                          <p:spTgt spid="2928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81000" y="76200"/>
            <a:ext cx="8229600" cy="457200"/>
          </a:xfrm>
        </p:spPr>
        <p:txBody>
          <a:bodyPr>
            <a:normAutofit fontScale="90000"/>
          </a:bodyPr>
          <a:lstStyle/>
          <a:p>
            <a:r>
              <a:rPr lang="en-US" b="1" dirty="0" smtClean="0">
                <a:solidFill>
                  <a:srgbClr val="0070C0"/>
                </a:solidFill>
              </a:rPr>
              <a:t>Page Rank (GOOGLE)</a:t>
            </a:r>
            <a:endParaRPr lang="en-US" b="1" dirty="0">
              <a:solidFill>
                <a:srgbClr val="0070C0"/>
              </a:solidFill>
            </a:endParaRPr>
          </a:p>
        </p:txBody>
      </p:sp>
      <p:graphicFrame>
        <p:nvGraphicFramePr>
          <p:cNvPr id="6" name="Object 17"/>
          <p:cNvGraphicFramePr>
            <a:graphicFrameLocks noChangeAspect="1"/>
          </p:cNvGraphicFramePr>
          <p:nvPr/>
        </p:nvGraphicFramePr>
        <p:xfrm>
          <a:off x="2889250" y="4953000"/>
          <a:ext cx="2825750" cy="857250"/>
        </p:xfrm>
        <a:graphic>
          <a:graphicData uri="http://schemas.openxmlformats.org/presentationml/2006/ole">
            <p:oleObj spid="_x0000_s26630" name="Equation" r:id="rId3" imgW="863280" imgH="393480" progId="Equation.3">
              <p:embed/>
            </p:oleObj>
          </a:graphicData>
        </a:graphic>
      </p:graphicFrame>
      <p:sp>
        <p:nvSpPr>
          <p:cNvPr id="11" name="Title 1"/>
          <p:cNvSpPr txBox="1">
            <a:spLocks/>
          </p:cNvSpPr>
          <p:nvPr/>
        </p:nvSpPr>
        <p:spPr>
          <a:xfrm>
            <a:off x="76200" y="5181600"/>
            <a:ext cx="3276600" cy="457200"/>
          </a:xfrm>
          <a:prstGeom prst="rect">
            <a:avLst/>
          </a:prstGeom>
        </p:spPr>
        <p:txBody>
          <a:bodyPr vert="horz" lIns="91440" tIns="45720" rIns="91440" bIns="45720" rtlCol="0" anchor="ctr">
            <a:normAutofit fontScale="675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4400" b="1" dirty="0" smtClean="0">
                <a:solidFill>
                  <a:srgbClr val="339933"/>
                </a:solidFill>
                <a:latin typeface="+mj-lt"/>
                <a:ea typeface="+mj-ea"/>
                <a:cs typeface="+mj-cs"/>
              </a:rPr>
              <a:t>New</a:t>
            </a:r>
            <a:r>
              <a:rPr kumimoji="0" lang="en-US" sz="4400" b="1" i="0" u="none" strike="noStrike" kern="1200" cap="none" spc="0" normalizeH="0" baseline="0" noProof="0" dirty="0" smtClean="0">
                <a:ln>
                  <a:noFill/>
                </a:ln>
                <a:solidFill>
                  <a:srgbClr val="339933"/>
                </a:solidFill>
                <a:effectLst/>
                <a:uLnTx/>
                <a:uFillTx/>
                <a:latin typeface="+mj-lt"/>
                <a:ea typeface="+mj-ea"/>
                <a:cs typeface="+mj-cs"/>
              </a:rPr>
              <a:t> Rank of       :</a:t>
            </a:r>
            <a:endParaRPr kumimoji="0" lang="en-US" sz="4400" b="1" i="0" u="none" strike="noStrike" kern="1200" cap="none" spc="0" normalizeH="0" baseline="0" noProof="0" dirty="0">
              <a:ln>
                <a:noFill/>
              </a:ln>
              <a:solidFill>
                <a:srgbClr val="339933"/>
              </a:solidFill>
              <a:effectLst/>
              <a:uLnTx/>
              <a:uFillTx/>
              <a:latin typeface="+mj-lt"/>
              <a:ea typeface="+mj-ea"/>
              <a:cs typeface="+mj-cs"/>
            </a:endParaRPr>
          </a:p>
        </p:txBody>
      </p:sp>
      <p:graphicFrame>
        <p:nvGraphicFramePr>
          <p:cNvPr id="7" name="Object 7"/>
          <p:cNvGraphicFramePr>
            <a:graphicFrameLocks noChangeAspect="1"/>
          </p:cNvGraphicFramePr>
          <p:nvPr/>
        </p:nvGraphicFramePr>
        <p:xfrm>
          <a:off x="1295400" y="5791200"/>
          <a:ext cx="6151563" cy="857250"/>
        </p:xfrm>
        <a:graphic>
          <a:graphicData uri="http://schemas.openxmlformats.org/presentationml/2006/ole">
            <p:oleObj spid="_x0000_s26631" name="Equation" r:id="rId4" imgW="2997000" imgH="393480" progId="Equation.3">
              <p:embed/>
            </p:oleObj>
          </a:graphicData>
        </a:graphic>
      </p:graphicFrame>
      <p:graphicFrame>
        <p:nvGraphicFramePr>
          <p:cNvPr id="26632" name="Object 19"/>
          <p:cNvGraphicFramePr>
            <a:graphicFrameLocks noChangeAspect="1"/>
          </p:cNvGraphicFramePr>
          <p:nvPr/>
        </p:nvGraphicFramePr>
        <p:xfrm>
          <a:off x="5715000" y="5105400"/>
          <a:ext cx="2678113" cy="889000"/>
        </p:xfrm>
        <a:graphic>
          <a:graphicData uri="http://schemas.openxmlformats.org/presentationml/2006/ole">
            <p:oleObj spid="_x0000_s26632" name="Equation" r:id="rId5" imgW="1244520" imgH="444240" progId="Equation.3">
              <p:embed/>
            </p:oleObj>
          </a:graphicData>
        </a:graphic>
      </p:graphicFrame>
      <p:pic>
        <p:nvPicPr>
          <p:cNvPr id="12" name="Picture 4"/>
          <p:cNvPicPr>
            <a:picLocks noChangeAspect="1" noChangeArrowheads="1"/>
          </p:cNvPicPr>
          <p:nvPr/>
        </p:nvPicPr>
        <p:blipFill>
          <a:blip r:embed="rId6" cstate="print"/>
          <a:srcRect/>
          <a:stretch>
            <a:fillRect/>
          </a:stretch>
        </p:blipFill>
        <p:spPr bwMode="auto">
          <a:xfrm>
            <a:off x="7562850" y="76200"/>
            <a:ext cx="1352550" cy="1219200"/>
          </a:xfrm>
          <a:prstGeom prst="rect">
            <a:avLst/>
          </a:prstGeom>
          <a:noFill/>
          <a:ln w="9525">
            <a:noFill/>
            <a:miter lim="800000"/>
            <a:headEnd/>
            <a:tailEnd/>
          </a:ln>
        </p:spPr>
      </p:pic>
      <p:graphicFrame>
        <p:nvGraphicFramePr>
          <p:cNvPr id="292881" name="Object 9"/>
          <p:cNvGraphicFramePr>
            <a:graphicFrameLocks noChangeAspect="1"/>
          </p:cNvGraphicFramePr>
          <p:nvPr>
            <p:ph idx="1"/>
          </p:nvPr>
        </p:nvGraphicFramePr>
        <p:xfrm>
          <a:off x="304800" y="1905000"/>
          <a:ext cx="5410200" cy="2881313"/>
        </p:xfrm>
        <a:graphic>
          <a:graphicData uri="http://schemas.openxmlformats.org/presentationml/2006/ole">
            <p:oleObj spid="_x0000_s26633" name="Equation" r:id="rId7" imgW="3009600" imgH="3035160" progId="Equation.3">
              <p:embed/>
            </p:oleObj>
          </a:graphicData>
        </a:graphic>
      </p:graphicFrame>
      <p:sp>
        <p:nvSpPr>
          <p:cNvPr id="14" name="Oval 13"/>
          <p:cNvSpPr/>
          <p:nvPr/>
        </p:nvSpPr>
        <p:spPr>
          <a:xfrm>
            <a:off x="7789862" y="2053616"/>
            <a:ext cx="4572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808662" y="2053616"/>
            <a:ext cx="457200" cy="6096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7789862" y="4034816"/>
            <a:ext cx="457200" cy="609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808662" y="4034816"/>
            <a:ext cx="457200" cy="609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5" idx="6"/>
            <a:endCxn id="14" idx="2"/>
          </p:cNvCxnSpPr>
          <p:nvPr/>
        </p:nvCxnSpPr>
        <p:spPr>
          <a:xfrm>
            <a:off x="6265862" y="2358416"/>
            <a:ext cx="1524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4"/>
            <a:endCxn id="16" idx="0"/>
          </p:cNvCxnSpPr>
          <p:nvPr/>
        </p:nvCxnSpPr>
        <p:spPr>
          <a:xfrm>
            <a:off x="8018462" y="2663216"/>
            <a:ext cx="0" cy="137160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2"/>
            <a:endCxn id="17" idx="6"/>
          </p:cNvCxnSpPr>
          <p:nvPr/>
        </p:nvCxnSpPr>
        <p:spPr>
          <a:xfrm flipH="1">
            <a:off x="6265862" y="4339616"/>
            <a:ext cx="1524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0"/>
            <a:endCxn id="15" idx="4"/>
          </p:cNvCxnSpPr>
          <p:nvPr/>
        </p:nvCxnSpPr>
        <p:spPr>
          <a:xfrm flipV="1">
            <a:off x="6037262" y="2663216"/>
            <a:ext cx="0" cy="137160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3"/>
            <a:endCxn id="17" idx="7"/>
          </p:cNvCxnSpPr>
          <p:nvPr/>
        </p:nvCxnSpPr>
        <p:spPr>
          <a:xfrm flipH="1">
            <a:off x="6198907" y="2573942"/>
            <a:ext cx="1657910" cy="155014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189662" y="2560868"/>
            <a:ext cx="1657910" cy="155014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4" name="Text Box 16"/>
          <p:cNvSpPr txBox="1">
            <a:spLocks noChangeArrowheads="1"/>
          </p:cNvSpPr>
          <p:nvPr/>
        </p:nvSpPr>
        <p:spPr bwMode="auto">
          <a:xfrm>
            <a:off x="6494462" y="1977416"/>
            <a:ext cx="381000" cy="400110"/>
          </a:xfrm>
          <a:prstGeom prst="rect">
            <a:avLst/>
          </a:prstGeom>
          <a:noFill/>
          <a:ln w="9525">
            <a:noFill/>
            <a:miter lim="800000"/>
            <a:headEnd/>
            <a:tailEnd/>
          </a:ln>
          <a:effectLst/>
        </p:spPr>
        <p:txBody>
          <a:bodyPr>
            <a:spAutoFit/>
          </a:bodyPr>
          <a:lstStyle/>
          <a:p>
            <a:pPr algn="l">
              <a:spcBef>
                <a:spcPct val="50000"/>
              </a:spcBef>
            </a:pPr>
            <a:r>
              <a:rPr lang="en-US" sz="2000" b="1" dirty="0">
                <a:latin typeface="Comic Sans MS" pitchFamily="66" charset="0"/>
              </a:rPr>
              <a:t>1</a:t>
            </a:r>
          </a:p>
        </p:txBody>
      </p:sp>
      <p:sp>
        <p:nvSpPr>
          <p:cNvPr id="25" name="Text Box 16"/>
          <p:cNvSpPr txBox="1">
            <a:spLocks noChangeArrowheads="1"/>
          </p:cNvSpPr>
          <p:nvPr/>
        </p:nvSpPr>
        <p:spPr bwMode="auto">
          <a:xfrm>
            <a:off x="5656262" y="3425216"/>
            <a:ext cx="381000" cy="400110"/>
          </a:xfrm>
          <a:prstGeom prst="rect">
            <a:avLst/>
          </a:prstGeom>
          <a:noFill/>
          <a:ln w="9525">
            <a:noFill/>
            <a:miter lim="800000"/>
            <a:headEnd/>
            <a:tailEnd/>
          </a:ln>
          <a:effectLst/>
        </p:spPr>
        <p:txBody>
          <a:bodyPr>
            <a:spAutoFit/>
          </a:bodyPr>
          <a:lstStyle/>
          <a:p>
            <a:pPr algn="l">
              <a:spcBef>
                <a:spcPct val="50000"/>
              </a:spcBef>
            </a:pPr>
            <a:r>
              <a:rPr lang="en-US" sz="2000" b="1" dirty="0">
                <a:latin typeface="Comic Sans MS" pitchFamily="66" charset="0"/>
              </a:rPr>
              <a:t>1</a:t>
            </a:r>
          </a:p>
        </p:txBody>
      </p:sp>
      <p:graphicFrame>
        <p:nvGraphicFramePr>
          <p:cNvPr id="26" name="Object 17"/>
          <p:cNvGraphicFramePr>
            <a:graphicFrameLocks noChangeAspect="1"/>
          </p:cNvGraphicFramePr>
          <p:nvPr/>
        </p:nvGraphicFramePr>
        <p:xfrm>
          <a:off x="7138987" y="4415816"/>
          <a:ext cx="422275" cy="613384"/>
        </p:xfrm>
        <a:graphic>
          <a:graphicData uri="http://schemas.openxmlformats.org/presentationml/2006/ole">
            <p:oleObj spid="_x0000_s26634" name="Equation" r:id="rId8" imgW="152280" imgH="393480" progId="Equation.3">
              <p:embed/>
            </p:oleObj>
          </a:graphicData>
        </a:graphic>
      </p:graphicFrame>
      <p:graphicFrame>
        <p:nvGraphicFramePr>
          <p:cNvPr id="27" name="Object 17"/>
          <p:cNvGraphicFramePr>
            <a:graphicFrameLocks noChangeAspect="1"/>
          </p:cNvGraphicFramePr>
          <p:nvPr/>
        </p:nvGraphicFramePr>
        <p:xfrm>
          <a:off x="8035925" y="2740025"/>
          <a:ext cx="422275" cy="612775"/>
        </p:xfrm>
        <a:graphic>
          <a:graphicData uri="http://schemas.openxmlformats.org/presentationml/2006/ole">
            <p:oleObj spid="_x0000_s26635" name="Equation" r:id="rId9" imgW="152280" imgH="393480" progId="Equation.3">
              <p:embed/>
            </p:oleObj>
          </a:graphicData>
        </a:graphic>
      </p:graphicFrame>
      <p:graphicFrame>
        <p:nvGraphicFramePr>
          <p:cNvPr id="28" name="Object 17"/>
          <p:cNvGraphicFramePr>
            <a:graphicFrameLocks noChangeAspect="1"/>
          </p:cNvGraphicFramePr>
          <p:nvPr/>
        </p:nvGraphicFramePr>
        <p:xfrm>
          <a:off x="7086600" y="2438400"/>
          <a:ext cx="422275" cy="612775"/>
        </p:xfrm>
        <a:graphic>
          <a:graphicData uri="http://schemas.openxmlformats.org/presentationml/2006/ole">
            <p:oleObj spid="_x0000_s26636" name="Equation" r:id="rId10" imgW="152280" imgH="393480" progId="Equation.3">
              <p:embed/>
            </p:oleObj>
          </a:graphicData>
        </a:graphic>
      </p:graphicFrame>
      <p:graphicFrame>
        <p:nvGraphicFramePr>
          <p:cNvPr id="29" name="Object 17"/>
          <p:cNvGraphicFramePr>
            <a:graphicFrameLocks noChangeAspect="1"/>
          </p:cNvGraphicFramePr>
          <p:nvPr/>
        </p:nvGraphicFramePr>
        <p:xfrm>
          <a:off x="7140575" y="3650641"/>
          <a:ext cx="420687" cy="612775"/>
        </p:xfrm>
        <a:graphic>
          <a:graphicData uri="http://schemas.openxmlformats.org/presentationml/2006/ole">
            <p:oleObj spid="_x0000_s26637" name="Equation" r:id="rId11" imgW="152280" imgH="393480" progId="Equation.3">
              <p:embed/>
            </p:oleObj>
          </a:graphicData>
        </a:graphic>
      </p:graphicFrame>
      <p:graphicFrame>
        <p:nvGraphicFramePr>
          <p:cNvPr id="2" name="Object 17"/>
          <p:cNvGraphicFramePr>
            <a:graphicFrameLocks noChangeAspect="1"/>
          </p:cNvGraphicFramePr>
          <p:nvPr/>
        </p:nvGraphicFramePr>
        <p:xfrm>
          <a:off x="3657600" y="838200"/>
          <a:ext cx="1981200" cy="882650"/>
        </p:xfrm>
        <a:graphic>
          <a:graphicData uri="http://schemas.openxmlformats.org/presentationml/2006/ole">
            <p:oleObj spid="_x0000_s26638" name="Equation" r:id="rId12" imgW="838080" imgH="444240" progId="Equation.3">
              <p:embed/>
            </p:oleObj>
          </a:graphicData>
        </a:graphic>
      </p:graphicFrame>
      <p:sp>
        <p:nvSpPr>
          <p:cNvPr id="31" name="Oval 30"/>
          <p:cNvSpPr/>
          <p:nvPr/>
        </p:nvSpPr>
        <p:spPr>
          <a:xfrm>
            <a:off x="381000" y="1142206"/>
            <a:ext cx="4572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66800" y="1142206"/>
            <a:ext cx="457200" cy="609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676400" y="1142206"/>
            <a:ext cx="457200" cy="609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286000" y="1142206"/>
            <a:ext cx="457200" cy="6096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286000" y="5181600"/>
            <a:ext cx="381000" cy="3810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ate Placeholder 36"/>
          <p:cNvSpPr>
            <a:spLocks noGrp="1"/>
          </p:cNvSpPr>
          <p:nvPr>
            <p:ph type="dt" sz="half" idx="10"/>
          </p:nvPr>
        </p:nvSpPr>
        <p:spPr/>
        <p:txBody>
          <a:bodyPr/>
          <a:lstStyle/>
          <a:p>
            <a:fld id="{C9536E17-D0BA-4AF3-AC37-58B9A39E6165}" type="datetime1">
              <a:rPr lang="en-US" smtClean="0"/>
              <a:pPr/>
              <a:t>10/29/2011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ppt_x"/>
                                          </p:val>
                                        </p:tav>
                                        <p:tav tm="100000">
                                          <p:val>
                                            <p:strVal val="#ppt_x"/>
                                          </p:val>
                                        </p:tav>
                                      </p:tavLst>
                                    </p:anim>
                                    <p:anim calcmode="lin" valueType="num">
                                      <p:cBhvr additive="base">
                                        <p:cTn id="16" dur="500" fill="hold"/>
                                        <p:tgtEl>
                                          <p:spTgt spid="3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632"/>
                                        </p:tgtEl>
                                        <p:attrNameLst>
                                          <p:attrName>style.visibility</p:attrName>
                                        </p:attrNameLst>
                                      </p:cBhvr>
                                      <p:to>
                                        <p:strVal val="visible"/>
                                      </p:to>
                                    </p:set>
                                    <p:anim calcmode="lin" valueType="num">
                                      <p:cBhvr additive="base">
                                        <p:cTn id="19" dur="500" fill="hold"/>
                                        <p:tgtEl>
                                          <p:spTgt spid="26632"/>
                                        </p:tgtEl>
                                        <p:attrNameLst>
                                          <p:attrName>ppt_x</p:attrName>
                                        </p:attrNameLst>
                                      </p:cBhvr>
                                      <p:tavLst>
                                        <p:tav tm="0">
                                          <p:val>
                                            <p:strVal val="#ppt_x"/>
                                          </p:val>
                                        </p:tav>
                                        <p:tav tm="100000">
                                          <p:val>
                                            <p:strVal val="#ppt_x"/>
                                          </p:val>
                                        </p:tav>
                                      </p:tavLst>
                                    </p:anim>
                                    <p:anim calcmode="lin" valueType="num">
                                      <p:cBhvr additive="base">
                                        <p:cTn id="20" dur="500" fill="hold"/>
                                        <p:tgtEl>
                                          <p:spTgt spid="2663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13"/>
          <p:cNvSpPr>
            <a:spLocks noGrp="1" noChangeArrowheads="1"/>
          </p:cNvSpPr>
          <p:nvPr>
            <p:ph type="body" idx="1"/>
          </p:nvPr>
        </p:nvSpPr>
        <p:spPr>
          <a:xfrm>
            <a:off x="457200" y="822325"/>
            <a:ext cx="8229600" cy="4525963"/>
          </a:xfrm>
        </p:spPr>
        <p:txBody>
          <a:bodyPr/>
          <a:lstStyle/>
          <a:p>
            <a:pPr eaLnBrk="1" hangingPunct="1"/>
            <a:r>
              <a:rPr lang="en-US" dirty="0" smtClean="0"/>
              <a:t>Initialize:</a:t>
            </a:r>
          </a:p>
          <a:p>
            <a:pPr eaLnBrk="1" hangingPunct="1"/>
            <a:endParaRPr lang="en-US" dirty="0" smtClean="0"/>
          </a:p>
          <a:p>
            <a:pPr eaLnBrk="1" hangingPunct="1"/>
            <a:r>
              <a:rPr lang="en-US" dirty="0" smtClean="0"/>
              <a:t>Repeat until convergence:</a:t>
            </a:r>
          </a:p>
        </p:txBody>
      </p:sp>
      <p:graphicFrame>
        <p:nvGraphicFramePr>
          <p:cNvPr id="6146" name="Object 4"/>
          <p:cNvGraphicFramePr>
            <a:graphicFrameLocks noChangeAspect="1"/>
          </p:cNvGraphicFramePr>
          <p:nvPr>
            <p:ph idx="4294967295"/>
          </p:nvPr>
        </p:nvGraphicFramePr>
        <p:xfrm>
          <a:off x="3048000" y="2438400"/>
          <a:ext cx="2971800" cy="1195388"/>
        </p:xfrm>
        <a:graphic>
          <a:graphicData uri="http://schemas.openxmlformats.org/presentationml/2006/ole">
            <p:oleObj spid="_x0000_s37890" name="Equation" r:id="rId4" imgW="1104840" imgH="444240" progId="Equation.3">
              <p:embed/>
            </p:oleObj>
          </a:graphicData>
        </a:graphic>
      </p:graphicFrame>
      <p:graphicFrame>
        <p:nvGraphicFramePr>
          <p:cNvPr id="6147" name="Object 9"/>
          <p:cNvGraphicFramePr>
            <a:graphicFrameLocks noChangeAspect="1"/>
          </p:cNvGraphicFramePr>
          <p:nvPr>
            <p:ph idx="4294967295"/>
          </p:nvPr>
        </p:nvGraphicFramePr>
        <p:xfrm>
          <a:off x="2819400" y="1050925"/>
          <a:ext cx="1455738" cy="1100138"/>
        </p:xfrm>
        <a:graphic>
          <a:graphicData uri="http://schemas.openxmlformats.org/presentationml/2006/ole">
            <p:oleObj spid="_x0000_s37891" name="Equation" r:id="rId5" imgW="520560" imgH="393480" progId="Equation.3">
              <p:embed/>
            </p:oleObj>
          </a:graphicData>
        </a:graphic>
      </p:graphicFrame>
      <p:grpSp>
        <p:nvGrpSpPr>
          <p:cNvPr id="2" name="Group 14"/>
          <p:cNvGrpSpPr>
            <a:grpSpLocks/>
          </p:cNvGrpSpPr>
          <p:nvPr/>
        </p:nvGrpSpPr>
        <p:grpSpPr bwMode="auto">
          <a:xfrm>
            <a:off x="914400" y="3200400"/>
            <a:ext cx="7391400" cy="2005013"/>
            <a:chOff x="96" y="1920"/>
            <a:chExt cx="5520" cy="1482"/>
          </a:xfrm>
        </p:grpSpPr>
        <p:grpSp>
          <p:nvGrpSpPr>
            <p:cNvPr id="3" name="Group 15"/>
            <p:cNvGrpSpPr>
              <a:grpSpLocks/>
            </p:cNvGrpSpPr>
            <p:nvPr/>
          </p:nvGrpSpPr>
          <p:grpSpPr bwMode="auto">
            <a:xfrm>
              <a:off x="96" y="1968"/>
              <a:ext cx="1920" cy="511"/>
              <a:chOff x="144" y="2976"/>
              <a:chExt cx="1920" cy="511"/>
            </a:xfrm>
          </p:grpSpPr>
          <p:sp>
            <p:nvSpPr>
              <p:cNvPr id="6162" name="Text Box 16"/>
              <p:cNvSpPr txBox="1">
                <a:spLocks noChangeArrowheads="1"/>
              </p:cNvSpPr>
              <p:nvPr/>
            </p:nvSpPr>
            <p:spPr bwMode="auto">
              <a:xfrm>
                <a:off x="144" y="3216"/>
                <a:ext cx="1920" cy="271"/>
              </a:xfrm>
              <a:prstGeom prst="rect">
                <a:avLst/>
              </a:prstGeom>
              <a:noFill/>
              <a:ln w="9525">
                <a:noFill/>
                <a:miter lim="800000"/>
                <a:headEnd/>
                <a:tailEnd type="none" w="lg" len="lg"/>
              </a:ln>
            </p:spPr>
            <p:txBody>
              <a:bodyPr>
                <a:spAutoFit/>
              </a:bodyPr>
              <a:lstStyle/>
              <a:p>
                <a:pPr>
                  <a:spcBef>
                    <a:spcPct val="50000"/>
                  </a:spcBef>
                </a:pPr>
                <a:r>
                  <a:rPr lang="en-US" sz="1800"/>
                  <a:t>importance of page </a:t>
                </a:r>
                <a:r>
                  <a:rPr lang="en-US" sz="1800" i="1"/>
                  <a:t>i</a:t>
                </a:r>
              </a:p>
            </p:txBody>
          </p:sp>
          <p:sp>
            <p:nvSpPr>
              <p:cNvPr id="6163" name="Line 17"/>
              <p:cNvSpPr>
                <a:spLocks noChangeShapeType="1"/>
              </p:cNvSpPr>
              <p:nvPr/>
            </p:nvSpPr>
            <p:spPr bwMode="auto">
              <a:xfrm flipV="1">
                <a:off x="1488" y="2976"/>
                <a:ext cx="192" cy="192"/>
              </a:xfrm>
              <a:prstGeom prst="line">
                <a:avLst/>
              </a:prstGeom>
              <a:noFill/>
              <a:ln w="9525">
                <a:solidFill>
                  <a:schemeClr val="hlink"/>
                </a:solidFill>
                <a:round/>
                <a:headEnd/>
                <a:tailEnd type="triangle" w="lg" len="lg"/>
              </a:ln>
            </p:spPr>
            <p:txBody>
              <a:bodyPr wrap="none">
                <a:spAutoFit/>
              </a:bodyPr>
              <a:lstStyle/>
              <a:p>
                <a:endParaRPr lang="en-US"/>
              </a:p>
            </p:txBody>
          </p:sp>
        </p:grpSp>
        <p:grpSp>
          <p:nvGrpSpPr>
            <p:cNvPr id="4" name="Group 18"/>
            <p:cNvGrpSpPr>
              <a:grpSpLocks/>
            </p:cNvGrpSpPr>
            <p:nvPr/>
          </p:nvGrpSpPr>
          <p:grpSpPr bwMode="auto">
            <a:xfrm>
              <a:off x="1200" y="2400"/>
              <a:ext cx="1920" cy="1002"/>
              <a:chOff x="1248" y="3408"/>
              <a:chExt cx="1920" cy="1002"/>
            </a:xfrm>
          </p:grpSpPr>
          <p:sp>
            <p:nvSpPr>
              <p:cNvPr id="6160" name="Text Box 19"/>
              <p:cNvSpPr txBox="1">
                <a:spLocks noChangeArrowheads="1"/>
              </p:cNvSpPr>
              <p:nvPr/>
            </p:nvSpPr>
            <p:spPr bwMode="auto">
              <a:xfrm>
                <a:off x="1248" y="3936"/>
                <a:ext cx="1920" cy="474"/>
              </a:xfrm>
              <a:prstGeom prst="rect">
                <a:avLst/>
              </a:prstGeom>
              <a:noFill/>
              <a:ln w="9525">
                <a:noFill/>
                <a:miter lim="800000"/>
                <a:headEnd/>
                <a:tailEnd type="none" w="lg" len="lg"/>
              </a:ln>
            </p:spPr>
            <p:txBody>
              <a:bodyPr>
                <a:spAutoFit/>
              </a:bodyPr>
              <a:lstStyle/>
              <a:p>
                <a:pPr>
                  <a:spcBef>
                    <a:spcPct val="50000"/>
                  </a:spcBef>
                </a:pPr>
                <a:r>
                  <a:rPr lang="en-US" sz="1800"/>
                  <a:t>pages </a:t>
                </a:r>
                <a:r>
                  <a:rPr lang="en-US" sz="1800" i="1"/>
                  <a:t>j</a:t>
                </a:r>
                <a:r>
                  <a:rPr lang="en-US" sz="1800"/>
                  <a:t> that link to page </a:t>
                </a:r>
                <a:r>
                  <a:rPr lang="en-US" sz="1800" i="1"/>
                  <a:t>i</a:t>
                </a:r>
              </a:p>
            </p:txBody>
          </p:sp>
          <p:sp>
            <p:nvSpPr>
              <p:cNvPr id="6161" name="Line 20"/>
              <p:cNvSpPr>
                <a:spLocks noChangeShapeType="1"/>
              </p:cNvSpPr>
              <p:nvPr/>
            </p:nvSpPr>
            <p:spPr bwMode="auto">
              <a:xfrm flipV="1">
                <a:off x="2400" y="3408"/>
                <a:ext cx="288" cy="528"/>
              </a:xfrm>
              <a:prstGeom prst="line">
                <a:avLst/>
              </a:prstGeom>
              <a:noFill/>
              <a:ln w="9525">
                <a:solidFill>
                  <a:schemeClr val="hlink"/>
                </a:solidFill>
                <a:round/>
                <a:headEnd/>
                <a:tailEnd type="triangle" w="lg" len="lg"/>
              </a:ln>
            </p:spPr>
            <p:txBody>
              <a:bodyPr>
                <a:spAutoFit/>
              </a:bodyPr>
              <a:lstStyle/>
              <a:p>
                <a:endParaRPr lang="en-US"/>
              </a:p>
            </p:txBody>
          </p:sp>
        </p:grpSp>
        <p:grpSp>
          <p:nvGrpSpPr>
            <p:cNvPr id="5" name="Group 21"/>
            <p:cNvGrpSpPr>
              <a:grpSpLocks/>
            </p:cNvGrpSpPr>
            <p:nvPr/>
          </p:nvGrpSpPr>
          <p:grpSpPr bwMode="auto">
            <a:xfrm>
              <a:off x="3264" y="2352"/>
              <a:ext cx="2304" cy="954"/>
              <a:chOff x="3312" y="3360"/>
              <a:chExt cx="2304" cy="954"/>
            </a:xfrm>
          </p:grpSpPr>
          <p:sp>
            <p:nvSpPr>
              <p:cNvPr id="6158" name="Text Box 22"/>
              <p:cNvSpPr txBox="1">
                <a:spLocks noChangeArrowheads="1"/>
              </p:cNvSpPr>
              <p:nvPr/>
            </p:nvSpPr>
            <p:spPr bwMode="auto">
              <a:xfrm>
                <a:off x="3312" y="3840"/>
                <a:ext cx="2304" cy="474"/>
              </a:xfrm>
              <a:prstGeom prst="rect">
                <a:avLst/>
              </a:prstGeom>
              <a:noFill/>
              <a:ln w="9525">
                <a:noFill/>
                <a:miter lim="800000"/>
                <a:headEnd/>
                <a:tailEnd type="none" w="lg" len="lg"/>
              </a:ln>
            </p:spPr>
            <p:txBody>
              <a:bodyPr>
                <a:spAutoFit/>
              </a:bodyPr>
              <a:lstStyle/>
              <a:p>
                <a:pPr>
                  <a:spcBef>
                    <a:spcPct val="50000"/>
                  </a:spcBef>
                </a:pPr>
                <a:r>
                  <a:rPr lang="en-US" sz="1800"/>
                  <a:t>number of outlinks from  page </a:t>
                </a:r>
                <a:r>
                  <a:rPr lang="en-US" sz="1800" i="1"/>
                  <a:t>j</a:t>
                </a:r>
              </a:p>
            </p:txBody>
          </p:sp>
          <p:sp>
            <p:nvSpPr>
              <p:cNvPr id="6159" name="Line 23"/>
              <p:cNvSpPr>
                <a:spLocks noChangeShapeType="1"/>
              </p:cNvSpPr>
              <p:nvPr/>
            </p:nvSpPr>
            <p:spPr bwMode="auto">
              <a:xfrm flipH="1" flipV="1">
                <a:off x="3600" y="3360"/>
                <a:ext cx="384" cy="384"/>
              </a:xfrm>
              <a:prstGeom prst="line">
                <a:avLst/>
              </a:prstGeom>
              <a:noFill/>
              <a:ln w="9525">
                <a:solidFill>
                  <a:schemeClr val="hlink"/>
                </a:solidFill>
                <a:round/>
                <a:headEnd/>
                <a:tailEnd type="triangle" w="lg" len="lg"/>
              </a:ln>
            </p:spPr>
            <p:txBody>
              <a:bodyPr wrap="none">
                <a:spAutoFit/>
              </a:bodyPr>
              <a:lstStyle/>
              <a:p>
                <a:endParaRPr lang="en-US"/>
              </a:p>
            </p:txBody>
          </p:sp>
        </p:grpSp>
        <p:grpSp>
          <p:nvGrpSpPr>
            <p:cNvPr id="6" name="Group 24"/>
            <p:cNvGrpSpPr>
              <a:grpSpLocks/>
            </p:cNvGrpSpPr>
            <p:nvPr/>
          </p:nvGrpSpPr>
          <p:grpSpPr bwMode="auto">
            <a:xfrm>
              <a:off x="3696" y="1920"/>
              <a:ext cx="1920" cy="655"/>
              <a:chOff x="3744" y="2928"/>
              <a:chExt cx="1920" cy="655"/>
            </a:xfrm>
          </p:grpSpPr>
          <p:sp>
            <p:nvSpPr>
              <p:cNvPr id="6156" name="Text Box 25"/>
              <p:cNvSpPr txBox="1">
                <a:spLocks noChangeArrowheads="1"/>
              </p:cNvSpPr>
              <p:nvPr/>
            </p:nvSpPr>
            <p:spPr bwMode="auto">
              <a:xfrm>
                <a:off x="3744" y="3312"/>
                <a:ext cx="1920" cy="271"/>
              </a:xfrm>
              <a:prstGeom prst="rect">
                <a:avLst/>
              </a:prstGeom>
              <a:noFill/>
              <a:ln w="9525">
                <a:noFill/>
                <a:miter lim="800000"/>
                <a:headEnd/>
                <a:tailEnd type="none" w="lg" len="lg"/>
              </a:ln>
            </p:spPr>
            <p:txBody>
              <a:bodyPr>
                <a:spAutoFit/>
              </a:bodyPr>
              <a:lstStyle/>
              <a:p>
                <a:pPr>
                  <a:spcBef>
                    <a:spcPct val="50000"/>
                  </a:spcBef>
                </a:pPr>
                <a:r>
                  <a:rPr lang="en-US" sz="1800"/>
                  <a:t>importance of page </a:t>
                </a:r>
                <a:r>
                  <a:rPr lang="en-US" sz="1800" i="1"/>
                  <a:t>j</a:t>
                </a:r>
              </a:p>
            </p:txBody>
          </p:sp>
          <p:sp>
            <p:nvSpPr>
              <p:cNvPr id="6157" name="Line 26"/>
              <p:cNvSpPr>
                <a:spLocks noChangeShapeType="1"/>
              </p:cNvSpPr>
              <p:nvPr/>
            </p:nvSpPr>
            <p:spPr bwMode="auto">
              <a:xfrm flipH="1" flipV="1">
                <a:off x="4032" y="2928"/>
                <a:ext cx="624" cy="384"/>
              </a:xfrm>
              <a:prstGeom prst="line">
                <a:avLst/>
              </a:prstGeom>
              <a:noFill/>
              <a:ln w="9525">
                <a:solidFill>
                  <a:schemeClr val="hlink"/>
                </a:solidFill>
                <a:round/>
                <a:headEnd/>
                <a:tailEnd type="triangle" w="lg" len="lg"/>
              </a:ln>
            </p:spPr>
            <p:txBody>
              <a:bodyPr wrap="none">
                <a:spAutoFit/>
              </a:bodyPr>
              <a:lstStyle/>
              <a:p>
                <a:endParaRPr lang="en-US"/>
              </a:p>
            </p:txBody>
          </p:sp>
        </p:grpSp>
      </p:grpSp>
      <p:pic>
        <p:nvPicPr>
          <p:cNvPr id="20" name="Picture 4"/>
          <p:cNvPicPr>
            <a:picLocks noChangeAspect="1" noChangeArrowheads="1"/>
          </p:cNvPicPr>
          <p:nvPr/>
        </p:nvPicPr>
        <p:blipFill>
          <a:blip r:embed="rId6" cstate="print"/>
          <a:srcRect/>
          <a:stretch>
            <a:fillRect/>
          </a:stretch>
        </p:blipFill>
        <p:spPr bwMode="auto">
          <a:xfrm>
            <a:off x="7562850" y="76200"/>
            <a:ext cx="1352550" cy="1219200"/>
          </a:xfrm>
          <a:prstGeom prst="rect">
            <a:avLst/>
          </a:prstGeom>
          <a:noFill/>
          <a:ln w="9525">
            <a:noFill/>
            <a:miter lim="800000"/>
            <a:headEnd/>
            <a:tailEnd/>
          </a:ln>
        </p:spPr>
      </p:pic>
      <p:sp>
        <p:nvSpPr>
          <p:cNvPr id="23" name="Title 1"/>
          <p:cNvSpPr>
            <a:spLocks noGrp="1"/>
          </p:cNvSpPr>
          <p:nvPr>
            <p:ph type="title"/>
          </p:nvPr>
        </p:nvSpPr>
        <p:spPr>
          <a:xfrm>
            <a:off x="381000" y="76200"/>
            <a:ext cx="8229600" cy="457200"/>
          </a:xfrm>
        </p:spPr>
        <p:txBody>
          <a:bodyPr>
            <a:normAutofit fontScale="90000"/>
          </a:bodyPr>
          <a:lstStyle/>
          <a:p>
            <a:r>
              <a:rPr lang="en-US" b="1" dirty="0" smtClean="0">
                <a:solidFill>
                  <a:srgbClr val="0070C0"/>
                </a:solidFill>
              </a:rPr>
              <a:t>Page Rank (GOOGLE)</a:t>
            </a:r>
            <a:endParaRPr lang="en-US" b="1" dirty="0">
              <a:solidFill>
                <a:srgbClr val="0070C0"/>
              </a:solidFill>
            </a:endParaRPr>
          </a:p>
        </p:txBody>
      </p:sp>
      <p:graphicFrame>
        <p:nvGraphicFramePr>
          <p:cNvPr id="37892" name="Object 4"/>
          <p:cNvGraphicFramePr>
            <a:graphicFrameLocks noChangeAspect="1"/>
          </p:cNvGraphicFramePr>
          <p:nvPr/>
        </p:nvGraphicFramePr>
        <p:xfrm>
          <a:off x="2514600" y="5257800"/>
          <a:ext cx="4114800" cy="984250"/>
        </p:xfrm>
        <a:graphic>
          <a:graphicData uri="http://schemas.openxmlformats.org/presentationml/2006/ole">
            <p:oleObj spid="_x0000_s37892" name="Equation" r:id="rId7" imgW="761760" imgH="215640" progId="Equation.3">
              <p:embed/>
            </p:oleObj>
          </a:graphicData>
        </a:graphic>
      </p:graphicFrame>
      <p:sp>
        <p:nvSpPr>
          <p:cNvPr id="22" name="Date Placeholder 21"/>
          <p:cNvSpPr>
            <a:spLocks noGrp="1"/>
          </p:cNvSpPr>
          <p:nvPr>
            <p:ph type="dt" sz="half" idx="10"/>
          </p:nvPr>
        </p:nvSpPr>
        <p:spPr/>
        <p:txBody>
          <a:bodyPr/>
          <a:lstStyle/>
          <a:p>
            <a:fld id="{BE1ED54F-69E1-401B-9CF2-4AC3F1F84BA4}" type="datetime1">
              <a:rPr lang="en-US" smtClean="0"/>
              <a:pPr/>
              <a:t>10/29/2011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2"/>
                                        </p:tgtEl>
                                        <p:attrNameLst>
                                          <p:attrName>style.visibility</p:attrName>
                                        </p:attrNameLst>
                                      </p:cBhvr>
                                      <p:to>
                                        <p:strVal val="visible"/>
                                      </p:to>
                                    </p:set>
                                    <p:anim calcmode="lin" valueType="num">
                                      <p:cBhvr additive="base">
                                        <p:cTn id="7" dur="500" fill="hold"/>
                                        <p:tgtEl>
                                          <p:spTgt spid="37892"/>
                                        </p:tgtEl>
                                        <p:attrNameLst>
                                          <p:attrName>ppt_x</p:attrName>
                                        </p:attrNameLst>
                                      </p:cBhvr>
                                      <p:tavLst>
                                        <p:tav tm="0">
                                          <p:val>
                                            <p:strVal val="#ppt_x"/>
                                          </p:val>
                                        </p:tav>
                                        <p:tav tm="100000">
                                          <p:val>
                                            <p:strVal val="#ppt_x"/>
                                          </p:val>
                                        </p:tav>
                                      </p:tavLst>
                                    </p:anim>
                                    <p:anim calcmode="lin" valueType="num">
                                      <p:cBhvr additive="base">
                                        <p:cTn id="8" dur="500" fill="hold"/>
                                        <p:tgtEl>
                                          <p:spTgt spid="378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dirty="0" smtClean="0">
                <a:solidFill>
                  <a:srgbClr val="FF0066"/>
                </a:solidFill>
              </a:rPr>
              <a:t>Iranian’s Articles</a:t>
            </a:r>
            <a:endParaRPr lang="en-US" dirty="0">
              <a:solidFill>
                <a:srgbClr val="FF0066"/>
              </a:solidFill>
            </a:endParaRPr>
          </a:p>
        </p:txBody>
      </p:sp>
      <p:pic>
        <p:nvPicPr>
          <p:cNvPr id="83971" name="Picture 3"/>
          <p:cNvPicPr>
            <a:picLocks noChangeAspect="1" noChangeArrowheads="1"/>
          </p:cNvPicPr>
          <p:nvPr/>
        </p:nvPicPr>
        <p:blipFill>
          <a:blip r:embed="rId2" cstate="print"/>
          <a:srcRect/>
          <a:stretch>
            <a:fillRect/>
          </a:stretch>
        </p:blipFill>
        <p:spPr bwMode="auto">
          <a:xfrm>
            <a:off x="304800" y="609600"/>
            <a:ext cx="8610599" cy="5334000"/>
          </a:xfrm>
          <a:prstGeom prst="rect">
            <a:avLst/>
          </a:prstGeom>
          <a:noFill/>
          <a:ln w="9525">
            <a:noFill/>
            <a:miter lim="800000"/>
            <a:headEnd/>
            <a:tailEnd/>
          </a:ln>
        </p:spPr>
      </p:pic>
      <p:sp>
        <p:nvSpPr>
          <p:cNvPr id="6" name="Rectangle 5"/>
          <p:cNvSpPr/>
          <p:nvPr/>
        </p:nvSpPr>
        <p:spPr>
          <a:xfrm>
            <a:off x="1600200" y="6172200"/>
            <a:ext cx="5638800" cy="369332"/>
          </a:xfrm>
          <a:prstGeom prst="rect">
            <a:avLst/>
          </a:prstGeom>
        </p:spPr>
        <p:txBody>
          <a:bodyPr wrap="square">
            <a:spAutoFit/>
          </a:bodyPr>
          <a:lstStyle/>
          <a:p>
            <a:r>
              <a:rPr lang="en-US" dirty="0" smtClean="0">
                <a:solidFill>
                  <a:srgbClr val="0070C0"/>
                </a:solidFill>
              </a:rPr>
              <a:t>http://www.scimagojr.com/countrysearch.php?country=IR</a:t>
            </a:r>
            <a:endParaRPr lang="en-US" dirty="0">
              <a:solidFill>
                <a:srgbClr val="0070C0"/>
              </a:solidFill>
            </a:endParaRPr>
          </a:p>
        </p:txBody>
      </p:sp>
      <p:sp>
        <p:nvSpPr>
          <p:cNvPr id="7" name="Date Placeholder 6"/>
          <p:cNvSpPr>
            <a:spLocks noGrp="1"/>
          </p:cNvSpPr>
          <p:nvPr>
            <p:ph type="dt" sz="half" idx="10"/>
          </p:nvPr>
        </p:nvSpPr>
        <p:spPr/>
        <p:txBody>
          <a:bodyPr/>
          <a:lstStyle/>
          <a:p>
            <a:fld id="{89384E42-74A6-4682-90FD-6A9132EB2DFE}" type="datetime1">
              <a:rPr lang="en-US" smtClean="0"/>
              <a:pPr/>
              <a:t>10/29/2011</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normAutofit/>
          </a:bodyPr>
          <a:lstStyle/>
          <a:p>
            <a:pPr algn="l"/>
            <a:r>
              <a:rPr lang="en-US" sz="2800" b="1" dirty="0" smtClean="0">
                <a:solidFill>
                  <a:srgbClr val="00B050"/>
                </a:solidFill>
              </a:rPr>
              <a:t>Consequences of </a:t>
            </a:r>
            <a:r>
              <a:rPr lang="en-US" sz="2800" b="1" dirty="0" err="1" smtClean="0">
                <a:solidFill>
                  <a:srgbClr val="00B050"/>
                </a:solidFill>
              </a:rPr>
              <a:t>Perron-Frobenius</a:t>
            </a:r>
            <a:r>
              <a:rPr lang="en-US" sz="2800" b="1" dirty="0" smtClean="0">
                <a:solidFill>
                  <a:srgbClr val="00B050"/>
                </a:solidFill>
              </a:rPr>
              <a:t> Theorem:</a:t>
            </a:r>
            <a:endParaRPr lang="en-US" sz="2800" b="1" dirty="0">
              <a:solidFill>
                <a:srgbClr val="00B050"/>
              </a:solidFill>
            </a:endParaRPr>
          </a:p>
        </p:txBody>
      </p:sp>
      <p:sp>
        <p:nvSpPr>
          <p:cNvPr id="290819" name="Rectangle 3"/>
          <p:cNvSpPr>
            <a:spLocks noGrp="1" noChangeArrowheads="1"/>
          </p:cNvSpPr>
          <p:nvPr>
            <p:ph type="body" idx="1"/>
          </p:nvPr>
        </p:nvSpPr>
        <p:spPr>
          <a:xfrm>
            <a:off x="228600" y="1143000"/>
            <a:ext cx="8686800" cy="4983163"/>
          </a:xfrm>
        </p:spPr>
        <p:txBody>
          <a:bodyPr/>
          <a:lstStyle/>
          <a:p>
            <a:r>
              <a:rPr lang="en-US" sz="2800" dirty="0"/>
              <a:t>If a </a:t>
            </a:r>
            <a:r>
              <a:rPr lang="en-US" sz="2800" dirty="0" smtClean="0">
                <a:solidFill>
                  <a:srgbClr val="0070C0"/>
                </a:solidFill>
              </a:rPr>
              <a:t>directed graph </a:t>
            </a:r>
            <a:r>
              <a:rPr lang="en-US" sz="2800" dirty="0" smtClean="0"/>
              <a:t>is </a:t>
            </a:r>
            <a:r>
              <a:rPr lang="en-US" sz="2800" dirty="0" smtClean="0">
                <a:solidFill>
                  <a:srgbClr val="FF0066"/>
                </a:solidFill>
              </a:rPr>
              <a:t>strongly connected </a:t>
            </a:r>
            <a:r>
              <a:rPr lang="en-US" sz="2800" dirty="0"/>
              <a:t>and </a:t>
            </a:r>
            <a:r>
              <a:rPr lang="en-US" sz="2800" dirty="0" err="1">
                <a:solidFill>
                  <a:srgbClr val="FF0066"/>
                </a:solidFill>
              </a:rPr>
              <a:t>aperiodic</a:t>
            </a:r>
            <a:r>
              <a:rPr lang="en-US" sz="2800" dirty="0"/>
              <a:t> then the </a:t>
            </a:r>
            <a:r>
              <a:rPr lang="en-US" sz="2800" dirty="0">
                <a:solidFill>
                  <a:srgbClr val="FF0000"/>
                </a:solidFill>
              </a:rPr>
              <a:t>largest eigenvalue </a:t>
            </a:r>
            <a:r>
              <a:rPr lang="en-US" sz="2800" dirty="0"/>
              <a:t>of the transition matrix will be equal to </a:t>
            </a:r>
            <a:r>
              <a:rPr lang="en-US" sz="2800" b="1" dirty="0">
                <a:solidFill>
                  <a:srgbClr val="FF0000"/>
                </a:solidFill>
              </a:rPr>
              <a:t>1</a:t>
            </a:r>
            <a:r>
              <a:rPr lang="en-US" sz="2800" dirty="0"/>
              <a:t> and </a:t>
            </a:r>
            <a:r>
              <a:rPr lang="en-US" sz="2800" dirty="0" smtClean="0"/>
              <a:t>all other </a:t>
            </a:r>
            <a:r>
              <a:rPr lang="en-US" sz="2800" dirty="0" err="1" smtClean="0"/>
              <a:t>eigenvalues</a:t>
            </a:r>
            <a:r>
              <a:rPr lang="en-US" sz="2800" dirty="0" smtClean="0"/>
              <a:t> </a:t>
            </a:r>
            <a:r>
              <a:rPr lang="de-DE" sz="2800" dirty="0" smtClean="0">
                <a:sym typeface="Symbol" pitchFamily="18" charset="2"/>
              </a:rPr>
              <a:t>have the property </a:t>
            </a:r>
            <a:r>
              <a:rPr lang="de-DE" sz="2800" b="1" dirty="0" smtClean="0">
                <a:solidFill>
                  <a:srgbClr val="00B050"/>
                </a:solidFill>
                <a:sym typeface="Symbol" pitchFamily="18" charset="2"/>
              </a:rPr>
              <a:t>||&lt;1</a:t>
            </a:r>
            <a:r>
              <a:rPr lang="en-US" sz="2800" dirty="0" smtClean="0"/>
              <a:t>. Also, </a:t>
            </a:r>
            <a:r>
              <a:rPr lang="de-DE" sz="2800" dirty="0" smtClean="0">
                <a:sym typeface="Symbol" pitchFamily="18" charset="2"/>
              </a:rPr>
              <a:t>there is an </a:t>
            </a:r>
            <a:r>
              <a:rPr lang="de-DE" sz="2800" dirty="0" smtClean="0">
                <a:solidFill>
                  <a:srgbClr val="FF0066"/>
                </a:solidFill>
                <a:sym typeface="Symbol" pitchFamily="18" charset="2"/>
              </a:rPr>
              <a:t>eigenvector </a:t>
            </a:r>
            <a:r>
              <a:rPr lang="el-GR" sz="4000" b="1" dirty="0" smtClean="0">
                <a:solidFill>
                  <a:srgbClr val="FF0066"/>
                </a:solidFill>
                <a:sym typeface="Symbol" pitchFamily="18" charset="2"/>
              </a:rPr>
              <a:t>π</a:t>
            </a:r>
            <a:r>
              <a:rPr lang="de-DE" sz="2800" dirty="0" smtClean="0">
                <a:solidFill>
                  <a:srgbClr val="FF0066"/>
                </a:solidFill>
                <a:sym typeface="Symbol" pitchFamily="18" charset="2"/>
              </a:rPr>
              <a:t> </a:t>
            </a:r>
            <a:r>
              <a:rPr lang="de-DE" sz="2800" dirty="0" smtClean="0">
                <a:sym typeface="Symbol" pitchFamily="18" charset="2"/>
              </a:rPr>
              <a:t>with </a:t>
            </a:r>
            <a:r>
              <a:rPr lang="de-DE" sz="2800" dirty="0" smtClean="0">
                <a:solidFill>
                  <a:srgbClr val="0000CC"/>
                </a:solidFill>
                <a:sym typeface="Symbol" pitchFamily="18" charset="2"/>
              </a:rPr>
              <a:t>eigenvalue 1 </a:t>
            </a:r>
            <a:r>
              <a:rPr lang="de-DE" sz="2800" dirty="0" smtClean="0">
                <a:sym typeface="Symbol" pitchFamily="18" charset="2"/>
              </a:rPr>
              <a:t>such that </a:t>
            </a:r>
            <a:r>
              <a:rPr lang="el-GR" sz="4000" b="1" dirty="0" smtClean="0">
                <a:solidFill>
                  <a:srgbClr val="FF0066"/>
                </a:solidFill>
                <a:sym typeface="Symbol" pitchFamily="18" charset="2"/>
              </a:rPr>
              <a:t>π</a:t>
            </a:r>
            <a:r>
              <a:rPr lang="de-DE" sz="2800" b="1" dirty="0" smtClean="0">
                <a:solidFill>
                  <a:srgbClr val="660066"/>
                </a:solidFill>
                <a:sym typeface="Symbol" pitchFamily="18" charset="2"/>
              </a:rPr>
              <a:t>0</a:t>
            </a:r>
            <a:r>
              <a:rPr lang="de-DE" sz="2800" dirty="0" smtClean="0">
                <a:sym typeface="Symbol" pitchFamily="18" charset="2"/>
              </a:rPr>
              <a:t> and </a:t>
            </a:r>
            <a:r>
              <a:rPr lang="de-DE" sz="2800" b="1" dirty="0" smtClean="0">
                <a:solidFill>
                  <a:srgbClr val="00B050"/>
                </a:solidFill>
                <a:sym typeface="Symbol" pitchFamily="18" charset="2"/>
              </a:rPr>
              <a:t></a:t>
            </a:r>
            <a:r>
              <a:rPr lang="de-DE" sz="2800" b="1" baseline="-25000" dirty="0" smtClean="0">
                <a:solidFill>
                  <a:srgbClr val="00B050"/>
                </a:solidFill>
                <a:sym typeface="Symbol" pitchFamily="18" charset="2"/>
              </a:rPr>
              <a:t>i</a:t>
            </a:r>
            <a:r>
              <a:rPr lang="de-DE" sz="2800" b="1" dirty="0" smtClean="0">
                <a:solidFill>
                  <a:srgbClr val="00B050"/>
                </a:solidFill>
                <a:sym typeface="Symbol" pitchFamily="18" charset="2"/>
              </a:rPr>
              <a:t> </a:t>
            </a:r>
            <a:r>
              <a:rPr lang="el-GR" sz="2800" b="1" dirty="0" smtClean="0">
                <a:solidFill>
                  <a:srgbClr val="0000CC"/>
                </a:solidFill>
                <a:sym typeface="Symbol" pitchFamily="18" charset="2"/>
              </a:rPr>
              <a:t>π</a:t>
            </a:r>
            <a:r>
              <a:rPr lang="de-DE" sz="2800" b="1" baseline="-25000" dirty="0" smtClean="0">
                <a:solidFill>
                  <a:srgbClr val="0000CC"/>
                </a:solidFill>
                <a:sym typeface="Symbol" pitchFamily="18" charset="2"/>
              </a:rPr>
              <a:t>i</a:t>
            </a:r>
            <a:r>
              <a:rPr lang="de-DE" sz="2800" b="1" dirty="0" smtClean="0">
                <a:solidFill>
                  <a:srgbClr val="0000CC"/>
                </a:solidFill>
                <a:sym typeface="Symbol" pitchFamily="18" charset="2"/>
              </a:rPr>
              <a:t> </a:t>
            </a:r>
            <a:r>
              <a:rPr lang="de-DE" sz="2800" b="1" dirty="0" smtClean="0">
                <a:solidFill>
                  <a:srgbClr val="00B050"/>
                </a:solidFill>
                <a:sym typeface="Symbol" pitchFamily="18" charset="2"/>
              </a:rPr>
              <a:t>= 1.</a:t>
            </a:r>
            <a:endParaRPr lang="en-US" sz="2800" dirty="0">
              <a:solidFill>
                <a:srgbClr val="FF0000"/>
              </a:solidFill>
            </a:endParaRPr>
          </a:p>
          <a:p>
            <a:pPr>
              <a:buNone/>
            </a:pPr>
            <a:endParaRPr lang="en-US" sz="2100" dirty="0" smtClean="0"/>
          </a:p>
          <a:p>
            <a:pPr>
              <a:buNone/>
            </a:pPr>
            <a:endParaRPr lang="en-US" sz="2100" dirty="0"/>
          </a:p>
        </p:txBody>
      </p:sp>
      <p:graphicFrame>
        <p:nvGraphicFramePr>
          <p:cNvPr id="292881" name="Object 17"/>
          <p:cNvGraphicFramePr>
            <a:graphicFrameLocks noChangeAspect="1"/>
          </p:cNvGraphicFramePr>
          <p:nvPr/>
        </p:nvGraphicFramePr>
        <p:xfrm>
          <a:off x="914401" y="4252913"/>
          <a:ext cx="7391400" cy="1081087"/>
        </p:xfrm>
        <a:graphic>
          <a:graphicData uri="http://schemas.openxmlformats.org/presentationml/2006/ole">
            <p:oleObj spid="_x0000_s103426" name="Equation" r:id="rId3" imgW="1828800" imgH="228600" progId="Equation.3">
              <p:embed/>
            </p:oleObj>
          </a:graphicData>
        </a:graphic>
      </p:graphicFrame>
      <p:pic>
        <p:nvPicPr>
          <p:cNvPr id="7" name="Picture 4"/>
          <p:cNvPicPr>
            <a:picLocks noChangeAspect="1" noChangeArrowheads="1"/>
          </p:cNvPicPr>
          <p:nvPr/>
        </p:nvPicPr>
        <p:blipFill>
          <a:blip r:embed="rId4" cstate="print"/>
          <a:srcRect/>
          <a:stretch>
            <a:fillRect/>
          </a:stretch>
        </p:blipFill>
        <p:spPr bwMode="auto">
          <a:xfrm>
            <a:off x="7562850" y="76200"/>
            <a:ext cx="1352550" cy="1219200"/>
          </a:xfrm>
          <a:prstGeom prst="rect">
            <a:avLst/>
          </a:prstGeom>
          <a:noFill/>
          <a:ln w="9525">
            <a:noFill/>
            <a:miter lim="800000"/>
            <a:headEnd/>
            <a:tailEnd/>
          </a:ln>
        </p:spPr>
      </p:pic>
      <p:sp>
        <p:nvSpPr>
          <p:cNvPr id="9" name="Date Placeholder 8"/>
          <p:cNvSpPr>
            <a:spLocks noGrp="1"/>
          </p:cNvSpPr>
          <p:nvPr>
            <p:ph type="dt" sz="half" idx="10"/>
          </p:nvPr>
        </p:nvSpPr>
        <p:spPr/>
        <p:txBody>
          <a:bodyPr/>
          <a:lstStyle/>
          <a:p>
            <a:fld id="{9CA7572C-9672-4C04-89F5-11CB3AE578E4}" type="datetime1">
              <a:rPr lang="en-US" smtClean="0"/>
              <a:pPr/>
              <a:t>10/29/2011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499"/>
                                          </p:stCondLst>
                                        </p:cTn>
                                        <p:tgtEl>
                                          <p:spTgt spid="292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228600" y="1219200"/>
            <a:ext cx="8610600" cy="4953000"/>
          </a:xfrm>
        </p:spPr>
        <p:txBody>
          <a:bodyPr>
            <a:normAutofit/>
          </a:bodyPr>
          <a:lstStyle/>
          <a:p>
            <a:pPr>
              <a:buFont typeface="Wingdings" pitchFamily="2" charset="2"/>
              <a:buChar char="v"/>
            </a:pPr>
            <a:r>
              <a:rPr lang="en-US" dirty="0" smtClean="0">
                <a:solidFill>
                  <a:srgbClr val="FF0000"/>
                </a:solidFill>
                <a:latin typeface="Calibri" pitchFamily="34" charset="0"/>
              </a:rPr>
              <a:t> </a:t>
            </a:r>
            <a:r>
              <a:rPr lang="en-US" dirty="0" smtClean="0"/>
              <a:t>“</a:t>
            </a:r>
            <a:r>
              <a:rPr lang="en-US" b="1" dirty="0" smtClean="0">
                <a:solidFill>
                  <a:srgbClr val="FF6600"/>
                </a:solidFill>
              </a:rPr>
              <a:t>The rank of a vertex </a:t>
            </a:r>
            <a:r>
              <a:rPr lang="en-US" dirty="0" smtClean="0"/>
              <a:t>can be interpreted as the </a:t>
            </a:r>
            <a:r>
              <a:rPr lang="en-US" b="1" dirty="0" smtClean="0">
                <a:solidFill>
                  <a:srgbClr val="0000CC"/>
                </a:solidFill>
              </a:rPr>
              <a:t>probability</a:t>
            </a:r>
            <a:r>
              <a:rPr lang="en-US" dirty="0" smtClean="0"/>
              <a:t> that a surfer will be at the vertex  after following a large number of </a:t>
            </a:r>
            <a:r>
              <a:rPr lang="en-US" b="1" dirty="0" smtClean="0">
                <a:solidFill>
                  <a:srgbClr val="FF0000"/>
                </a:solidFill>
              </a:rPr>
              <a:t>random </a:t>
            </a:r>
            <a:r>
              <a:rPr lang="en-US" b="1" dirty="0" smtClean="0">
                <a:solidFill>
                  <a:srgbClr val="0000CC"/>
                </a:solidFill>
              </a:rPr>
              <a:t> walks</a:t>
            </a:r>
            <a:r>
              <a:rPr lang="en-US" dirty="0" smtClean="0"/>
              <a:t>.”</a:t>
            </a:r>
          </a:p>
        </p:txBody>
      </p:sp>
      <p:sp>
        <p:nvSpPr>
          <p:cNvPr id="6" name="Title 1"/>
          <p:cNvSpPr>
            <a:spLocks noGrp="1"/>
          </p:cNvSpPr>
          <p:nvPr>
            <p:ph type="title"/>
          </p:nvPr>
        </p:nvSpPr>
        <p:spPr>
          <a:xfrm>
            <a:off x="381000" y="228600"/>
            <a:ext cx="8229600" cy="457200"/>
          </a:xfrm>
        </p:spPr>
        <p:txBody>
          <a:bodyPr>
            <a:normAutofit fontScale="90000"/>
          </a:bodyPr>
          <a:lstStyle/>
          <a:p>
            <a:r>
              <a:rPr lang="en-US" b="1" dirty="0" smtClean="0">
                <a:solidFill>
                  <a:srgbClr val="0070C0"/>
                </a:solidFill>
              </a:rPr>
              <a:t>Rank of a Vertex</a:t>
            </a:r>
            <a:endParaRPr lang="en-US" b="1" dirty="0">
              <a:solidFill>
                <a:srgbClr val="0070C0"/>
              </a:solidFill>
            </a:endParaRPr>
          </a:p>
        </p:txBody>
      </p:sp>
      <p:graphicFrame>
        <p:nvGraphicFramePr>
          <p:cNvPr id="75778" name="Object 2"/>
          <p:cNvGraphicFramePr>
            <a:graphicFrameLocks noChangeAspect="1"/>
          </p:cNvGraphicFramePr>
          <p:nvPr/>
        </p:nvGraphicFramePr>
        <p:xfrm>
          <a:off x="1524000" y="5470525"/>
          <a:ext cx="6475412" cy="1082675"/>
        </p:xfrm>
        <a:graphic>
          <a:graphicData uri="http://schemas.openxmlformats.org/presentationml/2006/ole">
            <p:oleObj spid="_x0000_s83970" name="Equation" r:id="rId3" imgW="2273040" imgH="380880" progId="Equation.3">
              <p:embed/>
            </p:oleObj>
          </a:graphicData>
        </a:graphic>
      </p:graphicFrame>
      <p:pic>
        <p:nvPicPr>
          <p:cNvPr id="5" name="Picture 4"/>
          <p:cNvPicPr>
            <a:picLocks noChangeAspect="1" noChangeArrowheads="1"/>
          </p:cNvPicPr>
          <p:nvPr/>
        </p:nvPicPr>
        <p:blipFill>
          <a:blip r:embed="rId4" cstate="print"/>
          <a:srcRect/>
          <a:stretch>
            <a:fillRect/>
          </a:stretch>
        </p:blipFill>
        <p:spPr bwMode="auto">
          <a:xfrm>
            <a:off x="7562850" y="76200"/>
            <a:ext cx="1352550" cy="1219200"/>
          </a:xfrm>
          <a:prstGeom prst="rect">
            <a:avLst/>
          </a:prstGeom>
          <a:noFill/>
          <a:ln w="9525">
            <a:noFill/>
            <a:miter lim="800000"/>
            <a:headEnd/>
            <a:tailEnd/>
          </a:ln>
        </p:spPr>
      </p:pic>
      <p:sp>
        <p:nvSpPr>
          <p:cNvPr id="8" name="Oval 7"/>
          <p:cNvSpPr/>
          <p:nvPr/>
        </p:nvSpPr>
        <p:spPr>
          <a:xfrm>
            <a:off x="914400" y="3429000"/>
            <a:ext cx="457200" cy="609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2</a:t>
            </a:r>
          </a:p>
        </p:txBody>
      </p:sp>
      <p:sp>
        <p:nvSpPr>
          <p:cNvPr id="9" name="Oval 8"/>
          <p:cNvSpPr/>
          <p:nvPr/>
        </p:nvSpPr>
        <p:spPr>
          <a:xfrm>
            <a:off x="914400" y="4267200"/>
            <a:ext cx="457200" cy="609600"/>
          </a:xfrm>
          <a:prstGeom prst="ellipse">
            <a:avLst/>
          </a:prstGeom>
          <a:solidFill>
            <a:srgbClr val="33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3</a:t>
            </a:r>
            <a:endParaRPr lang="en-US" sz="3200" b="1" dirty="0">
              <a:solidFill>
                <a:schemeClr val="tx1"/>
              </a:solidFill>
            </a:endParaRPr>
          </a:p>
        </p:txBody>
      </p:sp>
      <p:sp>
        <p:nvSpPr>
          <p:cNvPr id="10" name="Oval 9"/>
          <p:cNvSpPr/>
          <p:nvPr/>
        </p:nvSpPr>
        <p:spPr>
          <a:xfrm>
            <a:off x="914400" y="5105400"/>
            <a:ext cx="457200" cy="60960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4</a:t>
            </a:r>
            <a:endParaRPr lang="en-US" sz="3200" b="1" dirty="0">
              <a:solidFill>
                <a:schemeClr val="tx1"/>
              </a:solidFill>
            </a:endParaRPr>
          </a:p>
        </p:txBody>
      </p:sp>
      <p:sp>
        <p:nvSpPr>
          <p:cNvPr id="11" name="Oval 10"/>
          <p:cNvSpPr/>
          <p:nvPr/>
        </p:nvSpPr>
        <p:spPr>
          <a:xfrm>
            <a:off x="4419600" y="3733800"/>
            <a:ext cx="4572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5</a:t>
            </a:r>
            <a:endParaRPr lang="en-US" sz="3200" b="1" dirty="0">
              <a:solidFill>
                <a:schemeClr val="tx1"/>
              </a:solidFill>
            </a:endParaRPr>
          </a:p>
        </p:txBody>
      </p:sp>
      <p:sp>
        <p:nvSpPr>
          <p:cNvPr id="13" name="Oval 12"/>
          <p:cNvSpPr/>
          <p:nvPr/>
        </p:nvSpPr>
        <p:spPr>
          <a:xfrm>
            <a:off x="4419600" y="4648200"/>
            <a:ext cx="457200" cy="609600"/>
          </a:xfrm>
          <a:prstGeom prst="ellipse">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6</a:t>
            </a:r>
            <a:endParaRPr lang="en-US" sz="3200" b="1" dirty="0">
              <a:solidFill>
                <a:schemeClr val="tx1"/>
              </a:solidFill>
            </a:endParaRPr>
          </a:p>
        </p:txBody>
      </p:sp>
      <p:sp>
        <p:nvSpPr>
          <p:cNvPr id="14" name="Oval 13"/>
          <p:cNvSpPr/>
          <p:nvPr/>
        </p:nvSpPr>
        <p:spPr>
          <a:xfrm>
            <a:off x="2438400" y="4267200"/>
            <a:ext cx="4572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a:t>
            </a:r>
            <a:endParaRPr lang="en-US" sz="3200" b="1" dirty="0">
              <a:solidFill>
                <a:schemeClr val="tx1"/>
              </a:solidFill>
            </a:endParaRPr>
          </a:p>
        </p:txBody>
      </p:sp>
      <p:cxnSp>
        <p:nvCxnSpPr>
          <p:cNvPr id="19" name="Straight Arrow Connector 18"/>
          <p:cNvCxnSpPr>
            <a:stCxn id="8" idx="5"/>
            <a:endCxn id="14" idx="1"/>
          </p:cNvCxnSpPr>
          <p:nvPr/>
        </p:nvCxnSpPr>
        <p:spPr>
          <a:xfrm rot="16200000" flipH="1">
            <a:off x="1701426" y="3552545"/>
            <a:ext cx="407148" cy="1200710"/>
          </a:xfrm>
          <a:prstGeom prst="straightConnector1">
            <a:avLst/>
          </a:prstGeom>
          <a:ln w="38100">
            <a:solidFill>
              <a:srgbClr val="FF66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6"/>
            <a:endCxn id="14" idx="2"/>
          </p:cNvCxnSpPr>
          <p:nvPr/>
        </p:nvCxnSpPr>
        <p:spPr>
          <a:xfrm>
            <a:off x="1371600" y="4572000"/>
            <a:ext cx="1066800" cy="1588"/>
          </a:xfrm>
          <a:prstGeom prst="straightConnector1">
            <a:avLst/>
          </a:prstGeom>
          <a:ln w="38100">
            <a:solidFill>
              <a:srgbClr val="FF66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6"/>
            <a:endCxn id="14" idx="3"/>
          </p:cNvCxnSpPr>
          <p:nvPr/>
        </p:nvCxnSpPr>
        <p:spPr>
          <a:xfrm flipV="1">
            <a:off x="1371600" y="4787526"/>
            <a:ext cx="1133755" cy="622674"/>
          </a:xfrm>
          <a:prstGeom prst="straightConnector1">
            <a:avLst/>
          </a:prstGeom>
          <a:ln w="38100">
            <a:solidFill>
              <a:srgbClr val="FF66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6"/>
            <a:endCxn id="11" idx="2"/>
          </p:cNvCxnSpPr>
          <p:nvPr/>
        </p:nvCxnSpPr>
        <p:spPr>
          <a:xfrm flipV="1">
            <a:off x="2895600" y="4038600"/>
            <a:ext cx="1524000" cy="533400"/>
          </a:xfrm>
          <a:prstGeom prst="straightConnector1">
            <a:avLst/>
          </a:prstGeom>
          <a:ln w="38100">
            <a:solidFill>
              <a:srgbClr val="FF66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4" idx="6"/>
            <a:endCxn id="13" idx="2"/>
          </p:cNvCxnSpPr>
          <p:nvPr/>
        </p:nvCxnSpPr>
        <p:spPr>
          <a:xfrm>
            <a:off x="2895600" y="4572000"/>
            <a:ext cx="1524000" cy="381000"/>
          </a:xfrm>
          <a:prstGeom prst="straightConnector1">
            <a:avLst/>
          </a:prstGeom>
          <a:ln w="38100">
            <a:solidFill>
              <a:srgbClr val="FF66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77827" name="Object 3"/>
          <p:cNvGraphicFramePr>
            <a:graphicFrameLocks noChangeAspect="1"/>
          </p:cNvGraphicFramePr>
          <p:nvPr/>
        </p:nvGraphicFramePr>
        <p:xfrm>
          <a:off x="4865688" y="4114800"/>
          <a:ext cx="3821112" cy="685800"/>
        </p:xfrm>
        <a:graphic>
          <a:graphicData uri="http://schemas.openxmlformats.org/presentationml/2006/ole">
            <p:oleObj spid="_x0000_s83971" name="Equation" r:id="rId5" imgW="1917360" imgH="241200" progId="Equation.3">
              <p:embed/>
            </p:oleObj>
          </a:graphicData>
        </a:graphic>
      </p:graphicFrame>
      <p:graphicFrame>
        <p:nvGraphicFramePr>
          <p:cNvPr id="77828" name="Object 4"/>
          <p:cNvGraphicFramePr>
            <a:graphicFrameLocks noChangeAspect="1"/>
          </p:cNvGraphicFramePr>
          <p:nvPr/>
        </p:nvGraphicFramePr>
        <p:xfrm>
          <a:off x="1419224" y="3581400"/>
          <a:ext cx="485775" cy="446088"/>
        </p:xfrm>
        <a:graphic>
          <a:graphicData uri="http://schemas.openxmlformats.org/presentationml/2006/ole">
            <p:oleObj spid="_x0000_s83972" name="Equation" r:id="rId6" imgW="241200" imgH="215640" progId="Equation.3">
              <p:embed/>
            </p:oleObj>
          </a:graphicData>
        </a:graphic>
      </p:graphicFrame>
      <p:graphicFrame>
        <p:nvGraphicFramePr>
          <p:cNvPr id="77829" name="Object 5"/>
          <p:cNvGraphicFramePr>
            <a:graphicFrameLocks noChangeAspect="1"/>
          </p:cNvGraphicFramePr>
          <p:nvPr/>
        </p:nvGraphicFramePr>
        <p:xfrm>
          <a:off x="1428750" y="4114800"/>
          <a:ext cx="552450" cy="473075"/>
        </p:xfrm>
        <a:graphic>
          <a:graphicData uri="http://schemas.openxmlformats.org/presentationml/2006/ole">
            <p:oleObj spid="_x0000_s83973" name="Equation" r:id="rId7" imgW="228600" imgH="228600" progId="Equation.3">
              <p:embed/>
            </p:oleObj>
          </a:graphicData>
        </a:graphic>
      </p:graphicFrame>
      <p:graphicFrame>
        <p:nvGraphicFramePr>
          <p:cNvPr id="77830" name="Object 6"/>
          <p:cNvGraphicFramePr>
            <a:graphicFrameLocks noChangeAspect="1"/>
          </p:cNvGraphicFramePr>
          <p:nvPr/>
        </p:nvGraphicFramePr>
        <p:xfrm>
          <a:off x="1447800" y="4724400"/>
          <a:ext cx="401637" cy="446088"/>
        </p:xfrm>
        <a:graphic>
          <a:graphicData uri="http://schemas.openxmlformats.org/presentationml/2006/ole">
            <p:oleObj spid="_x0000_s83974" name="Equation" r:id="rId8" imgW="241200" imgH="215640" progId="Equation.3">
              <p:embed/>
            </p:oleObj>
          </a:graphicData>
        </a:graphic>
      </p:graphicFrame>
      <p:sp>
        <p:nvSpPr>
          <p:cNvPr id="22" name="Date Placeholder 21"/>
          <p:cNvSpPr>
            <a:spLocks noGrp="1"/>
          </p:cNvSpPr>
          <p:nvPr>
            <p:ph type="dt" sz="half" idx="10"/>
          </p:nvPr>
        </p:nvSpPr>
        <p:spPr/>
        <p:txBody>
          <a:bodyPr/>
          <a:lstStyle/>
          <a:p>
            <a:fld id="{8E7FFD8E-E552-40ED-9699-AADE8E711840}" type="datetime1">
              <a:rPr lang="en-US" smtClean="0"/>
              <a:pPr/>
              <a:t>10/29/2011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778"/>
                                        </p:tgtEl>
                                        <p:attrNameLst>
                                          <p:attrName>style.visibility</p:attrName>
                                        </p:attrNameLst>
                                      </p:cBhvr>
                                      <p:to>
                                        <p:strVal val="visible"/>
                                      </p:to>
                                    </p:set>
                                    <p:anim calcmode="lin" valueType="num">
                                      <p:cBhvr additive="base">
                                        <p:cTn id="7" dur="500" fill="hold"/>
                                        <p:tgtEl>
                                          <p:spTgt spid="75778"/>
                                        </p:tgtEl>
                                        <p:attrNameLst>
                                          <p:attrName>ppt_x</p:attrName>
                                        </p:attrNameLst>
                                      </p:cBhvr>
                                      <p:tavLst>
                                        <p:tav tm="0">
                                          <p:val>
                                            <p:strVal val="#ppt_x"/>
                                          </p:val>
                                        </p:tav>
                                        <p:tav tm="100000">
                                          <p:val>
                                            <p:strVal val="#ppt_x"/>
                                          </p:val>
                                        </p:tav>
                                      </p:tavLst>
                                    </p:anim>
                                    <p:anim calcmode="lin" valueType="num">
                                      <p:cBhvr additive="base">
                                        <p:cTn id="8" dur="500" fill="hold"/>
                                        <p:tgtEl>
                                          <p:spTgt spid="757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Text Box 3"/>
          <p:cNvSpPr txBox="1">
            <a:spLocks noChangeArrowheads="1"/>
          </p:cNvSpPr>
          <p:nvPr/>
        </p:nvSpPr>
        <p:spPr bwMode="auto">
          <a:xfrm>
            <a:off x="228600" y="990600"/>
            <a:ext cx="8686800" cy="5632311"/>
          </a:xfrm>
          <a:prstGeom prst="rect">
            <a:avLst/>
          </a:prstGeom>
          <a:noFill/>
          <a:ln w="9525">
            <a:noFill/>
            <a:miter lim="800000"/>
            <a:headEnd/>
            <a:tailEnd/>
          </a:ln>
          <a:effectLst/>
        </p:spPr>
        <p:txBody>
          <a:bodyPr wrap="square">
            <a:spAutoFit/>
          </a:bodyPr>
          <a:lstStyle/>
          <a:p>
            <a:pPr>
              <a:lnSpc>
                <a:spcPct val="120000"/>
              </a:lnSpc>
            </a:pPr>
            <a:r>
              <a:rPr lang="en-US" altLang="zh-CN" sz="2600" dirty="0" smtClean="0"/>
              <a:t>A "</a:t>
            </a:r>
            <a:r>
              <a:rPr lang="en-US" altLang="zh-CN" sz="2600" dirty="0" smtClean="0">
                <a:solidFill>
                  <a:srgbClr val="FF0000"/>
                </a:solidFill>
              </a:rPr>
              <a:t>random surfer</a:t>
            </a:r>
            <a:r>
              <a:rPr lang="en-US" altLang="zh-CN" sz="2600" dirty="0" smtClean="0"/>
              <a:t>" who is given a web page at random and keeps clicking on links, </a:t>
            </a:r>
            <a:r>
              <a:rPr lang="en-US" altLang="zh-CN" sz="2600" dirty="0" smtClean="0">
                <a:solidFill>
                  <a:srgbClr val="FF0000"/>
                </a:solidFill>
              </a:rPr>
              <a:t>never hitting "back</a:t>
            </a:r>
            <a:r>
              <a:rPr lang="en-US" altLang="zh-CN" sz="2600" dirty="0" smtClean="0">
                <a:solidFill>
                  <a:srgbClr val="FF0000"/>
                </a:solidFill>
                <a:latin typeface="Arial" charset="0"/>
              </a:rPr>
              <a:t>“</a:t>
            </a:r>
            <a:r>
              <a:rPr lang="en-US" altLang="zh-CN" sz="2600" dirty="0" smtClean="0"/>
              <a:t>, but eventually gets </a:t>
            </a:r>
            <a:r>
              <a:rPr lang="en-US" altLang="zh-CN" sz="2600" dirty="0" smtClean="0">
                <a:solidFill>
                  <a:srgbClr val="0000CC"/>
                </a:solidFill>
              </a:rPr>
              <a:t>bored</a:t>
            </a:r>
            <a:r>
              <a:rPr lang="en-US" altLang="zh-CN" sz="2600" dirty="0" smtClean="0"/>
              <a:t> and starts on another </a:t>
            </a:r>
            <a:r>
              <a:rPr lang="en-US" altLang="zh-CN" sz="2600" dirty="0" smtClean="0">
                <a:solidFill>
                  <a:srgbClr val="0000CC"/>
                </a:solidFill>
              </a:rPr>
              <a:t>random pa</a:t>
            </a:r>
            <a:r>
              <a:rPr lang="en-US" altLang="zh-CN" sz="2600" dirty="0" smtClean="0"/>
              <a:t>ge. </a:t>
            </a:r>
            <a:r>
              <a:rPr lang="de-DE" sz="2600" b="0" dirty="0" smtClean="0"/>
              <a:t>Model </a:t>
            </a:r>
            <a:r>
              <a:rPr lang="de-DE" sz="2600" b="0" dirty="0"/>
              <a:t>a </a:t>
            </a:r>
            <a:r>
              <a:rPr lang="de-DE" sz="2600" dirty="0">
                <a:solidFill>
                  <a:schemeClr val="accent2"/>
                </a:solidFill>
              </a:rPr>
              <a:t>random walk</a:t>
            </a:r>
            <a:r>
              <a:rPr lang="de-DE" sz="2600" b="0" dirty="0"/>
              <a:t> of a Web surfer as follows:</a:t>
            </a:r>
          </a:p>
          <a:p>
            <a:pPr lvl="1">
              <a:lnSpc>
                <a:spcPct val="120000"/>
              </a:lnSpc>
              <a:buFont typeface="Wingdings" pitchFamily="2" charset="2"/>
              <a:buChar char="v"/>
            </a:pPr>
            <a:r>
              <a:rPr lang="de-DE" sz="2800" dirty="0"/>
              <a:t> </a:t>
            </a:r>
            <a:r>
              <a:rPr lang="de-DE" sz="2800" b="0" dirty="0" smtClean="0"/>
              <a:t>follow </a:t>
            </a:r>
            <a:r>
              <a:rPr lang="de-DE" sz="2800" b="0" dirty="0">
                <a:solidFill>
                  <a:srgbClr val="FF0000"/>
                </a:solidFill>
              </a:rPr>
              <a:t>outgoing </a:t>
            </a:r>
            <a:r>
              <a:rPr lang="de-DE" sz="2800" b="0" dirty="0" smtClean="0">
                <a:solidFill>
                  <a:srgbClr val="FF0000"/>
                </a:solidFill>
              </a:rPr>
              <a:t>edges </a:t>
            </a:r>
            <a:r>
              <a:rPr lang="de-DE" sz="2800" b="0" dirty="0" smtClean="0"/>
              <a:t>with </a:t>
            </a:r>
            <a:r>
              <a:rPr lang="de-DE" sz="2800" b="0" dirty="0">
                <a:solidFill>
                  <a:srgbClr val="FF0000"/>
                </a:solidFill>
              </a:rPr>
              <a:t>uniform </a:t>
            </a:r>
            <a:r>
              <a:rPr lang="de-DE" sz="2800" b="0" dirty="0" smtClean="0">
                <a:solidFill>
                  <a:srgbClr val="FF0000"/>
                </a:solidFill>
              </a:rPr>
              <a:t>probabilities</a:t>
            </a:r>
          </a:p>
          <a:p>
            <a:pPr lvl="1">
              <a:lnSpc>
                <a:spcPct val="120000"/>
              </a:lnSpc>
              <a:buFont typeface="Wingdings" pitchFamily="2" charset="2"/>
              <a:buChar char="v"/>
            </a:pPr>
            <a:r>
              <a:rPr lang="de-DE" sz="2800" dirty="0" smtClean="0"/>
              <a:t> </a:t>
            </a:r>
            <a:r>
              <a:rPr lang="de-DE" sz="2800" b="0" dirty="0" smtClean="0"/>
              <a:t>perform </a:t>
            </a:r>
            <a:r>
              <a:rPr lang="de-DE" sz="2800" b="0" dirty="0" smtClean="0">
                <a:solidFill>
                  <a:srgbClr val="00B050"/>
                </a:solidFill>
              </a:rPr>
              <a:t>random jump </a:t>
            </a:r>
            <a:r>
              <a:rPr lang="de-DE" sz="2800" b="0" dirty="0"/>
              <a:t>with probability </a:t>
            </a:r>
            <a:r>
              <a:rPr lang="de-DE" sz="2800" b="0" dirty="0" smtClean="0">
                <a:solidFill>
                  <a:srgbClr val="00B050"/>
                </a:solidFill>
                <a:sym typeface="Symbol" pitchFamily="18" charset="2"/>
              </a:rPr>
              <a:t>1</a:t>
            </a:r>
            <a:endParaRPr lang="de-DE" sz="2800" b="0" dirty="0">
              <a:solidFill>
                <a:srgbClr val="00B050"/>
              </a:solidFill>
              <a:sym typeface="Symbol" pitchFamily="18" charset="2"/>
            </a:endParaRPr>
          </a:p>
          <a:p>
            <a:pPr>
              <a:lnSpc>
                <a:spcPct val="120000"/>
              </a:lnSpc>
              <a:buFont typeface="Symbol" pitchFamily="18" charset="2"/>
              <a:buChar char="®"/>
            </a:pPr>
            <a:r>
              <a:rPr lang="de-DE" sz="2800" b="0" dirty="0">
                <a:sym typeface="Symbol" pitchFamily="18" charset="2"/>
              </a:rPr>
              <a:t> </a:t>
            </a:r>
            <a:r>
              <a:rPr lang="en-US" sz="2800" b="1" dirty="0" smtClean="0">
                <a:solidFill>
                  <a:srgbClr val="0070C0"/>
                </a:solidFill>
              </a:rPr>
              <a:t>Consequences of </a:t>
            </a:r>
            <a:r>
              <a:rPr lang="en-US" sz="2800" b="1" dirty="0" err="1" smtClean="0">
                <a:solidFill>
                  <a:srgbClr val="0070C0"/>
                </a:solidFill>
              </a:rPr>
              <a:t>Perron-Frobenius</a:t>
            </a:r>
            <a:r>
              <a:rPr lang="en-US" sz="2800" b="1" dirty="0" smtClean="0">
                <a:solidFill>
                  <a:srgbClr val="0070C0"/>
                </a:solidFill>
              </a:rPr>
              <a:t> Theorem:</a:t>
            </a:r>
            <a:endParaRPr lang="de-DE" sz="2800" b="0" dirty="0">
              <a:solidFill>
                <a:srgbClr val="0070C0"/>
              </a:solidFill>
              <a:sym typeface="Symbol" pitchFamily="18" charset="2"/>
            </a:endParaRPr>
          </a:p>
          <a:p>
            <a:pPr>
              <a:lnSpc>
                <a:spcPct val="120000"/>
              </a:lnSpc>
              <a:buFont typeface="Symbol" pitchFamily="18" charset="2"/>
              <a:buNone/>
            </a:pPr>
            <a:r>
              <a:rPr lang="de-DE" sz="2800" b="0" dirty="0"/>
              <a:t>     </a:t>
            </a:r>
            <a:r>
              <a:rPr lang="de-DE" sz="2800" b="1" dirty="0">
                <a:solidFill>
                  <a:srgbClr val="FF6600"/>
                </a:solidFill>
              </a:rPr>
              <a:t>PageRank</a:t>
            </a:r>
            <a:r>
              <a:rPr lang="de-DE" sz="2800" b="0" dirty="0"/>
              <a:t> of a page is its </a:t>
            </a:r>
            <a:r>
              <a:rPr lang="de-DE" sz="2800" b="1" dirty="0" smtClean="0">
                <a:solidFill>
                  <a:srgbClr val="FF6600"/>
                </a:solidFill>
              </a:rPr>
              <a:t>visiting </a:t>
            </a:r>
            <a:r>
              <a:rPr lang="de-DE" sz="2800" b="1" dirty="0">
                <a:solidFill>
                  <a:srgbClr val="FF6600"/>
                </a:solidFill>
              </a:rPr>
              <a:t>probability </a:t>
            </a:r>
            <a:r>
              <a:rPr lang="de-DE" sz="2800" b="0" dirty="0" smtClean="0"/>
              <a:t>(</a:t>
            </a:r>
            <a:r>
              <a:rPr lang="de-DE" sz="2800" b="0" dirty="0"/>
              <a:t>uniquely determined and </a:t>
            </a:r>
            <a:r>
              <a:rPr lang="de-DE" sz="2800" b="1" dirty="0">
                <a:solidFill>
                  <a:srgbClr val="0000CC"/>
                </a:solidFill>
              </a:rPr>
              <a:t>independent of starting condition</a:t>
            </a:r>
            <a:r>
              <a:rPr lang="de-DE" sz="2800" b="0" dirty="0"/>
              <a:t>)</a:t>
            </a:r>
          </a:p>
          <a:p>
            <a:pPr>
              <a:lnSpc>
                <a:spcPct val="120000"/>
              </a:lnSpc>
            </a:pPr>
            <a:r>
              <a:rPr lang="de-DE" sz="2800" b="0" dirty="0"/>
              <a:t>Further generalizations have been </a:t>
            </a:r>
            <a:r>
              <a:rPr lang="de-DE" sz="2800" b="0" dirty="0" smtClean="0"/>
              <a:t>studied: </a:t>
            </a:r>
            <a:endParaRPr lang="de-DE" sz="2800" b="0" dirty="0"/>
          </a:p>
          <a:p>
            <a:pPr algn="ctr">
              <a:lnSpc>
                <a:spcPct val="120000"/>
              </a:lnSpc>
            </a:pPr>
            <a:r>
              <a:rPr lang="de-DE" sz="2800" b="0" dirty="0" smtClean="0"/>
              <a:t>For instance, random </a:t>
            </a:r>
            <a:r>
              <a:rPr lang="de-DE" sz="2800" b="0" dirty="0"/>
              <a:t>walk with </a:t>
            </a:r>
            <a:r>
              <a:rPr lang="de-DE" sz="2800" b="0" dirty="0">
                <a:solidFill>
                  <a:srgbClr val="FF0000"/>
                </a:solidFill>
              </a:rPr>
              <a:t>back button </a:t>
            </a:r>
            <a:r>
              <a:rPr lang="de-DE" sz="2800" b="0" dirty="0"/>
              <a:t>etc</a:t>
            </a:r>
            <a:r>
              <a:rPr lang="de-DE" sz="2800" b="0" dirty="0" smtClean="0"/>
              <a:t>.</a:t>
            </a:r>
            <a:endParaRPr lang="de-DE" sz="2800" b="0" dirty="0"/>
          </a:p>
        </p:txBody>
      </p:sp>
      <p:sp>
        <p:nvSpPr>
          <p:cNvPr id="7" name="Title 1"/>
          <p:cNvSpPr>
            <a:spLocks noGrp="1"/>
          </p:cNvSpPr>
          <p:nvPr>
            <p:ph type="title"/>
          </p:nvPr>
        </p:nvSpPr>
        <p:spPr>
          <a:xfrm>
            <a:off x="381000" y="76200"/>
            <a:ext cx="8229600" cy="457200"/>
          </a:xfrm>
        </p:spPr>
        <p:txBody>
          <a:bodyPr>
            <a:normAutofit fontScale="90000"/>
          </a:bodyPr>
          <a:lstStyle/>
          <a:p>
            <a:r>
              <a:rPr lang="en-US" b="1" dirty="0" smtClean="0">
                <a:solidFill>
                  <a:srgbClr val="0070C0"/>
                </a:solidFill>
              </a:rPr>
              <a:t>Page Rank (GOOGLE)</a:t>
            </a:r>
            <a:endParaRPr lang="en-US" b="1" dirty="0">
              <a:solidFill>
                <a:srgbClr val="0070C0"/>
              </a:solidFill>
            </a:endParaRPr>
          </a:p>
        </p:txBody>
      </p:sp>
      <p:pic>
        <p:nvPicPr>
          <p:cNvPr id="8" name="Picture 4"/>
          <p:cNvPicPr>
            <a:picLocks noChangeAspect="1" noChangeArrowheads="1"/>
          </p:cNvPicPr>
          <p:nvPr/>
        </p:nvPicPr>
        <p:blipFill>
          <a:blip r:embed="rId2" cstate="print"/>
          <a:srcRect/>
          <a:stretch>
            <a:fillRect/>
          </a:stretch>
        </p:blipFill>
        <p:spPr bwMode="auto">
          <a:xfrm>
            <a:off x="7715250" y="76200"/>
            <a:ext cx="1200150" cy="1081825"/>
          </a:xfrm>
          <a:prstGeom prst="rect">
            <a:avLst/>
          </a:prstGeom>
          <a:noFill/>
          <a:ln w="9525">
            <a:noFill/>
            <a:miter lim="800000"/>
            <a:headEnd/>
            <a:tailEnd/>
          </a:ln>
        </p:spPr>
      </p:pic>
      <p:sp>
        <p:nvSpPr>
          <p:cNvPr id="9" name="Date Placeholder 8"/>
          <p:cNvSpPr>
            <a:spLocks noGrp="1"/>
          </p:cNvSpPr>
          <p:nvPr>
            <p:ph type="dt" sz="half" idx="10"/>
          </p:nvPr>
        </p:nvSpPr>
        <p:spPr/>
        <p:txBody>
          <a:bodyPr/>
          <a:lstStyle/>
          <a:p>
            <a:fld id="{A1C1E569-6DF0-47DF-B062-6EAC5CDC57F1}" type="datetime1">
              <a:rPr lang="en-US" smtClean="0"/>
              <a:pPr/>
              <a:t>10/29/2011</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0"/>
            <a:ext cx="7772400" cy="1143000"/>
          </a:xfrm>
        </p:spPr>
        <p:txBody>
          <a:bodyPr/>
          <a:lstStyle/>
          <a:p>
            <a:r>
              <a:rPr lang="pl-PL" b="1" dirty="0" smtClean="0">
                <a:solidFill>
                  <a:schemeClr val="accent2"/>
                </a:solidFill>
              </a:rPr>
              <a:t>Page Rank</a:t>
            </a:r>
            <a:r>
              <a:rPr lang="pl-PL" dirty="0" smtClean="0"/>
              <a:t> </a:t>
            </a:r>
            <a:r>
              <a:rPr lang="en-US" dirty="0" smtClean="0">
                <a:solidFill>
                  <a:srgbClr val="0070C0"/>
                </a:solidFill>
              </a:rPr>
              <a:t>A</a:t>
            </a:r>
            <a:r>
              <a:rPr lang="pl-PL" dirty="0" smtClean="0">
                <a:solidFill>
                  <a:srgbClr val="0070C0"/>
                </a:solidFill>
              </a:rPr>
              <a:t>lgorithm</a:t>
            </a:r>
          </a:p>
        </p:txBody>
      </p:sp>
      <p:sp>
        <p:nvSpPr>
          <p:cNvPr id="23555" name="Rectangle 3"/>
          <p:cNvSpPr>
            <a:spLocks noGrp="1" noChangeArrowheads="1"/>
          </p:cNvSpPr>
          <p:nvPr>
            <p:ph type="body" idx="1"/>
          </p:nvPr>
        </p:nvSpPr>
        <p:spPr>
          <a:xfrm>
            <a:off x="152400" y="1219200"/>
            <a:ext cx="8839200" cy="4876800"/>
          </a:xfrm>
        </p:spPr>
        <p:txBody>
          <a:bodyPr>
            <a:normAutofit fontScale="92500" lnSpcReduction="10000"/>
          </a:bodyPr>
          <a:lstStyle/>
          <a:p>
            <a:r>
              <a:rPr lang="en-GB" sz="2800" dirty="0" smtClean="0"/>
              <a:t>One forms a </a:t>
            </a:r>
            <a:r>
              <a:rPr lang="en-GB" sz="2800" b="1" dirty="0" smtClean="0">
                <a:solidFill>
                  <a:srgbClr val="FF0066"/>
                </a:solidFill>
              </a:rPr>
              <a:t>citation graph</a:t>
            </a:r>
            <a:r>
              <a:rPr lang="en-GB" sz="2800" dirty="0" smtClean="0"/>
              <a:t>, the corresponding citation matrix </a:t>
            </a:r>
            <a:r>
              <a:rPr lang="en-GB" sz="2800" b="1" i="1" dirty="0" smtClean="0">
                <a:solidFill>
                  <a:srgbClr val="339933"/>
                </a:solidFill>
              </a:rPr>
              <a:t>A</a:t>
            </a:r>
            <a:r>
              <a:rPr lang="en-GB" sz="2800" dirty="0" smtClean="0"/>
              <a:t> of size </a:t>
            </a:r>
            <a:r>
              <a:rPr lang="en-GB" sz="2800" b="1" i="1" dirty="0" smtClean="0">
                <a:solidFill>
                  <a:srgbClr val="0000CC"/>
                </a:solidFill>
              </a:rPr>
              <a:t>N</a:t>
            </a:r>
            <a:r>
              <a:rPr lang="en-GB" sz="2800" b="1" i="1" dirty="0" smtClean="0"/>
              <a:t> </a:t>
            </a:r>
            <a:r>
              <a:rPr lang="en-GB" sz="2800" b="1" dirty="0" smtClean="0"/>
              <a:t>(</a:t>
            </a:r>
            <a:r>
              <a:rPr lang="en-GB" sz="2800" b="1" dirty="0" smtClean="0">
                <a:solidFill>
                  <a:srgbClr val="339933"/>
                </a:solidFill>
              </a:rPr>
              <a:t>the number of pages</a:t>
            </a:r>
            <a:r>
              <a:rPr lang="en-GB" sz="2800" b="1" dirty="0" smtClean="0"/>
              <a:t>)</a:t>
            </a:r>
          </a:p>
          <a:p>
            <a:r>
              <a:rPr lang="en-GB" sz="2800" dirty="0" smtClean="0"/>
              <a:t>To assure that  A is </a:t>
            </a:r>
            <a:r>
              <a:rPr lang="en-GB" sz="2800" b="1" dirty="0" smtClean="0">
                <a:solidFill>
                  <a:srgbClr val="008000"/>
                </a:solidFill>
              </a:rPr>
              <a:t>irreducible (i.e., citation graph is strongly connected) </a:t>
            </a:r>
            <a:r>
              <a:rPr lang="en-GB" sz="2800" dirty="0" smtClean="0"/>
              <a:t>and increase the </a:t>
            </a:r>
            <a:r>
              <a:rPr lang="en-GB" sz="2800" b="1" i="1" dirty="0" smtClean="0">
                <a:solidFill>
                  <a:srgbClr val="FF0066"/>
                </a:solidFill>
              </a:rPr>
              <a:t>spectral gap</a:t>
            </a:r>
            <a:r>
              <a:rPr lang="en-GB" sz="2800" dirty="0" smtClean="0"/>
              <a:t> one defines </a:t>
            </a:r>
            <a:r>
              <a:rPr lang="en-GB" sz="2800" dirty="0" err="1" smtClean="0"/>
              <a:t>PageRank</a:t>
            </a:r>
            <a:r>
              <a:rPr lang="en-GB" sz="2800" dirty="0" smtClean="0"/>
              <a:t> matrix  	</a:t>
            </a:r>
            <a:br>
              <a:rPr lang="en-GB" sz="2800" dirty="0" smtClean="0"/>
            </a:br>
            <a:endParaRPr lang="en-GB" sz="2800" dirty="0" smtClean="0"/>
          </a:p>
          <a:p>
            <a:pPr>
              <a:buNone/>
            </a:pPr>
            <a:endParaRPr lang="en-GB" sz="2800" dirty="0" smtClean="0"/>
          </a:p>
          <a:p>
            <a:pPr>
              <a:buNone/>
            </a:pPr>
            <a:endParaRPr lang="en-GB" sz="2800" dirty="0" smtClean="0"/>
          </a:p>
          <a:p>
            <a:pPr>
              <a:buFontTx/>
              <a:buNone/>
            </a:pPr>
            <a:r>
              <a:rPr lang="en-GB" sz="2800" dirty="0" smtClean="0"/>
              <a:t>    where </a:t>
            </a:r>
            <a:r>
              <a:rPr lang="en-GB" sz="3500" b="1" i="1" dirty="0" smtClean="0">
                <a:solidFill>
                  <a:srgbClr val="0000CC"/>
                </a:solidFill>
              </a:rPr>
              <a:t>J</a:t>
            </a:r>
            <a:r>
              <a:rPr lang="en-GB" sz="2800" dirty="0" smtClean="0"/>
              <a:t> is a matrix </a:t>
            </a:r>
            <a:r>
              <a:rPr lang="en-US" sz="3500" i="1" dirty="0" smtClean="0"/>
              <a:t>A</a:t>
            </a:r>
            <a:r>
              <a:rPr lang="en-US" sz="2800" dirty="0" smtClean="0"/>
              <a:t> matrix whose </a:t>
            </a:r>
            <a:r>
              <a:rPr lang="en-US" sz="2800" b="1" dirty="0" smtClean="0">
                <a:solidFill>
                  <a:srgbClr val="0000CC"/>
                </a:solidFill>
              </a:rPr>
              <a:t>entries are all 1</a:t>
            </a:r>
            <a:r>
              <a:rPr lang="en-US" sz="2800" dirty="0" smtClean="0"/>
              <a:t>.  Also, </a:t>
            </a:r>
            <a:r>
              <a:rPr lang="en-GB" sz="2800" dirty="0" smtClean="0"/>
              <a:t>in </a:t>
            </a:r>
            <a:r>
              <a:rPr lang="en-GB" sz="2800" b="1" dirty="0" smtClean="0">
                <a:solidFill>
                  <a:srgbClr val="008000"/>
                </a:solidFill>
              </a:rPr>
              <a:t>Google, </a:t>
            </a:r>
            <a:r>
              <a:rPr lang="en-GB" sz="2800" dirty="0" smtClean="0"/>
              <a:t>  </a:t>
            </a:r>
            <a:r>
              <a:rPr lang="en-GB" sz="2800" b="1" i="1" dirty="0" smtClean="0">
                <a:solidFill>
                  <a:srgbClr val="FF6600"/>
                </a:solidFill>
              </a:rPr>
              <a:t>α</a:t>
            </a:r>
            <a:r>
              <a:rPr lang="en-GB" sz="2800" b="1" dirty="0" smtClean="0">
                <a:solidFill>
                  <a:srgbClr val="FF6600"/>
                </a:solidFill>
              </a:rPr>
              <a:t> =0.85</a:t>
            </a:r>
            <a:endParaRPr lang="en-GB" sz="2800" dirty="0" smtClean="0"/>
          </a:p>
          <a:p>
            <a:r>
              <a:rPr lang="en-GB" sz="2800" b="1" dirty="0" smtClean="0">
                <a:solidFill>
                  <a:schemeClr val="accent2"/>
                </a:solidFill>
              </a:rPr>
              <a:t>Page rank</a:t>
            </a:r>
            <a:r>
              <a:rPr lang="en-GB" sz="2800" dirty="0" smtClean="0"/>
              <a:t> is defined by components of the </a:t>
            </a:r>
            <a:r>
              <a:rPr lang="en-GB" sz="2800" b="1" dirty="0" smtClean="0">
                <a:solidFill>
                  <a:srgbClr val="FF0000"/>
                </a:solidFill>
              </a:rPr>
              <a:t>leading eigenvector</a:t>
            </a:r>
            <a:r>
              <a:rPr lang="en-GB" sz="2800" dirty="0" smtClean="0"/>
              <a:t> of G</a:t>
            </a:r>
            <a:r>
              <a:rPr lang="en-GB" sz="2800" b="1" dirty="0" smtClean="0"/>
              <a:t>  (</a:t>
            </a:r>
            <a:r>
              <a:rPr lang="en-GB" sz="2800" b="1" dirty="0" err="1" smtClean="0">
                <a:solidFill>
                  <a:srgbClr val="FF0066"/>
                </a:solidFill>
              </a:rPr>
              <a:t>Perron-Frobenius</a:t>
            </a:r>
            <a:r>
              <a:rPr lang="en-GB" sz="2800" b="1" dirty="0" smtClean="0">
                <a:solidFill>
                  <a:srgbClr val="FF0066"/>
                </a:solidFill>
              </a:rPr>
              <a:t>!</a:t>
            </a:r>
            <a:r>
              <a:rPr lang="en-GB" sz="2800" b="1" dirty="0" smtClean="0"/>
              <a:t>)</a:t>
            </a:r>
            <a:endParaRPr lang="en-GB" sz="2800" dirty="0" smtClean="0"/>
          </a:p>
        </p:txBody>
      </p:sp>
      <p:graphicFrame>
        <p:nvGraphicFramePr>
          <p:cNvPr id="38914" name="Object 9"/>
          <p:cNvGraphicFramePr>
            <a:graphicFrameLocks noChangeAspect="1"/>
          </p:cNvGraphicFramePr>
          <p:nvPr/>
        </p:nvGraphicFramePr>
        <p:xfrm>
          <a:off x="2241550" y="2971800"/>
          <a:ext cx="4662488" cy="1252538"/>
        </p:xfrm>
        <a:graphic>
          <a:graphicData uri="http://schemas.openxmlformats.org/presentationml/2006/ole">
            <p:oleObj spid="_x0000_s38914" name="Equation" r:id="rId3" imgW="1295280" imgH="393480" progId="Equation.3">
              <p:embed/>
            </p:oleObj>
          </a:graphicData>
        </a:graphic>
      </p:graphicFrame>
      <p:pic>
        <p:nvPicPr>
          <p:cNvPr id="7" name="Picture 4"/>
          <p:cNvPicPr>
            <a:picLocks noChangeAspect="1" noChangeArrowheads="1"/>
          </p:cNvPicPr>
          <p:nvPr/>
        </p:nvPicPr>
        <p:blipFill>
          <a:blip r:embed="rId4" cstate="print"/>
          <a:srcRect/>
          <a:stretch>
            <a:fillRect/>
          </a:stretch>
        </p:blipFill>
        <p:spPr bwMode="auto">
          <a:xfrm>
            <a:off x="7562850" y="76200"/>
            <a:ext cx="1352550" cy="1219200"/>
          </a:xfrm>
          <a:prstGeom prst="rect">
            <a:avLst/>
          </a:prstGeom>
          <a:noFill/>
          <a:ln w="9525">
            <a:noFill/>
            <a:miter lim="800000"/>
            <a:headEnd/>
            <a:tailEnd/>
          </a:ln>
        </p:spPr>
      </p:pic>
      <p:sp>
        <p:nvSpPr>
          <p:cNvPr id="9" name="Date Placeholder 8"/>
          <p:cNvSpPr>
            <a:spLocks noGrp="1"/>
          </p:cNvSpPr>
          <p:nvPr>
            <p:ph type="dt" sz="half" idx="10"/>
          </p:nvPr>
        </p:nvSpPr>
        <p:spPr/>
        <p:txBody>
          <a:bodyPr/>
          <a:lstStyle/>
          <a:p>
            <a:fld id="{9F322710-E886-48A4-873E-FBFCA9FD6824}" type="datetime1">
              <a:rPr lang="en-US" smtClean="0"/>
              <a:pPr/>
              <a:t>10/29/2011</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228600" y="1295400"/>
            <a:ext cx="8686800" cy="5181600"/>
          </a:xfrm>
        </p:spPr>
        <p:txBody>
          <a:bodyPr>
            <a:normAutofit/>
          </a:bodyPr>
          <a:lstStyle/>
          <a:p>
            <a:pPr lvl="1" eaLnBrk="1" hangingPunct="1">
              <a:lnSpc>
                <a:spcPct val="90000"/>
              </a:lnSpc>
              <a:buNone/>
            </a:pPr>
            <a:endParaRPr lang="en-US" altLang="zh-CN" sz="2400" dirty="0" smtClean="0"/>
          </a:p>
          <a:p>
            <a:pPr eaLnBrk="1" hangingPunct="1">
              <a:lnSpc>
                <a:spcPct val="90000"/>
              </a:lnSpc>
            </a:pPr>
            <a:r>
              <a:rPr lang="en-US" altLang="zh-CN" dirty="0" smtClean="0"/>
              <a:t>A page can have a </a:t>
            </a:r>
            <a:r>
              <a:rPr lang="en-US" altLang="zh-CN" b="1" dirty="0" smtClean="0">
                <a:solidFill>
                  <a:srgbClr val="FF6600"/>
                </a:solidFill>
              </a:rPr>
              <a:t>high </a:t>
            </a:r>
            <a:r>
              <a:rPr lang="en-US" altLang="zh-CN" b="1" dirty="0" err="1" smtClean="0">
                <a:solidFill>
                  <a:srgbClr val="FF6600"/>
                </a:solidFill>
              </a:rPr>
              <a:t>PageRank</a:t>
            </a:r>
            <a:r>
              <a:rPr lang="en-US" altLang="zh-CN" b="1" dirty="0" smtClean="0">
                <a:solidFill>
                  <a:srgbClr val="FF6600"/>
                </a:solidFill>
              </a:rPr>
              <a:t> </a:t>
            </a:r>
          </a:p>
          <a:p>
            <a:pPr lvl="1" eaLnBrk="1" hangingPunct="1">
              <a:lnSpc>
                <a:spcPct val="90000"/>
              </a:lnSpc>
            </a:pPr>
            <a:r>
              <a:rPr lang="en-US" altLang="zh-CN" sz="3200" dirty="0" smtClean="0"/>
              <a:t>If there are </a:t>
            </a:r>
            <a:r>
              <a:rPr lang="en-US" altLang="zh-CN" sz="3200" b="1" dirty="0" smtClean="0">
                <a:solidFill>
                  <a:srgbClr val="FF0066"/>
                </a:solidFill>
              </a:rPr>
              <a:t>many pages</a:t>
            </a:r>
            <a:r>
              <a:rPr lang="en-US" altLang="zh-CN" sz="3200" dirty="0" smtClean="0"/>
              <a:t> that point to it</a:t>
            </a:r>
          </a:p>
          <a:p>
            <a:pPr lvl="1" eaLnBrk="1" hangingPunct="1">
              <a:lnSpc>
                <a:spcPct val="90000"/>
              </a:lnSpc>
            </a:pPr>
            <a:endParaRPr lang="en-US" altLang="zh-CN" sz="3200" dirty="0" smtClean="0"/>
          </a:p>
          <a:p>
            <a:pPr lvl="1" eaLnBrk="1" hangingPunct="1">
              <a:lnSpc>
                <a:spcPct val="90000"/>
              </a:lnSpc>
            </a:pPr>
            <a:r>
              <a:rPr lang="en-US" altLang="zh-CN" sz="3200" dirty="0" smtClean="0"/>
              <a:t>Or if there are </a:t>
            </a:r>
            <a:r>
              <a:rPr lang="en-US" altLang="zh-CN" sz="3200" b="1" dirty="0" smtClean="0">
                <a:solidFill>
                  <a:srgbClr val="FF0066"/>
                </a:solidFill>
              </a:rPr>
              <a:t>some pages </a:t>
            </a:r>
            <a:r>
              <a:rPr lang="en-US" altLang="zh-CN" sz="3200" dirty="0" smtClean="0"/>
              <a:t>that point to it, and have a </a:t>
            </a:r>
            <a:r>
              <a:rPr lang="en-US" altLang="zh-CN" sz="3200" b="1" dirty="0" smtClean="0">
                <a:solidFill>
                  <a:srgbClr val="FF0066"/>
                </a:solidFill>
              </a:rPr>
              <a:t>high </a:t>
            </a:r>
            <a:r>
              <a:rPr lang="en-US" altLang="zh-CN" sz="3200" b="1" dirty="0" err="1" smtClean="0">
                <a:solidFill>
                  <a:srgbClr val="FF0066"/>
                </a:solidFill>
              </a:rPr>
              <a:t>PageRank</a:t>
            </a:r>
            <a:r>
              <a:rPr lang="en-US" altLang="zh-CN" sz="3200" dirty="0" smtClean="0"/>
              <a:t>.</a:t>
            </a:r>
          </a:p>
          <a:p>
            <a:pPr eaLnBrk="1" hangingPunct="1">
              <a:lnSpc>
                <a:spcPct val="90000"/>
              </a:lnSpc>
            </a:pPr>
            <a:endParaRPr lang="en-US" altLang="zh-CN" sz="2000" dirty="0" smtClean="0"/>
          </a:p>
          <a:p>
            <a:pPr eaLnBrk="1" hangingPunct="1">
              <a:lnSpc>
                <a:spcPct val="90000"/>
              </a:lnSpc>
            </a:pPr>
            <a:endParaRPr lang="en-US" altLang="zh-CN" sz="2000" dirty="0" smtClean="0"/>
          </a:p>
        </p:txBody>
      </p:sp>
      <p:pic>
        <p:nvPicPr>
          <p:cNvPr id="6" name="Picture 4"/>
          <p:cNvPicPr>
            <a:picLocks noChangeAspect="1" noChangeArrowheads="1"/>
          </p:cNvPicPr>
          <p:nvPr/>
        </p:nvPicPr>
        <p:blipFill>
          <a:blip r:embed="rId2" cstate="print"/>
          <a:srcRect/>
          <a:stretch>
            <a:fillRect/>
          </a:stretch>
        </p:blipFill>
        <p:spPr bwMode="auto">
          <a:xfrm>
            <a:off x="7562850" y="76200"/>
            <a:ext cx="1352550" cy="1219200"/>
          </a:xfrm>
          <a:prstGeom prst="rect">
            <a:avLst/>
          </a:prstGeom>
          <a:noFill/>
          <a:ln w="9525">
            <a:noFill/>
            <a:miter lim="800000"/>
            <a:headEnd/>
            <a:tailEnd/>
          </a:ln>
        </p:spPr>
      </p:pic>
      <p:sp>
        <p:nvSpPr>
          <p:cNvPr id="7" name="Title 1"/>
          <p:cNvSpPr>
            <a:spLocks noGrp="1"/>
          </p:cNvSpPr>
          <p:nvPr>
            <p:ph type="title"/>
          </p:nvPr>
        </p:nvSpPr>
        <p:spPr>
          <a:xfrm>
            <a:off x="381000" y="76200"/>
            <a:ext cx="8229600" cy="457200"/>
          </a:xfrm>
        </p:spPr>
        <p:txBody>
          <a:bodyPr>
            <a:normAutofit fontScale="90000"/>
          </a:bodyPr>
          <a:lstStyle/>
          <a:p>
            <a:r>
              <a:rPr lang="en-US" b="1" dirty="0" smtClean="0">
                <a:solidFill>
                  <a:srgbClr val="0070C0"/>
                </a:solidFill>
              </a:rPr>
              <a:t>Page Rank (GOOGLE)</a:t>
            </a:r>
            <a:endParaRPr lang="en-US" b="1" dirty="0">
              <a:solidFill>
                <a:srgbClr val="0070C0"/>
              </a:solidFill>
            </a:endParaRPr>
          </a:p>
        </p:txBody>
      </p:sp>
      <p:pic>
        <p:nvPicPr>
          <p:cNvPr id="8" name="Picture 5" descr="citations"/>
          <p:cNvPicPr>
            <a:picLocks noChangeAspect="1" noChangeArrowheads="1"/>
          </p:cNvPicPr>
          <p:nvPr/>
        </p:nvPicPr>
        <p:blipFill>
          <a:blip r:embed="rId3" cstate="print"/>
          <a:srcRect/>
          <a:stretch>
            <a:fillRect/>
          </a:stretch>
        </p:blipFill>
        <p:spPr bwMode="auto">
          <a:xfrm>
            <a:off x="3810000" y="3644900"/>
            <a:ext cx="1493838" cy="3213100"/>
          </a:xfrm>
          <a:prstGeom prst="rect">
            <a:avLst/>
          </a:prstGeom>
          <a:noFill/>
          <a:scene3d>
            <a:camera prst="orthographicFront">
              <a:rot lat="0" lon="0" rev="5400000"/>
            </a:camera>
            <a:lightRig rig="threePt" dir="t"/>
          </a:scene3d>
        </p:spPr>
      </p:pic>
      <p:sp>
        <p:nvSpPr>
          <p:cNvPr id="10" name="Date Placeholder 9"/>
          <p:cNvSpPr>
            <a:spLocks noGrp="1"/>
          </p:cNvSpPr>
          <p:nvPr>
            <p:ph type="dt" sz="half" idx="10"/>
          </p:nvPr>
        </p:nvSpPr>
        <p:spPr/>
        <p:txBody>
          <a:bodyPr/>
          <a:lstStyle/>
          <a:p>
            <a:fld id="{BE3E365A-4161-476B-A5C1-BCF90B43BC49}" type="datetime1">
              <a:rPr lang="en-US" smtClean="0"/>
              <a:pPr/>
              <a:t>10/29/2011</a:t>
            </a:fld>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US" b="1" dirty="0" smtClean="0">
                <a:solidFill>
                  <a:srgbClr val="00B050"/>
                </a:solidFill>
              </a:rPr>
              <a:t>Impact Factor &amp; Page Rank</a:t>
            </a:r>
            <a:endParaRPr lang="en-US" b="1" dirty="0">
              <a:solidFill>
                <a:srgbClr val="00B050"/>
              </a:solidFill>
            </a:endParaRPr>
          </a:p>
        </p:txBody>
      </p:sp>
      <p:pic>
        <p:nvPicPr>
          <p:cNvPr id="16386" name="Picture 2"/>
          <p:cNvPicPr>
            <a:picLocks noChangeAspect="1" noChangeArrowheads="1"/>
          </p:cNvPicPr>
          <p:nvPr/>
        </p:nvPicPr>
        <p:blipFill>
          <a:blip r:embed="rId2" cstate="print"/>
          <a:srcRect/>
          <a:stretch>
            <a:fillRect/>
          </a:stretch>
        </p:blipFill>
        <p:spPr bwMode="auto">
          <a:xfrm>
            <a:off x="304800" y="990600"/>
            <a:ext cx="8686800" cy="5257800"/>
          </a:xfrm>
          <a:prstGeom prst="rect">
            <a:avLst/>
          </a:prstGeom>
          <a:noFill/>
          <a:ln w="9525">
            <a:noFill/>
            <a:miter lim="800000"/>
            <a:headEnd/>
            <a:tailEnd/>
          </a:ln>
          <a:effectLst/>
        </p:spPr>
      </p:pic>
      <p:sp>
        <p:nvSpPr>
          <p:cNvPr id="5" name="Rectangle 4"/>
          <p:cNvSpPr/>
          <p:nvPr/>
        </p:nvSpPr>
        <p:spPr>
          <a:xfrm>
            <a:off x="2450105" y="6324600"/>
            <a:ext cx="4243790" cy="369332"/>
          </a:xfrm>
          <a:prstGeom prst="rect">
            <a:avLst/>
          </a:prstGeom>
        </p:spPr>
        <p:txBody>
          <a:bodyPr wrap="none">
            <a:spAutoFit/>
          </a:bodyPr>
          <a:lstStyle/>
          <a:p>
            <a:r>
              <a:rPr lang="en-US" dirty="0" smtClean="0">
                <a:solidFill>
                  <a:srgbClr val="00B0F0"/>
                </a:solidFill>
              </a:rPr>
              <a:t>http://en.wikipedia.org/wiki/Impact_factor</a:t>
            </a:r>
            <a:endParaRPr lang="en-US" dirty="0">
              <a:solidFill>
                <a:srgbClr val="00B0F0"/>
              </a:solidFill>
            </a:endParaRPr>
          </a:p>
        </p:txBody>
      </p:sp>
      <p:sp>
        <p:nvSpPr>
          <p:cNvPr id="7" name="Date Placeholder 6"/>
          <p:cNvSpPr>
            <a:spLocks noGrp="1"/>
          </p:cNvSpPr>
          <p:nvPr>
            <p:ph type="dt" sz="half" idx="10"/>
          </p:nvPr>
        </p:nvSpPr>
        <p:spPr/>
        <p:txBody>
          <a:bodyPr/>
          <a:lstStyle/>
          <a:p>
            <a:fld id="{423CC420-3FE0-47DA-8C38-9B022441A2CB}" type="datetime1">
              <a:rPr lang="en-US" smtClean="0"/>
              <a:pPr/>
              <a:t>10/29/2011</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304800" y="1143000"/>
            <a:ext cx="8610600" cy="5257800"/>
          </a:xfrm>
        </p:spPr>
        <p:txBody>
          <a:bodyPr/>
          <a:lstStyle/>
          <a:p>
            <a:r>
              <a:rPr lang="en-US" sz="2400" dirty="0" smtClean="0"/>
              <a:t>The </a:t>
            </a:r>
            <a:r>
              <a:rPr lang="en-US" sz="2400" b="1" dirty="0" err="1" smtClean="0"/>
              <a:t>Eigenfactor</a:t>
            </a:r>
            <a:r>
              <a:rPr lang="en-US" sz="2400" dirty="0" smtClean="0"/>
              <a:t> score, developed by </a:t>
            </a:r>
            <a:r>
              <a:rPr lang="en-US" sz="2400" dirty="0" err="1" smtClean="0"/>
              <a:t>Jevin</a:t>
            </a:r>
            <a:r>
              <a:rPr lang="en-US" sz="2400" dirty="0" smtClean="0"/>
              <a:t> West and </a:t>
            </a:r>
            <a:r>
              <a:rPr lang="en-US" sz="2400" dirty="0" smtClean="0">
                <a:hlinkClick r:id="rId3" action="ppaction://hlinkfile" tooltip="Carl Bergstrom"/>
              </a:rPr>
              <a:t>Carl Bergstrom</a:t>
            </a:r>
            <a:r>
              <a:rPr lang="en-US" sz="2400" dirty="0" smtClean="0"/>
              <a:t> at the University of Washington, is a rating of the total importance of a scientific journal.</a:t>
            </a:r>
          </a:p>
          <a:p>
            <a:pPr eaLnBrk="1" hangingPunct="1"/>
            <a:r>
              <a:rPr lang="en-US" sz="2400" dirty="0" smtClean="0"/>
              <a:t>Available free at </a:t>
            </a:r>
            <a:r>
              <a:rPr lang="en-US" sz="2400" dirty="0" smtClean="0">
                <a:hlinkClick r:id="rId4"/>
              </a:rPr>
              <a:t>eigenfactor.org</a:t>
            </a:r>
            <a:r>
              <a:rPr lang="en-US" sz="2400" dirty="0" smtClean="0"/>
              <a:t>  (1995-2010 data)</a:t>
            </a:r>
          </a:p>
          <a:p>
            <a:pPr eaLnBrk="1" hangingPunct="1"/>
            <a:r>
              <a:rPr lang="en-US" sz="2400" dirty="0" smtClean="0"/>
              <a:t>As </a:t>
            </a:r>
            <a:r>
              <a:rPr lang="en-US" sz="2400" dirty="0" smtClean="0">
                <a:solidFill>
                  <a:srgbClr val="FF0000"/>
                </a:solidFill>
              </a:rPr>
              <a:t>with the </a:t>
            </a:r>
            <a:r>
              <a:rPr lang="en-US" sz="2400" i="1" dirty="0" smtClean="0">
                <a:solidFill>
                  <a:srgbClr val="FF0000"/>
                </a:solidFill>
              </a:rPr>
              <a:t>JCR</a:t>
            </a:r>
            <a:r>
              <a:rPr lang="en-US" sz="2400" dirty="0" smtClean="0"/>
              <a:t>, only ISI journals are ranked</a:t>
            </a:r>
          </a:p>
          <a:p>
            <a:pPr eaLnBrk="1" hangingPunct="1"/>
            <a:r>
              <a:rPr lang="en-US" sz="2400" dirty="0" smtClean="0"/>
              <a:t>Uses “all” ISI data, analyzed differently.    </a:t>
            </a:r>
          </a:p>
          <a:p>
            <a:pPr lvl="1" eaLnBrk="1" hangingPunct="1"/>
            <a:r>
              <a:rPr lang="en-US" sz="2000" dirty="0" smtClean="0"/>
              <a:t>all </a:t>
            </a:r>
            <a:r>
              <a:rPr lang="en-US" sz="2000" b="1" dirty="0" smtClean="0">
                <a:solidFill>
                  <a:srgbClr val="339933"/>
                </a:solidFill>
              </a:rPr>
              <a:t>cited and citing references </a:t>
            </a:r>
            <a:r>
              <a:rPr lang="en-US" sz="2000" dirty="0" smtClean="0"/>
              <a:t>(so includes citations from non-ISI journals, books, dissertations, etc.) </a:t>
            </a:r>
          </a:p>
          <a:p>
            <a:pPr eaLnBrk="1" hangingPunct="1"/>
            <a:r>
              <a:rPr lang="en-US" sz="2400" dirty="0" smtClean="0"/>
              <a:t>Uses similar algorithm as </a:t>
            </a:r>
            <a:r>
              <a:rPr lang="en-US" sz="2400" b="1" dirty="0" smtClean="0">
                <a:solidFill>
                  <a:srgbClr val="00B0F0"/>
                </a:solidFill>
              </a:rPr>
              <a:t>Google’s </a:t>
            </a:r>
            <a:r>
              <a:rPr lang="en-US" sz="2400" b="1" dirty="0" err="1" smtClean="0">
                <a:solidFill>
                  <a:srgbClr val="00B0F0"/>
                </a:solidFill>
              </a:rPr>
              <a:t>PageRank</a:t>
            </a:r>
            <a:endParaRPr lang="en-US" sz="2400" b="1" dirty="0" smtClean="0">
              <a:solidFill>
                <a:srgbClr val="00B0F0"/>
              </a:solidFill>
            </a:endParaRPr>
          </a:p>
          <a:p>
            <a:pPr lvl="1" eaLnBrk="1" hangingPunct="1"/>
            <a:r>
              <a:rPr lang="en-US" sz="2000" dirty="0" smtClean="0"/>
              <a:t>By this approach, journals are considered to be influential if they are cited often by other influential journals.</a:t>
            </a:r>
          </a:p>
          <a:p>
            <a:pPr eaLnBrk="1" hangingPunct="1"/>
            <a:r>
              <a:rPr lang="en-US" sz="2400" dirty="0" smtClean="0"/>
              <a:t>Looks at </a:t>
            </a:r>
            <a:r>
              <a:rPr lang="en-US" sz="2400" b="1" dirty="0" smtClean="0">
                <a:solidFill>
                  <a:srgbClr val="FF0000"/>
                </a:solidFill>
              </a:rPr>
              <a:t>five years of data</a:t>
            </a:r>
          </a:p>
          <a:p>
            <a:pPr eaLnBrk="1" hangingPunct="1"/>
            <a:r>
              <a:rPr lang="en-US" sz="2400" dirty="0" smtClean="0">
                <a:solidFill>
                  <a:srgbClr val="C00000"/>
                </a:solidFill>
              </a:rPr>
              <a:t>Since 2007, also available within </a:t>
            </a:r>
            <a:r>
              <a:rPr lang="en-US" sz="2400" i="1" dirty="0" smtClean="0">
                <a:solidFill>
                  <a:srgbClr val="C00000"/>
                </a:solidFill>
              </a:rPr>
              <a:t>JCR</a:t>
            </a:r>
            <a:r>
              <a:rPr lang="en-US" sz="2400" dirty="0" smtClean="0">
                <a:solidFill>
                  <a:srgbClr val="C00000"/>
                </a:solidFill>
              </a:rPr>
              <a:t>!</a:t>
            </a:r>
          </a:p>
        </p:txBody>
      </p:sp>
      <p:pic>
        <p:nvPicPr>
          <p:cNvPr id="11268" name="Picture 4"/>
          <p:cNvPicPr>
            <a:picLocks noChangeAspect="1" noChangeArrowheads="1"/>
          </p:cNvPicPr>
          <p:nvPr/>
        </p:nvPicPr>
        <p:blipFill>
          <a:blip r:embed="rId5" cstate="print"/>
          <a:srcRect/>
          <a:stretch>
            <a:fillRect/>
          </a:stretch>
        </p:blipFill>
        <p:spPr bwMode="auto">
          <a:xfrm>
            <a:off x="914400" y="152400"/>
            <a:ext cx="7391400" cy="8382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BD54DBC0-AED6-4252-AD1C-0504A8252B37}" type="datetime1">
              <a:rPr lang="en-US" smtClean="0"/>
              <a:pPr/>
              <a:t>10/29/2011</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334962"/>
          </a:xfrm>
        </p:spPr>
        <p:txBody>
          <a:bodyPr>
            <a:normAutofit fontScale="90000"/>
          </a:bodyPr>
          <a:lstStyle/>
          <a:p>
            <a:r>
              <a:rPr lang="en-US" b="1" dirty="0" smtClean="0">
                <a:solidFill>
                  <a:srgbClr val="00B050"/>
                </a:solidFill>
              </a:rPr>
              <a:t>ISI Web of Knowledge</a:t>
            </a:r>
            <a:r>
              <a:rPr lang="en-US" dirty="0" smtClean="0"/>
              <a:t> </a:t>
            </a:r>
            <a:endParaRPr lang="en-US" dirty="0"/>
          </a:p>
        </p:txBody>
      </p:sp>
      <p:pic>
        <p:nvPicPr>
          <p:cNvPr id="24580" name="Picture 4"/>
          <p:cNvPicPr>
            <a:picLocks noChangeAspect="1" noChangeArrowheads="1"/>
          </p:cNvPicPr>
          <p:nvPr/>
        </p:nvPicPr>
        <p:blipFill>
          <a:blip r:embed="rId2" cstate="print"/>
          <a:srcRect/>
          <a:stretch>
            <a:fillRect/>
          </a:stretch>
        </p:blipFill>
        <p:spPr bwMode="auto">
          <a:xfrm>
            <a:off x="128588" y="609601"/>
            <a:ext cx="8886825" cy="5562600"/>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DE53EAF5-3A68-4095-B224-600B5F3C01BC}" type="datetime1">
              <a:rPr lang="en-US" smtClean="0"/>
              <a:pPr/>
              <a:t>10/29/2011</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1524000"/>
            <a:ext cx="7543800" cy="3046988"/>
          </a:xfrm>
          <a:prstGeom prst="rect">
            <a:avLst/>
          </a:prstGeom>
        </p:spPr>
        <p:txBody>
          <a:bodyPr wrap="square">
            <a:spAutoFit/>
          </a:bodyPr>
          <a:lstStyle/>
          <a:p>
            <a:r>
              <a:rPr lang="en-US" sz="3200" b="1" dirty="0" smtClean="0">
                <a:solidFill>
                  <a:srgbClr val="FF0000"/>
                </a:solidFill>
              </a:rPr>
              <a:t>Article Influence scores </a:t>
            </a:r>
            <a:r>
              <a:rPr lang="en-US" sz="3200" dirty="0" smtClean="0"/>
              <a:t>of a journal can </a:t>
            </a:r>
            <a:r>
              <a:rPr lang="en-US" sz="3200" b="1" dirty="0" smtClean="0">
                <a:solidFill>
                  <a:srgbClr val="0000CC"/>
                </a:solidFill>
              </a:rPr>
              <a:t>vary</a:t>
            </a:r>
            <a:r>
              <a:rPr lang="en-US" sz="3200" dirty="0" smtClean="0"/>
              <a:t> between </a:t>
            </a:r>
            <a:r>
              <a:rPr lang="en-US" sz="3200" b="1" dirty="0" smtClean="0">
                <a:solidFill>
                  <a:srgbClr val="0000CC"/>
                </a:solidFill>
              </a:rPr>
              <a:t>eigenfactor.org</a:t>
            </a:r>
            <a:r>
              <a:rPr lang="en-US" sz="3200" dirty="0" smtClean="0"/>
              <a:t> and </a:t>
            </a:r>
            <a:r>
              <a:rPr lang="en-US" sz="3200" b="1" dirty="0" smtClean="0">
                <a:solidFill>
                  <a:srgbClr val="0000CC"/>
                </a:solidFill>
              </a:rPr>
              <a:t>JCR</a:t>
            </a:r>
            <a:r>
              <a:rPr lang="en-US" sz="3200" dirty="0" smtClean="0"/>
              <a:t>, even for the same year. This may be because the </a:t>
            </a:r>
            <a:r>
              <a:rPr lang="en-US" sz="3200" dirty="0" err="1" smtClean="0"/>
              <a:t>eigenfactor</a:t>
            </a:r>
            <a:r>
              <a:rPr lang="en-US" sz="3200" dirty="0" smtClean="0"/>
              <a:t> metrics take into account some other sources, such as </a:t>
            </a:r>
            <a:r>
              <a:rPr lang="en-US" sz="3200" b="1" dirty="0" smtClean="0">
                <a:solidFill>
                  <a:srgbClr val="FF6600"/>
                </a:solidFill>
              </a:rPr>
              <a:t>dissertation</a:t>
            </a:r>
            <a:r>
              <a:rPr lang="en-US" sz="3200" dirty="0" smtClean="0"/>
              <a:t> and </a:t>
            </a:r>
            <a:r>
              <a:rPr lang="en-US" sz="3200" b="1" dirty="0" smtClean="0">
                <a:solidFill>
                  <a:srgbClr val="FF6600"/>
                </a:solidFill>
              </a:rPr>
              <a:t>newspaper citations.</a:t>
            </a:r>
            <a:endParaRPr lang="en-US" sz="3200" b="1" dirty="0">
              <a:solidFill>
                <a:srgbClr val="FF6600"/>
              </a:solidFill>
            </a:endParaRPr>
          </a:p>
        </p:txBody>
      </p:sp>
      <p:sp>
        <p:nvSpPr>
          <p:cNvPr id="6" name="Title 1"/>
          <p:cNvSpPr>
            <a:spLocks noGrp="1"/>
          </p:cNvSpPr>
          <p:nvPr>
            <p:ph type="title"/>
          </p:nvPr>
        </p:nvSpPr>
        <p:spPr/>
        <p:txBody>
          <a:bodyPr>
            <a:normAutofit/>
          </a:bodyPr>
          <a:lstStyle/>
          <a:p>
            <a:r>
              <a:rPr lang="en-US" b="1" dirty="0" err="1" smtClean="0">
                <a:solidFill>
                  <a:srgbClr val="339933"/>
                </a:solidFill>
              </a:rPr>
              <a:t>Eigenfactor</a:t>
            </a:r>
            <a:r>
              <a:rPr lang="en-US" b="1" dirty="0" smtClean="0">
                <a:solidFill>
                  <a:srgbClr val="339933"/>
                </a:solidFill>
              </a:rPr>
              <a:t> and Article Influence</a:t>
            </a:r>
            <a:r>
              <a:rPr lang="en-US" dirty="0" smtClean="0">
                <a:solidFill>
                  <a:srgbClr val="339933"/>
                </a:solidFill>
              </a:rPr>
              <a:t> </a:t>
            </a:r>
            <a:endParaRPr lang="en-US" dirty="0">
              <a:solidFill>
                <a:srgbClr val="339933"/>
              </a:solidFill>
            </a:endParaRPr>
          </a:p>
        </p:txBody>
      </p:sp>
      <p:sp>
        <p:nvSpPr>
          <p:cNvPr id="7" name="Date Placeholder 6"/>
          <p:cNvSpPr>
            <a:spLocks noGrp="1"/>
          </p:cNvSpPr>
          <p:nvPr>
            <p:ph type="dt" sz="half" idx="10"/>
          </p:nvPr>
        </p:nvSpPr>
        <p:spPr/>
        <p:txBody>
          <a:bodyPr/>
          <a:lstStyle/>
          <a:p>
            <a:fld id="{D2288AE3-5701-43BD-826D-43B7C53FA8EE}" type="datetime1">
              <a:rPr lang="en-US" smtClean="0"/>
              <a:pPr/>
              <a:t>10/29/2011</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cstate="print"/>
          <a:srcRect l="5804" t="18520" r="10857" b="14136"/>
          <a:stretch>
            <a:fillRect/>
          </a:stretch>
        </p:blipFill>
        <p:spPr>
          <a:xfrm>
            <a:off x="304800" y="838200"/>
            <a:ext cx="8297863" cy="5029200"/>
          </a:xfrm>
          <a:noFill/>
          <a:ln w="28575">
            <a:solidFill>
              <a:schemeClr val="tx1"/>
            </a:solidFill>
          </a:ln>
        </p:spPr>
      </p:pic>
      <p:sp>
        <p:nvSpPr>
          <p:cNvPr id="3" name="Title 1"/>
          <p:cNvSpPr>
            <a:spLocks noGrp="1"/>
          </p:cNvSpPr>
          <p:nvPr>
            <p:ph type="title"/>
          </p:nvPr>
        </p:nvSpPr>
        <p:spPr>
          <a:xfrm>
            <a:off x="457200" y="122238"/>
            <a:ext cx="8229600" cy="639762"/>
          </a:xfrm>
        </p:spPr>
        <p:txBody>
          <a:bodyPr>
            <a:normAutofit fontScale="90000"/>
          </a:bodyPr>
          <a:lstStyle/>
          <a:p>
            <a:r>
              <a:rPr lang="en-US" b="1" dirty="0" err="1" smtClean="0">
                <a:solidFill>
                  <a:srgbClr val="339933"/>
                </a:solidFill>
              </a:rPr>
              <a:t>Eigenfactor</a:t>
            </a:r>
            <a:endParaRPr lang="en-US" dirty="0">
              <a:solidFill>
                <a:srgbClr val="339933"/>
              </a:solidFill>
            </a:endParaRPr>
          </a:p>
        </p:txBody>
      </p:sp>
      <p:sp>
        <p:nvSpPr>
          <p:cNvPr id="4" name="Rectangle 3"/>
          <p:cNvSpPr/>
          <p:nvPr/>
        </p:nvSpPr>
        <p:spPr>
          <a:xfrm>
            <a:off x="1447800" y="6248400"/>
            <a:ext cx="6096000" cy="369332"/>
          </a:xfrm>
          <a:prstGeom prst="rect">
            <a:avLst/>
          </a:prstGeom>
        </p:spPr>
        <p:txBody>
          <a:bodyPr wrap="square">
            <a:spAutoFit/>
          </a:bodyPr>
          <a:lstStyle/>
          <a:p>
            <a:pPr algn="ctr"/>
            <a:r>
              <a:rPr lang="en-US" dirty="0" smtClean="0">
                <a:solidFill>
                  <a:srgbClr val="0070C0"/>
                </a:solidFill>
              </a:rPr>
              <a:t>http://www.eigenfactor.org</a:t>
            </a:r>
            <a:endParaRPr lang="en-US" dirty="0">
              <a:solidFill>
                <a:srgbClr val="0070C0"/>
              </a:solidFill>
            </a:endParaRPr>
          </a:p>
        </p:txBody>
      </p:sp>
      <p:sp>
        <p:nvSpPr>
          <p:cNvPr id="6" name="Date Placeholder 5"/>
          <p:cNvSpPr>
            <a:spLocks noGrp="1"/>
          </p:cNvSpPr>
          <p:nvPr>
            <p:ph type="dt" sz="half" idx="10"/>
          </p:nvPr>
        </p:nvSpPr>
        <p:spPr/>
        <p:txBody>
          <a:bodyPr/>
          <a:lstStyle/>
          <a:p>
            <a:fld id="{CF5CC4CE-C5EF-4D72-991A-DF60EE849ED0}" type="datetime1">
              <a:rPr lang="en-US" smtClean="0"/>
              <a:pPr/>
              <a:t>10/29/2011</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solidFill>
                  <a:srgbClr val="0070C0"/>
                </a:solidFill>
              </a:rPr>
              <a:t>Journal Ranking</a:t>
            </a:r>
            <a:endParaRPr lang="fa-IR" dirty="0">
              <a:solidFill>
                <a:srgbClr val="0070C0"/>
              </a:solidFill>
            </a:endParaRPr>
          </a:p>
        </p:txBody>
      </p:sp>
      <p:sp>
        <p:nvSpPr>
          <p:cNvPr id="4" name="Rectangle 3"/>
          <p:cNvSpPr/>
          <p:nvPr/>
        </p:nvSpPr>
        <p:spPr>
          <a:xfrm>
            <a:off x="152400" y="3468231"/>
            <a:ext cx="8763000" cy="2923877"/>
          </a:xfrm>
          <a:prstGeom prst="rect">
            <a:avLst/>
          </a:prstGeom>
        </p:spPr>
        <p:txBody>
          <a:bodyPr wrap="square">
            <a:spAutoFit/>
          </a:bodyPr>
          <a:lstStyle/>
          <a:p>
            <a:pPr>
              <a:buFontTx/>
              <a:buChar char="•"/>
            </a:pPr>
            <a:r>
              <a:rPr lang="en-US" sz="2800" b="1" i="1" dirty="0" smtClean="0"/>
              <a:t>Evaluating research is difficult! </a:t>
            </a:r>
            <a:br>
              <a:rPr lang="en-US" sz="2800" b="1" i="1" dirty="0" smtClean="0"/>
            </a:br>
            <a:r>
              <a:rPr lang="en-US" sz="2800" b="1" i="1" dirty="0" smtClean="0"/>
              <a:t>“</a:t>
            </a:r>
            <a:r>
              <a:rPr lang="en-US" sz="2800" b="1" i="1" dirty="0" smtClean="0">
                <a:solidFill>
                  <a:srgbClr val="00B050"/>
                </a:solidFill>
              </a:rPr>
              <a:t>Not everything that counts is countable</a:t>
            </a:r>
            <a:r>
              <a:rPr lang="en-US" sz="2800" b="1" i="1" dirty="0" smtClean="0"/>
              <a:t>, and </a:t>
            </a:r>
            <a:r>
              <a:rPr lang="en-US" sz="2800" b="1" i="1" dirty="0" smtClean="0">
                <a:solidFill>
                  <a:srgbClr val="C00000"/>
                </a:solidFill>
              </a:rPr>
              <a:t>not everything that is countable counts</a:t>
            </a:r>
            <a:r>
              <a:rPr lang="en-US" sz="2800" b="1" i="1" dirty="0" smtClean="0"/>
              <a:t>.” (</a:t>
            </a:r>
            <a:r>
              <a:rPr lang="en-US" sz="2800" b="1" i="1" dirty="0" smtClean="0">
                <a:solidFill>
                  <a:srgbClr val="0070C0"/>
                </a:solidFill>
              </a:rPr>
              <a:t>Albert Einstein, 1879 – 1955</a:t>
            </a:r>
            <a:r>
              <a:rPr lang="en-US" sz="2800" b="1" i="1" dirty="0" smtClean="0"/>
              <a:t>)</a:t>
            </a:r>
          </a:p>
          <a:p>
            <a:r>
              <a:rPr lang="en-IE" sz="1600" dirty="0" smtClean="0">
                <a:latin typeface="Verdana" pitchFamily="34" charset="0"/>
                <a:ea typeface="Verdana" pitchFamily="34" charset="0"/>
                <a:cs typeface="Verdana" pitchFamily="34" charset="0"/>
              </a:rPr>
              <a:t>                         (Sign hanging in Einstein's office at Princeton)</a:t>
            </a:r>
            <a:endParaRPr lang="en-US" sz="1600" b="1" i="1" dirty="0" smtClean="0"/>
          </a:p>
          <a:p>
            <a:r>
              <a:rPr lang="en-IE" sz="2800" dirty="0" smtClean="0"/>
              <a:t>but…</a:t>
            </a:r>
          </a:p>
          <a:p>
            <a:pPr>
              <a:buFontTx/>
              <a:buChar char="•"/>
            </a:pPr>
            <a:r>
              <a:rPr lang="en-IE" sz="2800" b="1" dirty="0" smtClean="0"/>
              <a:t>Is a</a:t>
            </a:r>
            <a:r>
              <a:rPr lang="en-IE" sz="2800" b="1" dirty="0" smtClean="0">
                <a:solidFill>
                  <a:srgbClr val="0070C0"/>
                </a:solidFill>
              </a:rPr>
              <a:t> partial portrait </a:t>
            </a:r>
            <a:r>
              <a:rPr lang="en-IE" sz="2800" b="1" dirty="0" smtClean="0"/>
              <a:t>an</a:t>
            </a:r>
            <a:r>
              <a:rPr lang="en-IE" sz="2800" b="1" dirty="0" smtClean="0">
                <a:solidFill>
                  <a:srgbClr val="0070C0"/>
                </a:solidFill>
              </a:rPr>
              <a:t> </a:t>
            </a:r>
            <a:r>
              <a:rPr lang="en-IE" sz="2800" b="1" dirty="0" smtClean="0">
                <a:solidFill>
                  <a:srgbClr val="FF0000"/>
                </a:solidFill>
              </a:rPr>
              <a:t>invalid portrait?</a:t>
            </a:r>
            <a:endParaRPr lang="en-IE" sz="2800" b="1" dirty="0">
              <a:solidFill>
                <a:srgbClr val="FF0000"/>
              </a:solidFill>
            </a:endParaRPr>
          </a:p>
        </p:txBody>
      </p:sp>
      <p:sp>
        <p:nvSpPr>
          <p:cNvPr id="5" name="Rectangle 4"/>
          <p:cNvSpPr/>
          <p:nvPr/>
        </p:nvSpPr>
        <p:spPr>
          <a:xfrm>
            <a:off x="228600" y="1384518"/>
            <a:ext cx="8763000" cy="1815882"/>
          </a:xfrm>
          <a:prstGeom prst="rect">
            <a:avLst/>
          </a:prstGeom>
        </p:spPr>
        <p:txBody>
          <a:bodyPr wrap="square">
            <a:spAutoFit/>
          </a:bodyPr>
          <a:lstStyle/>
          <a:p>
            <a:r>
              <a:rPr lang="en-AU" sz="2800" b="1" dirty="0" smtClean="0">
                <a:solidFill>
                  <a:srgbClr val="00B0F0"/>
                </a:solidFill>
              </a:rPr>
              <a:t>Papers determine </a:t>
            </a:r>
            <a:r>
              <a:rPr lang="en-AU" sz="2800" b="1" dirty="0" smtClean="0">
                <a:solidFill>
                  <a:srgbClr val="00B050"/>
                </a:solidFill>
              </a:rPr>
              <a:t>journal rankings, </a:t>
            </a:r>
            <a:r>
              <a:rPr lang="en-AU" sz="2800" b="1" dirty="0" smtClean="0">
                <a:solidFill>
                  <a:srgbClr val="FF0000"/>
                </a:solidFill>
              </a:rPr>
              <a:t>not</a:t>
            </a:r>
            <a:r>
              <a:rPr lang="en-AU" sz="2800" b="1" dirty="0" smtClean="0">
                <a:solidFill>
                  <a:srgbClr val="00B0F0"/>
                </a:solidFill>
              </a:rPr>
              <a:t> </a:t>
            </a:r>
            <a:r>
              <a:rPr lang="en-AU" sz="2800" b="1" dirty="0" smtClean="0">
                <a:solidFill>
                  <a:srgbClr val="FF0000"/>
                </a:solidFill>
              </a:rPr>
              <a:t>vice versa.  </a:t>
            </a:r>
            <a:r>
              <a:rPr lang="en-US" sz="2800" dirty="0" smtClean="0">
                <a:solidFill>
                  <a:srgbClr val="002060"/>
                </a:solidFill>
              </a:rPr>
              <a:t>Although, </a:t>
            </a:r>
            <a:r>
              <a:rPr lang="en-US" sz="2800" dirty="0" smtClean="0">
                <a:solidFill>
                  <a:srgbClr val="00B0F0"/>
                </a:solidFill>
              </a:rPr>
              <a:t>journal ranking </a:t>
            </a:r>
            <a:r>
              <a:rPr lang="en-US" sz="2800" dirty="0" smtClean="0">
                <a:solidFill>
                  <a:srgbClr val="002060"/>
                </a:solidFill>
              </a:rPr>
              <a:t>is widely used to </a:t>
            </a:r>
            <a:r>
              <a:rPr lang="en-US" sz="2800" b="1" dirty="0" smtClean="0">
                <a:solidFill>
                  <a:srgbClr val="00B050"/>
                </a:solidFill>
              </a:rPr>
              <a:t>evaluate the academic research</a:t>
            </a:r>
            <a:r>
              <a:rPr lang="en-US" sz="2800" dirty="0" smtClean="0">
                <a:solidFill>
                  <a:srgbClr val="002060"/>
                </a:solidFill>
              </a:rPr>
              <a:t>. </a:t>
            </a:r>
            <a:r>
              <a:rPr lang="en-US" sz="2800" dirty="0" smtClean="0"/>
              <a:t>Hence, we need </a:t>
            </a:r>
            <a:r>
              <a:rPr lang="en-US" sz="2800" b="1" dirty="0" smtClean="0">
                <a:solidFill>
                  <a:srgbClr val="FF6600"/>
                </a:solidFill>
              </a:rPr>
              <a:t>efficient methods </a:t>
            </a:r>
            <a:r>
              <a:rPr lang="en-US" sz="2800" dirty="0" smtClean="0"/>
              <a:t>to evaluate journals. </a:t>
            </a:r>
            <a:endParaRPr lang="en-AU" sz="2800" dirty="0" smtClean="0">
              <a:solidFill>
                <a:srgbClr val="002060"/>
              </a:solidFill>
            </a:endParaRPr>
          </a:p>
        </p:txBody>
      </p:sp>
      <p:sp>
        <p:nvSpPr>
          <p:cNvPr id="7" name="Date Placeholder 6"/>
          <p:cNvSpPr>
            <a:spLocks noGrp="1"/>
          </p:cNvSpPr>
          <p:nvPr>
            <p:ph type="dt" sz="half" idx="10"/>
          </p:nvPr>
        </p:nvSpPr>
        <p:spPr/>
        <p:txBody>
          <a:bodyPr/>
          <a:lstStyle/>
          <a:p>
            <a:fld id="{B6D43B50-8F0D-40FA-8199-7BCE049C1C32}" type="datetime1">
              <a:rPr lang="en-US" smtClean="0"/>
              <a:pPr/>
              <a:t>10/29/2011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3"/>
          <p:cNvPicPr>
            <a:picLocks noGrp="1" noChangeAspect="1" noChangeArrowheads="1"/>
          </p:cNvPicPr>
          <p:nvPr>
            <p:ph idx="1"/>
          </p:nvPr>
        </p:nvPicPr>
        <p:blipFill>
          <a:blip r:embed="rId2" cstate="print"/>
          <a:srcRect l="9666" t="17902" r="11452" b="14243"/>
          <a:stretch>
            <a:fillRect/>
          </a:stretch>
        </p:blipFill>
        <p:spPr>
          <a:xfrm>
            <a:off x="228600" y="914400"/>
            <a:ext cx="8504238" cy="5181600"/>
          </a:xfrm>
          <a:noFill/>
          <a:ln w="28575">
            <a:solidFill>
              <a:schemeClr val="tx1"/>
            </a:solidFill>
          </a:ln>
        </p:spPr>
      </p:pic>
      <p:sp>
        <p:nvSpPr>
          <p:cNvPr id="7" name="Oval 6"/>
          <p:cNvSpPr/>
          <p:nvPr/>
        </p:nvSpPr>
        <p:spPr>
          <a:xfrm>
            <a:off x="6324600" y="3124200"/>
            <a:ext cx="2286000" cy="106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5" name="Title 1"/>
          <p:cNvSpPr>
            <a:spLocks noGrp="1"/>
          </p:cNvSpPr>
          <p:nvPr>
            <p:ph type="title"/>
          </p:nvPr>
        </p:nvSpPr>
        <p:spPr>
          <a:xfrm>
            <a:off x="457200" y="122238"/>
            <a:ext cx="8229600" cy="639762"/>
          </a:xfrm>
        </p:spPr>
        <p:txBody>
          <a:bodyPr>
            <a:normAutofit fontScale="90000"/>
          </a:bodyPr>
          <a:lstStyle/>
          <a:p>
            <a:r>
              <a:rPr lang="en-US" b="1" dirty="0" err="1" smtClean="0">
                <a:solidFill>
                  <a:srgbClr val="339933"/>
                </a:solidFill>
              </a:rPr>
              <a:t>Eigenfactor</a:t>
            </a:r>
            <a:r>
              <a:rPr lang="en-US" b="1" dirty="0" smtClean="0">
                <a:solidFill>
                  <a:srgbClr val="339933"/>
                </a:solidFill>
              </a:rPr>
              <a:t> and Article Influence</a:t>
            </a:r>
            <a:r>
              <a:rPr lang="en-US" dirty="0" smtClean="0">
                <a:solidFill>
                  <a:srgbClr val="339933"/>
                </a:solidFill>
              </a:rPr>
              <a:t> </a:t>
            </a:r>
            <a:endParaRPr lang="en-US" dirty="0">
              <a:solidFill>
                <a:srgbClr val="339933"/>
              </a:solidFill>
            </a:endParaRPr>
          </a:p>
        </p:txBody>
      </p:sp>
      <p:sp>
        <p:nvSpPr>
          <p:cNvPr id="6" name="Rectangle 5"/>
          <p:cNvSpPr/>
          <p:nvPr/>
        </p:nvSpPr>
        <p:spPr>
          <a:xfrm>
            <a:off x="1447800" y="6324600"/>
            <a:ext cx="6096000" cy="369332"/>
          </a:xfrm>
          <a:prstGeom prst="rect">
            <a:avLst/>
          </a:prstGeom>
        </p:spPr>
        <p:txBody>
          <a:bodyPr wrap="square">
            <a:spAutoFit/>
          </a:bodyPr>
          <a:lstStyle/>
          <a:p>
            <a:pPr algn="ctr"/>
            <a:r>
              <a:rPr lang="en-US" dirty="0" smtClean="0">
                <a:solidFill>
                  <a:srgbClr val="0070C0"/>
                </a:solidFill>
              </a:rPr>
              <a:t>http://www.eigenfactor.org</a:t>
            </a:r>
            <a:endParaRPr lang="en-US" dirty="0">
              <a:solidFill>
                <a:srgbClr val="0070C0"/>
              </a:solidFill>
            </a:endParaRPr>
          </a:p>
        </p:txBody>
      </p:sp>
      <p:sp>
        <p:nvSpPr>
          <p:cNvPr id="9" name="Date Placeholder 8"/>
          <p:cNvSpPr>
            <a:spLocks noGrp="1"/>
          </p:cNvSpPr>
          <p:nvPr>
            <p:ph type="dt" sz="half" idx="10"/>
          </p:nvPr>
        </p:nvSpPr>
        <p:spPr/>
        <p:txBody>
          <a:bodyPr/>
          <a:lstStyle/>
          <a:p>
            <a:fld id="{6E32C8E5-CD43-41B8-9C7C-6F914A434E24}" type="datetime1">
              <a:rPr lang="en-US" smtClean="0"/>
              <a:pPr/>
              <a:t>10/29/2011</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normAutofit fontScale="90000"/>
          </a:bodyPr>
          <a:lstStyle/>
          <a:p>
            <a:r>
              <a:rPr lang="en-US" b="1" dirty="0" err="1" smtClean="0">
                <a:solidFill>
                  <a:srgbClr val="339933"/>
                </a:solidFill>
              </a:rPr>
              <a:t>Eigenfactor</a:t>
            </a:r>
            <a:r>
              <a:rPr lang="en-US" b="1" dirty="0" smtClean="0">
                <a:solidFill>
                  <a:srgbClr val="339933"/>
                </a:solidFill>
              </a:rPr>
              <a:t> and Article Influence</a:t>
            </a:r>
            <a:r>
              <a:rPr lang="en-US" dirty="0" smtClean="0">
                <a:solidFill>
                  <a:srgbClr val="339933"/>
                </a:solidFill>
              </a:rPr>
              <a:t> </a:t>
            </a:r>
            <a:endParaRPr lang="en-US" dirty="0">
              <a:solidFill>
                <a:srgbClr val="339933"/>
              </a:solidFill>
            </a:endParaRPr>
          </a:p>
        </p:txBody>
      </p:sp>
      <p:sp>
        <p:nvSpPr>
          <p:cNvPr id="17409" name="Rectangle 1"/>
          <p:cNvSpPr>
            <a:spLocks noChangeArrowheads="1"/>
          </p:cNvSpPr>
          <p:nvPr/>
        </p:nvSpPr>
        <p:spPr bwMode="auto">
          <a:xfrm>
            <a:off x="76200" y="1207533"/>
            <a:ext cx="89154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cs typeface="Arial" charset="0"/>
              </a:rPr>
              <a:t>The </a:t>
            </a:r>
            <a:r>
              <a:rPr kumimoji="0" lang="en-US" sz="2400" b="1" i="0" u="none" strike="noStrike" cap="none" normalizeH="0" baseline="0" dirty="0" err="1" smtClean="0">
                <a:ln>
                  <a:noFill/>
                </a:ln>
                <a:solidFill>
                  <a:srgbClr val="00B050"/>
                </a:solidFill>
                <a:effectLst/>
                <a:latin typeface="Arial" charset="0"/>
                <a:cs typeface="Arial" charset="0"/>
              </a:rPr>
              <a:t>Eigenfactor</a:t>
            </a:r>
            <a:r>
              <a:rPr kumimoji="0" lang="en-US" sz="2400" b="0" i="0" u="none" strike="noStrike" cap="none" normalizeH="0" baseline="0" dirty="0" smtClean="0">
                <a:ln>
                  <a:noFill/>
                </a:ln>
                <a:solidFill>
                  <a:schemeClr val="tx1"/>
                </a:solidFill>
                <a:effectLst/>
                <a:latin typeface="Arial" charset="0"/>
                <a:cs typeface="Arial" charset="0"/>
              </a:rPr>
              <a:t> of </a:t>
            </a:r>
            <a:r>
              <a:rPr kumimoji="0" lang="en-US" sz="2400" b="0" i="0" u="none" strike="noStrike" cap="none" normalizeH="0" baseline="0" dirty="0" smtClean="0">
                <a:ln>
                  <a:noFill/>
                </a:ln>
                <a:solidFill>
                  <a:srgbClr val="FF0000"/>
                </a:solidFill>
                <a:effectLst/>
                <a:latin typeface="Arial" charset="0"/>
                <a:cs typeface="Arial" charset="0"/>
              </a:rPr>
              <a:t>journal</a:t>
            </a:r>
            <a:r>
              <a:rPr kumimoji="0" lang="en-US" sz="2400" b="0" i="0" u="none" strike="noStrike" cap="none" normalizeH="0" baseline="0" dirty="0" smtClean="0">
                <a:ln>
                  <a:noFill/>
                </a:ln>
                <a:solidFill>
                  <a:schemeClr val="tx1"/>
                </a:solidFill>
                <a:effectLst/>
                <a:latin typeface="Arial" charset="0"/>
                <a:cs typeface="Arial" charset="0"/>
              </a:rPr>
              <a:t> </a:t>
            </a:r>
            <a:r>
              <a:rPr kumimoji="0" lang="en-US" sz="2400" b="1" i="0" u="none" strike="noStrike" cap="none" normalizeH="0" baseline="0" dirty="0" smtClean="0">
                <a:ln>
                  <a:noFill/>
                </a:ln>
                <a:solidFill>
                  <a:srgbClr val="0070C0"/>
                </a:solidFill>
                <a:effectLst/>
                <a:latin typeface="Arial" charset="0"/>
                <a:cs typeface="Arial" charset="0"/>
              </a:rPr>
              <a:t>J</a:t>
            </a:r>
            <a:r>
              <a:rPr kumimoji="0" lang="en-US" sz="2400" b="0" i="0" u="none" strike="noStrike" cap="none" normalizeH="0" baseline="0" dirty="0" smtClean="0">
                <a:ln>
                  <a:noFill/>
                </a:ln>
                <a:solidFill>
                  <a:schemeClr val="tx1"/>
                </a:solidFill>
                <a:effectLst/>
                <a:latin typeface="Arial" charset="0"/>
                <a:cs typeface="Arial" charset="0"/>
              </a:rPr>
              <a:t> in year </a:t>
            </a:r>
            <a:r>
              <a:rPr kumimoji="0" lang="en-US" sz="2400" b="0" i="0" u="none" strike="noStrike" cap="none" normalizeH="0" baseline="0" dirty="0" smtClean="0">
                <a:ln>
                  <a:noFill/>
                </a:ln>
                <a:solidFill>
                  <a:srgbClr val="FF0000"/>
                </a:solidFill>
                <a:effectLst/>
                <a:latin typeface="Arial" charset="0"/>
                <a:cs typeface="Arial" charset="0"/>
              </a:rPr>
              <a:t>X</a:t>
            </a:r>
            <a:r>
              <a:rPr kumimoji="0" lang="en-US" sz="2400" b="0" i="0" u="none" strike="noStrike" cap="none" normalizeH="0" baseline="0" dirty="0" smtClean="0">
                <a:ln>
                  <a:noFill/>
                </a:ln>
                <a:solidFill>
                  <a:schemeClr val="tx1"/>
                </a:solidFill>
                <a:effectLst/>
                <a:latin typeface="Arial" charset="0"/>
                <a:cs typeface="Arial" charset="0"/>
              </a:rPr>
              <a:t> is defined as the percentage of </a:t>
            </a:r>
            <a:r>
              <a:rPr kumimoji="0" lang="en-US" sz="2400" b="0" i="0" u="none" strike="noStrike" cap="none" normalizeH="0" baseline="0" dirty="0" smtClean="0">
                <a:ln>
                  <a:noFill/>
                </a:ln>
                <a:solidFill>
                  <a:srgbClr val="FF0000"/>
                </a:solidFill>
                <a:effectLst/>
                <a:latin typeface="Arial" charset="0"/>
                <a:cs typeface="Arial" charset="0"/>
              </a:rPr>
              <a:t>weighted citations </a:t>
            </a:r>
            <a:r>
              <a:rPr kumimoji="0" lang="en-US" sz="2400" b="0" i="0" u="none" strike="noStrike" cap="none" normalizeH="0" baseline="0" dirty="0" smtClean="0">
                <a:ln>
                  <a:noFill/>
                </a:ln>
                <a:solidFill>
                  <a:schemeClr val="tx1"/>
                </a:solidFill>
                <a:effectLst/>
                <a:latin typeface="Arial" charset="0"/>
                <a:cs typeface="Arial" charset="0"/>
              </a:rPr>
              <a:t>received by J in X to any item published in (X-1), (X-2), (X-3), (X-4), or (X-5), out of the total citations received by all journals in the dataset. </a:t>
            </a:r>
            <a:r>
              <a:rPr kumimoji="0" lang="en-US" sz="2400" b="0" i="0" u="none" strike="noStrike" cap="none" normalizeH="0" baseline="0" dirty="0" smtClean="0">
                <a:ln>
                  <a:noFill/>
                </a:ln>
                <a:solidFill>
                  <a:srgbClr val="00B050"/>
                </a:solidFill>
                <a:effectLst/>
                <a:latin typeface="Arial" charset="0"/>
                <a:cs typeface="Arial" charset="0"/>
              </a:rPr>
              <a:t>Only citations received from a journal other than J are counted</a:t>
            </a:r>
            <a:r>
              <a:rPr kumimoji="0" lang="en-US" sz="2400" b="0" i="0" u="none" strike="noStrike" cap="none" normalizeH="0" baseline="0" dirty="0" smtClean="0">
                <a:ln>
                  <a:noFill/>
                </a:ln>
                <a:solidFill>
                  <a:schemeClr val="tx1"/>
                </a:solidFill>
                <a:effectLst/>
                <a:latin typeface="Arial" charset="0"/>
                <a:cs typeface="Arial" charset="0"/>
              </a:rPr>
              <a:t>. Each (non-self) citation is assigned a value greater or less than one based on the </a:t>
            </a:r>
            <a:r>
              <a:rPr kumimoji="0" lang="en-US" sz="2400" b="0" i="0" u="none" strike="noStrike" cap="none" normalizeH="0" baseline="0" dirty="0" err="1" smtClean="0">
                <a:ln>
                  <a:noFill/>
                </a:ln>
                <a:solidFill>
                  <a:schemeClr val="tx1"/>
                </a:solidFill>
                <a:effectLst/>
                <a:latin typeface="Arial" charset="0"/>
                <a:cs typeface="Arial" charset="0"/>
              </a:rPr>
              <a:t>Eigenfactor</a:t>
            </a:r>
            <a:r>
              <a:rPr kumimoji="0" lang="en-US" sz="2400" b="0" i="0" u="none" strike="noStrike" cap="none" normalizeH="0" baseline="0" dirty="0" smtClean="0">
                <a:ln>
                  <a:noFill/>
                </a:ln>
                <a:solidFill>
                  <a:schemeClr val="tx1"/>
                </a:solidFill>
                <a:effectLst/>
                <a:latin typeface="Arial" charset="0"/>
                <a:cs typeface="Arial" charset="0"/>
              </a:rPr>
              <a:t> of the citing journal. The weighting to be applied is calculated iteratively from an arbitrary constant. </a:t>
            </a:r>
            <a:br>
              <a:rPr kumimoji="0" lang="en-US" sz="2400" b="0" i="0" u="none" strike="noStrike" cap="none" normalizeH="0" baseline="0" dirty="0" smtClean="0">
                <a:ln>
                  <a:noFill/>
                </a:ln>
                <a:solidFill>
                  <a:schemeClr val="tx1"/>
                </a:solidFill>
                <a:effectLst/>
                <a:latin typeface="Arial" charset="0"/>
                <a:cs typeface="Arial" charset="0"/>
              </a:rPr>
            </a:br>
            <a:r>
              <a:rPr kumimoji="0" lang="en-US" sz="2400" b="0" i="0" u="none" strike="noStrike" cap="none" normalizeH="0" baseline="0" dirty="0" smtClean="0">
                <a:ln>
                  <a:noFill/>
                </a:ln>
                <a:solidFill>
                  <a:schemeClr val="tx1"/>
                </a:solidFill>
                <a:effectLst/>
                <a:latin typeface="Arial" charset="0"/>
                <a:cs typeface="Arial" charset="0"/>
              </a:rPr>
              <a:t/>
            </a:r>
            <a:br>
              <a:rPr kumimoji="0" lang="en-US" sz="2400" b="0" i="0" u="none" strike="noStrike" cap="none" normalizeH="0" baseline="0" dirty="0" smtClean="0">
                <a:ln>
                  <a:noFill/>
                </a:ln>
                <a:solidFill>
                  <a:schemeClr val="tx1"/>
                </a:solidFill>
                <a:effectLst/>
                <a:latin typeface="Arial" charset="0"/>
                <a:cs typeface="Arial" charset="0"/>
              </a:rPr>
            </a:br>
            <a:r>
              <a:rPr kumimoji="0" lang="en-US" sz="2400" b="1" i="0" u="none" strike="noStrike" cap="none" normalizeH="0" baseline="0" dirty="0" smtClean="0">
                <a:ln>
                  <a:noFill/>
                </a:ln>
                <a:solidFill>
                  <a:srgbClr val="00B050"/>
                </a:solidFill>
                <a:effectLst/>
                <a:latin typeface="Arial" charset="0"/>
                <a:cs typeface="Arial" charset="0"/>
              </a:rPr>
              <a:t>Article Influence</a:t>
            </a:r>
            <a:r>
              <a:rPr kumimoji="0" lang="en-US" sz="2400" b="0" i="0" u="none" strike="noStrike" cap="none" normalizeH="0" baseline="0" dirty="0" smtClean="0">
                <a:ln>
                  <a:noFill/>
                </a:ln>
                <a:solidFill>
                  <a:schemeClr val="tx1"/>
                </a:solidFill>
                <a:effectLst/>
                <a:latin typeface="Arial" charset="0"/>
                <a:cs typeface="Arial" charset="0"/>
              </a:rPr>
              <a:t> is calculated by dividing the </a:t>
            </a:r>
            <a:r>
              <a:rPr kumimoji="0" lang="en-US" sz="2400" b="0" i="0" u="none" strike="noStrike" cap="none" normalizeH="0" baseline="0" dirty="0" err="1" smtClean="0">
                <a:ln>
                  <a:noFill/>
                </a:ln>
                <a:solidFill>
                  <a:schemeClr val="tx1"/>
                </a:solidFill>
                <a:effectLst/>
                <a:latin typeface="Arial" charset="0"/>
                <a:cs typeface="Arial" charset="0"/>
              </a:rPr>
              <a:t>Eigenfactor</a:t>
            </a:r>
            <a:r>
              <a:rPr kumimoji="0" lang="en-US" sz="2400" b="0" i="0" u="none" strike="noStrike" cap="none" normalizeH="0" baseline="0" dirty="0" smtClean="0">
                <a:ln>
                  <a:noFill/>
                </a:ln>
                <a:solidFill>
                  <a:schemeClr val="tx1"/>
                </a:solidFill>
                <a:effectLst/>
                <a:latin typeface="Arial" charset="0"/>
                <a:cs typeface="Arial" charset="0"/>
              </a:rPr>
              <a:t> by the percentage of all articles recorded in the Journal Citation Reports that were published in J. Article Influence is therefore is conceptually similar to the Impact Factor.</a:t>
            </a:r>
          </a:p>
        </p:txBody>
      </p:sp>
      <p:pic>
        <p:nvPicPr>
          <p:cNvPr id="17410" name="Picture 2" descr="External link"/>
          <p:cNvPicPr>
            <a:picLocks noChangeAspect="1" noChangeArrowheads="1"/>
          </p:cNvPicPr>
          <p:nvPr/>
        </p:nvPicPr>
        <p:blipFill>
          <a:blip r:embed="rId2" cstate="print"/>
          <a:srcRect/>
          <a:stretch>
            <a:fillRect/>
          </a:stretch>
        </p:blipFill>
        <p:spPr bwMode="auto">
          <a:xfrm>
            <a:off x="8918575" y="366713"/>
            <a:ext cx="133350" cy="114300"/>
          </a:xfrm>
          <a:prstGeom prst="rect">
            <a:avLst/>
          </a:prstGeom>
          <a:noFill/>
        </p:spPr>
      </p:pic>
      <p:sp>
        <p:nvSpPr>
          <p:cNvPr id="6" name="Rectangle 5"/>
          <p:cNvSpPr/>
          <p:nvPr/>
        </p:nvSpPr>
        <p:spPr>
          <a:xfrm>
            <a:off x="2613707" y="6324600"/>
            <a:ext cx="3916585" cy="369332"/>
          </a:xfrm>
          <a:prstGeom prst="rect">
            <a:avLst/>
          </a:prstGeom>
        </p:spPr>
        <p:txBody>
          <a:bodyPr wrap="none">
            <a:spAutoFit/>
          </a:bodyPr>
          <a:lstStyle/>
          <a:p>
            <a:r>
              <a:rPr lang="en-US" dirty="0" smtClean="0">
                <a:latin typeface="Arial" charset="0"/>
                <a:cs typeface="Arial" charset="0"/>
              </a:rPr>
              <a:t>   </a:t>
            </a:r>
            <a:r>
              <a:rPr lang="en-US" dirty="0" smtClean="0">
                <a:solidFill>
                  <a:srgbClr val="000000"/>
                </a:solidFill>
                <a:latin typeface="Arial" charset="0"/>
                <a:cs typeface="Arial" charset="0"/>
                <a:hlinkClick r:id="rId3"/>
              </a:rPr>
              <a:t>www.eigenfactor.org/methods.htm</a:t>
            </a:r>
            <a:r>
              <a:rPr lang="en-US" dirty="0" smtClean="0">
                <a:latin typeface="Arial" charset="0"/>
                <a:cs typeface="Arial" charset="0"/>
              </a:rPr>
              <a:t>.</a:t>
            </a:r>
            <a:endParaRPr lang="en-US" dirty="0"/>
          </a:p>
        </p:txBody>
      </p:sp>
      <p:sp>
        <p:nvSpPr>
          <p:cNvPr id="8" name="Date Placeholder 7"/>
          <p:cNvSpPr>
            <a:spLocks noGrp="1"/>
          </p:cNvSpPr>
          <p:nvPr>
            <p:ph type="dt" sz="half" idx="10"/>
          </p:nvPr>
        </p:nvSpPr>
        <p:spPr/>
        <p:txBody>
          <a:bodyPr/>
          <a:lstStyle/>
          <a:p>
            <a:fld id="{97B94B90-A166-4EFF-83C7-263FC78C2701}" type="datetime1">
              <a:rPr lang="en-US" smtClean="0"/>
              <a:pPr/>
              <a:t>10/29/2011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6200"/>
            <a:ext cx="8229600" cy="487362"/>
          </a:xfrm>
        </p:spPr>
        <p:txBody>
          <a:bodyPr>
            <a:normAutofit fontScale="90000"/>
          </a:bodyPr>
          <a:lstStyle/>
          <a:p>
            <a:r>
              <a:rPr lang="en-US" b="1" dirty="0" err="1" smtClean="0">
                <a:solidFill>
                  <a:srgbClr val="339933"/>
                </a:solidFill>
              </a:rPr>
              <a:t>Eigenfactor</a:t>
            </a:r>
            <a:r>
              <a:rPr lang="en-US" b="1" dirty="0" smtClean="0">
                <a:solidFill>
                  <a:srgbClr val="339933"/>
                </a:solidFill>
              </a:rPr>
              <a:t> and Article Influence 2010</a:t>
            </a:r>
            <a:r>
              <a:rPr lang="en-US" dirty="0" smtClean="0">
                <a:solidFill>
                  <a:srgbClr val="339933"/>
                </a:solidFill>
              </a:rPr>
              <a:t> </a:t>
            </a:r>
            <a:endParaRPr lang="en-US" dirty="0">
              <a:solidFill>
                <a:srgbClr val="339933"/>
              </a:solidFill>
            </a:endParaRPr>
          </a:p>
        </p:txBody>
      </p:sp>
      <p:sp>
        <p:nvSpPr>
          <p:cNvPr id="5" name="Rectangle 4"/>
          <p:cNvSpPr/>
          <p:nvPr/>
        </p:nvSpPr>
        <p:spPr>
          <a:xfrm>
            <a:off x="228600" y="457200"/>
            <a:ext cx="8763000" cy="5693866"/>
          </a:xfrm>
          <a:prstGeom prst="rect">
            <a:avLst/>
          </a:prstGeom>
        </p:spPr>
        <p:txBody>
          <a:bodyPr wrap="square">
            <a:spAutoFit/>
          </a:bodyPr>
          <a:lstStyle/>
          <a:p>
            <a:r>
              <a:rPr lang="en-US" sz="2400" dirty="0" smtClean="0"/>
              <a:t>1-               </a:t>
            </a:r>
            <a:r>
              <a:rPr lang="en-US" sz="2800" dirty="0" smtClean="0"/>
              <a:t>Citation from </a:t>
            </a:r>
            <a:r>
              <a:rPr lang="en-US" sz="3600" b="1" dirty="0" smtClean="0">
                <a:solidFill>
                  <a:srgbClr val="FF6600"/>
                </a:solidFill>
              </a:rPr>
              <a:t>j</a:t>
            </a:r>
            <a:r>
              <a:rPr lang="en-US" sz="2800" dirty="0" smtClean="0">
                <a:solidFill>
                  <a:srgbClr val="FF6600"/>
                </a:solidFill>
              </a:rPr>
              <a:t> </a:t>
            </a:r>
            <a:r>
              <a:rPr lang="en-US" sz="2800" dirty="0" smtClean="0"/>
              <a:t>in </a:t>
            </a:r>
            <a:r>
              <a:rPr lang="en-US" sz="2800" b="1" dirty="0" smtClean="0">
                <a:solidFill>
                  <a:srgbClr val="339933"/>
                </a:solidFill>
              </a:rPr>
              <a:t>2010</a:t>
            </a:r>
            <a:r>
              <a:rPr lang="en-US" sz="2800" dirty="0" smtClean="0"/>
              <a:t> to articles published in </a:t>
            </a:r>
            <a:r>
              <a:rPr lang="en-US" sz="3600" b="1" dirty="0" err="1" smtClean="0">
                <a:solidFill>
                  <a:srgbClr val="FF6600"/>
                </a:solidFill>
              </a:rPr>
              <a:t>i</a:t>
            </a:r>
            <a:r>
              <a:rPr lang="en-US" sz="2800" dirty="0" smtClean="0"/>
              <a:t> during </a:t>
            </a:r>
            <a:r>
              <a:rPr lang="en-US" sz="2800" b="1" dirty="0" smtClean="0">
                <a:solidFill>
                  <a:srgbClr val="339933"/>
                </a:solidFill>
              </a:rPr>
              <a:t>2005-2009</a:t>
            </a:r>
            <a:r>
              <a:rPr lang="en-US" sz="2800" dirty="0" smtClean="0"/>
              <a:t>.  When constructing </a:t>
            </a:r>
            <a:r>
              <a:rPr lang="en-US" sz="2800" b="1" dirty="0" smtClean="0">
                <a:solidFill>
                  <a:srgbClr val="FF6600"/>
                </a:solidFill>
              </a:rPr>
              <a:t>A</a:t>
            </a:r>
            <a:r>
              <a:rPr lang="en-US" sz="2800" dirty="0" smtClean="0"/>
              <a:t>, we </a:t>
            </a:r>
            <a:r>
              <a:rPr lang="en-US" sz="2800" b="1" dirty="0" smtClean="0">
                <a:solidFill>
                  <a:srgbClr val="FF0000"/>
                </a:solidFill>
              </a:rPr>
              <a:t>omit all self-citations</a:t>
            </a:r>
            <a:r>
              <a:rPr lang="en-US" sz="2800" dirty="0" smtClean="0"/>
              <a:t>.</a:t>
            </a:r>
          </a:p>
          <a:p>
            <a:r>
              <a:rPr lang="en-US" sz="2800" dirty="0" smtClean="0"/>
              <a:t>2- Normalize matrix A to construct </a:t>
            </a:r>
            <a:r>
              <a:rPr lang="en-US" sz="2800" b="1" dirty="0" smtClean="0">
                <a:solidFill>
                  <a:srgbClr val="FF6600"/>
                </a:solidFill>
              </a:rPr>
              <a:t>matrix H</a:t>
            </a:r>
            <a:r>
              <a:rPr lang="en-US" sz="2800" dirty="0" smtClean="0"/>
              <a:t>:</a:t>
            </a:r>
            <a:br>
              <a:rPr lang="en-US" sz="2800" dirty="0" smtClean="0"/>
            </a:br>
            <a:r>
              <a:rPr lang="en-US" sz="2800" dirty="0" smtClean="0"/>
              <a:t> </a:t>
            </a:r>
          </a:p>
          <a:p>
            <a:r>
              <a:rPr lang="en-US" sz="2800" dirty="0" smtClean="0"/>
              <a:t>3-  Set                      , where           is the number of articles published by journal </a:t>
            </a:r>
            <a:r>
              <a:rPr lang="en-US" sz="3600" b="1" dirty="0" err="1" smtClean="0">
                <a:solidFill>
                  <a:srgbClr val="FF6600"/>
                </a:solidFill>
              </a:rPr>
              <a:t>i</a:t>
            </a:r>
            <a:r>
              <a:rPr lang="en-US" sz="2800" dirty="0" smtClean="0"/>
              <a:t> over </a:t>
            </a:r>
            <a:r>
              <a:rPr lang="en-US" sz="2800" b="1" dirty="0" smtClean="0">
                <a:solidFill>
                  <a:srgbClr val="FF0000"/>
                </a:solidFill>
              </a:rPr>
              <a:t>2005-2009</a:t>
            </a:r>
            <a:r>
              <a:rPr lang="en-US" sz="2800" dirty="0" smtClean="0"/>
              <a:t>, divided by the total number of articles published by all source journals over </a:t>
            </a:r>
            <a:r>
              <a:rPr lang="en-US" sz="2800" b="1" dirty="0" smtClean="0">
                <a:solidFill>
                  <a:srgbClr val="FF0000"/>
                </a:solidFill>
              </a:rPr>
              <a:t>2005-2009</a:t>
            </a:r>
            <a:r>
              <a:rPr lang="en-US" sz="2800" dirty="0" smtClean="0"/>
              <a:t>.</a:t>
            </a:r>
          </a:p>
          <a:p>
            <a:r>
              <a:rPr lang="en-US" sz="2800" dirty="0" smtClean="0"/>
              <a:t>4- </a:t>
            </a:r>
            <a:r>
              <a:rPr lang="en-US" sz="2800" b="1" dirty="0" smtClean="0">
                <a:solidFill>
                  <a:srgbClr val="0000CC"/>
                </a:solidFill>
              </a:rPr>
              <a:t>Replace</a:t>
            </a:r>
            <a:r>
              <a:rPr lang="en-US" sz="2800" dirty="0" smtClean="0"/>
              <a:t> any </a:t>
            </a:r>
            <a:r>
              <a:rPr lang="en-US" sz="2800" b="1" dirty="0" smtClean="0">
                <a:solidFill>
                  <a:srgbClr val="0000CC"/>
                </a:solidFill>
              </a:rPr>
              <a:t>column</a:t>
            </a:r>
            <a:r>
              <a:rPr lang="en-US" sz="2800" dirty="0" smtClean="0"/>
              <a:t> of the </a:t>
            </a:r>
            <a:r>
              <a:rPr lang="en-US" sz="2800" b="1" dirty="0" smtClean="0">
                <a:solidFill>
                  <a:srgbClr val="0000CC"/>
                </a:solidFill>
              </a:rPr>
              <a:t>H matrix </a:t>
            </a:r>
            <a:r>
              <a:rPr lang="en-US" sz="2800" dirty="0" smtClean="0"/>
              <a:t>that has </a:t>
            </a:r>
            <a:r>
              <a:rPr lang="en-US" sz="2800" b="1" dirty="0" smtClean="0">
                <a:solidFill>
                  <a:srgbClr val="0000CC"/>
                </a:solidFill>
              </a:rPr>
              <a:t>all 0 entries</a:t>
            </a:r>
            <a:r>
              <a:rPr lang="en-US" sz="2800" dirty="0" smtClean="0"/>
              <a:t>, with the </a:t>
            </a:r>
            <a:r>
              <a:rPr lang="en-US" sz="4000" b="1" dirty="0" smtClean="0">
                <a:solidFill>
                  <a:srgbClr val="0000CC"/>
                </a:solidFill>
              </a:rPr>
              <a:t>a</a:t>
            </a:r>
            <a:r>
              <a:rPr lang="en-US" sz="2800" b="1" dirty="0" smtClean="0">
                <a:solidFill>
                  <a:srgbClr val="0000CC"/>
                </a:solidFill>
              </a:rPr>
              <a:t> vector </a:t>
            </a:r>
            <a:r>
              <a:rPr lang="en-US" sz="2800" dirty="0" smtClean="0"/>
              <a:t>to produce a new modified </a:t>
            </a:r>
            <a:r>
              <a:rPr lang="en-US" sz="2800" b="1" dirty="0" smtClean="0">
                <a:solidFill>
                  <a:srgbClr val="0000CC"/>
                </a:solidFill>
              </a:rPr>
              <a:t>matrix H′</a:t>
            </a:r>
            <a:r>
              <a:rPr lang="en-US" sz="2800" dirty="0" smtClean="0"/>
              <a:t>.</a:t>
            </a:r>
            <a:endParaRPr lang="en-US" sz="2400" dirty="0"/>
          </a:p>
        </p:txBody>
      </p:sp>
      <p:graphicFrame>
        <p:nvGraphicFramePr>
          <p:cNvPr id="89090" name="Object 2"/>
          <p:cNvGraphicFramePr>
            <a:graphicFrameLocks noChangeAspect="1"/>
          </p:cNvGraphicFramePr>
          <p:nvPr/>
        </p:nvGraphicFramePr>
        <p:xfrm>
          <a:off x="592137" y="533400"/>
          <a:ext cx="1084263" cy="685800"/>
        </p:xfrm>
        <a:graphic>
          <a:graphicData uri="http://schemas.openxmlformats.org/presentationml/2006/ole">
            <p:oleObj spid="_x0000_s89090" name="Equation" r:id="rId3" imgW="380880" imgH="241200" progId="Equation.3">
              <p:embed/>
            </p:oleObj>
          </a:graphicData>
        </a:graphic>
      </p:graphicFrame>
      <p:graphicFrame>
        <p:nvGraphicFramePr>
          <p:cNvPr id="89091" name="Object 9"/>
          <p:cNvGraphicFramePr>
            <a:graphicFrameLocks noChangeAspect="1"/>
          </p:cNvGraphicFramePr>
          <p:nvPr/>
        </p:nvGraphicFramePr>
        <p:xfrm>
          <a:off x="6781800" y="1675322"/>
          <a:ext cx="2133600" cy="1144078"/>
        </p:xfrm>
        <a:graphic>
          <a:graphicData uri="http://schemas.openxmlformats.org/presentationml/2006/ole">
            <p:oleObj spid="_x0000_s89091" name="Equation" r:id="rId4" imgW="787320" imgH="558720" progId="Equation.3">
              <p:embed/>
            </p:oleObj>
          </a:graphicData>
        </a:graphic>
      </p:graphicFrame>
      <p:graphicFrame>
        <p:nvGraphicFramePr>
          <p:cNvPr id="89092" name="Object 4"/>
          <p:cNvGraphicFramePr>
            <a:graphicFrameLocks noChangeAspect="1"/>
          </p:cNvGraphicFramePr>
          <p:nvPr/>
        </p:nvGraphicFramePr>
        <p:xfrm>
          <a:off x="1295400" y="2576512"/>
          <a:ext cx="1676400" cy="776288"/>
        </p:xfrm>
        <a:graphic>
          <a:graphicData uri="http://schemas.openxmlformats.org/presentationml/2006/ole">
            <p:oleObj spid="_x0000_s89092" name="Equation" r:id="rId5" imgW="495000" imgH="215640" progId="Equation.3">
              <p:embed/>
            </p:oleObj>
          </a:graphicData>
        </a:graphic>
      </p:graphicFrame>
      <p:graphicFrame>
        <p:nvGraphicFramePr>
          <p:cNvPr id="89093" name="Object 5"/>
          <p:cNvGraphicFramePr>
            <a:graphicFrameLocks noChangeAspect="1"/>
          </p:cNvGraphicFramePr>
          <p:nvPr/>
        </p:nvGraphicFramePr>
        <p:xfrm>
          <a:off x="4114800" y="2514600"/>
          <a:ext cx="838200" cy="828223"/>
        </p:xfrm>
        <a:graphic>
          <a:graphicData uri="http://schemas.openxmlformats.org/presentationml/2006/ole">
            <p:oleObj spid="_x0000_s89093" name="Equation" r:id="rId6" imgW="164880" imgH="215640" progId="Equation.3">
              <p:embed/>
            </p:oleObj>
          </a:graphicData>
        </a:graphic>
      </p:graphicFrame>
      <p:sp>
        <p:nvSpPr>
          <p:cNvPr id="10" name="Rectangle 9"/>
          <p:cNvSpPr/>
          <p:nvPr/>
        </p:nvSpPr>
        <p:spPr>
          <a:xfrm>
            <a:off x="2819400" y="6412468"/>
            <a:ext cx="4064318" cy="369332"/>
          </a:xfrm>
          <a:prstGeom prst="rect">
            <a:avLst/>
          </a:prstGeom>
        </p:spPr>
        <p:txBody>
          <a:bodyPr wrap="none">
            <a:spAutoFit/>
          </a:bodyPr>
          <a:lstStyle/>
          <a:p>
            <a:r>
              <a:rPr lang="en-US" dirty="0" smtClean="0">
                <a:solidFill>
                  <a:srgbClr val="0070C0"/>
                </a:solidFill>
              </a:rPr>
              <a:t>http://www.eigenfactor.org/methods.pdf</a:t>
            </a:r>
            <a:endParaRPr lang="en-US" dirty="0">
              <a:solidFill>
                <a:srgbClr val="0070C0"/>
              </a:solidFill>
            </a:endParaRPr>
          </a:p>
        </p:txBody>
      </p:sp>
      <p:sp>
        <p:nvSpPr>
          <p:cNvPr id="11" name="Date Placeholder 10"/>
          <p:cNvSpPr>
            <a:spLocks noGrp="1"/>
          </p:cNvSpPr>
          <p:nvPr>
            <p:ph type="dt" sz="half" idx="10"/>
          </p:nvPr>
        </p:nvSpPr>
        <p:spPr/>
        <p:txBody>
          <a:bodyPr/>
          <a:lstStyle/>
          <a:p>
            <a:fld id="{8012F82A-5915-4587-A993-CE800C632B25}" type="datetime1">
              <a:rPr lang="en-US" smtClean="0"/>
              <a:pPr/>
              <a:t>10/29/2011</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651570"/>
            <a:ext cx="8305800" cy="3293209"/>
          </a:xfrm>
          <a:prstGeom prst="rect">
            <a:avLst/>
          </a:prstGeom>
        </p:spPr>
        <p:txBody>
          <a:bodyPr wrap="square">
            <a:spAutoFit/>
          </a:bodyPr>
          <a:lstStyle/>
          <a:p>
            <a:r>
              <a:rPr lang="en-US" sz="2800" dirty="0" smtClean="0"/>
              <a:t>5-  Set                                                      , where </a:t>
            </a:r>
            <a:r>
              <a:rPr lang="en-US" sz="4400" b="1" i="1" dirty="0" smtClean="0">
                <a:solidFill>
                  <a:srgbClr val="FF0000"/>
                </a:solidFill>
              </a:rPr>
              <a:t>e</a:t>
            </a:r>
            <a:r>
              <a:rPr lang="en-US" sz="2800" b="1" i="1" dirty="0" smtClean="0">
                <a:solidFill>
                  <a:srgbClr val="FF0000"/>
                </a:solidFill>
              </a:rPr>
              <a:t> is a row vector  of 1’s. </a:t>
            </a:r>
            <a:r>
              <a:rPr lang="en-US" sz="2800" dirty="0" smtClean="0"/>
              <a:t>Therefore,            is </a:t>
            </a:r>
            <a:r>
              <a:rPr lang="en-US" sz="2800" b="1" dirty="0" smtClean="0">
                <a:solidFill>
                  <a:srgbClr val="339933"/>
                </a:solidFill>
              </a:rPr>
              <a:t>a matrix </a:t>
            </a:r>
            <a:r>
              <a:rPr lang="en-US" sz="2800" dirty="0" smtClean="0"/>
              <a:t>with </a:t>
            </a:r>
            <a:r>
              <a:rPr lang="en-US" sz="2800" b="1" dirty="0" smtClean="0">
                <a:solidFill>
                  <a:srgbClr val="339933"/>
                </a:solidFill>
              </a:rPr>
              <a:t>identical columns </a:t>
            </a:r>
            <a:r>
              <a:rPr lang="en-US" sz="2800" dirty="0" smtClean="0"/>
              <a:t>each equal to </a:t>
            </a:r>
            <a:r>
              <a:rPr lang="en-US" sz="4000" b="1" dirty="0" smtClean="0">
                <a:solidFill>
                  <a:srgbClr val="FF0000"/>
                </a:solidFill>
              </a:rPr>
              <a:t>a</a:t>
            </a:r>
            <a:r>
              <a:rPr lang="en-US" sz="2800" dirty="0" smtClean="0"/>
              <a:t>.</a:t>
            </a:r>
          </a:p>
          <a:p>
            <a:r>
              <a:rPr lang="en-US" sz="2800" dirty="0" smtClean="0"/>
              <a:t>6- The </a:t>
            </a:r>
            <a:r>
              <a:rPr lang="en-US" sz="2800" b="1" dirty="0" smtClean="0">
                <a:solidFill>
                  <a:srgbClr val="FF6600"/>
                </a:solidFill>
              </a:rPr>
              <a:t>journal influence vector    </a:t>
            </a:r>
            <a:r>
              <a:rPr lang="en-US" sz="2800" dirty="0" smtClean="0"/>
              <a:t>    is the leading eigenvector of </a:t>
            </a:r>
            <a:r>
              <a:rPr lang="en-US" sz="4000" b="1" dirty="0" smtClean="0">
                <a:solidFill>
                  <a:srgbClr val="FF6600"/>
                </a:solidFill>
              </a:rPr>
              <a:t>P</a:t>
            </a:r>
            <a:r>
              <a:rPr lang="en-US" sz="2800" dirty="0" smtClean="0"/>
              <a:t>.</a:t>
            </a:r>
          </a:p>
          <a:p>
            <a:r>
              <a:rPr lang="en-US" sz="2800" dirty="0" smtClean="0"/>
              <a:t>7- Define</a:t>
            </a:r>
          </a:p>
        </p:txBody>
      </p:sp>
      <p:sp>
        <p:nvSpPr>
          <p:cNvPr id="5" name="Title 1"/>
          <p:cNvSpPr>
            <a:spLocks noGrp="1"/>
          </p:cNvSpPr>
          <p:nvPr>
            <p:ph type="title"/>
          </p:nvPr>
        </p:nvSpPr>
        <p:spPr>
          <a:xfrm>
            <a:off x="457200" y="76200"/>
            <a:ext cx="8229600" cy="487362"/>
          </a:xfrm>
        </p:spPr>
        <p:txBody>
          <a:bodyPr>
            <a:normAutofit fontScale="90000"/>
          </a:bodyPr>
          <a:lstStyle/>
          <a:p>
            <a:r>
              <a:rPr lang="en-US" b="1" dirty="0" err="1" smtClean="0">
                <a:solidFill>
                  <a:srgbClr val="339933"/>
                </a:solidFill>
              </a:rPr>
              <a:t>Eigenfactor</a:t>
            </a:r>
            <a:r>
              <a:rPr lang="en-US" b="1" dirty="0" smtClean="0">
                <a:solidFill>
                  <a:srgbClr val="339933"/>
                </a:solidFill>
              </a:rPr>
              <a:t> and Article Influence 2010</a:t>
            </a:r>
            <a:r>
              <a:rPr lang="en-US" dirty="0" smtClean="0">
                <a:solidFill>
                  <a:srgbClr val="339933"/>
                </a:solidFill>
              </a:rPr>
              <a:t> </a:t>
            </a:r>
            <a:endParaRPr lang="en-US" dirty="0">
              <a:solidFill>
                <a:srgbClr val="339933"/>
              </a:solidFill>
            </a:endParaRPr>
          </a:p>
        </p:txBody>
      </p:sp>
      <p:graphicFrame>
        <p:nvGraphicFramePr>
          <p:cNvPr id="98306" name="Object 2"/>
          <p:cNvGraphicFramePr>
            <a:graphicFrameLocks noChangeAspect="1"/>
          </p:cNvGraphicFramePr>
          <p:nvPr/>
        </p:nvGraphicFramePr>
        <p:xfrm>
          <a:off x="1566863" y="580871"/>
          <a:ext cx="4452937" cy="790729"/>
        </p:xfrm>
        <a:graphic>
          <a:graphicData uri="http://schemas.openxmlformats.org/presentationml/2006/ole">
            <p:oleObj spid="_x0000_s98306" name="Equation" r:id="rId3" imgW="1231560" imgH="228600" progId="Equation.3">
              <p:embed/>
            </p:oleObj>
          </a:graphicData>
        </a:graphic>
      </p:graphicFrame>
      <p:graphicFrame>
        <p:nvGraphicFramePr>
          <p:cNvPr id="98307" name="Object 3"/>
          <p:cNvGraphicFramePr>
            <a:graphicFrameLocks noChangeAspect="1"/>
          </p:cNvGraphicFramePr>
          <p:nvPr/>
        </p:nvGraphicFramePr>
        <p:xfrm>
          <a:off x="4114800" y="1158525"/>
          <a:ext cx="831850" cy="746475"/>
        </p:xfrm>
        <a:graphic>
          <a:graphicData uri="http://schemas.openxmlformats.org/presentationml/2006/ole">
            <p:oleObj spid="_x0000_s98307" name="Equation" r:id="rId4" imgW="253800" imgH="203040" progId="Equation.3">
              <p:embed/>
            </p:oleObj>
          </a:graphicData>
        </a:graphic>
      </p:graphicFrame>
      <p:graphicFrame>
        <p:nvGraphicFramePr>
          <p:cNvPr id="98308" name="Object 4"/>
          <p:cNvGraphicFramePr>
            <a:graphicFrameLocks noChangeAspect="1"/>
          </p:cNvGraphicFramePr>
          <p:nvPr/>
        </p:nvGraphicFramePr>
        <p:xfrm>
          <a:off x="5105400" y="2286000"/>
          <a:ext cx="533400" cy="597205"/>
        </p:xfrm>
        <a:graphic>
          <a:graphicData uri="http://schemas.openxmlformats.org/presentationml/2006/ole">
            <p:oleObj spid="_x0000_s98308" name="Equation" r:id="rId5" imgW="139680" imgH="139680" progId="Equation.3">
              <p:embed/>
            </p:oleObj>
          </a:graphicData>
        </a:graphic>
      </p:graphicFrame>
      <p:graphicFrame>
        <p:nvGraphicFramePr>
          <p:cNvPr id="98309" name="Object 5"/>
          <p:cNvGraphicFramePr>
            <a:graphicFrameLocks noChangeAspect="1"/>
          </p:cNvGraphicFramePr>
          <p:nvPr/>
        </p:nvGraphicFramePr>
        <p:xfrm>
          <a:off x="914400" y="3657600"/>
          <a:ext cx="3886200" cy="1781175"/>
        </p:xfrm>
        <a:graphic>
          <a:graphicData uri="http://schemas.openxmlformats.org/presentationml/2006/ole">
            <p:oleObj spid="_x0000_s98309" name="Equation" r:id="rId6" imgW="1231560" imgH="457200" progId="Equation.3">
              <p:embed/>
            </p:oleObj>
          </a:graphicData>
        </a:graphic>
      </p:graphicFrame>
      <p:graphicFrame>
        <p:nvGraphicFramePr>
          <p:cNvPr id="98310" name="Object 6"/>
          <p:cNvGraphicFramePr>
            <a:graphicFrameLocks noChangeAspect="1"/>
          </p:cNvGraphicFramePr>
          <p:nvPr/>
        </p:nvGraphicFramePr>
        <p:xfrm>
          <a:off x="5105400" y="3733800"/>
          <a:ext cx="3155950" cy="1619250"/>
        </p:xfrm>
        <a:graphic>
          <a:graphicData uri="http://schemas.openxmlformats.org/presentationml/2006/ole">
            <p:oleObj spid="_x0000_s98310" name="Equation" r:id="rId7" imgW="927000" imgH="431640" progId="Equation.3">
              <p:embed/>
            </p:oleObj>
          </a:graphicData>
        </a:graphic>
      </p:graphicFrame>
      <p:sp>
        <p:nvSpPr>
          <p:cNvPr id="10" name="Date Placeholder 9"/>
          <p:cNvSpPr>
            <a:spLocks noGrp="1"/>
          </p:cNvSpPr>
          <p:nvPr>
            <p:ph type="dt" sz="half" idx="10"/>
          </p:nvPr>
        </p:nvSpPr>
        <p:spPr/>
        <p:txBody>
          <a:bodyPr/>
          <a:lstStyle/>
          <a:p>
            <a:fld id="{8B43FE48-164A-4945-B692-8DEBA8A2A872}" type="datetime1">
              <a:rPr lang="en-US" smtClean="0"/>
              <a:pPr/>
              <a:t>10/29/2011</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308080"/>
            <a:ext cx="8229600" cy="4992136"/>
          </a:xfrm>
          <a:prstGeom prst="rect">
            <a:avLst/>
          </a:prstGeom>
        </p:spPr>
        <p:txBody>
          <a:bodyPr wrap="square">
            <a:spAutoFit/>
          </a:bodyPr>
          <a:lstStyle/>
          <a:p>
            <a:pPr>
              <a:buFont typeface="Wingdings" pitchFamily="2" charset="2"/>
              <a:buChar char="Ø"/>
            </a:pPr>
            <a:r>
              <a:rPr lang="en-US" sz="2800" dirty="0" smtClean="0">
                <a:solidFill>
                  <a:srgbClr val="FF0000"/>
                </a:solidFill>
              </a:rPr>
              <a:t> </a:t>
            </a:r>
            <a:r>
              <a:rPr lang="en-US" sz="2800" b="1" dirty="0" smtClean="0">
                <a:solidFill>
                  <a:srgbClr val="FF0000"/>
                </a:solidFill>
              </a:rPr>
              <a:t>The mean </a:t>
            </a:r>
            <a:r>
              <a:rPr lang="en-US" sz="2800" b="1" i="1" dirty="0" smtClean="0">
                <a:solidFill>
                  <a:srgbClr val="FF0000"/>
                </a:solidFill>
              </a:rPr>
              <a:t>Article Influence</a:t>
            </a:r>
            <a:r>
              <a:rPr lang="en-US" sz="2800" b="1" dirty="0" smtClean="0">
                <a:solidFill>
                  <a:srgbClr val="FF0000"/>
                </a:solidFill>
              </a:rPr>
              <a:t> </a:t>
            </a:r>
            <a:r>
              <a:rPr lang="en-US" sz="2800" dirty="0" smtClean="0"/>
              <a:t>Score is </a:t>
            </a:r>
            <a:r>
              <a:rPr lang="en-US" sz="2800" b="1" dirty="0" smtClean="0">
                <a:solidFill>
                  <a:srgbClr val="FF6600"/>
                </a:solidFill>
              </a:rPr>
              <a:t>1.00</a:t>
            </a:r>
            <a:r>
              <a:rPr lang="en-US" sz="2800" dirty="0" smtClean="0"/>
              <a:t>:</a:t>
            </a:r>
            <a:br>
              <a:rPr lang="en-US" sz="2800" dirty="0" smtClean="0"/>
            </a:br>
            <a:r>
              <a:rPr lang="en-US" sz="2800" dirty="0" smtClean="0"/>
              <a:t> A score greater than 1.00 indicates that each article in the journal has </a:t>
            </a:r>
            <a:r>
              <a:rPr lang="en-US" sz="2800" b="1" dirty="0" smtClean="0">
                <a:solidFill>
                  <a:srgbClr val="00B050"/>
                </a:solidFill>
              </a:rPr>
              <a:t>above-average influence</a:t>
            </a:r>
            <a:r>
              <a:rPr lang="en-US" sz="2800" dirty="0" smtClean="0"/>
              <a:t>. A score less than 1.00 indicates that each article in the journal has </a:t>
            </a:r>
            <a:r>
              <a:rPr lang="en-US" sz="2800" b="1" dirty="0" smtClean="0">
                <a:solidFill>
                  <a:srgbClr val="0070C0"/>
                </a:solidFill>
              </a:rPr>
              <a:t>below-average influence</a:t>
            </a:r>
            <a:r>
              <a:rPr lang="en-US" sz="2800" dirty="0" smtClean="0"/>
              <a:t>. </a:t>
            </a:r>
          </a:p>
          <a:p>
            <a:pPr>
              <a:buFont typeface="Wingdings" pitchFamily="2" charset="2"/>
              <a:buChar char="Ø"/>
            </a:pPr>
            <a:r>
              <a:rPr lang="en-US" altLang="zh-CN" sz="2800" dirty="0" smtClean="0"/>
              <a:t> A journal can have a </a:t>
            </a:r>
            <a:r>
              <a:rPr lang="en-US" altLang="zh-CN" sz="2800" b="1" dirty="0" smtClean="0">
                <a:solidFill>
                  <a:srgbClr val="FF6600"/>
                </a:solidFill>
              </a:rPr>
              <a:t>high article influence:</a:t>
            </a:r>
          </a:p>
          <a:p>
            <a:endParaRPr lang="en-US" altLang="zh-CN" sz="2800" b="1" dirty="0" smtClean="0">
              <a:solidFill>
                <a:srgbClr val="FF6600"/>
              </a:solidFill>
            </a:endParaRPr>
          </a:p>
          <a:p>
            <a:pPr marL="971550" lvl="1" indent="-514350">
              <a:lnSpc>
                <a:spcPct val="90000"/>
              </a:lnSpc>
              <a:buFont typeface="+mj-lt"/>
              <a:buAutoNum type="arabicPeriod"/>
            </a:pPr>
            <a:r>
              <a:rPr lang="en-US" altLang="zh-CN" sz="3200" dirty="0" smtClean="0"/>
              <a:t>If there are </a:t>
            </a:r>
            <a:r>
              <a:rPr lang="en-US" altLang="zh-CN" sz="3200" b="1" dirty="0" smtClean="0">
                <a:solidFill>
                  <a:srgbClr val="FF0066"/>
                </a:solidFill>
              </a:rPr>
              <a:t>many journals</a:t>
            </a:r>
            <a:r>
              <a:rPr lang="en-US" altLang="zh-CN" sz="3200" dirty="0" smtClean="0"/>
              <a:t> that point to it.</a:t>
            </a:r>
          </a:p>
          <a:p>
            <a:pPr marL="971550" lvl="1" indent="-514350">
              <a:lnSpc>
                <a:spcPct val="90000"/>
              </a:lnSpc>
              <a:buFont typeface="+mj-lt"/>
              <a:buAutoNum type="arabicPeriod"/>
            </a:pPr>
            <a:r>
              <a:rPr lang="en-US" altLang="zh-CN" sz="3200" dirty="0" smtClean="0"/>
              <a:t>Or if there are </a:t>
            </a:r>
            <a:r>
              <a:rPr lang="en-US" altLang="zh-CN" sz="3200" b="1" dirty="0" smtClean="0">
                <a:solidFill>
                  <a:srgbClr val="FF0066"/>
                </a:solidFill>
              </a:rPr>
              <a:t>some journals </a:t>
            </a:r>
            <a:r>
              <a:rPr lang="en-US" altLang="zh-CN" sz="3200" dirty="0" smtClean="0"/>
              <a:t>that point to it, and have a </a:t>
            </a:r>
            <a:r>
              <a:rPr lang="en-US" altLang="zh-CN" sz="3200" b="1" dirty="0" smtClean="0">
                <a:solidFill>
                  <a:srgbClr val="FF0066"/>
                </a:solidFill>
              </a:rPr>
              <a:t>high article influence</a:t>
            </a:r>
            <a:r>
              <a:rPr lang="en-US" altLang="zh-CN" sz="3200" dirty="0" smtClean="0"/>
              <a:t>.</a:t>
            </a:r>
          </a:p>
          <a:p>
            <a:endParaRPr lang="en-US" sz="3600" dirty="0"/>
          </a:p>
        </p:txBody>
      </p:sp>
      <p:sp>
        <p:nvSpPr>
          <p:cNvPr id="5" name="Title 1"/>
          <p:cNvSpPr>
            <a:spLocks noGrp="1"/>
          </p:cNvSpPr>
          <p:nvPr>
            <p:ph type="title"/>
          </p:nvPr>
        </p:nvSpPr>
        <p:spPr>
          <a:xfrm>
            <a:off x="457200" y="122238"/>
            <a:ext cx="8229600" cy="639762"/>
          </a:xfrm>
        </p:spPr>
        <p:txBody>
          <a:bodyPr>
            <a:normAutofit fontScale="90000"/>
          </a:bodyPr>
          <a:lstStyle/>
          <a:p>
            <a:r>
              <a:rPr lang="en-US" b="1" dirty="0" err="1" smtClean="0">
                <a:solidFill>
                  <a:srgbClr val="339933"/>
                </a:solidFill>
              </a:rPr>
              <a:t>Eigenfactor</a:t>
            </a:r>
            <a:r>
              <a:rPr lang="en-US" b="1" dirty="0" smtClean="0">
                <a:solidFill>
                  <a:srgbClr val="339933"/>
                </a:solidFill>
              </a:rPr>
              <a:t> and Article Influence</a:t>
            </a:r>
            <a:r>
              <a:rPr lang="en-US" dirty="0" smtClean="0">
                <a:solidFill>
                  <a:srgbClr val="339933"/>
                </a:solidFill>
              </a:rPr>
              <a:t> </a:t>
            </a:r>
            <a:endParaRPr lang="en-US" dirty="0">
              <a:solidFill>
                <a:srgbClr val="339933"/>
              </a:solidFill>
            </a:endParaRPr>
          </a:p>
        </p:txBody>
      </p:sp>
      <p:sp>
        <p:nvSpPr>
          <p:cNvPr id="7" name="Date Placeholder 6"/>
          <p:cNvSpPr>
            <a:spLocks noGrp="1"/>
          </p:cNvSpPr>
          <p:nvPr>
            <p:ph type="dt" sz="half" idx="10"/>
          </p:nvPr>
        </p:nvSpPr>
        <p:spPr/>
        <p:txBody>
          <a:bodyPr/>
          <a:lstStyle/>
          <a:p>
            <a:fld id="{92E90249-BB63-441B-A1F0-B7A402E0067B}" type="datetime1">
              <a:rPr lang="en-US" smtClean="0"/>
              <a:pPr/>
              <a:t>10/29/2011</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6600"/>
                </a:solidFill>
              </a:rPr>
              <a:t>Article Influence &amp; Impact Factor</a:t>
            </a:r>
            <a:endParaRPr lang="en-US" b="1" dirty="0">
              <a:solidFill>
                <a:srgbClr val="FF6600"/>
              </a:solidFill>
            </a:endParaRPr>
          </a:p>
        </p:txBody>
      </p:sp>
      <p:sp>
        <p:nvSpPr>
          <p:cNvPr id="5" name="Rectangle 4"/>
          <p:cNvSpPr/>
          <p:nvPr/>
        </p:nvSpPr>
        <p:spPr>
          <a:xfrm>
            <a:off x="304800" y="1308080"/>
            <a:ext cx="8229600" cy="4647426"/>
          </a:xfrm>
          <a:prstGeom prst="rect">
            <a:avLst/>
          </a:prstGeom>
        </p:spPr>
        <p:txBody>
          <a:bodyPr wrap="square">
            <a:spAutoFit/>
          </a:bodyPr>
          <a:lstStyle/>
          <a:p>
            <a:pPr>
              <a:buFont typeface="Wingdings" pitchFamily="2" charset="2"/>
              <a:buChar char="q"/>
            </a:pPr>
            <a:r>
              <a:rPr lang="en-US" sz="3600" dirty="0" smtClean="0"/>
              <a:t> A journal can have </a:t>
            </a:r>
            <a:r>
              <a:rPr lang="en-US" sz="3600" b="1" dirty="0" smtClean="0">
                <a:solidFill>
                  <a:srgbClr val="FF0000"/>
                </a:solidFill>
              </a:rPr>
              <a:t>high </a:t>
            </a:r>
            <a:r>
              <a:rPr lang="en-US" sz="3600" b="1" dirty="0" smtClean="0">
                <a:solidFill>
                  <a:srgbClr val="0000CC"/>
                </a:solidFill>
              </a:rPr>
              <a:t>impact factor </a:t>
            </a:r>
            <a:r>
              <a:rPr lang="en-US" sz="3600" dirty="0" smtClean="0"/>
              <a:t>and </a:t>
            </a:r>
            <a:r>
              <a:rPr lang="en-US" sz="3600" b="1" dirty="0" smtClean="0">
                <a:solidFill>
                  <a:srgbClr val="FF0000"/>
                </a:solidFill>
              </a:rPr>
              <a:t>low </a:t>
            </a:r>
            <a:r>
              <a:rPr lang="en-US" sz="3600" b="1" dirty="0" smtClean="0">
                <a:solidFill>
                  <a:srgbClr val="339933"/>
                </a:solidFill>
              </a:rPr>
              <a:t>article influence:</a:t>
            </a:r>
            <a:endParaRPr lang="en-US" sz="3600" dirty="0" smtClean="0"/>
          </a:p>
          <a:p>
            <a:pPr marL="742950" lvl="1" indent="-742950">
              <a:buFont typeface="+mj-lt"/>
              <a:buAutoNum type="arabicPeriod"/>
            </a:pPr>
            <a:r>
              <a:rPr lang="en-US" altLang="zh-CN" sz="3200" dirty="0" smtClean="0"/>
              <a:t>If there are </a:t>
            </a:r>
            <a:r>
              <a:rPr lang="en-US" altLang="zh-CN" sz="3200" b="1" dirty="0" smtClean="0">
                <a:solidFill>
                  <a:srgbClr val="FF0000"/>
                </a:solidFill>
              </a:rPr>
              <a:t>few</a:t>
            </a:r>
            <a:r>
              <a:rPr lang="en-US" altLang="zh-CN" sz="3200" b="1" dirty="0" smtClean="0">
                <a:solidFill>
                  <a:srgbClr val="FF0066"/>
                </a:solidFill>
              </a:rPr>
              <a:t> journals</a:t>
            </a:r>
            <a:r>
              <a:rPr lang="en-US" altLang="zh-CN" sz="3200" dirty="0" smtClean="0"/>
              <a:t> with </a:t>
            </a:r>
            <a:r>
              <a:rPr lang="en-US" altLang="zh-CN" sz="3200" b="1" dirty="0" smtClean="0">
                <a:solidFill>
                  <a:srgbClr val="339933"/>
                </a:solidFill>
              </a:rPr>
              <a:t>high article influence </a:t>
            </a:r>
            <a:r>
              <a:rPr lang="en-US" altLang="zh-CN" sz="3200" dirty="0" smtClean="0"/>
              <a:t>that point to it.</a:t>
            </a:r>
          </a:p>
          <a:p>
            <a:pPr marL="742950" lvl="1" indent="-742950">
              <a:buFont typeface="+mj-lt"/>
              <a:buAutoNum type="arabicPeriod"/>
            </a:pPr>
            <a:r>
              <a:rPr lang="en-US" altLang="zh-CN" sz="3200" dirty="0" smtClean="0"/>
              <a:t>If it is in </a:t>
            </a:r>
            <a:r>
              <a:rPr lang="en-US" altLang="zh-CN" sz="3200" b="1" dirty="0" smtClean="0">
                <a:solidFill>
                  <a:srgbClr val="FF6600"/>
                </a:solidFill>
              </a:rPr>
              <a:t>a small </a:t>
            </a:r>
            <a:r>
              <a:rPr lang="en-US" altLang="zh-CN" sz="3200" b="1" dirty="0" err="1" smtClean="0">
                <a:solidFill>
                  <a:srgbClr val="FF6600"/>
                </a:solidFill>
              </a:rPr>
              <a:t>iter</a:t>
            </a:r>
            <a:r>
              <a:rPr lang="en-US" altLang="zh-CN" sz="3200" b="1" dirty="0" smtClean="0">
                <a:solidFill>
                  <a:srgbClr val="FF6600"/>
                </a:solidFill>
              </a:rPr>
              <a:t>-citing group</a:t>
            </a:r>
            <a:r>
              <a:rPr lang="en-US" altLang="zh-CN" sz="3200" b="1" dirty="0" smtClean="0"/>
              <a:t>.</a:t>
            </a:r>
          </a:p>
          <a:p>
            <a:pPr marL="742950" lvl="1" indent="-742950">
              <a:buFont typeface="+mj-lt"/>
              <a:buAutoNum type="arabicPeriod"/>
            </a:pPr>
            <a:endParaRPr lang="en-US" altLang="zh-CN" sz="3200" dirty="0" smtClean="0"/>
          </a:p>
          <a:p>
            <a:pPr marL="742950" lvl="1" indent="-742950">
              <a:buFont typeface="+mj-lt"/>
              <a:buAutoNum type="arabicPeriod"/>
            </a:pPr>
            <a:r>
              <a:rPr lang="en-US" altLang="zh-CN" sz="3200" dirty="0" smtClean="0"/>
              <a:t>Because of </a:t>
            </a:r>
            <a:r>
              <a:rPr lang="en-US" altLang="zh-CN" sz="3200" b="1" dirty="0" smtClean="0">
                <a:solidFill>
                  <a:srgbClr val="FF0000"/>
                </a:solidFill>
              </a:rPr>
              <a:t>Self-citations!</a:t>
            </a:r>
          </a:p>
          <a:p>
            <a:pPr marL="742950" lvl="1" indent="-742950">
              <a:buFont typeface="+mj-lt"/>
              <a:buAutoNum type="arabicPeriod"/>
            </a:pPr>
            <a:endParaRPr lang="en-US" altLang="zh-CN" sz="3200" b="1" dirty="0" smtClean="0">
              <a:solidFill>
                <a:srgbClr val="FF0000"/>
              </a:solidFill>
            </a:endParaRPr>
          </a:p>
          <a:p>
            <a:pPr marL="742950" lvl="1" indent="-742950" algn="ctr"/>
            <a:r>
              <a:rPr lang="en-US" sz="3200" b="1" dirty="0" smtClean="0">
                <a:solidFill>
                  <a:srgbClr val="0000CC"/>
                </a:solidFill>
              </a:rPr>
              <a:t>Citation patterns vary greatly across </a:t>
            </a:r>
            <a:r>
              <a:rPr lang="en-US" sz="3200" b="1" i="1" dirty="0" smtClean="0">
                <a:solidFill>
                  <a:srgbClr val="0000CC"/>
                </a:solidFill>
              </a:rPr>
              <a:t>disciplines!</a:t>
            </a:r>
            <a:endParaRPr lang="en-US" altLang="zh-CN" sz="3200" b="1" dirty="0" smtClean="0">
              <a:solidFill>
                <a:srgbClr val="0000CC"/>
              </a:solidFill>
            </a:endParaRPr>
          </a:p>
        </p:txBody>
      </p:sp>
      <p:sp>
        <p:nvSpPr>
          <p:cNvPr id="6" name="Date Placeholder 5"/>
          <p:cNvSpPr>
            <a:spLocks noGrp="1"/>
          </p:cNvSpPr>
          <p:nvPr>
            <p:ph type="dt" sz="half" idx="10"/>
          </p:nvPr>
        </p:nvSpPr>
        <p:spPr/>
        <p:txBody>
          <a:bodyPr/>
          <a:lstStyle/>
          <a:p>
            <a:fld id="{EC475CE6-2489-4E03-B908-262068FBF00D}" type="datetime1">
              <a:rPr lang="en-US" smtClean="0"/>
              <a:pPr/>
              <a:t>10/29/2011</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8D07E80-094F-47A5-AF7F-5177FFC715CF}" type="datetime1">
              <a:rPr lang="en-US" smtClean="0"/>
              <a:pPr/>
              <a:t>10/29/2011</a:t>
            </a:fld>
            <a:endParaRPr lang="en-US"/>
          </a:p>
        </p:txBody>
      </p:sp>
      <p:sp>
        <p:nvSpPr>
          <p:cNvPr id="4" name="Title 1"/>
          <p:cNvSpPr>
            <a:spLocks noGrp="1"/>
          </p:cNvSpPr>
          <p:nvPr>
            <p:ph type="title"/>
          </p:nvPr>
        </p:nvSpPr>
        <p:spPr>
          <a:xfrm>
            <a:off x="457200" y="76200"/>
            <a:ext cx="8229600" cy="533400"/>
          </a:xfrm>
        </p:spPr>
        <p:txBody>
          <a:bodyPr>
            <a:normAutofit fontScale="90000"/>
          </a:bodyPr>
          <a:lstStyle/>
          <a:p>
            <a:r>
              <a:rPr lang="en-US" b="1" dirty="0" smtClean="0">
                <a:solidFill>
                  <a:srgbClr val="FF6600"/>
                </a:solidFill>
              </a:rPr>
              <a:t>Article Influence &amp; Impact Factor</a:t>
            </a:r>
            <a:endParaRPr lang="en-US" b="1" dirty="0">
              <a:solidFill>
                <a:srgbClr val="FF6600"/>
              </a:solidFill>
            </a:endParaRPr>
          </a:p>
        </p:txBody>
      </p:sp>
      <p:graphicFrame>
        <p:nvGraphicFramePr>
          <p:cNvPr id="5" name="Table 4"/>
          <p:cNvGraphicFramePr>
            <a:graphicFrameLocks noGrp="1"/>
          </p:cNvGraphicFramePr>
          <p:nvPr/>
        </p:nvGraphicFramePr>
        <p:xfrm>
          <a:off x="533400" y="762000"/>
          <a:ext cx="8305800" cy="5457190"/>
        </p:xfrm>
        <a:graphic>
          <a:graphicData uri="http://schemas.openxmlformats.org/drawingml/2006/table">
            <a:tbl>
              <a:tblPr firstRow="1" bandRow="1">
                <a:tableStyleId>{5C22544A-7EE6-4342-B048-85BDC9FD1C3A}</a:tableStyleId>
              </a:tblPr>
              <a:tblGrid>
                <a:gridCol w="2076450"/>
                <a:gridCol w="2076450"/>
                <a:gridCol w="2076450"/>
                <a:gridCol w="2076450"/>
              </a:tblGrid>
              <a:tr h="5492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CC"/>
                          </a:solidFill>
                        </a:rPr>
                        <a:t>Discipline</a:t>
                      </a:r>
                    </a:p>
                    <a:p>
                      <a:pPr algn="ctr"/>
                      <a:endParaRPr lang="en-US" dirty="0">
                        <a:solidFill>
                          <a:srgbClr val="0000CC"/>
                        </a:solidFill>
                      </a:endParaRPr>
                    </a:p>
                  </a:txBody>
                  <a:tcPr>
                    <a:solidFill>
                      <a:schemeClr val="accent1">
                        <a:alpha val="20000"/>
                      </a:schemeClr>
                    </a:solidFill>
                  </a:tcPr>
                </a:tc>
                <a:tc>
                  <a:txBody>
                    <a:bodyPr/>
                    <a:lstStyle/>
                    <a:p>
                      <a:pPr algn="ctr"/>
                      <a:r>
                        <a:rPr lang="en-US" dirty="0" smtClean="0">
                          <a:solidFill>
                            <a:srgbClr val="0000CC"/>
                          </a:solidFill>
                        </a:rPr>
                        <a:t>The number of Journals</a:t>
                      </a:r>
                      <a:endParaRPr lang="en-US" dirty="0">
                        <a:solidFill>
                          <a:srgbClr val="0000CC"/>
                        </a:solidFill>
                      </a:endParaRPr>
                    </a:p>
                  </a:txBody>
                  <a:tcPr>
                    <a:solidFill>
                      <a:schemeClr val="accent1">
                        <a:alpha val="20000"/>
                      </a:schemeClr>
                    </a:solidFill>
                  </a:tcPr>
                </a:tc>
                <a:tc>
                  <a:txBody>
                    <a:bodyPr/>
                    <a:lstStyle/>
                    <a:p>
                      <a:pPr algn="ctr"/>
                      <a:r>
                        <a:rPr lang="en-US" dirty="0" smtClean="0">
                          <a:solidFill>
                            <a:srgbClr val="0000CC"/>
                          </a:solidFill>
                        </a:rPr>
                        <a:t>Impact Factor </a:t>
                      </a:r>
                      <a:br>
                        <a:rPr lang="en-US" dirty="0" smtClean="0">
                          <a:solidFill>
                            <a:srgbClr val="0000CC"/>
                          </a:solidFill>
                        </a:rPr>
                      </a:br>
                      <a:r>
                        <a:rPr lang="en-US" dirty="0" smtClean="0">
                          <a:solidFill>
                            <a:srgbClr val="0000CC"/>
                          </a:solidFill>
                        </a:rPr>
                        <a:t>5 Years</a:t>
                      </a:r>
                      <a:br>
                        <a:rPr lang="en-US" dirty="0" smtClean="0">
                          <a:solidFill>
                            <a:srgbClr val="0000CC"/>
                          </a:solidFill>
                        </a:rPr>
                      </a:br>
                      <a:r>
                        <a:rPr lang="en-US" sz="2800" dirty="0" smtClean="0">
                          <a:solidFill>
                            <a:srgbClr val="0000CC"/>
                          </a:solidFill>
                        </a:rPr>
                        <a:t>&gt; 1</a:t>
                      </a:r>
                      <a:endParaRPr lang="en-US" sz="2800" dirty="0">
                        <a:solidFill>
                          <a:srgbClr val="0000CC"/>
                        </a:solidFill>
                      </a:endParaRPr>
                    </a:p>
                  </a:txBody>
                  <a:tcPr>
                    <a:solidFill>
                      <a:schemeClr val="accent1">
                        <a:alpha val="20000"/>
                      </a:schemeClr>
                    </a:solidFill>
                  </a:tcPr>
                </a:tc>
                <a:tc>
                  <a:txBody>
                    <a:bodyPr/>
                    <a:lstStyle/>
                    <a:p>
                      <a:pPr algn="ctr"/>
                      <a:r>
                        <a:rPr lang="en-US" dirty="0" smtClean="0">
                          <a:solidFill>
                            <a:srgbClr val="0000CC"/>
                          </a:solidFill>
                        </a:rPr>
                        <a:t>Article Influence</a:t>
                      </a:r>
                      <a:br>
                        <a:rPr lang="en-US" dirty="0" smtClean="0">
                          <a:solidFill>
                            <a:srgbClr val="0000CC"/>
                          </a:solidFill>
                        </a:rPr>
                      </a:br>
                      <a:r>
                        <a:rPr lang="en-US" dirty="0" smtClean="0">
                          <a:solidFill>
                            <a:srgbClr val="0000CC"/>
                          </a:solidFill>
                        </a:rPr>
                        <a:t/>
                      </a:r>
                      <a:br>
                        <a:rPr lang="en-US" dirty="0" smtClean="0">
                          <a:solidFill>
                            <a:srgbClr val="0000CC"/>
                          </a:solidFill>
                        </a:rPr>
                      </a:br>
                      <a:r>
                        <a:rPr lang="en-US" sz="2800" dirty="0" smtClean="0">
                          <a:solidFill>
                            <a:srgbClr val="0000CC"/>
                          </a:solidFill>
                        </a:rPr>
                        <a:t>&gt; 1</a:t>
                      </a:r>
                      <a:endParaRPr lang="en-US" sz="2800" dirty="0">
                        <a:solidFill>
                          <a:srgbClr val="0000CC"/>
                        </a:solidFill>
                      </a:endParaRPr>
                    </a:p>
                  </a:txBody>
                  <a:tcPr>
                    <a:solidFill>
                      <a:schemeClr val="accent1">
                        <a:alpha val="20000"/>
                      </a:schemeClr>
                    </a:solidFill>
                  </a:tcPr>
                </a:tc>
              </a:tr>
              <a:tr h="549275">
                <a:tc>
                  <a:txBody>
                    <a:bodyPr/>
                    <a:lstStyle/>
                    <a:p>
                      <a:pPr algn="ctr"/>
                      <a:r>
                        <a:rPr lang="en-US" sz="2400" dirty="0" smtClean="0">
                          <a:solidFill>
                            <a:srgbClr val="0000CC"/>
                          </a:solidFill>
                        </a:rPr>
                        <a:t>Chemistry</a:t>
                      </a:r>
                      <a:r>
                        <a:rPr lang="en-US" sz="2400" baseline="0" dirty="0" smtClean="0">
                          <a:solidFill>
                            <a:srgbClr val="0000CC"/>
                          </a:solidFill>
                        </a:rPr>
                        <a:t> (Analytical)</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73</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52</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6</a:t>
                      </a:r>
                      <a:endParaRPr lang="en-US" sz="2400" dirty="0">
                        <a:solidFill>
                          <a:srgbClr val="0000CC"/>
                        </a:solidFill>
                      </a:endParaRPr>
                    </a:p>
                  </a:txBody>
                  <a:tcPr>
                    <a:solidFill>
                      <a:schemeClr val="accent1">
                        <a:alpha val="20000"/>
                      </a:schemeClr>
                    </a:solidFill>
                  </a:tcPr>
                </a:tc>
              </a:tr>
              <a:tr h="5492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rgbClr val="0000CC"/>
                          </a:solidFill>
                        </a:rPr>
                        <a:t>Chemistry</a:t>
                      </a:r>
                      <a:r>
                        <a:rPr lang="en-US" sz="2400" baseline="0" dirty="0" smtClean="0">
                          <a:solidFill>
                            <a:srgbClr val="0000CC"/>
                          </a:solidFill>
                        </a:rPr>
                        <a:t> (Organic)</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56</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38</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11</a:t>
                      </a:r>
                      <a:endParaRPr lang="en-US" sz="2400" dirty="0">
                        <a:solidFill>
                          <a:srgbClr val="0000CC"/>
                        </a:solidFill>
                      </a:endParaRPr>
                    </a:p>
                  </a:txBody>
                  <a:tcPr>
                    <a:solidFill>
                      <a:schemeClr val="accent1">
                        <a:alpha val="20000"/>
                      </a:schemeClr>
                    </a:solidFill>
                  </a:tcPr>
                </a:tc>
              </a:tr>
              <a:tr h="549275">
                <a:tc>
                  <a:txBody>
                    <a:bodyPr/>
                    <a:lstStyle/>
                    <a:p>
                      <a:pPr algn="ctr"/>
                      <a:r>
                        <a:rPr lang="en-US" sz="2400" dirty="0" smtClean="0">
                          <a:solidFill>
                            <a:srgbClr val="0000CC"/>
                          </a:solidFill>
                        </a:rPr>
                        <a:t>Physic (Applied)</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118</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76</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22</a:t>
                      </a:r>
                      <a:endParaRPr lang="en-US" sz="2400" dirty="0">
                        <a:solidFill>
                          <a:srgbClr val="0000CC"/>
                        </a:solidFill>
                      </a:endParaRPr>
                    </a:p>
                  </a:txBody>
                  <a:tcPr>
                    <a:solidFill>
                      <a:schemeClr val="accent1">
                        <a:alpha val="20000"/>
                      </a:schemeClr>
                    </a:solidFill>
                  </a:tcPr>
                </a:tc>
              </a:tr>
              <a:tr h="549275">
                <a:tc>
                  <a:txBody>
                    <a:bodyPr/>
                    <a:lstStyle/>
                    <a:p>
                      <a:pPr algn="ctr"/>
                      <a:r>
                        <a:rPr lang="en-US" sz="2400" dirty="0" smtClean="0">
                          <a:solidFill>
                            <a:srgbClr val="0000CC"/>
                          </a:solidFill>
                        </a:rPr>
                        <a:t>Mathematics</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279</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60</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65</a:t>
                      </a:r>
                      <a:endParaRPr lang="en-US" sz="2400" dirty="0">
                        <a:solidFill>
                          <a:srgbClr val="0000CC"/>
                        </a:solidFill>
                      </a:endParaRPr>
                    </a:p>
                  </a:txBody>
                  <a:tcPr>
                    <a:solidFill>
                      <a:schemeClr val="accent1">
                        <a:alpha val="20000"/>
                      </a:schemeClr>
                    </a:solidFill>
                  </a:tcPr>
                </a:tc>
              </a:tr>
              <a:tr h="549275">
                <a:tc>
                  <a:txBody>
                    <a:bodyPr/>
                    <a:lstStyle/>
                    <a:p>
                      <a:pPr algn="ctr"/>
                      <a:r>
                        <a:rPr lang="en-US" sz="2400" dirty="0" smtClean="0">
                          <a:solidFill>
                            <a:srgbClr val="0000CC"/>
                          </a:solidFill>
                        </a:rPr>
                        <a:t>Engineering (electrical)</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247</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131</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28</a:t>
                      </a:r>
                      <a:endParaRPr lang="en-US" sz="2400" dirty="0">
                        <a:solidFill>
                          <a:srgbClr val="0000CC"/>
                        </a:solidFill>
                      </a:endParaRPr>
                    </a:p>
                  </a:txBody>
                  <a:tcPr>
                    <a:solidFill>
                      <a:schemeClr val="accent1">
                        <a:alpha val="20000"/>
                      </a:schemeClr>
                    </a:solidFill>
                  </a:tcPr>
                </a:tc>
              </a:tr>
              <a:tr h="549275">
                <a:tc>
                  <a:txBody>
                    <a:bodyPr/>
                    <a:lstStyle/>
                    <a:p>
                      <a:pPr algn="ctr"/>
                      <a:r>
                        <a:rPr lang="en-US" sz="2400" dirty="0" smtClean="0">
                          <a:solidFill>
                            <a:srgbClr val="0000CC"/>
                          </a:solidFill>
                        </a:rPr>
                        <a:t>Biology</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86</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55</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20</a:t>
                      </a:r>
                      <a:endParaRPr lang="en-US" sz="2400" dirty="0">
                        <a:solidFill>
                          <a:srgbClr val="0000CC"/>
                        </a:solidFill>
                      </a:endParaRPr>
                    </a:p>
                  </a:txBody>
                  <a:tcPr>
                    <a:solidFill>
                      <a:schemeClr val="accent1">
                        <a:alpha val="20000"/>
                      </a:schemeClr>
                    </a:solidFill>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8D07E80-094F-47A5-AF7F-5177FFC715CF}" type="datetime1">
              <a:rPr lang="en-US" smtClean="0"/>
              <a:pPr/>
              <a:t>10/29/2011</a:t>
            </a:fld>
            <a:endParaRPr lang="en-US"/>
          </a:p>
        </p:txBody>
      </p:sp>
      <p:sp>
        <p:nvSpPr>
          <p:cNvPr id="4" name="Title 1"/>
          <p:cNvSpPr>
            <a:spLocks noGrp="1"/>
          </p:cNvSpPr>
          <p:nvPr>
            <p:ph type="title"/>
          </p:nvPr>
        </p:nvSpPr>
        <p:spPr>
          <a:xfrm>
            <a:off x="457200" y="76200"/>
            <a:ext cx="8229600" cy="533400"/>
          </a:xfrm>
        </p:spPr>
        <p:txBody>
          <a:bodyPr>
            <a:normAutofit fontScale="90000"/>
          </a:bodyPr>
          <a:lstStyle/>
          <a:p>
            <a:r>
              <a:rPr lang="en-US" b="1" dirty="0" smtClean="0">
                <a:solidFill>
                  <a:srgbClr val="FF6600"/>
                </a:solidFill>
              </a:rPr>
              <a:t>Article Influence &amp; Impact Factor</a:t>
            </a:r>
            <a:endParaRPr lang="en-US" b="1" dirty="0">
              <a:solidFill>
                <a:srgbClr val="FF6600"/>
              </a:solidFill>
            </a:endParaRPr>
          </a:p>
        </p:txBody>
      </p:sp>
      <p:graphicFrame>
        <p:nvGraphicFramePr>
          <p:cNvPr id="5" name="Table 4"/>
          <p:cNvGraphicFramePr>
            <a:graphicFrameLocks noGrp="1"/>
          </p:cNvGraphicFramePr>
          <p:nvPr/>
        </p:nvGraphicFramePr>
        <p:xfrm>
          <a:off x="533400" y="762000"/>
          <a:ext cx="8305800" cy="6006465"/>
        </p:xfrm>
        <a:graphic>
          <a:graphicData uri="http://schemas.openxmlformats.org/drawingml/2006/table">
            <a:tbl>
              <a:tblPr firstRow="1" bandRow="1">
                <a:tableStyleId>{5C22544A-7EE6-4342-B048-85BDC9FD1C3A}</a:tableStyleId>
              </a:tblPr>
              <a:tblGrid>
                <a:gridCol w="2076450"/>
                <a:gridCol w="2076450"/>
                <a:gridCol w="2076450"/>
                <a:gridCol w="2076450"/>
              </a:tblGrid>
              <a:tr h="5492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CC"/>
                          </a:solidFill>
                        </a:rPr>
                        <a:t>Discipline</a:t>
                      </a:r>
                    </a:p>
                    <a:p>
                      <a:pPr algn="ctr"/>
                      <a:endParaRPr lang="en-US" dirty="0">
                        <a:solidFill>
                          <a:srgbClr val="0000CC"/>
                        </a:solidFill>
                      </a:endParaRPr>
                    </a:p>
                  </a:txBody>
                  <a:tcPr>
                    <a:solidFill>
                      <a:schemeClr val="accent1">
                        <a:alpha val="20000"/>
                      </a:schemeClr>
                    </a:solidFill>
                  </a:tcPr>
                </a:tc>
                <a:tc>
                  <a:txBody>
                    <a:bodyPr/>
                    <a:lstStyle/>
                    <a:p>
                      <a:pPr algn="ctr"/>
                      <a:r>
                        <a:rPr lang="en-US" dirty="0" smtClean="0">
                          <a:solidFill>
                            <a:srgbClr val="0000CC"/>
                          </a:solidFill>
                        </a:rPr>
                        <a:t>The number of Journals</a:t>
                      </a:r>
                      <a:endParaRPr lang="en-US" dirty="0">
                        <a:solidFill>
                          <a:srgbClr val="0000CC"/>
                        </a:solidFill>
                      </a:endParaRPr>
                    </a:p>
                  </a:txBody>
                  <a:tcPr>
                    <a:solidFill>
                      <a:schemeClr val="accent1">
                        <a:alpha val="20000"/>
                      </a:schemeClr>
                    </a:solidFill>
                  </a:tcPr>
                </a:tc>
                <a:tc>
                  <a:txBody>
                    <a:bodyPr/>
                    <a:lstStyle/>
                    <a:p>
                      <a:pPr algn="ctr"/>
                      <a:r>
                        <a:rPr lang="en-US" dirty="0" smtClean="0">
                          <a:solidFill>
                            <a:srgbClr val="0000CC"/>
                          </a:solidFill>
                        </a:rPr>
                        <a:t>Impact Factor </a:t>
                      </a:r>
                      <a:br>
                        <a:rPr lang="en-US" dirty="0" smtClean="0">
                          <a:solidFill>
                            <a:srgbClr val="0000CC"/>
                          </a:solidFill>
                        </a:rPr>
                      </a:br>
                      <a:r>
                        <a:rPr lang="en-US" dirty="0" smtClean="0">
                          <a:solidFill>
                            <a:srgbClr val="0000CC"/>
                          </a:solidFill>
                        </a:rPr>
                        <a:t>5 Years</a:t>
                      </a:r>
                      <a:br>
                        <a:rPr lang="en-US" dirty="0" smtClean="0">
                          <a:solidFill>
                            <a:srgbClr val="0000CC"/>
                          </a:solidFill>
                        </a:rPr>
                      </a:br>
                      <a:r>
                        <a:rPr lang="en-US" sz="2800" dirty="0" smtClean="0">
                          <a:solidFill>
                            <a:srgbClr val="0000CC"/>
                          </a:solidFill>
                        </a:rPr>
                        <a:t>&gt; 2</a:t>
                      </a:r>
                      <a:endParaRPr lang="en-US" sz="2800" dirty="0">
                        <a:solidFill>
                          <a:srgbClr val="0000CC"/>
                        </a:solidFill>
                      </a:endParaRPr>
                    </a:p>
                  </a:txBody>
                  <a:tcPr>
                    <a:solidFill>
                      <a:schemeClr val="accent1">
                        <a:alpha val="20000"/>
                      </a:schemeClr>
                    </a:solidFill>
                  </a:tcPr>
                </a:tc>
                <a:tc>
                  <a:txBody>
                    <a:bodyPr/>
                    <a:lstStyle/>
                    <a:p>
                      <a:pPr algn="ctr"/>
                      <a:r>
                        <a:rPr lang="en-US" dirty="0" smtClean="0">
                          <a:solidFill>
                            <a:srgbClr val="0000CC"/>
                          </a:solidFill>
                        </a:rPr>
                        <a:t>Article Influence</a:t>
                      </a:r>
                      <a:br>
                        <a:rPr lang="en-US" dirty="0" smtClean="0">
                          <a:solidFill>
                            <a:srgbClr val="0000CC"/>
                          </a:solidFill>
                        </a:rPr>
                      </a:br>
                      <a:r>
                        <a:rPr lang="en-US" dirty="0" smtClean="0">
                          <a:solidFill>
                            <a:srgbClr val="0000CC"/>
                          </a:solidFill>
                        </a:rPr>
                        <a:t/>
                      </a:r>
                      <a:br>
                        <a:rPr lang="en-US" dirty="0" smtClean="0">
                          <a:solidFill>
                            <a:srgbClr val="0000CC"/>
                          </a:solidFill>
                        </a:rPr>
                      </a:br>
                      <a:r>
                        <a:rPr lang="en-US" sz="2800" dirty="0" smtClean="0">
                          <a:solidFill>
                            <a:srgbClr val="0000CC"/>
                          </a:solidFill>
                        </a:rPr>
                        <a:t>&gt; 2</a:t>
                      </a:r>
                      <a:endParaRPr lang="en-US" sz="2800" dirty="0">
                        <a:solidFill>
                          <a:srgbClr val="0000CC"/>
                        </a:solidFill>
                      </a:endParaRPr>
                    </a:p>
                  </a:txBody>
                  <a:tcPr>
                    <a:solidFill>
                      <a:schemeClr val="accent1">
                        <a:alpha val="20000"/>
                      </a:schemeClr>
                    </a:solidFill>
                  </a:tcPr>
                </a:tc>
              </a:tr>
              <a:tr h="549275">
                <a:tc>
                  <a:txBody>
                    <a:bodyPr/>
                    <a:lstStyle/>
                    <a:p>
                      <a:pPr algn="ctr"/>
                      <a:r>
                        <a:rPr lang="en-US" sz="2400" dirty="0" smtClean="0">
                          <a:solidFill>
                            <a:srgbClr val="0000CC"/>
                          </a:solidFill>
                        </a:rPr>
                        <a:t>Chemistry</a:t>
                      </a:r>
                      <a:r>
                        <a:rPr lang="en-US" sz="2400" baseline="0" dirty="0" smtClean="0">
                          <a:solidFill>
                            <a:srgbClr val="0000CC"/>
                          </a:solidFill>
                        </a:rPr>
                        <a:t> (Analytical)</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73</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34</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1</a:t>
                      </a:r>
                      <a:endParaRPr lang="en-US" sz="2400" dirty="0">
                        <a:solidFill>
                          <a:srgbClr val="0000CC"/>
                        </a:solidFill>
                      </a:endParaRPr>
                    </a:p>
                  </a:txBody>
                  <a:tcPr>
                    <a:solidFill>
                      <a:schemeClr val="accent1">
                        <a:alpha val="20000"/>
                      </a:schemeClr>
                    </a:solidFill>
                  </a:tcPr>
                </a:tc>
              </a:tr>
              <a:tr h="5492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rgbClr val="0000CC"/>
                          </a:solidFill>
                        </a:rPr>
                        <a:t>Chemistry</a:t>
                      </a:r>
                      <a:r>
                        <a:rPr lang="en-US" sz="2400" baseline="0" dirty="0" smtClean="0">
                          <a:solidFill>
                            <a:srgbClr val="0000CC"/>
                          </a:solidFill>
                        </a:rPr>
                        <a:t> (Organic)</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56</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28</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3</a:t>
                      </a:r>
                      <a:endParaRPr lang="en-US" sz="2400" dirty="0">
                        <a:solidFill>
                          <a:srgbClr val="0000CC"/>
                        </a:solidFill>
                      </a:endParaRPr>
                    </a:p>
                  </a:txBody>
                  <a:tcPr>
                    <a:solidFill>
                      <a:schemeClr val="accent1">
                        <a:alpha val="20000"/>
                      </a:schemeClr>
                    </a:solidFill>
                  </a:tcPr>
                </a:tc>
              </a:tr>
              <a:tr h="549275">
                <a:tc>
                  <a:txBody>
                    <a:bodyPr/>
                    <a:lstStyle/>
                    <a:p>
                      <a:pPr algn="ctr"/>
                      <a:r>
                        <a:rPr lang="en-US" sz="2400" dirty="0" smtClean="0">
                          <a:solidFill>
                            <a:srgbClr val="0000CC"/>
                          </a:solidFill>
                        </a:rPr>
                        <a:t>Physic (Applied)</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118</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38</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11</a:t>
                      </a:r>
                      <a:endParaRPr lang="en-US" sz="2400" dirty="0">
                        <a:solidFill>
                          <a:srgbClr val="0000CC"/>
                        </a:solidFill>
                      </a:endParaRPr>
                    </a:p>
                  </a:txBody>
                  <a:tcPr>
                    <a:solidFill>
                      <a:schemeClr val="accent1">
                        <a:alpha val="20000"/>
                      </a:schemeClr>
                    </a:solidFill>
                  </a:tcPr>
                </a:tc>
              </a:tr>
              <a:tr h="549275">
                <a:tc>
                  <a:txBody>
                    <a:bodyPr/>
                    <a:lstStyle/>
                    <a:p>
                      <a:pPr algn="ctr"/>
                      <a:r>
                        <a:rPr lang="en-US" sz="2400" dirty="0" smtClean="0">
                          <a:solidFill>
                            <a:srgbClr val="0000CC"/>
                          </a:solidFill>
                        </a:rPr>
                        <a:t>Mathematics</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279</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10</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17</a:t>
                      </a:r>
                      <a:endParaRPr lang="en-US" sz="2400" dirty="0">
                        <a:solidFill>
                          <a:srgbClr val="0000CC"/>
                        </a:solidFill>
                      </a:endParaRPr>
                    </a:p>
                  </a:txBody>
                  <a:tcPr>
                    <a:solidFill>
                      <a:schemeClr val="accent1">
                        <a:alpha val="20000"/>
                      </a:schemeClr>
                    </a:solidFill>
                  </a:tcPr>
                </a:tc>
              </a:tr>
              <a:tr h="549275">
                <a:tc>
                  <a:txBody>
                    <a:bodyPr/>
                    <a:lstStyle/>
                    <a:p>
                      <a:pPr algn="ctr"/>
                      <a:r>
                        <a:rPr lang="en-US" sz="2400" dirty="0" smtClean="0">
                          <a:solidFill>
                            <a:srgbClr val="0000CC"/>
                          </a:solidFill>
                        </a:rPr>
                        <a:t>Engineering (electrical)</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247</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57</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5</a:t>
                      </a:r>
                      <a:endParaRPr lang="en-US" sz="2400" dirty="0">
                        <a:solidFill>
                          <a:srgbClr val="0000CC"/>
                        </a:solidFill>
                      </a:endParaRPr>
                    </a:p>
                  </a:txBody>
                  <a:tcPr>
                    <a:solidFill>
                      <a:schemeClr val="accent1">
                        <a:alpha val="20000"/>
                      </a:schemeClr>
                    </a:solidFill>
                  </a:tcPr>
                </a:tc>
              </a:tr>
              <a:tr h="549275">
                <a:tc>
                  <a:txBody>
                    <a:bodyPr/>
                    <a:lstStyle/>
                    <a:p>
                      <a:pPr algn="ctr"/>
                      <a:r>
                        <a:rPr lang="en-US" sz="2400" dirty="0" smtClean="0">
                          <a:solidFill>
                            <a:srgbClr val="0000CC"/>
                          </a:solidFill>
                        </a:rPr>
                        <a:t>Biology</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86</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31</a:t>
                      </a:r>
                      <a:endParaRPr lang="en-US" sz="2400" dirty="0">
                        <a:solidFill>
                          <a:srgbClr val="0000CC"/>
                        </a:solidFill>
                      </a:endParaRPr>
                    </a:p>
                  </a:txBody>
                  <a:tcPr>
                    <a:solidFill>
                      <a:schemeClr val="accent1">
                        <a:alpha val="20000"/>
                      </a:schemeClr>
                    </a:solidFill>
                  </a:tcPr>
                </a:tc>
                <a:tc>
                  <a:txBody>
                    <a:bodyPr/>
                    <a:lstStyle/>
                    <a:p>
                      <a:pPr algn="ctr"/>
                      <a:r>
                        <a:rPr lang="en-US" sz="2400" dirty="0" smtClean="0">
                          <a:solidFill>
                            <a:srgbClr val="0000CC"/>
                          </a:solidFill>
                        </a:rPr>
                        <a:t>11</a:t>
                      </a:r>
                      <a:endParaRPr lang="en-US" sz="2400" dirty="0">
                        <a:solidFill>
                          <a:srgbClr val="0000CC"/>
                        </a:solidFill>
                      </a:endParaRPr>
                    </a:p>
                  </a:txBody>
                  <a:tcPr>
                    <a:solidFill>
                      <a:schemeClr val="accent1">
                        <a:alpha val="20000"/>
                      </a:schemeClr>
                    </a:solidFill>
                  </a:tcPr>
                </a:tc>
              </a:tr>
              <a:tr h="549275">
                <a:tc>
                  <a:txBody>
                    <a:bodyPr/>
                    <a:lstStyle/>
                    <a:p>
                      <a:pPr algn="ctr"/>
                      <a:endParaRPr lang="en-US" sz="2400" dirty="0">
                        <a:solidFill>
                          <a:srgbClr val="0000CC"/>
                        </a:solidFill>
                      </a:endParaRPr>
                    </a:p>
                  </a:txBody>
                  <a:tcPr>
                    <a:solidFill>
                      <a:schemeClr val="accent1">
                        <a:alpha val="20000"/>
                      </a:schemeClr>
                    </a:solidFill>
                  </a:tcPr>
                </a:tc>
                <a:tc>
                  <a:txBody>
                    <a:bodyPr/>
                    <a:lstStyle/>
                    <a:p>
                      <a:pPr algn="ctr"/>
                      <a:endParaRPr lang="en-US" sz="2400" dirty="0">
                        <a:solidFill>
                          <a:srgbClr val="0000CC"/>
                        </a:solidFill>
                      </a:endParaRPr>
                    </a:p>
                  </a:txBody>
                  <a:tcPr>
                    <a:solidFill>
                      <a:schemeClr val="accent1">
                        <a:alpha val="20000"/>
                      </a:schemeClr>
                    </a:solidFill>
                  </a:tcPr>
                </a:tc>
                <a:tc>
                  <a:txBody>
                    <a:bodyPr/>
                    <a:lstStyle/>
                    <a:p>
                      <a:pPr algn="ctr"/>
                      <a:endParaRPr lang="en-US" sz="2400" dirty="0">
                        <a:solidFill>
                          <a:srgbClr val="0000CC"/>
                        </a:solidFill>
                      </a:endParaRPr>
                    </a:p>
                  </a:txBody>
                  <a:tcPr>
                    <a:solidFill>
                      <a:schemeClr val="accent1">
                        <a:alpha val="20000"/>
                      </a:schemeClr>
                    </a:solidFill>
                  </a:tcPr>
                </a:tc>
                <a:tc>
                  <a:txBody>
                    <a:bodyPr/>
                    <a:lstStyle/>
                    <a:p>
                      <a:pPr algn="ctr"/>
                      <a:endParaRPr lang="en-US" sz="2400" dirty="0">
                        <a:solidFill>
                          <a:srgbClr val="0000CC"/>
                        </a:solidFill>
                      </a:endParaRPr>
                    </a:p>
                  </a:txBody>
                  <a:tcPr>
                    <a:solidFill>
                      <a:schemeClr val="accent1">
                        <a:alpha val="20000"/>
                      </a:schemeClr>
                    </a:solid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rmAutofit fontScale="90000"/>
          </a:bodyPr>
          <a:lstStyle/>
          <a:p>
            <a:r>
              <a:rPr lang="en-US" b="1" dirty="0" smtClean="0">
                <a:solidFill>
                  <a:srgbClr val="0070C0"/>
                </a:solidFill>
              </a:rPr>
              <a:t>SNIP</a:t>
            </a:r>
            <a:endParaRPr lang="en-US" b="1" dirty="0">
              <a:solidFill>
                <a:srgbClr val="0070C0"/>
              </a:solidFill>
            </a:endParaRPr>
          </a:p>
        </p:txBody>
      </p:sp>
      <p:sp>
        <p:nvSpPr>
          <p:cNvPr id="3" name="Date Placeholder 2"/>
          <p:cNvSpPr>
            <a:spLocks noGrp="1"/>
          </p:cNvSpPr>
          <p:nvPr>
            <p:ph type="dt" sz="half" idx="10"/>
          </p:nvPr>
        </p:nvSpPr>
        <p:spPr/>
        <p:txBody>
          <a:bodyPr/>
          <a:lstStyle/>
          <a:p>
            <a:fld id="{C7CEE3AF-49FD-44A2-8AB1-5CEB0A017760}" type="datetime1">
              <a:rPr lang="en-US" smtClean="0"/>
              <a:pPr/>
              <a:t>10/29/2011</a:t>
            </a:fld>
            <a:endParaRPr lang="en-US"/>
          </a:p>
        </p:txBody>
      </p:sp>
      <p:pic>
        <p:nvPicPr>
          <p:cNvPr id="99330" name="Picture 2"/>
          <p:cNvPicPr>
            <a:picLocks noChangeAspect="1" noChangeArrowheads="1"/>
          </p:cNvPicPr>
          <p:nvPr/>
        </p:nvPicPr>
        <p:blipFill>
          <a:blip r:embed="rId3" cstate="print"/>
          <a:srcRect/>
          <a:stretch>
            <a:fillRect/>
          </a:stretch>
        </p:blipFill>
        <p:spPr bwMode="auto">
          <a:xfrm>
            <a:off x="762000" y="609600"/>
            <a:ext cx="7772400" cy="1833562"/>
          </a:xfrm>
          <a:prstGeom prst="rect">
            <a:avLst/>
          </a:prstGeom>
          <a:noFill/>
          <a:ln w="9525">
            <a:noFill/>
            <a:miter lim="800000"/>
            <a:headEnd/>
            <a:tailEnd/>
          </a:ln>
          <a:effectLst/>
        </p:spPr>
      </p:pic>
      <p:sp>
        <p:nvSpPr>
          <p:cNvPr id="5" name="Rectangle 4"/>
          <p:cNvSpPr/>
          <p:nvPr/>
        </p:nvSpPr>
        <p:spPr>
          <a:xfrm>
            <a:off x="228600" y="2551837"/>
            <a:ext cx="8686800" cy="1754326"/>
          </a:xfrm>
          <a:prstGeom prst="rect">
            <a:avLst/>
          </a:prstGeom>
        </p:spPr>
        <p:txBody>
          <a:bodyPr wrap="square">
            <a:spAutoFit/>
          </a:bodyPr>
          <a:lstStyle/>
          <a:p>
            <a:pPr>
              <a:buFont typeface="Wingdings" pitchFamily="2" charset="2"/>
              <a:buChar char="q"/>
            </a:pPr>
            <a:r>
              <a:rPr lang="en-US" dirty="0" smtClean="0"/>
              <a:t>Garfield (1979) underlined that it is improper to </a:t>
            </a:r>
            <a:r>
              <a:rPr lang="en-US" b="1" dirty="0" smtClean="0">
                <a:solidFill>
                  <a:srgbClr val="0000CC"/>
                </a:solidFill>
              </a:rPr>
              <a:t>make comparisons between citation counts generated in different research fields</a:t>
            </a:r>
            <a:r>
              <a:rPr lang="en-US" dirty="0" smtClean="0"/>
              <a:t>, because the </a:t>
            </a:r>
            <a:r>
              <a:rPr lang="en-US" b="1" dirty="0" smtClean="0">
                <a:solidFill>
                  <a:srgbClr val="FF0000"/>
                </a:solidFill>
              </a:rPr>
              <a:t>“citation potential</a:t>
            </a:r>
            <a:r>
              <a:rPr lang="en-US" dirty="0" smtClean="0"/>
              <a:t>” can vary significantly from one field to another. He suggested that “the most accurate measure of citation potential is the average number of references per paper published in a given field”.</a:t>
            </a:r>
          </a:p>
          <a:p>
            <a:pPr>
              <a:buFont typeface="Wingdings" pitchFamily="2" charset="2"/>
              <a:buChar char="q"/>
            </a:pPr>
            <a:r>
              <a:rPr lang="en-US" dirty="0" smtClean="0"/>
              <a:t>             = </a:t>
            </a:r>
            <a:r>
              <a:rPr lang="en-US" b="1" dirty="0" smtClean="0">
                <a:solidFill>
                  <a:srgbClr val="339933"/>
                </a:solidFill>
              </a:rPr>
              <a:t>Number of citations </a:t>
            </a:r>
            <a:r>
              <a:rPr lang="en-US" dirty="0" smtClean="0"/>
              <a:t>in year of analysis to a journal’s papers published in 3 preceding  years, divided by the number of a journal’s papers in these 3 years</a:t>
            </a:r>
          </a:p>
        </p:txBody>
      </p:sp>
      <p:graphicFrame>
        <p:nvGraphicFramePr>
          <p:cNvPr id="99332" name="Object 4"/>
          <p:cNvGraphicFramePr>
            <a:graphicFrameLocks noChangeAspect="1"/>
          </p:cNvGraphicFramePr>
          <p:nvPr/>
        </p:nvGraphicFramePr>
        <p:xfrm>
          <a:off x="5160963" y="4341813"/>
          <a:ext cx="2763837" cy="1830387"/>
        </p:xfrm>
        <a:graphic>
          <a:graphicData uri="http://schemas.openxmlformats.org/presentationml/2006/ole">
            <p:oleObj spid="_x0000_s117762" name="Equation" r:id="rId4" imgW="876240" imgH="469800" progId="Equation.3">
              <p:embed/>
            </p:oleObj>
          </a:graphicData>
        </a:graphic>
      </p:graphicFrame>
      <p:graphicFrame>
        <p:nvGraphicFramePr>
          <p:cNvPr id="99333" name="Object 5"/>
          <p:cNvGraphicFramePr>
            <a:graphicFrameLocks noChangeAspect="1"/>
          </p:cNvGraphicFramePr>
          <p:nvPr/>
        </p:nvGraphicFramePr>
        <p:xfrm>
          <a:off x="1066800" y="4262438"/>
          <a:ext cx="2895600" cy="1681162"/>
        </p:xfrm>
        <a:graphic>
          <a:graphicData uri="http://schemas.openxmlformats.org/presentationml/2006/ole">
            <p:oleObj spid="_x0000_s117763" name="Equation" r:id="rId5" imgW="711000" imgH="431640" progId="Equation.3">
              <p:embed/>
            </p:oleObj>
          </a:graphicData>
        </a:graphic>
      </p:graphicFrame>
      <p:sp>
        <p:nvSpPr>
          <p:cNvPr id="11" name="Rectangle 10"/>
          <p:cNvSpPr/>
          <p:nvPr/>
        </p:nvSpPr>
        <p:spPr>
          <a:xfrm>
            <a:off x="6858000" y="4419600"/>
            <a:ext cx="1066800" cy="762000"/>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9334" name="Object 6"/>
          <p:cNvGraphicFramePr>
            <a:graphicFrameLocks noChangeAspect="1"/>
          </p:cNvGraphicFramePr>
          <p:nvPr/>
        </p:nvGraphicFramePr>
        <p:xfrm>
          <a:off x="609600" y="3609657"/>
          <a:ext cx="457200" cy="428943"/>
        </p:xfrm>
        <a:graphic>
          <a:graphicData uri="http://schemas.openxmlformats.org/presentationml/2006/ole">
            <p:oleObj spid="_x0000_s117764" name="Equation" r:id="rId6" imgW="317160" imgH="241200" progId="Equation.3">
              <p:embed/>
            </p:oleObj>
          </a:graphicData>
        </a:graphic>
      </p:graphicFrame>
      <p:sp>
        <p:nvSpPr>
          <p:cNvPr id="15" name="Rectangle 14"/>
          <p:cNvSpPr/>
          <p:nvPr/>
        </p:nvSpPr>
        <p:spPr>
          <a:xfrm>
            <a:off x="2057400" y="5830669"/>
            <a:ext cx="5257800" cy="646331"/>
          </a:xfrm>
          <a:prstGeom prst="rect">
            <a:avLst/>
          </a:prstGeom>
        </p:spPr>
        <p:txBody>
          <a:bodyPr wrap="square">
            <a:spAutoFit/>
          </a:bodyPr>
          <a:lstStyle/>
          <a:p>
            <a:r>
              <a:rPr lang="en-US" b="1" dirty="0" smtClean="0">
                <a:solidFill>
                  <a:srgbClr val="339933"/>
                </a:solidFill>
              </a:rPr>
              <a:t>H.F.  </a:t>
            </a:r>
            <a:r>
              <a:rPr lang="en-US" b="1" dirty="0" err="1" smtClean="0">
                <a:solidFill>
                  <a:srgbClr val="339933"/>
                </a:solidFill>
              </a:rPr>
              <a:t>Moed</a:t>
            </a:r>
            <a:r>
              <a:rPr lang="en-US" b="1" dirty="0" smtClean="0">
                <a:solidFill>
                  <a:srgbClr val="339933"/>
                </a:solidFill>
              </a:rPr>
              <a:t>, Measuring contextual citation impact of scientific journals, Journal of </a:t>
            </a:r>
            <a:r>
              <a:rPr lang="en-US" b="1" dirty="0" err="1" smtClean="0">
                <a:solidFill>
                  <a:srgbClr val="339933"/>
                </a:solidFill>
              </a:rPr>
              <a:t>Informetrics</a:t>
            </a:r>
            <a:r>
              <a:rPr lang="en-US" b="1" dirty="0" smtClean="0">
                <a:solidFill>
                  <a:srgbClr val="339933"/>
                </a:solidFill>
              </a:rPr>
              <a:t>, 2010</a:t>
            </a:r>
            <a:endParaRPr lang="en-US" b="1" dirty="0">
              <a:solidFill>
                <a:srgbClr val="339933"/>
              </a:solidFill>
            </a:endParaRPr>
          </a:p>
        </p:txBody>
      </p:sp>
      <p:sp>
        <p:nvSpPr>
          <p:cNvPr id="13" name="Rectangle 12"/>
          <p:cNvSpPr/>
          <p:nvPr/>
        </p:nvSpPr>
        <p:spPr>
          <a:xfrm>
            <a:off x="2057400" y="6412468"/>
            <a:ext cx="6096000" cy="369332"/>
          </a:xfrm>
          <a:prstGeom prst="rect">
            <a:avLst/>
          </a:prstGeom>
        </p:spPr>
        <p:txBody>
          <a:bodyPr wrap="square">
            <a:spAutoFit/>
          </a:bodyPr>
          <a:lstStyle/>
          <a:p>
            <a:r>
              <a:rPr lang="en-US" dirty="0" smtClean="0">
                <a:solidFill>
                  <a:srgbClr val="0070C0"/>
                </a:solidFill>
              </a:rPr>
              <a:t>http://www.journalindicators.com/SearchField.aspx</a:t>
            </a:r>
            <a:endParaRPr lang="en-US" dirty="0">
              <a:solidFill>
                <a:srgbClr val="0070C0"/>
              </a:solidFill>
            </a:endParaRPr>
          </a:p>
        </p:txBody>
      </p:sp>
      <p:sp>
        <p:nvSpPr>
          <p:cNvPr id="14" name="Rectangle 13"/>
          <p:cNvSpPr/>
          <p:nvPr/>
        </p:nvSpPr>
        <p:spPr>
          <a:xfrm>
            <a:off x="762000" y="2069068"/>
            <a:ext cx="3268202" cy="369332"/>
          </a:xfrm>
          <a:prstGeom prst="rect">
            <a:avLst/>
          </a:prstGeom>
        </p:spPr>
        <p:txBody>
          <a:bodyPr wrap="none">
            <a:spAutoFit/>
          </a:bodyPr>
          <a:lstStyle/>
          <a:p>
            <a:r>
              <a:rPr lang="en-US" dirty="0" smtClean="0">
                <a:solidFill>
                  <a:srgbClr val="0070C0"/>
                </a:solidFill>
              </a:rPr>
              <a:t>http://www.journalmetrics.com/</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20762"/>
          </a:xfrm>
        </p:spPr>
        <p:txBody>
          <a:bodyPr>
            <a:normAutofit fontScale="90000"/>
          </a:bodyPr>
          <a:lstStyle/>
          <a:p>
            <a:r>
              <a:rPr lang="en-US" sz="3600" b="1" dirty="0" smtClean="0">
                <a:solidFill>
                  <a:srgbClr val="00B050"/>
                </a:solidFill>
              </a:rPr>
              <a:t>Journal Rankings</a:t>
            </a:r>
            <a:br>
              <a:rPr lang="en-US" sz="3600" b="1" dirty="0" smtClean="0">
                <a:solidFill>
                  <a:srgbClr val="00B050"/>
                </a:solidFill>
              </a:rPr>
            </a:br>
            <a:r>
              <a:rPr lang="en-US" sz="3600" b="1" dirty="0" smtClean="0">
                <a:solidFill>
                  <a:srgbClr val="00B050"/>
                </a:solidFill>
              </a:rPr>
              <a:t>SJR: </a:t>
            </a:r>
            <a:r>
              <a:rPr lang="en-US" sz="3600" b="1" dirty="0" err="1" smtClean="0">
                <a:solidFill>
                  <a:srgbClr val="00B050"/>
                </a:solidFill>
              </a:rPr>
              <a:t>SCImago</a:t>
            </a:r>
            <a:r>
              <a:rPr lang="en-US" sz="3600" b="1" dirty="0" smtClean="0">
                <a:solidFill>
                  <a:srgbClr val="00B050"/>
                </a:solidFill>
              </a:rPr>
              <a:t>, Journal and Country Rank</a:t>
            </a:r>
            <a:endParaRPr lang="en-US" b="1" dirty="0">
              <a:solidFill>
                <a:srgbClr val="00B050"/>
              </a:solidFill>
            </a:endParaRPr>
          </a:p>
        </p:txBody>
      </p:sp>
      <p:sp>
        <p:nvSpPr>
          <p:cNvPr id="5" name="Rectangle 4"/>
          <p:cNvSpPr/>
          <p:nvPr/>
        </p:nvSpPr>
        <p:spPr>
          <a:xfrm>
            <a:off x="228600" y="1371600"/>
            <a:ext cx="8763000" cy="4893647"/>
          </a:xfrm>
          <a:prstGeom prst="rect">
            <a:avLst/>
          </a:prstGeom>
        </p:spPr>
        <p:txBody>
          <a:bodyPr wrap="square">
            <a:spAutoFit/>
          </a:bodyPr>
          <a:lstStyle/>
          <a:p>
            <a:r>
              <a:rPr lang="en-US" sz="2400" b="1" dirty="0" err="1" smtClean="0">
                <a:solidFill>
                  <a:srgbClr val="00B0F0"/>
                </a:solidFill>
              </a:rPr>
              <a:t>SCImago</a:t>
            </a:r>
            <a:r>
              <a:rPr lang="en-US" sz="2400" b="1" dirty="0" smtClean="0">
                <a:solidFill>
                  <a:srgbClr val="00B0F0"/>
                </a:solidFill>
              </a:rPr>
              <a:t> is a research group from the </a:t>
            </a:r>
            <a:r>
              <a:rPr lang="en-US" sz="2400" b="1" dirty="0" err="1" smtClean="0">
                <a:solidFill>
                  <a:srgbClr val="00B0F0"/>
                </a:solidFill>
              </a:rPr>
              <a:t>Consejo</a:t>
            </a:r>
            <a:r>
              <a:rPr lang="en-US" sz="2400" b="1" dirty="0" smtClean="0">
                <a:solidFill>
                  <a:srgbClr val="00B0F0"/>
                </a:solidFill>
              </a:rPr>
              <a:t> Superior de </a:t>
            </a:r>
            <a:r>
              <a:rPr lang="en-US" sz="2400" b="1" dirty="0" err="1" smtClean="0">
                <a:solidFill>
                  <a:srgbClr val="00B0F0"/>
                </a:solidFill>
              </a:rPr>
              <a:t>Investigaciones</a:t>
            </a:r>
            <a:r>
              <a:rPr lang="en-US" sz="2400" b="1" dirty="0" smtClean="0">
                <a:solidFill>
                  <a:srgbClr val="00B0F0"/>
                </a:solidFill>
              </a:rPr>
              <a:t> </a:t>
            </a:r>
            <a:r>
              <a:rPr lang="en-US" sz="2400" b="1" dirty="0" err="1" smtClean="0">
                <a:solidFill>
                  <a:srgbClr val="00B0F0"/>
                </a:solidFill>
              </a:rPr>
              <a:t>Científicas</a:t>
            </a:r>
            <a:r>
              <a:rPr lang="en-US" sz="2400" b="1" dirty="0" smtClean="0">
                <a:solidFill>
                  <a:srgbClr val="00B0F0"/>
                </a:solidFill>
              </a:rPr>
              <a:t> (CSIC)</a:t>
            </a:r>
            <a:r>
              <a:rPr lang="en-US" sz="2400" dirty="0" smtClean="0"/>
              <a:t>, University of Granada, Extremadura, Carlos III (Madrid) and </a:t>
            </a:r>
            <a:r>
              <a:rPr lang="en-US" sz="2400" dirty="0" err="1" smtClean="0"/>
              <a:t>Alcalá</a:t>
            </a:r>
            <a:r>
              <a:rPr lang="en-US" sz="2400" dirty="0" smtClean="0"/>
              <a:t> de Henares, dedicated to information analysis, representation and retrieval by means of </a:t>
            </a:r>
            <a:r>
              <a:rPr lang="en-US" sz="2400" dirty="0" err="1" smtClean="0"/>
              <a:t>visualisation</a:t>
            </a:r>
            <a:r>
              <a:rPr lang="en-US" sz="2400" dirty="0" smtClean="0"/>
              <a:t> techniques. </a:t>
            </a:r>
            <a:r>
              <a:rPr lang="en-US" sz="2400" dirty="0" smtClean="0">
                <a:solidFill>
                  <a:srgbClr val="C00000"/>
                </a:solidFill>
              </a:rPr>
              <a:t>The </a:t>
            </a:r>
            <a:r>
              <a:rPr lang="en-US" sz="2400" b="1" dirty="0" err="1" smtClean="0">
                <a:solidFill>
                  <a:srgbClr val="C00000"/>
                </a:solidFill>
              </a:rPr>
              <a:t>SCImago</a:t>
            </a:r>
            <a:r>
              <a:rPr lang="en-US" sz="2400" b="1" dirty="0" smtClean="0">
                <a:solidFill>
                  <a:srgbClr val="C00000"/>
                </a:solidFill>
              </a:rPr>
              <a:t> Journal &amp; Country Rank</a:t>
            </a:r>
            <a:r>
              <a:rPr lang="en-US" sz="2400" dirty="0" smtClean="0">
                <a:solidFill>
                  <a:srgbClr val="C00000"/>
                </a:solidFill>
              </a:rPr>
              <a:t> </a:t>
            </a:r>
            <a:r>
              <a:rPr lang="en-US" sz="2400" dirty="0" smtClean="0"/>
              <a:t>is a portal that includes the </a:t>
            </a:r>
            <a:r>
              <a:rPr lang="en-US" sz="2400" b="1" dirty="0" smtClean="0">
                <a:solidFill>
                  <a:srgbClr val="00B050"/>
                </a:solidFill>
              </a:rPr>
              <a:t>journals and country </a:t>
            </a:r>
            <a:r>
              <a:rPr lang="en-US" sz="2400" dirty="0" smtClean="0"/>
              <a:t>scientific indicators developed </a:t>
            </a:r>
            <a:r>
              <a:rPr lang="en-US" sz="2400" b="1" dirty="0" smtClean="0">
                <a:solidFill>
                  <a:srgbClr val="00B050"/>
                </a:solidFill>
              </a:rPr>
              <a:t>from the information contained in the </a:t>
            </a:r>
            <a:r>
              <a:rPr lang="en-US" sz="2400" b="1" dirty="0" smtClean="0">
                <a:solidFill>
                  <a:srgbClr val="00B050"/>
                </a:solidFill>
                <a:hlinkClick r:id="rId2"/>
              </a:rPr>
              <a:t>Scopus®</a:t>
            </a:r>
            <a:r>
              <a:rPr lang="en-US" sz="2400" b="1" dirty="0" smtClean="0">
                <a:solidFill>
                  <a:srgbClr val="00B050"/>
                </a:solidFill>
              </a:rPr>
              <a:t> database</a:t>
            </a:r>
            <a:r>
              <a:rPr lang="en-US" sz="2400" dirty="0" smtClean="0"/>
              <a:t> (</a:t>
            </a:r>
            <a:r>
              <a:rPr lang="en-US" sz="2400" dirty="0" smtClean="0">
                <a:hlinkClick r:id="rId3"/>
              </a:rPr>
              <a:t>Elsevier B.V.</a:t>
            </a:r>
            <a:r>
              <a:rPr lang="en-US" sz="2400" dirty="0" smtClean="0"/>
              <a:t>). </a:t>
            </a:r>
            <a:r>
              <a:rPr lang="en-US" sz="2400" b="1" dirty="0" smtClean="0"/>
              <a:t>These indicators can be used to assess and analyze scientific domains. </a:t>
            </a:r>
            <a:endParaRPr lang="en-US" sz="2400" dirty="0" smtClean="0"/>
          </a:p>
          <a:p>
            <a:r>
              <a:rPr lang="en-US" sz="2400" dirty="0" smtClean="0"/>
              <a:t>This platform takes its name from the </a:t>
            </a:r>
            <a:r>
              <a:rPr lang="en-US" sz="2400" dirty="0" err="1" smtClean="0">
                <a:hlinkClick r:id="rId4"/>
              </a:rPr>
              <a:t>SCImago</a:t>
            </a:r>
            <a:r>
              <a:rPr lang="en-US" sz="2400" dirty="0" smtClean="0">
                <a:hlinkClick r:id="rId4"/>
              </a:rPr>
              <a:t> Journal Rank (SJR) indicator</a:t>
            </a:r>
            <a:r>
              <a:rPr lang="en-US" sz="2400" dirty="0" smtClean="0"/>
              <a:t>, developed by </a:t>
            </a:r>
            <a:r>
              <a:rPr lang="en-US" sz="2400" dirty="0" err="1" smtClean="0"/>
              <a:t>SCImago</a:t>
            </a:r>
            <a:r>
              <a:rPr lang="en-US" sz="2400" dirty="0" smtClean="0"/>
              <a:t> from the widely known algorithm </a:t>
            </a:r>
            <a:r>
              <a:rPr lang="en-US" sz="2400" dirty="0" smtClean="0">
                <a:hlinkClick r:id="rId5"/>
              </a:rPr>
              <a:t>Google </a:t>
            </a:r>
            <a:r>
              <a:rPr lang="en-US" sz="2400" dirty="0" err="1" smtClean="0">
                <a:hlinkClick r:id="rId5"/>
              </a:rPr>
              <a:t>PageRank</a:t>
            </a:r>
            <a:r>
              <a:rPr lang="en-US" sz="2400" dirty="0" smtClean="0">
                <a:hlinkClick r:id="rId5"/>
              </a:rPr>
              <a:t>™</a:t>
            </a:r>
            <a:r>
              <a:rPr lang="en-US" sz="2400" dirty="0" smtClean="0"/>
              <a:t>. This indicator shows the visibility of the journals contained in the </a:t>
            </a:r>
            <a:r>
              <a:rPr lang="en-US" sz="2400" dirty="0" smtClean="0">
                <a:hlinkClick r:id="rId2"/>
              </a:rPr>
              <a:t>Scopus®</a:t>
            </a:r>
            <a:r>
              <a:rPr lang="en-US" sz="2400" dirty="0" smtClean="0"/>
              <a:t> database from 1996. </a:t>
            </a:r>
          </a:p>
        </p:txBody>
      </p:sp>
      <p:sp>
        <p:nvSpPr>
          <p:cNvPr id="9" name="Rectangle 8"/>
          <p:cNvSpPr/>
          <p:nvPr/>
        </p:nvSpPr>
        <p:spPr>
          <a:xfrm>
            <a:off x="2743200" y="6336268"/>
            <a:ext cx="3828805" cy="369332"/>
          </a:xfrm>
          <a:prstGeom prst="rect">
            <a:avLst/>
          </a:prstGeom>
        </p:spPr>
        <p:txBody>
          <a:bodyPr wrap="none">
            <a:spAutoFit/>
          </a:bodyPr>
          <a:lstStyle/>
          <a:p>
            <a:r>
              <a:rPr lang="en-US" b="1" dirty="0" smtClean="0">
                <a:solidFill>
                  <a:srgbClr val="0070C0"/>
                </a:solidFill>
              </a:rPr>
              <a:t>http://www.scimagojr.com/index.php</a:t>
            </a:r>
            <a:endParaRPr lang="en-US" b="1" dirty="0">
              <a:solidFill>
                <a:srgbClr val="0070C0"/>
              </a:solidFill>
            </a:endParaRPr>
          </a:p>
        </p:txBody>
      </p:sp>
      <p:sp>
        <p:nvSpPr>
          <p:cNvPr id="7" name="Date Placeholder 6"/>
          <p:cNvSpPr>
            <a:spLocks noGrp="1"/>
          </p:cNvSpPr>
          <p:nvPr>
            <p:ph type="dt" sz="half" idx="10"/>
          </p:nvPr>
        </p:nvSpPr>
        <p:spPr/>
        <p:txBody>
          <a:bodyPr/>
          <a:lstStyle/>
          <a:p>
            <a:fld id="{58C758CB-0472-4FC2-AD36-BDE0CE7BB36A}" type="datetime1">
              <a:rPr lang="en-US" smtClean="0"/>
              <a:pPr/>
              <a:t>10/29/2011</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fontScale="90000"/>
          </a:bodyPr>
          <a:lstStyle/>
          <a:p>
            <a:r>
              <a:rPr lang="en-US" b="1" dirty="0" smtClean="0">
                <a:solidFill>
                  <a:srgbClr val="C00000"/>
                </a:solidFill>
              </a:rPr>
              <a:t>Journal Ranking</a:t>
            </a:r>
            <a:endParaRPr lang="en-US" dirty="0">
              <a:solidFill>
                <a:srgbClr val="C00000"/>
              </a:solidFill>
            </a:endParaRPr>
          </a:p>
        </p:txBody>
      </p:sp>
      <p:sp>
        <p:nvSpPr>
          <p:cNvPr id="4" name="Rectangle 3"/>
          <p:cNvSpPr/>
          <p:nvPr/>
        </p:nvSpPr>
        <p:spPr>
          <a:xfrm>
            <a:off x="152400" y="990600"/>
            <a:ext cx="8915400" cy="4524315"/>
          </a:xfrm>
          <a:prstGeom prst="rect">
            <a:avLst/>
          </a:prstGeom>
          <a:ln>
            <a:solidFill>
              <a:schemeClr val="accent1"/>
            </a:solidFill>
          </a:ln>
        </p:spPr>
        <p:txBody>
          <a:bodyPr wrap="square">
            <a:spAutoFit/>
          </a:bodyPr>
          <a:lstStyle/>
          <a:p>
            <a:r>
              <a:rPr lang="en-US" sz="3200" b="1" dirty="0" smtClean="0">
                <a:solidFill>
                  <a:srgbClr val="00B050"/>
                </a:solidFill>
              </a:rPr>
              <a:t>Journal ranking</a:t>
            </a:r>
            <a:r>
              <a:rPr lang="en-US" sz="3200" dirty="0" smtClean="0">
                <a:solidFill>
                  <a:srgbClr val="00B050"/>
                </a:solidFill>
              </a:rPr>
              <a:t> </a:t>
            </a:r>
            <a:r>
              <a:rPr lang="en-US" sz="3200" dirty="0" smtClean="0"/>
              <a:t>is widely used in academic circles in the evaluation of an </a:t>
            </a:r>
            <a:r>
              <a:rPr lang="en-US" sz="3200" b="1" u="sng" dirty="0" smtClean="0">
                <a:solidFill>
                  <a:srgbClr val="0000CC"/>
                </a:solidFill>
                <a:hlinkClick r:id="rId2" action="ppaction://hlinkfile" tooltip="Academic journal"/>
              </a:rPr>
              <a:t>academic journal</a:t>
            </a:r>
            <a:r>
              <a:rPr lang="en-US" sz="3200" b="1" u="sng" dirty="0" smtClean="0">
                <a:solidFill>
                  <a:srgbClr val="0000CC"/>
                </a:solidFill>
              </a:rPr>
              <a:t>'s impact and quality</a:t>
            </a:r>
            <a:r>
              <a:rPr lang="en-US" sz="3200" dirty="0" smtClean="0"/>
              <a:t>. Journal rankings are intended to reflect the place of a journal within its field, the relative difficulty of being published in that journal, and the prestige associated with it. This has been recently introduced as </a:t>
            </a:r>
            <a:r>
              <a:rPr lang="en-US" sz="3200" b="1" dirty="0" smtClean="0">
                <a:solidFill>
                  <a:srgbClr val="FF0000"/>
                </a:solidFill>
              </a:rPr>
              <a:t>official research evaluation </a:t>
            </a:r>
            <a:r>
              <a:rPr lang="en-US" sz="3200" dirty="0" smtClean="0"/>
              <a:t>tools in some countries such as </a:t>
            </a:r>
            <a:r>
              <a:rPr lang="en-US" sz="3200" b="1" dirty="0" smtClean="0">
                <a:solidFill>
                  <a:srgbClr val="339933"/>
                </a:solidFill>
              </a:rPr>
              <a:t>Australia, Denmark, Finland, France </a:t>
            </a:r>
            <a:r>
              <a:rPr lang="en-US" sz="3200" dirty="0" smtClean="0"/>
              <a:t>and</a:t>
            </a:r>
            <a:r>
              <a:rPr lang="en-US" sz="3200" b="1" dirty="0" smtClean="0">
                <a:solidFill>
                  <a:srgbClr val="339933"/>
                </a:solidFill>
              </a:rPr>
              <a:t> Norway</a:t>
            </a:r>
            <a:r>
              <a:rPr lang="en-US" sz="3200" dirty="0" smtClean="0"/>
              <a:t>.</a:t>
            </a:r>
            <a:endParaRPr lang="en-US" sz="2400" dirty="0"/>
          </a:p>
        </p:txBody>
      </p:sp>
      <p:sp>
        <p:nvSpPr>
          <p:cNvPr id="6" name="Rectangle 5"/>
          <p:cNvSpPr/>
          <p:nvPr/>
        </p:nvSpPr>
        <p:spPr>
          <a:xfrm>
            <a:off x="2057400" y="6248400"/>
            <a:ext cx="4417941" cy="369332"/>
          </a:xfrm>
          <a:prstGeom prst="rect">
            <a:avLst/>
          </a:prstGeom>
        </p:spPr>
        <p:txBody>
          <a:bodyPr wrap="none">
            <a:spAutoFit/>
          </a:bodyPr>
          <a:lstStyle/>
          <a:p>
            <a:r>
              <a:rPr lang="en-US" dirty="0" smtClean="0">
                <a:solidFill>
                  <a:srgbClr val="0070C0"/>
                </a:solidFill>
              </a:rPr>
              <a:t>http://en.wikipedia.org/wiki/Journal_ranking</a:t>
            </a:r>
            <a:endParaRPr lang="en-US" dirty="0">
              <a:solidFill>
                <a:srgbClr val="0070C0"/>
              </a:solidFill>
            </a:endParaRPr>
          </a:p>
        </p:txBody>
      </p:sp>
      <p:sp>
        <p:nvSpPr>
          <p:cNvPr id="8" name="Date Placeholder 7"/>
          <p:cNvSpPr>
            <a:spLocks noGrp="1"/>
          </p:cNvSpPr>
          <p:nvPr>
            <p:ph type="dt" sz="half" idx="10"/>
          </p:nvPr>
        </p:nvSpPr>
        <p:spPr/>
        <p:txBody>
          <a:bodyPr/>
          <a:lstStyle/>
          <a:p>
            <a:fld id="{F31A07E5-3F2E-4E5E-879A-721B54422435}" type="datetime1">
              <a:rPr lang="en-US" smtClean="0"/>
              <a:pPr/>
              <a:t>10/29/2011</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304800" y="990600"/>
            <a:ext cx="8686800" cy="480060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cstate="print"/>
          <a:srcRect/>
          <a:stretch>
            <a:fillRect/>
          </a:stretch>
        </p:blipFill>
        <p:spPr bwMode="auto">
          <a:xfrm>
            <a:off x="228601" y="5858522"/>
            <a:ext cx="8077199" cy="313678"/>
          </a:xfrm>
          <a:prstGeom prst="rect">
            <a:avLst/>
          </a:prstGeom>
          <a:noFill/>
          <a:ln w="9525">
            <a:noFill/>
            <a:miter lim="800000"/>
            <a:headEnd/>
            <a:tailEnd/>
          </a:ln>
          <a:effectLst/>
        </p:spPr>
      </p:pic>
      <p:sp>
        <p:nvSpPr>
          <p:cNvPr id="6" name="Title 1"/>
          <p:cNvSpPr>
            <a:spLocks noGrp="1"/>
          </p:cNvSpPr>
          <p:nvPr>
            <p:ph type="title"/>
          </p:nvPr>
        </p:nvSpPr>
        <p:spPr>
          <a:xfrm>
            <a:off x="457200" y="76200"/>
            <a:ext cx="8229600" cy="792162"/>
          </a:xfrm>
        </p:spPr>
        <p:txBody>
          <a:bodyPr>
            <a:normAutofit/>
          </a:bodyPr>
          <a:lstStyle/>
          <a:p>
            <a:r>
              <a:rPr lang="en-US" sz="3600" b="1" dirty="0" smtClean="0">
                <a:solidFill>
                  <a:srgbClr val="00B050"/>
                </a:solidFill>
              </a:rPr>
              <a:t>SJR: </a:t>
            </a:r>
            <a:r>
              <a:rPr lang="en-US" sz="3600" b="1" dirty="0" err="1" smtClean="0">
                <a:solidFill>
                  <a:srgbClr val="00B050"/>
                </a:solidFill>
              </a:rPr>
              <a:t>SCImago</a:t>
            </a:r>
            <a:r>
              <a:rPr lang="en-US" sz="3600" b="1" dirty="0" smtClean="0">
                <a:solidFill>
                  <a:srgbClr val="00B050"/>
                </a:solidFill>
              </a:rPr>
              <a:t>, Journal and Country Rank</a:t>
            </a:r>
            <a:endParaRPr lang="en-US" b="1" dirty="0">
              <a:solidFill>
                <a:srgbClr val="00B050"/>
              </a:solidFill>
            </a:endParaRPr>
          </a:p>
        </p:txBody>
      </p:sp>
      <p:sp>
        <p:nvSpPr>
          <p:cNvPr id="7" name="Rectangle 6"/>
          <p:cNvSpPr/>
          <p:nvPr/>
        </p:nvSpPr>
        <p:spPr>
          <a:xfrm>
            <a:off x="2286000" y="6336268"/>
            <a:ext cx="4520276" cy="369332"/>
          </a:xfrm>
          <a:prstGeom prst="rect">
            <a:avLst/>
          </a:prstGeom>
        </p:spPr>
        <p:txBody>
          <a:bodyPr wrap="none">
            <a:spAutoFit/>
          </a:bodyPr>
          <a:lstStyle/>
          <a:p>
            <a:r>
              <a:rPr lang="en-US" dirty="0" smtClean="0">
                <a:hlinkClick r:id="rId4"/>
              </a:rPr>
              <a:t>www.scimagojr.com/SCImagoJournalRank.pdf</a:t>
            </a:r>
            <a:endParaRPr lang="en-US" dirty="0"/>
          </a:p>
        </p:txBody>
      </p:sp>
      <p:sp>
        <p:nvSpPr>
          <p:cNvPr id="9" name="Date Placeholder 8"/>
          <p:cNvSpPr>
            <a:spLocks noGrp="1"/>
          </p:cNvSpPr>
          <p:nvPr>
            <p:ph type="dt" sz="half" idx="10"/>
          </p:nvPr>
        </p:nvSpPr>
        <p:spPr/>
        <p:txBody>
          <a:bodyPr/>
          <a:lstStyle/>
          <a:p>
            <a:fld id="{F821402B-A800-482D-8C86-F3BEA490199D}" type="datetime1">
              <a:rPr lang="en-US" smtClean="0"/>
              <a:pPr/>
              <a:t>10/29/2011</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dirty="0" smtClean="0">
                <a:solidFill>
                  <a:srgbClr val="FF0000"/>
                </a:solidFill>
              </a:rPr>
              <a:t>Comparison: All Subjects</a:t>
            </a:r>
            <a:endParaRPr lang="en-US" dirty="0">
              <a:solidFill>
                <a:srgbClr val="FF0000"/>
              </a:solidFill>
            </a:endParaRPr>
          </a:p>
        </p:txBody>
      </p:sp>
      <p:pic>
        <p:nvPicPr>
          <p:cNvPr id="15363" name="Picture 3"/>
          <p:cNvPicPr>
            <a:picLocks noChangeAspect="1" noChangeArrowheads="1"/>
          </p:cNvPicPr>
          <p:nvPr/>
        </p:nvPicPr>
        <p:blipFill>
          <a:blip r:embed="rId2" cstate="print"/>
          <a:srcRect/>
          <a:stretch>
            <a:fillRect/>
          </a:stretch>
        </p:blipFill>
        <p:spPr bwMode="auto">
          <a:xfrm>
            <a:off x="152400" y="685801"/>
            <a:ext cx="8839200" cy="5486399"/>
          </a:xfrm>
          <a:prstGeom prst="rect">
            <a:avLst/>
          </a:prstGeom>
          <a:noFill/>
          <a:ln w="9525">
            <a:noFill/>
            <a:miter lim="800000"/>
            <a:headEnd/>
            <a:tailEnd/>
          </a:ln>
        </p:spPr>
      </p:pic>
      <p:sp>
        <p:nvSpPr>
          <p:cNvPr id="6" name="Oval 5"/>
          <p:cNvSpPr/>
          <p:nvPr/>
        </p:nvSpPr>
        <p:spPr>
          <a:xfrm>
            <a:off x="2971800" y="5791200"/>
            <a:ext cx="609600" cy="609600"/>
          </a:xfrm>
          <a:prstGeom prst="ellipse">
            <a:avLst/>
          </a:prstGeom>
          <a:solidFill>
            <a:schemeClr val="accent1">
              <a:alpha val="15000"/>
            </a:schemeClr>
          </a:solid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39933"/>
              </a:solidFill>
            </a:endParaRPr>
          </a:p>
        </p:txBody>
      </p:sp>
      <p:sp>
        <p:nvSpPr>
          <p:cNvPr id="7" name="Date Placeholder 6"/>
          <p:cNvSpPr>
            <a:spLocks noGrp="1"/>
          </p:cNvSpPr>
          <p:nvPr>
            <p:ph type="dt" sz="half" idx="10"/>
          </p:nvPr>
        </p:nvSpPr>
        <p:spPr/>
        <p:txBody>
          <a:bodyPr/>
          <a:lstStyle/>
          <a:p>
            <a:fld id="{6A525C66-6EB1-4857-A327-F479B34C6678}" type="datetime1">
              <a:rPr lang="en-US" smtClean="0"/>
              <a:pPr/>
              <a:t>10/29/2011</a:t>
            </a:fld>
            <a:endParaRPr lang="en-US"/>
          </a:p>
        </p:txBody>
      </p:sp>
      <p:sp>
        <p:nvSpPr>
          <p:cNvPr id="8" name="Rectangle 7"/>
          <p:cNvSpPr/>
          <p:nvPr/>
        </p:nvSpPr>
        <p:spPr>
          <a:xfrm>
            <a:off x="3883036" y="6324600"/>
            <a:ext cx="2060564" cy="369332"/>
          </a:xfrm>
          <a:prstGeom prst="rect">
            <a:avLst/>
          </a:prstGeom>
        </p:spPr>
        <p:txBody>
          <a:bodyPr wrap="none">
            <a:spAutoFit/>
          </a:bodyPr>
          <a:lstStyle/>
          <a:p>
            <a:r>
              <a:rPr lang="en-US" dirty="0" smtClean="0">
                <a:solidFill>
                  <a:srgbClr val="0070C0"/>
                </a:solidFill>
              </a:rPr>
              <a:t>www.scimagojr.com</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152400" y="685800"/>
            <a:ext cx="8839200" cy="5410200"/>
          </a:xfrm>
          <a:prstGeom prst="rect">
            <a:avLst/>
          </a:prstGeom>
          <a:noFill/>
          <a:ln w="9525">
            <a:noFill/>
            <a:miter lim="800000"/>
            <a:headEnd/>
            <a:tailEnd/>
          </a:ln>
        </p:spPr>
      </p:pic>
      <p:sp>
        <p:nvSpPr>
          <p:cNvPr id="7" name="Title 1"/>
          <p:cNvSpPr txBox="1">
            <a:spLocks/>
          </p:cNvSpPr>
          <p:nvPr/>
        </p:nvSpPr>
        <p:spPr>
          <a:xfrm>
            <a:off x="457200" y="76200"/>
            <a:ext cx="8229600" cy="563562"/>
          </a:xfrm>
          <a:prstGeom prst="rect">
            <a:avLst/>
          </a:prstGeom>
        </p:spPr>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mj-lt"/>
                <a:ea typeface="+mj-ea"/>
                <a:cs typeface="+mj-cs"/>
              </a:rPr>
              <a:t>Comparison: </a:t>
            </a:r>
            <a:r>
              <a:rPr kumimoji="0" lang="en-US" sz="4400" b="0" i="0" u="none" strike="noStrike" kern="1200" cap="none" spc="0" normalizeH="0" baseline="0" noProof="0" dirty="0" smtClean="0">
                <a:ln>
                  <a:noFill/>
                </a:ln>
                <a:solidFill>
                  <a:srgbClr val="00B050"/>
                </a:solidFill>
                <a:effectLst/>
                <a:uLnTx/>
                <a:uFillTx/>
                <a:latin typeface="+mj-lt"/>
                <a:ea typeface="+mj-ea"/>
                <a:cs typeface="+mj-cs"/>
              </a:rPr>
              <a:t>Mathematics</a:t>
            </a:r>
            <a:endParaRPr kumimoji="0" lang="en-US" sz="4400" b="0" i="0" u="none" strike="noStrike" kern="1200" cap="none" spc="0" normalizeH="0" baseline="0" noProof="0" dirty="0">
              <a:ln>
                <a:noFill/>
              </a:ln>
              <a:solidFill>
                <a:srgbClr val="00B050"/>
              </a:solidFill>
              <a:effectLst/>
              <a:uLnTx/>
              <a:uFillTx/>
              <a:latin typeface="+mj-lt"/>
              <a:ea typeface="+mj-ea"/>
              <a:cs typeface="+mj-cs"/>
            </a:endParaRPr>
          </a:p>
        </p:txBody>
      </p:sp>
      <p:sp>
        <p:nvSpPr>
          <p:cNvPr id="6" name="Oval 5"/>
          <p:cNvSpPr/>
          <p:nvPr/>
        </p:nvSpPr>
        <p:spPr>
          <a:xfrm>
            <a:off x="2971800" y="5715000"/>
            <a:ext cx="609600" cy="609600"/>
          </a:xfrm>
          <a:prstGeom prst="ellipse">
            <a:avLst/>
          </a:prstGeom>
          <a:solidFill>
            <a:schemeClr val="accent1">
              <a:alpha val="15000"/>
            </a:schemeClr>
          </a:solid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39933"/>
              </a:solidFill>
            </a:endParaRPr>
          </a:p>
        </p:txBody>
      </p:sp>
      <p:sp>
        <p:nvSpPr>
          <p:cNvPr id="8" name="Date Placeholder 7"/>
          <p:cNvSpPr>
            <a:spLocks noGrp="1"/>
          </p:cNvSpPr>
          <p:nvPr>
            <p:ph type="dt" sz="half" idx="10"/>
          </p:nvPr>
        </p:nvSpPr>
        <p:spPr/>
        <p:txBody>
          <a:bodyPr/>
          <a:lstStyle/>
          <a:p>
            <a:fld id="{0AC16B74-9AC3-4575-A6F9-DFF815FA94EE}" type="datetime1">
              <a:rPr lang="en-US" smtClean="0"/>
              <a:pPr/>
              <a:t>10/29/2011</a:t>
            </a:fld>
            <a:endParaRPr lang="en-US"/>
          </a:p>
        </p:txBody>
      </p:sp>
      <p:sp>
        <p:nvSpPr>
          <p:cNvPr id="9" name="Rectangle 8"/>
          <p:cNvSpPr/>
          <p:nvPr/>
        </p:nvSpPr>
        <p:spPr>
          <a:xfrm>
            <a:off x="3883036" y="6324600"/>
            <a:ext cx="2060564" cy="369332"/>
          </a:xfrm>
          <a:prstGeom prst="rect">
            <a:avLst/>
          </a:prstGeom>
        </p:spPr>
        <p:txBody>
          <a:bodyPr wrap="none">
            <a:spAutoFit/>
          </a:bodyPr>
          <a:lstStyle/>
          <a:p>
            <a:r>
              <a:rPr lang="en-US" dirty="0" smtClean="0">
                <a:solidFill>
                  <a:srgbClr val="0070C0"/>
                </a:solidFill>
              </a:rPr>
              <a:t>www.scimagojr.com</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dirty="0" smtClean="0">
                <a:solidFill>
                  <a:srgbClr val="FF6600"/>
                </a:solidFill>
              </a:rPr>
              <a:t/>
            </a:r>
            <a:br>
              <a:rPr lang="en-US" dirty="0" smtClean="0">
                <a:solidFill>
                  <a:srgbClr val="FF6600"/>
                </a:solidFill>
              </a:rPr>
            </a:br>
            <a:r>
              <a:rPr lang="en-US" sz="3600" b="1" dirty="0" smtClean="0">
                <a:solidFill>
                  <a:srgbClr val="FF6600"/>
                </a:solidFill>
              </a:rPr>
              <a:t>Bulletin of the Iranian Mathematical Society</a:t>
            </a:r>
            <a:r>
              <a:rPr lang="en-US" b="1" dirty="0" smtClean="0">
                <a:solidFill>
                  <a:srgbClr val="FF6600"/>
                </a:solidFill>
              </a:rPr>
              <a:t/>
            </a:r>
            <a:br>
              <a:rPr lang="en-US" b="1" dirty="0" smtClean="0">
                <a:solidFill>
                  <a:srgbClr val="FF6600"/>
                </a:solidFill>
              </a:rPr>
            </a:br>
            <a:endParaRPr lang="fa-IR" dirty="0">
              <a:solidFill>
                <a:srgbClr val="FF6600"/>
              </a:solidFill>
            </a:endParaRPr>
          </a:p>
        </p:txBody>
      </p:sp>
      <p:pic>
        <p:nvPicPr>
          <p:cNvPr id="24578" name="Picture 2"/>
          <p:cNvPicPr>
            <a:picLocks noChangeAspect="1" noChangeArrowheads="1"/>
          </p:cNvPicPr>
          <p:nvPr/>
        </p:nvPicPr>
        <p:blipFill>
          <a:blip r:embed="rId2" cstate="print"/>
          <a:srcRect/>
          <a:stretch>
            <a:fillRect/>
          </a:stretch>
        </p:blipFill>
        <p:spPr bwMode="auto">
          <a:xfrm>
            <a:off x="228600" y="609600"/>
            <a:ext cx="8686799" cy="2895600"/>
          </a:xfrm>
          <a:prstGeom prst="rect">
            <a:avLst/>
          </a:prstGeom>
          <a:noFill/>
          <a:ln w="9525">
            <a:noFill/>
            <a:miter lim="800000"/>
            <a:headEnd/>
            <a:tailEnd/>
          </a:ln>
        </p:spPr>
      </p:pic>
      <p:pic>
        <p:nvPicPr>
          <p:cNvPr id="24579" name="Picture 3"/>
          <p:cNvPicPr>
            <a:picLocks noChangeAspect="1" noChangeArrowheads="1"/>
          </p:cNvPicPr>
          <p:nvPr/>
        </p:nvPicPr>
        <p:blipFill>
          <a:blip r:embed="rId3" cstate="print"/>
          <a:srcRect/>
          <a:stretch>
            <a:fillRect/>
          </a:stretch>
        </p:blipFill>
        <p:spPr bwMode="auto">
          <a:xfrm>
            <a:off x="304800" y="3505200"/>
            <a:ext cx="8534399" cy="3124200"/>
          </a:xfrm>
          <a:prstGeom prst="rect">
            <a:avLst/>
          </a:prstGeom>
          <a:noFill/>
          <a:ln w="9525">
            <a:noFill/>
            <a:miter lim="800000"/>
            <a:headEnd/>
            <a:tailEnd/>
          </a:ln>
        </p:spPr>
      </p:pic>
      <p:sp>
        <p:nvSpPr>
          <p:cNvPr id="7" name="Rectangle 6"/>
          <p:cNvSpPr/>
          <p:nvPr/>
        </p:nvSpPr>
        <p:spPr>
          <a:xfrm>
            <a:off x="3352800" y="6400800"/>
            <a:ext cx="2590800" cy="338554"/>
          </a:xfrm>
          <a:prstGeom prst="rect">
            <a:avLst/>
          </a:prstGeom>
        </p:spPr>
        <p:txBody>
          <a:bodyPr wrap="square">
            <a:spAutoFit/>
          </a:bodyPr>
          <a:lstStyle/>
          <a:p>
            <a:r>
              <a:rPr lang="en-US" sz="1600" dirty="0" smtClean="0">
                <a:solidFill>
                  <a:srgbClr val="0070C0"/>
                </a:solidFill>
              </a:rPr>
              <a:t>http://www.scimagojr.com</a:t>
            </a:r>
            <a:endParaRPr lang="fa-IR" sz="1600" dirty="0">
              <a:solidFill>
                <a:srgbClr val="0070C0"/>
              </a:solidFill>
            </a:endParaRPr>
          </a:p>
        </p:txBody>
      </p:sp>
      <p:sp>
        <p:nvSpPr>
          <p:cNvPr id="9" name="Date Placeholder 8"/>
          <p:cNvSpPr>
            <a:spLocks noGrp="1"/>
          </p:cNvSpPr>
          <p:nvPr>
            <p:ph type="dt" sz="half" idx="10"/>
          </p:nvPr>
        </p:nvSpPr>
        <p:spPr/>
        <p:txBody>
          <a:bodyPr/>
          <a:lstStyle/>
          <a:p>
            <a:fld id="{9E633C2F-E40C-40CD-A019-B2866D635764}" type="datetime1">
              <a:rPr lang="en-US" smtClean="0"/>
              <a:pPr/>
              <a:t>10/29/2011</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dirty="0" smtClean="0">
                <a:solidFill>
                  <a:srgbClr val="FF6600"/>
                </a:solidFill>
              </a:rPr>
              <a:t/>
            </a:r>
            <a:br>
              <a:rPr lang="en-US" dirty="0" smtClean="0">
                <a:solidFill>
                  <a:srgbClr val="FF6600"/>
                </a:solidFill>
              </a:rPr>
            </a:br>
            <a:r>
              <a:rPr lang="en-US" sz="3600" b="1" dirty="0" smtClean="0">
                <a:solidFill>
                  <a:srgbClr val="FF6600"/>
                </a:solidFill>
              </a:rPr>
              <a:t>Bulletin of the Iranian Mathematical Society</a:t>
            </a:r>
            <a:r>
              <a:rPr lang="en-US" b="1" dirty="0" smtClean="0">
                <a:solidFill>
                  <a:srgbClr val="FF6600"/>
                </a:solidFill>
              </a:rPr>
              <a:t/>
            </a:r>
            <a:br>
              <a:rPr lang="en-US" b="1" dirty="0" smtClean="0">
                <a:solidFill>
                  <a:srgbClr val="FF6600"/>
                </a:solidFill>
              </a:rPr>
            </a:br>
            <a:endParaRPr lang="fa-IR" dirty="0">
              <a:solidFill>
                <a:srgbClr val="FF6600"/>
              </a:solidFill>
            </a:endParaRPr>
          </a:p>
        </p:txBody>
      </p:sp>
      <p:pic>
        <p:nvPicPr>
          <p:cNvPr id="24580" name="Picture 4"/>
          <p:cNvPicPr>
            <a:picLocks noChangeAspect="1" noChangeArrowheads="1"/>
          </p:cNvPicPr>
          <p:nvPr/>
        </p:nvPicPr>
        <p:blipFill>
          <a:blip r:embed="rId2" cstate="print"/>
          <a:srcRect/>
          <a:stretch>
            <a:fillRect/>
          </a:stretch>
        </p:blipFill>
        <p:spPr bwMode="auto">
          <a:xfrm>
            <a:off x="1114425" y="914400"/>
            <a:ext cx="7800975" cy="5257800"/>
          </a:xfrm>
          <a:prstGeom prst="rect">
            <a:avLst/>
          </a:prstGeom>
          <a:noFill/>
          <a:ln w="9525">
            <a:noFill/>
            <a:miter lim="800000"/>
            <a:headEnd/>
            <a:tailEnd/>
          </a:ln>
        </p:spPr>
      </p:pic>
      <p:sp>
        <p:nvSpPr>
          <p:cNvPr id="7" name="Rectangle 6"/>
          <p:cNvSpPr/>
          <p:nvPr/>
        </p:nvSpPr>
        <p:spPr>
          <a:xfrm>
            <a:off x="1524000" y="6135469"/>
            <a:ext cx="5638800" cy="584775"/>
          </a:xfrm>
          <a:prstGeom prst="rect">
            <a:avLst/>
          </a:prstGeom>
        </p:spPr>
        <p:txBody>
          <a:bodyPr wrap="square">
            <a:spAutoFit/>
          </a:bodyPr>
          <a:lstStyle/>
          <a:p>
            <a:r>
              <a:rPr lang="en-US" sz="1600" dirty="0" smtClean="0">
                <a:solidFill>
                  <a:srgbClr val="0070C0"/>
                </a:solidFill>
              </a:rPr>
              <a:t>http://www.scimagojr.com/journalsearch.php?q=15900154754&amp;tip=sid&amp;clean=0</a:t>
            </a:r>
            <a:endParaRPr lang="fa-IR" sz="1600" dirty="0">
              <a:solidFill>
                <a:srgbClr val="0070C0"/>
              </a:solidFill>
            </a:endParaRPr>
          </a:p>
        </p:txBody>
      </p:sp>
      <p:sp>
        <p:nvSpPr>
          <p:cNvPr id="8" name="Date Placeholder 7"/>
          <p:cNvSpPr>
            <a:spLocks noGrp="1"/>
          </p:cNvSpPr>
          <p:nvPr>
            <p:ph type="dt" sz="half" idx="10"/>
          </p:nvPr>
        </p:nvSpPr>
        <p:spPr/>
        <p:txBody>
          <a:bodyPr/>
          <a:lstStyle/>
          <a:p>
            <a:fld id="{9BF575BA-4F3B-48E1-9725-11A3351F7E2E}" type="datetime1">
              <a:rPr lang="en-US" smtClean="0"/>
              <a:pPr/>
              <a:t>10/29/2011</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b="1" dirty="0" smtClean="0">
                <a:solidFill>
                  <a:srgbClr val="0070C0"/>
                </a:solidFill>
              </a:rPr>
              <a:t>Iran: Mathematics  1996-2010</a:t>
            </a:r>
            <a:endParaRPr lang="en-US" b="1" dirty="0">
              <a:solidFill>
                <a:srgbClr val="0070C0"/>
              </a:solidFill>
            </a:endParaRPr>
          </a:p>
        </p:txBody>
      </p:sp>
      <p:pic>
        <p:nvPicPr>
          <p:cNvPr id="50179" name="Picture 3"/>
          <p:cNvPicPr>
            <a:picLocks noChangeAspect="1" noChangeArrowheads="1"/>
          </p:cNvPicPr>
          <p:nvPr/>
        </p:nvPicPr>
        <p:blipFill>
          <a:blip r:embed="rId2" cstate="print"/>
          <a:srcRect/>
          <a:stretch>
            <a:fillRect/>
          </a:stretch>
        </p:blipFill>
        <p:spPr bwMode="auto">
          <a:xfrm>
            <a:off x="152400" y="1676400"/>
            <a:ext cx="8839200" cy="4495800"/>
          </a:xfrm>
          <a:prstGeom prst="rect">
            <a:avLst/>
          </a:prstGeom>
          <a:noFill/>
          <a:ln w="9525">
            <a:noFill/>
            <a:miter lim="800000"/>
            <a:headEnd/>
            <a:tailEnd/>
          </a:ln>
          <a:effectLst/>
        </p:spPr>
      </p:pic>
      <p:sp>
        <p:nvSpPr>
          <p:cNvPr id="6" name="Title 1"/>
          <p:cNvSpPr txBox="1">
            <a:spLocks/>
          </p:cNvSpPr>
          <p:nvPr/>
        </p:nvSpPr>
        <p:spPr>
          <a:xfrm>
            <a:off x="381000" y="914400"/>
            <a:ext cx="8229600" cy="685800"/>
          </a:xfrm>
          <a:prstGeom prst="rect">
            <a:avLst/>
          </a:prstGeom>
        </p:spPr>
        <p:txBody>
          <a:bodyPr vert="horz" lIns="91440" tIns="45720" rIns="91440" bIns="45720" rtlCol="0" anchor="ctr">
            <a:noAutofit/>
          </a:bodyPr>
          <a:lstStyle/>
          <a:p>
            <a:pPr lvl="0" algn="ctr">
              <a:spcBef>
                <a:spcPct val="0"/>
              </a:spcBef>
            </a:pPr>
            <a:r>
              <a:rPr kumimoji="0" lang="en-US" sz="2400" b="1" i="0" u="none" strike="noStrike" kern="1200" cap="none" spc="0" normalizeH="0" noProof="0" dirty="0" smtClean="0">
                <a:ln>
                  <a:noFill/>
                </a:ln>
                <a:solidFill>
                  <a:srgbClr val="00B050"/>
                </a:solidFill>
                <a:effectLst/>
                <a:uLnTx/>
                <a:uFillTx/>
                <a:latin typeface="+mj-lt"/>
                <a:ea typeface="+mj-ea"/>
                <a:cs typeface="+mj-cs"/>
              </a:rPr>
              <a:t>Documents: </a:t>
            </a:r>
            <a:r>
              <a:rPr lang="en-US" sz="2400" b="1" dirty="0" smtClean="0">
                <a:solidFill>
                  <a:srgbClr val="00B050"/>
                </a:solidFill>
              </a:rPr>
              <a:t>7.128  </a:t>
            </a:r>
            <a:r>
              <a:rPr lang="en-US" sz="2400" dirty="0" smtClean="0"/>
              <a:t>Citable Documents: 6.988  </a:t>
            </a:r>
            <a:r>
              <a:rPr lang="en-US" sz="2400" b="1" dirty="0" smtClean="0">
                <a:solidFill>
                  <a:srgbClr val="00B050"/>
                </a:solidFill>
              </a:rPr>
              <a:t>Citations: 24.486</a:t>
            </a:r>
            <a:r>
              <a:rPr lang="en-US" sz="2400" dirty="0" smtClean="0"/>
              <a:t/>
            </a:r>
            <a:br>
              <a:rPr lang="en-US" sz="2400" dirty="0" smtClean="0"/>
            </a:br>
            <a:r>
              <a:rPr lang="en-US" sz="2400" b="1" dirty="0" smtClean="0">
                <a:solidFill>
                  <a:srgbClr val="FF0000"/>
                </a:solidFill>
              </a:rPr>
              <a:t>Self Citations: 12.086    </a:t>
            </a:r>
            <a:r>
              <a:rPr lang="en-US" sz="2400" dirty="0" smtClean="0"/>
              <a:t>Citations per Document: 3,44</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Rectangle 6"/>
          <p:cNvSpPr/>
          <p:nvPr/>
        </p:nvSpPr>
        <p:spPr>
          <a:xfrm>
            <a:off x="1447800" y="6197025"/>
            <a:ext cx="5638800" cy="584775"/>
          </a:xfrm>
          <a:prstGeom prst="rect">
            <a:avLst/>
          </a:prstGeom>
        </p:spPr>
        <p:txBody>
          <a:bodyPr wrap="square">
            <a:spAutoFit/>
          </a:bodyPr>
          <a:lstStyle/>
          <a:p>
            <a:pPr algn="ctr"/>
            <a:r>
              <a:rPr lang="en-US" sz="1600" dirty="0" smtClean="0">
                <a:solidFill>
                  <a:srgbClr val="0070C0"/>
                </a:solidFill>
              </a:rPr>
              <a:t>http://www.scimagojr.com/countrysearch.php?area=2600&amp;country=IR&amp;w=</a:t>
            </a:r>
            <a:endParaRPr lang="en-US" sz="1600" dirty="0">
              <a:solidFill>
                <a:srgbClr val="0070C0"/>
              </a:solidFill>
            </a:endParaRPr>
          </a:p>
        </p:txBody>
      </p:sp>
      <p:sp>
        <p:nvSpPr>
          <p:cNvPr id="8" name="Date Placeholder 7"/>
          <p:cNvSpPr>
            <a:spLocks noGrp="1"/>
          </p:cNvSpPr>
          <p:nvPr>
            <p:ph type="dt" sz="half" idx="10"/>
          </p:nvPr>
        </p:nvSpPr>
        <p:spPr/>
        <p:txBody>
          <a:bodyPr/>
          <a:lstStyle/>
          <a:p>
            <a:fld id="{BDD44EB6-0BE7-43CF-858A-4573F85FFFA7}" type="datetime1">
              <a:rPr lang="en-US" smtClean="0"/>
              <a:pPr/>
              <a:t>10/29/2011</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228600" y="900113"/>
            <a:ext cx="8686800" cy="5272087"/>
          </a:xfrm>
          <a:prstGeom prst="rect">
            <a:avLst/>
          </a:prstGeom>
          <a:noFill/>
          <a:ln w="9525">
            <a:noFill/>
            <a:miter lim="800000"/>
            <a:headEnd/>
            <a:tailEnd/>
          </a:ln>
        </p:spPr>
      </p:pic>
      <p:sp>
        <p:nvSpPr>
          <p:cNvPr id="5" name="Title 1"/>
          <p:cNvSpPr>
            <a:spLocks noGrp="1"/>
          </p:cNvSpPr>
          <p:nvPr>
            <p:ph type="title"/>
          </p:nvPr>
        </p:nvSpPr>
        <p:spPr>
          <a:xfrm>
            <a:off x="457200" y="228600"/>
            <a:ext cx="8229600" cy="411162"/>
          </a:xfrm>
        </p:spPr>
        <p:txBody>
          <a:bodyPr>
            <a:normAutofit fontScale="90000"/>
          </a:bodyPr>
          <a:lstStyle/>
          <a:p>
            <a:r>
              <a:rPr lang="en-US" b="1" dirty="0" smtClean="0">
                <a:solidFill>
                  <a:srgbClr val="0070C0"/>
                </a:solidFill>
              </a:rPr>
              <a:t>Mathematics (all categories):   2010</a:t>
            </a:r>
            <a:endParaRPr lang="en-US" b="1" dirty="0">
              <a:solidFill>
                <a:srgbClr val="0070C0"/>
              </a:solidFill>
            </a:endParaRPr>
          </a:p>
        </p:txBody>
      </p:sp>
      <p:sp>
        <p:nvSpPr>
          <p:cNvPr id="6" name="Rectangle 5"/>
          <p:cNvSpPr/>
          <p:nvPr/>
        </p:nvSpPr>
        <p:spPr>
          <a:xfrm>
            <a:off x="1295400" y="6172200"/>
            <a:ext cx="6096000" cy="584775"/>
          </a:xfrm>
          <a:prstGeom prst="rect">
            <a:avLst/>
          </a:prstGeom>
        </p:spPr>
        <p:txBody>
          <a:bodyPr wrap="square">
            <a:spAutoFit/>
          </a:bodyPr>
          <a:lstStyle/>
          <a:p>
            <a:r>
              <a:rPr lang="en-US" sz="1600" dirty="0" smtClean="0">
                <a:solidFill>
                  <a:srgbClr val="0070C0"/>
                </a:solidFill>
              </a:rPr>
              <a:t>http://www.scimagojr.com/countryrank.php?area=2600&amp;category=0&amp;region=all&amp;year=2010&amp;order=it&amp;min=0&amp;min_type=it</a:t>
            </a:r>
            <a:endParaRPr lang="fa-IR" sz="1600" dirty="0">
              <a:solidFill>
                <a:srgbClr val="0070C0"/>
              </a:solidFill>
            </a:endParaRPr>
          </a:p>
        </p:txBody>
      </p:sp>
      <p:sp>
        <p:nvSpPr>
          <p:cNvPr id="8" name="Rectangle 7"/>
          <p:cNvSpPr/>
          <p:nvPr/>
        </p:nvSpPr>
        <p:spPr>
          <a:xfrm>
            <a:off x="609600" y="5486400"/>
            <a:ext cx="3048000" cy="152400"/>
          </a:xfrm>
          <a:prstGeom prst="rect">
            <a:avLst/>
          </a:prstGeom>
          <a:solidFill>
            <a:srgbClr val="339933">
              <a:alpha val="15000"/>
            </a:srgbClr>
          </a:solid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ate Placeholder 8"/>
          <p:cNvSpPr>
            <a:spLocks noGrp="1"/>
          </p:cNvSpPr>
          <p:nvPr>
            <p:ph type="dt" sz="half" idx="10"/>
          </p:nvPr>
        </p:nvSpPr>
        <p:spPr/>
        <p:txBody>
          <a:bodyPr/>
          <a:lstStyle/>
          <a:p>
            <a:fld id="{A07D809E-C2C2-4B1E-9D6E-A604F4F23B65}" type="datetime1">
              <a:rPr lang="en-US" smtClean="0"/>
              <a:pPr/>
              <a:t>10/29/2011</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76200" y="685800"/>
            <a:ext cx="8991600" cy="5486400"/>
          </a:xfrm>
          <a:prstGeom prst="rect">
            <a:avLst/>
          </a:prstGeom>
          <a:noFill/>
          <a:ln w="9525">
            <a:noFill/>
            <a:miter lim="800000"/>
            <a:headEnd/>
            <a:tailEnd/>
          </a:ln>
        </p:spPr>
      </p:pic>
      <p:sp>
        <p:nvSpPr>
          <p:cNvPr id="5" name="Title 1"/>
          <p:cNvSpPr>
            <a:spLocks noGrp="1"/>
          </p:cNvSpPr>
          <p:nvPr>
            <p:ph type="title"/>
          </p:nvPr>
        </p:nvSpPr>
        <p:spPr>
          <a:xfrm>
            <a:off x="457200" y="152400"/>
            <a:ext cx="8229600" cy="487362"/>
          </a:xfrm>
        </p:spPr>
        <p:txBody>
          <a:bodyPr>
            <a:normAutofit fontScale="90000"/>
          </a:bodyPr>
          <a:lstStyle/>
          <a:p>
            <a:r>
              <a:rPr lang="en-US" b="1" dirty="0" smtClean="0">
                <a:solidFill>
                  <a:srgbClr val="0070C0"/>
                </a:solidFill>
              </a:rPr>
              <a:t>Chemistry (all categories): 2010</a:t>
            </a:r>
            <a:endParaRPr lang="en-US" b="1" dirty="0">
              <a:solidFill>
                <a:srgbClr val="0070C0"/>
              </a:solidFill>
            </a:endParaRPr>
          </a:p>
        </p:txBody>
      </p:sp>
      <p:sp>
        <p:nvSpPr>
          <p:cNvPr id="6" name="Rectangle 5"/>
          <p:cNvSpPr/>
          <p:nvPr/>
        </p:nvSpPr>
        <p:spPr>
          <a:xfrm>
            <a:off x="1676400" y="6172200"/>
            <a:ext cx="5410200" cy="584775"/>
          </a:xfrm>
          <a:prstGeom prst="rect">
            <a:avLst/>
          </a:prstGeom>
        </p:spPr>
        <p:txBody>
          <a:bodyPr wrap="square">
            <a:spAutoFit/>
          </a:bodyPr>
          <a:lstStyle/>
          <a:p>
            <a:r>
              <a:rPr lang="en-US" sz="1600" dirty="0" smtClean="0">
                <a:solidFill>
                  <a:srgbClr val="0070C0"/>
                </a:solidFill>
              </a:rPr>
              <a:t>http://www.scimagojr.com/countryrank.php?area=1600&amp;category=0&amp;region=all&amp;year=2010&amp;order=it&amp;min=0&amp;min_type=it</a:t>
            </a:r>
            <a:endParaRPr lang="fa-IR" sz="1600" dirty="0">
              <a:solidFill>
                <a:srgbClr val="0070C0"/>
              </a:solidFill>
            </a:endParaRPr>
          </a:p>
        </p:txBody>
      </p:sp>
      <p:sp>
        <p:nvSpPr>
          <p:cNvPr id="8" name="Rectangle 7"/>
          <p:cNvSpPr/>
          <p:nvPr/>
        </p:nvSpPr>
        <p:spPr>
          <a:xfrm>
            <a:off x="457200" y="4114800"/>
            <a:ext cx="3200400" cy="228600"/>
          </a:xfrm>
          <a:prstGeom prst="rect">
            <a:avLst/>
          </a:prstGeom>
          <a:solidFill>
            <a:srgbClr val="339933">
              <a:alpha val="15000"/>
            </a:srgbClr>
          </a:solid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ate Placeholder 8"/>
          <p:cNvSpPr>
            <a:spLocks noGrp="1"/>
          </p:cNvSpPr>
          <p:nvPr>
            <p:ph type="dt" sz="half" idx="10"/>
          </p:nvPr>
        </p:nvSpPr>
        <p:spPr/>
        <p:txBody>
          <a:bodyPr/>
          <a:lstStyle/>
          <a:p>
            <a:fld id="{90E45E5C-1539-41A4-B138-EF98F2D3B9AA}" type="datetime1">
              <a:rPr lang="en-US" smtClean="0"/>
              <a:pPr/>
              <a:t>10/29/2011</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609600" y="1252686"/>
          <a:ext cx="7848600" cy="1185714"/>
        </p:xfrm>
        <a:graphic>
          <a:graphicData uri="http://schemas.openxmlformats.org/drawingml/2006/table">
            <a:tbl>
              <a:tblPr/>
              <a:tblGrid>
                <a:gridCol w="7848600"/>
              </a:tblGrid>
              <a:tr h="1185714">
                <a:tc>
                  <a:txBody>
                    <a:bodyPr/>
                    <a:lstStyle/>
                    <a:p>
                      <a:r>
                        <a:rPr lang="en-US" sz="1800" dirty="0">
                          <a:latin typeface="Verdana"/>
                        </a:rPr>
                        <a:t/>
                      </a:r>
                      <a:br>
                        <a:rPr lang="en-US" sz="1800" dirty="0">
                          <a:latin typeface="Verdana"/>
                        </a:rPr>
                      </a:br>
                      <a:endParaRPr lang="en-US" sz="600" dirty="0">
                        <a:latin typeface="Verdana"/>
                      </a:endParaRPr>
                    </a:p>
                  </a:txBody>
                  <a:tcPr marL="16277" marR="16277" marT="16277" marB="16277" anchor="ctr">
                    <a:lnL>
                      <a:noFill/>
                    </a:lnL>
                    <a:lnR>
                      <a:noFill/>
                    </a:lnR>
                    <a:lnT>
                      <a:noFill/>
                    </a:lnT>
                    <a:lnB>
                      <a:noFill/>
                    </a:lnB>
                  </a:tcPr>
                </a:tc>
              </a:tr>
            </a:tbl>
          </a:graphicData>
        </a:graphic>
      </p:graphicFrame>
      <p:sp>
        <p:nvSpPr>
          <p:cNvPr id="10" name="Title 1"/>
          <p:cNvSpPr>
            <a:spLocks noGrp="1"/>
          </p:cNvSpPr>
          <p:nvPr>
            <p:ph type="title"/>
          </p:nvPr>
        </p:nvSpPr>
        <p:spPr>
          <a:xfrm>
            <a:off x="457200" y="152400"/>
            <a:ext cx="8229600" cy="609600"/>
          </a:xfrm>
        </p:spPr>
        <p:txBody>
          <a:bodyPr>
            <a:normAutofit/>
          </a:bodyPr>
          <a:lstStyle/>
          <a:p>
            <a:r>
              <a:rPr lang="en-US" sz="2800" b="1" dirty="0" smtClean="0">
                <a:solidFill>
                  <a:srgbClr val="00B050"/>
                </a:solidFill>
              </a:rPr>
              <a:t> Mathematical Citation </a:t>
            </a:r>
            <a:r>
              <a:rPr lang="en-US" sz="2800" b="1" dirty="0" err="1" smtClean="0">
                <a:solidFill>
                  <a:srgbClr val="00B050"/>
                </a:solidFill>
              </a:rPr>
              <a:t>Qutient</a:t>
            </a:r>
            <a:r>
              <a:rPr lang="en-US" sz="2800" b="1" dirty="0" smtClean="0">
                <a:solidFill>
                  <a:srgbClr val="00B050"/>
                </a:solidFill>
              </a:rPr>
              <a:t>: </a:t>
            </a:r>
            <a:r>
              <a:rPr lang="en-US" sz="2800" b="1" dirty="0" err="1" smtClean="0">
                <a:solidFill>
                  <a:srgbClr val="00B050"/>
                </a:solidFill>
              </a:rPr>
              <a:t>MathScinet</a:t>
            </a:r>
            <a:endParaRPr lang="en-US" sz="2800" b="1" dirty="0">
              <a:solidFill>
                <a:srgbClr val="00B050"/>
              </a:solidFill>
            </a:endParaRPr>
          </a:p>
        </p:txBody>
      </p:sp>
      <p:sp>
        <p:nvSpPr>
          <p:cNvPr id="22" name="Rectangle 21"/>
          <p:cNvSpPr/>
          <p:nvPr/>
        </p:nvSpPr>
        <p:spPr>
          <a:xfrm>
            <a:off x="228600" y="685800"/>
            <a:ext cx="8763000" cy="3493264"/>
          </a:xfrm>
          <a:prstGeom prst="rect">
            <a:avLst/>
          </a:prstGeom>
        </p:spPr>
        <p:txBody>
          <a:bodyPr wrap="square">
            <a:spAutoFit/>
          </a:bodyPr>
          <a:lstStyle/>
          <a:p>
            <a:r>
              <a:rPr lang="en-US" sz="2000" dirty="0" smtClean="0"/>
              <a:t>The Mathematical Citation Quotient (MCQ) is the number of citations to papers in a given journal over a five year period divided by the number of papers in the journal over the same period.</a:t>
            </a:r>
          </a:p>
          <a:p>
            <a:r>
              <a:rPr lang="en-US" sz="2000" dirty="0" smtClean="0"/>
              <a:t>For the period 2004–2008, the top five journals in </a:t>
            </a:r>
            <a:r>
              <a:rPr lang="en-US" sz="2000" i="1" dirty="0" smtClean="0"/>
              <a:t>Mathematical Reviews</a:t>
            </a:r>
            <a:r>
              <a:rPr lang="en-US" sz="2000" dirty="0" smtClean="0"/>
              <a:t> by MCQ:</a:t>
            </a:r>
          </a:p>
          <a:p>
            <a:r>
              <a:rPr lang="en-US" sz="2000" i="1" dirty="0" err="1" smtClean="0">
                <a:hlinkClick r:id="rId2" action="ppaction://hlinkfile" tooltip="Acta Numerica"/>
              </a:rPr>
              <a:t>Acta</a:t>
            </a:r>
            <a:r>
              <a:rPr lang="en-US" sz="2000" i="1" dirty="0" smtClean="0">
                <a:hlinkClick r:id="rId2" action="ppaction://hlinkfile" tooltip="Acta Numerica"/>
              </a:rPr>
              <a:t> </a:t>
            </a:r>
            <a:r>
              <a:rPr lang="en-US" sz="2000" i="1" dirty="0" err="1" smtClean="0">
                <a:hlinkClick r:id="rId2" action="ppaction://hlinkfile" tooltip="Acta Numerica"/>
              </a:rPr>
              <a:t>Numerica</a:t>
            </a:r>
            <a:r>
              <a:rPr lang="en-US" sz="2000" dirty="0" smtClean="0"/>
              <a:t> – MCQ 3.43         </a:t>
            </a:r>
            <a:r>
              <a:rPr lang="en-US" sz="2000" i="1" dirty="0" smtClean="0">
                <a:hlinkClick r:id="rId3" action="ppaction://hlinkfile" tooltip="Annals of Mathematics"/>
              </a:rPr>
              <a:t>Annals of Mathematics</a:t>
            </a:r>
            <a:r>
              <a:rPr lang="en-US" sz="2000" dirty="0" smtClean="0"/>
              <a:t> – MCQ 2.97 </a:t>
            </a:r>
          </a:p>
          <a:p>
            <a:r>
              <a:rPr lang="en-US" sz="2000" i="1" dirty="0" smtClean="0">
                <a:hlinkClick r:id="rId4" action="ppaction://hlinkfile" tooltip="Journal of the American Mathematical Society"/>
              </a:rPr>
              <a:t>Journal of the American Mathematical Society</a:t>
            </a:r>
            <a:r>
              <a:rPr lang="en-US" sz="2000" dirty="0" smtClean="0"/>
              <a:t> – MCQ 2.92 </a:t>
            </a:r>
          </a:p>
          <a:p>
            <a:r>
              <a:rPr lang="en-US" sz="2000" i="1" dirty="0" smtClean="0">
                <a:hlinkClick r:id="rId5" action="ppaction://hlinkfile" tooltip="Communications on Pure and Applied Mathematics"/>
              </a:rPr>
              <a:t>Communications on Pure and Applied Mathematics</a:t>
            </a:r>
            <a:r>
              <a:rPr lang="en-US" sz="2000" dirty="0" smtClean="0"/>
              <a:t> – MCQ 2.43 </a:t>
            </a:r>
          </a:p>
          <a:p>
            <a:r>
              <a:rPr lang="en-US" sz="2000" i="1" dirty="0" smtClean="0">
                <a:hlinkClick r:id="rId6" action="ppaction://hlinkfile" tooltip="Publications Mathématiques de l'IHÉS"/>
              </a:rPr>
              <a:t>Publications </a:t>
            </a:r>
            <a:r>
              <a:rPr lang="en-US" sz="2000" i="1" dirty="0" err="1" smtClean="0">
                <a:hlinkClick r:id="rId6" action="ppaction://hlinkfile" tooltip="Publications Mathématiques de l'IHÉS"/>
              </a:rPr>
              <a:t>Mathématiques</a:t>
            </a:r>
            <a:r>
              <a:rPr lang="en-US" sz="2000" i="1" dirty="0" smtClean="0">
                <a:hlinkClick r:id="rId6" action="ppaction://hlinkfile" tooltip="Publications Mathématiques de l'IHÉS"/>
              </a:rPr>
              <a:t> de </a:t>
            </a:r>
            <a:r>
              <a:rPr lang="en-US" sz="2000" i="1" dirty="0" err="1" smtClean="0">
                <a:hlinkClick r:id="rId6" action="ppaction://hlinkfile" tooltip="Publications Mathématiques de l'IHÉS"/>
              </a:rPr>
              <a:t>l'IHÉS</a:t>
            </a:r>
            <a:r>
              <a:rPr lang="en-US" sz="2000" dirty="0" smtClean="0"/>
              <a:t> – MCQ 2.33 </a:t>
            </a:r>
            <a:br>
              <a:rPr lang="en-US" sz="2000" dirty="0" smtClean="0"/>
            </a:br>
            <a:r>
              <a:rPr lang="en-US" sz="2000" dirty="0" smtClean="0"/>
              <a:t>The current underlying Citation Database comprises journal article citations from </a:t>
            </a:r>
            <a:r>
              <a:rPr lang="en-US" sz="2000" b="1" dirty="0" smtClean="0">
                <a:solidFill>
                  <a:srgbClr val="FF0000"/>
                </a:solidFill>
              </a:rPr>
              <a:t>reference lists</a:t>
            </a:r>
            <a:r>
              <a:rPr lang="en-US" sz="2000" dirty="0" smtClean="0"/>
              <a:t> in a selected collection of </a:t>
            </a:r>
            <a:r>
              <a:rPr lang="en-US" sz="2000" dirty="0" smtClean="0">
                <a:solidFill>
                  <a:srgbClr val="FF6600"/>
                </a:solidFill>
                <a:hlinkClick r:id="rId7" action="ppaction://hlinkfile"/>
              </a:rPr>
              <a:t>reference list journals</a:t>
            </a:r>
            <a:r>
              <a:rPr lang="en-US" sz="2000" dirty="0" smtClean="0"/>
              <a:t>.</a:t>
            </a:r>
            <a:endParaRPr lang="en-US" sz="2000" i="1" dirty="0" smtClean="0"/>
          </a:p>
          <a:p>
            <a:endParaRPr lang="en-US" sz="2100" dirty="0"/>
          </a:p>
        </p:txBody>
      </p:sp>
      <p:sp>
        <p:nvSpPr>
          <p:cNvPr id="23" name="Rectangle 22"/>
          <p:cNvSpPr/>
          <p:nvPr/>
        </p:nvSpPr>
        <p:spPr>
          <a:xfrm>
            <a:off x="1828800" y="6412468"/>
            <a:ext cx="5638800" cy="338554"/>
          </a:xfrm>
          <a:prstGeom prst="rect">
            <a:avLst/>
          </a:prstGeom>
        </p:spPr>
        <p:txBody>
          <a:bodyPr wrap="square">
            <a:spAutoFit/>
          </a:bodyPr>
          <a:lstStyle/>
          <a:p>
            <a:r>
              <a:rPr lang="en-US" sz="1600" dirty="0" smtClean="0">
                <a:solidFill>
                  <a:srgbClr val="00B0F0"/>
                </a:solidFill>
              </a:rPr>
              <a:t>http://en.wikipedia.org/wiki/Mathematical_Reviews</a:t>
            </a:r>
            <a:endParaRPr lang="en-US" sz="1600" dirty="0">
              <a:solidFill>
                <a:srgbClr val="00B0F0"/>
              </a:solidFill>
            </a:endParaRPr>
          </a:p>
        </p:txBody>
      </p:sp>
      <p:pic>
        <p:nvPicPr>
          <p:cNvPr id="24593" name="Picture 17"/>
          <p:cNvPicPr>
            <a:picLocks noChangeAspect="1" noChangeArrowheads="1"/>
          </p:cNvPicPr>
          <p:nvPr/>
        </p:nvPicPr>
        <p:blipFill>
          <a:blip r:embed="rId8" cstate="print"/>
          <a:srcRect/>
          <a:stretch>
            <a:fillRect/>
          </a:stretch>
        </p:blipFill>
        <p:spPr bwMode="auto">
          <a:xfrm>
            <a:off x="476250" y="3810000"/>
            <a:ext cx="7981950" cy="2590800"/>
          </a:xfrm>
          <a:prstGeom prst="rect">
            <a:avLst/>
          </a:prstGeom>
          <a:noFill/>
          <a:ln w="9525">
            <a:noFill/>
            <a:miter lim="800000"/>
            <a:headEnd/>
            <a:tailEnd/>
          </a:ln>
          <a:effectLst/>
        </p:spPr>
      </p:pic>
      <p:pic>
        <p:nvPicPr>
          <p:cNvPr id="11" name="Picture 2"/>
          <p:cNvPicPr>
            <a:picLocks noChangeAspect="1" noChangeArrowheads="1"/>
          </p:cNvPicPr>
          <p:nvPr/>
        </p:nvPicPr>
        <p:blipFill>
          <a:blip r:embed="rId9" cstate="print"/>
          <a:srcRect/>
          <a:stretch>
            <a:fillRect/>
          </a:stretch>
        </p:blipFill>
        <p:spPr bwMode="auto">
          <a:xfrm>
            <a:off x="609600" y="3886200"/>
            <a:ext cx="2012794" cy="427589"/>
          </a:xfrm>
          <a:prstGeom prst="rect">
            <a:avLst/>
          </a:prstGeom>
          <a:noFill/>
          <a:ln w="9525">
            <a:noFill/>
            <a:miter lim="800000"/>
            <a:headEnd/>
            <a:tailEnd/>
          </a:ln>
          <a:effectLst/>
        </p:spPr>
      </p:pic>
      <p:sp>
        <p:nvSpPr>
          <p:cNvPr id="9" name="Date Placeholder 8"/>
          <p:cNvSpPr>
            <a:spLocks noGrp="1"/>
          </p:cNvSpPr>
          <p:nvPr>
            <p:ph type="dt" sz="half" idx="10"/>
          </p:nvPr>
        </p:nvSpPr>
        <p:spPr/>
        <p:txBody>
          <a:bodyPr/>
          <a:lstStyle/>
          <a:p>
            <a:fld id="{4724EE38-FFFD-408B-B3B0-D1C772657DA9}" type="datetime1">
              <a:rPr lang="en-US" smtClean="0"/>
              <a:pPr/>
              <a:t>10/29/2011</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endParaRPr lang="en-US" b="1" dirty="0">
              <a:solidFill>
                <a:srgbClr val="00B050"/>
              </a:solidFill>
            </a:endParaRPr>
          </a:p>
        </p:txBody>
      </p:sp>
      <p:pic>
        <p:nvPicPr>
          <p:cNvPr id="88069" name="Picture 5"/>
          <p:cNvPicPr>
            <a:picLocks noChangeAspect="1" noChangeArrowheads="1"/>
          </p:cNvPicPr>
          <p:nvPr/>
        </p:nvPicPr>
        <p:blipFill>
          <a:blip r:embed="rId2" cstate="print"/>
          <a:srcRect/>
          <a:stretch>
            <a:fillRect/>
          </a:stretch>
        </p:blipFill>
        <p:spPr bwMode="auto">
          <a:xfrm>
            <a:off x="438150" y="838200"/>
            <a:ext cx="8267700" cy="3048000"/>
          </a:xfrm>
          <a:prstGeom prst="rect">
            <a:avLst/>
          </a:prstGeom>
          <a:noFill/>
          <a:ln w="9525">
            <a:noFill/>
            <a:miter lim="800000"/>
            <a:headEnd/>
            <a:tailEnd/>
          </a:ln>
          <a:effectLst/>
        </p:spPr>
      </p:pic>
      <p:pic>
        <p:nvPicPr>
          <p:cNvPr id="88070" name="Picture 6"/>
          <p:cNvPicPr>
            <a:picLocks noChangeAspect="1" noChangeArrowheads="1"/>
          </p:cNvPicPr>
          <p:nvPr/>
        </p:nvPicPr>
        <p:blipFill>
          <a:blip r:embed="rId3" cstate="print"/>
          <a:srcRect/>
          <a:stretch>
            <a:fillRect/>
          </a:stretch>
        </p:blipFill>
        <p:spPr bwMode="auto">
          <a:xfrm>
            <a:off x="533399" y="3971925"/>
            <a:ext cx="8077201" cy="600075"/>
          </a:xfrm>
          <a:prstGeom prst="rect">
            <a:avLst/>
          </a:prstGeom>
          <a:noFill/>
          <a:ln w="9525">
            <a:noFill/>
            <a:miter lim="800000"/>
            <a:headEnd/>
            <a:tailEnd/>
          </a:ln>
          <a:effectLst/>
        </p:spPr>
      </p:pic>
      <p:graphicFrame>
        <p:nvGraphicFramePr>
          <p:cNvPr id="12" name="Table 11"/>
          <p:cNvGraphicFramePr>
            <a:graphicFrameLocks noGrp="1"/>
          </p:cNvGraphicFramePr>
          <p:nvPr/>
        </p:nvGraphicFramePr>
        <p:xfrm>
          <a:off x="609600" y="4691846"/>
          <a:ext cx="7772400" cy="1556554"/>
        </p:xfrm>
        <a:graphic>
          <a:graphicData uri="http://schemas.openxmlformats.org/drawingml/2006/table">
            <a:tbl>
              <a:tblPr/>
              <a:tblGrid>
                <a:gridCol w="7772400"/>
              </a:tblGrid>
              <a:tr h="10993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Verdana"/>
                        </a:rPr>
                        <a:t>Total MCQ* 2007, 2008, 2009: </a:t>
                      </a:r>
                      <a:r>
                        <a:rPr lang="en-US" sz="2000" dirty="0" smtClean="0">
                          <a:solidFill>
                            <a:srgbClr val="FF0000"/>
                          </a:solidFill>
                          <a:latin typeface="Verdana"/>
                        </a:rPr>
                        <a:t>0.28</a:t>
                      </a:r>
                      <a:r>
                        <a:rPr lang="en-US" sz="2000" dirty="0" smtClean="0">
                          <a:latin typeface="Verdana"/>
                        </a:rPr>
                        <a:t/>
                      </a:r>
                      <a:br>
                        <a:rPr lang="en-US" sz="2000" dirty="0" smtClean="0">
                          <a:latin typeface="Verdana"/>
                        </a:rPr>
                      </a:br>
                      <a:r>
                        <a:rPr lang="en-US" sz="2000" dirty="0" smtClean="0">
                          <a:latin typeface="Verdana"/>
                        </a:rPr>
                        <a:t>Total MCQ* 2006: </a:t>
                      </a:r>
                      <a:r>
                        <a:rPr lang="en-US" sz="2000" dirty="0" smtClean="0">
                          <a:solidFill>
                            <a:srgbClr val="FF0000"/>
                          </a:solidFill>
                          <a:latin typeface="Verdana"/>
                        </a:rPr>
                        <a:t>0.27</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Verdana"/>
                        </a:rPr>
                        <a:t>Total MCQ* 2005: </a:t>
                      </a:r>
                      <a:r>
                        <a:rPr lang="en-US" sz="2000" dirty="0" smtClean="0">
                          <a:solidFill>
                            <a:srgbClr val="FF0000"/>
                          </a:solidFill>
                          <a:latin typeface="Verdana"/>
                        </a:rPr>
                        <a:t>0.26</a:t>
                      </a:r>
                      <a:r>
                        <a:rPr lang="en-US" sz="2000" dirty="0" smtClean="0">
                          <a:latin typeface="Verdana"/>
                        </a:rPr>
                        <a:t/>
                      </a:r>
                      <a:br>
                        <a:rPr lang="en-US" sz="2000" dirty="0" smtClean="0">
                          <a:latin typeface="Verdana"/>
                        </a:rPr>
                      </a:br>
                      <a:r>
                        <a:rPr lang="en-US" sz="2000" dirty="0" smtClean="0">
                          <a:latin typeface="Verdana"/>
                        </a:rPr>
                        <a:t>Total MCQ* 2000, 2001, 2002,</a:t>
                      </a:r>
                      <a:r>
                        <a:rPr lang="en-US" sz="2000" baseline="0" dirty="0" smtClean="0">
                          <a:latin typeface="Verdana"/>
                        </a:rPr>
                        <a:t> </a:t>
                      </a:r>
                      <a:r>
                        <a:rPr lang="en-US" sz="2000" dirty="0" smtClean="0">
                          <a:latin typeface="Verdana"/>
                        </a:rPr>
                        <a:t>2003, 2004: </a:t>
                      </a:r>
                      <a:r>
                        <a:rPr lang="en-US" sz="2000" dirty="0" smtClean="0">
                          <a:solidFill>
                            <a:srgbClr val="FF0000"/>
                          </a:solidFill>
                          <a:latin typeface="Verdana"/>
                        </a:rPr>
                        <a:t>0.25</a:t>
                      </a:r>
                    </a:p>
                    <a:p>
                      <a:endParaRPr lang="en-US" sz="2000" dirty="0">
                        <a:latin typeface="Verdana"/>
                      </a:endParaRPr>
                    </a:p>
                  </a:txBody>
                  <a:tcPr marL="16277" marR="16277" marT="16277" marB="16277" anchor="ctr">
                    <a:lnL>
                      <a:noFill/>
                    </a:lnL>
                    <a:lnR>
                      <a:noFill/>
                    </a:lnR>
                    <a:lnT>
                      <a:noFill/>
                    </a:lnT>
                    <a:lnB>
                      <a:noFill/>
                    </a:lnB>
                  </a:tcPr>
                </a:tc>
              </a:tr>
            </a:tbl>
          </a:graphicData>
        </a:graphic>
      </p:graphicFrame>
      <p:pic>
        <p:nvPicPr>
          <p:cNvPr id="25602" name="Picture 2"/>
          <p:cNvPicPr>
            <a:picLocks noChangeAspect="1" noChangeArrowheads="1"/>
          </p:cNvPicPr>
          <p:nvPr/>
        </p:nvPicPr>
        <p:blipFill>
          <a:blip r:embed="rId4" cstate="print"/>
          <a:srcRect/>
          <a:stretch>
            <a:fillRect/>
          </a:stretch>
        </p:blipFill>
        <p:spPr bwMode="auto">
          <a:xfrm>
            <a:off x="3517977" y="152400"/>
            <a:ext cx="2197023" cy="533400"/>
          </a:xfrm>
          <a:prstGeom prst="rect">
            <a:avLst/>
          </a:prstGeom>
          <a:noFill/>
          <a:ln w="9525">
            <a:noFill/>
            <a:miter lim="800000"/>
            <a:headEnd/>
            <a:tailEnd/>
          </a:ln>
          <a:effectLst/>
        </p:spPr>
      </p:pic>
      <p:sp>
        <p:nvSpPr>
          <p:cNvPr id="8" name="Date Placeholder 7"/>
          <p:cNvSpPr>
            <a:spLocks noGrp="1"/>
          </p:cNvSpPr>
          <p:nvPr>
            <p:ph type="dt" sz="half" idx="10"/>
          </p:nvPr>
        </p:nvSpPr>
        <p:spPr/>
        <p:txBody>
          <a:bodyPr/>
          <a:lstStyle/>
          <a:p>
            <a:fld id="{30A27A84-0DFC-40CA-830C-20C763FF1A53}" type="datetime1">
              <a:rPr lang="en-US" smtClean="0"/>
              <a:pPr/>
              <a:t>10/29/2011</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04"/>
          <p:cNvSpPr txBox="1">
            <a:spLocks noChangeArrowheads="1"/>
          </p:cNvSpPr>
          <p:nvPr/>
        </p:nvSpPr>
        <p:spPr>
          <a:xfrm>
            <a:off x="304800" y="152400"/>
            <a:ext cx="4495800" cy="838200"/>
          </a:xfrm>
          <a:prstGeom prst="rect">
            <a:avLst/>
          </a:prstGeom>
        </p:spPr>
        <p:txBody>
          <a:bodyPr vert="horz" lIns="91440" tIns="45720" rIns="91440" bIns="45720" rtlCol="0" anchor="ctr">
            <a:normAutofit fontScale="85000" lnSpcReduction="20000"/>
          </a:bodyPr>
          <a:lstStyle/>
          <a:p>
            <a:pPr lvl="0" algn="ctr">
              <a:spcBef>
                <a:spcPct val="0"/>
              </a:spcBef>
              <a:defRPr/>
            </a:pPr>
            <a:r>
              <a:rPr lang="en-US" sz="2400" b="1" dirty="0" smtClean="0">
                <a:solidFill>
                  <a:srgbClr val="339933"/>
                </a:solidFill>
              </a:rPr>
              <a:t> Times World University Rankings </a:t>
            </a:r>
            <a:r>
              <a:rPr kumimoji="0" lang="en-IE" sz="2800" b="1" i="0" u="none" strike="noStrike" kern="1200" cap="none" spc="0" normalizeH="0" baseline="0" noProof="0" dirty="0" smtClean="0">
                <a:ln>
                  <a:noFill/>
                </a:ln>
                <a:solidFill>
                  <a:srgbClr val="339933"/>
                </a:solidFill>
                <a:effectLst/>
                <a:uLnTx/>
                <a:uFillTx/>
                <a:latin typeface="Arial" pitchFamily="34" charset="0"/>
                <a:ea typeface="+mj-ea"/>
                <a:cs typeface="+mj-cs"/>
              </a:rPr>
              <a:t/>
            </a:r>
            <a:br>
              <a:rPr kumimoji="0" lang="en-IE" sz="2800" b="1" i="0" u="none" strike="noStrike" kern="1200" cap="none" spc="0" normalizeH="0" baseline="0" noProof="0" dirty="0" smtClean="0">
                <a:ln>
                  <a:noFill/>
                </a:ln>
                <a:solidFill>
                  <a:srgbClr val="339933"/>
                </a:solidFill>
                <a:effectLst/>
                <a:uLnTx/>
                <a:uFillTx/>
                <a:latin typeface="Arial" pitchFamily="34" charset="0"/>
                <a:ea typeface="+mj-ea"/>
                <a:cs typeface="+mj-cs"/>
              </a:rPr>
            </a:br>
            <a:r>
              <a:rPr kumimoji="0" lang="en-IE" sz="2800" b="0" i="0" u="none" strike="noStrike" kern="1200" cap="none" spc="0" normalizeH="0" baseline="0" noProof="0" dirty="0" smtClean="0">
                <a:ln>
                  <a:noFill/>
                </a:ln>
                <a:solidFill>
                  <a:srgbClr val="FF0000"/>
                </a:solidFill>
                <a:effectLst/>
                <a:uLnTx/>
                <a:uFillTx/>
                <a:latin typeface="Arial" pitchFamily="34" charset="0"/>
                <a:ea typeface="+mj-ea"/>
                <a:cs typeface="+mj-cs"/>
              </a:rPr>
              <a:t>Top </a:t>
            </a:r>
            <a:r>
              <a:rPr lang="en-IE" sz="2800" dirty="0" smtClean="0">
                <a:solidFill>
                  <a:srgbClr val="FF0000"/>
                </a:solidFill>
                <a:latin typeface="Arial" pitchFamily="34" charset="0"/>
                <a:ea typeface="+mj-ea"/>
                <a:cs typeface="+mj-cs"/>
              </a:rPr>
              <a:t>4</a:t>
            </a:r>
            <a:r>
              <a:rPr kumimoji="0" lang="en-IE" sz="2800" b="0" i="0" u="none" strike="noStrike" kern="1200" cap="none" spc="0" normalizeH="0" baseline="0" noProof="0" dirty="0" smtClean="0">
                <a:ln>
                  <a:noFill/>
                </a:ln>
                <a:solidFill>
                  <a:srgbClr val="FF0000"/>
                </a:solidFill>
                <a:effectLst/>
                <a:uLnTx/>
                <a:uFillTx/>
                <a:latin typeface="Arial" pitchFamily="34" charset="0"/>
                <a:ea typeface="+mj-ea"/>
                <a:cs typeface="+mj-cs"/>
              </a:rPr>
              <a:t>00 Universities</a:t>
            </a:r>
            <a:r>
              <a:rPr kumimoji="0" lang="en-IE" sz="4400" b="0" i="0" u="none" strike="noStrike" kern="1200" cap="none" spc="0" normalizeH="0" baseline="0" noProof="0" dirty="0" smtClean="0">
                <a:ln>
                  <a:noFill/>
                </a:ln>
                <a:solidFill>
                  <a:srgbClr val="FF0000"/>
                </a:solidFill>
                <a:effectLst/>
                <a:uLnTx/>
                <a:uFillTx/>
                <a:latin typeface="Arial" pitchFamily="34" charset="0"/>
                <a:ea typeface="+mj-ea"/>
                <a:cs typeface="+mj-cs"/>
              </a:rPr>
              <a:t> </a:t>
            </a:r>
          </a:p>
        </p:txBody>
      </p:sp>
      <p:sp>
        <p:nvSpPr>
          <p:cNvPr id="9" name="Title 1"/>
          <p:cNvSpPr txBox="1">
            <a:spLocks/>
          </p:cNvSpPr>
          <p:nvPr/>
        </p:nvSpPr>
        <p:spPr>
          <a:xfrm>
            <a:off x="1216025" y="5486400"/>
            <a:ext cx="6784975" cy="928687"/>
          </a:xfrm>
          <a:prstGeom prst="rect">
            <a:avLst/>
          </a:prstGeom>
          <a:solidFill>
            <a:srgbClr val="D5F4FF"/>
          </a:solidFill>
          <a:ln>
            <a:solidFill>
              <a:schemeClr val="tx1"/>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400" i="0" u="none" strike="noStrike" kern="1200" cap="none" spc="0" normalizeH="0" baseline="0" noProof="0" dirty="0" smtClean="0">
                <a:ln>
                  <a:noFill/>
                </a:ln>
                <a:solidFill>
                  <a:schemeClr val="tx1"/>
                </a:solidFill>
                <a:effectLst/>
                <a:uLnTx/>
                <a:uFillTx/>
                <a:latin typeface="Arial" charset="0"/>
                <a:ea typeface="+mj-ea"/>
                <a:cs typeface="+mj-cs"/>
              </a:rPr>
              <a:t>University ranking positions are primarily marketing tools, not research management tools</a:t>
            </a:r>
          </a:p>
        </p:txBody>
      </p:sp>
      <p:sp>
        <p:nvSpPr>
          <p:cNvPr id="8" name="Rectangle 7"/>
          <p:cNvSpPr/>
          <p:nvPr/>
        </p:nvSpPr>
        <p:spPr>
          <a:xfrm>
            <a:off x="152400" y="1028343"/>
            <a:ext cx="8839200" cy="4493538"/>
          </a:xfrm>
          <a:prstGeom prst="rect">
            <a:avLst/>
          </a:prstGeom>
        </p:spPr>
        <p:txBody>
          <a:bodyPr wrap="square">
            <a:spAutoFit/>
          </a:bodyPr>
          <a:lstStyle/>
          <a:p>
            <a:r>
              <a:rPr lang="en-US" sz="2400" dirty="0" smtClean="0"/>
              <a:t>Our rankings of the top universities across the globe employ 13 separate performance indicators designed to capture the full range of university activities, from teaching to research to knowledge transfer. These 13 elements are brought together into five headline categories, which are:</a:t>
            </a:r>
          </a:p>
          <a:p>
            <a:endParaRPr lang="en-US" sz="2400" dirty="0" smtClean="0"/>
          </a:p>
          <a:p>
            <a:r>
              <a:rPr lang="en-US" sz="2200" b="1" i="1" dirty="0" smtClean="0">
                <a:solidFill>
                  <a:srgbClr val="C00000"/>
                </a:solidFill>
              </a:rPr>
              <a:t>Teaching</a:t>
            </a:r>
            <a:r>
              <a:rPr lang="en-US" sz="2200" dirty="0" smtClean="0"/>
              <a:t> — the learning environment (worth </a:t>
            </a:r>
            <a:r>
              <a:rPr lang="en-US" sz="2200" b="1" dirty="0" smtClean="0">
                <a:solidFill>
                  <a:srgbClr val="FF0066"/>
                </a:solidFill>
              </a:rPr>
              <a:t>30 per cent </a:t>
            </a:r>
            <a:r>
              <a:rPr lang="en-US" sz="2200" dirty="0" smtClean="0"/>
              <a:t>of the overall ranking score)</a:t>
            </a:r>
          </a:p>
          <a:p>
            <a:r>
              <a:rPr lang="en-US" sz="2200" b="1" i="1" dirty="0" smtClean="0">
                <a:solidFill>
                  <a:srgbClr val="339933"/>
                </a:solidFill>
              </a:rPr>
              <a:t>Research</a:t>
            </a:r>
            <a:r>
              <a:rPr lang="en-US" sz="2200" b="1" dirty="0" smtClean="0">
                <a:solidFill>
                  <a:srgbClr val="339933"/>
                </a:solidFill>
              </a:rPr>
              <a:t> — volume, income and reputation (worth </a:t>
            </a:r>
            <a:r>
              <a:rPr lang="en-US" sz="2200" b="1" dirty="0" smtClean="0">
                <a:solidFill>
                  <a:srgbClr val="FF0066"/>
                </a:solidFill>
              </a:rPr>
              <a:t>30 per cent</a:t>
            </a:r>
            <a:r>
              <a:rPr lang="en-US" sz="2200" b="1" dirty="0" smtClean="0">
                <a:solidFill>
                  <a:srgbClr val="339933"/>
                </a:solidFill>
              </a:rPr>
              <a:t>)</a:t>
            </a:r>
          </a:p>
          <a:p>
            <a:r>
              <a:rPr lang="en-US" sz="2200" b="1" i="1" dirty="0" smtClean="0">
                <a:solidFill>
                  <a:srgbClr val="0000CC"/>
                </a:solidFill>
              </a:rPr>
              <a:t>Citations</a:t>
            </a:r>
            <a:r>
              <a:rPr lang="en-US" sz="2200" b="1" dirty="0" smtClean="0">
                <a:solidFill>
                  <a:srgbClr val="0000CC"/>
                </a:solidFill>
              </a:rPr>
              <a:t> — research influence (worth </a:t>
            </a:r>
            <a:r>
              <a:rPr lang="en-US" sz="2200" b="1" dirty="0" smtClean="0">
                <a:solidFill>
                  <a:srgbClr val="FF0066"/>
                </a:solidFill>
              </a:rPr>
              <a:t>30 per cent</a:t>
            </a:r>
            <a:r>
              <a:rPr lang="en-US" sz="2200" b="1" dirty="0" smtClean="0">
                <a:solidFill>
                  <a:srgbClr val="0000CC"/>
                </a:solidFill>
              </a:rPr>
              <a:t>)</a:t>
            </a:r>
          </a:p>
          <a:p>
            <a:r>
              <a:rPr lang="en-US" sz="2200" i="1" dirty="0" smtClean="0"/>
              <a:t>Industry income</a:t>
            </a:r>
            <a:r>
              <a:rPr lang="en-US" sz="2200" dirty="0" smtClean="0"/>
              <a:t> — innovation (worth </a:t>
            </a:r>
            <a:r>
              <a:rPr lang="en-US" sz="2200" b="1" dirty="0" smtClean="0">
                <a:solidFill>
                  <a:srgbClr val="FF0000"/>
                </a:solidFill>
              </a:rPr>
              <a:t>2.5 per cent</a:t>
            </a:r>
            <a:r>
              <a:rPr lang="en-US" sz="2200" dirty="0" smtClean="0"/>
              <a:t>)</a:t>
            </a:r>
          </a:p>
          <a:p>
            <a:r>
              <a:rPr lang="en-US" sz="2200" i="1" dirty="0" smtClean="0"/>
              <a:t>International outlook</a:t>
            </a:r>
            <a:r>
              <a:rPr lang="en-US" sz="2200" dirty="0" smtClean="0"/>
              <a:t> — staff, students and research (worth </a:t>
            </a:r>
            <a:r>
              <a:rPr lang="en-US" sz="2200" b="1" dirty="0" smtClean="0">
                <a:solidFill>
                  <a:srgbClr val="FF0000"/>
                </a:solidFill>
              </a:rPr>
              <a:t>7.5 per cent</a:t>
            </a:r>
            <a:r>
              <a:rPr lang="en-US" sz="2200" dirty="0" smtClean="0"/>
              <a:t>).</a:t>
            </a:r>
            <a:endParaRPr lang="en-US" sz="2200" dirty="0"/>
          </a:p>
        </p:txBody>
      </p:sp>
      <p:pic>
        <p:nvPicPr>
          <p:cNvPr id="24578" name="Picture 2"/>
          <p:cNvPicPr>
            <a:picLocks noChangeAspect="1" noChangeArrowheads="1"/>
          </p:cNvPicPr>
          <p:nvPr/>
        </p:nvPicPr>
        <p:blipFill>
          <a:blip r:embed="rId2" cstate="print"/>
          <a:srcRect/>
          <a:stretch>
            <a:fillRect/>
          </a:stretch>
        </p:blipFill>
        <p:spPr bwMode="auto">
          <a:xfrm>
            <a:off x="4938713" y="152400"/>
            <a:ext cx="4129087" cy="914400"/>
          </a:xfrm>
          <a:prstGeom prst="rect">
            <a:avLst/>
          </a:prstGeom>
          <a:noFill/>
          <a:ln w="9525">
            <a:noFill/>
            <a:miter lim="800000"/>
            <a:headEnd/>
            <a:tailEnd/>
          </a:ln>
          <a:effectLst/>
        </p:spPr>
      </p:pic>
      <p:sp>
        <p:nvSpPr>
          <p:cNvPr id="11" name="Rectangle 10"/>
          <p:cNvSpPr/>
          <p:nvPr/>
        </p:nvSpPr>
        <p:spPr>
          <a:xfrm>
            <a:off x="1981200" y="6474023"/>
            <a:ext cx="5943600" cy="307777"/>
          </a:xfrm>
          <a:prstGeom prst="rect">
            <a:avLst/>
          </a:prstGeom>
        </p:spPr>
        <p:txBody>
          <a:bodyPr wrap="square">
            <a:spAutoFit/>
          </a:bodyPr>
          <a:lstStyle/>
          <a:p>
            <a:r>
              <a:rPr lang="en-US" sz="1400" dirty="0" smtClean="0">
                <a:solidFill>
                  <a:srgbClr val="0070C0"/>
                </a:solidFill>
              </a:rPr>
              <a:t>http://www.timeshighereducation.co.uk/world-university-rankings/</a:t>
            </a:r>
            <a:endParaRPr lang="en-US" sz="1400" dirty="0">
              <a:solidFill>
                <a:srgbClr val="0070C0"/>
              </a:solidFill>
            </a:endParaRPr>
          </a:p>
        </p:txBody>
      </p:sp>
      <p:sp>
        <p:nvSpPr>
          <p:cNvPr id="10" name="Date Placeholder 9"/>
          <p:cNvSpPr>
            <a:spLocks noGrp="1"/>
          </p:cNvSpPr>
          <p:nvPr>
            <p:ph type="dt" sz="half" idx="10"/>
          </p:nvPr>
        </p:nvSpPr>
        <p:spPr/>
        <p:txBody>
          <a:bodyPr/>
          <a:lstStyle/>
          <a:p>
            <a:fld id="{7A06F9DD-8B5D-4D44-8734-A80B8BD5DC08}" type="datetime1">
              <a:rPr lang="en-US" smtClean="0"/>
              <a:pPr/>
              <a:t>10/29/2011</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b="1" dirty="0" smtClean="0">
                <a:solidFill>
                  <a:srgbClr val="C00000"/>
                </a:solidFill>
              </a:rPr>
              <a:t>ERA: Journal Ranking</a:t>
            </a:r>
            <a:endParaRPr lang="en-US" dirty="0"/>
          </a:p>
        </p:txBody>
      </p:sp>
      <p:sp>
        <p:nvSpPr>
          <p:cNvPr id="4" name="Rectangle 3"/>
          <p:cNvSpPr/>
          <p:nvPr/>
        </p:nvSpPr>
        <p:spPr>
          <a:xfrm>
            <a:off x="152400" y="762000"/>
            <a:ext cx="8763000" cy="6186309"/>
          </a:xfrm>
          <a:prstGeom prst="rect">
            <a:avLst/>
          </a:prstGeom>
        </p:spPr>
        <p:txBody>
          <a:bodyPr wrap="square">
            <a:spAutoFit/>
          </a:bodyPr>
          <a:lstStyle/>
          <a:p>
            <a:r>
              <a:rPr lang="en-US" sz="3600" b="1" dirty="0" smtClean="0"/>
              <a:t>Measures</a:t>
            </a:r>
          </a:p>
          <a:p>
            <a:endParaRPr lang="en-US" sz="2400" b="1" dirty="0" smtClean="0"/>
          </a:p>
          <a:p>
            <a:pPr>
              <a:buFont typeface="Wingdings" pitchFamily="2" charset="2"/>
              <a:buChar char="ü"/>
            </a:pPr>
            <a:r>
              <a:rPr lang="en-US" sz="2400" b="1" dirty="0" smtClean="0"/>
              <a:t> </a:t>
            </a:r>
            <a:r>
              <a:rPr lang="en-US" sz="3200" b="1" dirty="0" smtClean="0"/>
              <a:t>All journals included must </a:t>
            </a:r>
            <a:r>
              <a:rPr lang="en-US" sz="3200" b="1" dirty="0" smtClean="0">
                <a:solidFill>
                  <a:srgbClr val="0000CC"/>
                </a:solidFill>
              </a:rPr>
              <a:t>fulfill international academic standards</a:t>
            </a:r>
            <a:r>
              <a:rPr lang="en-US" sz="3200" b="1" dirty="0" smtClean="0"/>
              <a:t>, i.e., selection of articles is based on objective review policy. </a:t>
            </a:r>
          </a:p>
          <a:p>
            <a:endParaRPr lang="en-US" sz="3200" b="1" dirty="0" smtClean="0"/>
          </a:p>
          <a:p>
            <a:pPr>
              <a:buFont typeface="Wingdings" pitchFamily="2" charset="2"/>
              <a:buChar char="ü"/>
            </a:pPr>
            <a:r>
              <a:rPr lang="en-US" sz="3200" b="1" dirty="0" smtClean="0"/>
              <a:t> The journal must fulfill </a:t>
            </a:r>
            <a:r>
              <a:rPr lang="en-US" sz="3200" b="1" dirty="0" smtClean="0">
                <a:solidFill>
                  <a:srgbClr val="0000CC"/>
                </a:solidFill>
              </a:rPr>
              <a:t>basic publishing standards</a:t>
            </a:r>
            <a:r>
              <a:rPr lang="en-US" sz="3200" b="1" dirty="0" smtClean="0"/>
              <a:t> , i.e.,  </a:t>
            </a:r>
            <a:r>
              <a:rPr lang="en-US" sz="3200" b="1" dirty="0" smtClean="0">
                <a:solidFill>
                  <a:srgbClr val="00B050"/>
                </a:solidFill>
              </a:rPr>
              <a:t>ISSN</a:t>
            </a:r>
            <a:r>
              <a:rPr lang="en-US" sz="3200" b="1" dirty="0" smtClean="0"/>
              <a:t>, </a:t>
            </a:r>
            <a:r>
              <a:rPr lang="en-US" sz="3200" b="1" dirty="0" smtClean="0">
                <a:solidFill>
                  <a:srgbClr val="C00000"/>
                </a:solidFill>
              </a:rPr>
              <a:t>timeliness of publication</a:t>
            </a:r>
            <a:r>
              <a:rPr lang="en-US" sz="3200" b="1" dirty="0" smtClean="0"/>
              <a:t>, </a:t>
            </a:r>
            <a:r>
              <a:rPr lang="en-US" sz="3200" b="1" dirty="0" smtClean="0">
                <a:solidFill>
                  <a:srgbClr val="0000CC"/>
                </a:solidFill>
              </a:rPr>
              <a:t>complete bibliographic information</a:t>
            </a:r>
            <a:r>
              <a:rPr lang="en-US" sz="3200" b="1" dirty="0" smtClean="0"/>
              <a:t> for all cited references, </a:t>
            </a:r>
            <a:r>
              <a:rPr lang="en-US" sz="3200" b="1" dirty="0" smtClean="0">
                <a:solidFill>
                  <a:srgbClr val="00B050"/>
                </a:solidFill>
              </a:rPr>
              <a:t>full address </a:t>
            </a:r>
            <a:r>
              <a:rPr lang="en-US" sz="3200" b="1" dirty="0" smtClean="0"/>
              <a:t>information for every author. </a:t>
            </a:r>
          </a:p>
          <a:p>
            <a:pPr>
              <a:buFont typeface="Wingdings" pitchFamily="2" charset="2"/>
              <a:buChar char="ü"/>
            </a:pPr>
            <a:endParaRPr lang="en-US" sz="2400" b="1" dirty="0" smtClean="0"/>
          </a:p>
          <a:p>
            <a:pPr>
              <a:buFont typeface="Wingdings" pitchFamily="2" charset="2"/>
              <a:buChar char="ü"/>
            </a:pPr>
            <a:endParaRPr lang="en-US" sz="2400" b="1" dirty="0" smtClean="0"/>
          </a:p>
        </p:txBody>
      </p:sp>
      <p:sp>
        <p:nvSpPr>
          <p:cNvPr id="5" name="Rectangle 4"/>
          <p:cNvSpPr/>
          <p:nvPr/>
        </p:nvSpPr>
        <p:spPr>
          <a:xfrm>
            <a:off x="1524000" y="6248400"/>
            <a:ext cx="5943600" cy="369332"/>
          </a:xfrm>
          <a:prstGeom prst="rect">
            <a:avLst/>
          </a:prstGeom>
        </p:spPr>
        <p:txBody>
          <a:bodyPr wrap="square">
            <a:spAutoFit/>
          </a:bodyPr>
          <a:lstStyle/>
          <a:p>
            <a:r>
              <a:rPr lang="en-US" dirty="0" smtClean="0">
                <a:solidFill>
                  <a:srgbClr val="0070C0"/>
                </a:solidFill>
              </a:rPr>
              <a:t>http://halshs.archives-ouvertes.fr/halshs-00568746/fr/</a:t>
            </a:r>
            <a:endParaRPr lang="en-US" dirty="0">
              <a:solidFill>
                <a:srgbClr val="0070C0"/>
              </a:solidFill>
            </a:endParaRPr>
          </a:p>
        </p:txBody>
      </p:sp>
      <p:sp>
        <p:nvSpPr>
          <p:cNvPr id="6" name="Date Placeholder 5"/>
          <p:cNvSpPr>
            <a:spLocks noGrp="1"/>
          </p:cNvSpPr>
          <p:nvPr>
            <p:ph type="dt" sz="half" idx="10"/>
          </p:nvPr>
        </p:nvSpPr>
        <p:spPr/>
        <p:txBody>
          <a:bodyPr/>
          <a:lstStyle/>
          <a:p>
            <a:fld id="{AD58D99F-5616-4318-B260-17451C95E07C}" type="datetime1">
              <a:rPr lang="en-US" smtClean="0"/>
              <a:pPr/>
              <a:t>10/29/2011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slide(fromBottom)">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slide(fromBottom)">
                                      <p:cBhvr>
                                        <p:cTn id="12" dur="500"/>
                                        <p:tgtEl>
                                          <p:spTgt spid="4">
                                            <p:txEl>
                                              <p:pRg st="4" end="4"/>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lide(fromBottom)">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14400"/>
            <a:ext cx="8686800" cy="5592762"/>
          </a:xfrm>
        </p:spPr>
        <p:txBody>
          <a:bodyPr>
            <a:noAutofit/>
          </a:bodyPr>
          <a:lstStyle/>
          <a:p>
            <a:pPr algn="l"/>
            <a:r>
              <a:rPr lang="en-US" sz="2800" dirty="0" smtClean="0"/>
              <a:t>As part of their </a:t>
            </a:r>
            <a:r>
              <a:rPr lang="en-US" sz="2800" dirty="0" smtClean="0">
                <a:solidFill>
                  <a:srgbClr val="0070C0"/>
                </a:solidFill>
              </a:rPr>
              <a:t>Excellence in Research for Australia (ERA) </a:t>
            </a:r>
            <a:r>
              <a:rPr lang="en-US" sz="2800" dirty="0" smtClean="0"/>
              <a:t>program, the Australian Research Council rated more than </a:t>
            </a:r>
            <a:r>
              <a:rPr lang="en-US" sz="2800" b="1" dirty="0" smtClean="0">
                <a:solidFill>
                  <a:srgbClr val="00B050"/>
                </a:solidFill>
              </a:rPr>
              <a:t>20,000 peer-reviewed journals</a:t>
            </a:r>
            <a:r>
              <a:rPr lang="en-US" sz="2800" dirty="0" smtClean="0"/>
              <a:t>. The ratings were released in </a:t>
            </a:r>
            <a:r>
              <a:rPr lang="en-US" sz="2800" dirty="0" smtClean="0">
                <a:solidFill>
                  <a:srgbClr val="C00000"/>
                </a:solidFill>
              </a:rPr>
              <a:t>February 2010</a:t>
            </a:r>
            <a:r>
              <a:rPr lang="en-US" sz="2800" dirty="0" smtClean="0"/>
              <a:t>. Each journal was assigned one to three fields of research and one of </a:t>
            </a:r>
            <a:r>
              <a:rPr lang="en-US" sz="2800" dirty="0" smtClean="0">
                <a:hlinkClick r:id="rId2"/>
              </a:rPr>
              <a:t>four tiers:</a:t>
            </a:r>
            <a:r>
              <a:rPr lang="en-US" sz="2800" dirty="0" smtClean="0"/>
              <a:t> </a:t>
            </a:r>
            <a:br>
              <a:rPr lang="en-US" sz="2800" dirty="0" smtClean="0"/>
            </a:br>
            <a:r>
              <a:rPr lang="en-US" sz="2800" dirty="0" smtClean="0"/>
              <a:t/>
            </a:r>
            <a:br>
              <a:rPr lang="en-US" sz="2800" dirty="0" smtClean="0"/>
            </a:br>
            <a:r>
              <a:rPr lang="en-US" sz="2800" dirty="0" smtClean="0">
                <a:solidFill>
                  <a:srgbClr val="C00000"/>
                </a:solidFill>
              </a:rPr>
              <a:t>A* </a:t>
            </a:r>
            <a:r>
              <a:rPr lang="en-US" sz="2800" dirty="0" smtClean="0"/>
              <a:t>- one of the best in its field or subfield   </a:t>
            </a:r>
            <a:r>
              <a:rPr lang="en-US" sz="2800" b="1" dirty="0" smtClean="0">
                <a:solidFill>
                  <a:srgbClr val="00B050"/>
                </a:solidFill>
              </a:rPr>
              <a:t>5%</a:t>
            </a:r>
            <a:r>
              <a:rPr lang="en-US" sz="2800" dirty="0" smtClean="0"/>
              <a:t/>
            </a:r>
            <a:br>
              <a:rPr lang="en-US" sz="2800" dirty="0" smtClean="0"/>
            </a:br>
            <a:r>
              <a:rPr lang="en-US" sz="2800" dirty="0" smtClean="0">
                <a:solidFill>
                  <a:srgbClr val="C00000"/>
                </a:solidFill>
              </a:rPr>
              <a:t>A</a:t>
            </a:r>
            <a:r>
              <a:rPr lang="en-US" sz="2800" dirty="0" smtClean="0"/>
              <a:t> - very high quality   </a:t>
            </a:r>
            <a:r>
              <a:rPr lang="en-US" sz="2800" b="1" dirty="0" smtClean="0">
                <a:solidFill>
                  <a:srgbClr val="00B050"/>
                </a:solidFill>
              </a:rPr>
              <a:t>15%</a:t>
            </a:r>
            <a:r>
              <a:rPr lang="en-US" sz="2800" dirty="0" smtClean="0"/>
              <a:t/>
            </a:r>
            <a:br>
              <a:rPr lang="en-US" sz="2800" dirty="0" smtClean="0"/>
            </a:br>
            <a:r>
              <a:rPr lang="en-US" sz="2800" dirty="0" smtClean="0">
                <a:solidFill>
                  <a:srgbClr val="C00000"/>
                </a:solidFill>
              </a:rPr>
              <a:t>B</a:t>
            </a:r>
            <a:r>
              <a:rPr lang="en-US" sz="2800" dirty="0" smtClean="0"/>
              <a:t> - solid, though not outstanding    </a:t>
            </a:r>
            <a:r>
              <a:rPr lang="en-US" sz="2800" b="1" dirty="0" smtClean="0">
                <a:solidFill>
                  <a:srgbClr val="00B050"/>
                </a:solidFill>
              </a:rPr>
              <a:t>30%</a:t>
            </a:r>
            <a:r>
              <a:rPr lang="en-US" sz="2800" dirty="0" smtClean="0"/>
              <a:t/>
            </a:r>
            <a:br>
              <a:rPr lang="en-US" sz="2800" dirty="0" smtClean="0"/>
            </a:br>
            <a:r>
              <a:rPr lang="en-US" sz="2800" dirty="0" smtClean="0">
                <a:solidFill>
                  <a:srgbClr val="C00000"/>
                </a:solidFill>
              </a:rPr>
              <a:t>C</a:t>
            </a:r>
            <a:r>
              <a:rPr lang="en-US" sz="2800" dirty="0" smtClean="0"/>
              <a:t> - does not meet the criteria of the higher tiers </a:t>
            </a:r>
            <a:r>
              <a:rPr lang="en-US" sz="2800" b="1" dirty="0" smtClean="0">
                <a:solidFill>
                  <a:srgbClr val="00B050"/>
                </a:solidFill>
              </a:rPr>
              <a:t>50%</a:t>
            </a:r>
            <a:endParaRPr lang="en-US" sz="2800" dirty="0"/>
          </a:p>
        </p:txBody>
      </p:sp>
      <p:sp>
        <p:nvSpPr>
          <p:cNvPr id="5" name="Title 1"/>
          <p:cNvSpPr txBox="1">
            <a:spLocks/>
          </p:cNvSpPr>
          <p:nvPr/>
        </p:nvSpPr>
        <p:spPr>
          <a:xfrm>
            <a:off x="457200" y="76200"/>
            <a:ext cx="8229600" cy="715962"/>
          </a:xfrm>
          <a:prstGeom prst="rect">
            <a:avLst/>
          </a:prstGeom>
        </p:spPr>
        <p:txBody>
          <a:bodyPr vert="horz" lIns="91440" tIns="45720" rIns="91440" bIns="45720" rtlCol="0" anchor="ct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C00000"/>
                </a:solidFill>
                <a:effectLst/>
                <a:uLnTx/>
                <a:uFillTx/>
                <a:latin typeface="+mj-lt"/>
                <a:ea typeface="+mj-ea"/>
                <a:cs typeface="+mj-cs"/>
              </a:rPr>
              <a:t>ARC Journal Ranking</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Date Placeholder 5"/>
          <p:cNvSpPr>
            <a:spLocks noGrp="1"/>
          </p:cNvSpPr>
          <p:nvPr>
            <p:ph type="dt" sz="half" idx="10"/>
          </p:nvPr>
        </p:nvSpPr>
        <p:spPr/>
        <p:txBody>
          <a:bodyPr/>
          <a:lstStyle/>
          <a:p>
            <a:fld id="{2615A789-8249-4D4B-87C1-B7AF96781ED1}" type="datetime1">
              <a:rPr lang="en-US" smtClean="0"/>
              <a:pPr/>
              <a:t>10/29/2011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629245"/>
            <a:ext cx="8839200" cy="5847755"/>
          </a:xfrm>
          <a:prstGeom prst="rect">
            <a:avLst/>
          </a:prstGeom>
        </p:spPr>
        <p:txBody>
          <a:bodyPr wrap="square">
            <a:spAutoFit/>
          </a:bodyPr>
          <a:lstStyle/>
          <a:p>
            <a:r>
              <a:rPr lang="en-US" sz="2200" b="1" dirty="0" smtClean="0">
                <a:solidFill>
                  <a:srgbClr val="C00000"/>
                </a:solidFill>
              </a:rPr>
              <a:t>A*</a:t>
            </a:r>
          </a:p>
          <a:p>
            <a:r>
              <a:rPr lang="en-US" sz="2200" dirty="0" smtClean="0"/>
              <a:t>Typically an A* journal would be one </a:t>
            </a:r>
            <a:r>
              <a:rPr lang="en-US" sz="2200" b="1" dirty="0" smtClean="0">
                <a:solidFill>
                  <a:srgbClr val="0000CC"/>
                </a:solidFill>
              </a:rPr>
              <a:t>of the best in its field </a:t>
            </a:r>
            <a:r>
              <a:rPr lang="en-US" sz="2200" dirty="0" smtClean="0"/>
              <a:t>or subfield in which to publish and would typically cover the entire field/subfield.</a:t>
            </a:r>
          </a:p>
          <a:p>
            <a:r>
              <a:rPr lang="en-US" sz="2200" b="1" dirty="0" smtClean="0">
                <a:solidFill>
                  <a:srgbClr val="C00000"/>
                </a:solidFill>
              </a:rPr>
              <a:t>A </a:t>
            </a:r>
          </a:p>
          <a:p>
            <a:r>
              <a:rPr lang="en-US" sz="2200" dirty="0" smtClean="0"/>
              <a:t>The majority of papers in a Tier A journal will be of </a:t>
            </a:r>
            <a:r>
              <a:rPr lang="en-US" sz="2200" b="1" dirty="0" smtClean="0">
                <a:solidFill>
                  <a:srgbClr val="0000CC"/>
                </a:solidFill>
              </a:rPr>
              <a:t>very high quality</a:t>
            </a:r>
            <a:r>
              <a:rPr lang="en-US" sz="2200" dirty="0" smtClean="0"/>
              <a:t>. </a:t>
            </a:r>
            <a:r>
              <a:rPr lang="en-US" sz="2200" b="1" dirty="0" smtClean="0">
                <a:solidFill>
                  <a:srgbClr val="339933"/>
                </a:solidFill>
              </a:rPr>
              <a:t>Publishing in an A journal would enhance the author’s standing</a:t>
            </a:r>
            <a:r>
              <a:rPr lang="en-US" sz="2200" dirty="0" smtClean="0"/>
              <a:t>, showing they have real engagement with the global research community and that they have something to say about problems of some significance.</a:t>
            </a:r>
          </a:p>
          <a:p>
            <a:r>
              <a:rPr lang="en-US" sz="2200" b="1" dirty="0" smtClean="0">
                <a:solidFill>
                  <a:srgbClr val="C00000"/>
                </a:solidFill>
              </a:rPr>
              <a:t>B</a:t>
            </a:r>
          </a:p>
          <a:p>
            <a:r>
              <a:rPr lang="en-US" sz="2200" dirty="0" smtClean="0"/>
              <a:t>Tier B covers journals with a solid, though not outstanding, reputation.  Generally, in a Tier B journal, one would expect </a:t>
            </a:r>
            <a:r>
              <a:rPr lang="en-US" sz="2200" b="1" dirty="0" smtClean="0">
                <a:solidFill>
                  <a:srgbClr val="FF6600"/>
                </a:solidFill>
              </a:rPr>
              <a:t>only a few papers of very high quality</a:t>
            </a:r>
            <a:r>
              <a:rPr lang="en-US" sz="2200" dirty="0" smtClean="0"/>
              <a:t>. They are often important outlets for the work of </a:t>
            </a:r>
            <a:r>
              <a:rPr lang="en-US" sz="2200" b="1" dirty="0" smtClean="0">
                <a:solidFill>
                  <a:srgbClr val="0000CC"/>
                </a:solidFill>
              </a:rPr>
              <a:t>PhD students and early career researchers</a:t>
            </a:r>
            <a:r>
              <a:rPr lang="en-US" sz="2200" dirty="0" smtClean="0"/>
              <a:t>. </a:t>
            </a:r>
          </a:p>
          <a:p>
            <a:r>
              <a:rPr lang="en-US" sz="2200" b="1" dirty="0" smtClean="0">
                <a:solidFill>
                  <a:srgbClr val="C00000"/>
                </a:solidFill>
              </a:rPr>
              <a:t>C</a:t>
            </a:r>
          </a:p>
          <a:p>
            <a:r>
              <a:rPr lang="en-US" sz="2200" dirty="0" smtClean="0"/>
              <a:t>Tier C includes quality, peer reviewed, journals that </a:t>
            </a:r>
            <a:r>
              <a:rPr lang="en-US" sz="2200" b="1" dirty="0" smtClean="0">
                <a:solidFill>
                  <a:srgbClr val="FF0066"/>
                </a:solidFill>
              </a:rPr>
              <a:t>do not meet </a:t>
            </a:r>
            <a:br>
              <a:rPr lang="en-US" sz="2200" b="1" dirty="0" smtClean="0">
                <a:solidFill>
                  <a:srgbClr val="FF0066"/>
                </a:solidFill>
              </a:rPr>
            </a:br>
            <a:r>
              <a:rPr lang="en-US" sz="2200" b="1" dirty="0" smtClean="0">
                <a:solidFill>
                  <a:srgbClr val="FF0066"/>
                </a:solidFill>
              </a:rPr>
              <a:t>the criteria of the higher tiers</a:t>
            </a:r>
            <a:r>
              <a:rPr lang="en-US" sz="2200" dirty="0" smtClean="0"/>
              <a:t>.</a:t>
            </a:r>
            <a:br>
              <a:rPr lang="en-US" sz="2200" dirty="0" smtClean="0"/>
            </a:br>
            <a:r>
              <a:rPr lang="en-US" sz="2200" dirty="0" smtClean="0"/>
              <a:t>                              </a:t>
            </a:r>
            <a:r>
              <a:rPr lang="en-US" sz="2200" dirty="0" smtClean="0">
                <a:solidFill>
                  <a:srgbClr val="0070C0"/>
                </a:solidFill>
              </a:rPr>
              <a:t> http://www.arc.gov.au/era/tiers_ranking.htm</a:t>
            </a:r>
            <a:endParaRPr lang="en-US" dirty="0" smtClean="0"/>
          </a:p>
        </p:txBody>
      </p:sp>
      <p:sp>
        <p:nvSpPr>
          <p:cNvPr id="6" name="Title 1"/>
          <p:cNvSpPr txBox="1">
            <a:spLocks noGrp="1"/>
          </p:cNvSpPr>
          <p:nvPr>
            <p:ph type="title"/>
          </p:nvPr>
        </p:nvSpPr>
        <p:spPr>
          <a:xfrm>
            <a:off x="457200" y="76200"/>
            <a:ext cx="8229600" cy="563562"/>
          </a:xfrm>
          <a:prstGeom prst="rect">
            <a:avLst/>
          </a:prstGeom>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C00000"/>
                </a:solidFill>
                <a:effectLst/>
                <a:uLnTx/>
                <a:uFillTx/>
                <a:latin typeface="+mj-lt"/>
                <a:ea typeface="+mj-ea"/>
                <a:cs typeface="+mj-cs"/>
              </a:rPr>
              <a:t>ARC Journal Ranking</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Date Placeholder 4"/>
          <p:cNvSpPr>
            <a:spLocks noGrp="1"/>
          </p:cNvSpPr>
          <p:nvPr>
            <p:ph type="dt" sz="half" idx="10"/>
          </p:nvPr>
        </p:nvSpPr>
        <p:spPr/>
        <p:txBody>
          <a:bodyPr/>
          <a:lstStyle/>
          <a:p>
            <a:fld id="{916EDDE2-DE6D-4A84-A2F4-03ED98BCDE4F}" type="datetime1">
              <a:rPr lang="en-US" smtClean="0"/>
              <a:pPr/>
              <a:t>10/29/2011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lide(fromBottom)">
                                      <p:cBhvr>
                                        <p:cTn id="7" dur="500"/>
                                        <p:tgtEl>
                                          <p:spTgt spid="4">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slide(fromBottom)">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slide(fromBottom)">
                                      <p:cBhvr>
                                        <p:cTn id="15" dur="500"/>
                                        <p:tgtEl>
                                          <p:spTgt spid="4">
                                            <p:txEl>
                                              <p:pRg st="2" end="2"/>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slide(fromBottom)">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slide(fromBottom)">
                                      <p:cBhvr>
                                        <p:cTn id="23" dur="500"/>
                                        <p:tgtEl>
                                          <p:spTgt spid="4">
                                            <p:txEl>
                                              <p:pRg st="4" end="4"/>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slide(fromBottom)">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slide(fromBottom)">
                                      <p:cBhvr>
                                        <p:cTn id="31" dur="500"/>
                                        <p:tgtEl>
                                          <p:spTgt spid="4">
                                            <p:txEl>
                                              <p:pRg st="6" end="6"/>
                                            </p:txEl>
                                          </p:spTgt>
                                        </p:tgtEl>
                                      </p:cBhvr>
                                    </p:animEffect>
                                  </p:childTnLst>
                                </p:cTn>
                              </p:par>
                              <p:par>
                                <p:cTn id="32" presetID="12" presetClass="entr" presetSubtype="4" fill="hold"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slide(fromBottom)">
                                      <p:cBhvr>
                                        <p:cTn id="34"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28600"/>
            <a:ext cx="8229600" cy="487362"/>
          </a:xfrm>
        </p:spPr>
        <p:txBody>
          <a:bodyPr>
            <a:normAutofit fontScale="90000"/>
          </a:bodyPr>
          <a:lstStyle/>
          <a:p>
            <a:pPr eaLnBrk="1" hangingPunct="1"/>
            <a:r>
              <a:rPr lang="en-AU" b="1" dirty="0" smtClean="0">
                <a:solidFill>
                  <a:srgbClr val="0000CC"/>
                </a:solidFill>
              </a:rPr>
              <a:t>8 Clusters</a:t>
            </a:r>
          </a:p>
        </p:txBody>
      </p:sp>
      <p:sp>
        <p:nvSpPr>
          <p:cNvPr id="6147" name="Rectangle 3"/>
          <p:cNvSpPr>
            <a:spLocks noGrp="1" noChangeArrowheads="1"/>
          </p:cNvSpPr>
          <p:nvPr>
            <p:ph type="body" idx="1"/>
          </p:nvPr>
        </p:nvSpPr>
        <p:spPr>
          <a:xfrm>
            <a:off x="228600" y="1066800"/>
            <a:ext cx="8763000" cy="4968875"/>
          </a:xfrm>
        </p:spPr>
        <p:txBody>
          <a:bodyPr>
            <a:normAutofit fontScale="77500" lnSpcReduction="20000"/>
          </a:bodyPr>
          <a:lstStyle/>
          <a:p>
            <a:pPr defTabSz="715963" eaLnBrk="1" hangingPunct="1">
              <a:lnSpc>
                <a:spcPct val="90000"/>
              </a:lnSpc>
              <a:buFontTx/>
              <a:buNone/>
            </a:pPr>
            <a:r>
              <a:rPr lang="en-AU" sz="1800" b="1" dirty="0" smtClean="0"/>
              <a:t>1	</a:t>
            </a:r>
            <a:r>
              <a:rPr lang="en-AU" sz="2600" b="1" dirty="0" smtClean="0">
                <a:solidFill>
                  <a:srgbClr val="00B050"/>
                </a:solidFill>
              </a:rPr>
              <a:t>Physical, Chemical &amp; Earth Sciences (PCE)</a:t>
            </a:r>
          </a:p>
          <a:p>
            <a:pPr lvl="1" defTabSz="715963" eaLnBrk="1" hangingPunct="1">
              <a:lnSpc>
                <a:spcPct val="90000"/>
              </a:lnSpc>
            </a:pPr>
            <a:r>
              <a:rPr lang="en-AU" sz="2600" dirty="0" err="1" smtClean="0"/>
              <a:t>FoRs</a:t>
            </a:r>
            <a:r>
              <a:rPr lang="en-AU" sz="2600" dirty="0" smtClean="0"/>
              <a:t>: 02xx, 03xx, 04xx</a:t>
            </a:r>
          </a:p>
          <a:p>
            <a:pPr defTabSz="715963" eaLnBrk="1" hangingPunct="1">
              <a:lnSpc>
                <a:spcPct val="90000"/>
              </a:lnSpc>
              <a:buFontTx/>
              <a:buNone/>
            </a:pPr>
            <a:r>
              <a:rPr lang="en-AU" sz="2600" b="1" dirty="0" smtClean="0"/>
              <a:t>2	Humanities &amp; Creative Arts (HCA)</a:t>
            </a:r>
          </a:p>
          <a:p>
            <a:pPr lvl="1" defTabSz="715963" eaLnBrk="1" hangingPunct="1">
              <a:lnSpc>
                <a:spcPct val="90000"/>
              </a:lnSpc>
            </a:pPr>
            <a:r>
              <a:rPr lang="en-AU" sz="2600" dirty="0" err="1" smtClean="0"/>
              <a:t>FoRs</a:t>
            </a:r>
            <a:r>
              <a:rPr lang="en-AU" sz="2600" dirty="0" smtClean="0"/>
              <a:t>: 1201, 1203, 1205, 1299, 18xx, 19xx, 20xx, 21xx, 22xx</a:t>
            </a:r>
          </a:p>
          <a:p>
            <a:pPr defTabSz="715963" eaLnBrk="1" hangingPunct="1">
              <a:lnSpc>
                <a:spcPct val="90000"/>
              </a:lnSpc>
              <a:buFontTx/>
              <a:buNone/>
            </a:pPr>
            <a:r>
              <a:rPr lang="en-AU" sz="2600" b="1" dirty="0" smtClean="0"/>
              <a:t>3	Engineering &amp; Environmental Sciences (EE)</a:t>
            </a:r>
          </a:p>
          <a:p>
            <a:pPr lvl="1" defTabSz="715963" eaLnBrk="1" hangingPunct="1">
              <a:lnSpc>
                <a:spcPct val="90000"/>
              </a:lnSpc>
            </a:pPr>
            <a:r>
              <a:rPr lang="en-AU" sz="2600" dirty="0" err="1" smtClean="0"/>
              <a:t>FoRs</a:t>
            </a:r>
            <a:r>
              <a:rPr lang="en-AU" sz="2600" dirty="0" smtClean="0"/>
              <a:t>: 05xx, 09xx, 1202, 1204</a:t>
            </a:r>
          </a:p>
          <a:p>
            <a:pPr defTabSz="715963" eaLnBrk="1" hangingPunct="1">
              <a:lnSpc>
                <a:spcPct val="90000"/>
              </a:lnSpc>
              <a:buFontTx/>
              <a:buNone/>
            </a:pPr>
            <a:r>
              <a:rPr lang="en-AU" sz="2600" b="1" dirty="0" smtClean="0"/>
              <a:t>4	Social, Behavioural &amp; Economic Sciences (SBE)</a:t>
            </a:r>
          </a:p>
          <a:p>
            <a:pPr lvl="1" defTabSz="715963" eaLnBrk="1" hangingPunct="1">
              <a:lnSpc>
                <a:spcPct val="90000"/>
              </a:lnSpc>
            </a:pPr>
            <a:r>
              <a:rPr lang="en-AU" sz="2600" dirty="0" err="1" smtClean="0"/>
              <a:t>FoRs</a:t>
            </a:r>
            <a:r>
              <a:rPr lang="en-AU" sz="2600" dirty="0" smtClean="0"/>
              <a:t>: 13xx, 14xx, 15xx, 16xx, 17xx</a:t>
            </a:r>
          </a:p>
          <a:p>
            <a:pPr defTabSz="715963" eaLnBrk="1" hangingPunct="1">
              <a:lnSpc>
                <a:spcPct val="90000"/>
              </a:lnSpc>
              <a:buFontTx/>
              <a:buNone/>
            </a:pPr>
            <a:r>
              <a:rPr lang="en-AU" sz="2600" b="1" dirty="0" smtClean="0"/>
              <a:t>5	</a:t>
            </a:r>
            <a:r>
              <a:rPr lang="en-AU" sz="2600" b="1" dirty="0" smtClean="0">
                <a:solidFill>
                  <a:srgbClr val="FF0000"/>
                </a:solidFill>
              </a:rPr>
              <a:t>Mathematical, Information &amp; Computing Sciences (MIC) </a:t>
            </a:r>
          </a:p>
          <a:p>
            <a:pPr lvl="1" defTabSz="715963" eaLnBrk="1" hangingPunct="1">
              <a:lnSpc>
                <a:spcPct val="90000"/>
              </a:lnSpc>
            </a:pPr>
            <a:r>
              <a:rPr lang="en-AU" sz="2600" dirty="0" err="1" smtClean="0"/>
              <a:t>FoRs</a:t>
            </a:r>
            <a:r>
              <a:rPr lang="en-AU" sz="2600" dirty="0" smtClean="0"/>
              <a:t>: 01xx, 08xx, 1005, 1006, 1007, 1099</a:t>
            </a:r>
          </a:p>
          <a:p>
            <a:pPr defTabSz="715963" eaLnBrk="1" hangingPunct="1">
              <a:lnSpc>
                <a:spcPct val="90000"/>
              </a:lnSpc>
              <a:buFontTx/>
              <a:buNone/>
            </a:pPr>
            <a:r>
              <a:rPr lang="en-AU" sz="2600" b="1" dirty="0" smtClean="0"/>
              <a:t>6	Biological &amp; Biotechnological Sciences (BB)</a:t>
            </a:r>
          </a:p>
          <a:p>
            <a:pPr lvl="1" defTabSz="715963" eaLnBrk="1" hangingPunct="1">
              <a:lnSpc>
                <a:spcPct val="90000"/>
              </a:lnSpc>
            </a:pPr>
            <a:r>
              <a:rPr lang="en-AU" sz="2600" dirty="0" err="1" smtClean="0"/>
              <a:t>FoRs</a:t>
            </a:r>
            <a:r>
              <a:rPr lang="en-AU" sz="2600" dirty="0" smtClean="0"/>
              <a:t>: 06xx, 07xx, 1001, 1002, 1003, 1004</a:t>
            </a:r>
          </a:p>
          <a:p>
            <a:pPr defTabSz="715963" eaLnBrk="1" hangingPunct="1">
              <a:lnSpc>
                <a:spcPct val="90000"/>
              </a:lnSpc>
              <a:buFontTx/>
              <a:buNone/>
            </a:pPr>
            <a:r>
              <a:rPr lang="en-AU" sz="2600" b="1" dirty="0" smtClean="0"/>
              <a:t>7	Biomedical &amp; Clinical Health Sciences (BCH)</a:t>
            </a:r>
          </a:p>
          <a:p>
            <a:pPr lvl="1" defTabSz="715963" eaLnBrk="1" hangingPunct="1">
              <a:lnSpc>
                <a:spcPct val="90000"/>
              </a:lnSpc>
            </a:pPr>
            <a:r>
              <a:rPr lang="en-AU" sz="2600" dirty="0" err="1" smtClean="0"/>
              <a:t>FoRs</a:t>
            </a:r>
            <a:r>
              <a:rPr lang="en-AU" sz="2600" dirty="0" smtClean="0"/>
              <a:t>: 1101, 1102, 1103, 1105, 1107, 1108, 1109, 1112, 1113, 1114, 1115, 1116</a:t>
            </a:r>
          </a:p>
          <a:p>
            <a:pPr defTabSz="715963" eaLnBrk="1" hangingPunct="1">
              <a:lnSpc>
                <a:spcPct val="90000"/>
              </a:lnSpc>
              <a:buFontTx/>
              <a:buNone/>
            </a:pPr>
            <a:r>
              <a:rPr lang="en-AU" sz="2600" b="1" dirty="0" smtClean="0"/>
              <a:t>8	Public &amp; Allied Health Sciences (PAH)</a:t>
            </a:r>
          </a:p>
          <a:p>
            <a:pPr lvl="1" defTabSz="715963" eaLnBrk="1" hangingPunct="1">
              <a:lnSpc>
                <a:spcPct val="90000"/>
              </a:lnSpc>
            </a:pPr>
            <a:r>
              <a:rPr lang="en-AU" sz="2600" dirty="0" err="1" smtClean="0"/>
              <a:t>FoRs</a:t>
            </a:r>
            <a:r>
              <a:rPr lang="en-AU" sz="2600" dirty="0" smtClean="0"/>
              <a:t>: 1104, 1106, 1110, 1111, 1117, 1199</a:t>
            </a:r>
          </a:p>
        </p:txBody>
      </p:sp>
      <p:sp>
        <p:nvSpPr>
          <p:cNvPr id="5" name="Date Placeholder 4"/>
          <p:cNvSpPr>
            <a:spLocks noGrp="1"/>
          </p:cNvSpPr>
          <p:nvPr>
            <p:ph type="dt" sz="half" idx="10"/>
          </p:nvPr>
        </p:nvSpPr>
        <p:spPr/>
        <p:txBody>
          <a:bodyPr/>
          <a:lstStyle/>
          <a:p>
            <a:fld id="{F4B73B2C-1E36-48C8-A7C9-B8C940D39480}" type="datetime1">
              <a:rPr lang="en-US" smtClean="0"/>
              <a:pPr/>
              <a:t>10/29/2011</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98438"/>
            <a:ext cx="8229600" cy="639762"/>
          </a:xfrm>
        </p:spPr>
        <p:txBody>
          <a:bodyPr>
            <a:normAutofit/>
          </a:bodyPr>
          <a:lstStyle/>
          <a:p>
            <a:pPr eaLnBrk="1" hangingPunct="1"/>
            <a:r>
              <a:rPr lang="en-AU" sz="3200" b="1" dirty="0" smtClean="0">
                <a:solidFill>
                  <a:srgbClr val="0000CC"/>
                </a:solidFill>
              </a:rPr>
              <a:t>22 Divisions, 157 Disciplines</a:t>
            </a:r>
          </a:p>
        </p:txBody>
      </p:sp>
      <p:sp>
        <p:nvSpPr>
          <p:cNvPr id="7171" name="Rectangle 3"/>
          <p:cNvSpPr>
            <a:spLocks noGrp="1" noChangeArrowheads="1"/>
          </p:cNvSpPr>
          <p:nvPr>
            <p:ph type="body" sz="half" idx="1"/>
          </p:nvPr>
        </p:nvSpPr>
        <p:spPr>
          <a:xfrm>
            <a:off x="457200" y="1700213"/>
            <a:ext cx="7931150" cy="4752975"/>
          </a:xfrm>
        </p:spPr>
        <p:txBody>
          <a:bodyPr/>
          <a:lstStyle/>
          <a:p>
            <a:pPr eaLnBrk="1" hangingPunct="1">
              <a:lnSpc>
                <a:spcPct val="80000"/>
              </a:lnSpc>
            </a:pPr>
            <a:endParaRPr lang="en-AU" sz="1800" dirty="0" smtClean="0"/>
          </a:p>
          <a:p>
            <a:pPr eaLnBrk="1" hangingPunct="1">
              <a:lnSpc>
                <a:spcPct val="80000"/>
              </a:lnSpc>
            </a:pPr>
            <a:endParaRPr lang="en-AU" sz="1800" dirty="0" smtClean="0"/>
          </a:p>
          <a:p>
            <a:pPr eaLnBrk="1" hangingPunct="1">
              <a:lnSpc>
                <a:spcPct val="80000"/>
              </a:lnSpc>
            </a:pPr>
            <a:endParaRPr lang="en-AU" sz="1800" dirty="0" smtClean="0"/>
          </a:p>
          <a:p>
            <a:pPr eaLnBrk="1" hangingPunct="1">
              <a:lnSpc>
                <a:spcPct val="80000"/>
              </a:lnSpc>
            </a:pPr>
            <a:endParaRPr lang="en-AU" sz="1800" dirty="0" smtClean="0"/>
          </a:p>
          <a:p>
            <a:pPr eaLnBrk="1" hangingPunct="1">
              <a:lnSpc>
                <a:spcPct val="80000"/>
              </a:lnSpc>
            </a:pPr>
            <a:endParaRPr lang="en-AU" sz="1800" dirty="0" smtClean="0"/>
          </a:p>
          <a:p>
            <a:pPr eaLnBrk="1" hangingPunct="1">
              <a:lnSpc>
                <a:spcPct val="80000"/>
              </a:lnSpc>
              <a:buFontTx/>
              <a:buNone/>
            </a:pPr>
            <a:endParaRPr lang="en-AU" sz="1800" dirty="0" smtClean="0"/>
          </a:p>
          <a:p>
            <a:pPr eaLnBrk="1" hangingPunct="1">
              <a:lnSpc>
                <a:spcPct val="80000"/>
              </a:lnSpc>
              <a:buFontTx/>
              <a:buNone/>
            </a:pPr>
            <a:endParaRPr lang="en-AU" sz="1800" dirty="0" smtClean="0"/>
          </a:p>
          <a:p>
            <a:pPr eaLnBrk="1" hangingPunct="1">
              <a:lnSpc>
                <a:spcPct val="80000"/>
              </a:lnSpc>
              <a:buFontTx/>
              <a:buNone/>
            </a:pPr>
            <a:endParaRPr lang="en-AU" sz="1800" dirty="0" smtClean="0"/>
          </a:p>
          <a:p>
            <a:pPr eaLnBrk="1" hangingPunct="1">
              <a:lnSpc>
                <a:spcPct val="80000"/>
              </a:lnSpc>
              <a:buFontTx/>
              <a:buNone/>
            </a:pPr>
            <a:endParaRPr lang="en-AU" sz="1800" dirty="0" smtClean="0"/>
          </a:p>
          <a:p>
            <a:pPr eaLnBrk="1" hangingPunct="1">
              <a:lnSpc>
                <a:spcPct val="80000"/>
              </a:lnSpc>
              <a:buFontTx/>
              <a:buNone/>
            </a:pPr>
            <a:endParaRPr lang="en-AU" sz="1800" dirty="0" smtClean="0"/>
          </a:p>
          <a:p>
            <a:pPr eaLnBrk="1" hangingPunct="1">
              <a:lnSpc>
                <a:spcPct val="80000"/>
              </a:lnSpc>
              <a:buNone/>
            </a:pPr>
            <a:endParaRPr lang="en-AU" sz="1300" dirty="0" smtClean="0"/>
          </a:p>
          <a:p>
            <a:pPr eaLnBrk="1" hangingPunct="1">
              <a:lnSpc>
                <a:spcPct val="80000"/>
              </a:lnSpc>
            </a:pPr>
            <a:endParaRPr lang="en-AU" sz="1800" dirty="0" smtClean="0"/>
          </a:p>
          <a:p>
            <a:pPr lvl="1" eaLnBrk="1" hangingPunct="1">
              <a:lnSpc>
                <a:spcPct val="80000"/>
              </a:lnSpc>
            </a:pPr>
            <a:endParaRPr lang="en-AU" sz="1800" dirty="0" smtClean="0"/>
          </a:p>
          <a:p>
            <a:pPr lvl="1" eaLnBrk="1" hangingPunct="1">
              <a:lnSpc>
                <a:spcPct val="80000"/>
              </a:lnSpc>
            </a:pPr>
            <a:endParaRPr lang="en-AU" sz="2000" dirty="0" smtClean="0"/>
          </a:p>
          <a:p>
            <a:pPr lvl="1" eaLnBrk="1" hangingPunct="1">
              <a:lnSpc>
                <a:spcPct val="80000"/>
              </a:lnSpc>
            </a:pPr>
            <a:endParaRPr lang="en-AU" sz="2000" dirty="0" smtClean="0"/>
          </a:p>
        </p:txBody>
      </p:sp>
      <p:graphicFrame>
        <p:nvGraphicFramePr>
          <p:cNvPr id="61531" name="Group 91"/>
          <p:cNvGraphicFramePr>
            <a:graphicFrameLocks noGrp="1"/>
          </p:cNvGraphicFramePr>
          <p:nvPr>
            <p:ph sz="half" idx="2"/>
          </p:nvPr>
        </p:nvGraphicFramePr>
        <p:xfrm>
          <a:off x="76200" y="914400"/>
          <a:ext cx="8915400" cy="5120640"/>
        </p:xfrm>
        <a:graphic>
          <a:graphicData uri="http://schemas.openxmlformats.org/drawingml/2006/table">
            <a:tbl>
              <a:tblPr/>
              <a:tblGrid>
                <a:gridCol w="3716416"/>
                <a:gridCol w="5198984"/>
              </a:tblGrid>
              <a:tr h="4572000">
                <a:tc>
                  <a:txBody>
                    <a:bodyPr/>
                    <a:lstStyle/>
                    <a:p>
                      <a:pPr marL="450850" marR="0" lvl="1" indent="-271463" algn="l" defTabSz="914400" rtl="0" eaLnBrk="1" fontAlgn="base" latinLnBrk="0" hangingPunct="1">
                        <a:lnSpc>
                          <a:spcPct val="100000"/>
                        </a:lnSpc>
                        <a:spcBef>
                          <a:spcPct val="0"/>
                        </a:spcBef>
                        <a:spcAft>
                          <a:spcPct val="0"/>
                        </a:spcAft>
                        <a:buClrTx/>
                        <a:buSzTx/>
                        <a:buFontTx/>
                        <a:buChar char="–"/>
                        <a:tabLst/>
                      </a:pPr>
                      <a:r>
                        <a:rPr kumimoji="0" lang="en-AU" sz="2200" b="0" i="0" u="none" strike="noStrike" cap="none" normalizeH="0" baseline="0" dirty="0" smtClean="0">
                          <a:ln>
                            <a:noFill/>
                          </a:ln>
                          <a:solidFill>
                            <a:schemeClr val="tx1"/>
                          </a:solidFill>
                          <a:effectLst/>
                          <a:latin typeface="Arial" charset="0"/>
                          <a:cs typeface="Arial" charset="0"/>
                        </a:rPr>
                        <a:t>01 </a:t>
                      </a:r>
                      <a:r>
                        <a:rPr kumimoji="0" lang="en-AU" sz="2200" b="0" i="0" u="none" strike="noStrike" cap="none" normalizeH="0" baseline="0" dirty="0" smtClean="0">
                          <a:ln>
                            <a:noFill/>
                          </a:ln>
                          <a:solidFill>
                            <a:srgbClr val="C00000"/>
                          </a:solidFill>
                          <a:effectLst/>
                          <a:latin typeface="Arial" charset="0"/>
                          <a:cs typeface="Arial" charset="0"/>
                        </a:rPr>
                        <a:t>Mathematical </a:t>
                      </a:r>
                      <a:r>
                        <a:rPr kumimoji="0" lang="en-AU" sz="1800" b="0" i="0" u="none" strike="noStrike" cap="none" normalizeH="0" baseline="0" dirty="0" smtClean="0">
                          <a:ln>
                            <a:noFill/>
                          </a:ln>
                          <a:solidFill>
                            <a:srgbClr val="C00000"/>
                          </a:solidFill>
                          <a:effectLst/>
                          <a:latin typeface="Arial" charset="0"/>
                          <a:cs typeface="Arial" charset="0"/>
                        </a:rPr>
                        <a:t>Sciences</a:t>
                      </a:r>
                    </a:p>
                    <a:p>
                      <a:pPr marL="450850" marR="0" lvl="1" indent="-271463" algn="l" defTabSz="914400" rtl="0" eaLnBrk="1" fontAlgn="base" latinLnBrk="0" hangingPunct="1">
                        <a:lnSpc>
                          <a:spcPct val="100000"/>
                        </a:lnSpc>
                        <a:spcBef>
                          <a:spcPct val="0"/>
                        </a:spcBef>
                        <a:spcAft>
                          <a:spcPct val="0"/>
                        </a:spcAft>
                        <a:buClrTx/>
                        <a:buSzTx/>
                        <a:buFontTx/>
                        <a:buChar char="–"/>
                        <a:tabLst/>
                      </a:pPr>
                      <a:r>
                        <a:rPr kumimoji="0" lang="en-AU" sz="2200" b="0" i="0" u="none" strike="noStrike" cap="none" normalizeH="0" baseline="0" dirty="0" smtClean="0">
                          <a:ln>
                            <a:noFill/>
                          </a:ln>
                          <a:solidFill>
                            <a:schemeClr val="tx1"/>
                          </a:solidFill>
                          <a:effectLst/>
                          <a:latin typeface="Arial" charset="0"/>
                          <a:cs typeface="Arial" charset="0"/>
                        </a:rPr>
                        <a:t>02 </a:t>
                      </a:r>
                      <a:r>
                        <a:rPr kumimoji="0" lang="en-AU" sz="2200" b="0" i="0" u="none" strike="noStrike" cap="none" normalizeH="0" baseline="0" dirty="0" smtClean="0">
                          <a:ln>
                            <a:noFill/>
                          </a:ln>
                          <a:solidFill>
                            <a:srgbClr val="00B050"/>
                          </a:solidFill>
                          <a:effectLst/>
                          <a:latin typeface="Arial" charset="0"/>
                          <a:cs typeface="Arial" charset="0"/>
                        </a:rPr>
                        <a:t>Physical Sciences</a:t>
                      </a:r>
                    </a:p>
                    <a:p>
                      <a:pPr marL="450850" marR="0" lvl="1" indent="-271463" algn="l" defTabSz="914400" rtl="0" eaLnBrk="1" fontAlgn="base" latinLnBrk="0" hangingPunct="1">
                        <a:lnSpc>
                          <a:spcPct val="100000"/>
                        </a:lnSpc>
                        <a:spcBef>
                          <a:spcPct val="0"/>
                        </a:spcBef>
                        <a:spcAft>
                          <a:spcPct val="0"/>
                        </a:spcAft>
                        <a:buClrTx/>
                        <a:buSzTx/>
                        <a:buFontTx/>
                        <a:buChar char="–"/>
                        <a:tabLst/>
                      </a:pPr>
                      <a:r>
                        <a:rPr kumimoji="0" lang="en-AU" sz="2200" b="0" i="0" u="none" strike="noStrike" cap="none" normalizeH="0" baseline="0" dirty="0" smtClean="0">
                          <a:ln>
                            <a:noFill/>
                          </a:ln>
                          <a:solidFill>
                            <a:schemeClr val="tx1"/>
                          </a:solidFill>
                          <a:effectLst/>
                          <a:latin typeface="Arial" charset="0"/>
                          <a:cs typeface="Arial" charset="0"/>
                        </a:rPr>
                        <a:t>03 </a:t>
                      </a:r>
                      <a:r>
                        <a:rPr kumimoji="0" lang="en-AU" sz="2200" b="0" i="0" u="none" strike="noStrike" cap="none" normalizeH="0" baseline="0" dirty="0" smtClean="0">
                          <a:ln>
                            <a:noFill/>
                          </a:ln>
                          <a:solidFill>
                            <a:srgbClr val="0070C0"/>
                          </a:solidFill>
                          <a:effectLst/>
                          <a:latin typeface="Arial" charset="0"/>
                          <a:cs typeface="Arial" charset="0"/>
                        </a:rPr>
                        <a:t>Chemical Sciences</a:t>
                      </a:r>
                    </a:p>
                    <a:p>
                      <a:pPr marL="450850" marR="0" lvl="1" indent="-271463" algn="l" defTabSz="914400" rtl="0" eaLnBrk="1" fontAlgn="base" latinLnBrk="0" hangingPunct="1">
                        <a:lnSpc>
                          <a:spcPct val="100000"/>
                        </a:lnSpc>
                        <a:spcBef>
                          <a:spcPct val="0"/>
                        </a:spcBef>
                        <a:spcAft>
                          <a:spcPct val="0"/>
                        </a:spcAft>
                        <a:buClrTx/>
                        <a:buSzTx/>
                        <a:buFontTx/>
                        <a:buChar char="–"/>
                        <a:tabLst/>
                      </a:pPr>
                      <a:r>
                        <a:rPr kumimoji="0" lang="en-AU" sz="2200" b="0" i="0" u="none" strike="noStrike" cap="none" normalizeH="0" baseline="0" dirty="0" smtClean="0">
                          <a:ln>
                            <a:noFill/>
                          </a:ln>
                          <a:solidFill>
                            <a:schemeClr val="tx1"/>
                          </a:solidFill>
                          <a:effectLst/>
                          <a:latin typeface="Arial" charset="0"/>
                          <a:cs typeface="Arial" charset="0"/>
                        </a:rPr>
                        <a:t>04 </a:t>
                      </a:r>
                      <a:r>
                        <a:rPr kumimoji="0" lang="en-AU" sz="2200" b="0" i="0" u="none" strike="noStrike" cap="none" normalizeH="0" baseline="0" dirty="0" smtClean="0">
                          <a:ln>
                            <a:noFill/>
                          </a:ln>
                          <a:solidFill>
                            <a:srgbClr val="C00000"/>
                          </a:solidFill>
                          <a:effectLst/>
                          <a:latin typeface="Arial" charset="0"/>
                          <a:cs typeface="Arial" charset="0"/>
                        </a:rPr>
                        <a:t>Earth Sciences</a:t>
                      </a:r>
                    </a:p>
                    <a:p>
                      <a:pPr marL="450850" marR="0" lvl="1" indent="-271463" algn="l" defTabSz="914400" rtl="0" eaLnBrk="1" fontAlgn="base" latinLnBrk="0" hangingPunct="1">
                        <a:lnSpc>
                          <a:spcPct val="100000"/>
                        </a:lnSpc>
                        <a:spcBef>
                          <a:spcPct val="0"/>
                        </a:spcBef>
                        <a:spcAft>
                          <a:spcPct val="0"/>
                        </a:spcAft>
                        <a:buClrTx/>
                        <a:buSzTx/>
                        <a:buFontTx/>
                        <a:buChar char="–"/>
                        <a:tabLst/>
                      </a:pPr>
                      <a:r>
                        <a:rPr kumimoji="0" lang="en-AU" sz="2200" b="0" i="0" u="none" strike="noStrike" cap="none" normalizeH="0" baseline="0" dirty="0" smtClean="0">
                          <a:ln>
                            <a:noFill/>
                          </a:ln>
                          <a:solidFill>
                            <a:schemeClr val="tx1"/>
                          </a:solidFill>
                          <a:effectLst/>
                          <a:latin typeface="Arial" charset="0"/>
                          <a:cs typeface="Arial" charset="0"/>
                        </a:rPr>
                        <a:t>05 Environmental Sciences</a:t>
                      </a:r>
                    </a:p>
                    <a:p>
                      <a:pPr marL="450850" marR="0" lvl="1" indent="-271463" algn="l" defTabSz="914400" rtl="0" eaLnBrk="1" fontAlgn="base" latinLnBrk="0" hangingPunct="1">
                        <a:lnSpc>
                          <a:spcPct val="100000"/>
                        </a:lnSpc>
                        <a:spcBef>
                          <a:spcPct val="0"/>
                        </a:spcBef>
                        <a:spcAft>
                          <a:spcPct val="0"/>
                        </a:spcAft>
                        <a:buClrTx/>
                        <a:buSzTx/>
                        <a:buFontTx/>
                        <a:buChar char="–"/>
                        <a:tabLst/>
                      </a:pPr>
                      <a:r>
                        <a:rPr kumimoji="0" lang="en-AU" sz="2200" b="0" i="0" u="none" strike="noStrike" cap="none" normalizeH="0" baseline="0" dirty="0" smtClean="0">
                          <a:ln>
                            <a:noFill/>
                          </a:ln>
                          <a:solidFill>
                            <a:schemeClr val="tx1"/>
                          </a:solidFill>
                          <a:effectLst/>
                          <a:latin typeface="Arial" charset="0"/>
                          <a:cs typeface="Arial" charset="0"/>
                        </a:rPr>
                        <a:t>06 Biological Sciences</a:t>
                      </a:r>
                    </a:p>
                    <a:p>
                      <a:pPr marL="450850" marR="0" lvl="1" indent="-271463" algn="l" defTabSz="914400" rtl="0" eaLnBrk="1" fontAlgn="base" latinLnBrk="0" hangingPunct="1">
                        <a:lnSpc>
                          <a:spcPct val="100000"/>
                        </a:lnSpc>
                        <a:spcBef>
                          <a:spcPct val="0"/>
                        </a:spcBef>
                        <a:spcAft>
                          <a:spcPct val="0"/>
                        </a:spcAft>
                        <a:buClrTx/>
                        <a:buSzTx/>
                        <a:buFontTx/>
                        <a:buChar char="–"/>
                        <a:tabLst/>
                      </a:pPr>
                      <a:r>
                        <a:rPr kumimoji="0" lang="en-AU" sz="2200" b="0" i="0" u="none" strike="noStrike" cap="none" normalizeH="0" baseline="0" dirty="0" smtClean="0">
                          <a:ln>
                            <a:noFill/>
                          </a:ln>
                          <a:solidFill>
                            <a:schemeClr val="tx1"/>
                          </a:solidFill>
                          <a:effectLst/>
                          <a:latin typeface="Arial" charset="0"/>
                          <a:cs typeface="Arial" charset="0"/>
                        </a:rPr>
                        <a:t>07 Agricultural &amp; Veterinary Sciences</a:t>
                      </a:r>
                    </a:p>
                    <a:p>
                      <a:pPr marL="450850" marR="0" lvl="1" indent="-271463" algn="l" defTabSz="914400" rtl="0" eaLnBrk="1" fontAlgn="base" latinLnBrk="0" hangingPunct="1">
                        <a:lnSpc>
                          <a:spcPct val="100000"/>
                        </a:lnSpc>
                        <a:spcBef>
                          <a:spcPct val="0"/>
                        </a:spcBef>
                        <a:spcAft>
                          <a:spcPct val="0"/>
                        </a:spcAft>
                        <a:buClrTx/>
                        <a:buSzTx/>
                        <a:buFontTx/>
                        <a:buChar char="–"/>
                        <a:tabLst/>
                      </a:pPr>
                      <a:r>
                        <a:rPr kumimoji="0" lang="en-AU" sz="2200" b="0" i="0" u="none" strike="noStrike" cap="none" normalizeH="0" baseline="0" dirty="0" smtClean="0">
                          <a:ln>
                            <a:noFill/>
                          </a:ln>
                          <a:solidFill>
                            <a:schemeClr val="tx1"/>
                          </a:solidFill>
                          <a:effectLst/>
                          <a:latin typeface="Arial" charset="0"/>
                          <a:cs typeface="Arial" charset="0"/>
                        </a:rPr>
                        <a:t>08 Information &amp; Computing Sciences</a:t>
                      </a:r>
                    </a:p>
                    <a:p>
                      <a:pPr marL="450850" marR="0" lvl="1" indent="-271463" algn="l" defTabSz="914400" rtl="0" eaLnBrk="1" fontAlgn="base" latinLnBrk="0" hangingPunct="1">
                        <a:lnSpc>
                          <a:spcPct val="100000"/>
                        </a:lnSpc>
                        <a:spcBef>
                          <a:spcPct val="0"/>
                        </a:spcBef>
                        <a:spcAft>
                          <a:spcPct val="0"/>
                        </a:spcAft>
                        <a:buClrTx/>
                        <a:buSzTx/>
                        <a:buFontTx/>
                        <a:buChar char="–"/>
                        <a:tabLst/>
                      </a:pPr>
                      <a:r>
                        <a:rPr kumimoji="0" lang="en-AU" sz="2200" b="0" i="0" u="none" strike="noStrike" cap="none" normalizeH="0" baseline="0" dirty="0" smtClean="0">
                          <a:ln>
                            <a:noFill/>
                          </a:ln>
                          <a:solidFill>
                            <a:schemeClr val="tx1"/>
                          </a:solidFill>
                          <a:effectLst/>
                          <a:latin typeface="Arial" charset="0"/>
                          <a:cs typeface="Arial" charset="0"/>
                        </a:rPr>
                        <a:t>09 Engineering</a:t>
                      </a:r>
                    </a:p>
                    <a:p>
                      <a:pPr marL="450850" marR="0" lvl="1" indent="-271463" algn="l" defTabSz="914400" rtl="0" eaLnBrk="1" fontAlgn="base" latinLnBrk="0" hangingPunct="1">
                        <a:lnSpc>
                          <a:spcPct val="100000"/>
                        </a:lnSpc>
                        <a:spcBef>
                          <a:spcPct val="0"/>
                        </a:spcBef>
                        <a:spcAft>
                          <a:spcPct val="0"/>
                        </a:spcAft>
                        <a:buClrTx/>
                        <a:buSzTx/>
                        <a:buFontTx/>
                        <a:buChar char="–"/>
                        <a:tabLst/>
                      </a:pPr>
                      <a:r>
                        <a:rPr kumimoji="0" lang="en-AU" sz="2200" b="0" i="0" u="none" strike="noStrike" cap="none" normalizeH="0" baseline="0" dirty="0" smtClean="0">
                          <a:ln>
                            <a:noFill/>
                          </a:ln>
                          <a:solidFill>
                            <a:schemeClr val="tx1"/>
                          </a:solidFill>
                          <a:effectLst/>
                          <a:latin typeface="Arial" charset="0"/>
                          <a:cs typeface="Arial" charset="0"/>
                        </a:rPr>
                        <a:t>10 Technology </a:t>
                      </a:r>
                    </a:p>
                    <a:p>
                      <a:pPr marL="450850" marR="0" lvl="1" indent="-271463" algn="l" defTabSz="914400" rtl="0" eaLnBrk="1" fontAlgn="base" latinLnBrk="0" hangingPunct="1">
                        <a:lnSpc>
                          <a:spcPct val="100000"/>
                        </a:lnSpc>
                        <a:spcBef>
                          <a:spcPct val="0"/>
                        </a:spcBef>
                        <a:spcAft>
                          <a:spcPct val="0"/>
                        </a:spcAft>
                        <a:buClrTx/>
                        <a:buSzTx/>
                        <a:buFontTx/>
                        <a:buChar char="–"/>
                        <a:tabLst/>
                      </a:pPr>
                      <a:r>
                        <a:rPr kumimoji="0" lang="en-AU" sz="2200" b="0" i="0" u="none" strike="noStrike" cap="none" normalizeH="0" baseline="0" dirty="0" smtClean="0">
                          <a:ln>
                            <a:noFill/>
                          </a:ln>
                          <a:solidFill>
                            <a:schemeClr val="tx1"/>
                          </a:solidFill>
                          <a:effectLst/>
                          <a:latin typeface="Arial" charset="0"/>
                          <a:cs typeface="Arial" charset="0"/>
                        </a:rPr>
                        <a:t>11 Medical &amp; Health Sciences</a:t>
                      </a:r>
                    </a:p>
                  </a:txBody>
                  <a:tcPr horzOverflow="overflow">
                    <a:lnL cap="flat">
                      <a:noFill/>
                    </a:lnL>
                    <a:lnR cap="flat">
                      <a:noFill/>
                    </a:lnR>
                    <a:lnT cap="flat">
                      <a:noFill/>
                    </a:lnT>
                    <a:lnB cap="flat">
                      <a:noFill/>
                    </a:lnB>
                    <a:lnTlToBr>
                      <a:noFill/>
                    </a:lnTlToBr>
                    <a:lnBlToTr>
                      <a:noFill/>
                    </a:lnBlToTr>
                    <a:noFill/>
                  </a:tcPr>
                </a:tc>
                <a:tc>
                  <a:txBody>
                    <a:bodyPr/>
                    <a:lstStyle/>
                    <a:p>
                      <a:pPr marL="717550" marR="0" lvl="1" indent="-260350" algn="l" defTabSz="914400" rtl="0" eaLnBrk="1" fontAlgn="base" latinLnBrk="0" hangingPunct="1">
                        <a:lnSpc>
                          <a:spcPct val="100000"/>
                        </a:lnSpc>
                        <a:spcBef>
                          <a:spcPct val="0"/>
                        </a:spcBef>
                        <a:spcAft>
                          <a:spcPct val="0"/>
                        </a:spcAft>
                        <a:buClrTx/>
                        <a:buSzTx/>
                        <a:buFontTx/>
                        <a:buChar char="–"/>
                        <a:tabLst/>
                      </a:pPr>
                      <a:r>
                        <a:rPr kumimoji="0" lang="en-AU" sz="2200" b="0" i="0" u="none" strike="noStrike" cap="none" normalizeH="0" baseline="0" dirty="0" smtClean="0">
                          <a:ln>
                            <a:noFill/>
                          </a:ln>
                          <a:solidFill>
                            <a:schemeClr val="tx1"/>
                          </a:solidFill>
                          <a:effectLst/>
                          <a:latin typeface="Arial" charset="0"/>
                          <a:cs typeface="Arial" charset="0"/>
                        </a:rPr>
                        <a:t>12 Built Environment &amp; Design</a:t>
                      </a:r>
                    </a:p>
                    <a:p>
                      <a:pPr marL="717550" marR="0" lvl="1" indent="-260350" algn="l" defTabSz="914400" rtl="0" eaLnBrk="1" fontAlgn="base" latinLnBrk="0" hangingPunct="1">
                        <a:lnSpc>
                          <a:spcPct val="100000"/>
                        </a:lnSpc>
                        <a:spcBef>
                          <a:spcPct val="0"/>
                        </a:spcBef>
                        <a:spcAft>
                          <a:spcPct val="0"/>
                        </a:spcAft>
                        <a:buClrTx/>
                        <a:buSzTx/>
                        <a:buFontTx/>
                        <a:buChar char="–"/>
                        <a:tabLst/>
                      </a:pPr>
                      <a:r>
                        <a:rPr kumimoji="0" lang="en-AU" sz="2200" b="0" i="0" u="none" strike="noStrike" cap="none" normalizeH="0" baseline="0" dirty="0" smtClean="0">
                          <a:ln>
                            <a:noFill/>
                          </a:ln>
                          <a:solidFill>
                            <a:schemeClr val="tx1"/>
                          </a:solidFill>
                          <a:effectLst/>
                          <a:latin typeface="Arial" charset="0"/>
                          <a:cs typeface="Arial" charset="0"/>
                        </a:rPr>
                        <a:t>13 Education</a:t>
                      </a:r>
                    </a:p>
                    <a:p>
                      <a:pPr marL="717550" marR="0" lvl="1" indent="-260350" algn="l" defTabSz="914400" rtl="0" eaLnBrk="1" fontAlgn="base" latinLnBrk="0" hangingPunct="1">
                        <a:lnSpc>
                          <a:spcPct val="100000"/>
                        </a:lnSpc>
                        <a:spcBef>
                          <a:spcPct val="0"/>
                        </a:spcBef>
                        <a:spcAft>
                          <a:spcPct val="0"/>
                        </a:spcAft>
                        <a:buClrTx/>
                        <a:buSzTx/>
                        <a:buFontTx/>
                        <a:buChar char="–"/>
                        <a:tabLst/>
                      </a:pPr>
                      <a:r>
                        <a:rPr kumimoji="0" lang="en-AU" sz="2200" b="0" i="0" u="none" strike="noStrike" cap="none" normalizeH="0" baseline="0" dirty="0" smtClean="0">
                          <a:ln>
                            <a:noFill/>
                          </a:ln>
                          <a:solidFill>
                            <a:schemeClr val="tx1"/>
                          </a:solidFill>
                          <a:effectLst/>
                          <a:latin typeface="Arial" charset="0"/>
                          <a:cs typeface="Arial" charset="0"/>
                        </a:rPr>
                        <a:t>14 Economics</a:t>
                      </a:r>
                    </a:p>
                    <a:p>
                      <a:pPr marL="717550" marR="0" lvl="1" indent="-260350" algn="l" defTabSz="914400" rtl="0" eaLnBrk="1" fontAlgn="base" latinLnBrk="0" hangingPunct="1">
                        <a:lnSpc>
                          <a:spcPct val="100000"/>
                        </a:lnSpc>
                        <a:spcBef>
                          <a:spcPct val="0"/>
                        </a:spcBef>
                        <a:spcAft>
                          <a:spcPct val="0"/>
                        </a:spcAft>
                        <a:buClrTx/>
                        <a:buSzTx/>
                        <a:buFontTx/>
                        <a:buChar char="–"/>
                        <a:tabLst/>
                      </a:pPr>
                      <a:r>
                        <a:rPr kumimoji="0" lang="en-AU" sz="2200" b="0" i="0" u="none" strike="noStrike" cap="none" normalizeH="0" baseline="0" dirty="0" smtClean="0">
                          <a:ln>
                            <a:noFill/>
                          </a:ln>
                          <a:solidFill>
                            <a:schemeClr val="tx1"/>
                          </a:solidFill>
                          <a:effectLst/>
                          <a:latin typeface="Arial" charset="0"/>
                          <a:cs typeface="Arial" charset="0"/>
                        </a:rPr>
                        <a:t>15 Commerce, Management, Tourism &amp; Services</a:t>
                      </a:r>
                    </a:p>
                    <a:p>
                      <a:pPr marL="717550" marR="0" lvl="1" indent="-260350" algn="l" defTabSz="914400" rtl="0" eaLnBrk="1" fontAlgn="base" latinLnBrk="0" hangingPunct="1">
                        <a:lnSpc>
                          <a:spcPct val="100000"/>
                        </a:lnSpc>
                        <a:spcBef>
                          <a:spcPct val="0"/>
                        </a:spcBef>
                        <a:spcAft>
                          <a:spcPct val="0"/>
                        </a:spcAft>
                        <a:buClrTx/>
                        <a:buSzTx/>
                        <a:buFontTx/>
                        <a:buChar char="–"/>
                        <a:tabLst/>
                      </a:pPr>
                      <a:r>
                        <a:rPr kumimoji="0" lang="en-AU" sz="2200" b="0" i="0" u="none" strike="noStrike" cap="none" normalizeH="0" baseline="0" dirty="0" smtClean="0">
                          <a:ln>
                            <a:noFill/>
                          </a:ln>
                          <a:solidFill>
                            <a:schemeClr val="tx1"/>
                          </a:solidFill>
                          <a:effectLst/>
                          <a:latin typeface="Arial" charset="0"/>
                          <a:cs typeface="Arial" charset="0"/>
                        </a:rPr>
                        <a:t>16 Studies in Human Society</a:t>
                      </a:r>
                    </a:p>
                    <a:p>
                      <a:pPr marL="717550" marR="0" lvl="1" indent="-260350" algn="l" defTabSz="914400" rtl="0" eaLnBrk="1" fontAlgn="base" latinLnBrk="0" hangingPunct="1">
                        <a:lnSpc>
                          <a:spcPct val="100000"/>
                        </a:lnSpc>
                        <a:spcBef>
                          <a:spcPct val="0"/>
                        </a:spcBef>
                        <a:spcAft>
                          <a:spcPct val="0"/>
                        </a:spcAft>
                        <a:buClrTx/>
                        <a:buSzTx/>
                        <a:buFontTx/>
                        <a:buChar char="–"/>
                        <a:tabLst/>
                      </a:pPr>
                      <a:r>
                        <a:rPr kumimoji="0" lang="en-AU" sz="2200" b="0" i="0" u="none" strike="noStrike" cap="none" normalizeH="0" baseline="0" dirty="0" smtClean="0">
                          <a:ln>
                            <a:noFill/>
                          </a:ln>
                          <a:solidFill>
                            <a:schemeClr val="tx1"/>
                          </a:solidFill>
                          <a:effectLst/>
                          <a:latin typeface="Arial" charset="0"/>
                          <a:cs typeface="Arial" charset="0"/>
                        </a:rPr>
                        <a:t>17 Psychology &amp; Cognitive Sciences</a:t>
                      </a:r>
                    </a:p>
                    <a:p>
                      <a:pPr marL="717550" marR="0" lvl="1" indent="-260350" algn="l" defTabSz="914400" rtl="0" eaLnBrk="1" fontAlgn="base" latinLnBrk="0" hangingPunct="1">
                        <a:lnSpc>
                          <a:spcPct val="100000"/>
                        </a:lnSpc>
                        <a:spcBef>
                          <a:spcPct val="0"/>
                        </a:spcBef>
                        <a:spcAft>
                          <a:spcPct val="0"/>
                        </a:spcAft>
                        <a:buClrTx/>
                        <a:buSzTx/>
                        <a:buFontTx/>
                        <a:buChar char="–"/>
                        <a:tabLst/>
                      </a:pPr>
                      <a:r>
                        <a:rPr kumimoji="0" lang="en-AU" sz="2200" b="0" i="0" u="none" strike="noStrike" cap="none" normalizeH="0" baseline="0" dirty="0" smtClean="0">
                          <a:ln>
                            <a:noFill/>
                          </a:ln>
                          <a:solidFill>
                            <a:schemeClr val="tx1"/>
                          </a:solidFill>
                          <a:effectLst/>
                          <a:latin typeface="Arial" charset="0"/>
                          <a:cs typeface="Arial" charset="0"/>
                        </a:rPr>
                        <a:t>18 Law &amp; Legal Studies</a:t>
                      </a:r>
                    </a:p>
                    <a:p>
                      <a:pPr marL="717550" marR="0" lvl="1" indent="-260350" algn="l" defTabSz="914400" rtl="0" eaLnBrk="1" fontAlgn="base" latinLnBrk="0" hangingPunct="1">
                        <a:lnSpc>
                          <a:spcPct val="100000"/>
                        </a:lnSpc>
                        <a:spcBef>
                          <a:spcPct val="0"/>
                        </a:spcBef>
                        <a:spcAft>
                          <a:spcPct val="0"/>
                        </a:spcAft>
                        <a:buClrTx/>
                        <a:buSzTx/>
                        <a:buFontTx/>
                        <a:buChar char="–"/>
                        <a:tabLst/>
                      </a:pPr>
                      <a:r>
                        <a:rPr kumimoji="0" lang="en-AU" sz="2200" b="0" i="0" u="none" strike="noStrike" cap="none" normalizeH="0" baseline="0" dirty="0" smtClean="0">
                          <a:ln>
                            <a:noFill/>
                          </a:ln>
                          <a:solidFill>
                            <a:schemeClr val="tx1"/>
                          </a:solidFill>
                          <a:effectLst/>
                          <a:latin typeface="Arial" charset="0"/>
                          <a:cs typeface="Arial" charset="0"/>
                        </a:rPr>
                        <a:t>19 Studies in Creative Arts &amp; Writing</a:t>
                      </a:r>
                    </a:p>
                    <a:p>
                      <a:pPr marL="717550" marR="0" lvl="1" indent="-260350" algn="l" defTabSz="914400" rtl="0" eaLnBrk="1" fontAlgn="base" latinLnBrk="0" hangingPunct="1">
                        <a:lnSpc>
                          <a:spcPct val="100000"/>
                        </a:lnSpc>
                        <a:spcBef>
                          <a:spcPct val="0"/>
                        </a:spcBef>
                        <a:spcAft>
                          <a:spcPct val="0"/>
                        </a:spcAft>
                        <a:buClrTx/>
                        <a:buSzTx/>
                        <a:buFontTx/>
                        <a:buChar char="–"/>
                        <a:tabLst/>
                      </a:pPr>
                      <a:r>
                        <a:rPr kumimoji="0" lang="en-AU" sz="2200" b="0" i="0" u="none" strike="noStrike" cap="none" normalizeH="0" baseline="0" dirty="0" smtClean="0">
                          <a:ln>
                            <a:noFill/>
                          </a:ln>
                          <a:solidFill>
                            <a:schemeClr val="tx1"/>
                          </a:solidFill>
                          <a:effectLst/>
                          <a:latin typeface="Arial" charset="0"/>
                          <a:cs typeface="Arial" charset="0"/>
                        </a:rPr>
                        <a:t>20 Language, Communication &amp; Culture</a:t>
                      </a:r>
                    </a:p>
                    <a:p>
                      <a:pPr marL="717550" marR="0" lvl="1" indent="-260350" algn="l" defTabSz="914400" rtl="0" eaLnBrk="1" fontAlgn="base" latinLnBrk="0" hangingPunct="1">
                        <a:lnSpc>
                          <a:spcPct val="100000"/>
                        </a:lnSpc>
                        <a:spcBef>
                          <a:spcPct val="0"/>
                        </a:spcBef>
                        <a:spcAft>
                          <a:spcPct val="0"/>
                        </a:spcAft>
                        <a:buClrTx/>
                        <a:buSzTx/>
                        <a:buFontTx/>
                        <a:buChar char="–"/>
                        <a:tabLst/>
                      </a:pPr>
                      <a:r>
                        <a:rPr kumimoji="0" lang="en-AU" sz="2200" b="0" i="0" u="none" strike="noStrike" cap="none" normalizeH="0" baseline="0" dirty="0" smtClean="0">
                          <a:ln>
                            <a:noFill/>
                          </a:ln>
                          <a:solidFill>
                            <a:schemeClr val="tx1"/>
                          </a:solidFill>
                          <a:effectLst/>
                          <a:latin typeface="Arial" charset="0"/>
                          <a:cs typeface="Arial" charset="0"/>
                        </a:rPr>
                        <a:t>21 History &amp; Archaeology</a:t>
                      </a:r>
                    </a:p>
                    <a:p>
                      <a:pPr marL="717550" marR="0" lvl="1" indent="-260350" algn="l" defTabSz="914400" rtl="0" eaLnBrk="1" fontAlgn="base" latinLnBrk="0" hangingPunct="1">
                        <a:lnSpc>
                          <a:spcPct val="100000"/>
                        </a:lnSpc>
                        <a:spcBef>
                          <a:spcPct val="0"/>
                        </a:spcBef>
                        <a:spcAft>
                          <a:spcPct val="0"/>
                        </a:spcAft>
                        <a:buClrTx/>
                        <a:buSzTx/>
                        <a:buFontTx/>
                        <a:buChar char="–"/>
                        <a:tabLst/>
                      </a:pPr>
                      <a:r>
                        <a:rPr kumimoji="0" lang="en-AU" sz="2200" b="0" i="0" u="none" strike="noStrike" cap="none" normalizeH="0" baseline="0" dirty="0" smtClean="0">
                          <a:ln>
                            <a:noFill/>
                          </a:ln>
                          <a:solidFill>
                            <a:schemeClr val="tx1"/>
                          </a:solidFill>
                          <a:effectLst/>
                          <a:latin typeface="Arial" charset="0"/>
                          <a:cs typeface="Arial" charset="0"/>
                        </a:rPr>
                        <a:t>22 Philosophy &amp; Religious Studies</a:t>
                      </a:r>
                    </a:p>
                  </a:txBody>
                  <a:tcPr horzOverflow="overflow">
                    <a:lnL cap="flat">
                      <a:noFill/>
                    </a:lnL>
                    <a:lnR cap="flat">
                      <a:noFill/>
                    </a:lnR>
                    <a:lnT cap="flat">
                      <a:noFill/>
                    </a:lnT>
                    <a:lnB cap="flat">
                      <a:noFill/>
                    </a:lnB>
                    <a:lnTlToBr>
                      <a:noFill/>
                    </a:lnTlToBr>
                    <a:lnBlToTr>
                      <a:noFill/>
                    </a:lnBlToTr>
                    <a:noFill/>
                  </a:tcPr>
                </a:tc>
              </a:tr>
            </a:tbl>
          </a:graphicData>
        </a:graphic>
      </p:graphicFrame>
      <p:sp>
        <p:nvSpPr>
          <p:cNvPr id="6" name="Date Placeholder 5"/>
          <p:cNvSpPr>
            <a:spLocks noGrp="1"/>
          </p:cNvSpPr>
          <p:nvPr>
            <p:ph type="dt" sz="half" idx="10"/>
          </p:nvPr>
        </p:nvSpPr>
        <p:spPr/>
        <p:txBody>
          <a:bodyPr/>
          <a:lstStyle/>
          <a:p>
            <a:pPr>
              <a:defRPr/>
            </a:pPr>
            <a:fld id="{1811E9AC-1EB8-4644-9A1F-1601C4451417}" type="datetime1">
              <a:rPr lang="en-US" smtClean="0"/>
              <a:pPr>
                <a:defRPr/>
              </a:pPr>
              <a:t>10/29/2011</a:t>
            </a:fld>
            <a:endParaRPr lang="en-AU"/>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rmAutofit fontScale="90000"/>
          </a:bodyPr>
          <a:lstStyle/>
          <a:p>
            <a:r>
              <a:rPr lang="en-US" b="1" dirty="0" smtClean="0">
                <a:solidFill>
                  <a:srgbClr val="C00000"/>
                </a:solidFill>
              </a:rPr>
              <a:t>For Codes (ERA)</a:t>
            </a:r>
            <a:endParaRPr lang="en-US" b="1" dirty="0">
              <a:solidFill>
                <a:srgbClr val="C00000"/>
              </a:solidFill>
            </a:endParaRPr>
          </a:p>
        </p:txBody>
      </p:sp>
      <p:sp>
        <p:nvSpPr>
          <p:cNvPr id="4" name="Rectangle 3"/>
          <p:cNvSpPr/>
          <p:nvPr/>
        </p:nvSpPr>
        <p:spPr>
          <a:xfrm>
            <a:off x="152400" y="762000"/>
            <a:ext cx="8839200" cy="5632311"/>
          </a:xfrm>
          <a:prstGeom prst="rect">
            <a:avLst/>
          </a:prstGeom>
        </p:spPr>
        <p:txBody>
          <a:bodyPr wrap="square">
            <a:spAutoFit/>
          </a:bodyPr>
          <a:lstStyle/>
          <a:p>
            <a:r>
              <a:rPr lang="en-US" b="1" dirty="0" smtClean="0">
                <a:solidFill>
                  <a:srgbClr val="FF0000"/>
                </a:solidFill>
              </a:rPr>
              <a:t>01 Mathematical Sciences:  </a:t>
            </a:r>
            <a:r>
              <a:rPr lang="en-US" b="1" dirty="0" smtClean="0"/>
              <a:t>Mathematical, Information and Computing Sciences (MIC)</a:t>
            </a:r>
          </a:p>
          <a:p>
            <a:endParaRPr lang="en-US" b="1" dirty="0" smtClean="0"/>
          </a:p>
          <a:p>
            <a:r>
              <a:rPr lang="en-US" sz="2400" b="1" dirty="0" smtClean="0">
                <a:solidFill>
                  <a:srgbClr val="00B050"/>
                </a:solidFill>
              </a:rPr>
              <a:t>0101 Pure Mathematics:  </a:t>
            </a:r>
            <a:r>
              <a:rPr lang="en-US" dirty="0" smtClean="0"/>
              <a:t>t</a:t>
            </a:r>
            <a:r>
              <a:rPr lang="en-US" sz="2000" dirty="0" smtClean="0"/>
              <a:t>his group has </a:t>
            </a:r>
            <a:r>
              <a:rPr lang="en-US" sz="2000" dirty="0" smtClean="0">
                <a:solidFill>
                  <a:srgbClr val="7030A0"/>
                </a:solidFill>
              </a:rPr>
              <a:t>thirteen fields</a:t>
            </a:r>
            <a:r>
              <a:rPr lang="en-US" sz="2000" dirty="0" smtClean="0"/>
              <a:t>:</a:t>
            </a:r>
          </a:p>
          <a:p>
            <a:r>
              <a:rPr lang="en-US" sz="2000" b="1" dirty="0" smtClean="0">
                <a:solidFill>
                  <a:srgbClr val="660066"/>
                </a:solidFill>
              </a:rPr>
              <a:t>010101</a:t>
            </a:r>
            <a:r>
              <a:rPr lang="en-US" sz="2000" dirty="0" smtClean="0"/>
              <a:t> Algebra and Number Theory    </a:t>
            </a:r>
            <a:r>
              <a:rPr lang="en-US" sz="2000" b="1" dirty="0" smtClean="0">
                <a:solidFill>
                  <a:srgbClr val="660066"/>
                </a:solidFill>
              </a:rPr>
              <a:t>010102</a:t>
            </a:r>
            <a:r>
              <a:rPr lang="en-US" sz="2000" dirty="0" smtClean="0"/>
              <a:t> Algebraic and Differential Geometry</a:t>
            </a:r>
          </a:p>
          <a:p>
            <a:r>
              <a:rPr lang="en-US" sz="2000" b="1" dirty="0" smtClean="0">
                <a:solidFill>
                  <a:srgbClr val="660066"/>
                </a:solidFill>
              </a:rPr>
              <a:t>010103</a:t>
            </a:r>
            <a:r>
              <a:rPr lang="en-US" sz="2000" dirty="0" smtClean="0"/>
              <a:t> Category Theory, K Theory, Homological Algebra  </a:t>
            </a:r>
            <a:r>
              <a:rPr lang="en-US" sz="2000" b="1" dirty="0" smtClean="0">
                <a:solidFill>
                  <a:srgbClr val="660066"/>
                </a:solidFill>
              </a:rPr>
              <a:t>010104</a:t>
            </a:r>
            <a:r>
              <a:rPr lang="en-US" sz="2000" dirty="0" smtClean="0"/>
              <a:t> </a:t>
            </a:r>
            <a:r>
              <a:rPr lang="en-US" sz="2000" dirty="0" err="1" smtClean="0"/>
              <a:t>Combinatorics</a:t>
            </a:r>
            <a:r>
              <a:rPr lang="en-US" sz="2000" dirty="0" smtClean="0"/>
              <a:t> and Discrete Mathematics (excl. Physical </a:t>
            </a:r>
            <a:r>
              <a:rPr lang="en-US" sz="2000" dirty="0" err="1" smtClean="0"/>
              <a:t>Combinatorics</a:t>
            </a:r>
            <a:r>
              <a:rPr lang="en-US" sz="2000" dirty="0" smtClean="0"/>
              <a:t>)  </a:t>
            </a:r>
            <a:r>
              <a:rPr lang="en-US" sz="2000" b="1" dirty="0" smtClean="0">
                <a:solidFill>
                  <a:srgbClr val="660066"/>
                </a:solidFill>
              </a:rPr>
              <a:t>010105</a:t>
            </a:r>
            <a:r>
              <a:rPr lang="en-US" sz="2000" dirty="0" smtClean="0"/>
              <a:t> Group Theory and </a:t>
            </a:r>
            <a:r>
              <a:rPr lang="en-US" sz="2000" dirty="0" err="1" smtClean="0"/>
              <a:t>Generalisations</a:t>
            </a:r>
            <a:r>
              <a:rPr lang="en-US" sz="2000" dirty="0" smtClean="0"/>
              <a:t>  </a:t>
            </a:r>
            <a:r>
              <a:rPr lang="en-US" sz="2000" b="1" dirty="0" smtClean="0">
                <a:solidFill>
                  <a:srgbClr val="660066"/>
                </a:solidFill>
              </a:rPr>
              <a:t>010106</a:t>
            </a:r>
            <a:r>
              <a:rPr lang="en-US" sz="2000" dirty="0" smtClean="0"/>
              <a:t> Lie Groups, Harmonic and Fourier Analysis  </a:t>
            </a:r>
            <a:r>
              <a:rPr lang="en-US" sz="2000" b="1" dirty="0" smtClean="0">
                <a:solidFill>
                  <a:srgbClr val="660066"/>
                </a:solidFill>
              </a:rPr>
              <a:t>010107</a:t>
            </a:r>
            <a:r>
              <a:rPr lang="en-US" sz="2000" dirty="0" smtClean="0"/>
              <a:t> Mathematical Logic, Set Theory, Lattices and Universal Algebra  </a:t>
            </a:r>
            <a:r>
              <a:rPr lang="en-US" sz="2000" b="1" dirty="0" smtClean="0">
                <a:solidFill>
                  <a:srgbClr val="660066"/>
                </a:solidFill>
              </a:rPr>
              <a:t>010108</a:t>
            </a:r>
            <a:r>
              <a:rPr lang="en-US" sz="2000" dirty="0" smtClean="0"/>
              <a:t> Operator Algebras and Functional Analysis  </a:t>
            </a:r>
            <a:r>
              <a:rPr lang="en-US" sz="2000" b="1" dirty="0" smtClean="0">
                <a:solidFill>
                  <a:srgbClr val="660066"/>
                </a:solidFill>
              </a:rPr>
              <a:t>010109</a:t>
            </a:r>
            <a:r>
              <a:rPr lang="en-US" sz="2000" dirty="0" smtClean="0"/>
              <a:t> Ordinary Differential Equations, Difference Equations and Dynamical Systems  </a:t>
            </a:r>
            <a:r>
              <a:rPr lang="en-US" sz="2000" b="1" dirty="0" smtClean="0">
                <a:solidFill>
                  <a:srgbClr val="660066"/>
                </a:solidFill>
              </a:rPr>
              <a:t>010110</a:t>
            </a:r>
            <a:r>
              <a:rPr lang="en-US" sz="2000" dirty="0" smtClean="0"/>
              <a:t> Partial Differential Equations  </a:t>
            </a:r>
            <a:r>
              <a:rPr lang="en-US" sz="2000" b="1" dirty="0" smtClean="0">
                <a:solidFill>
                  <a:srgbClr val="660066"/>
                </a:solidFill>
              </a:rPr>
              <a:t>010111 </a:t>
            </a:r>
            <a:r>
              <a:rPr lang="en-US" sz="2000" dirty="0" smtClean="0"/>
              <a:t>Real and Complex Functions (incl. Several Variables)</a:t>
            </a:r>
            <a:r>
              <a:rPr lang="en-US" sz="2000" b="1" dirty="0" smtClean="0">
                <a:solidFill>
                  <a:srgbClr val="660066"/>
                </a:solidFill>
              </a:rPr>
              <a:t>  010112 </a:t>
            </a:r>
            <a:r>
              <a:rPr lang="en-US" sz="2000" dirty="0" smtClean="0"/>
              <a:t>Topology </a:t>
            </a:r>
            <a:r>
              <a:rPr lang="en-US" sz="2000" b="1" dirty="0" smtClean="0">
                <a:solidFill>
                  <a:srgbClr val="660066"/>
                </a:solidFill>
              </a:rPr>
              <a:t>010199</a:t>
            </a:r>
            <a:r>
              <a:rPr lang="en-US" sz="2000" dirty="0" smtClean="0"/>
              <a:t> Pure Mathematics not elsewhere classified</a:t>
            </a:r>
            <a:endParaRPr lang="en-US" sz="2000" b="1" dirty="0" smtClean="0">
              <a:solidFill>
                <a:srgbClr val="00B050"/>
              </a:solidFill>
            </a:endParaRPr>
          </a:p>
          <a:p>
            <a:r>
              <a:rPr lang="en-US" sz="2400" b="1" dirty="0" smtClean="0">
                <a:solidFill>
                  <a:srgbClr val="0070C0"/>
                </a:solidFill>
              </a:rPr>
              <a:t>0102 Applied Mathematics</a:t>
            </a:r>
          </a:p>
          <a:p>
            <a:r>
              <a:rPr lang="en-US" sz="2400" b="1" dirty="0" smtClean="0">
                <a:solidFill>
                  <a:srgbClr val="7030A0"/>
                </a:solidFill>
              </a:rPr>
              <a:t>0103 Numerical and Computational Mathematics</a:t>
            </a:r>
          </a:p>
          <a:p>
            <a:r>
              <a:rPr lang="en-US" sz="2400" b="1" dirty="0" smtClean="0">
                <a:solidFill>
                  <a:srgbClr val="0070C0"/>
                </a:solidFill>
              </a:rPr>
              <a:t>0104 Statistics</a:t>
            </a:r>
          </a:p>
          <a:p>
            <a:r>
              <a:rPr lang="en-US" sz="2400" b="1" dirty="0" smtClean="0">
                <a:solidFill>
                  <a:srgbClr val="7030A0"/>
                </a:solidFill>
              </a:rPr>
              <a:t>0105 Mathematical Physics</a:t>
            </a:r>
          </a:p>
          <a:p>
            <a:r>
              <a:rPr lang="en-US" sz="2400" b="1" dirty="0" smtClean="0">
                <a:solidFill>
                  <a:srgbClr val="C00000"/>
                </a:solidFill>
              </a:rPr>
              <a:t>0199 Other Mathematical Sciences</a:t>
            </a:r>
            <a:endParaRPr lang="en-US" sz="2400" b="1" dirty="0">
              <a:solidFill>
                <a:srgbClr val="C00000"/>
              </a:solidFill>
            </a:endParaRPr>
          </a:p>
        </p:txBody>
      </p:sp>
      <p:sp>
        <p:nvSpPr>
          <p:cNvPr id="6" name="Rectangle 5"/>
          <p:cNvSpPr/>
          <p:nvPr/>
        </p:nvSpPr>
        <p:spPr>
          <a:xfrm>
            <a:off x="152400" y="4495800"/>
            <a:ext cx="8305800" cy="1828800"/>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2400" y="1371600"/>
            <a:ext cx="8305800" cy="381000"/>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ate Placeholder 8"/>
          <p:cNvSpPr>
            <a:spLocks noGrp="1"/>
          </p:cNvSpPr>
          <p:nvPr>
            <p:ph type="dt" sz="half" idx="10"/>
          </p:nvPr>
        </p:nvSpPr>
        <p:spPr/>
        <p:txBody>
          <a:bodyPr/>
          <a:lstStyle/>
          <a:p>
            <a:fld id="{32CDF565-DE38-4301-8FBF-1A984468C620}" type="datetime1">
              <a:rPr lang="en-US" smtClean="0"/>
              <a:pPr/>
              <a:t>10/29/2011</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a:xfrm>
            <a:off x="457200" y="1981200"/>
            <a:ext cx="8305800" cy="4572000"/>
          </a:xfrm>
        </p:spPr>
        <p:txBody>
          <a:bodyPr>
            <a:normAutofit fontScale="92500" lnSpcReduction="10000"/>
          </a:bodyPr>
          <a:lstStyle/>
          <a:p>
            <a:r>
              <a:rPr lang="en-AU" dirty="0" smtClean="0">
                <a:solidFill>
                  <a:srgbClr val="00B050"/>
                </a:solidFill>
              </a:rPr>
              <a:t>Organic Chemistry </a:t>
            </a:r>
          </a:p>
          <a:p>
            <a:pPr lvl="1"/>
            <a:r>
              <a:rPr lang="en-AU" dirty="0" smtClean="0"/>
              <a:t>Seven (12%) journals at A* </a:t>
            </a:r>
          </a:p>
          <a:p>
            <a:pPr lvl="1"/>
            <a:r>
              <a:rPr lang="en-AU" dirty="0" smtClean="0"/>
              <a:t>Publish fortnightly - 182 issues/year</a:t>
            </a:r>
          </a:p>
          <a:p>
            <a:pPr lvl="1"/>
            <a:r>
              <a:rPr lang="en-AU" dirty="0" smtClean="0"/>
              <a:t>Many people have many A* papers</a:t>
            </a:r>
          </a:p>
          <a:p>
            <a:pPr lvl="1"/>
            <a:endParaRPr lang="en-AU" dirty="0" smtClean="0"/>
          </a:p>
          <a:p>
            <a:r>
              <a:rPr lang="en-AU" dirty="0" smtClean="0">
                <a:solidFill>
                  <a:srgbClr val="0070C0"/>
                </a:solidFill>
              </a:rPr>
              <a:t>Information Systems</a:t>
            </a:r>
          </a:p>
          <a:p>
            <a:pPr lvl="1"/>
            <a:r>
              <a:rPr lang="en-AU" dirty="0" smtClean="0"/>
              <a:t>Nine (5%) journals at A*</a:t>
            </a:r>
          </a:p>
          <a:p>
            <a:pPr lvl="2"/>
            <a:r>
              <a:rPr lang="en-AU" dirty="0" smtClean="0"/>
              <a:t>0806, less HCI, CS journals – see ACPHIS list</a:t>
            </a:r>
          </a:p>
          <a:p>
            <a:pPr lvl="1"/>
            <a:r>
              <a:rPr lang="en-AU" dirty="0" smtClean="0"/>
              <a:t>Publish quarterly - 36 issues/year </a:t>
            </a:r>
          </a:p>
          <a:p>
            <a:pPr lvl="1"/>
            <a:r>
              <a:rPr lang="en-AU" dirty="0" smtClean="0"/>
              <a:t>Few people have A* papers</a:t>
            </a:r>
          </a:p>
        </p:txBody>
      </p:sp>
      <p:sp>
        <p:nvSpPr>
          <p:cNvPr id="3" name="Title 2"/>
          <p:cNvSpPr>
            <a:spLocks noGrp="1"/>
          </p:cNvSpPr>
          <p:nvPr>
            <p:ph type="title"/>
          </p:nvPr>
        </p:nvSpPr>
        <p:spPr>
          <a:xfrm>
            <a:off x="457200" y="76200"/>
            <a:ext cx="8229600" cy="838200"/>
          </a:xfrm>
        </p:spPr>
        <p:txBody>
          <a:bodyPr/>
          <a:lstStyle/>
          <a:p>
            <a:pPr>
              <a:defRPr/>
            </a:pPr>
            <a:r>
              <a:rPr lang="en-AU" dirty="0" smtClean="0">
                <a:solidFill>
                  <a:srgbClr val="FF0000"/>
                </a:solidFill>
              </a:rPr>
              <a:t>Ranking is Discipline Specific …</a:t>
            </a:r>
            <a:endParaRPr lang="en-AU" dirty="0">
              <a:solidFill>
                <a:srgbClr val="FF0000"/>
              </a:solidFill>
            </a:endParaRPr>
          </a:p>
        </p:txBody>
      </p:sp>
      <p:sp>
        <p:nvSpPr>
          <p:cNvPr id="4" name="Rectangle 3"/>
          <p:cNvSpPr/>
          <p:nvPr/>
        </p:nvSpPr>
        <p:spPr>
          <a:xfrm>
            <a:off x="381000" y="1182469"/>
            <a:ext cx="5105400" cy="646331"/>
          </a:xfrm>
          <a:prstGeom prst="rect">
            <a:avLst/>
          </a:prstGeom>
        </p:spPr>
        <p:txBody>
          <a:bodyPr wrap="square">
            <a:spAutoFit/>
          </a:bodyPr>
          <a:lstStyle/>
          <a:p>
            <a:r>
              <a:rPr lang="en-AU" dirty="0" smtClean="0"/>
              <a:t>John Lamp: Where is Open Access in the </a:t>
            </a:r>
            <a:r>
              <a:rPr lang="en-AU" dirty="0" err="1" smtClean="0"/>
              <a:t>ARC's</a:t>
            </a:r>
            <a:r>
              <a:rPr lang="en-AU" dirty="0" smtClean="0"/>
              <a:t> ERA?</a:t>
            </a:r>
          </a:p>
          <a:p>
            <a:r>
              <a:rPr lang="en-AU" dirty="0" smtClean="0"/>
              <a:t>School of Information Systems</a:t>
            </a:r>
          </a:p>
        </p:txBody>
      </p:sp>
      <p:sp>
        <p:nvSpPr>
          <p:cNvPr id="6" name="Date Placeholder 5"/>
          <p:cNvSpPr>
            <a:spLocks noGrp="1"/>
          </p:cNvSpPr>
          <p:nvPr>
            <p:ph type="dt" sz="half" idx="10"/>
          </p:nvPr>
        </p:nvSpPr>
        <p:spPr/>
        <p:txBody>
          <a:bodyPr/>
          <a:lstStyle/>
          <a:p>
            <a:fld id="{EE40B246-2565-4E9D-BEE7-A0153610889E}" type="datetime1">
              <a:rPr lang="en-US" smtClean="0"/>
              <a:pPr/>
              <a:t>10/29/2011</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839200" cy="6019800"/>
          </a:xfrm>
        </p:spPr>
        <p:txBody>
          <a:bodyPr>
            <a:normAutofit fontScale="40000" lnSpcReduction="20000"/>
          </a:bodyPr>
          <a:lstStyle/>
          <a:p>
            <a:r>
              <a:rPr lang="en-US" sz="6800" dirty="0" smtClean="0"/>
              <a:t>The refinement of the </a:t>
            </a:r>
            <a:r>
              <a:rPr lang="en-US" sz="6800" b="1" dirty="0" smtClean="0">
                <a:solidFill>
                  <a:srgbClr val="0070C0"/>
                </a:solidFill>
              </a:rPr>
              <a:t>journal quality indicator </a:t>
            </a:r>
            <a:r>
              <a:rPr lang="en-US" sz="6800" dirty="0" smtClean="0"/>
              <a:t>to remove the prescriptive </a:t>
            </a:r>
            <a:r>
              <a:rPr lang="en-US" sz="6800" dirty="0" smtClean="0">
                <a:solidFill>
                  <a:srgbClr val="FF0000"/>
                </a:solidFill>
              </a:rPr>
              <a:t>A*, A, B </a:t>
            </a:r>
            <a:r>
              <a:rPr lang="en-US" sz="6800" dirty="0" smtClean="0"/>
              <a:t>and </a:t>
            </a:r>
            <a:r>
              <a:rPr lang="en-US" sz="6800" dirty="0" smtClean="0">
                <a:solidFill>
                  <a:srgbClr val="FF0000"/>
                </a:solidFill>
              </a:rPr>
              <a:t>C</a:t>
            </a:r>
            <a:r>
              <a:rPr lang="en-US" sz="6800" dirty="0" smtClean="0"/>
              <a:t> ranks; </a:t>
            </a:r>
          </a:p>
          <a:p>
            <a:r>
              <a:rPr lang="en-US" sz="6800" dirty="0" smtClean="0"/>
              <a:t>The introduction of a </a:t>
            </a:r>
            <a:r>
              <a:rPr lang="en-US" sz="6800" b="1" dirty="0" smtClean="0">
                <a:solidFill>
                  <a:srgbClr val="0070C0"/>
                </a:solidFill>
              </a:rPr>
              <a:t>journal quality profile</a:t>
            </a:r>
            <a:r>
              <a:rPr lang="en-US" sz="6800" dirty="0" smtClean="0"/>
              <a:t>, showing the most frequently published journals for each unit of evaluation; </a:t>
            </a:r>
            <a:br>
              <a:rPr lang="en-US" sz="6800" dirty="0" smtClean="0"/>
            </a:br>
            <a:endParaRPr lang="en-US" sz="6800" dirty="0" smtClean="0"/>
          </a:p>
          <a:p>
            <a:r>
              <a:rPr lang="en-US" sz="6800" dirty="0" smtClean="0"/>
              <a:t>Increased capacity to </a:t>
            </a:r>
            <a:r>
              <a:rPr lang="en-US" sz="6800" b="1" dirty="0" smtClean="0">
                <a:solidFill>
                  <a:srgbClr val="FF0000"/>
                </a:solidFill>
              </a:rPr>
              <a:t>accommodate multi-disciplinary </a:t>
            </a:r>
            <a:r>
              <a:rPr lang="en-US" sz="6800" dirty="0" smtClean="0"/>
              <a:t>research to allow articles </a:t>
            </a:r>
            <a:r>
              <a:rPr lang="en-US" sz="6800" b="1" dirty="0" smtClean="0">
                <a:solidFill>
                  <a:srgbClr val="0000CC"/>
                </a:solidFill>
              </a:rPr>
              <a:t>with significant content </a:t>
            </a:r>
            <a:r>
              <a:rPr lang="en-US" sz="6800" dirty="0" smtClean="0"/>
              <a:t>from a </a:t>
            </a:r>
            <a:r>
              <a:rPr lang="en-US" sz="6800" b="1" dirty="0" smtClean="0">
                <a:solidFill>
                  <a:srgbClr val="0000CC"/>
                </a:solidFill>
              </a:rPr>
              <a:t>given discipline </a:t>
            </a:r>
            <a:r>
              <a:rPr lang="en-US" sz="6800" dirty="0" smtClean="0"/>
              <a:t>to be assigned to that discipline, regardless of where it is published (this method was successfully trialed in ERA 2010 within Mathematical Sciences); </a:t>
            </a:r>
            <a:br>
              <a:rPr lang="en-US" sz="6800" dirty="0" smtClean="0"/>
            </a:br>
            <a:endParaRPr lang="en-US" sz="6800" dirty="0" smtClean="0"/>
          </a:p>
          <a:p>
            <a:r>
              <a:rPr lang="en-US" sz="6800" dirty="0" smtClean="0"/>
              <a:t>The relaxation of rules on the attribution of </a:t>
            </a:r>
            <a:r>
              <a:rPr lang="en-US" sz="6800" b="1" dirty="0" smtClean="0">
                <a:solidFill>
                  <a:srgbClr val="339933"/>
                </a:solidFill>
              </a:rPr>
              <a:t>patents</a:t>
            </a:r>
            <a:r>
              <a:rPr lang="en-US" sz="6800" dirty="0" smtClean="0"/>
              <a:t>, plant breeders’ rights and registered design, to allow those granted to eligible researchers to also be submitted.</a:t>
            </a:r>
          </a:p>
          <a:p>
            <a:pPr>
              <a:buNone/>
            </a:pPr>
            <a:endParaRPr lang="en-US" dirty="0" smtClean="0"/>
          </a:p>
          <a:p>
            <a:pPr algn="ctr">
              <a:buNone/>
            </a:pPr>
            <a:r>
              <a:rPr lang="en-US" dirty="0" smtClean="0">
                <a:hlinkClick r:id="rId2"/>
              </a:rPr>
              <a:t>http://minister.innovation.gov.au/carr/mediareleases/pages/improvementstoexcellenceinresearchforaustralia.aspx</a:t>
            </a:r>
            <a:endParaRPr lang="en-US" dirty="0" smtClean="0"/>
          </a:p>
          <a:p>
            <a:pPr algn="ctr">
              <a:buNone/>
            </a:pPr>
            <a:endParaRPr lang="en-US" dirty="0"/>
          </a:p>
        </p:txBody>
      </p:sp>
      <p:sp>
        <p:nvSpPr>
          <p:cNvPr id="8" name="Title 1"/>
          <p:cNvSpPr>
            <a:spLocks noGrp="1"/>
          </p:cNvSpPr>
          <p:nvPr>
            <p:ph type="title"/>
          </p:nvPr>
        </p:nvSpPr>
        <p:spPr>
          <a:xfrm>
            <a:off x="457200" y="152400"/>
            <a:ext cx="8229600" cy="715962"/>
          </a:xfrm>
        </p:spPr>
        <p:txBody>
          <a:bodyPr>
            <a:normAutofit fontScale="90000"/>
          </a:bodyPr>
          <a:lstStyle/>
          <a:p>
            <a:r>
              <a:rPr lang="en-US" b="1" dirty="0" smtClean="0">
                <a:solidFill>
                  <a:srgbClr val="C00000"/>
                </a:solidFill>
              </a:rPr>
              <a:t>ERA 2012</a:t>
            </a:r>
            <a:endParaRPr lang="en-US" dirty="0">
              <a:solidFill>
                <a:srgbClr val="C00000"/>
              </a:solidFill>
            </a:endParaRPr>
          </a:p>
        </p:txBody>
      </p:sp>
      <p:sp>
        <p:nvSpPr>
          <p:cNvPr id="5" name="Date Placeholder 4"/>
          <p:cNvSpPr>
            <a:spLocks noGrp="1"/>
          </p:cNvSpPr>
          <p:nvPr>
            <p:ph type="dt" sz="half" idx="10"/>
          </p:nvPr>
        </p:nvSpPr>
        <p:spPr/>
        <p:txBody>
          <a:bodyPr/>
          <a:lstStyle/>
          <a:p>
            <a:fld id="{32B4D581-B6DA-4A0D-BCE4-98E47F062A19}" type="datetime1">
              <a:rPr lang="en-US" smtClean="0"/>
              <a:pPr/>
              <a:t>10/29/2011</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rmAutofit fontScale="90000"/>
          </a:bodyPr>
          <a:lstStyle/>
          <a:p>
            <a:r>
              <a:rPr lang="en-US" sz="3600" dirty="0" smtClean="0">
                <a:hlinkClick r:id="rId2"/>
              </a:rPr>
              <a:t>Ranking Journals</a:t>
            </a:r>
            <a:endParaRPr lang="en-US" sz="3600" dirty="0"/>
          </a:p>
        </p:txBody>
      </p:sp>
      <p:sp>
        <p:nvSpPr>
          <p:cNvPr id="6" name="Rectangle 5"/>
          <p:cNvSpPr/>
          <p:nvPr/>
        </p:nvSpPr>
        <p:spPr>
          <a:xfrm>
            <a:off x="152400" y="762000"/>
            <a:ext cx="8839200" cy="5262979"/>
          </a:xfrm>
          <a:prstGeom prst="rect">
            <a:avLst/>
          </a:prstGeom>
        </p:spPr>
        <p:txBody>
          <a:bodyPr wrap="square">
            <a:spAutoFit/>
          </a:bodyPr>
          <a:lstStyle/>
          <a:p>
            <a:r>
              <a:rPr lang="en-US" sz="2400" b="1" dirty="0" smtClean="0">
                <a:solidFill>
                  <a:srgbClr val="FF0000"/>
                </a:solidFill>
              </a:rPr>
              <a:t>Norway's national scientific database  (2004): </a:t>
            </a:r>
            <a:r>
              <a:rPr lang="en-US" sz="2400" b="1" dirty="0" smtClean="0">
                <a:solidFill>
                  <a:srgbClr val="660066"/>
                </a:solidFill>
              </a:rPr>
              <a:t>2 Levels</a:t>
            </a:r>
          </a:p>
          <a:p>
            <a:r>
              <a:rPr lang="en-US" sz="2400" dirty="0" smtClean="0"/>
              <a:t>There are </a:t>
            </a:r>
            <a:r>
              <a:rPr lang="en-US" sz="2400" b="1" dirty="0" smtClean="0">
                <a:solidFill>
                  <a:srgbClr val="C00000"/>
                </a:solidFill>
              </a:rPr>
              <a:t>two levels</a:t>
            </a:r>
            <a:r>
              <a:rPr lang="en-US" sz="2400" dirty="0" smtClean="0"/>
              <a:t>: </a:t>
            </a:r>
            <a:r>
              <a:rPr lang="en-US" sz="2400" b="1" dirty="0" smtClean="0">
                <a:solidFill>
                  <a:srgbClr val="339933"/>
                </a:solidFill>
              </a:rPr>
              <a:t>Ordinary publication channels </a:t>
            </a:r>
            <a:r>
              <a:rPr lang="en-US" sz="2400" b="1" dirty="0" smtClean="0"/>
              <a:t>(</a:t>
            </a:r>
            <a:r>
              <a:rPr lang="en-US" sz="2400" b="1" dirty="0" smtClean="0">
                <a:solidFill>
                  <a:srgbClr val="0000CC"/>
                </a:solidFill>
              </a:rPr>
              <a:t>level 1</a:t>
            </a:r>
            <a:r>
              <a:rPr lang="en-US" sz="2400" b="1" dirty="0" smtClean="0"/>
              <a:t>) </a:t>
            </a:r>
            <a:r>
              <a:rPr lang="en-US" sz="2400" dirty="0" smtClean="0"/>
              <a:t>and </a:t>
            </a:r>
            <a:r>
              <a:rPr lang="en-US" sz="2400" b="1" dirty="0" smtClean="0">
                <a:solidFill>
                  <a:srgbClr val="339933"/>
                </a:solidFill>
              </a:rPr>
              <a:t>highly prestigious publication channels </a:t>
            </a:r>
            <a:r>
              <a:rPr lang="en-US" sz="2400" b="1" dirty="0" smtClean="0"/>
              <a:t>(</a:t>
            </a:r>
            <a:r>
              <a:rPr lang="en-US" sz="2400" b="1" dirty="0" smtClean="0">
                <a:solidFill>
                  <a:srgbClr val="FF0000"/>
                </a:solidFill>
              </a:rPr>
              <a:t>level 2</a:t>
            </a:r>
            <a:r>
              <a:rPr lang="en-US" sz="2400" b="1" dirty="0" smtClean="0"/>
              <a:t>)</a:t>
            </a:r>
            <a:r>
              <a:rPr lang="en-US" sz="2400" dirty="0" smtClean="0"/>
              <a:t>. </a:t>
            </a:r>
          </a:p>
          <a:p>
            <a:r>
              <a:rPr lang="en-US" sz="2400" b="1" dirty="0" smtClean="0">
                <a:solidFill>
                  <a:srgbClr val="0000CC"/>
                </a:solidFill>
              </a:rPr>
              <a:t>Journals of Mathematics &amp; Statistics:</a:t>
            </a:r>
            <a:r>
              <a:rPr lang="en-US" sz="2400" b="1" dirty="0" smtClean="0">
                <a:solidFill>
                  <a:srgbClr val="FF6600"/>
                </a:solidFill>
              </a:rPr>
              <a:t> Level 1:</a:t>
            </a:r>
            <a:r>
              <a:rPr lang="en-US" sz="2400" b="1" dirty="0" smtClean="0">
                <a:solidFill>
                  <a:srgbClr val="FF0000"/>
                </a:solidFill>
              </a:rPr>
              <a:t> </a:t>
            </a:r>
            <a:r>
              <a:rPr lang="en-US" sz="2400" b="1" dirty="0" smtClean="0">
                <a:solidFill>
                  <a:srgbClr val="339933"/>
                </a:solidFill>
              </a:rPr>
              <a:t>924 </a:t>
            </a:r>
            <a:r>
              <a:rPr lang="en-US" sz="2400" b="1" dirty="0" smtClean="0">
                <a:solidFill>
                  <a:srgbClr val="FF0000"/>
                </a:solidFill>
              </a:rPr>
              <a:t>       </a:t>
            </a:r>
            <a:r>
              <a:rPr lang="en-US" sz="2400" b="1" dirty="0" smtClean="0">
                <a:solidFill>
                  <a:srgbClr val="FF6600"/>
                </a:solidFill>
              </a:rPr>
              <a:t>Level 2:</a:t>
            </a:r>
            <a:r>
              <a:rPr lang="en-US" sz="2400" b="1" dirty="0" smtClean="0">
                <a:solidFill>
                  <a:srgbClr val="FF0000"/>
                </a:solidFill>
              </a:rPr>
              <a:t>  </a:t>
            </a:r>
            <a:r>
              <a:rPr lang="en-US" sz="2400" b="1" dirty="0" smtClean="0">
                <a:solidFill>
                  <a:srgbClr val="339933"/>
                </a:solidFill>
              </a:rPr>
              <a:t>117</a:t>
            </a:r>
          </a:p>
          <a:p>
            <a:endParaRPr lang="en-US" sz="2400" b="1" dirty="0" smtClean="0">
              <a:solidFill>
                <a:srgbClr val="FF0000"/>
              </a:solidFill>
            </a:endParaRPr>
          </a:p>
          <a:p>
            <a:r>
              <a:rPr lang="en-US" sz="2400" b="1" dirty="0" smtClean="0">
                <a:solidFill>
                  <a:srgbClr val="FF0000"/>
                </a:solidFill>
              </a:rPr>
              <a:t>Danish list of journals  (2010): </a:t>
            </a:r>
            <a:r>
              <a:rPr lang="en-US" sz="2400" b="1" dirty="0" smtClean="0">
                <a:solidFill>
                  <a:srgbClr val="660066"/>
                </a:solidFill>
              </a:rPr>
              <a:t>2 Levels</a:t>
            </a:r>
          </a:p>
          <a:p>
            <a:r>
              <a:rPr lang="en-US" sz="2400" dirty="0" smtClean="0"/>
              <a:t>Journals divided in </a:t>
            </a:r>
            <a:r>
              <a:rPr lang="en-US" sz="2400" b="1" dirty="0" smtClean="0">
                <a:solidFill>
                  <a:srgbClr val="339933"/>
                </a:solidFill>
              </a:rPr>
              <a:t>68 subjects </a:t>
            </a:r>
            <a:r>
              <a:rPr lang="en-US" sz="2400" dirty="0" smtClean="0"/>
              <a:t>and lists </a:t>
            </a:r>
            <a:r>
              <a:rPr lang="en-US" sz="2400" b="1" dirty="0" smtClean="0">
                <a:solidFill>
                  <a:srgbClr val="339933"/>
                </a:solidFill>
              </a:rPr>
              <a:t>almost 20.000 journals</a:t>
            </a:r>
            <a:r>
              <a:rPr lang="en-US" sz="2400" dirty="0" smtClean="0"/>
              <a:t>. The journals are divided into 2 levels: </a:t>
            </a:r>
            <a:r>
              <a:rPr lang="en-US" sz="2400" b="1" dirty="0" smtClean="0">
                <a:solidFill>
                  <a:srgbClr val="339933"/>
                </a:solidFill>
              </a:rPr>
              <a:t>a high level 2 </a:t>
            </a:r>
            <a:r>
              <a:rPr lang="en-US" sz="2400" dirty="0" smtClean="0"/>
              <a:t>and </a:t>
            </a:r>
            <a:r>
              <a:rPr lang="en-US" sz="2400" b="1" dirty="0" smtClean="0">
                <a:solidFill>
                  <a:srgbClr val="339933"/>
                </a:solidFill>
              </a:rPr>
              <a:t>a normal level 1 </a:t>
            </a:r>
            <a:r>
              <a:rPr lang="en-US" sz="2400" dirty="0" smtClean="0"/>
              <a:t>Both the content and level of classification reviewed annually.</a:t>
            </a:r>
          </a:p>
          <a:p>
            <a:r>
              <a:rPr lang="en-US" sz="2400" b="1" dirty="0" smtClean="0">
                <a:solidFill>
                  <a:srgbClr val="0000CC"/>
                </a:solidFill>
              </a:rPr>
              <a:t>Journals of Mathematics &amp; Statistics:</a:t>
            </a:r>
            <a:r>
              <a:rPr lang="en-US" sz="2400" b="1" dirty="0" smtClean="0">
                <a:solidFill>
                  <a:srgbClr val="FF0000"/>
                </a:solidFill>
              </a:rPr>
              <a:t> </a:t>
            </a:r>
            <a:r>
              <a:rPr lang="en-US" sz="2400" b="1" dirty="0" smtClean="0">
                <a:solidFill>
                  <a:srgbClr val="FF6600"/>
                </a:solidFill>
              </a:rPr>
              <a:t>Level 1: </a:t>
            </a:r>
            <a:r>
              <a:rPr lang="en-US" sz="2400" b="1" dirty="0" smtClean="0">
                <a:solidFill>
                  <a:srgbClr val="FF0000"/>
                </a:solidFill>
              </a:rPr>
              <a:t>&gt; 730</a:t>
            </a:r>
            <a:r>
              <a:rPr lang="en-US" sz="2400" b="1" dirty="0" smtClean="0">
                <a:solidFill>
                  <a:srgbClr val="FF6600"/>
                </a:solidFill>
              </a:rPr>
              <a:t>      Level 2:</a:t>
            </a:r>
            <a:r>
              <a:rPr lang="en-US" sz="2400" b="1" dirty="0" smtClean="0">
                <a:solidFill>
                  <a:srgbClr val="FF0000"/>
                </a:solidFill>
              </a:rPr>
              <a:t>  </a:t>
            </a:r>
            <a:r>
              <a:rPr lang="en-US" sz="2400" b="1" dirty="0" smtClean="0">
                <a:solidFill>
                  <a:srgbClr val="339933"/>
                </a:solidFill>
              </a:rPr>
              <a:t>128</a:t>
            </a:r>
            <a:endParaRPr lang="en-US" sz="2400" dirty="0" smtClean="0"/>
          </a:p>
          <a:p>
            <a:r>
              <a:rPr lang="en-US" sz="2400" b="1" dirty="0" smtClean="0">
                <a:solidFill>
                  <a:srgbClr val="FF0000"/>
                </a:solidFill>
              </a:rPr>
              <a:t/>
            </a:r>
            <a:br>
              <a:rPr lang="en-US" sz="2400" b="1" dirty="0" smtClean="0">
                <a:solidFill>
                  <a:srgbClr val="FF0000"/>
                </a:solidFill>
              </a:rPr>
            </a:br>
            <a:r>
              <a:rPr lang="en-US" sz="2400" b="1" dirty="0" smtClean="0">
                <a:solidFill>
                  <a:srgbClr val="FF0000"/>
                </a:solidFill>
              </a:rPr>
              <a:t>Finland list of journals (2010): </a:t>
            </a:r>
            <a:r>
              <a:rPr lang="en-US" sz="2400" b="1" dirty="0" smtClean="0">
                <a:solidFill>
                  <a:srgbClr val="660066"/>
                </a:solidFill>
              </a:rPr>
              <a:t>3 Levels</a:t>
            </a:r>
          </a:p>
          <a:p>
            <a:r>
              <a:rPr lang="en-US" sz="2400" b="1" dirty="0" smtClean="0">
                <a:solidFill>
                  <a:srgbClr val="0000CC"/>
                </a:solidFill>
              </a:rPr>
              <a:t>Journals of Mathematics &amp; Statistics:</a:t>
            </a:r>
            <a:r>
              <a:rPr lang="en-US" sz="2400" b="1" dirty="0" smtClean="0">
                <a:solidFill>
                  <a:srgbClr val="FF0000"/>
                </a:solidFill>
              </a:rPr>
              <a:t> ?       </a:t>
            </a:r>
            <a:r>
              <a:rPr lang="en-US" sz="2400" b="1" dirty="0" smtClean="0">
                <a:solidFill>
                  <a:srgbClr val="FF6600"/>
                </a:solidFill>
              </a:rPr>
              <a:t> Level 2:</a:t>
            </a:r>
            <a:r>
              <a:rPr lang="en-US" sz="2400" b="1" dirty="0" smtClean="0">
                <a:solidFill>
                  <a:srgbClr val="FF0000"/>
                </a:solidFill>
              </a:rPr>
              <a:t>?     </a:t>
            </a:r>
            <a:r>
              <a:rPr lang="en-US" sz="2400" b="1" dirty="0" smtClean="0">
                <a:solidFill>
                  <a:srgbClr val="FF6600"/>
                </a:solidFill>
              </a:rPr>
              <a:t>Level 3:</a:t>
            </a:r>
            <a:r>
              <a:rPr lang="en-US" sz="2400" b="1" dirty="0" smtClean="0">
                <a:solidFill>
                  <a:srgbClr val="FF0000"/>
                </a:solidFill>
              </a:rPr>
              <a:t>  </a:t>
            </a:r>
            <a:r>
              <a:rPr lang="en-US" sz="2400" b="1" dirty="0" smtClean="0">
                <a:solidFill>
                  <a:srgbClr val="339933"/>
                </a:solidFill>
              </a:rPr>
              <a:t>51</a:t>
            </a:r>
            <a:endParaRPr lang="en-US" sz="2400" dirty="0" smtClean="0"/>
          </a:p>
          <a:p>
            <a:endParaRPr lang="en-US" sz="2400" dirty="0"/>
          </a:p>
        </p:txBody>
      </p:sp>
      <p:sp>
        <p:nvSpPr>
          <p:cNvPr id="7" name="Rectangle 6"/>
          <p:cNvSpPr/>
          <p:nvPr/>
        </p:nvSpPr>
        <p:spPr>
          <a:xfrm>
            <a:off x="1676400" y="6248400"/>
            <a:ext cx="5486400" cy="369332"/>
          </a:xfrm>
          <a:prstGeom prst="rect">
            <a:avLst/>
          </a:prstGeom>
        </p:spPr>
        <p:txBody>
          <a:bodyPr wrap="square">
            <a:spAutoFit/>
          </a:bodyPr>
          <a:lstStyle/>
          <a:p>
            <a:r>
              <a:rPr lang="en-US" dirty="0" smtClean="0">
                <a:hlinkClick r:id="rId3"/>
              </a:rPr>
              <a:t>http://www.ltu.se/ltu/lib/Publicering/Rankning?l=en</a:t>
            </a:r>
            <a:endParaRPr lang="en-US" dirty="0">
              <a:solidFill>
                <a:srgbClr val="00B0F0"/>
              </a:solidFill>
            </a:endParaRPr>
          </a:p>
        </p:txBody>
      </p:sp>
      <p:sp>
        <p:nvSpPr>
          <p:cNvPr id="9" name="Date Placeholder 8"/>
          <p:cNvSpPr>
            <a:spLocks noGrp="1"/>
          </p:cNvSpPr>
          <p:nvPr>
            <p:ph type="dt" sz="half" idx="10"/>
          </p:nvPr>
        </p:nvSpPr>
        <p:spPr/>
        <p:txBody>
          <a:bodyPr/>
          <a:lstStyle/>
          <a:p>
            <a:fld id="{2EE0DDD7-B3D2-43E4-A537-DCD227E6FFE0}" type="datetime1">
              <a:rPr lang="en-US" smtClean="0"/>
              <a:pPr/>
              <a:t>10/29/2011</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hlinkClick r:id="rId2"/>
              </a:rPr>
              <a:t>Norwegian Ranking of Journals</a:t>
            </a:r>
            <a:endParaRPr lang="en-US" sz="3600" dirty="0"/>
          </a:p>
        </p:txBody>
      </p:sp>
      <p:pic>
        <p:nvPicPr>
          <p:cNvPr id="15362" name="Picture 2"/>
          <p:cNvPicPr>
            <a:picLocks noChangeAspect="1" noChangeArrowheads="1"/>
          </p:cNvPicPr>
          <p:nvPr/>
        </p:nvPicPr>
        <p:blipFill>
          <a:blip r:embed="rId3" cstate="print"/>
          <a:srcRect/>
          <a:stretch>
            <a:fillRect/>
          </a:stretch>
        </p:blipFill>
        <p:spPr bwMode="auto">
          <a:xfrm>
            <a:off x="228600" y="2362200"/>
            <a:ext cx="8763000" cy="3810000"/>
          </a:xfrm>
          <a:prstGeom prst="rect">
            <a:avLst/>
          </a:prstGeom>
          <a:noFill/>
          <a:ln w="9525">
            <a:noFill/>
            <a:miter lim="800000"/>
            <a:headEnd/>
            <a:tailEnd/>
          </a:ln>
          <a:effectLst/>
        </p:spPr>
      </p:pic>
      <p:sp>
        <p:nvSpPr>
          <p:cNvPr id="6" name="Rectangle 5"/>
          <p:cNvSpPr/>
          <p:nvPr/>
        </p:nvSpPr>
        <p:spPr>
          <a:xfrm>
            <a:off x="152400" y="1295400"/>
            <a:ext cx="8839200" cy="1200329"/>
          </a:xfrm>
          <a:prstGeom prst="rect">
            <a:avLst/>
          </a:prstGeom>
        </p:spPr>
        <p:txBody>
          <a:bodyPr wrap="square">
            <a:spAutoFit/>
          </a:bodyPr>
          <a:lstStyle/>
          <a:p>
            <a:r>
              <a:rPr lang="en-US" sz="2400" dirty="0" smtClean="0"/>
              <a:t>There are </a:t>
            </a:r>
            <a:r>
              <a:rPr lang="en-US" sz="2400" b="1" dirty="0" smtClean="0">
                <a:solidFill>
                  <a:srgbClr val="C00000"/>
                </a:solidFill>
              </a:rPr>
              <a:t>two levels</a:t>
            </a:r>
            <a:r>
              <a:rPr lang="en-US" sz="2400" dirty="0" smtClean="0"/>
              <a:t>: </a:t>
            </a:r>
            <a:r>
              <a:rPr lang="en-US" sz="2400" dirty="0" smtClean="0">
                <a:solidFill>
                  <a:srgbClr val="00B050"/>
                </a:solidFill>
              </a:rPr>
              <a:t>Ordinary publication channels </a:t>
            </a:r>
            <a:r>
              <a:rPr lang="en-US" sz="2400" dirty="0" smtClean="0"/>
              <a:t>(</a:t>
            </a:r>
            <a:r>
              <a:rPr lang="en-US" sz="2400" dirty="0" smtClean="0">
                <a:solidFill>
                  <a:srgbClr val="00B050"/>
                </a:solidFill>
              </a:rPr>
              <a:t>level 1</a:t>
            </a:r>
            <a:r>
              <a:rPr lang="en-US" sz="2400" dirty="0" smtClean="0"/>
              <a:t>) and </a:t>
            </a:r>
            <a:r>
              <a:rPr lang="en-US" sz="2400" b="1" dirty="0" smtClean="0">
                <a:solidFill>
                  <a:srgbClr val="C00000"/>
                </a:solidFill>
              </a:rPr>
              <a:t>highly prestigious publication channels </a:t>
            </a:r>
            <a:r>
              <a:rPr lang="en-US" sz="2400" dirty="0" smtClean="0"/>
              <a:t>(</a:t>
            </a:r>
            <a:r>
              <a:rPr lang="en-US" sz="2400" dirty="0" smtClean="0">
                <a:solidFill>
                  <a:srgbClr val="C00000"/>
                </a:solidFill>
              </a:rPr>
              <a:t>level 2</a:t>
            </a:r>
            <a:r>
              <a:rPr lang="en-US" sz="2400" dirty="0" smtClean="0"/>
              <a:t>). This classification is used in the Norwegian funding system for higher education.</a:t>
            </a:r>
            <a:endParaRPr lang="en-US" sz="2400" dirty="0"/>
          </a:p>
        </p:txBody>
      </p:sp>
      <p:sp>
        <p:nvSpPr>
          <p:cNvPr id="7" name="Rectangle 6"/>
          <p:cNvSpPr/>
          <p:nvPr/>
        </p:nvSpPr>
        <p:spPr>
          <a:xfrm>
            <a:off x="2057400" y="6248400"/>
            <a:ext cx="4800600" cy="369332"/>
          </a:xfrm>
          <a:prstGeom prst="rect">
            <a:avLst/>
          </a:prstGeom>
        </p:spPr>
        <p:txBody>
          <a:bodyPr wrap="square">
            <a:spAutoFit/>
          </a:bodyPr>
          <a:lstStyle/>
          <a:p>
            <a:r>
              <a:rPr lang="en-US" dirty="0" smtClean="0">
                <a:solidFill>
                  <a:srgbClr val="00B0F0"/>
                </a:solidFill>
              </a:rPr>
              <a:t>http://dbh.nsd.uib.no/kanaler/?search=advanced</a:t>
            </a:r>
            <a:endParaRPr lang="en-US" dirty="0">
              <a:solidFill>
                <a:srgbClr val="00B0F0"/>
              </a:solidFill>
            </a:endParaRPr>
          </a:p>
        </p:txBody>
      </p:sp>
      <p:sp>
        <p:nvSpPr>
          <p:cNvPr id="9" name="Date Placeholder 8"/>
          <p:cNvSpPr>
            <a:spLocks noGrp="1"/>
          </p:cNvSpPr>
          <p:nvPr>
            <p:ph type="dt" sz="half" idx="10"/>
          </p:nvPr>
        </p:nvSpPr>
        <p:spPr/>
        <p:txBody>
          <a:bodyPr/>
          <a:lstStyle/>
          <a:p>
            <a:fld id="{95405954-E691-4E4A-A964-BB1ABFF8B14F}" type="datetime1">
              <a:rPr lang="en-US" smtClean="0"/>
              <a:pPr/>
              <a:t>10/29/2011</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04"/>
          <p:cNvSpPr txBox="1">
            <a:spLocks noChangeArrowheads="1"/>
          </p:cNvSpPr>
          <p:nvPr/>
        </p:nvSpPr>
        <p:spPr>
          <a:xfrm>
            <a:off x="304800" y="152400"/>
            <a:ext cx="5181600" cy="838200"/>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E" sz="2800" b="0" i="0" u="none" strike="noStrike" kern="1200" cap="none" spc="0" normalizeH="0" baseline="0" noProof="0" dirty="0" smtClean="0">
                <a:ln>
                  <a:noFill/>
                </a:ln>
                <a:solidFill>
                  <a:srgbClr val="FF0000"/>
                </a:solidFill>
                <a:effectLst/>
                <a:uLnTx/>
                <a:uFillTx/>
                <a:latin typeface="Arial" pitchFamily="34" charset="0"/>
                <a:ea typeface="+mj-ea"/>
                <a:cs typeface="+mj-cs"/>
              </a:rPr>
              <a:t>Jiao Tong University in Shanghai</a:t>
            </a:r>
            <a:br>
              <a:rPr kumimoji="0" lang="en-IE" sz="2800" b="0" i="0" u="none" strike="noStrike" kern="1200" cap="none" spc="0" normalizeH="0" baseline="0" noProof="0" dirty="0" smtClean="0">
                <a:ln>
                  <a:noFill/>
                </a:ln>
                <a:solidFill>
                  <a:srgbClr val="FF0000"/>
                </a:solidFill>
                <a:effectLst/>
                <a:uLnTx/>
                <a:uFillTx/>
                <a:latin typeface="Arial" pitchFamily="34" charset="0"/>
                <a:ea typeface="+mj-ea"/>
                <a:cs typeface="+mj-cs"/>
              </a:rPr>
            </a:br>
            <a:r>
              <a:rPr kumimoji="0" lang="en-IE" sz="2800" b="0" i="0" u="none" strike="noStrike" kern="1200" cap="none" spc="0" normalizeH="0" baseline="0" noProof="0" dirty="0" smtClean="0">
                <a:ln>
                  <a:noFill/>
                </a:ln>
                <a:solidFill>
                  <a:srgbClr val="FF0000"/>
                </a:solidFill>
                <a:effectLst/>
                <a:uLnTx/>
                <a:uFillTx/>
                <a:latin typeface="Arial" pitchFamily="34" charset="0"/>
                <a:ea typeface="+mj-ea"/>
                <a:cs typeface="+mj-cs"/>
              </a:rPr>
              <a:t>Top 500 Universities</a:t>
            </a:r>
            <a:r>
              <a:rPr kumimoji="0" lang="en-IE" sz="4400" b="0" i="0" u="none" strike="noStrike" kern="1200" cap="none" spc="0" normalizeH="0" baseline="0" noProof="0" dirty="0" smtClean="0">
                <a:ln>
                  <a:noFill/>
                </a:ln>
                <a:solidFill>
                  <a:srgbClr val="FF0000"/>
                </a:solidFill>
                <a:effectLst/>
                <a:uLnTx/>
                <a:uFillTx/>
                <a:latin typeface="Arial" pitchFamily="34" charset="0"/>
                <a:ea typeface="+mj-ea"/>
                <a:cs typeface="+mj-cs"/>
              </a:rPr>
              <a:t> </a:t>
            </a:r>
          </a:p>
        </p:txBody>
      </p:sp>
      <p:pic>
        <p:nvPicPr>
          <p:cNvPr id="6" name="Picture 4"/>
          <p:cNvPicPr>
            <a:picLocks noChangeAspect="1" noChangeArrowheads="1"/>
          </p:cNvPicPr>
          <p:nvPr/>
        </p:nvPicPr>
        <p:blipFill>
          <a:blip r:embed="rId2" cstate="print"/>
          <a:srcRect/>
          <a:stretch>
            <a:fillRect/>
          </a:stretch>
        </p:blipFill>
        <p:spPr bwMode="auto">
          <a:xfrm>
            <a:off x="5638800" y="76200"/>
            <a:ext cx="3327400" cy="762000"/>
          </a:xfrm>
          <a:prstGeom prst="rect">
            <a:avLst/>
          </a:prstGeom>
          <a:noFill/>
        </p:spPr>
      </p:pic>
      <p:graphicFrame>
        <p:nvGraphicFramePr>
          <p:cNvPr id="7" name="Group 210"/>
          <p:cNvGraphicFramePr>
            <a:graphicFrameLocks/>
          </p:cNvGraphicFramePr>
          <p:nvPr/>
        </p:nvGraphicFramePr>
        <p:xfrm>
          <a:off x="381000" y="914400"/>
          <a:ext cx="8382000" cy="4297680"/>
        </p:xfrm>
        <a:graphic>
          <a:graphicData uri="http://schemas.openxmlformats.org/drawingml/2006/table">
            <a:tbl>
              <a:tblPr/>
              <a:tblGrid>
                <a:gridCol w="1716407"/>
                <a:gridCol w="4608810"/>
                <a:gridCol w="987256"/>
                <a:gridCol w="1069527"/>
              </a:tblGrid>
              <a:tr h="323634">
                <a:tc>
                  <a:txBody>
                    <a:bodyPr/>
                    <a:lstStyle/>
                    <a:p>
                      <a:pPr marL="231775" marR="0" lvl="0" indent="-231775"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Corbel" pitchFamily="34" charset="0"/>
                          <a:cs typeface="Times New Roman" pitchFamily="18" charset="0"/>
                        </a:rPr>
                        <a:t>Criteria</a:t>
                      </a:r>
                      <a:endParaRPr kumimoji="0" lang="en-US" sz="1800" b="0" i="0" u="none" strike="noStrike" cap="none" normalizeH="0" baseline="0" dirty="0" smtClean="0">
                        <a:ln>
                          <a:noFill/>
                        </a:ln>
                        <a:solidFill>
                          <a:schemeClr val="tx1"/>
                        </a:solidFill>
                        <a:effectLst/>
                        <a:latin typeface="Corbel" pitchFamily="34" charset="0"/>
                      </a:endParaRPr>
                    </a:p>
                  </a:txBody>
                  <a:tcPr marL="45720" marR="4572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31775" marR="0" lvl="0" indent="-231775"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smtClean="0">
                          <a:ln>
                            <a:noFill/>
                          </a:ln>
                          <a:solidFill>
                            <a:schemeClr val="tx1"/>
                          </a:solidFill>
                          <a:effectLst/>
                          <a:latin typeface="Corbel" pitchFamily="34" charset="0"/>
                          <a:cs typeface="Times New Roman" pitchFamily="18" charset="0"/>
                        </a:rPr>
                        <a:t>Indicator</a:t>
                      </a:r>
                      <a:endParaRPr kumimoji="0" lang="en-US" sz="1800" b="0" i="0" u="none" strike="noStrike" cap="none" normalizeH="0" baseline="0" smtClean="0">
                        <a:ln>
                          <a:noFill/>
                        </a:ln>
                        <a:solidFill>
                          <a:schemeClr val="tx1"/>
                        </a:solidFill>
                        <a:effectLst/>
                        <a:latin typeface="Corbel" pitchFamily="34" charset="0"/>
                      </a:endParaRPr>
                    </a:p>
                  </a:txBody>
                  <a:tcPr marL="45720" marR="457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31775" marR="0" lvl="0" indent="-231775"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Corbel" pitchFamily="34" charset="0"/>
                          <a:cs typeface="Times New Roman" pitchFamily="18" charset="0"/>
                        </a:rPr>
                        <a:t>Code</a:t>
                      </a:r>
                      <a:endParaRPr kumimoji="0" lang="en-US" sz="1800" b="0" i="0" u="none" strike="noStrike" cap="none" normalizeH="0" baseline="0" dirty="0" smtClean="0">
                        <a:ln>
                          <a:noFill/>
                        </a:ln>
                        <a:solidFill>
                          <a:schemeClr val="tx1"/>
                        </a:solidFill>
                        <a:effectLst/>
                        <a:latin typeface="Corbel" pitchFamily="34" charset="0"/>
                      </a:endParaRPr>
                    </a:p>
                  </a:txBody>
                  <a:tcPr marL="45720" marR="457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31775" marR="0" lvl="0" indent="-231775"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smtClean="0">
                          <a:ln>
                            <a:noFill/>
                          </a:ln>
                          <a:solidFill>
                            <a:schemeClr val="tx1"/>
                          </a:solidFill>
                          <a:effectLst/>
                          <a:latin typeface="Corbel" pitchFamily="34" charset="0"/>
                          <a:cs typeface="Times New Roman" pitchFamily="18" charset="0"/>
                        </a:rPr>
                        <a:t>Weight</a:t>
                      </a:r>
                      <a:endParaRPr kumimoji="0" lang="en-US" sz="1800" b="0" i="0" u="none" strike="noStrike" cap="none" normalizeH="0" baseline="0" smtClean="0">
                        <a:ln>
                          <a:noFill/>
                        </a:ln>
                        <a:solidFill>
                          <a:schemeClr val="tx1"/>
                        </a:solidFill>
                        <a:effectLst/>
                        <a:latin typeface="Corbel" pitchFamily="34" charset="0"/>
                      </a:endParaRPr>
                    </a:p>
                  </a:txBody>
                  <a:tcPr marL="45720" marR="4572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6359">
                <a:tc>
                  <a:txBody>
                    <a:bodyPr/>
                    <a:lstStyle/>
                    <a:p>
                      <a:pPr marL="231775" marR="0" lvl="0" indent="-231775"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Corbel" pitchFamily="34" charset="0"/>
                          <a:cs typeface="Times New Roman" pitchFamily="18" charset="0"/>
                        </a:rPr>
                        <a:t>Quality of Education</a:t>
                      </a:r>
                      <a:endParaRPr kumimoji="0" lang="en-US" sz="1800" b="0" i="0" u="none" strike="noStrike" cap="none" normalizeH="0" baseline="0" smtClean="0">
                        <a:ln>
                          <a:noFill/>
                        </a:ln>
                        <a:solidFill>
                          <a:schemeClr val="tx1"/>
                        </a:solidFill>
                        <a:effectLst/>
                        <a:latin typeface="Corbel" pitchFamily="34" charset="0"/>
                      </a:endParaRPr>
                    </a:p>
                  </a:txBody>
                  <a:tcPr marL="45720" marR="4572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31775" marR="0" lvl="0" indent="-231775"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rbel" pitchFamily="34" charset="0"/>
                          <a:cs typeface="Times New Roman" pitchFamily="18" charset="0"/>
                        </a:rPr>
                        <a:t>Alumni of an institution winning Nobel Prizes and Fields Medals</a:t>
                      </a:r>
                      <a:endParaRPr kumimoji="0" lang="en-US" sz="1800" b="0" i="0" u="none" strike="noStrike" cap="none" normalizeH="0" baseline="0" dirty="0" smtClean="0">
                        <a:ln>
                          <a:noFill/>
                        </a:ln>
                        <a:solidFill>
                          <a:schemeClr val="tx1"/>
                        </a:solidFill>
                        <a:effectLst/>
                        <a:latin typeface="Corbel" pitchFamily="34" charset="0"/>
                      </a:endParaRPr>
                    </a:p>
                  </a:txBody>
                  <a:tcPr marL="45720" marR="457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31775" marR="0" lvl="0" indent="-231775"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rbel" pitchFamily="34" charset="0"/>
                          <a:cs typeface="Times New Roman" pitchFamily="18" charset="0"/>
                        </a:rPr>
                        <a:t>Alumni</a:t>
                      </a:r>
                      <a:endParaRPr kumimoji="0" lang="en-US" sz="1800" b="0" i="0" u="none" strike="noStrike" cap="none" normalizeH="0" baseline="0" dirty="0" smtClean="0">
                        <a:ln>
                          <a:noFill/>
                        </a:ln>
                        <a:solidFill>
                          <a:schemeClr val="tx1"/>
                        </a:solidFill>
                        <a:effectLst/>
                        <a:latin typeface="Corbel" pitchFamily="34" charset="0"/>
                      </a:endParaRPr>
                    </a:p>
                  </a:txBody>
                  <a:tcPr marL="45720" marR="457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31775" marR="0" lvl="0" indent="-231775"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Corbel" pitchFamily="34" charset="0"/>
                          <a:cs typeface="Times New Roman" pitchFamily="18" charset="0"/>
                        </a:rPr>
                        <a:t>10%</a:t>
                      </a:r>
                      <a:endParaRPr kumimoji="0" lang="en-US" sz="1800" b="0" i="0" u="none" strike="noStrike" cap="none" normalizeH="0" baseline="0" smtClean="0">
                        <a:ln>
                          <a:noFill/>
                        </a:ln>
                        <a:solidFill>
                          <a:schemeClr val="tx1"/>
                        </a:solidFill>
                        <a:effectLst/>
                        <a:latin typeface="Corbel" pitchFamily="34" charset="0"/>
                      </a:endParaRPr>
                    </a:p>
                  </a:txBody>
                  <a:tcPr marL="45720" marR="4572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6359">
                <a:tc rowSpan="2">
                  <a:txBody>
                    <a:bodyPr/>
                    <a:lstStyle/>
                    <a:p>
                      <a:pPr marL="231775" marR="0" lvl="0" indent="-231775"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Corbel" pitchFamily="34" charset="0"/>
                          <a:cs typeface="Times New Roman" pitchFamily="18" charset="0"/>
                        </a:rPr>
                        <a:t>Quality of Faculty</a:t>
                      </a:r>
                      <a:endParaRPr kumimoji="0" lang="en-US" sz="1800" b="0" i="0" u="none" strike="noStrike" cap="none" normalizeH="0" baseline="0" smtClean="0">
                        <a:ln>
                          <a:noFill/>
                        </a:ln>
                        <a:solidFill>
                          <a:schemeClr val="tx1"/>
                        </a:solidFill>
                        <a:effectLst/>
                        <a:latin typeface="Corbel" pitchFamily="34" charset="0"/>
                      </a:endParaRPr>
                    </a:p>
                  </a:txBody>
                  <a:tcPr marL="45720" marR="4572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31775" marR="0" lvl="0" indent="-231775"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rbel" pitchFamily="34" charset="0"/>
                          <a:cs typeface="Times New Roman" pitchFamily="18" charset="0"/>
                        </a:rPr>
                        <a:t>Staff of an institution winning Nobel Prizes and Fields Medals</a:t>
                      </a:r>
                      <a:endParaRPr kumimoji="0" lang="en-US" sz="1800" b="0" i="0" u="none" strike="noStrike" cap="none" normalizeH="0" baseline="0" dirty="0" smtClean="0">
                        <a:ln>
                          <a:noFill/>
                        </a:ln>
                        <a:solidFill>
                          <a:schemeClr val="tx1"/>
                        </a:solidFill>
                        <a:effectLst/>
                        <a:latin typeface="Corbel" pitchFamily="34" charset="0"/>
                      </a:endParaRPr>
                    </a:p>
                  </a:txBody>
                  <a:tcPr marL="45720" marR="457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31775" marR="0" lvl="0" indent="-231775"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Corbel" pitchFamily="34" charset="0"/>
                          <a:cs typeface="Times New Roman" pitchFamily="18" charset="0"/>
                        </a:rPr>
                        <a:t>Award</a:t>
                      </a:r>
                      <a:endParaRPr kumimoji="0" lang="en-US" sz="1800" b="0" i="0" u="none" strike="noStrike" cap="none" normalizeH="0" baseline="0" smtClean="0">
                        <a:ln>
                          <a:noFill/>
                        </a:ln>
                        <a:solidFill>
                          <a:schemeClr val="tx1"/>
                        </a:solidFill>
                        <a:effectLst/>
                        <a:latin typeface="Corbel" pitchFamily="34" charset="0"/>
                      </a:endParaRPr>
                    </a:p>
                  </a:txBody>
                  <a:tcPr marL="45720" marR="457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31775" marR="0" lvl="0" indent="-231775"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Corbel" pitchFamily="34" charset="0"/>
                          <a:cs typeface="Times New Roman" pitchFamily="18" charset="0"/>
                        </a:rPr>
                        <a:t>20%</a:t>
                      </a:r>
                      <a:endParaRPr kumimoji="0" lang="en-US" sz="1800" b="0" i="0" u="none" strike="noStrike" cap="none" normalizeH="0" baseline="0" smtClean="0">
                        <a:ln>
                          <a:noFill/>
                        </a:ln>
                        <a:solidFill>
                          <a:schemeClr val="tx1"/>
                        </a:solidFill>
                        <a:effectLst/>
                        <a:latin typeface="Corbel" pitchFamily="34" charset="0"/>
                      </a:endParaRPr>
                    </a:p>
                  </a:txBody>
                  <a:tcPr marL="45720" marR="4572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6359">
                <a:tc vMerge="1">
                  <a:txBody>
                    <a:bodyPr/>
                    <a:lstStyle/>
                    <a:p>
                      <a:pPr rtl="1"/>
                      <a:endParaRPr lang="fa-IR"/>
                    </a:p>
                  </a:txBody>
                  <a:tcPr/>
                </a:tc>
                <a:tc>
                  <a:txBody>
                    <a:bodyPr/>
                    <a:lstStyle/>
                    <a:p>
                      <a:pPr marL="231775" marR="0" lvl="0" indent="-231775"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Corbel" pitchFamily="34" charset="0"/>
                          <a:cs typeface="Times New Roman" pitchFamily="18" charset="0"/>
                        </a:rPr>
                        <a:t>Highly cited researchers in 21 broad subject categories</a:t>
                      </a:r>
                      <a:endParaRPr kumimoji="0" lang="en-US" sz="1800" b="0" i="0" u="none" strike="noStrike" cap="none" normalizeH="0" baseline="0" smtClean="0">
                        <a:ln>
                          <a:noFill/>
                        </a:ln>
                        <a:solidFill>
                          <a:schemeClr val="tx1"/>
                        </a:solidFill>
                        <a:effectLst/>
                        <a:latin typeface="Corbel" pitchFamily="34" charset="0"/>
                      </a:endParaRPr>
                    </a:p>
                  </a:txBody>
                  <a:tcPr marL="45720" marR="457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31775" marR="0" lvl="0" indent="-231775"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Corbel" pitchFamily="34" charset="0"/>
                          <a:cs typeface="Times New Roman" pitchFamily="18" charset="0"/>
                        </a:rPr>
                        <a:t>HiCi</a:t>
                      </a:r>
                      <a:endParaRPr kumimoji="0" lang="en-US" sz="1800" b="0" i="0" u="none" strike="noStrike" cap="none" normalizeH="0" baseline="0" smtClean="0">
                        <a:ln>
                          <a:noFill/>
                        </a:ln>
                        <a:solidFill>
                          <a:schemeClr val="tx1"/>
                        </a:solidFill>
                        <a:effectLst/>
                        <a:latin typeface="Corbel" pitchFamily="34" charset="0"/>
                      </a:endParaRPr>
                    </a:p>
                  </a:txBody>
                  <a:tcPr marL="45720" marR="457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31775" marR="0" lvl="0" indent="-231775"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Corbel" pitchFamily="34" charset="0"/>
                          <a:cs typeface="Times New Roman" pitchFamily="18" charset="0"/>
                        </a:rPr>
                        <a:t>20%</a:t>
                      </a:r>
                      <a:endParaRPr kumimoji="0" lang="en-US" sz="1800" b="0" i="0" u="none" strike="noStrike" cap="none" normalizeH="0" baseline="0" smtClean="0">
                        <a:ln>
                          <a:noFill/>
                        </a:ln>
                        <a:solidFill>
                          <a:schemeClr val="tx1"/>
                        </a:solidFill>
                        <a:effectLst/>
                        <a:latin typeface="Corbel" pitchFamily="34" charset="0"/>
                      </a:endParaRPr>
                    </a:p>
                  </a:txBody>
                  <a:tcPr marL="45720" marR="4572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634">
                <a:tc rowSpan="2">
                  <a:txBody>
                    <a:bodyPr/>
                    <a:lstStyle/>
                    <a:p>
                      <a:pPr marL="231775" marR="0" lvl="0" indent="-231775"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smtClean="0">
                          <a:ln>
                            <a:noFill/>
                          </a:ln>
                          <a:solidFill>
                            <a:srgbClr val="FF3300"/>
                          </a:solidFill>
                          <a:effectLst/>
                          <a:latin typeface="Corbel" pitchFamily="34" charset="0"/>
                          <a:cs typeface="Times New Roman" pitchFamily="18" charset="0"/>
                        </a:rPr>
                        <a:t>Research Output</a:t>
                      </a:r>
                      <a:endParaRPr kumimoji="0" lang="en-US" sz="1800" b="0" i="0" u="none" strike="noStrike" cap="none" normalizeH="0" baseline="0" smtClean="0">
                        <a:ln>
                          <a:noFill/>
                        </a:ln>
                        <a:solidFill>
                          <a:srgbClr val="FF3300"/>
                        </a:solidFill>
                        <a:effectLst/>
                        <a:latin typeface="Corbel" pitchFamily="34" charset="0"/>
                      </a:endParaRPr>
                    </a:p>
                  </a:txBody>
                  <a:tcPr marL="45720" marR="4572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31775" marR="0" lvl="0" indent="-231775"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dirty="0" smtClean="0">
                          <a:ln>
                            <a:noFill/>
                          </a:ln>
                          <a:solidFill>
                            <a:srgbClr val="FF3300"/>
                          </a:solidFill>
                          <a:effectLst/>
                          <a:latin typeface="Corbel" pitchFamily="34" charset="0"/>
                          <a:cs typeface="Times New Roman" pitchFamily="18" charset="0"/>
                        </a:rPr>
                        <a:t>Articles published in Nature and Science</a:t>
                      </a:r>
                      <a:endParaRPr kumimoji="0" lang="en-US" sz="1800" b="0" i="0" u="none" strike="noStrike" cap="none" normalizeH="0" baseline="0" dirty="0" smtClean="0">
                        <a:ln>
                          <a:noFill/>
                        </a:ln>
                        <a:solidFill>
                          <a:srgbClr val="FF3300"/>
                        </a:solidFill>
                        <a:effectLst/>
                        <a:latin typeface="Corbel" pitchFamily="34" charset="0"/>
                      </a:endParaRPr>
                    </a:p>
                  </a:txBody>
                  <a:tcPr marL="45720" marR="457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31775" marR="0" lvl="0" indent="-231775"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smtClean="0">
                          <a:ln>
                            <a:noFill/>
                          </a:ln>
                          <a:solidFill>
                            <a:srgbClr val="FF3300"/>
                          </a:solidFill>
                          <a:effectLst/>
                          <a:latin typeface="Corbel" pitchFamily="34" charset="0"/>
                          <a:cs typeface="Times New Roman" pitchFamily="18" charset="0"/>
                        </a:rPr>
                        <a:t>N&amp;S</a:t>
                      </a:r>
                      <a:endParaRPr kumimoji="0" lang="en-US" sz="1800" b="0" i="0" u="none" strike="noStrike" cap="none" normalizeH="0" baseline="0" smtClean="0">
                        <a:ln>
                          <a:noFill/>
                        </a:ln>
                        <a:solidFill>
                          <a:srgbClr val="FF3300"/>
                        </a:solidFill>
                        <a:effectLst/>
                        <a:latin typeface="Corbel" pitchFamily="34" charset="0"/>
                      </a:endParaRPr>
                    </a:p>
                  </a:txBody>
                  <a:tcPr marL="45720" marR="457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31775" marR="0" lvl="0" indent="-231775"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smtClean="0">
                          <a:ln>
                            <a:noFill/>
                          </a:ln>
                          <a:solidFill>
                            <a:srgbClr val="FF3300"/>
                          </a:solidFill>
                          <a:effectLst/>
                          <a:latin typeface="Corbel" pitchFamily="34" charset="0"/>
                          <a:cs typeface="Times New Roman" pitchFamily="18" charset="0"/>
                        </a:rPr>
                        <a:t>20%</a:t>
                      </a:r>
                      <a:endParaRPr kumimoji="0" lang="en-US" sz="1800" b="0" i="0" u="none" strike="noStrike" cap="none" normalizeH="0" baseline="0" smtClean="0">
                        <a:ln>
                          <a:noFill/>
                        </a:ln>
                        <a:solidFill>
                          <a:srgbClr val="FF3300"/>
                        </a:solidFill>
                        <a:effectLst/>
                        <a:latin typeface="Corbel" pitchFamily="34" charset="0"/>
                      </a:endParaRPr>
                    </a:p>
                  </a:txBody>
                  <a:tcPr marL="45720" marR="4572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6359">
                <a:tc vMerge="1">
                  <a:txBody>
                    <a:bodyPr/>
                    <a:lstStyle/>
                    <a:p>
                      <a:pPr rtl="1"/>
                      <a:endParaRPr lang="fa-IR"/>
                    </a:p>
                  </a:txBody>
                  <a:tcPr/>
                </a:tc>
                <a:tc>
                  <a:txBody>
                    <a:bodyPr/>
                    <a:lstStyle/>
                    <a:p>
                      <a:pPr marL="231775" marR="0" lvl="0" indent="-231775"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dirty="0" smtClean="0">
                          <a:ln>
                            <a:noFill/>
                          </a:ln>
                          <a:solidFill>
                            <a:srgbClr val="FF3300"/>
                          </a:solidFill>
                          <a:effectLst/>
                          <a:latin typeface="Corbel" pitchFamily="34" charset="0"/>
                          <a:cs typeface="Times New Roman" pitchFamily="18" charset="0"/>
                        </a:rPr>
                        <a:t>Articles indexed in Science Citation Index-expanded, and Social Science Citation Index</a:t>
                      </a:r>
                      <a:endParaRPr kumimoji="0" lang="en-US" sz="1800" b="0" i="0" u="none" strike="noStrike" cap="none" normalizeH="0" baseline="0" dirty="0" smtClean="0">
                        <a:ln>
                          <a:noFill/>
                        </a:ln>
                        <a:solidFill>
                          <a:srgbClr val="FF3300"/>
                        </a:solidFill>
                        <a:effectLst/>
                        <a:latin typeface="Corbel" pitchFamily="34" charset="0"/>
                      </a:endParaRPr>
                    </a:p>
                  </a:txBody>
                  <a:tcPr marL="45720" marR="457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31775" marR="0" lvl="0" indent="-231775"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smtClean="0">
                          <a:ln>
                            <a:noFill/>
                          </a:ln>
                          <a:solidFill>
                            <a:srgbClr val="FF3300"/>
                          </a:solidFill>
                          <a:effectLst/>
                          <a:latin typeface="Corbel" pitchFamily="34" charset="0"/>
                          <a:cs typeface="Times New Roman" pitchFamily="18" charset="0"/>
                        </a:rPr>
                        <a:t>PUB</a:t>
                      </a:r>
                      <a:endParaRPr kumimoji="0" lang="en-US" sz="1800" b="0" i="0" u="none" strike="noStrike" cap="none" normalizeH="0" baseline="0" smtClean="0">
                        <a:ln>
                          <a:noFill/>
                        </a:ln>
                        <a:solidFill>
                          <a:srgbClr val="FF3300"/>
                        </a:solidFill>
                        <a:effectLst/>
                        <a:latin typeface="Corbel" pitchFamily="34" charset="0"/>
                      </a:endParaRPr>
                    </a:p>
                  </a:txBody>
                  <a:tcPr marL="45720" marR="457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31775" marR="0" lvl="0" indent="-231775"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smtClean="0">
                          <a:ln>
                            <a:noFill/>
                          </a:ln>
                          <a:solidFill>
                            <a:srgbClr val="FF3300"/>
                          </a:solidFill>
                          <a:effectLst/>
                          <a:latin typeface="Corbel" pitchFamily="34" charset="0"/>
                          <a:cs typeface="Times New Roman" pitchFamily="18" charset="0"/>
                        </a:rPr>
                        <a:t>20%</a:t>
                      </a:r>
                      <a:endParaRPr kumimoji="0" lang="en-US" sz="1800" b="0" i="0" u="none" strike="noStrike" cap="none" normalizeH="0" baseline="0" smtClean="0">
                        <a:ln>
                          <a:noFill/>
                        </a:ln>
                        <a:solidFill>
                          <a:srgbClr val="FF3300"/>
                        </a:solidFill>
                        <a:effectLst/>
                        <a:latin typeface="Corbel" pitchFamily="34" charset="0"/>
                      </a:endParaRPr>
                    </a:p>
                  </a:txBody>
                  <a:tcPr marL="45720" marR="4572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6359">
                <a:tc>
                  <a:txBody>
                    <a:bodyPr/>
                    <a:lstStyle/>
                    <a:p>
                      <a:pPr marL="231775" marR="0" lvl="0" indent="-231775"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Corbel" pitchFamily="34" charset="0"/>
                          <a:cs typeface="Times New Roman" pitchFamily="18" charset="0"/>
                        </a:rPr>
                        <a:t>Per Capita</a:t>
                      </a:r>
                      <a:br>
                        <a:rPr kumimoji="0" lang="en-US" sz="1800" b="0" i="0" u="none" strike="noStrike" cap="none" normalizeH="0" baseline="0" smtClean="0">
                          <a:ln>
                            <a:noFill/>
                          </a:ln>
                          <a:solidFill>
                            <a:schemeClr val="tx1"/>
                          </a:solidFill>
                          <a:effectLst/>
                          <a:latin typeface="Corbel" pitchFamily="34" charset="0"/>
                          <a:cs typeface="Times New Roman" pitchFamily="18" charset="0"/>
                        </a:rPr>
                      </a:br>
                      <a:r>
                        <a:rPr kumimoji="0" lang="en-US" sz="1800" b="0" i="0" u="none" strike="noStrike" cap="none" normalizeH="0" baseline="0" smtClean="0">
                          <a:ln>
                            <a:noFill/>
                          </a:ln>
                          <a:solidFill>
                            <a:schemeClr val="tx1"/>
                          </a:solidFill>
                          <a:effectLst/>
                          <a:latin typeface="Corbel" pitchFamily="34" charset="0"/>
                          <a:cs typeface="Times New Roman" pitchFamily="18" charset="0"/>
                        </a:rPr>
                        <a:t>Performance</a:t>
                      </a:r>
                      <a:endParaRPr kumimoji="0" lang="en-US" sz="1800" b="0" i="0" u="none" strike="noStrike" cap="none" normalizeH="0" baseline="0" smtClean="0">
                        <a:ln>
                          <a:noFill/>
                        </a:ln>
                        <a:solidFill>
                          <a:schemeClr val="tx1"/>
                        </a:solidFill>
                        <a:effectLst/>
                        <a:latin typeface="Corbel" pitchFamily="34" charset="0"/>
                      </a:endParaRPr>
                    </a:p>
                  </a:txBody>
                  <a:tcPr marL="45720" marR="4572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31775" marR="0" lvl="0" indent="-231775"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rbel" pitchFamily="34" charset="0"/>
                          <a:cs typeface="Times New Roman" pitchFamily="18" charset="0"/>
                        </a:rPr>
                        <a:t>Per capita academic performance of an institution</a:t>
                      </a:r>
                      <a:endParaRPr kumimoji="0" lang="en-US" sz="1800" b="0" i="0" u="none" strike="noStrike" cap="none" normalizeH="0" baseline="0" dirty="0" smtClean="0">
                        <a:ln>
                          <a:noFill/>
                        </a:ln>
                        <a:solidFill>
                          <a:schemeClr val="tx1"/>
                        </a:solidFill>
                        <a:effectLst/>
                        <a:latin typeface="Corbel" pitchFamily="34" charset="0"/>
                      </a:endParaRPr>
                    </a:p>
                  </a:txBody>
                  <a:tcPr marL="45720" marR="457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31775" marR="0" lvl="0" indent="-231775"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Corbel" pitchFamily="34" charset="0"/>
                          <a:cs typeface="Times New Roman" pitchFamily="18" charset="0"/>
                        </a:rPr>
                        <a:t>PCP</a:t>
                      </a:r>
                      <a:endParaRPr kumimoji="0" lang="en-US" sz="1800" b="0" i="0" u="none" strike="noStrike" cap="none" normalizeH="0" baseline="0" smtClean="0">
                        <a:ln>
                          <a:noFill/>
                        </a:ln>
                        <a:solidFill>
                          <a:schemeClr val="tx1"/>
                        </a:solidFill>
                        <a:effectLst/>
                        <a:latin typeface="Corbel" pitchFamily="34" charset="0"/>
                      </a:endParaRPr>
                    </a:p>
                  </a:txBody>
                  <a:tcPr marL="45720" marR="457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31775" marR="0" lvl="0" indent="-231775"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Corbel" pitchFamily="34" charset="0"/>
                          <a:cs typeface="Times New Roman" pitchFamily="18" charset="0"/>
                        </a:rPr>
                        <a:t>10%</a:t>
                      </a:r>
                      <a:endParaRPr kumimoji="0" lang="en-US" sz="1800" b="0" i="0" u="none" strike="noStrike" cap="none" normalizeH="0" baseline="0" smtClean="0">
                        <a:ln>
                          <a:noFill/>
                        </a:ln>
                        <a:solidFill>
                          <a:schemeClr val="tx1"/>
                        </a:solidFill>
                        <a:effectLst/>
                        <a:latin typeface="Corbel" pitchFamily="34" charset="0"/>
                      </a:endParaRPr>
                    </a:p>
                  </a:txBody>
                  <a:tcPr marL="45720" marR="4572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7160">
                <a:tc>
                  <a:txBody>
                    <a:bodyPr/>
                    <a:lstStyle/>
                    <a:p>
                      <a:pPr marL="231775" marR="0" lvl="0" indent="-231775"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rbel" pitchFamily="34" charset="0"/>
                          <a:cs typeface="Times New Roman" pitchFamily="18" charset="0"/>
                        </a:rPr>
                        <a:t>Total</a:t>
                      </a:r>
                      <a:endParaRPr kumimoji="0" lang="en-US" sz="1800" b="0" i="0" u="none" strike="noStrike" cap="none" normalizeH="0" baseline="0" dirty="0" smtClean="0">
                        <a:ln>
                          <a:noFill/>
                        </a:ln>
                        <a:solidFill>
                          <a:schemeClr val="tx1"/>
                        </a:solidFill>
                        <a:effectLst/>
                        <a:latin typeface="Corbel" pitchFamily="34" charset="0"/>
                      </a:endParaRPr>
                    </a:p>
                  </a:txBody>
                  <a:tcPr marL="45720" marR="4572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231775" marR="0" lvl="0" indent="-231775"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dirty="0" smtClean="0">
                          <a:ln>
                            <a:noFill/>
                          </a:ln>
                          <a:solidFill>
                            <a:srgbClr val="FFFFFF"/>
                          </a:solidFill>
                          <a:effectLst/>
                          <a:latin typeface="Corbel" pitchFamily="34" charset="0"/>
                          <a:cs typeface="Times New Roman" pitchFamily="18" charset="0"/>
                        </a:rPr>
                        <a:t>0</a:t>
                      </a:r>
                      <a:endParaRPr kumimoji="0" lang="en-US" sz="1800" b="0" i="0" u="none" strike="noStrike" cap="none" normalizeH="0" baseline="0" dirty="0" smtClean="0">
                        <a:ln>
                          <a:noFill/>
                        </a:ln>
                        <a:solidFill>
                          <a:schemeClr val="tx1"/>
                        </a:solidFill>
                        <a:effectLst/>
                        <a:latin typeface="Corbel" pitchFamily="34" charset="0"/>
                      </a:endParaRPr>
                    </a:p>
                  </a:txBody>
                  <a:tcPr marL="45720" marR="457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231775" marR="0" lvl="0" indent="-231775"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dirty="0" smtClean="0">
                          <a:ln>
                            <a:noFill/>
                          </a:ln>
                          <a:solidFill>
                            <a:srgbClr val="FFFFFF"/>
                          </a:solidFill>
                          <a:effectLst/>
                          <a:latin typeface="Corbel" pitchFamily="34" charset="0"/>
                          <a:cs typeface="Times New Roman" pitchFamily="18" charset="0"/>
                        </a:rPr>
                        <a:t>0</a:t>
                      </a:r>
                      <a:endParaRPr kumimoji="0" lang="en-US" sz="1800" b="0" i="0" u="none" strike="noStrike" cap="none" normalizeH="0" baseline="0" dirty="0" smtClean="0">
                        <a:ln>
                          <a:noFill/>
                        </a:ln>
                        <a:solidFill>
                          <a:schemeClr val="tx1"/>
                        </a:solidFill>
                        <a:effectLst/>
                        <a:latin typeface="Corbel" pitchFamily="34" charset="0"/>
                      </a:endParaRPr>
                    </a:p>
                  </a:txBody>
                  <a:tcPr marL="45720" marR="457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231775" marR="0" lvl="0" indent="-231775"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rbel" pitchFamily="34" charset="0"/>
                          <a:cs typeface="Times New Roman" pitchFamily="18" charset="0"/>
                        </a:rPr>
                        <a:t>100%</a:t>
                      </a:r>
                      <a:endParaRPr kumimoji="0" lang="en-US" sz="1800" b="0" i="0" u="none" strike="noStrike" cap="none" normalizeH="0" baseline="0" dirty="0" smtClean="0">
                        <a:ln>
                          <a:noFill/>
                        </a:ln>
                        <a:solidFill>
                          <a:schemeClr val="tx1"/>
                        </a:solidFill>
                        <a:effectLst/>
                        <a:latin typeface="Corbel" pitchFamily="34" charset="0"/>
                      </a:endParaRPr>
                    </a:p>
                  </a:txBody>
                  <a:tcPr marL="45720" marR="4572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 name="Title 1"/>
          <p:cNvSpPr txBox="1">
            <a:spLocks/>
          </p:cNvSpPr>
          <p:nvPr/>
        </p:nvSpPr>
        <p:spPr>
          <a:xfrm>
            <a:off x="1143000" y="5257800"/>
            <a:ext cx="6784975" cy="928687"/>
          </a:xfrm>
          <a:prstGeom prst="rect">
            <a:avLst/>
          </a:prstGeom>
          <a:solidFill>
            <a:srgbClr val="D5F4FF"/>
          </a:solidFill>
          <a:ln>
            <a:solidFill>
              <a:schemeClr val="tx1"/>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400" i="0" u="none" strike="noStrike" kern="1200" cap="none" spc="0" normalizeH="0" baseline="0" noProof="0" dirty="0" smtClean="0">
                <a:ln>
                  <a:noFill/>
                </a:ln>
                <a:solidFill>
                  <a:schemeClr val="tx1"/>
                </a:solidFill>
                <a:effectLst/>
                <a:uLnTx/>
                <a:uFillTx/>
                <a:latin typeface="Arial" charset="0"/>
                <a:ea typeface="+mj-ea"/>
                <a:cs typeface="+mj-cs"/>
              </a:rPr>
              <a:t>University ranking positions are primarily marketing tools, not research management tools</a:t>
            </a:r>
          </a:p>
        </p:txBody>
      </p:sp>
      <p:sp>
        <p:nvSpPr>
          <p:cNvPr id="8" name="Rectangle 7"/>
          <p:cNvSpPr/>
          <p:nvPr/>
        </p:nvSpPr>
        <p:spPr>
          <a:xfrm>
            <a:off x="1676400" y="6172200"/>
            <a:ext cx="5410200" cy="646331"/>
          </a:xfrm>
          <a:prstGeom prst="rect">
            <a:avLst/>
          </a:prstGeom>
        </p:spPr>
        <p:txBody>
          <a:bodyPr wrap="square">
            <a:spAutoFit/>
          </a:bodyPr>
          <a:lstStyle/>
          <a:p>
            <a:r>
              <a:rPr lang="en-AU" dirty="0" smtClean="0">
                <a:solidFill>
                  <a:srgbClr val="00B0F0"/>
                </a:solidFill>
              </a:rPr>
              <a:t>http://www.universityrankings.ch/methodology/shanghai_jiao_tong</a:t>
            </a:r>
            <a:endParaRPr lang="en-AU" dirty="0">
              <a:solidFill>
                <a:srgbClr val="00B0F0"/>
              </a:solidFill>
            </a:endParaRPr>
          </a:p>
        </p:txBody>
      </p:sp>
      <p:sp>
        <p:nvSpPr>
          <p:cNvPr id="10" name="Date Placeholder 9"/>
          <p:cNvSpPr>
            <a:spLocks noGrp="1"/>
          </p:cNvSpPr>
          <p:nvPr>
            <p:ph type="dt" sz="half" idx="10"/>
          </p:nvPr>
        </p:nvSpPr>
        <p:spPr/>
        <p:txBody>
          <a:bodyPr/>
          <a:lstStyle/>
          <a:p>
            <a:fld id="{34CE077E-C686-4004-9E1E-64537AA7B596}" type="datetime1">
              <a:rPr lang="en-US" smtClean="0"/>
              <a:pPr/>
              <a:t>10/29/2011</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685800"/>
          </a:xfrm>
        </p:spPr>
        <p:txBody>
          <a:bodyPr>
            <a:normAutofit/>
          </a:bodyPr>
          <a:lstStyle/>
          <a:p>
            <a:r>
              <a:rPr lang="en-US" sz="2800" b="1" dirty="0" smtClean="0"/>
              <a:t>CNRS: French National Centre for Scientific Research</a:t>
            </a:r>
            <a:endParaRPr lang="en-US" sz="2800" b="1" dirty="0"/>
          </a:p>
        </p:txBody>
      </p:sp>
      <p:sp>
        <p:nvSpPr>
          <p:cNvPr id="7" name="Rectangle 6"/>
          <p:cNvSpPr/>
          <p:nvPr/>
        </p:nvSpPr>
        <p:spPr>
          <a:xfrm>
            <a:off x="228600" y="1120676"/>
            <a:ext cx="8686800" cy="2308324"/>
          </a:xfrm>
          <a:prstGeom prst="rect">
            <a:avLst/>
          </a:prstGeom>
        </p:spPr>
        <p:txBody>
          <a:bodyPr wrap="square">
            <a:spAutoFit/>
          </a:bodyPr>
          <a:lstStyle/>
          <a:p>
            <a:r>
              <a:rPr lang="en-US" sz="2400" dirty="0" smtClean="0"/>
              <a:t>The </a:t>
            </a:r>
            <a:r>
              <a:rPr lang="en-US" sz="2400" b="1" dirty="0" smtClean="0"/>
              <a:t>National Center of Scientific Research</a:t>
            </a:r>
            <a:r>
              <a:rPr lang="en-US" sz="2400" dirty="0" smtClean="0"/>
              <a:t> (</a:t>
            </a:r>
            <a:r>
              <a:rPr lang="en-US" sz="2400" b="1" dirty="0" smtClean="0"/>
              <a:t>Centre national de la </a:t>
            </a:r>
            <a:r>
              <a:rPr lang="en-US" sz="2400" b="1" dirty="0" err="1" smtClean="0"/>
              <a:t>recherche</a:t>
            </a:r>
            <a:r>
              <a:rPr lang="en-US" sz="2400" b="1" dirty="0" smtClean="0"/>
              <a:t> </a:t>
            </a:r>
            <a:r>
              <a:rPr lang="en-US" sz="2400" b="1" dirty="0" err="1" smtClean="0"/>
              <a:t>scientifique</a:t>
            </a:r>
            <a:r>
              <a:rPr lang="en-US" sz="2400" dirty="0" smtClean="0"/>
              <a:t> or </a:t>
            </a:r>
            <a:r>
              <a:rPr lang="en-US" sz="2400" b="1" dirty="0" smtClean="0"/>
              <a:t>CNRS</a:t>
            </a:r>
            <a:r>
              <a:rPr lang="en-US" sz="2400" dirty="0" smtClean="0"/>
              <a:t>)</a:t>
            </a:r>
            <a:r>
              <a:rPr lang="en-US" sz="2400" baseline="30000" dirty="0" smtClean="0">
                <a:hlinkClick r:id="" action="ppaction://hlinkfile"/>
              </a:rPr>
              <a:t>[1]</a:t>
            </a:r>
            <a:r>
              <a:rPr lang="en-US" sz="2400" dirty="0" smtClean="0"/>
              <a:t> is the largest governmental </a:t>
            </a:r>
            <a:r>
              <a:rPr lang="en-US" sz="2400" dirty="0" smtClean="0">
                <a:hlinkClick r:id="rId2" action="ppaction://hlinkfile" tooltip="Research"/>
              </a:rPr>
              <a:t>research</a:t>
            </a:r>
            <a:r>
              <a:rPr lang="en-US" sz="2400" dirty="0" smtClean="0"/>
              <a:t> organization in France</a:t>
            </a:r>
            <a:r>
              <a:rPr lang="en-US" sz="2400" baseline="30000" dirty="0" smtClean="0">
                <a:hlinkClick r:id="" action="ppaction://hlinkfile"/>
              </a:rPr>
              <a:t>[2]</a:t>
            </a:r>
            <a:r>
              <a:rPr lang="en-US" sz="2400" dirty="0" smtClean="0"/>
              <a:t> and the largest </a:t>
            </a:r>
            <a:r>
              <a:rPr lang="en-US" sz="2400" dirty="0" smtClean="0">
                <a:hlinkClick r:id="rId3" action="ppaction://hlinkfile" tooltip="Fundamental science"/>
              </a:rPr>
              <a:t>fundamental science</a:t>
            </a:r>
            <a:r>
              <a:rPr lang="en-US" sz="2400" dirty="0" smtClean="0"/>
              <a:t> agency in Europe.</a:t>
            </a:r>
            <a:r>
              <a:rPr lang="en-US" sz="2400" baseline="30000" dirty="0" smtClean="0">
                <a:hlinkClick r:id="" action="ppaction://hlinkfile"/>
              </a:rPr>
              <a:t>[3]</a:t>
            </a:r>
            <a:r>
              <a:rPr lang="en-US" sz="2400" baseline="30000" dirty="0" smtClean="0"/>
              <a:t> </a:t>
            </a:r>
            <a:r>
              <a:rPr lang="en-US" sz="2400" dirty="0" smtClean="0"/>
              <a:t>It involves 26,000 permanent employees (researchers, engineers, and administrative staff) and 6,000 temporary workers.</a:t>
            </a:r>
            <a:endParaRPr lang="en-US" sz="2400" dirty="0"/>
          </a:p>
        </p:txBody>
      </p:sp>
      <p:sp>
        <p:nvSpPr>
          <p:cNvPr id="8" name="Rectangle 7"/>
          <p:cNvSpPr/>
          <p:nvPr/>
        </p:nvSpPr>
        <p:spPr>
          <a:xfrm>
            <a:off x="1981200" y="5983069"/>
            <a:ext cx="5715000" cy="646331"/>
          </a:xfrm>
          <a:prstGeom prst="rect">
            <a:avLst/>
          </a:prstGeom>
        </p:spPr>
        <p:txBody>
          <a:bodyPr wrap="square">
            <a:spAutoFit/>
          </a:bodyPr>
          <a:lstStyle/>
          <a:p>
            <a:r>
              <a:rPr lang="en-US" dirty="0" smtClean="0">
                <a:hlinkClick r:id="rId4"/>
              </a:rPr>
              <a:t>http://www.cnrs.fr/en/aboutCNRS/overview.htm</a:t>
            </a:r>
            <a:endParaRPr lang="en-US" dirty="0" smtClean="0"/>
          </a:p>
          <a:p>
            <a:endParaRPr lang="en-US" dirty="0"/>
          </a:p>
        </p:txBody>
      </p:sp>
      <p:sp>
        <p:nvSpPr>
          <p:cNvPr id="9" name="Rectangle 8"/>
          <p:cNvSpPr/>
          <p:nvPr/>
        </p:nvSpPr>
        <p:spPr>
          <a:xfrm>
            <a:off x="457200" y="3424535"/>
            <a:ext cx="8305800" cy="461665"/>
          </a:xfrm>
          <a:prstGeom prst="rect">
            <a:avLst/>
          </a:prstGeom>
        </p:spPr>
        <p:txBody>
          <a:bodyPr wrap="square">
            <a:spAutoFit/>
          </a:bodyPr>
          <a:lstStyle/>
          <a:p>
            <a:r>
              <a:rPr lang="en-US" sz="2400" b="1" dirty="0" smtClean="0">
                <a:hlinkClick r:id="rId5"/>
              </a:rPr>
              <a:t>Ranking of peer journals in economics and management (CNRS)</a:t>
            </a:r>
            <a:endParaRPr lang="en-US" sz="2400" dirty="0"/>
          </a:p>
        </p:txBody>
      </p:sp>
      <p:sp>
        <p:nvSpPr>
          <p:cNvPr id="10" name="Rectangle 9"/>
          <p:cNvSpPr/>
          <p:nvPr/>
        </p:nvSpPr>
        <p:spPr>
          <a:xfrm>
            <a:off x="1066800" y="4038600"/>
            <a:ext cx="7010400" cy="1938992"/>
          </a:xfrm>
          <a:prstGeom prst="rect">
            <a:avLst/>
          </a:prstGeom>
        </p:spPr>
        <p:txBody>
          <a:bodyPr wrap="square">
            <a:spAutoFit/>
          </a:bodyPr>
          <a:lstStyle/>
          <a:p>
            <a:r>
              <a:rPr lang="fr-FR" sz="2400" b="1" dirty="0" smtClean="0"/>
              <a:t>CNRS </a:t>
            </a:r>
            <a:r>
              <a:rPr lang="fr-FR" sz="2400" b="1" dirty="0" err="1" smtClean="0"/>
              <a:t>rank</a:t>
            </a:r>
            <a:endParaRPr lang="fr-FR" sz="2400" b="1" dirty="0" smtClean="0"/>
          </a:p>
          <a:p>
            <a:r>
              <a:rPr lang="fr-FR" sz="2400" dirty="0" smtClean="0">
                <a:hlinkClick r:id="rId6" action="ppaction://hlinkfile"/>
              </a:rPr>
              <a:t>A: Top </a:t>
            </a:r>
            <a:r>
              <a:rPr lang="fr-FR" sz="2400" dirty="0" err="1" smtClean="0">
                <a:hlinkClick r:id="rId6" action="ppaction://hlinkfile"/>
              </a:rPr>
              <a:t>Journals</a:t>
            </a:r>
            <a:r>
              <a:rPr lang="fr-FR" sz="2400" dirty="0" smtClean="0"/>
              <a:t> </a:t>
            </a:r>
          </a:p>
          <a:p>
            <a:r>
              <a:rPr lang="fr-FR" sz="2400" dirty="0" smtClean="0">
                <a:hlinkClick r:id="rId7" action="ppaction://hlinkfile"/>
              </a:rPr>
              <a:t>B: Revues de très haute qualité mais moins diffusées</a:t>
            </a:r>
            <a:r>
              <a:rPr lang="fr-FR" sz="2400" dirty="0" smtClean="0"/>
              <a:t> </a:t>
            </a:r>
          </a:p>
          <a:p>
            <a:r>
              <a:rPr lang="fr-FR" sz="2400" dirty="0" smtClean="0">
                <a:hlinkClick r:id="rId8" action="ppaction://hlinkfile"/>
              </a:rPr>
              <a:t>C: </a:t>
            </a:r>
            <a:r>
              <a:rPr lang="fr-FR" sz="2400" dirty="0" err="1" smtClean="0">
                <a:hlinkClick r:id="rId8" action="ppaction://hlinkfile"/>
              </a:rPr>
              <a:t>Specialized</a:t>
            </a:r>
            <a:r>
              <a:rPr lang="fr-FR" sz="2400" dirty="0" smtClean="0">
                <a:hlinkClick r:id="rId8" action="ppaction://hlinkfile"/>
              </a:rPr>
              <a:t> International </a:t>
            </a:r>
            <a:r>
              <a:rPr lang="fr-FR" sz="2400" dirty="0" err="1" smtClean="0">
                <a:hlinkClick r:id="rId8" action="ppaction://hlinkfile"/>
              </a:rPr>
              <a:t>Journals</a:t>
            </a:r>
            <a:r>
              <a:rPr lang="fr-FR" sz="2400" dirty="0" smtClean="0"/>
              <a:t> </a:t>
            </a:r>
          </a:p>
          <a:p>
            <a:r>
              <a:rPr lang="fr-FR" sz="2400" dirty="0" smtClean="0">
                <a:hlinkClick r:id="rId9" action="ppaction://hlinkfile"/>
              </a:rPr>
              <a:t>D: </a:t>
            </a:r>
            <a:r>
              <a:rPr lang="fr-FR" sz="2400" dirty="0" err="1" smtClean="0">
                <a:hlinkClick r:id="rId9" action="ppaction://hlinkfile"/>
              </a:rPr>
              <a:t>Refereed</a:t>
            </a:r>
            <a:r>
              <a:rPr lang="fr-FR" sz="2400" dirty="0" smtClean="0">
                <a:hlinkClick r:id="rId9" action="ppaction://hlinkfile"/>
              </a:rPr>
              <a:t> </a:t>
            </a:r>
            <a:r>
              <a:rPr lang="fr-FR" sz="2400" dirty="0" err="1" smtClean="0">
                <a:hlinkClick r:id="rId9" action="ppaction://hlinkfile"/>
              </a:rPr>
              <a:t>Journals</a:t>
            </a:r>
            <a:r>
              <a:rPr lang="fr-FR" sz="2400" dirty="0" smtClean="0"/>
              <a:t> </a:t>
            </a:r>
            <a:endParaRPr lang="fr-FR" sz="2400" dirty="0"/>
          </a:p>
        </p:txBody>
      </p:sp>
      <p:sp>
        <p:nvSpPr>
          <p:cNvPr id="11" name="Rectangle 10"/>
          <p:cNvSpPr/>
          <p:nvPr/>
        </p:nvSpPr>
        <p:spPr>
          <a:xfrm>
            <a:off x="1676400" y="6324601"/>
            <a:ext cx="5638800" cy="646331"/>
          </a:xfrm>
          <a:prstGeom prst="rect">
            <a:avLst/>
          </a:prstGeom>
        </p:spPr>
        <p:txBody>
          <a:bodyPr wrap="square">
            <a:spAutoFit/>
          </a:bodyPr>
          <a:lstStyle/>
          <a:p>
            <a:r>
              <a:rPr lang="en-US" dirty="0" smtClean="0">
                <a:hlinkClick r:id="rId5"/>
              </a:rPr>
              <a:t>http://www.gate.cnrs.fr/IMG/pdf/RankingCNRS_2008.pdf</a:t>
            </a:r>
            <a:endParaRPr lang="en-US" dirty="0" smtClean="0"/>
          </a:p>
          <a:p>
            <a:endParaRPr lang="en-US" dirty="0"/>
          </a:p>
        </p:txBody>
      </p:sp>
      <p:sp>
        <p:nvSpPr>
          <p:cNvPr id="12" name="Date Placeholder 11"/>
          <p:cNvSpPr>
            <a:spLocks noGrp="1"/>
          </p:cNvSpPr>
          <p:nvPr>
            <p:ph type="dt" sz="half" idx="10"/>
          </p:nvPr>
        </p:nvSpPr>
        <p:spPr/>
        <p:txBody>
          <a:bodyPr/>
          <a:lstStyle/>
          <a:p>
            <a:fld id="{5DF3CD49-71A3-4450-8FCF-EDA0F8839E59}" type="datetime1">
              <a:rPr lang="en-US" smtClean="0"/>
              <a:pPr/>
              <a:t>10/29/2011</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3000" b="1" dirty="0" smtClean="0">
                <a:solidFill>
                  <a:srgbClr val="00B050"/>
                </a:solidFill>
              </a:rPr>
              <a:t>National Academy of Agricultural Sciences (INDIA)</a:t>
            </a:r>
            <a:endParaRPr lang="en-US" sz="3000" b="1" dirty="0">
              <a:solidFill>
                <a:srgbClr val="00B050"/>
              </a:solidFill>
            </a:endParaRPr>
          </a:p>
        </p:txBody>
      </p:sp>
      <p:sp>
        <p:nvSpPr>
          <p:cNvPr id="3" name="Content Placeholder 2"/>
          <p:cNvSpPr>
            <a:spLocks noGrp="1"/>
          </p:cNvSpPr>
          <p:nvPr>
            <p:ph idx="1"/>
          </p:nvPr>
        </p:nvSpPr>
        <p:spPr>
          <a:xfrm>
            <a:off x="228600" y="762000"/>
            <a:ext cx="8686800" cy="5791200"/>
          </a:xfrm>
        </p:spPr>
        <p:txBody>
          <a:bodyPr>
            <a:normAutofit fontScale="92500" lnSpcReduction="10000"/>
          </a:bodyPr>
          <a:lstStyle/>
          <a:p>
            <a:r>
              <a:rPr lang="en-US" sz="2800" dirty="0" smtClean="0"/>
              <a:t>The </a:t>
            </a:r>
            <a:r>
              <a:rPr lang="en-US" sz="2800" b="1" dirty="0" smtClean="0"/>
              <a:t>National Academy of Agricultural Sciences (NAAS)</a:t>
            </a:r>
            <a:r>
              <a:rPr lang="en-US" sz="2800" dirty="0" smtClean="0"/>
              <a:t>, established in 1990, is </a:t>
            </a:r>
            <a:r>
              <a:rPr lang="en-US" sz="2800" b="1" dirty="0" smtClean="0">
                <a:solidFill>
                  <a:srgbClr val="0070C0"/>
                </a:solidFill>
              </a:rPr>
              <a:t>among the youngest of </a:t>
            </a:r>
            <a:r>
              <a:rPr lang="en-US" sz="2800" dirty="0" smtClean="0"/>
              <a:t>the Science Academies of India.</a:t>
            </a:r>
            <a:endParaRPr lang="en-US" sz="2800" b="1" dirty="0" smtClean="0">
              <a:solidFill>
                <a:srgbClr val="00B0F0"/>
              </a:solidFill>
            </a:endParaRPr>
          </a:p>
          <a:p>
            <a:r>
              <a:rPr lang="en-US" sz="2800" b="1" dirty="0" smtClean="0">
                <a:solidFill>
                  <a:srgbClr val="00B0F0"/>
                </a:solidFill>
              </a:rPr>
              <a:t>The Fellowship of National Academy of Agricultural Sciences </a:t>
            </a:r>
            <a:r>
              <a:rPr lang="en-US" sz="2800" dirty="0" smtClean="0"/>
              <a:t>embodies a wide spectrum of national and </a:t>
            </a:r>
            <a:r>
              <a:rPr lang="en-US" sz="2800" b="1" dirty="0" smtClean="0">
                <a:solidFill>
                  <a:srgbClr val="FF0000"/>
                </a:solidFill>
              </a:rPr>
              <a:t>international scientists</a:t>
            </a:r>
            <a:endParaRPr lang="en-US" sz="2800" b="1" u="sng" dirty="0" smtClean="0"/>
          </a:p>
          <a:p>
            <a:r>
              <a:rPr lang="en-US" sz="2800" b="1" u="sng" dirty="0" smtClean="0">
                <a:solidFill>
                  <a:srgbClr val="FF0000"/>
                </a:solidFill>
              </a:rPr>
              <a:t>Important Note</a:t>
            </a:r>
            <a:r>
              <a:rPr lang="en-US" sz="2800" b="1" dirty="0" smtClean="0"/>
              <a:t>: </a:t>
            </a:r>
            <a:r>
              <a:rPr lang="en-US" sz="2800" dirty="0" smtClean="0"/>
              <a:t>The purpose of </a:t>
            </a:r>
            <a:r>
              <a:rPr lang="en-US" sz="2800" dirty="0" smtClean="0">
                <a:hlinkClick r:id="rId2" action="ppaction://hlinkfile"/>
              </a:rPr>
              <a:t>Academy’s exercise</a:t>
            </a:r>
            <a:r>
              <a:rPr lang="en-US" sz="2800" dirty="0" smtClean="0"/>
              <a:t> of attributing relevant </a:t>
            </a:r>
            <a:r>
              <a:rPr lang="en-US" sz="2800" b="1" dirty="0" err="1" smtClean="0">
                <a:solidFill>
                  <a:srgbClr val="00B050"/>
                </a:solidFill>
              </a:rPr>
              <a:t>weightage</a:t>
            </a:r>
            <a:r>
              <a:rPr lang="en-US" sz="2800" b="1" dirty="0" smtClean="0">
                <a:solidFill>
                  <a:srgbClr val="00B050"/>
                </a:solidFill>
              </a:rPr>
              <a:t>/marks to journals </a:t>
            </a:r>
            <a:r>
              <a:rPr lang="en-US" sz="2800" dirty="0" smtClean="0"/>
              <a:t>is to provide an objective and numeral criteria to publications for </a:t>
            </a:r>
            <a:r>
              <a:rPr lang="en-US" sz="2800" b="1" dirty="0" smtClean="0">
                <a:solidFill>
                  <a:srgbClr val="00B050"/>
                </a:solidFill>
              </a:rPr>
              <a:t>the purpose of screening applications for admission to the Fellowship of the Academy only</a:t>
            </a:r>
            <a:r>
              <a:rPr lang="en-US" sz="2800" dirty="0" smtClean="0"/>
              <a:t>. Please note that the numerical value shown against each of the journal </a:t>
            </a:r>
            <a:r>
              <a:rPr lang="en-US" sz="2800" b="1" dirty="0" smtClean="0">
                <a:solidFill>
                  <a:srgbClr val="FF0000"/>
                </a:solidFill>
              </a:rPr>
              <a:t>is not its Impact Factor</a:t>
            </a:r>
            <a:r>
              <a:rPr lang="en-US" sz="2800" dirty="0" smtClean="0"/>
              <a:t>. Each journal is assessed for a </a:t>
            </a:r>
            <a:r>
              <a:rPr lang="en-US" sz="2800" b="1" dirty="0" smtClean="0">
                <a:solidFill>
                  <a:srgbClr val="00B0F0"/>
                </a:solidFill>
              </a:rPr>
              <a:t>maximum of 10 marks </a:t>
            </a:r>
            <a:r>
              <a:rPr lang="en-US" sz="2800" dirty="0" smtClean="0"/>
              <a:t>and its relative </a:t>
            </a:r>
            <a:r>
              <a:rPr lang="en-US" sz="2800" dirty="0" err="1" smtClean="0"/>
              <a:t>weightage</a:t>
            </a:r>
            <a:r>
              <a:rPr lang="en-US" sz="2800" dirty="0" smtClean="0"/>
              <a:t> is indicated by assigning appropriate marks against each journal.</a:t>
            </a:r>
          </a:p>
          <a:p>
            <a:endParaRPr lang="en-US" dirty="0"/>
          </a:p>
        </p:txBody>
      </p:sp>
      <p:sp>
        <p:nvSpPr>
          <p:cNvPr id="5" name="Rectangle 4"/>
          <p:cNvSpPr/>
          <p:nvPr/>
        </p:nvSpPr>
        <p:spPr>
          <a:xfrm>
            <a:off x="2743200" y="6324600"/>
            <a:ext cx="3871637" cy="369332"/>
          </a:xfrm>
          <a:prstGeom prst="rect">
            <a:avLst/>
          </a:prstGeom>
        </p:spPr>
        <p:txBody>
          <a:bodyPr wrap="none">
            <a:spAutoFit/>
          </a:bodyPr>
          <a:lstStyle/>
          <a:p>
            <a:r>
              <a:rPr lang="en-US" b="1" dirty="0" smtClean="0">
                <a:solidFill>
                  <a:srgbClr val="00B0F0"/>
                </a:solidFill>
              </a:rPr>
              <a:t>http://www.naasindia.org/rating.html</a:t>
            </a:r>
            <a:endParaRPr lang="en-US" b="1" dirty="0">
              <a:solidFill>
                <a:srgbClr val="00B0F0"/>
              </a:solidFill>
            </a:endParaRPr>
          </a:p>
        </p:txBody>
      </p:sp>
      <p:sp>
        <p:nvSpPr>
          <p:cNvPr id="6" name="Date Placeholder 5"/>
          <p:cNvSpPr>
            <a:spLocks noGrp="1"/>
          </p:cNvSpPr>
          <p:nvPr>
            <p:ph type="dt" sz="half" idx="10"/>
          </p:nvPr>
        </p:nvSpPr>
        <p:spPr/>
        <p:txBody>
          <a:bodyPr/>
          <a:lstStyle/>
          <a:p>
            <a:fld id="{818B9F33-E81B-493F-AFF9-1CE10C129516}" type="datetime1">
              <a:rPr lang="en-US" smtClean="0"/>
              <a:pPr/>
              <a:t>10/29/2011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cstate="print"/>
          <a:srcRect/>
          <a:stretch>
            <a:fillRect/>
          </a:stretch>
        </p:blipFill>
        <p:spPr bwMode="auto">
          <a:xfrm>
            <a:off x="304801" y="990600"/>
            <a:ext cx="8713920" cy="5105400"/>
          </a:xfrm>
          <a:prstGeom prst="rect">
            <a:avLst/>
          </a:prstGeom>
          <a:noFill/>
          <a:ln w="9525">
            <a:noFill/>
            <a:miter lim="800000"/>
            <a:headEnd/>
            <a:tailEnd/>
          </a:ln>
          <a:effectLst/>
        </p:spPr>
      </p:pic>
      <p:sp>
        <p:nvSpPr>
          <p:cNvPr id="7" name="Rectangle 6"/>
          <p:cNvSpPr/>
          <p:nvPr/>
        </p:nvSpPr>
        <p:spPr>
          <a:xfrm>
            <a:off x="2743200" y="6324600"/>
            <a:ext cx="3871637" cy="369332"/>
          </a:xfrm>
          <a:prstGeom prst="rect">
            <a:avLst/>
          </a:prstGeom>
        </p:spPr>
        <p:txBody>
          <a:bodyPr wrap="none">
            <a:spAutoFit/>
          </a:bodyPr>
          <a:lstStyle/>
          <a:p>
            <a:r>
              <a:rPr lang="en-US" b="1" dirty="0" smtClean="0">
                <a:solidFill>
                  <a:srgbClr val="00B0F0"/>
                </a:solidFill>
              </a:rPr>
              <a:t>http://www.naasindia.org/rating.html</a:t>
            </a:r>
            <a:endParaRPr lang="en-US" b="1" dirty="0">
              <a:solidFill>
                <a:srgbClr val="00B0F0"/>
              </a:solidFill>
            </a:endParaRPr>
          </a:p>
        </p:txBody>
      </p:sp>
      <p:sp>
        <p:nvSpPr>
          <p:cNvPr id="9" name="Title 1"/>
          <p:cNvSpPr txBox="1">
            <a:spLocks/>
          </p:cNvSpPr>
          <p:nvPr/>
        </p:nvSpPr>
        <p:spPr>
          <a:xfrm>
            <a:off x="457200" y="76200"/>
            <a:ext cx="8229600" cy="609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smtClean="0">
                <a:ln>
                  <a:noFill/>
                </a:ln>
                <a:solidFill>
                  <a:srgbClr val="00B050"/>
                </a:solidFill>
                <a:effectLst/>
                <a:uLnTx/>
                <a:uFillTx/>
                <a:latin typeface="+mj-lt"/>
                <a:ea typeface="+mj-ea"/>
                <a:cs typeface="+mj-cs"/>
              </a:rPr>
              <a:t>National Academy of Agricultural Sciences (INDIA)</a:t>
            </a:r>
            <a:endParaRPr kumimoji="0" lang="en-US" sz="3000" b="1" i="0" u="none" strike="noStrike" kern="1200" cap="none" spc="0" normalizeH="0" baseline="0" noProof="0" dirty="0">
              <a:ln>
                <a:noFill/>
              </a:ln>
              <a:solidFill>
                <a:srgbClr val="00B050"/>
              </a:solidFill>
              <a:effectLst/>
              <a:uLnTx/>
              <a:uFillTx/>
              <a:latin typeface="+mj-lt"/>
              <a:ea typeface="+mj-ea"/>
              <a:cs typeface="+mj-cs"/>
            </a:endParaRPr>
          </a:p>
        </p:txBody>
      </p:sp>
      <p:sp>
        <p:nvSpPr>
          <p:cNvPr id="6" name="Date Placeholder 5"/>
          <p:cNvSpPr>
            <a:spLocks noGrp="1"/>
          </p:cNvSpPr>
          <p:nvPr>
            <p:ph type="dt" sz="half" idx="10"/>
          </p:nvPr>
        </p:nvSpPr>
        <p:spPr/>
        <p:txBody>
          <a:bodyPr/>
          <a:lstStyle/>
          <a:p>
            <a:fld id="{F49694DB-8815-4A22-95BC-A4993E63E2C2}" type="datetime1">
              <a:rPr lang="en-US" smtClean="0"/>
              <a:pPr/>
              <a:t>10/29/2011</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b="1" dirty="0" smtClean="0">
                <a:solidFill>
                  <a:srgbClr val="C00000"/>
                </a:solidFill>
              </a:rPr>
              <a:t>Notations</a:t>
            </a:r>
            <a:endParaRPr lang="en-US" b="1" dirty="0">
              <a:solidFill>
                <a:srgbClr val="C00000"/>
              </a:solidFill>
            </a:endParaRPr>
          </a:p>
        </p:txBody>
      </p:sp>
      <p:sp>
        <p:nvSpPr>
          <p:cNvPr id="3" name="Content Placeholder 2"/>
          <p:cNvSpPr>
            <a:spLocks noGrp="1"/>
          </p:cNvSpPr>
          <p:nvPr>
            <p:ph idx="1"/>
          </p:nvPr>
        </p:nvSpPr>
        <p:spPr>
          <a:xfrm>
            <a:off x="304800" y="685800"/>
            <a:ext cx="8610600" cy="5440363"/>
          </a:xfrm>
        </p:spPr>
        <p:txBody>
          <a:bodyPr>
            <a:normAutofit fontScale="85000" lnSpcReduction="10000"/>
          </a:bodyPr>
          <a:lstStyle/>
          <a:p>
            <a:pPr>
              <a:buNone/>
            </a:pPr>
            <a:r>
              <a:rPr lang="en-US" sz="2800" dirty="0" smtClean="0">
                <a:solidFill>
                  <a:srgbClr val="002060"/>
                </a:solidFill>
              </a:rPr>
              <a:t>Hereafter, we use the following notations:</a:t>
            </a:r>
            <a:endParaRPr lang="en-US" sz="2800" dirty="0" smtClean="0">
              <a:solidFill>
                <a:srgbClr val="002060"/>
              </a:solidFill>
            </a:endParaRPr>
          </a:p>
          <a:p>
            <a:r>
              <a:rPr lang="en-US" sz="2800" dirty="0" smtClean="0">
                <a:solidFill>
                  <a:srgbClr val="002060"/>
                </a:solidFill>
              </a:rPr>
              <a:t>Article Infl.= </a:t>
            </a:r>
            <a:r>
              <a:rPr lang="en-US" sz="2800" dirty="0" smtClean="0">
                <a:solidFill>
                  <a:srgbClr val="FF0000"/>
                </a:solidFill>
              </a:rPr>
              <a:t>Article Influence </a:t>
            </a:r>
            <a:r>
              <a:rPr lang="en-US" sz="2800" dirty="0" smtClean="0">
                <a:solidFill>
                  <a:srgbClr val="002060"/>
                </a:solidFill>
              </a:rPr>
              <a:t>which has been obtained from </a:t>
            </a:r>
            <a:r>
              <a:rPr lang="en-US" sz="2800" dirty="0" smtClean="0">
                <a:solidFill>
                  <a:srgbClr val="002060"/>
                </a:solidFill>
                <a:hlinkClick r:id="rId2"/>
              </a:rPr>
              <a:t>www.eigenfactor.org</a:t>
            </a:r>
            <a:r>
              <a:rPr lang="en-US" sz="2800" dirty="0" smtClean="0">
                <a:solidFill>
                  <a:srgbClr val="002060"/>
                </a:solidFill>
              </a:rPr>
              <a:t> </a:t>
            </a:r>
          </a:p>
          <a:p>
            <a:endParaRPr lang="en-US" sz="2800" dirty="0" smtClean="0">
              <a:solidFill>
                <a:srgbClr val="002060"/>
              </a:solidFill>
            </a:endParaRPr>
          </a:p>
          <a:p>
            <a:r>
              <a:rPr lang="en-US" sz="2800" dirty="0" smtClean="0">
                <a:solidFill>
                  <a:srgbClr val="002060"/>
                </a:solidFill>
              </a:rPr>
              <a:t>ERA </a:t>
            </a:r>
            <a:r>
              <a:rPr lang="en-US" sz="2800" dirty="0" err="1" smtClean="0">
                <a:solidFill>
                  <a:srgbClr val="002060"/>
                </a:solidFill>
              </a:rPr>
              <a:t>Aust</a:t>
            </a:r>
            <a:r>
              <a:rPr lang="en-US" sz="2800" dirty="0" smtClean="0">
                <a:solidFill>
                  <a:srgbClr val="002060"/>
                </a:solidFill>
              </a:rPr>
              <a:t>, Norway, and Denmark mean </a:t>
            </a:r>
            <a:r>
              <a:rPr lang="en-US" sz="2800" dirty="0" smtClean="0">
                <a:solidFill>
                  <a:srgbClr val="FF0000"/>
                </a:solidFill>
              </a:rPr>
              <a:t>Australia, Norway, Denmark Journal Ranking</a:t>
            </a:r>
            <a:r>
              <a:rPr lang="en-US" sz="2800" dirty="0" smtClean="0"/>
              <a:t>, respectively</a:t>
            </a:r>
            <a:r>
              <a:rPr lang="en-US" sz="2800" dirty="0" smtClean="0">
                <a:solidFill>
                  <a:srgbClr val="002060"/>
                </a:solidFill>
              </a:rPr>
              <a:t>.</a:t>
            </a:r>
          </a:p>
          <a:p>
            <a:endParaRPr lang="en-US" sz="2800" dirty="0" smtClean="0">
              <a:solidFill>
                <a:srgbClr val="002060"/>
              </a:solidFill>
            </a:endParaRPr>
          </a:p>
          <a:p>
            <a:r>
              <a:rPr lang="en-US" sz="2800" dirty="0" smtClean="0">
                <a:solidFill>
                  <a:srgbClr val="FF0000"/>
                </a:solidFill>
              </a:rPr>
              <a:t># Paper</a:t>
            </a:r>
            <a:r>
              <a:rPr lang="en-US" sz="2800" dirty="0" smtClean="0">
                <a:solidFill>
                  <a:srgbClr val="002060"/>
                </a:solidFill>
              </a:rPr>
              <a:t>= The number of papers published by the journal in 2010. </a:t>
            </a:r>
          </a:p>
          <a:p>
            <a:endParaRPr lang="en-US" sz="2800" dirty="0" smtClean="0">
              <a:solidFill>
                <a:srgbClr val="002060"/>
              </a:solidFill>
            </a:endParaRPr>
          </a:p>
          <a:p>
            <a:r>
              <a:rPr lang="en-US" sz="2800" dirty="0" smtClean="0">
                <a:solidFill>
                  <a:srgbClr val="FF0000"/>
                </a:solidFill>
              </a:rPr>
              <a:t>Z </a:t>
            </a:r>
            <a:r>
              <a:rPr lang="en-US" sz="2800" dirty="0" smtClean="0">
                <a:solidFill>
                  <a:srgbClr val="002060"/>
                </a:solidFill>
              </a:rPr>
              <a:t>means that the journal is not in the associated list of ranking.</a:t>
            </a:r>
          </a:p>
          <a:p>
            <a:endParaRPr lang="en-US" sz="2800" dirty="0" smtClean="0">
              <a:solidFill>
                <a:srgbClr val="002060"/>
              </a:solidFill>
            </a:endParaRPr>
          </a:p>
          <a:p>
            <a:r>
              <a:rPr lang="en-US" sz="2800" dirty="0" smtClean="0">
                <a:solidFill>
                  <a:srgbClr val="FF0000"/>
                </a:solidFill>
              </a:rPr>
              <a:t>N</a:t>
            </a:r>
            <a:r>
              <a:rPr lang="en-US" sz="2800" dirty="0" smtClean="0">
                <a:solidFill>
                  <a:srgbClr val="002060"/>
                </a:solidFill>
              </a:rPr>
              <a:t> means that the journal is in the associated list but there is no rank for this journal.</a:t>
            </a:r>
          </a:p>
          <a:p>
            <a:endParaRPr lang="en-US" dirty="0"/>
          </a:p>
        </p:txBody>
      </p:sp>
      <p:sp>
        <p:nvSpPr>
          <p:cNvPr id="4" name="Date Placeholder 3"/>
          <p:cNvSpPr>
            <a:spLocks noGrp="1"/>
          </p:cNvSpPr>
          <p:nvPr>
            <p:ph type="dt" sz="half" idx="10"/>
          </p:nvPr>
        </p:nvSpPr>
        <p:spPr/>
        <p:txBody>
          <a:bodyPr/>
          <a:lstStyle/>
          <a:p>
            <a:fld id="{B69D7130-D5B3-4913-8109-462C04F6F6C1}" type="datetime1">
              <a:rPr lang="en-US" smtClean="0"/>
              <a:pPr/>
              <a:t>10/29/2011</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304800"/>
          </a:xfrm>
        </p:spPr>
        <p:txBody>
          <a:bodyPr>
            <a:noAutofit/>
          </a:bodyPr>
          <a:lstStyle/>
          <a:p>
            <a:r>
              <a:rPr lang="en-US" sz="2800" dirty="0" smtClean="0">
                <a:solidFill>
                  <a:srgbClr val="00B050"/>
                </a:solidFill>
              </a:rPr>
              <a:t>Journals: </a:t>
            </a:r>
            <a:r>
              <a:rPr lang="en-US" sz="2800" dirty="0" err="1" smtClean="0">
                <a:solidFill>
                  <a:srgbClr val="00B050"/>
                </a:solidFill>
              </a:rPr>
              <a:t>Combinatorics</a:t>
            </a:r>
            <a:r>
              <a:rPr lang="en-US" sz="2800" dirty="0" smtClean="0">
                <a:solidFill>
                  <a:srgbClr val="00B050"/>
                </a:solidFill>
              </a:rPr>
              <a:t> 2010</a:t>
            </a:r>
            <a:endParaRPr lang="en-US" sz="2800" dirty="0">
              <a:solidFill>
                <a:srgbClr val="00B050"/>
              </a:solidFill>
            </a:endParaRPr>
          </a:p>
        </p:txBody>
      </p:sp>
      <p:graphicFrame>
        <p:nvGraphicFramePr>
          <p:cNvPr id="5" name="Table 4"/>
          <p:cNvGraphicFramePr>
            <a:graphicFrameLocks noGrp="1"/>
          </p:cNvGraphicFramePr>
          <p:nvPr/>
        </p:nvGraphicFramePr>
        <p:xfrm>
          <a:off x="152400" y="763286"/>
          <a:ext cx="8686802" cy="5270462"/>
        </p:xfrm>
        <a:graphic>
          <a:graphicData uri="http://schemas.openxmlformats.org/drawingml/2006/table">
            <a:tbl>
              <a:tblPr firstRow="1" bandRow="1">
                <a:tableStyleId>{5C22544A-7EE6-4342-B048-85BDC9FD1C3A}</a:tableStyleId>
              </a:tblPr>
              <a:tblGrid>
                <a:gridCol w="4437819"/>
                <a:gridCol w="944218"/>
                <a:gridCol w="660953"/>
                <a:gridCol w="660953"/>
                <a:gridCol w="660953"/>
                <a:gridCol w="660953"/>
                <a:gridCol w="660953"/>
              </a:tblGrid>
              <a:tr h="669010">
                <a:tc>
                  <a:txBody>
                    <a:bodyPr/>
                    <a:lstStyle/>
                    <a:p>
                      <a:pPr algn="ctr"/>
                      <a:r>
                        <a:rPr lang="en-US" sz="2800" dirty="0" smtClean="0">
                          <a:solidFill>
                            <a:srgbClr val="0070C0"/>
                          </a:solidFill>
                        </a:rPr>
                        <a:t>Journals</a:t>
                      </a:r>
                      <a:r>
                        <a:rPr lang="en-US" sz="2800" baseline="0" dirty="0" smtClean="0">
                          <a:solidFill>
                            <a:srgbClr val="0070C0"/>
                          </a:solidFill>
                        </a:rPr>
                        <a:t> &amp; </a:t>
                      </a:r>
                      <a:r>
                        <a:rPr lang="en-US" sz="2800" dirty="0" smtClean="0">
                          <a:solidFill>
                            <a:srgbClr val="0070C0"/>
                          </a:solidFill>
                        </a:rPr>
                        <a:t>Start year</a:t>
                      </a:r>
                      <a:endParaRPr lang="en-US" sz="2800" dirty="0">
                        <a:solidFill>
                          <a:srgbClr val="0070C0"/>
                        </a:solidFill>
                      </a:endParaRPr>
                    </a:p>
                  </a:txBody>
                  <a:tcPr>
                    <a:blipFill>
                      <a:blip r:embed="rId2"/>
                      <a:tile tx="0" ty="0" sx="100000" sy="100000" flip="none" algn="tl"/>
                    </a:blipFill>
                  </a:tcPr>
                </a:tc>
                <a:tc>
                  <a:txBody>
                    <a:bodyPr/>
                    <a:lstStyle/>
                    <a:p>
                      <a:pPr algn="ctr"/>
                      <a:r>
                        <a:rPr lang="en-US" sz="1400" b="1" dirty="0" smtClean="0">
                          <a:solidFill>
                            <a:srgbClr val="0070C0"/>
                          </a:solidFill>
                        </a:rPr>
                        <a:t>Article</a:t>
                      </a:r>
                      <a:br>
                        <a:rPr lang="en-US" sz="1400" b="1" dirty="0" smtClean="0">
                          <a:solidFill>
                            <a:srgbClr val="0070C0"/>
                          </a:solidFill>
                        </a:rPr>
                      </a:br>
                      <a:r>
                        <a:rPr lang="en-US" sz="1400" b="1" dirty="0" smtClean="0">
                          <a:solidFill>
                            <a:srgbClr val="0070C0"/>
                          </a:solidFill>
                        </a:rPr>
                        <a:t>Infl.</a:t>
                      </a:r>
                      <a:endParaRPr lang="en-US" sz="1400" b="1" dirty="0">
                        <a:solidFill>
                          <a:srgbClr val="0070C0"/>
                        </a:solidFill>
                      </a:endParaRPr>
                    </a:p>
                  </a:txBody>
                  <a:tcPr>
                    <a:blipFill>
                      <a:blip r:embed="rId2"/>
                      <a:tile tx="0" ty="0" sx="100000" sy="100000" flip="none" algn="tl"/>
                    </a:blipFill>
                  </a:tcPr>
                </a:tc>
                <a:tc>
                  <a:txBody>
                    <a:bodyPr/>
                    <a:lstStyle/>
                    <a:p>
                      <a:pPr algn="ctr"/>
                      <a:r>
                        <a:rPr lang="en-US" sz="1400" b="1" dirty="0" smtClean="0">
                          <a:solidFill>
                            <a:srgbClr val="0070C0"/>
                          </a:solidFill>
                        </a:rPr>
                        <a:t>ERA</a:t>
                      </a:r>
                    </a:p>
                    <a:p>
                      <a:pPr algn="ctr"/>
                      <a:r>
                        <a:rPr lang="en-US" sz="1400" b="1" dirty="0" err="1" smtClean="0">
                          <a:solidFill>
                            <a:srgbClr val="0070C0"/>
                          </a:solidFill>
                        </a:rPr>
                        <a:t>Aust</a:t>
                      </a:r>
                      <a:endParaRPr lang="en-US" sz="1400" b="1" dirty="0">
                        <a:solidFill>
                          <a:srgbClr val="0070C0"/>
                        </a:solidFill>
                      </a:endParaRPr>
                    </a:p>
                  </a:txBody>
                  <a:tcPr>
                    <a:blipFill>
                      <a:blip r:embed="rId2"/>
                      <a:tile tx="0" ty="0" sx="100000" sy="100000" flip="none" algn="tl"/>
                    </a:blipFill>
                  </a:tcPr>
                </a:tc>
                <a:tc>
                  <a:txBody>
                    <a:bodyPr/>
                    <a:lstStyle/>
                    <a:p>
                      <a:pPr algn="ctr"/>
                      <a:r>
                        <a:rPr lang="en-US" sz="1400" b="1" dirty="0" smtClean="0">
                          <a:solidFill>
                            <a:srgbClr val="0070C0"/>
                          </a:solidFill>
                        </a:rPr>
                        <a:t>Nor</a:t>
                      </a:r>
                      <a:br>
                        <a:rPr lang="en-US" sz="1400" b="1" dirty="0" smtClean="0">
                          <a:solidFill>
                            <a:srgbClr val="0070C0"/>
                          </a:solidFill>
                        </a:rPr>
                      </a:br>
                      <a:r>
                        <a:rPr lang="en-US" sz="1400" b="1" dirty="0" smtClean="0">
                          <a:solidFill>
                            <a:srgbClr val="0070C0"/>
                          </a:solidFill>
                        </a:rPr>
                        <a:t>way</a:t>
                      </a:r>
                      <a:endParaRPr lang="en-US" sz="1400" b="1" dirty="0">
                        <a:solidFill>
                          <a:srgbClr val="0070C0"/>
                        </a:solidFill>
                      </a:endParaRPr>
                    </a:p>
                  </a:txBody>
                  <a:tcPr>
                    <a:blipFill>
                      <a:blip r:embed="rId2"/>
                      <a:tile tx="0" ty="0" sx="100000" sy="100000" flip="none" algn="tl"/>
                    </a:blipFill>
                  </a:tcPr>
                </a:tc>
                <a:tc>
                  <a:txBody>
                    <a:bodyPr/>
                    <a:lstStyle/>
                    <a:p>
                      <a:pPr algn="ctr"/>
                      <a:r>
                        <a:rPr lang="en-US" sz="1400" b="1" dirty="0" smtClean="0">
                          <a:solidFill>
                            <a:srgbClr val="0070C0"/>
                          </a:solidFill>
                        </a:rPr>
                        <a:t>Denmark</a:t>
                      </a:r>
                      <a:endParaRPr lang="en-US" sz="1400" b="1"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#Paper</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ISI</a:t>
                      </a:r>
                      <a:endParaRPr lang="en-US" dirty="0">
                        <a:solidFill>
                          <a:srgbClr val="0070C0"/>
                        </a:solidFill>
                      </a:endParaRPr>
                    </a:p>
                  </a:txBody>
                  <a:tcPr>
                    <a:blipFill>
                      <a:blip r:embed="rId2"/>
                      <a:tile tx="0" ty="0" sx="100000" sy="100000" flip="none" algn="tl"/>
                    </a:blipFill>
                  </a:tcPr>
                </a:tc>
              </a:tr>
              <a:tr h="382292">
                <a:tc>
                  <a:txBody>
                    <a:bodyPr/>
                    <a:lstStyle/>
                    <a:p>
                      <a:r>
                        <a:rPr lang="en-US" sz="1800" u="sng" dirty="0" smtClean="0">
                          <a:solidFill>
                            <a:srgbClr val="0000CC"/>
                          </a:solidFill>
                          <a:hlinkClick r:id=""/>
                        </a:rPr>
                        <a:t>J. of Combinatorial Theory, B </a:t>
                      </a:r>
                      <a:r>
                        <a:rPr lang="en-US" sz="1800" u="sng" dirty="0" smtClean="0">
                          <a:solidFill>
                            <a:srgbClr val="0000CC"/>
                          </a:solidFill>
                        </a:rPr>
                        <a:t>,</a:t>
                      </a:r>
                      <a:r>
                        <a:rPr lang="en-US" sz="1800" u="sng" baseline="0" dirty="0" smtClean="0">
                          <a:solidFill>
                            <a:srgbClr val="0000CC"/>
                          </a:solidFill>
                        </a:rPr>
                        <a:t> </a:t>
                      </a:r>
                      <a:r>
                        <a:rPr lang="en-US" sz="1800" b="1" u="sng" baseline="0" dirty="0" smtClean="0">
                          <a:solidFill>
                            <a:srgbClr val="C00000"/>
                          </a:solidFill>
                        </a:rPr>
                        <a:t>1971</a:t>
                      </a:r>
                      <a:endParaRPr lang="en-US" b="1" u="sng" dirty="0">
                        <a:solidFill>
                          <a:srgbClr val="C00000"/>
                        </a:solidFill>
                      </a:endParaRPr>
                    </a:p>
                  </a:txBody>
                  <a:tcPr>
                    <a:blipFill>
                      <a:blip r:embed="rId2"/>
                      <a:tile tx="0" ty="0" sx="100000" sy="100000" flip="none" algn="tl"/>
                    </a:blipFill>
                  </a:tcPr>
                </a:tc>
                <a:tc>
                  <a:txBody>
                    <a:bodyPr/>
                    <a:lstStyle/>
                    <a:p>
                      <a:pPr algn="ctr"/>
                      <a:r>
                        <a:rPr lang="en-US" b="1" dirty="0" smtClean="0">
                          <a:solidFill>
                            <a:srgbClr val="339933"/>
                          </a:solidFill>
                        </a:rPr>
                        <a:t>1.397</a:t>
                      </a:r>
                      <a:endParaRPr lang="en-US" b="1" dirty="0">
                        <a:solidFill>
                          <a:srgbClr val="339933"/>
                        </a:solidFill>
                      </a:endParaRPr>
                    </a:p>
                  </a:txBody>
                  <a:tcPr>
                    <a:blipFill>
                      <a:blip r:embed="rId2"/>
                      <a:tile tx="0" ty="0" sx="100000" sy="100000" flip="none" algn="tl"/>
                    </a:blipFill>
                  </a:tcPr>
                </a:tc>
                <a:tc>
                  <a:txBody>
                    <a:bodyPr/>
                    <a:lstStyle/>
                    <a:p>
                      <a:pPr algn="ctr"/>
                      <a:r>
                        <a:rPr lang="en-US" b="1" dirty="0" smtClean="0">
                          <a:solidFill>
                            <a:srgbClr val="FF0000"/>
                          </a:solidFill>
                        </a:rPr>
                        <a:t>A*</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56</a:t>
                      </a: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r h="382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err="1" smtClean="0">
                          <a:solidFill>
                            <a:srgbClr val="0000CC"/>
                          </a:solidFill>
                        </a:rPr>
                        <a:t>Algorithmica</a:t>
                      </a:r>
                      <a:r>
                        <a:rPr lang="en-US" u="sng" dirty="0" smtClean="0">
                          <a:solidFill>
                            <a:srgbClr val="0000CC"/>
                          </a:solidFill>
                        </a:rPr>
                        <a:t>, 1986 </a:t>
                      </a:r>
                      <a:endParaRPr lang="en-US" sz="1800" u="sng" dirty="0" smtClean="0">
                        <a:solidFill>
                          <a:srgbClr val="0000CC"/>
                        </a:solidFill>
                      </a:endParaRPr>
                    </a:p>
                  </a:txBody>
                  <a:tcPr>
                    <a:blipFill>
                      <a:blip r:embed="rId2"/>
                      <a:tile tx="0" ty="0" sx="100000" sy="100000" flip="none" algn="tl"/>
                    </a:blipFill>
                  </a:tcPr>
                </a:tc>
                <a:tc>
                  <a:txBody>
                    <a:bodyPr/>
                    <a:lstStyle/>
                    <a:p>
                      <a:pPr algn="ctr"/>
                      <a:r>
                        <a:rPr lang="en-US" b="1" i="0" u="none" dirty="0" smtClean="0">
                          <a:solidFill>
                            <a:srgbClr val="FF0000"/>
                          </a:solidFill>
                        </a:rPr>
                        <a:t>0.668</a:t>
                      </a:r>
                      <a:endParaRPr lang="en-US" b="1" i="0" u="none" dirty="0">
                        <a:solidFill>
                          <a:srgbClr val="FF0000"/>
                        </a:solidFill>
                      </a:endParaRPr>
                    </a:p>
                  </a:txBody>
                  <a:tcPr>
                    <a:blipFill>
                      <a:blip r:embed="rId2"/>
                      <a:tile tx="0" ty="0" sx="100000" sy="100000" flip="none" algn="tl"/>
                    </a:blipFill>
                  </a:tcPr>
                </a:tc>
                <a:tc>
                  <a:txBody>
                    <a:bodyPr/>
                    <a:lstStyle/>
                    <a:p>
                      <a:pPr algn="ctr"/>
                      <a:r>
                        <a:rPr lang="en-US" dirty="0" smtClean="0">
                          <a:solidFill>
                            <a:srgbClr val="FF0000"/>
                          </a:solidFill>
                        </a:rPr>
                        <a:t>A*</a:t>
                      </a:r>
                      <a:endParaRPr lang="en-US"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0070C0"/>
                          </a:solidFill>
                        </a:rPr>
                        <a:t>118</a:t>
                      </a:r>
                      <a:endParaRPr lang="en-US" b="1" dirty="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82292">
                <a:tc>
                  <a:txBody>
                    <a:bodyPr/>
                    <a:lstStyle/>
                    <a:p>
                      <a:r>
                        <a:rPr lang="en-US" sz="1800" u="sng" dirty="0" err="1" smtClean="0">
                          <a:solidFill>
                            <a:srgbClr val="0000CC"/>
                          </a:solidFill>
                          <a:hlinkClick r:id=""/>
                        </a:rPr>
                        <a:t>Combinatorica</a:t>
                      </a:r>
                      <a:r>
                        <a:rPr lang="en-US" sz="1800" u="sng" dirty="0" smtClean="0">
                          <a:solidFill>
                            <a:srgbClr val="0000CC"/>
                          </a:solidFill>
                        </a:rPr>
                        <a:t>,</a:t>
                      </a:r>
                      <a:r>
                        <a:rPr lang="en-US" sz="1800" u="sng" baseline="0" dirty="0" smtClean="0">
                          <a:solidFill>
                            <a:srgbClr val="0000CC"/>
                          </a:solidFill>
                        </a:rPr>
                        <a:t> </a:t>
                      </a:r>
                      <a:r>
                        <a:rPr lang="en-US" sz="1800" u="sng" dirty="0" smtClean="0">
                          <a:solidFill>
                            <a:srgbClr val="0000CC"/>
                          </a:solidFill>
                        </a:rPr>
                        <a:t>1981</a:t>
                      </a:r>
                      <a:endParaRPr lang="en-US" u="sng" dirty="0">
                        <a:solidFill>
                          <a:srgbClr val="0000CC"/>
                        </a:solidFill>
                      </a:endParaRPr>
                    </a:p>
                  </a:txBody>
                  <a:tcPr>
                    <a:blipFill>
                      <a:blip r:embed="rId2"/>
                      <a:tile tx="0" ty="0" sx="100000" sy="100000" flip="none" algn="tl"/>
                    </a:blipFill>
                  </a:tcPr>
                </a:tc>
                <a:tc>
                  <a:txBody>
                    <a:bodyPr/>
                    <a:lstStyle/>
                    <a:p>
                      <a:pPr algn="ctr"/>
                      <a:r>
                        <a:rPr lang="en-US" b="1" dirty="0" smtClean="0">
                          <a:solidFill>
                            <a:srgbClr val="339933"/>
                          </a:solidFill>
                        </a:rPr>
                        <a:t>1.545</a:t>
                      </a:r>
                      <a:endParaRPr lang="en-US" b="1" dirty="0">
                        <a:solidFill>
                          <a:srgbClr val="339933"/>
                        </a:solidFill>
                      </a:endParaRP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38</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82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sng" dirty="0" smtClean="0">
                          <a:solidFill>
                            <a:srgbClr val="0000CC"/>
                          </a:solidFill>
                          <a:hlinkClick r:id=""/>
                        </a:rPr>
                        <a:t>Random Structures and Alg</a:t>
                      </a:r>
                      <a:r>
                        <a:rPr lang="en-US" sz="1800" u="sng" dirty="0" smtClean="0">
                          <a:solidFill>
                            <a:srgbClr val="0000CC"/>
                          </a:solidFill>
                        </a:rPr>
                        <a:t>., </a:t>
                      </a:r>
                      <a:r>
                        <a:rPr lang="en-US" u="sng" dirty="0" smtClean="0">
                          <a:solidFill>
                            <a:srgbClr val="0000CC"/>
                          </a:solidFill>
                        </a:rPr>
                        <a:t>1990 </a:t>
                      </a:r>
                      <a:endParaRPr lang="en-US" sz="1800" u="sng" dirty="0" smtClean="0">
                        <a:solidFill>
                          <a:srgbClr val="0000CC"/>
                        </a:solidFill>
                      </a:endParaRPr>
                    </a:p>
                  </a:txBody>
                  <a:tcPr>
                    <a:blipFill>
                      <a:blip r:embed="rId2"/>
                      <a:tile tx="0" ty="0" sx="100000" sy="100000" flip="none" algn="tl"/>
                    </a:blipFill>
                  </a:tcPr>
                </a:tc>
                <a:tc>
                  <a:txBody>
                    <a:bodyPr/>
                    <a:lstStyle/>
                    <a:p>
                      <a:pPr algn="ctr"/>
                      <a:r>
                        <a:rPr lang="en-US" b="1" dirty="0" smtClean="0">
                          <a:solidFill>
                            <a:srgbClr val="00B050"/>
                          </a:solidFill>
                        </a:rPr>
                        <a:t>1.392</a:t>
                      </a:r>
                      <a:endParaRPr lang="en-US" b="1" dirty="0">
                        <a:solidFill>
                          <a:srgbClr val="00B050"/>
                        </a:solidFill>
                      </a:endParaRP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42</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82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sng" dirty="0" smtClean="0">
                          <a:solidFill>
                            <a:srgbClr val="0000CC"/>
                          </a:solidFill>
                          <a:hlinkClick r:id=""/>
                        </a:rPr>
                        <a:t>Computational Complexity</a:t>
                      </a:r>
                      <a:r>
                        <a:rPr lang="en-US" sz="1800" u="sng" dirty="0" smtClean="0">
                          <a:solidFill>
                            <a:srgbClr val="0000CC"/>
                          </a:solidFill>
                        </a:rPr>
                        <a:t>, 1991</a:t>
                      </a:r>
                      <a:endParaRPr lang="en-US" sz="1800" u="sng" baseline="0" dirty="0" smtClean="0">
                        <a:solidFill>
                          <a:srgbClr val="0000CC"/>
                        </a:solidFill>
                      </a:endParaRPr>
                    </a:p>
                  </a:txBody>
                  <a:tcPr>
                    <a:blipFill>
                      <a:blip r:embed="rId2"/>
                      <a:tile tx="0" ty="0" sx="100000" sy="100000" flip="none" algn="tl"/>
                    </a:blipFill>
                  </a:tcPr>
                </a:tc>
                <a:tc>
                  <a:txBody>
                    <a:bodyPr/>
                    <a:lstStyle/>
                    <a:p>
                      <a:pPr algn="ctr"/>
                      <a:r>
                        <a:rPr lang="en-US" b="1" dirty="0" smtClean="0">
                          <a:solidFill>
                            <a:srgbClr val="FF0000"/>
                          </a:solidFill>
                        </a:rPr>
                        <a:t>1.586</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00B050"/>
                          </a:solidFill>
                        </a:rPr>
                        <a:t>21</a:t>
                      </a:r>
                      <a:endParaRPr lang="en-US" b="1" dirty="0">
                        <a:solidFill>
                          <a:srgbClr val="00B05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r h="382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sng" dirty="0" smtClean="0">
                          <a:solidFill>
                            <a:srgbClr val="0000CC"/>
                          </a:solidFill>
                        </a:rPr>
                        <a:t>J. of Combinatorial Theory, A, </a:t>
                      </a:r>
                      <a:r>
                        <a:rPr lang="en-US" sz="1800" b="1" u="sng" dirty="0" smtClean="0">
                          <a:solidFill>
                            <a:srgbClr val="C00000"/>
                          </a:solidFill>
                        </a:rPr>
                        <a:t>1971</a:t>
                      </a:r>
                      <a:endParaRPr lang="en-US" b="1" u="sng" dirty="0">
                        <a:solidFill>
                          <a:srgbClr val="C00000"/>
                        </a:solidFill>
                      </a:endParaRPr>
                    </a:p>
                  </a:txBody>
                  <a:tcPr>
                    <a:blipFill>
                      <a:blip r:embed="rId2"/>
                      <a:tile tx="0" ty="0" sx="100000" sy="100000" flip="none" algn="tl"/>
                    </a:blipFill>
                  </a:tcPr>
                </a:tc>
                <a:tc>
                  <a:txBody>
                    <a:bodyPr/>
                    <a:lstStyle/>
                    <a:p>
                      <a:pPr algn="ctr"/>
                      <a:r>
                        <a:rPr lang="en-US" b="1" dirty="0" smtClean="0">
                          <a:solidFill>
                            <a:srgbClr val="00B050"/>
                          </a:solidFill>
                        </a:rPr>
                        <a:t>1.258</a:t>
                      </a:r>
                      <a:endParaRPr lang="en-US" b="1" dirty="0">
                        <a:solidFill>
                          <a:srgbClr val="00B05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A*</a:t>
                      </a: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sz="2000" b="1" dirty="0" smtClean="0">
                          <a:solidFill>
                            <a:srgbClr val="339933"/>
                          </a:solidFill>
                        </a:rPr>
                        <a:t>1</a:t>
                      </a:r>
                      <a:endParaRPr lang="en-US" sz="2000" b="1" dirty="0">
                        <a:solidFill>
                          <a:srgbClr val="339933"/>
                        </a:solidFill>
                      </a:endParaRPr>
                    </a:p>
                  </a:txBody>
                  <a:tcPr>
                    <a:blipFill>
                      <a:blip r:embed="rId2"/>
                      <a:tile tx="0" ty="0" sx="100000" sy="100000" flip="none" algn="tl"/>
                    </a:blipFill>
                  </a:tcPr>
                </a:tc>
                <a:tc>
                  <a:txBody>
                    <a:bodyPr/>
                    <a:lstStyle/>
                    <a:p>
                      <a:pPr algn="ctr"/>
                      <a:r>
                        <a:rPr lang="en-US" dirty="0" smtClean="0"/>
                        <a:t>91</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82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solidFill>
                            <a:srgbClr val="0000CC"/>
                          </a:solidFill>
                          <a:hlinkClick r:id=""/>
                        </a:rPr>
                        <a:t>Journal</a:t>
                      </a:r>
                      <a:r>
                        <a:rPr lang="en-US" u="sng" baseline="0" dirty="0" smtClean="0">
                          <a:solidFill>
                            <a:srgbClr val="0000CC"/>
                          </a:solidFill>
                          <a:hlinkClick r:id=""/>
                        </a:rPr>
                        <a:t> of Algorithms</a:t>
                      </a:r>
                      <a:r>
                        <a:rPr lang="en-US" u="sng" baseline="0" dirty="0" smtClean="0">
                          <a:solidFill>
                            <a:srgbClr val="0000CC"/>
                          </a:solidFill>
                        </a:rPr>
                        <a:t>, </a:t>
                      </a:r>
                      <a:r>
                        <a:rPr lang="en-US" u="sng" dirty="0" smtClean="0">
                          <a:solidFill>
                            <a:srgbClr val="0000CC"/>
                          </a:solidFill>
                        </a:rPr>
                        <a:t>1980</a:t>
                      </a:r>
                      <a:endParaRPr lang="en-US" sz="1800" u="sng" dirty="0" smtClean="0">
                        <a:solidFill>
                          <a:srgbClr val="0000CC"/>
                        </a:solidFill>
                      </a:endParaRPr>
                    </a:p>
                  </a:txBody>
                  <a:tcPr>
                    <a:blipFill>
                      <a:blip r:embed="rId2"/>
                      <a:tile tx="0" ty="0" sx="100000" sy="100000" flip="none" algn="tl"/>
                    </a:blipFill>
                  </a:tcPr>
                </a:tc>
                <a:tc>
                  <a:txBody>
                    <a:bodyPr/>
                    <a:lstStyle/>
                    <a:p>
                      <a:pPr algn="ctr"/>
                      <a:r>
                        <a:rPr lang="en-US" b="1" dirty="0" smtClean="0">
                          <a:solidFill>
                            <a:srgbClr val="339933"/>
                          </a:solidFill>
                        </a:rPr>
                        <a:t>1.229</a:t>
                      </a:r>
                      <a:endParaRPr lang="en-US" b="1" dirty="0">
                        <a:solidFill>
                          <a:srgbClr val="339933"/>
                        </a:solidFill>
                      </a:endParaRP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endParaRPr lang="en-US" b="1" dirty="0">
                        <a:solidFill>
                          <a:srgbClr val="339933"/>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82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sng" dirty="0" err="1" smtClean="0">
                          <a:solidFill>
                            <a:srgbClr val="0000CC"/>
                          </a:solidFill>
                          <a:hlinkClick r:id=""/>
                        </a:rPr>
                        <a:t>Combin</a:t>
                      </a:r>
                      <a:r>
                        <a:rPr lang="en-US" sz="1800" u="sng" dirty="0" smtClean="0">
                          <a:solidFill>
                            <a:srgbClr val="0000CC"/>
                          </a:solidFill>
                          <a:hlinkClick r:id=""/>
                        </a:rPr>
                        <a:t>., Prob. and Computing</a:t>
                      </a:r>
                      <a:r>
                        <a:rPr lang="en-US" sz="1800" u="sng" dirty="0" smtClean="0">
                          <a:solidFill>
                            <a:srgbClr val="0000CC"/>
                          </a:solidFill>
                        </a:rPr>
                        <a:t>,1992</a:t>
                      </a:r>
                      <a:endParaRPr lang="en-US" u="sng" dirty="0">
                        <a:solidFill>
                          <a:srgbClr val="0000CC"/>
                        </a:solidFill>
                      </a:endParaRPr>
                    </a:p>
                  </a:txBody>
                  <a:tcPr>
                    <a:blipFill>
                      <a:blip r:embed="rId2"/>
                      <a:tile tx="0" ty="0" sx="100000" sy="100000" flip="none" algn="tl"/>
                    </a:blipFill>
                  </a:tcPr>
                </a:tc>
                <a:tc>
                  <a:txBody>
                    <a:bodyPr/>
                    <a:lstStyle/>
                    <a:p>
                      <a:pPr algn="ctr"/>
                      <a:r>
                        <a:rPr lang="en-US" b="1" dirty="0" smtClean="0">
                          <a:solidFill>
                            <a:srgbClr val="00B050"/>
                          </a:solidFill>
                        </a:rPr>
                        <a:t>1.142</a:t>
                      </a:r>
                      <a:endParaRPr lang="en-US" b="1" dirty="0">
                        <a:solidFill>
                          <a:srgbClr val="00B050"/>
                        </a:solidFill>
                      </a:endParaRP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40</a:t>
                      </a:r>
                      <a:endParaRPr lang="en-US"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r h="382292">
                <a:tc>
                  <a:txBody>
                    <a:bodyPr/>
                    <a:lstStyle/>
                    <a:p>
                      <a:r>
                        <a:rPr lang="en-US" sz="1800" u="sng" dirty="0" smtClean="0">
                          <a:solidFill>
                            <a:srgbClr val="0000CC"/>
                          </a:solidFill>
                          <a:hlinkClick r:id=""/>
                        </a:rPr>
                        <a:t>Journal of Graph Theory</a:t>
                      </a:r>
                      <a:r>
                        <a:rPr lang="en-US" sz="1800" u="sng" dirty="0" smtClean="0">
                          <a:solidFill>
                            <a:srgbClr val="0000CC"/>
                          </a:solidFill>
                        </a:rPr>
                        <a:t>,</a:t>
                      </a:r>
                      <a:r>
                        <a:rPr lang="en-US" sz="1800" b="1" u="sng" dirty="0" smtClean="0">
                          <a:solidFill>
                            <a:srgbClr val="00B050"/>
                          </a:solidFill>
                        </a:rPr>
                        <a:t> </a:t>
                      </a:r>
                      <a:r>
                        <a:rPr lang="en-US" b="1" u="sng" dirty="0" smtClean="0">
                          <a:solidFill>
                            <a:srgbClr val="00B050"/>
                          </a:solidFill>
                        </a:rPr>
                        <a:t>1977</a:t>
                      </a:r>
                      <a:r>
                        <a:rPr lang="en-US" sz="1800" u="sng" dirty="0" smtClean="0">
                          <a:solidFill>
                            <a:srgbClr val="0000CC"/>
                          </a:solidFill>
                        </a:rPr>
                        <a:t> </a:t>
                      </a:r>
                      <a:endParaRPr lang="en-US" u="sng" dirty="0">
                        <a:solidFill>
                          <a:srgbClr val="0000CC"/>
                        </a:solidFill>
                      </a:endParaRPr>
                    </a:p>
                  </a:txBody>
                  <a:tcPr>
                    <a:blipFill>
                      <a:blip r:embed="rId2"/>
                      <a:tile tx="0" ty="0" sx="100000" sy="100000" flip="none" algn="tl"/>
                    </a:blipFill>
                  </a:tcPr>
                </a:tc>
                <a:tc>
                  <a:txBody>
                    <a:bodyPr/>
                    <a:lstStyle/>
                    <a:p>
                      <a:pPr algn="ctr"/>
                      <a:r>
                        <a:rPr lang="en-US" dirty="0" smtClean="0"/>
                        <a:t>0.847</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77</a:t>
                      </a:r>
                      <a:endParaRPr lang="en-US"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r h="382292">
                <a:tc>
                  <a:txBody>
                    <a:bodyPr/>
                    <a:lstStyle/>
                    <a:p>
                      <a:r>
                        <a:rPr lang="en-US" u="sng" dirty="0" smtClean="0">
                          <a:solidFill>
                            <a:srgbClr val="0000CC"/>
                          </a:solidFill>
                        </a:rPr>
                        <a:t>Journal</a:t>
                      </a:r>
                      <a:r>
                        <a:rPr lang="en-US" u="sng" baseline="0" dirty="0" smtClean="0">
                          <a:solidFill>
                            <a:srgbClr val="0000CC"/>
                          </a:solidFill>
                        </a:rPr>
                        <a:t> of Complexity, 1985</a:t>
                      </a:r>
                      <a:endParaRPr lang="en-US" u="sng" dirty="0">
                        <a:solidFill>
                          <a:srgbClr val="0000CC"/>
                        </a:solidFill>
                      </a:endParaRPr>
                    </a:p>
                  </a:txBody>
                  <a:tcPr>
                    <a:blipFill>
                      <a:blip r:embed="rId2"/>
                      <a:tile tx="0" ty="0" sx="100000" sy="100000" flip="none" algn="tl"/>
                    </a:blipFill>
                  </a:tcPr>
                </a:tc>
                <a:tc>
                  <a:txBody>
                    <a:bodyPr/>
                    <a:lstStyle/>
                    <a:p>
                      <a:pPr algn="ctr"/>
                      <a:r>
                        <a:rPr lang="en-US" b="1" dirty="0" smtClean="0">
                          <a:solidFill>
                            <a:srgbClr val="339933"/>
                          </a:solidFill>
                        </a:rPr>
                        <a:t>1.005</a:t>
                      </a:r>
                      <a:endParaRPr lang="en-US" b="1" dirty="0">
                        <a:solidFill>
                          <a:srgbClr val="339933"/>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A</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34</a:t>
                      </a:r>
                      <a:endParaRPr lang="en-US" dirty="0" smtClean="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82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solidFill>
                            <a:srgbClr val="0000CC"/>
                          </a:solidFill>
                        </a:rPr>
                        <a:t>ACM Trans. on Algorithms,</a:t>
                      </a:r>
                      <a:r>
                        <a:rPr lang="en-US" u="sng" baseline="0" dirty="0" smtClean="0">
                          <a:solidFill>
                            <a:srgbClr val="0000CC"/>
                          </a:solidFill>
                        </a:rPr>
                        <a:t> </a:t>
                      </a:r>
                      <a:r>
                        <a:rPr lang="en-US" u="sng" dirty="0" smtClean="0">
                          <a:solidFill>
                            <a:srgbClr val="0000CC"/>
                          </a:solidFill>
                        </a:rPr>
                        <a:t>2005</a:t>
                      </a:r>
                      <a:endParaRPr lang="en-US" sz="1800" u="sng" dirty="0" smtClean="0">
                        <a:solidFill>
                          <a:srgbClr val="0000CC"/>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2</a:t>
                      </a:r>
                    </a:p>
                  </a:txBody>
                  <a:tcPr>
                    <a:blipFill>
                      <a:blip r:embed="rId2"/>
                      <a:tile tx="0" ty="0" sx="100000" sy="100000" flip="none" algn="tl"/>
                    </a:blipFill>
                  </a:tcPr>
                </a:tc>
                <a:tc>
                  <a:txBody>
                    <a:bodyPr/>
                    <a:lstStyle/>
                    <a:p>
                      <a:pPr algn="ctr"/>
                      <a:r>
                        <a:rPr lang="en-US" b="0" dirty="0" smtClean="0">
                          <a:solidFill>
                            <a:srgbClr val="002060"/>
                          </a:solidFill>
                        </a:rPr>
                        <a:t>47</a:t>
                      </a:r>
                      <a:endParaRPr lang="en-US" b="0" dirty="0">
                        <a:solidFill>
                          <a:srgbClr val="00206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r h="382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u="sng" baseline="0" dirty="0" smtClean="0">
                          <a:solidFill>
                            <a:srgbClr val="0000CC"/>
                          </a:solidFill>
                        </a:rPr>
                        <a:t>Complexity, 1993</a:t>
                      </a:r>
                    </a:p>
                  </a:txBody>
                  <a:tcPr>
                    <a:blipFill>
                      <a:blip r:embed="rId2"/>
                      <a:tile tx="0" ty="0" sx="100000" sy="100000" flip="none" algn="tl"/>
                    </a:blipFill>
                  </a:tcPr>
                </a:tc>
                <a:tc>
                  <a:txBody>
                    <a:bodyPr/>
                    <a:lstStyle/>
                    <a:p>
                      <a:pPr algn="ctr"/>
                      <a:r>
                        <a:rPr lang="en-US" b="0" dirty="0" smtClean="0">
                          <a:solidFill>
                            <a:schemeClr val="tx1"/>
                          </a:solidFill>
                        </a:rPr>
                        <a:t>0.350</a:t>
                      </a:r>
                      <a:endParaRPr lang="en-US" b="0" dirty="0">
                        <a:solidFill>
                          <a:schemeClr val="tx1"/>
                        </a:solidFill>
                      </a:endParaRPr>
                    </a:p>
                  </a:txBody>
                  <a:tcPr>
                    <a:blipFill>
                      <a:blip r:embed="rId2"/>
                      <a:tile tx="0" ty="0" sx="100000" sy="100000" flip="none" algn="tl"/>
                    </a:blipFill>
                  </a:tcPr>
                </a:tc>
                <a:tc>
                  <a:txBody>
                    <a:bodyPr/>
                    <a:lstStyle/>
                    <a:p>
                      <a:pPr algn="ctr"/>
                      <a:r>
                        <a:rPr lang="en-US" b="0" dirty="0" smtClean="0">
                          <a:solidFill>
                            <a:srgbClr val="0070C0"/>
                          </a:solidFill>
                        </a:rPr>
                        <a:t>B</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28</a:t>
                      </a:r>
                      <a:endParaRPr lang="en-US" b="0" dirty="0">
                        <a:solidFill>
                          <a:schemeClr val="tx1"/>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bl>
          </a:graphicData>
        </a:graphic>
      </p:graphicFrame>
      <p:sp>
        <p:nvSpPr>
          <p:cNvPr id="7" name="Title 1"/>
          <p:cNvSpPr txBox="1">
            <a:spLocks/>
          </p:cNvSpPr>
          <p:nvPr/>
        </p:nvSpPr>
        <p:spPr>
          <a:xfrm>
            <a:off x="1143000" y="6507162"/>
            <a:ext cx="6934200" cy="27463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solidFill>
                  <a:srgbClr val="0000CC"/>
                </a:solidFill>
                <a:latin typeface="+mj-lt"/>
                <a:ea typeface="+mj-ea"/>
                <a:cs typeface="+mj-cs"/>
              </a:rPr>
              <a:t>October </a:t>
            </a:r>
            <a:r>
              <a:rPr kumimoji="0" lang="en-US" sz="1800" b="0" i="0" u="none" strike="noStrike" kern="1200" cap="none" spc="0" normalizeH="0" baseline="0" noProof="0" dirty="0" smtClean="0">
                <a:ln>
                  <a:noFill/>
                </a:ln>
                <a:solidFill>
                  <a:srgbClr val="0000CC"/>
                </a:solidFill>
                <a:effectLst/>
                <a:uLnTx/>
                <a:uFillTx/>
                <a:latin typeface="+mj-lt"/>
                <a:ea typeface="+mj-ea"/>
                <a:cs typeface="+mj-cs"/>
              </a:rPr>
              <a:t>, 2011</a:t>
            </a:r>
            <a:endParaRPr kumimoji="0" lang="en-US" sz="1800" b="0" i="0" u="none" strike="noStrike" kern="1200" cap="none" spc="0" normalizeH="0" baseline="0" noProof="0" dirty="0">
              <a:ln>
                <a:noFill/>
              </a:ln>
              <a:solidFill>
                <a:srgbClr val="0000CC"/>
              </a:solidFill>
              <a:effectLst/>
              <a:uLnTx/>
              <a:uFillTx/>
              <a:latin typeface="+mj-lt"/>
              <a:ea typeface="+mj-ea"/>
              <a:cs typeface="+mj-cs"/>
            </a:endParaRPr>
          </a:p>
        </p:txBody>
      </p:sp>
      <p:sp>
        <p:nvSpPr>
          <p:cNvPr id="6" name="Date Placeholder 5"/>
          <p:cNvSpPr>
            <a:spLocks noGrp="1"/>
          </p:cNvSpPr>
          <p:nvPr>
            <p:ph type="dt" sz="half" idx="10"/>
          </p:nvPr>
        </p:nvSpPr>
        <p:spPr/>
        <p:txBody>
          <a:bodyPr/>
          <a:lstStyle/>
          <a:p>
            <a:fld id="{B508985E-9F09-4997-8A5F-2A9EA592AD33}" type="datetime1">
              <a:rPr lang="en-US" smtClean="0"/>
              <a:pPr/>
              <a:t>10/29/2011</a:t>
            </a:fld>
            <a:endParaRPr lang="en-US"/>
          </a:p>
        </p:txBody>
      </p:sp>
      <p:sp>
        <p:nvSpPr>
          <p:cNvPr id="8" name="Rectangle 7"/>
          <p:cNvSpPr/>
          <p:nvPr/>
        </p:nvSpPr>
        <p:spPr>
          <a:xfrm>
            <a:off x="3276600" y="6096000"/>
            <a:ext cx="2763705" cy="369332"/>
          </a:xfrm>
          <a:prstGeom prst="rect">
            <a:avLst/>
          </a:prstGeom>
        </p:spPr>
        <p:txBody>
          <a:bodyPr wrap="none">
            <a:spAutoFit/>
          </a:bodyPr>
          <a:lstStyle/>
          <a:p>
            <a:r>
              <a:rPr lang="en-US" dirty="0" smtClean="0">
                <a:solidFill>
                  <a:srgbClr val="0070C0"/>
                </a:solidFill>
              </a:rPr>
              <a:t>http://www.eigenfactor.org</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304800"/>
          </a:xfrm>
        </p:spPr>
        <p:txBody>
          <a:bodyPr>
            <a:noAutofit/>
          </a:bodyPr>
          <a:lstStyle/>
          <a:p>
            <a:r>
              <a:rPr lang="en-US" sz="2800" dirty="0" smtClean="0">
                <a:solidFill>
                  <a:srgbClr val="00B050"/>
                </a:solidFill>
              </a:rPr>
              <a:t>Journals: </a:t>
            </a:r>
            <a:r>
              <a:rPr lang="en-US" sz="2800" dirty="0" err="1" smtClean="0">
                <a:solidFill>
                  <a:srgbClr val="00B050"/>
                </a:solidFill>
              </a:rPr>
              <a:t>Combinatorics</a:t>
            </a:r>
            <a:r>
              <a:rPr lang="en-US" sz="2800" dirty="0" smtClean="0">
                <a:solidFill>
                  <a:srgbClr val="00B050"/>
                </a:solidFill>
              </a:rPr>
              <a:t> 2010</a:t>
            </a:r>
            <a:endParaRPr lang="en-US" sz="2800" dirty="0">
              <a:solidFill>
                <a:srgbClr val="00B050"/>
              </a:solidFill>
            </a:endParaRPr>
          </a:p>
        </p:txBody>
      </p:sp>
      <p:graphicFrame>
        <p:nvGraphicFramePr>
          <p:cNvPr id="5" name="Table 4"/>
          <p:cNvGraphicFramePr>
            <a:graphicFrameLocks noGrp="1"/>
          </p:cNvGraphicFramePr>
          <p:nvPr/>
        </p:nvGraphicFramePr>
        <p:xfrm>
          <a:off x="152400" y="457200"/>
          <a:ext cx="8610601" cy="5303520"/>
        </p:xfrm>
        <a:graphic>
          <a:graphicData uri="http://schemas.openxmlformats.org/drawingml/2006/table">
            <a:tbl>
              <a:tblPr firstRow="1" bandRow="1">
                <a:tableStyleId>{5C22544A-7EE6-4342-B048-85BDC9FD1C3A}</a:tableStyleId>
              </a:tblPr>
              <a:tblGrid>
                <a:gridCol w="4259006"/>
                <a:gridCol w="925871"/>
                <a:gridCol w="648110"/>
                <a:gridCol w="648110"/>
                <a:gridCol w="648110"/>
                <a:gridCol w="740697"/>
                <a:gridCol w="740697"/>
              </a:tblGrid>
              <a:tr h="62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70C0"/>
                          </a:solidFill>
                        </a:rPr>
                        <a:t>Journals</a:t>
                      </a:r>
                      <a:r>
                        <a:rPr lang="en-US" sz="2800" baseline="0" dirty="0" smtClean="0">
                          <a:solidFill>
                            <a:srgbClr val="0070C0"/>
                          </a:solidFill>
                        </a:rPr>
                        <a:t> &amp; </a:t>
                      </a:r>
                      <a:r>
                        <a:rPr lang="en-US" sz="2800" dirty="0" smtClean="0">
                          <a:solidFill>
                            <a:srgbClr val="0070C0"/>
                          </a:solidFill>
                        </a:rPr>
                        <a:t>Start year</a:t>
                      </a:r>
                      <a:endParaRPr lang="en-US" sz="32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Article</a:t>
                      </a:r>
                      <a:r>
                        <a:rPr lang="en-US" sz="1400" baseline="0" dirty="0" smtClean="0">
                          <a:solidFill>
                            <a:srgbClr val="0070C0"/>
                          </a:solidFill>
                        </a:rPr>
                        <a:t> </a:t>
                      </a:r>
                      <a:r>
                        <a:rPr lang="en-US" sz="1400" baseline="0" dirty="0" err="1" smtClean="0">
                          <a:solidFill>
                            <a:srgbClr val="0070C0"/>
                          </a:solidFill>
                        </a:rPr>
                        <a:t>Influ</a:t>
                      </a:r>
                      <a:r>
                        <a:rPr lang="en-US" sz="1400" baseline="0" dirty="0" smtClean="0">
                          <a:solidFill>
                            <a:srgbClr val="0070C0"/>
                          </a:solidFill>
                        </a:rPr>
                        <a:t>.</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ERA</a:t>
                      </a:r>
                      <a:br>
                        <a:rPr lang="en-US" sz="1400" dirty="0" smtClean="0">
                          <a:solidFill>
                            <a:srgbClr val="0070C0"/>
                          </a:solidFill>
                        </a:rPr>
                      </a:br>
                      <a:r>
                        <a:rPr lang="en-US" sz="1400" dirty="0" err="1" smtClean="0">
                          <a:solidFill>
                            <a:srgbClr val="0070C0"/>
                          </a:solidFill>
                        </a:rPr>
                        <a:t>Aust</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Norway</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Denmark</a:t>
                      </a:r>
                      <a:endParaRPr lang="en-US" sz="1400" dirty="0">
                        <a:solidFill>
                          <a:srgbClr val="0070C0"/>
                        </a:solidFill>
                      </a:endParaRPr>
                    </a:p>
                  </a:txBody>
                  <a:tcPr>
                    <a:blipFill>
                      <a:blip r:embed="rId2"/>
                      <a:tile tx="0" ty="0" sx="100000" sy="100000" flip="none" algn="tl"/>
                    </a:blipFill>
                  </a:tcPr>
                </a:tc>
                <a:tc>
                  <a:txBody>
                    <a:bodyPr/>
                    <a:lstStyle/>
                    <a:p>
                      <a:r>
                        <a:rPr lang="en-US" sz="1800" dirty="0" smtClean="0">
                          <a:solidFill>
                            <a:srgbClr val="0070C0"/>
                          </a:solidFill>
                        </a:rPr>
                        <a:t>#paper</a:t>
                      </a:r>
                      <a:endParaRPr lang="en-US" sz="1800"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ISI</a:t>
                      </a:r>
                      <a:endParaRPr lang="en-US" dirty="0">
                        <a:solidFill>
                          <a:srgbClr val="0070C0"/>
                        </a:solidFill>
                      </a:endParaRPr>
                    </a:p>
                  </a:txBody>
                  <a:tcPr>
                    <a:blipFill>
                      <a:blip r:embed="rId2"/>
                      <a:tile tx="0" ty="0" sx="100000" sy="100000" flip="none" algn="tl"/>
                    </a:blipFill>
                  </a:tcPr>
                </a:tc>
              </a:tr>
              <a:tr h="363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sng" dirty="0" smtClean="0">
                          <a:solidFill>
                            <a:srgbClr val="0000CC"/>
                          </a:solidFill>
                          <a:hlinkClick r:id=""/>
                        </a:rPr>
                        <a:t>J. of Algebraic </a:t>
                      </a:r>
                      <a:r>
                        <a:rPr lang="en-US" sz="1800" u="sng" dirty="0" err="1" smtClean="0">
                          <a:solidFill>
                            <a:srgbClr val="0000CC"/>
                          </a:solidFill>
                          <a:hlinkClick r:id=""/>
                        </a:rPr>
                        <a:t>Combinatorics</a:t>
                      </a:r>
                      <a:r>
                        <a:rPr lang="en-US" sz="1800" u="sng" dirty="0" smtClean="0">
                          <a:solidFill>
                            <a:srgbClr val="0000CC"/>
                          </a:solidFill>
                        </a:rPr>
                        <a:t>, </a:t>
                      </a:r>
                      <a:r>
                        <a:rPr lang="en-US" u="sng" dirty="0" smtClean="0">
                          <a:solidFill>
                            <a:srgbClr val="0000CC"/>
                          </a:solidFill>
                        </a:rPr>
                        <a:t>1992 </a:t>
                      </a:r>
                      <a:endParaRPr lang="en-US" u="sng" dirty="0">
                        <a:solidFill>
                          <a:srgbClr val="0000CC"/>
                        </a:solidFill>
                      </a:endParaRPr>
                    </a:p>
                  </a:txBody>
                  <a:tcPr>
                    <a:blipFill>
                      <a:blip r:embed="rId2"/>
                      <a:tile tx="0" ty="0" sx="100000" sy="100000" flip="none" algn="tl"/>
                    </a:blipFill>
                  </a:tcPr>
                </a:tc>
                <a:tc>
                  <a:txBody>
                    <a:bodyPr/>
                    <a:lstStyle/>
                    <a:p>
                      <a:pPr algn="ctr"/>
                      <a:r>
                        <a:rPr lang="en-US" b="1" dirty="0" smtClean="0">
                          <a:solidFill>
                            <a:srgbClr val="FF0000"/>
                          </a:solidFill>
                        </a:rPr>
                        <a:t>1.248</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t>51</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r>
                        <a:rPr lang="en-US" sz="1800" u="sng" dirty="0" smtClean="0">
                          <a:solidFill>
                            <a:srgbClr val="0000CC"/>
                          </a:solidFill>
                          <a:hlinkClick r:id=""/>
                        </a:rPr>
                        <a:t>European J. of Combinatorics</a:t>
                      </a:r>
                      <a:r>
                        <a:rPr lang="en-US" sz="1800" u="sng" dirty="0" smtClean="0">
                          <a:solidFill>
                            <a:srgbClr val="0000CC"/>
                          </a:solidFill>
                        </a:rPr>
                        <a:t>, </a:t>
                      </a:r>
                      <a:r>
                        <a:rPr lang="en-US" u="sng" dirty="0" smtClean="0">
                          <a:solidFill>
                            <a:srgbClr val="0000CC"/>
                          </a:solidFill>
                        </a:rPr>
                        <a:t>1980</a:t>
                      </a:r>
                      <a:endParaRPr lang="en-US" u="sng" dirty="0">
                        <a:solidFill>
                          <a:srgbClr val="0000CC"/>
                        </a:solidFill>
                      </a:endParaRPr>
                    </a:p>
                  </a:txBody>
                  <a:tcPr>
                    <a:blipFill>
                      <a:blip r:embed="rId2"/>
                      <a:tile tx="0" ty="0" sx="100000" sy="100000" flip="none" algn="tl"/>
                    </a:blipFill>
                  </a:tcPr>
                </a:tc>
                <a:tc>
                  <a:txBody>
                    <a:bodyPr/>
                    <a:lstStyle/>
                    <a:p>
                      <a:pPr algn="ctr"/>
                      <a:r>
                        <a:rPr lang="en-US" dirty="0" smtClean="0"/>
                        <a:t>0.882</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176</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r>
                        <a:rPr lang="en-US" sz="1800" u="sng" dirty="0" smtClean="0">
                          <a:solidFill>
                            <a:srgbClr val="0000CC"/>
                          </a:solidFill>
                          <a:hlinkClick r:id=""/>
                        </a:rPr>
                        <a:t>SIAM J. on Discrete Math</a:t>
                      </a:r>
                      <a:r>
                        <a:rPr lang="en-US" sz="1800" u="sng" dirty="0" smtClean="0">
                          <a:solidFill>
                            <a:srgbClr val="0000CC"/>
                          </a:solidFill>
                        </a:rPr>
                        <a:t>., 1988</a:t>
                      </a:r>
                      <a:endParaRPr lang="en-US" u="sng" dirty="0">
                        <a:solidFill>
                          <a:srgbClr val="0000CC"/>
                        </a:solidFill>
                      </a:endParaRPr>
                    </a:p>
                  </a:txBody>
                  <a:tcPr>
                    <a:blipFill>
                      <a:blip r:embed="rId2"/>
                      <a:tile tx="0" ty="0" sx="100000" sy="100000" flip="none" algn="tl"/>
                    </a:blipFill>
                  </a:tcPr>
                </a:tc>
                <a:tc>
                  <a:txBody>
                    <a:bodyPr/>
                    <a:lstStyle/>
                    <a:p>
                      <a:pPr algn="ctr"/>
                      <a:r>
                        <a:rPr lang="en-US" dirty="0" smtClean="0"/>
                        <a:t>0.823</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ctr"/>
                      <a:r>
                        <a:rPr lang="en-US" b="1" dirty="0" smtClean="0">
                          <a:solidFill>
                            <a:srgbClr val="00B050"/>
                          </a:solidFill>
                        </a:rPr>
                        <a:t>130</a:t>
                      </a:r>
                      <a:endParaRPr lang="en-US" b="1" dirty="0">
                        <a:solidFill>
                          <a:srgbClr val="00B05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r h="363410">
                <a:tc>
                  <a:txBody>
                    <a:bodyPr/>
                    <a:lstStyle/>
                    <a:p>
                      <a:r>
                        <a:rPr lang="en-US" sz="1800" u="sng" dirty="0" smtClean="0">
                          <a:solidFill>
                            <a:srgbClr val="0000CC"/>
                          </a:solidFill>
                          <a:hlinkClick r:id=""/>
                        </a:rPr>
                        <a:t>Annals of </a:t>
                      </a:r>
                      <a:r>
                        <a:rPr lang="en-US" sz="1800" u="sng" dirty="0" err="1" smtClean="0">
                          <a:solidFill>
                            <a:srgbClr val="0000CC"/>
                          </a:solidFill>
                          <a:hlinkClick r:id=""/>
                        </a:rPr>
                        <a:t>Combinatorics</a:t>
                      </a:r>
                      <a:r>
                        <a:rPr lang="en-US" sz="1800" u="sng" dirty="0" smtClean="0">
                          <a:solidFill>
                            <a:srgbClr val="0000CC"/>
                          </a:solidFill>
                        </a:rPr>
                        <a:t>, </a:t>
                      </a:r>
                      <a:r>
                        <a:rPr lang="en-US" u="sng" dirty="0" smtClean="0">
                          <a:solidFill>
                            <a:srgbClr val="0000CC"/>
                          </a:solidFill>
                        </a:rPr>
                        <a:t>1997</a:t>
                      </a:r>
                      <a:endParaRPr lang="en-US" u="sng" dirty="0">
                        <a:solidFill>
                          <a:srgbClr val="0000CC"/>
                        </a:solidFill>
                      </a:endParaRPr>
                    </a:p>
                  </a:txBody>
                  <a:tcPr>
                    <a:blipFill>
                      <a:blip r:embed="rId2"/>
                      <a:tile tx="0" ty="0" sx="100000" sy="100000" flip="none" algn="tl"/>
                    </a:blipFill>
                  </a:tcPr>
                </a:tc>
                <a:tc>
                  <a:txBody>
                    <a:bodyPr/>
                    <a:lstStyle/>
                    <a:p>
                      <a:pPr algn="ctr"/>
                      <a:r>
                        <a:rPr lang="en-US" dirty="0" smtClean="0"/>
                        <a:t>0.868</a:t>
                      </a:r>
                      <a:endParaRPr lang="en-US"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A</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23</a:t>
                      </a:r>
                      <a:endParaRPr lang="en-US"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r h="363410">
                <a:tc>
                  <a:txBody>
                    <a:bodyPr/>
                    <a:lstStyle/>
                    <a:p>
                      <a:r>
                        <a:rPr lang="en-US" sz="1800" u="sng" dirty="0" smtClean="0">
                          <a:solidFill>
                            <a:srgbClr val="0000CC"/>
                          </a:solidFill>
                          <a:hlinkClick r:id=""/>
                        </a:rPr>
                        <a:t>J. of Combinatorial Designs</a:t>
                      </a:r>
                      <a:r>
                        <a:rPr lang="en-US" sz="1800" u="sng" dirty="0" smtClean="0">
                          <a:solidFill>
                            <a:srgbClr val="0000CC"/>
                          </a:solidFill>
                        </a:rPr>
                        <a:t>, </a:t>
                      </a:r>
                      <a:r>
                        <a:rPr lang="en-US" u="sng" dirty="0" smtClean="0">
                          <a:solidFill>
                            <a:srgbClr val="0000CC"/>
                          </a:solidFill>
                        </a:rPr>
                        <a:t>1993</a:t>
                      </a:r>
                      <a:endParaRPr lang="en-US" u="sng" dirty="0">
                        <a:solidFill>
                          <a:srgbClr val="0000CC"/>
                        </a:solidFill>
                      </a:endParaRPr>
                    </a:p>
                  </a:txBody>
                  <a:tcPr>
                    <a:blipFill>
                      <a:blip r:embed="rId2"/>
                      <a:tile tx="0" ty="0" sx="100000" sy="100000" flip="none" algn="tl"/>
                    </a:blipFill>
                  </a:tcPr>
                </a:tc>
                <a:tc>
                  <a:txBody>
                    <a:bodyPr/>
                    <a:lstStyle/>
                    <a:p>
                      <a:pPr algn="ctr"/>
                      <a:r>
                        <a:rPr lang="en-US" dirty="0" smtClean="0"/>
                        <a:t>0.870</a:t>
                      </a:r>
                      <a:endParaRPr lang="en-US" dirty="0"/>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A</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33</a:t>
                      </a:r>
                      <a:endParaRPr lang="en-US" dirty="0" smtClean="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r>
                        <a:rPr lang="en-US" sz="1800" u="sng" dirty="0" smtClean="0">
                          <a:solidFill>
                            <a:srgbClr val="0000CC"/>
                          </a:solidFill>
                        </a:rPr>
                        <a:t> </a:t>
                      </a:r>
                      <a:r>
                        <a:rPr lang="en-US" sz="1800" u="sng" dirty="0" smtClean="0">
                          <a:solidFill>
                            <a:srgbClr val="0000CC"/>
                          </a:solidFill>
                          <a:hlinkClick r:id=""/>
                        </a:rPr>
                        <a:t>Linear Algebra and Its Appl</a:t>
                      </a:r>
                      <a:r>
                        <a:rPr lang="en-US" sz="1800" u="sng" dirty="0" smtClean="0">
                          <a:solidFill>
                            <a:srgbClr val="0000CC"/>
                          </a:solidFill>
                        </a:rPr>
                        <a:t>.,</a:t>
                      </a:r>
                      <a:r>
                        <a:rPr lang="en-US" sz="1800" b="1" u="sng" dirty="0" smtClean="0">
                          <a:solidFill>
                            <a:srgbClr val="660066"/>
                          </a:solidFill>
                        </a:rPr>
                        <a:t> </a:t>
                      </a:r>
                      <a:r>
                        <a:rPr lang="en-US" b="1" dirty="0" smtClean="0">
                          <a:solidFill>
                            <a:srgbClr val="660066"/>
                          </a:solidFill>
                        </a:rPr>
                        <a:t>1968</a:t>
                      </a:r>
                    </a:p>
                  </a:txBody>
                  <a:tcPr>
                    <a:blipFill>
                      <a:blip r:embed="rId2"/>
                      <a:tile tx="0" ty="0" sx="100000" sy="100000" flip="none" algn="tl"/>
                    </a:blipFill>
                  </a:tcPr>
                </a:tc>
                <a:tc>
                  <a:txBody>
                    <a:bodyPr/>
                    <a:lstStyle/>
                    <a:p>
                      <a:pPr algn="ctr"/>
                      <a:r>
                        <a:rPr lang="en-US" dirty="0" smtClean="0"/>
                        <a:t>0.600</a:t>
                      </a:r>
                      <a:endParaRPr lang="en-US"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A</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442</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sng" dirty="0" smtClean="0">
                          <a:solidFill>
                            <a:srgbClr val="0000CC"/>
                          </a:solidFill>
                          <a:hlinkClick r:id=""/>
                        </a:rPr>
                        <a:t>Designs, Codes and Crypt</a:t>
                      </a:r>
                      <a:r>
                        <a:rPr lang="en-US" sz="1800" u="sng" dirty="0" smtClean="0">
                          <a:solidFill>
                            <a:srgbClr val="0000CC"/>
                          </a:solidFill>
                        </a:rPr>
                        <a:t>., 1991</a:t>
                      </a:r>
                      <a:endParaRPr lang="en-US" sz="1800" u="sng" baseline="0" dirty="0" smtClean="0">
                        <a:solidFill>
                          <a:srgbClr val="0000CC"/>
                        </a:solidFill>
                      </a:endParaRPr>
                    </a:p>
                  </a:txBody>
                  <a:tcPr>
                    <a:blipFill>
                      <a:blip r:embed="rId2"/>
                      <a:tile tx="0" ty="0" sx="100000" sy="100000" flip="none" algn="tl"/>
                    </a:blipFill>
                  </a:tcPr>
                </a:tc>
                <a:tc>
                  <a:txBody>
                    <a:bodyPr/>
                    <a:lstStyle/>
                    <a:p>
                      <a:pPr algn="ctr"/>
                      <a:r>
                        <a:rPr lang="en-US" dirty="0" smtClean="0"/>
                        <a:t>0.674</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t>85</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sng" dirty="0" smtClean="0">
                          <a:solidFill>
                            <a:srgbClr val="0000CC"/>
                          </a:solidFill>
                        </a:rPr>
                        <a:t>Discrete Applied Mathematics,</a:t>
                      </a:r>
                      <a:r>
                        <a:rPr lang="en-US" sz="1800" u="sng" baseline="0" dirty="0" smtClean="0">
                          <a:solidFill>
                            <a:srgbClr val="0000CC"/>
                          </a:solidFill>
                        </a:rPr>
                        <a:t>1979</a:t>
                      </a:r>
                      <a:endParaRPr lang="en-US" sz="1800" u="sng" kern="1200" dirty="0" smtClean="0">
                        <a:solidFill>
                          <a:srgbClr val="0000CC"/>
                        </a:solidFill>
                        <a:latin typeface="+mn-lt"/>
                        <a:ea typeface="+mn-ea"/>
                        <a:cs typeface="+mn-cs"/>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0.558</a:t>
                      </a:r>
                      <a:endParaRPr lang="en-US" dirty="0" smtClean="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A</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ctr"/>
                      <a:r>
                        <a:rPr lang="en-US" b="1" dirty="0" smtClean="0">
                          <a:solidFill>
                            <a:srgbClr val="00B050"/>
                          </a:solidFill>
                        </a:rPr>
                        <a:t>222</a:t>
                      </a:r>
                      <a:endParaRPr lang="en-US" b="1" dirty="0">
                        <a:solidFill>
                          <a:srgbClr val="00B05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r>
                        <a:rPr lang="en-US" sz="1800" u="sng" dirty="0" smtClean="0">
                          <a:hlinkClick r:id=""/>
                        </a:rPr>
                        <a:t>Electronic J. of Combinatorics</a:t>
                      </a:r>
                      <a:r>
                        <a:rPr lang="en-US" u="sng" dirty="0" smtClean="0">
                          <a:solidFill>
                            <a:srgbClr val="0000CC"/>
                          </a:solidFill>
                        </a:rPr>
                        <a:t>1994</a:t>
                      </a:r>
                      <a:endParaRPr lang="en-US" u="sng" dirty="0">
                        <a:solidFill>
                          <a:srgbClr val="0000CC"/>
                        </a:solidFill>
                      </a:endParaRPr>
                    </a:p>
                  </a:txBody>
                  <a:tcPr>
                    <a:blipFill>
                      <a:blip r:embed="rId2"/>
                      <a:tile tx="0" ty="0" sx="100000" sy="100000" flip="none" algn="tl"/>
                    </a:blipFill>
                  </a:tcPr>
                </a:tc>
                <a:tc>
                  <a:txBody>
                    <a:bodyPr/>
                    <a:lstStyle/>
                    <a:p>
                      <a:pPr algn="ctr"/>
                      <a:r>
                        <a:rPr lang="en-US" dirty="0" smtClean="0"/>
                        <a:t>0.791</a:t>
                      </a:r>
                      <a:endParaRPr lang="en-US" dirty="0"/>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B050"/>
                          </a:solidFill>
                        </a:rPr>
                        <a:t>214</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r h="363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solidFill>
                            <a:srgbClr val="0000CC"/>
                          </a:solidFill>
                          <a:hlinkClick r:id=""/>
                        </a:rPr>
                        <a:t>Discrete Math. &amp; Theoretical Computer Science</a:t>
                      </a:r>
                      <a:r>
                        <a:rPr lang="en-US" u="sng" dirty="0" smtClean="0">
                          <a:solidFill>
                            <a:srgbClr val="0000CC"/>
                          </a:solidFill>
                        </a:rPr>
                        <a:t>, 1997 </a:t>
                      </a:r>
                      <a:endParaRPr lang="en-US" sz="1800" u="sng" dirty="0" smtClean="0">
                        <a:solidFill>
                          <a:srgbClr val="0000CC"/>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0.711</a:t>
                      </a:r>
                      <a:endParaRPr lang="en-US" dirty="0" smtClean="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42</a:t>
                      </a:r>
                      <a:endParaRPr lang="en-US" dirty="0" smtClean="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sng" dirty="0" smtClean="0">
                          <a:solidFill>
                            <a:srgbClr val="0000CC"/>
                          </a:solidFill>
                          <a:hlinkClick r:id=""/>
                        </a:rPr>
                        <a:t>Discrete Mathematics</a:t>
                      </a:r>
                      <a:r>
                        <a:rPr lang="en-US" sz="1800" u="sng" dirty="0" smtClean="0">
                          <a:solidFill>
                            <a:srgbClr val="0000CC"/>
                          </a:solidFill>
                        </a:rPr>
                        <a:t> , </a:t>
                      </a:r>
                      <a:r>
                        <a:rPr lang="en-US" b="1" u="sng" dirty="0" smtClean="0">
                          <a:solidFill>
                            <a:srgbClr val="C00000"/>
                          </a:solidFill>
                        </a:rPr>
                        <a:t>1971 </a:t>
                      </a:r>
                      <a:endParaRPr lang="en-US" sz="1800" b="1" u="sng" dirty="0" smtClean="0">
                        <a:solidFill>
                          <a:srgbClr val="C0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0.511</a:t>
                      </a:r>
                      <a:endParaRPr lang="en-US" dirty="0" smtClean="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436</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sng" dirty="0" smtClean="0">
                          <a:solidFill>
                            <a:srgbClr val="0000CC"/>
                          </a:solidFill>
                          <a:hlinkClick r:id=""/>
                        </a:rPr>
                        <a:t>Graphs and </a:t>
                      </a:r>
                      <a:r>
                        <a:rPr lang="en-US" sz="1800" u="sng" dirty="0" err="1" smtClean="0">
                          <a:solidFill>
                            <a:srgbClr val="0000CC"/>
                          </a:solidFill>
                          <a:hlinkClick r:id=""/>
                        </a:rPr>
                        <a:t>Combinatorics</a:t>
                      </a:r>
                      <a:r>
                        <a:rPr lang="en-US" sz="1800" u="sng" dirty="0" smtClean="0">
                          <a:solidFill>
                            <a:srgbClr val="0000CC"/>
                          </a:solidFill>
                        </a:rPr>
                        <a:t>,</a:t>
                      </a:r>
                      <a:r>
                        <a:rPr lang="en-US" u="sng" dirty="0" smtClean="0">
                          <a:solidFill>
                            <a:srgbClr val="0000CC"/>
                          </a:solidFill>
                        </a:rPr>
                        <a:t> </a:t>
                      </a:r>
                      <a:r>
                        <a:rPr lang="en-US" sz="1800" u="sng" dirty="0" smtClean="0">
                          <a:solidFill>
                            <a:srgbClr val="0000CC"/>
                          </a:solidFill>
                        </a:rPr>
                        <a:t>1985</a:t>
                      </a:r>
                    </a:p>
                  </a:txBody>
                  <a:tcPr>
                    <a:blipFill>
                      <a:blip r:embed="rId2"/>
                      <a:tile tx="0" ty="0" sx="100000" sy="100000" flip="none" algn="tl"/>
                    </a:blipFill>
                  </a:tcPr>
                </a:tc>
                <a:tc>
                  <a:txBody>
                    <a:bodyPr/>
                    <a:lstStyle/>
                    <a:p>
                      <a:pPr algn="ctr"/>
                      <a:r>
                        <a:rPr lang="en-US" dirty="0" smtClean="0"/>
                        <a:t>0.614</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t>65</a:t>
                      </a:r>
                      <a:endParaRPr lang="en-US"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bl>
          </a:graphicData>
        </a:graphic>
      </p:graphicFrame>
      <p:sp>
        <p:nvSpPr>
          <p:cNvPr id="7" name="Title 1"/>
          <p:cNvSpPr txBox="1">
            <a:spLocks/>
          </p:cNvSpPr>
          <p:nvPr/>
        </p:nvSpPr>
        <p:spPr>
          <a:xfrm>
            <a:off x="1143000" y="6507162"/>
            <a:ext cx="6934200" cy="27463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solidFill>
                  <a:srgbClr val="0000CC"/>
                </a:solidFill>
                <a:latin typeface="+mj-lt"/>
                <a:ea typeface="+mj-ea"/>
                <a:cs typeface="+mj-cs"/>
              </a:rPr>
              <a:t>October </a:t>
            </a:r>
            <a:r>
              <a:rPr kumimoji="0" lang="en-US" sz="1800" b="0" i="0" u="none" strike="noStrike" kern="1200" cap="none" spc="0" normalizeH="0" baseline="0" noProof="0" dirty="0" smtClean="0">
                <a:ln>
                  <a:noFill/>
                </a:ln>
                <a:solidFill>
                  <a:srgbClr val="0000CC"/>
                </a:solidFill>
                <a:effectLst/>
                <a:uLnTx/>
                <a:uFillTx/>
                <a:latin typeface="+mj-lt"/>
                <a:ea typeface="+mj-ea"/>
                <a:cs typeface="+mj-cs"/>
              </a:rPr>
              <a:t>, 2011</a:t>
            </a:r>
            <a:endParaRPr kumimoji="0" lang="en-US" sz="1800" b="0" i="0" u="none" strike="noStrike" kern="1200" cap="none" spc="0" normalizeH="0" baseline="0" noProof="0" dirty="0">
              <a:ln>
                <a:noFill/>
              </a:ln>
              <a:solidFill>
                <a:srgbClr val="0000CC"/>
              </a:solidFill>
              <a:effectLst/>
              <a:uLnTx/>
              <a:uFillTx/>
              <a:latin typeface="+mj-lt"/>
              <a:ea typeface="+mj-ea"/>
              <a:cs typeface="+mj-cs"/>
            </a:endParaRPr>
          </a:p>
        </p:txBody>
      </p:sp>
      <p:sp>
        <p:nvSpPr>
          <p:cNvPr id="6" name="Date Placeholder 5"/>
          <p:cNvSpPr>
            <a:spLocks noGrp="1"/>
          </p:cNvSpPr>
          <p:nvPr>
            <p:ph type="dt" sz="half" idx="10"/>
          </p:nvPr>
        </p:nvSpPr>
        <p:spPr/>
        <p:txBody>
          <a:bodyPr/>
          <a:lstStyle/>
          <a:p>
            <a:fld id="{CAB5000A-8A31-4501-84D8-228FC2EA8A51}" type="datetime1">
              <a:rPr lang="en-US" smtClean="0"/>
              <a:pPr/>
              <a:t>10/29/2011</a:t>
            </a:fld>
            <a:endParaRPr lang="en-US"/>
          </a:p>
        </p:txBody>
      </p:sp>
      <p:sp>
        <p:nvSpPr>
          <p:cNvPr id="9" name="Rectangle 8"/>
          <p:cNvSpPr/>
          <p:nvPr/>
        </p:nvSpPr>
        <p:spPr>
          <a:xfrm>
            <a:off x="3352800" y="6096000"/>
            <a:ext cx="2763705" cy="369332"/>
          </a:xfrm>
          <a:prstGeom prst="rect">
            <a:avLst/>
          </a:prstGeom>
        </p:spPr>
        <p:txBody>
          <a:bodyPr wrap="none">
            <a:spAutoFit/>
          </a:bodyPr>
          <a:lstStyle/>
          <a:p>
            <a:r>
              <a:rPr lang="en-US" dirty="0" smtClean="0">
                <a:solidFill>
                  <a:srgbClr val="0070C0"/>
                </a:solidFill>
              </a:rPr>
              <a:t>http://www.eigenfactor.org</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304800"/>
          </a:xfrm>
        </p:spPr>
        <p:txBody>
          <a:bodyPr>
            <a:noAutofit/>
          </a:bodyPr>
          <a:lstStyle/>
          <a:p>
            <a:r>
              <a:rPr lang="en-US" sz="2800" dirty="0" smtClean="0">
                <a:solidFill>
                  <a:srgbClr val="00B050"/>
                </a:solidFill>
              </a:rPr>
              <a:t>Journals: </a:t>
            </a:r>
            <a:r>
              <a:rPr lang="en-US" sz="2800" dirty="0" err="1" smtClean="0">
                <a:solidFill>
                  <a:srgbClr val="00B050"/>
                </a:solidFill>
              </a:rPr>
              <a:t>Combinatorics</a:t>
            </a:r>
            <a:r>
              <a:rPr lang="en-US" sz="2800" dirty="0" smtClean="0">
                <a:solidFill>
                  <a:srgbClr val="00B050"/>
                </a:solidFill>
              </a:rPr>
              <a:t> 2010</a:t>
            </a:r>
            <a:endParaRPr lang="en-US" sz="2800" dirty="0">
              <a:solidFill>
                <a:srgbClr val="00B050"/>
              </a:solidFill>
            </a:endParaRPr>
          </a:p>
        </p:txBody>
      </p:sp>
      <p:graphicFrame>
        <p:nvGraphicFramePr>
          <p:cNvPr id="5" name="Table 4"/>
          <p:cNvGraphicFramePr>
            <a:graphicFrameLocks noGrp="1"/>
          </p:cNvGraphicFramePr>
          <p:nvPr/>
        </p:nvGraphicFramePr>
        <p:xfrm>
          <a:off x="152400" y="716280"/>
          <a:ext cx="8686800" cy="5303520"/>
        </p:xfrm>
        <a:graphic>
          <a:graphicData uri="http://schemas.openxmlformats.org/drawingml/2006/table">
            <a:tbl>
              <a:tblPr firstRow="1" bandRow="1">
                <a:tableStyleId>{5C22544A-7EE6-4342-B048-85BDC9FD1C3A}</a:tableStyleId>
              </a:tblPr>
              <a:tblGrid>
                <a:gridCol w="4343400"/>
                <a:gridCol w="904876"/>
                <a:gridCol w="633412"/>
                <a:gridCol w="633412"/>
                <a:gridCol w="633412"/>
                <a:gridCol w="633412"/>
                <a:gridCol w="904876"/>
              </a:tblGrid>
              <a:tr h="62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70C0"/>
                          </a:solidFill>
                        </a:rPr>
                        <a:t>Journals</a:t>
                      </a:r>
                      <a:r>
                        <a:rPr lang="en-US" sz="2800" baseline="0" dirty="0" smtClean="0">
                          <a:solidFill>
                            <a:srgbClr val="0070C0"/>
                          </a:solidFill>
                        </a:rPr>
                        <a:t> &amp; </a:t>
                      </a:r>
                      <a:r>
                        <a:rPr lang="en-US" sz="2800" dirty="0" smtClean="0">
                          <a:solidFill>
                            <a:srgbClr val="0070C0"/>
                          </a:solidFill>
                        </a:rPr>
                        <a:t>Start year</a:t>
                      </a:r>
                    </a:p>
                  </a:txBody>
                  <a:tcPr>
                    <a:blipFill>
                      <a:blip r:embed="rId2"/>
                      <a:tile tx="0" ty="0" sx="100000" sy="100000" flip="none" algn="tl"/>
                    </a:blipFill>
                  </a:tcPr>
                </a:tc>
                <a:tc>
                  <a:txBody>
                    <a:bodyPr/>
                    <a:lstStyle/>
                    <a:p>
                      <a:pPr algn="ctr"/>
                      <a:r>
                        <a:rPr lang="en-US" sz="1400" dirty="0" smtClean="0">
                          <a:solidFill>
                            <a:srgbClr val="0070C0"/>
                          </a:solidFill>
                        </a:rPr>
                        <a:t>Article</a:t>
                      </a:r>
                      <a:r>
                        <a:rPr lang="en-US" sz="1400" baseline="0" dirty="0" smtClean="0">
                          <a:solidFill>
                            <a:srgbClr val="0070C0"/>
                          </a:solidFill>
                        </a:rPr>
                        <a:t> Infl.</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ERA</a:t>
                      </a:r>
                      <a:br>
                        <a:rPr lang="en-US" sz="1400" dirty="0" smtClean="0">
                          <a:solidFill>
                            <a:srgbClr val="0070C0"/>
                          </a:solidFill>
                        </a:rPr>
                      </a:br>
                      <a:r>
                        <a:rPr lang="en-US" sz="1400" dirty="0" err="1" smtClean="0">
                          <a:solidFill>
                            <a:srgbClr val="0070C0"/>
                          </a:solidFill>
                        </a:rPr>
                        <a:t>Aust</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Nor</a:t>
                      </a:r>
                      <a:br>
                        <a:rPr lang="en-US" sz="1400" dirty="0" smtClean="0">
                          <a:solidFill>
                            <a:srgbClr val="0070C0"/>
                          </a:solidFill>
                        </a:rPr>
                      </a:br>
                      <a:r>
                        <a:rPr lang="en-US" sz="1400" dirty="0" smtClean="0">
                          <a:solidFill>
                            <a:srgbClr val="0070C0"/>
                          </a:solidFill>
                        </a:rPr>
                        <a:t>way</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Denmark</a:t>
                      </a:r>
                      <a:endParaRPr lang="en-US" sz="1400"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#Paper</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ISI</a:t>
                      </a:r>
                      <a:endParaRPr lang="en-US" dirty="0">
                        <a:solidFill>
                          <a:srgbClr val="0070C0"/>
                        </a:solidFill>
                      </a:endParaRP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Calibri"/>
                        </a:rPr>
                        <a:t>J. </a:t>
                      </a:r>
                      <a:r>
                        <a:rPr lang="en-US" sz="1800" b="0" i="0" u="sng" strike="noStrike" dirty="0">
                          <a:solidFill>
                            <a:srgbClr val="0000CC"/>
                          </a:solidFill>
                          <a:latin typeface="Calibri"/>
                        </a:rPr>
                        <a:t>of Graph Algorithms </a:t>
                      </a:r>
                      <a:r>
                        <a:rPr lang="en-US" sz="1800" b="0" i="0" u="sng" strike="noStrike" dirty="0" smtClean="0">
                          <a:solidFill>
                            <a:srgbClr val="0000CC"/>
                          </a:solidFill>
                          <a:latin typeface="Calibri"/>
                        </a:rPr>
                        <a:t>&amp; Appl., </a:t>
                      </a:r>
                      <a:r>
                        <a:rPr lang="en-US" b="0" u="sng" dirty="0" smtClean="0">
                          <a:solidFill>
                            <a:srgbClr val="0000CC"/>
                          </a:solidFill>
                        </a:rPr>
                        <a:t>1997</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u="sng" dirty="0" smtClean="0">
                          <a:solidFill>
                            <a:srgbClr val="0000CC"/>
                          </a:solidFill>
                          <a:hlinkClick r:id=""/>
                        </a:rPr>
                        <a:t>The Aust. J. of </a:t>
                      </a:r>
                      <a:r>
                        <a:rPr lang="en-US" sz="1800" b="0" u="sng" dirty="0" err="1" smtClean="0">
                          <a:solidFill>
                            <a:srgbClr val="0000CC"/>
                          </a:solidFill>
                          <a:hlinkClick r:id=""/>
                        </a:rPr>
                        <a:t>Combin</a:t>
                      </a:r>
                      <a:r>
                        <a:rPr lang="en-US" sz="1800" b="0" u="sng" dirty="0" err="1" smtClean="0">
                          <a:solidFill>
                            <a:srgbClr val="0000CC"/>
                          </a:solidFill>
                        </a:rPr>
                        <a:t>atorics</a:t>
                      </a:r>
                      <a:r>
                        <a:rPr lang="en-US" sz="1800" b="0" u="sng" dirty="0" smtClean="0">
                          <a:solidFill>
                            <a:srgbClr val="0000CC"/>
                          </a:solidFill>
                        </a:rPr>
                        <a:t> 1990</a:t>
                      </a:r>
                      <a:endParaRPr lang="en-US" sz="1800" b="0" u="sng" kern="1200" dirty="0" smtClean="0">
                        <a:solidFill>
                          <a:srgbClr val="0000CC"/>
                        </a:solidFill>
                        <a:latin typeface="+mn-lt"/>
                        <a:ea typeface="+mn-ea"/>
                        <a:cs typeface="+mn-cs"/>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Discrete </a:t>
                      </a:r>
                      <a:r>
                        <a:rPr lang="en-US" sz="1800" b="0" i="0" u="sng" strike="noStrike" dirty="0" smtClean="0">
                          <a:solidFill>
                            <a:srgbClr val="0000CC"/>
                          </a:solidFill>
                          <a:latin typeface="Calibri"/>
                        </a:rPr>
                        <a:t>Math. </a:t>
                      </a:r>
                      <a:r>
                        <a:rPr lang="en-US" sz="1800" b="0" i="0" u="sng" strike="noStrike" dirty="0">
                          <a:solidFill>
                            <a:srgbClr val="0000CC"/>
                          </a:solidFill>
                          <a:latin typeface="Calibri"/>
                        </a:rPr>
                        <a:t>and </a:t>
                      </a:r>
                      <a:r>
                        <a:rPr lang="en-US" sz="1800" b="0" i="0" u="sng" strike="noStrike" dirty="0" smtClean="0">
                          <a:solidFill>
                            <a:srgbClr val="0000CC"/>
                          </a:solidFill>
                          <a:latin typeface="Calibri"/>
                        </a:rPr>
                        <a:t>Applications, </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B</a:t>
                      </a:r>
                    </a:p>
                  </a:txBody>
                  <a:tcPr>
                    <a:blipFill>
                      <a:blip r:embed="rId2"/>
                      <a:tile tx="0" ty="0" sx="100000" sy="100000" flip="none" algn="tl"/>
                    </a:blipFill>
                  </a:tcPr>
                </a:tc>
                <a:tc>
                  <a:txBody>
                    <a:bodyPr/>
                    <a:lstStyle/>
                    <a:p>
                      <a:pPr algn="ctr"/>
                      <a:r>
                        <a:rPr lang="en-US" b="1" dirty="0" smtClean="0">
                          <a:solidFill>
                            <a:srgbClr val="0070C0"/>
                          </a:solidFill>
                        </a:rPr>
                        <a:t>N</a:t>
                      </a:r>
                      <a:endParaRPr lang="en-US" b="1" dirty="0">
                        <a:solidFill>
                          <a:srgbClr val="0070C0"/>
                        </a:solidFill>
                      </a:endParaRPr>
                    </a:p>
                  </a:txBody>
                  <a:tcPr>
                    <a:blipFill>
                      <a:blip r:embed="rId2"/>
                      <a:tile tx="0" ty="0" sx="100000" sy="100000" flip="none" algn="tl"/>
                    </a:blipFill>
                  </a:tcPr>
                </a:tc>
                <a:tc>
                  <a:txBody>
                    <a:bodyPr/>
                    <a:lstStyle/>
                    <a:p>
                      <a:pPr algn="ctr"/>
                      <a:r>
                        <a:rPr lang="en-US" b="1" dirty="0" smtClean="0">
                          <a:solidFill>
                            <a:srgbClr val="0070C0"/>
                          </a:solidFill>
                        </a:rPr>
                        <a:t>Z</a:t>
                      </a:r>
                      <a:endParaRPr lang="en-US" b="1"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u="sng" kern="1200" dirty="0" smtClean="0">
                          <a:solidFill>
                            <a:srgbClr val="0000CC"/>
                          </a:solidFill>
                          <a:latin typeface="+mn-lt"/>
                          <a:ea typeface="+mn-ea"/>
                          <a:cs typeface="+mn-cs"/>
                        </a:rPr>
                        <a:t>Online J. Anal. Comb., 2006 </a:t>
                      </a:r>
                      <a:endParaRPr lang="en-US" sz="1800" b="0" u="sng" baseline="0" dirty="0" smtClean="0">
                        <a:solidFill>
                          <a:srgbClr val="0000CC"/>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Z</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Contributions to Discrete </a:t>
                      </a:r>
                      <a:r>
                        <a:rPr lang="en-US" sz="1800" b="0" i="0" u="sng" strike="noStrike" dirty="0" smtClean="0">
                          <a:solidFill>
                            <a:srgbClr val="0000CC"/>
                          </a:solidFill>
                          <a:latin typeface="Calibri"/>
                        </a:rPr>
                        <a:t>Math., </a:t>
                      </a:r>
                      <a:r>
                        <a:rPr lang="en-US" b="0" u="sng" dirty="0" smtClean="0">
                          <a:solidFill>
                            <a:srgbClr val="0000CC"/>
                          </a:solidFill>
                        </a:rPr>
                        <a:t>2006</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u="sng" kern="1200" dirty="0" smtClean="0">
                          <a:solidFill>
                            <a:srgbClr val="0000CC"/>
                          </a:solidFill>
                          <a:latin typeface="+mn-lt"/>
                          <a:ea typeface="+mn-ea"/>
                          <a:cs typeface="+mn-cs"/>
                          <a:hlinkClick r:id="" action="ppaction://hlinkfile"/>
                        </a:rPr>
                        <a:t>MATCH</a:t>
                      </a:r>
                      <a:r>
                        <a:rPr lang="en-US" sz="1800" b="0" u="sng" kern="1200" dirty="0" smtClean="0">
                          <a:solidFill>
                            <a:srgbClr val="0000CC"/>
                          </a:solidFill>
                          <a:latin typeface="+mn-lt"/>
                          <a:ea typeface="+mn-ea"/>
                          <a:cs typeface="+mn-cs"/>
                        </a:rPr>
                        <a:t>, 1975</a:t>
                      </a:r>
                    </a:p>
                  </a:txBody>
                  <a:tcPr>
                    <a:blipFill>
                      <a:blip r:embed="rId2"/>
                      <a:tile tx="0" ty="0" sx="100000" sy="100000" flip="none" algn="tl"/>
                    </a:blipFill>
                  </a:tcPr>
                </a:tc>
                <a:tc>
                  <a:txBody>
                    <a:bodyPr/>
                    <a:lstStyle/>
                    <a:p>
                      <a:pPr algn="ctr"/>
                      <a:r>
                        <a:rPr lang="en-US" b="0" dirty="0" smtClean="0">
                          <a:solidFill>
                            <a:schemeClr val="tx1"/>
                          </a:solidFill>
                        </a:rPr>
                        <a:t>0.602</a:t>
                      </a:r>
                      <a:endParaRPr lang="en-US" sz="1800" b="0" dirty="0">
                        <a:solidFill>
                          <a:schemeClr val="tx1"/>
                        </a:solidFill>
                      </a:endParaRP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117</a:t>
                      </a:r>
                      <a:endParaRPr lang="en-US"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u="sng" dirty="0" err="1" smtClean="0">
                          <a:solidFill>
                            <a:srgbClr val="0000CC"/>
                          </a:solidFill>
                          <a:hlinkClick r:id=""/>
                        </a:rPr>
                        <a:t>Discussiones</a:t>
                      </a:r>
                      <a:r>
                        <a:rPr lang="en-US" sz="1800" b="0" u="sng" dirty="0" smtClean="0">
                          <a:solidFill>
                            <a:srgbClr val="0000CC"/>
                          </a:solidFill>
                          <a:hlinkClick r:id=""/>
                        </a:rPr>
                        <a:t> </a:t>
                      </a:r>
                      <a:r>
                        <a:rPr lang="en-US" sz="1800" b="0" u="sng" dirty="0" err="1" smtClean="0">
                          <a:solidFill>
                            <a:srgbClr val="0000CC"/>
                          </a:solidFill>
                          <a:hlinkClick r:id=""/>
                        </a:rPr>
                        <a:t>Mathematicae</a:t>
                      </a:r>
                      <a:r>
                        <a:rPr lang="en-US" sz="1800" b="0" u="sng" dirty="0" smtClean="0">
                          <a:solidFill>
                            <a:srgbClr val="0000CC"/>
                          </a:solidFill>
                          <a:hlinkClick r:id=""/>
                        </a:rPr>
                        <a:t> Graph Theory</a:t>
                      </a:r>
                      <a:r>
                        <a:rPr lang="en-US" sz="1800" b="0" u="sng" dirty="0" smtClean="0">
                          <a:solidFill>
                            <a:srgbClr val="0000CC"/>
                          </a:solidFill>
                        </a:rPr>
                        <a:t>, 1995</a:t>
                      </a:r>
                      <a:endParaRPr lang="en-US" b="0" u="sng" dirty="0">
                        <a:solidFill>
                          <a:srgbClr val="0000CC"/>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N</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Calibri"/>
                        </a:rPr>
                        <a:t>Appl. </a:t>
                      </a:r>
                      <a:r>
                        <a:rPr lang="en-US" sz="1800" b="0" i="0" u="sng" strike="noStrike" dirty="0">
                          <a:solidFill>
                            <a:srgbClr val="0000CC"/>
                          </a:solidFill>
                          <a:latin typeface="Calibri"/>
                        </a:rPr>
                        <a:t>Analysis </a:t>
                      </a:r>
                      <a:r>
                        <a:rPr lang="en-US" sz="1800" b="0" i="0" u="sng" strike="noStrike" dirty="0" smtClean="0">
                          <a:solidFill>
                            <a:srgbClr val="0000CC"/>
                          </a:solidFill>
                          <a:latin typeface="Calibri"/>
                        </a:rPr>
                        <a:t>&amp; Discrete Math., </a:t>
                      </a:r>
                      <a:r>
                        <a:rPr lang="en-US" b="0" u="sng" dirty="0" smtClean="0">
                          <a:solidFill>
                            <a:srgbClr val="0000CC"/>
                          </a:solidFill>
                        </a:rPr>
                        <a:t>2006</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b="0" dirty="0" smtClean="0">
                          <a:solidFill>
                            <a:schemeClr val="dk1"/>
                          </a:solidFill>
                        </a:rPr>
                        <a:t>---</a:t>
                      </a:r>
                      <a:endParaRPr lang="en-US" b="1" dirty="0">
                        <a:solidFill>
                          <a:srgbClr val="00B050"/>
                        </a:solidFill>
                      </a:endParaRP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27</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u="sng" kern="1200" dirty="0" err="1" smtClean="0">
                          <a:solidFill>
                            <a:srgbClr val="0000CC"/>
                          </a:solidFill>
                          <a:latin typeface="+mn-lt"/>
                          <a:ea typeface="+mn-ea"/>
                          <a:cs typeface="+mn-cs"/>
                          <a:hlinkClick r:id="" action="ppaction://hlinkfile"/>
                        </a:rPr>
                        <a:t>Utilitas</a:t>
                      </a:r>
                      <a:r>
                        <a:rPr lang="en-US" sz="1800" b="0" u="sng" kern="1200" dirty="0" smtClean="0">
                          <a:solidFill>
                            <a:srgbClr val="0000CC"/>
                          </a:solidFill>
                          <a:latin typeface="+mn-lt"/>
                          <a:ea typeface="+mn-ea"/>
                          <a:cs typeface="+mn-cs"/>
                          <a:hlinkClick r:id="" action="ppaction://hlinkfile"/>
                        </a:rPr>
                        <a:t> Math</a:t>
                      </a:r>
                      <a:r>
                        <a:rPr lang="en-US" sz="1800" b="0" u="sng" kern="1200" dirty="0" smtClean="0">
                          <a:solidFill>
                            <a:srgbClr val="0000CC"/>
                          </a:solidFill>
                          <a:latin typeface="+mn-lt"/>
                          <a:ea typeface="+mn-ea"/>
                          <a:cs typeface="+mn-cs"/>
                        </a:rPr>
                        <a:t>., </a:t>
                      </a:r>
                      <a:r>
                        <a:rPr lang="en-US" sz="1800" b="0" u="sng" dirty="0" smtClean="0">
                          <a:solidFill>
                            <a:srgbClr val="0000CC"/>
                          </a:solidFill>
                        </a:rPr>
                        <a:t>1972</a:t>
                      </a:r>
                      <a:endParaRPr lang="en-US" sz="1800" b="0" u="sng" kern="1200" baseline="0" dirty="0" smtClean="0">
                        <a:solidFill>
                          <a:srgbClr val="0000CC"/>
                        </a:solidFill>
                        <a:latin typeface="+mn-lt"/>
                        <a:ea typeface="+mn-ea"/>
                        <a:cs typeface="+mn-cs"/>
                      </a:endParaRPr>
                    </a:p>
                  </a:txBody>
                  <a:tcPr>
                    <a:blipFill>
                      <a:blip r:embed="rId2"/>
                      <a:tile tx="0" ty="0" sx="100000" sy="100000" flip="none" algn="tl"/>
                    </a:blipFill>
                  </a:tcPr>
                </a:tc>
                <a:tc>
                  <a:txBody>
                    <a:bodyPr/>
                    <a:lstStyle/>
                    <a:p>
                      <a:pPr algn="ctr"/>
                      <a:r>
                        <a:rPr lang="en-US" dirty="0" smtClean="0"/>
                        <a:t>0.333</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u="sng" dirty="0" err="1" smtClean="0">
                          <a:solidFill>
                            <a:srgbClr val="0000CC"/>
                          </a:solidFill>
                          <a:hlinkClick r:id=""/>
                        </a:rPr>
                        <a:t>Ars</a:t>
                      </a:r>
                      <a:r>
                        <a:rPr lang="en-US" sz="1800" b="0" u="sng" dirty="0" smtClean="0">
                          <a:solidFill>
                            <a:srgbClr val="0000CC"/>
                          </a:solidFill>
                          <a:hlinkClick r:id=""/>
                        </a:rPr>
                        <a:t> Combinatoria</a:t>
                      </a:r>
                      <a:r>
                        <a:rPr lang="en-US" sz="1800" b="0" u="sng" dirty="0" smtClean="0">
                          <a:solidFill>
                            <a:srgbClr val="0000CC"/>
                          </a:solidFill>
                        </a:rPr>
                        <a:t>1976</a:t>
                      </a:r>
                      <a:endParaRPr lang="en-US" sz="1600" b="0" u="sng" kern="1200" dirty="0" smtClean="0">
                        <a:solidFill>
                          <a:srgbClr val="0000CC"/>
                        </a:solidFill>
                        <a:latin typeface="+mn-lt"/>
                        <a:ea typeface="+mn-ea"/>
                        <a:cs typeface="+mn-cs"/>
                      </a:endParaRPr>
                    </a:p>
                  </a:txBody>
                  <a:tcPr>
                    <a:blipFill>
                      <a:blip r:embed="rId2"/>
                      <a:tile tx="0" ty="0" sx="100000" sy="100000" flip="none" algn="tl"/>
                    </a:blipFill>
                  </a:tcPr>
                </a:tc>
                <a:tc>
                  <a:txBody>
                    <a:bodyPr/>
                    <a:lstStyle/>
                    <a:p>
                      <a:pPr algn="ctr"/>
                      <a:r>
                        <a:rPr lang="en-US" dirty="0" smtClean="0"/>
                        <a:t>0.309</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230</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u="sng" dirty="0" smtClean="0">
                          <a:solidFill>
                            <a:srgbClr val="0000CC"/>
                          </a:solidFill>
                        </a:rPr>
                        <a:t>Bull. Inst. of </a:t>
                      </a:r>
                      <a:r>
                        <a:rPr lang="en-US" sz="1800" b="0" u="sng" dirty="0" err="1" smtClean="0">
                          <a:solidFill>
                            <a:srgbClr val="0000CC"/>
                          </a:solidFill>
                        </a:rPr>
                        <a:t>Combin</a:t>
                      </a:r>
                      <a:r>
                        <a:rPr lang="en-US" sz="1800" b="0" u="sng" dirty="0" smtClean="0">
                          <a:solidFill>
                            <a:srgbClr val="0000CC"/>
                          </a:solidFill>
                        </a:rPr>
                        <a:t>. &amp;Its Appl., 1991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N</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Journal of Discrete </a:t>
                      </a:r>
                      <a:r>
                        <a:rPr lang="en-US" sz="1800" b="0" i="0" u="sng" strike="noStrike" dirty="0" smtClean="0">
                          <a:solidFill>
                            <a:srgbClr val="0000CC"/>
                          </a:solidFill>
                          <a:latin typeface="Calibri"/>
                        </a:rPr>
                        <a:t>Algorithms, </a:t>
                      </a:r>
                      <a:r>
                        <a:rPr lang="en-US" b="0" u="sng" dirty="0" smtClean="0">
                          <a:solidFill>
                            <a:srgbClr val="0000CC"/>
                          </a:solidFill>
                        </a:rPr>
                        <a:t>2003 </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bl>
          </a:graphicData>
        </a:graphic>
      </p:graphicFrame>
      <p:sp>
        <p:nvSpPr>
          <p:cNvPr id="7" name="Title 1"/>
          <p:cNvSpPr txBox="1">
            <a:spLocks/>
          </p:cNvSpPr>
          <p:nvPr/>
        </p:nvSpPr>
        <p:spPr>
          <a:xfrm>
            <a:off x="1143000" y="6507162"/>
            <a:ext cx="6934200" cy="27463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solidFill>
                  <a:srgbClr val="0000CC"/>
                </a:solidFill>
                <a:latin typeface="+mj-lt"/>
                <a:ea typeface="+mj-ea"/>
                <a:cs typeface="+mj-cs"/>
              </a:rPr>
              <a:t>October </a:t>
            </a:r>
            <a:r>
              <a:rPr kumimoji="0" lang="en-US" sz="1800" b="0" i="0" u="none" strike="noStrike" kern="1200" cap="none" spc="0" normalizeH="0" baseline="0" noProof="0" dirty="0" smtClean="0">
                <a:ln>
                  <a:noFill/>
                </a:ln>
                <a:solidFill>
                  <a:srgbClr val="0000CC"/>
                </a:solidFill>
                <a:effectLst/>
                <a:uLnTx/>
                <a:uFillTx/>
                <a:latin typeface="+mj-lt"/>
                <a:ea typeface="+mj-ea"/>
                <a:cs typeface="+mj-cs"/>
              </a:rPr>
              <a:t>, 2011</a:t>
            </a:r>
            <a:endParaRPr kumimoji="0" lang="en-US" sz="1800" b="0" i="0" u="none" strike="noStrike" kern="1200" cap="none" spc="0" normalizeH="0" baseline="0" noProof="0" dirty="0">
              <a:ln>
                <a:noFill/>
              </a:ln>
              <a:solidFill>
                <a:srgbClr val="0000CC"/>
              </a:solidFill>
              <a:effectLst/>
              <a:uLnTx/>
              <a:uFillTx/>
              <a:latin typeface="+mj-lt"/>
              <a:ea typeface="+mj-ea"/>
              <a:cs typeface="+mj-cs"/>
            </a:endParaRPr>
          </a:p>
        </p:txBody>
      </p:sp>
      <p:sp>
        <p:nvSpPr>
          <p:cNvPr id="6" name="Date Placeholder 5"/>
          <p:cNvSpPr>
            <a:spLocks noGrp="1"/>
          </p:cNvSpPr>
          <p:nvPr>
            <p:ph type="dt" sz="half" idx="10"/>
          </p:nvPr>
        </p:nvSpPr>
        <p:spPr/>
        <p:txBody>
          <a:bodyPr/>
          <a:lstStyle/>
          <a:p>
            <a:fld id="{DD9DED0A-9B81-4C5F-89C0-C618789C2A4B}" type="datetime1">
              <a:rPr lang="en-US" smtClean="0"/>
              <a:pPr/>
              <a:t>10/29/2011</a:t>
            </a:fld>
            <a:endParaRPr lang="en-US"/>
          </a:p>
        </p:txBody>
      </p:sp>
      <p:sp>
        <p:nvSpPr>
          <p:cNvPr id="8" name="Rectangle 7"/>
          <p:cNvSpPr/>
          <p:nvPr/>
        </p:nvSpPr>
        <p:spPr>
          <a:xfrm>
            <a:off x="3429000" y="6096000"/>
            <a:ext cx="2763705" cy="369332"/>
          </a:xfrm>
          <a:prstGeom prst="rect">
            <a:avLst/>
          </a:prstGeom>
        </p:spPr>
        <p:txBody>
          <a:bodyPr wrap="none">
            <a:spAutoFit/>
          </a:bodyPr>
          <a:lstStyle/>
          <a:p>
            <a:r>
              <a:rPr lang="en-US" dirty="0" smtClean="0">
                <a:solidFill>
                  <a:srgbClr val="0070C0"/>
                </a:solidFill>
              </a:rPr>
              <a:t>http://www.eigenfactor.org</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304800"/>
          </a:xfrm>
        </p:spPr>
        <p:txBody>
          <a:bodyPr>
            <a:noAutofit/>
          </a:bodyPr>
          <a:lstStyle/>
          <a:p>
            <a:r>
              <a:rPr lang="en-US" sz="2800" dirty="0" smtClean="0">
                <a:solidFill>
                  <a:srgbClr val="00B050"/>
                </a:solidFill>
              </a:rPr>
              <a:t>Journals: </a:t>
            </a:r>
            <a:r>
              <a:rPr lang="en-US" sz="2800" dirty="0" err="1" smtClean="0">
                <a:solidFill>
                  <a:srgbClr val="00B050"/>
                </a:solidFill>
              </a:rPr>
              <a:t>Combinatorics</a:t>
            </a:r>
            <a:r>
              <a:rPr lang="en-US" sz="2800" dirty="0" smtClean="0">
                <a:solidFill>
                  <a:srgbClr val="00B050"/>
                </a:solidFill>
              </a:rPr>
              <a:t> 2010</a:t>
            </a:r>
            <a:endParaRPr lang="en-US" sz="2800" dirty="0">
              <a:solidFill>
                <a:srgbClr val="00B050"/>
              </a:solidFill>
            </a:endParaRPr>
          </a:p>
        </p:txBody>
      </p:sp>
      <p:graphicFrame>
        <p:nvGraphicFramePr>
          <p:cNvPr id="5" name="Table 4"/>
          <p:cNvGraphicFramePr>
            <a:graphicFrameLocks noGrp="1"/>
          </p:cNvGraphicFramePr>
          <p:nvPr/>
        </p:nvGraphicFramePr>
        <p:xfrm>
          <a:off x="228600" y="762000"/>
          <a:ext cx="8610600" cy="4663440"/>
        </p:xfrm>
        <a:graphic>
          <a:graphicData uri="http://schemas.openxmlformats.org/drawingml/2006/table">
            <a:tbl>
              <a:tblPr firstRow="1" bandRow="1">
                <a:tableStyleId>{5C22544A-7EE6-4342-B048-85BDC9FD1C3A}</a:tableStyleId>
              </a:tblPr>
              <a:tblGrid>
                <a:gridCol w="4305300"/>
                <a:gridCol w="896938"/>
                <a:gridCol w="627856"/>
                <a:gridCol w="627856"/>
                <a:gridCol w="627856"/>
                <a:gridCol w="627856"/>
                <a:gridCol w="896938"/>
              </a:tblGrid>
              <a:tr h="62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70C0"/>
                          </a:solidFill>
                        </a:rPr>
                        <a:t>Journals</a:t>
                      </a:r>
                      <a:r>
                        <a:rPr lang="en-US" sz="2800" baseline="0" dirty="0" smtClean="0">
                          <a:solidFill>
                            <a:srgbClr val="0070C0"/>
                          </a:solidFill>
                        </a:rPr>
                        <a:t> &amp; </a:t>
                      </a:r>
                      <a:r>
                        <a:rPr lang="en-US" sz="2800" dirty="0" smtClean="0">
                          <a:solidFill>
                            <a:srgbClr val="0070C0"/>
                          </a:solidFill>
                        </a:rPr>
                        <a:t>Start year</a:t>
                      </a:r>
                    </a:p>
                  </a:txBody>
                  <a:tcPr>
                    <a:blipFill>
                      <a:blip r:embed="rId2"/>
                      <a:tile tx="0" ty="0" sx="100000" sy="100000" flip="none" algn="tl"/>
                    </a:blipFill>
                  </a:tcPr>
                </a:tc>
                <a:tc>
                  <a:txBody>
                    <a:bodyPr/>
                    <a:lstStyle/>
                    <a:p>
                      <a:pPr algn="ctr"/>
                      <a:r>
                        <a:rPr lang="en-US" sz="1400" dirty="0" smtClean="0">
                          <a:solidFill>
                            <a:srgbClr val="0070C0"/>
                          </a:solidFill>
                        </a:rPr>
                        <a:t>Article</a:t>
                      </a:r>
                      <a:r>
                        <a:rPr lang="en-US" sz="1400" baseline="0" dirty="0" smtClean="0">
                          <a:solidFill>
                            <a:srgbClr val="0070C0"/>
                          </a:solidFill>
                        </a:rPr>
                        <a:t> Infl.</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ERA</a:t>
                      </a:r>
                      <a:br>
                        <a:rPr lang="en-US" sz="1400" dirty="0" smtClean="0">
                          <a:solidFill>
                            <a:srgbClr val="0070C0"/>
                          </a:solidFill>
                        </a:rPr>
                      </a:br>
                      <a:r>
                        <a:rPr lang="en-US" sz="1400" dirty="0" err="1" smtClean="0">
                          <a:solidFill>
                            <a:srgbClr val="0070C0"/>
                          </a:solidFill>
                        </a:rPr>
                        <a:t>Aust</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Nor</a:t>
                      </a:r>
                      <a:br>
                        <a:rPr lang="en-US" sz="1400" dirty="0" smtClean="0">
                          <a:solidFill>
                            <a:srgbClr val="0070C0"/>
                          </a:solidFill>
                        </a:rPr>
                      </a:br>
                      <a:r>
                        <a:rPr lang="en-US" sz="1400" dirty="0" smtClean="0">
                          <a:solidFill>
                            <a:srgbClr val="0070C0"/>
                          </a:solidFill>
                        </a:rPr>
                        <a:t>way</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Denmark</a:t>
                      </a:r>
                      <a:endParaRPr lang="en-US" sz="1400"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#Paper</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ISI</a:t>
                      </a:r>
                      <a:endParaRPr lang="en-US" dirty="0">
                        <a:solidFill>
                          <a:srgbClr val="0070C0"/>
                        </a:solidFill>
                      </a:endParaRPr>
                    </a:p>
                  </a:txBody>
                  <a:tcPr>
                    <a:blipFill>
                      <a:blip r:embed="rId2"/>
                      <a:tile tx="0" ty="0" sx="100000" sy="100000" flip="none" algn="tl"/>
                    </a:blipFill>
                  </a:tcPr>
                </a:tc>
              </a:tr>
              <a:tr h="363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solidFill>
                            <a:srgbClr val="0000CC"/>
                          </a:solidFill>
                        </a:rPr>
                        <a:t>J. of </a:t>
                      </a:r>
                      <a:r>
                        <a:rPr lang="en-US" u="sng" dirty="0" err="1" smtClean="0">
                          <a:solidFill>
                            <a:srgbClr val="0000CC"/>
                          </a:solidFill>
                        </a:rPr>
                        <a:t>Combin</a:t>
                      </a:r>
                      <a:r>
                        <a:rPr lang="en-US" u="sng" dirty="0" smtClean="0">
                          <a:solidFill>
                            <a:srgbClr val="0000CC"/>
                          </a:solidFill>
                        </a:rPr>
                        <a:t>. &amp; Number The., 2009</a:t>
                      </a:r>
                      <a:endParaRPr lang="en-US" sz="1800" b="1" u="sng" baseline="0" dirty="0" smtClean="0">
                        <a:solidFill>
                          <a:srgbClr val="0000CC"/>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N</a:t>
                      </a:r>
                    </a:p>
                  </a:txBody>
                  <a:tcPr>
                    <a:blipFill>
                      <a:blip r:embed="rId2"/>
                      <a:tile tx="0" ty="0" sx="100000" sy="100000" flip="none" algn="tl"/>
                    </a:blipFill>
                  </a:tcPr>
                </a:tc>
              </a:tr>
              <a:tr h="363410">
                <a:tc>
                  <a:txBody>
                    <a:bodyPr/>
                    <a:lstStyle/>
                    <a:p>
                      <a:r>
                        <a:rPr lang="en-US" u="sng" dirty="0" smtClean="0">
                          <a:solidFill>
                            <a:srgbClr val="0000CC"/>
                          </a:solidFill>
                        </a:rPr>
                        <a:t>J. </a:t>
                      </a:r>
                      <a:r>
                        <a:rPr lang="en-US" u="sng" dirty="0" err="1" smtClean="0">
                          <a:solidFill>
                            <a:srgbClr val="0000CC"/>
                          </a:solidFill>
                        </a:rPr>
                        <a:t>Combin</a:t>
                      </a:r>
                      <a:r>
                        <a:rPr lang="en-US" u="sng" dirty="0" smtClean="0">
                          <a:solidFill>
                            <a:srgbClr val="0000CC"/>
                          </a:solidFill>
                        </a:rPr>
                        <a:t>. Math. Comb. Comp., </a:t>
                      </a:r>
                      <a:r>
                        <a:rPr lang="en-US" b="1" u="sng" dirty="0" smtClean="0">
                          <a:solidFill>
                            <a:srgbClr val="0000CC"/>
                          </a:solidFill>
                        </a:rPr>
                        <a:t>1987</a:t>
                      </a:r>
                      <a:endParaRPr lang="en-US" b="1" u="sng" dirty="0">
                        <a:solidFill>
                          <a:srgbClr val="0000CC"/>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b="0" dirty="0" smtClean="0">
                          <a:solidFill>
                            <a:srgbClr val="0070C0"/>
                          </a:solidFill>
                        </a:rPr>
                        <a:t>C</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N</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N</a:t>
                      </a:r>
                    </a:p>
                  </a:txBody>
                  <a:tcPr>
                    <a:blipFill>
                      <a:blip r:embed="rId2"/>
                      <a:tile tx="0" ty="0" sx="100000" sy="100000" flip="none" algn="tl"/>
                    </a:blipFill>
                  </a:tcPr>
                </a:tc>
              </a:tr>
              <a:tr h="363410">
                <a:tc>
                  <a:txBody>
                    <a:bodyPr/>
                    <a:lstStyle/>
                    <a:p>
                      <a:r>
                        <a:rPr lang="en-US" sz="1800" u="sng" kern="1200" dirty="0" smtClean="0">
                          <a:solidFill>
                            <a:srgbClr val="0000CC"/>
                          </a:solidFill>
                          <a:latin typeface="+mn-lt"/>
                          <a:ea typeface="+mn-ea"/>
                          <a:cs typeface="+mn-cs"/>
                        </a:rPr>
                        <a:t>J. </a:t>
                      </a:r>
                      <a:r>
                        <a:rPr lang="en-US" sz="1800" u="sng" kern="1200" dirty="0" err="1" smtClean="0">
                          <a:solidFill>
                            <a:srgbClr val="0000CC"/>
                          </a:solidFill>
                          <a:latin typeface="+mn-lt"/>
                          <a:ea typeface="+mn-ea"/>
                          <a:cs typeface="+mn-cs"/>
                        </a:rPr>
                        <a:t>Autom</a:t>
                      </a:r>
                      <a:r>
                        <a:rPr lang="en-US" sz="1800" u="sng" kern="1200" dirty="0" smtClean="0">
                          <a:solidFill>
                            <a:srgbClr val="0000CC"/>
                          </a:solidFill>
                          <a:latin typeface="+mn-lt"/>
                          <a:ea typeface="+mn-ea"/>
                          <a:cs typeface="+mn-cs"/>
                        </a:rPr>
                        <a:t>. Lang. </a:t>
                      </a:r>
                      <a:r>
                        <a:rPr lang="en-US" sz="1800" u="sng" kern="1200" dirty="0" err="1" smtClean="0">
                          <a:solidFill>
                            <a:srgbClr val="0000CC"/>
                          </a:solidFill>
                          <a:latin typeface="+mn-lt"/>
                          <a:ea typeface="+mn-ea"/>
                          <a:cs typeface="+mn-cs"/>
                        </a:rPr>
                        <a:t>Combinatorics</a:t>
                      </a:r>
                      <a:r>
                        <a:rPr lang="en-US" sz="1800" u="sng" kern="1200" dirty="0" smtClean="0">
                          <a:solidFill>
                            <a:srgbClr val="0000CC"/>
                          </a:solidFill>
                          <a:latin typeface="+mn-lt"/>
                          <a:ea typeface="+mn-ea"/>
                          <a:cs typeface="+mn-cs"/>
                        </a:rPr>
                        <a:t>, </a:t>
                      </a:r>
                      <a:endParaRPr lang="en-US" u="sng" dirty="0">
                        <a:solidFill>
                          <a:srgbClr val="0000CC"/>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b="0" dirty="0" smtClean="0">
                          <a:solidFill>
                            <a:srgbClr val="0070C0"/>
                          </a:solidFill>
                        </a:rPr>
                        <a:t>C</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N</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N</a:t>
                      </a:r>
                    </a:p>
                  </a:txBody>
                  <a:tcPr>
                    <a:blipFill>
                      <a:blip r:embed="rId2"/>
                      <a:tile tx="0" ty="0" sx="100000" sy="100000" flip="none" algn="tl"/>
                    </a:blipFill>
                  </a:tcPr>
                </a:tc>
              </a:tr>
              <a:tr h="36341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b="0" u="sng" dirty="0" smtClean="0">
                          <a:solidFill>
                            <a:srgbClr val="0000CC"/>
                          </a:solidFill>
                        </a:rPr>
                        <a:t>Cryptography &amp;</a:t>
                      </a:r>
                      <a:r>
                        <a:rPr lang="en-US" b="0" u="sng" baseline="0" dirty="0" smtClean="0">
                          <a:solidFill>
                            <a:srgbClr val="0000CC"/>
                          </a:solidFill>
                        </a:rPr>
                        <a:t> </a:t>
                      </a:r>
                      <a:r>
                        <a:rPr lang="en-US" b="0" u="sng" dirty="0" smtClean="0">
                          <a:solidFill>
                            <a:srgbClr val="0000CC"/>
                          </a:solidFill>
                        </a:rPr>
                        <a:t>Communications 2009</a:t>
                      </a: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N</a:t>
                      </a: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Algebra </a:t>
                      </a:r>
                      <a:r>
                        <a:rPr lang="en-US" sz="1800" b="0" i="0" u="sng" strike="noStrike" dirty="0" smtClean="0">
                          <a:solidFill>
                            <a:srgbClr val="0000CC"/>
                          </a:solidFill>
                          <a:latin typeface="Calibri"/>
                        </a:rPr>
                        <a:t>Discrete Mathematics, </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b="0" dirty="0" smtClean="0">
                          <a:solidFill>
                            <a:srgbClr val="0070C0"/>
                          </a:solidFill>
                        </a:rPr>
                        <a:t>C</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N</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N</a:t>
                      </a:r>
                    </a:p>
                  </a:txBody>
                  <a:tcPr>
                    <a:blipFill>
                      <a:blip r:embed="rId2"/>
                      <a:tile tx="0" ty="0" sx="100000" sy="100000" flip="none" algn="tl"/>
                    </a:blipFill>
                  </a:tcPr>
                </a:tc>
              </a:tr>
              <a:tr h="363410">
                <a:tc>
                  <a:txBody>
                    <a:bodyPr/>
                    <a:lstStyle/>
                    <a:p>
                      <a:pPr algn="l" fontAlgn="ctr"/>
                      <a:r>
                        <a:rPr lang="en-US" sz="1800" u="sng" kern="1200" dirty="0" smtClean="0">
                          <a:solidFill>
                            <a:srgbClr val="0000CC"/>
                          </a:solidFill>
                          <a:latin typeface="+mn-lt"/>
                          <a:ea typeface="+mn-ea"/>
                          <a:cs typeface="+mn-cs"/>
                        </a:rPr>
                        <a:t>AKCE Int. J. Graphs &amp; </a:t>
                      </a:r>
                      <a:r>
                        <a:rPr lang="en-US" sz="1800" u="sng" kern="1200" dirty="0" err="1" smtClean="0">
                          <a:solidFill>
                            <a:srgbClr val="0000CC"/>
                          </a:solidFill>
                          <a:latin typeface="+mn-lt"/>
                          <a:ea typeface="+mn-ea"/>
                          <a:cs typeface="+mn-cs"/>
                        </a:rPr>
                        <a:t>Combin</a:t>
                      </a:r>
                      <a:r>
                        <a:rPr lang="en-US" sz="1800" u="sng" kern="1200" dirty="0" smtClean="0">
                          <a:solidFill>
                            <a:srgbClr val="0000CC"/>
                          </a:solidFill>
                          <a:latin typeface="+mn-lt"/>
                          <a:ea typeface="+mn-ea"/>
                          <a:cs typeface="+mn-cs"/>
                        </a:rPr>
                        <a:t>., 2004 </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C</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N</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N</a:t>
                      </a:r>
                    </a:p>
                  </a:txBody>
                  <a:tcPr>
                    <a:blipFill>
                      <a:blip r:embed="rId2"/>
                      <a:tile tx="0" ty="0" sx="100000" sy="100000" flip="none" algn="tl"/>
                    </a:blipFill>
                  </a:tcPr>
                </a:tc>
              </a:tr>
              <a:tr h="363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sng" dirty="0" err="1" smtClean="0">
                          <a:solidFill>
                            <a:srgbClr val="0000CC"/>
                          </a:solidFill>
                          <a:hlinkClick r:id=""/>
                        </a:rPr>
                        <a:t>Congressus</a:t>
                      </a:r>
                      <a:r>
                        <a:rPr lang="en-US" sz="1800" u="sng" dirty="0" smtClean="0">
                          <a:solidFill>
                            <a:srgbClr val="0000CC"/>
                          </a:solidFill>
                          <a:hlinkClick r:id=""/>
                        </a:rPr>
                        <a:t> </a:t>
                      </a:r>
                      <a:r>
                        <a:rPr lang="en-US" sz="1800" u="sng" dirty="0" err="1" smtClean="0">
                          <a:solidFill>
                            <a:srgbClr val="0000CC"/>
                          </a:solidFill>
                          <a:hlinkClick r:id=""/>
                        </a:rPr>
                        <a:t>Numerantium</a:t>
                      </a:r>
                      <a:r>
                        <a:rPr lang="en-US" sz="1800" u="sng" dirty="0" smtClean="0">
                          <a:solidFill>
                            <a:srgbClr val="0000CC"/>
                          </a:solidFill>
                        </a:rPr>
                        <a:t>, </a:t>
                      </a:r>
                      <a:r>
                        <a:rPr lang="en-US" sz="1800" b="1" u="sng" dirty="0" smtClean="0">
                          <a:solidFill>
                            <a:srgbClr val="0000CC"/>
                          </a:solidFill>
                        </a:rPr>
                        <a:t>1970</a:t>
                      </a:r>
                      <a:endParaRPr lang="en-US" sz="1800" b="1" u="sng" baseline="0" dirty="0" smtClean="0">
                        <a:solidFill>
                          <a:srgbClr val="0000CC"/>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b="0" dirty="0" smtClean="0">
                          <a:solidFill>
                            <a:srgbClr val="0070C0"/>
                          </a:solidFill>
                        </a:rPr>
                        <a:t>C</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N</a:t>
                      </a:r>
                    </a:p>
                  </a:txBody>
                  <a:tcPr>
                    <a:blipFill>
                      <a:blip r:embed="rId2"/>
                      <a:tile tx="0" ty="0" sx="100000" sy="100000" flip="none" algn="tl"/>
                    </a:blipFill>
                  </a:tcPr>
                </a:tc>
              </a:tr>
              <a:tr h="363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sng" kern="1200" dirty="0" smtClean="0">
                          <a:solidFill>
                            <a:srgbClr val="0000CC"/>
                          </a:solidFill>
                          <a:latin typeface="+mn-lt"/>
                          <a:ea typeface="+mn-ea"/>
                          <a:cs typeface="+mn-cs"/>
                        </a:rPr>
                        <a:t>J. </a:t>
                      </a:r>
                      <a:r>
                        <a:rPr lang="en-US" sz="1800" u="sng" kern="1200" dirty="0" err="1" smtClean="0">
                          <a:solidFill>
                            <a:srgbClr val="0000CC"/>
                          </a:solidFill>
                          <a:latin typeface="+mn-lt"/>
                          <a:ea typeface="+mn-ea"/>
                          <a:cs typeface="+mn-cs"/>
                        </a:rPr>
                        <a:t>Combinatorics</a:t>
                      </a:r>
                      <a:r>
                        <a:rPr lang="en-US" sz="1800" u="sng" kern="1200" dirty="0" smtClean="0">
                          <a:solidFill>
                            <a:srgbClr val="0000CC"/>
                          </a:solidFill>
                          <a:latin typeface="+mn-lt"/>
                          <a:ea typeface="+mn-ea"/>
                          <a:cs typeface="+mn-cs"/>
                        </a:rPr>
                        <a:t>, Inf. Syst. Sci., </a:t>
                      </a:r>
                      <a:endParaRPr lang="en-US" sz="1800" b="1" u="sng" baseline="0" dirty="0" smtClean="0">
                        <a:solidFill>
                          <a:srgbClr val="0000CC"/>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b="0" dirty="0" smtClean="0">
                          <a:solidFill>
                            <a:srgbClr val="0070C0"/>
                          </a:solidFill>
                        </a:rPr>
                        <a:t>C</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N</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N</a:t>
                      </a:r>
                    </a:p>
                  </a:txBody>
                  <a:tcPr>
                    <a:blipFill>
                      <a:blip r:embed="rId2"/>
                      <a:tile tx="0" ty="0" sx="100000" sy="100000" flip="none" algn="tl"/>
                    </a:blipFill>
                  </a:tcPr>
                </a:tc>
              </a:tr>
              <a:tr h="363410">
                <a:tc>
                  <a:txBody>
                    <a:bodyPr/>
                    <a:lstStyle/>
                    <a:p>
                      <a:r>
                        <a:rPr lang="it-IT" sz="1800" i="0" u="sng" kern="1200" dirty="0" smtClean="0">
                          <a:solidFill>
                            <a:srgbClr val="0000CC"/>
                          </a:solidFill>
                          <a:latin typeface="+mn-lt"/>
                          <a:ea typeface="+mn-ea"/>
                          <a:cs typeface="+mn-cs"/>
                          <a:hlinkClick r:id="" action="ppaction://hlinkfile"/>
                        </a:rPr>
                        <a:t>J. Discrete Math. Sci. Crypt</a:t>
                      </a:r>
                      <a:r>
                        <a:rPr lang="it-IT" sz="1800" i="0" u="sng" kern="1200" dirty="0" smtClean="0">
                          <a:solidFill>
                            <a:srgbClr val="0000CC"/>
                          </a:solidFill>
                          <a:latin typeface="+mn-lt"/>
                          <a:ea typeface="+mn-ea"/>
                          <a:cs typeface="+mn-cs"/>
                        </a:rPr>
                        <a:t>., 1998</a:t>
                      </a:r>
                      <a:endParaRPr lang="en-US" i="0" u="sng" dirty="0">
                        <a:solidFill>
                          <a:srgbClr val="0000CC"/>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b="0" dirty="0" smtClean="0">
                          <a:solidFill>
                            <a:srgbClr val="0070C0"/>
                          </a:solidFill>
                        </a:rPr>
                        <a:t>C</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N</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N</a:t>
                      </a: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Calibri"/>
                        </a:rPr>
                        <a:t>Adv. &amp; Appl. </a:t>
                      </a:r>
                      <a:r>
                        <a:rPr lang="en-US" sz="1800" b="0" i="0" u="sng" strike="noStrike" dirty="0">
                          <a:solidFill>
                            <a:srgbClr val="0000CC"/>
                          </a:solidFill>
                          <a:latin typeface="Calibri"/>
                        </a:rPr>
                        <a:t>in Discrete </a:t>
                      </a:r>
                      <a:r>
                        <a:rPr lang="en-US" sz="1800" b="0" i="0" u="sng" strike="noStrike" dirty="0" smtClean="0">
                          <a:solidFill>
                            <a:srgbClr val="0000CC"/>
                          </a:solidFill>
                          <a:latin typeface="Calibri"/>
                        </a:rPr>
                        <a:t>Math. 2008</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b="0" dirty="0" smtClean="0">
                          <a:solidFill>
                            <a:srgbClr val="0070C0"/>
                          </a:solidFill>
                        </a:rPr>
                        <a:t>N</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N</a:t>
                      </a:r>
                    </a:p>
                  </a:txBody>
                  <a:tcPr>
                    <a:blipFill>
                      <a:blip r:embed="rId2"/>
                      <a:tile tx="0" ty="0" sx="100000" sy="100000" flip="none" algn="tl"/>
                    </a:blipFill>
                  </a:tcPr>
                </a:tc>
              </a:tr>
              <a:tr h="363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sng" kern="1200" dirty="0" smtClean="0">
                          <a:solidFill>
                            <a:srgbClr val="0000CC"/>
                          </a:solidFill>
                          <a:latin typeface="+mn-lt"/>
                          <a:ea typeface="+mn-ea"/>
                          <a:cs typeface="+mn-cs"/>
                        </a:rPr>
                        <a:t>Int. J. Math. </a:t>
                      </a:r>
                      <a:r>
                        <a:rPr lang="en-US" sz="1800" u="sng" kern="1200" dirty="0" err="1" smtClean="0">
                          <a:solidFill>
                            <a:srgbClr val="0000CC"/>
                          </a:solidFill>
                          <a:latin typeface="+mn-lt"/>
                          <a:ea typeface="+mn-ea"/>
                          <a:cs typeface="+mn-cs"/>
                        </a:rPr>
                        <a:t>Combinatorics</a:t>
                      </a:r>
                      <a:r>
                        <a:rPr lang="en-US" sz="1800" u="sng" kern="1200" dirty="0" smtClean="0">
                          <a:solidFill>
                            <a:srgbClr val="0000CC"/>
                          </a:solidFill>
                          <a:latin typeface="+mn-lt"/>
                          <a:ea typeface="+mn-ea"/>
                          <a:cs typeface="+mn-cs"/>
                        </a:rPr>
                        <a:t>, </a:t>
                      </a:r>
                      <a:r>
                        <a:rPr lang="en-US" u="sng" dirty="0" smtClean="0">
                          <a:solidFill>
                            <a:srgbClr val="0000CC"/>
                          </a:solidFill>
                        </a:rPr>
                        <a:t>2007 </a:t>
                      </a:r>
                      <a:endParaRPr lang="en-US" sz="1800" b="1" u="sng" baseline="0" dirty="0" smtClean="0">
                        <a:solidFill>
                          <a:srgbClr val="0000CC"/>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N</a:t>
                      </a:r>
                    </a:p>
                  </a:txBody>
                  <a:tcPr>
                    <a:blipFill>
                      <a:blip r:embed="rId2"/>
                      <a:tile tx="0" ty="0" sx="100000" sy="100000" flip="none" algn="tl"/>
                    </a:blipFill>
                  </a:tcPr>
                </a:tc>
              </a:tr>
            </a:tbl>
          </a:graphicData>
        </a:graphic>
      </p:graphicFrame>
      <p:sp>
        <p:nvSpPr>
          <p:cNvPr id="7" name="Title 1"/>
          <p:cNvSpPr txBox="1">
            <a:spLocks/>
          </p:cNvSpPr>
          <p:nvPr/>
        </p:nvSpPr>
        <p:spPr>
          <a:xfrm>
            <a:off x="1143000" y="6507162"/>
            <a:ext cx="6934200" cy="27463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solidFill>
                  <a:srgbClr val="0000CC"/>
                </a:solidFill>
                <a:latin typeface="+mj-lt"/>
                <a:ea typeface="+mj-ea"/>
                <a:cs typeface="+mj-cs"/>
              </a:rPr>
              <a:t>October </a:t>
            </a:r>
            <a:r>
              <a:rPr kumimoji="0" lang="en-US" sz="1800" b="0" i="0" u="none" strike="noStrike" kern="1200" cap="none" spc="0" normalizeH="0" baseline="0" noProof="0" dirty="0" smtClean="0">
                <a:ln>
                  <a:noFill/>
                </a:ln>
                <a:solidFill>
                  <a:srgbClr val="0000CC"/>
                </a:solidFill>
                <a:effectLst/>
                <a:uLnTx/>
                <a:uFillTx/>
                <a:latin typeface="+mj-lt"/>
                <a:ea typeface="+mj-ea"/>
                <a:cs typeface="+mj-cs"/>
              </a:rPr>
              <a:t>, 2011</a:t>
            </a:r>
            <a:endParaRPr kumimoji="0" lang="en-US" sz="1800" b="0" i="0" u="none" strike="noStrike" kern="1200" cap="none" spc="0" normalizeH="0" baseline="0" noProof="0" dirty="0">
              <a:ln>
                <a:noFill/>
              </a:ln>
              <a:solidFill>
                <a:srgbClr val="0000CC"/>
              </a:solidFill>
              <a:effectLst/>
              <a:uLnTx/>
              <a:uFillTx/>
              <a:latin typeface="+mj-lt"/>
              <a:ea typeface="+mj-ea"/>
              <a:cs typeface="+mj-cs"/>
            </a:endParaRPr>
          </a:p>
        </p:txBody>
      </p:sp>
      <p:sp>
        <p:nvSpPr>
          <p:cNvPr id="6" name="Date Placeholder 5"/>
          <p:cNvSpPr>
            <a:spLocks noGrp="1"/>
          </p:cNvSpPr>
          <p:nvPr>
            <p:ph type="dt" sz="half" idx="10"/>
          </p:nvPr>
        </p:nvSpPr>
        <p:spPr/>
        <p:txBody>
          <a:bodyPr/>
          <a:lstStyle/>
          <a:p>
            <a:fld id="{0D962230-B98B-427A-86A1-AF5FECD5F73A}" type="datetime1">
              <a:rPr lang="en-US" smtClean="0"/>
              <a:pPr/>
              <a:t>10/29/2011</a:t>
            </a:fld>
            <a:endParaRPr lang="en-US"/>
          </a:p>
        </p:txBody>
      </p:sp>
      <p:sp>
        <p:nvSpPr>
          <p:cNvPr id="9" name="Rectangle 8"/>
          <p:cNvSpPr/>
          <p:nvPr/>
        </p:nvSpPr>
        <p:spPr>
          <a:xfrm>
            <a:off x="3352800" y="6096000"/>
            <a:ext cx="2763705" cy="369332"/>
          </a:xfrm>
          <a:prstGeom prst="rect">
            <a:avLst/>
          </a:prstGeom>
        </p:spPr>
        <p:txBody>
          <a:bodyPr wrap="none">
            <a:spAutoFit/>
          </a:bodyPr>
          <a:lstStyle/>
          <a:p>
            <a:r>
              <a:rPr lang="en-US" dirty="0" smtClean="0">
                <a:solidFill>
                  <a:srgbClr val="0070C0"/>
                </a:solidFill>
              </a:rPr>
              <a:t>http://www.eigenfactor.org</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304800"/>
          </a:xfrm>
        </p:spPr>
        <p:txBody>
          <a:bodyPr>
            <a:noAutofit/>
          </a:bodyPr>
          <a:lstStyle/>
          <a:p>
            <a:r>
              <a:rPr lang="en-US" sz="2800" dirty="0" smtClean="0">
                <a:solidFill>
                  <a:srgbClr val="00B050"/>
                </a:solidFill>
              </a:rPr>
              <a:t>Journals: </a:t>
            </a:r>
            <a:r>
              <a:rPr lang="en-US" sz="2800" dirty="0" err="1" smtClean="0">
                <a:solidFill>
                  <a:srgbClr val="00B050"/>
                </a:solidFill>
              </a:rPr>
              <a:t>Combinatorics</a:t>
            </a:r>
            <a:r>
              <a:rPr lang="en-US" sz="2800" dirty="0" smtClean="0">
                <a:solidFill>
                  <a:srgbClr val="00B050"/>
                </a:solidFill>
              </a:rPr>
              <a:t> 2010</a:t>
            </a:r>
            <a:endParaRPr lang="en-US" sz="2800" dirty="0">
              <a:solidFill>
                <a:srgbClr val="00B050"/>
              </a:solidFill>
            </a:endParaRPr>
          </a:p>
        </p:txBody>
      </p:sp>
      <p:graphicFrame>
        <p:nvGraphicFramePr>
          <p:cNvPr id="5" name="Table 4"/>
          <p:cNvGraphicFramePr>
            <a:graphicFrameLocks noGrp="1"/>
          </p:cNvGraphicFramePr>
          <p:nvPr/>
        </p:nvGraphicFramePr>
        <p:xfrm>
          <a:off x="228601" y="838199"/>
          <a:ext cx="8686797" cy="2971801"/>
        </p:xfrm>
        <a:graphic>
          <a:graphicData uri="http://schemas.openxmlformats.org/drawingml/2006/table">
            <a:tbl>
              <a:tblPr firstRow="1" bandRow="1">
                <a:tableStyleId>{5C22544A-7EE6-4342-B048-85BDC9FD1C3A}</a:tableStyleId>
              </a:tblPr>
              <a:tblGrid>
                <a:gridCol w="4343401"/>
                <a:gridCol w="904876"/>
                <a:gridCol w="633411"/>
                <a:gridCol w="633411"/>
                <a:gridCol w="633411"/>
                <a:gridCol w="633411"/>
                <a:gridCol w="904876"/>
              </a:tblGrid>
              <a:tr h="9044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70C0"/>
                          </a:solidFill>
                        </a:rPr>
                        <a:t>Journals</a:t>
                      </a:r>
                      <a:r>
                        <a:rPr lang="en-US" sz="2800" baseline="0" dirty="0" smtClean="0">
                          <a:solidFill>
                            <a:srgbClr val="0070C0"/>
                          </a:solidFill>
                        </a:rPr>
                        <a:t> &amp; </a:t>
                      </a:r>
                      <a:r>
                        <a:rPr lang="en-US" sz="2800" dirty="0" smtClean="0">
                          <a:solidFill>
                            <a:srgbClr val="0070C0"/>
                          </a:solidFill>
                        </a:rPr>
                        <a:t>Start year</a:t>
                      </a:r>
                    </a:p>
                  </a:txBody>
                  <a:tcPr>
                    <a:blipFill>
                      <a:blip r:embed="rId2"/>
                      <a:tile tx="0" ty="0" sx="100000" sy="100000" flip="none" algn="tl"/>
                    </a:blipFill>
                  </a:tcPr>
                </a:tc>
                <a:tc>
                  <a:txBody>
                    <a:bodyPr/>
                    <a:lstStyle/>
                    <a:p>
                      <a:pPr algn="ctr"/>
                      <a:r>
                        <a:rPr lang="en-US" sz="1400" dirty="0" smtClean="0">
                          <a:solidFill>
                            <a:srgbClr val="0070C0"/>
                          </a:solidFill>
                        </a:rPr>
                        <a:t>Article</a:t>
                      </a:r>
                      <a:r>
                        <a:rPr lang="en-US" sz="1400" baseline="0" dirty="0" smtClean="0">
                          <a:solidFill>
                            <a:srgbClr val="0070C0"/>
                          </a:solidFill>
                        </a:rPr>
                        <a:t> Infl.</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ERA</a:t>
                      </a:r>
                      <a:br>
                        <a:rPr lang="en-US" sz="1400" dirty="0" smtClean="0">
                          <a:solidFill>
                            <a:srgbClr val="0070C0"/>
                          </a:solidFill>
                        </a:rPr>
                      </a:br>
                      <a:r>
                        <a:rPr lang="en-US" sz="1400" dirty="0" err="1" smtClean="0">
                          <a:solidFill>
                            <a:srgbClr val="0070C0"/>
                          </a:solidFill>
                        </a:rPr>
                        <a:t>Aust</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Nor</a:t>
                      </a:r>
                      <a:br>
                        <a:rPr lang="en-US" sz="1400" dirty="0" smtClean="0">
                          <a:solidFill>
                            <a:srgbClr val="0070C0"/>
                          </a:solidFill>
                        </a:rPr>
                      </a:br>
                      <a:r>
                        <a:rPr lang="en-US" sz="1400" dirty="0" smtClean="0">
                          <a:solidFill>
                            <a:srgbClr val="0070C0"/>
                          </a:solidFill>
                        </a:rPr>
                        <a:t>way</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Denmark</a:t>
                      </a:r>
                      <a:endParaRPr lang="en-US" sz="1400"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#Paper</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IF</a:t>
                      </a:r>
                      <a:endParaRPr lang="en-US" dirty="0">
                        <a:solidFill>
                          <a:srgbClr val="0070C0"/>
                        </a:solidFill>
                      </a:endParaRPr>
                    </a:p>
                  </a:txBody>
                  <a:tcPr>
                    <a:blipFill>
                      <a:blip r:embed="rId2"/>
                      <a:tile tx="0" ty="0" sx="100000" sy="100000" flip="none" algn="tl"/>
                    </a:blipFill>
                  </a:tcPr>
                </a:tc>
              </a:tr>
              <a:tr h="5168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u="sng" dirty="0" smtClean="0">
                          <a:solidFill>
                            <a:srgbClr val="0000CC"/>
                          </a:solidFill>
                        </a:rPr>
                        <a:t>Algorithms, 2008</a:t>
                      </a:r>
                      <a:endParaRPr lang="en-US" sz="1800" b="0" u="sng" baseline="0" dirty="0" smtClean="0">
                        <a:solidFill>
                          <a:srgbClr val="0000CC"/>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5168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sng" kern="1200" dirty="0" smtClean="0">
                          <a:solidFill>
                            <a:srgbClr val="0000CC"/>
                          </a:solidFill>
                          <a:latin typeface="+mn-lt"/>
                          <a:ea typeface="+mn-ea"/>
                          <a:cs typeface="+mn-cs"/>
                        </a:rPr>
                        <a:t>Discrete Math. </a:t>
                      </a:r>
                      <a:r>
                        <a:rPr lang="en-US" sz="1800" u="sng" kern="1200" dirty="0" err="1" smtClean="0">
                          <a:solidFill>
                            <a:srgbClr val="0000CC"/>
                          </a:solidFill>
                          <a:latin typeface="+mn-lt"/>
                          <a:ea typeface="+mn-ea"/>
                          <a:cs typeface="+mn-cs"/>
                        </a:rPr>
                        <a:t>Algorit</a:t>
                      </a:r>
                      <a:r>
                        <a:rPr lang="en-US" sz="1800" u="sng" kern="1200" dirty="0" smtClean="0">
                          <a:solidFill>
                            <a:srgbClr val="0000CC"/>
                          </a:solidFill>
                          <a:latin typeface="+mn-lt"/>
                          <a:ea typeface="+mn-ea"/>
                          <a:cs typeface="+mn-cs"/>
                        </a:rPr>
                        <a:t>. &amp; Appl.,</a:t>
                      </a:r>
                      <a:r>
                        <a:rPr lang="en-US" u="sng" dirty="0" smtClean="0">
                          <a:solidFill>
                            <a:srgbClr val="0000CC"/>
                          </a:solidFill>
                        </a:rPr>
                        <a:t> 2009</a:t>
                      </a:r>
                      <a:endParaRPr lang="en-US" sz="1800" b="1" u="sng" baseline="0" dirty="0" smtClean="0">
                        <a:solidFill>
                          <a:srgbClr val="0000CC"/>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Z</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Z</a:t>
                      </a:r>
                      <a:endParaRPr lang="en-US"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5168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sng" kern="1200" dirty="0" smtClean="0">
                          <a:solidFill>
                            <a:srgbClr val="C00000"/>
                          </a:solidFill>
                          <a:latin typeface="+mn-lt"/>
                          <a:ea typeface="+mn-ea"/>
                          <a:cs typeface="+mn-cs"/>
                        </a:rPr>
                        <a:t>Journal of Combinatorics, </a:t>
                      </a:r>
                      <a:r>
                        <a:rPr lang="en-US" b="1" u="sng" dirty="0" smtClean="0">
                          <a:solidFill>
                            <a:srgbClr val="C00000"/>
                          </a:solidFill>
                        </a:rPr>
                        <a:t>2010  </a:t>
                      </a:r>
                      <a:endParaRPr lang="en-US" b="1" u="sng" dirty="0">
                        <a:solidFill>
                          <a:srgbClr val="C0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516835">
                <a:tc>
                  <a:txBody>
                    <a:bodyPr/>
                    <a:lstStyle/>
                    <a:p>
                      <a:pPr algn="l" fontAlgn="ctr"/>
                      <a:r>
                        <a:rPr lang="en-US" sz="1800" b="0" i="0" u="sng" strike="noStrike" dirty="0" smtClean="0">
                          <a:solidFill>
                            <a:srgbClr val="0000CC"/>
                          </a:solidFill>
                          <a:latin typeface="Calibri"/>
                        </a:rPr>
                        <a:t>Elect. </a:t>
                      </a:r>
                      <a:r>
                        <a:rPr lang="en-US" sz="1800" b="0" i="0" u="sng" strike="noStrike" dirty="0">
                          <a:solidFill>
                            <a:srgbClr val="0000CC"/>
                          </a:solidFill>
                          <a:latin typeface="Calibri"/>
                        </a:rPr>
                        <a:t>Notes in Discrete </a:t>
                      </a:r>
                      <a:r>
                        <a:rPr lang="en-US" sz="1800" b="0" i="0" u="sng" strike="noStrike" dirty="0" smtClean="0">
                          <a:solidFill>
                            <a:srgbClr val="0000CC"/>
                          </a:solidFill>
                          <a:latin typeface="Calibri"/>
                        </a:rPr>
                        <a:t>Math., 1999</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bl>
          </a:graphicData>
        </a:graphic>
      </p:graphicFrame>
      <p:sp>
        <p:nvSpPr>
          <p:cNvPr id="9" name="Title 1"/>
          <p:cNvSpPr txBox="1">
            <a:spLocks/>
          </p:cNvSpPr>
          <p:nvPr/>
        </p:nvSpPr>
        <p:spPr>
          <a:xfrm>
            <a:off x="1143000" y="6507162"/>
            <a:ext cx="6934200" cy="27463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solidFill>
                  <a:srgbClr val="0000CC"/>
                </a:solidFill>
                <a:latin typeface="+mj-lt"/>
                <a:ea typeface="+mj-ea"/>
                <a:cs typeface="+mj-cs"/>
              </a:rPr>
              <a:t>October </a:t>
            </a:r>
            <a:r>
              <a:rPr kumimoji="0" lang="en-US" sz="1800" b="0" i="0" u="none" strike="noStrike" kern="1200" cap="none" spc="0" normalizeH="0" baseline="0" noProof="0" dirty="0" smtClean="0">
                <a:ln>
                  <a:noFill/>
                </a:ln>
                <a:solidFill>
                  <a:srgbClr val="0000CC"/>
                </a:solidFill>
                <a:effectLst/>
                <a:uLnTx/>
                <a:uFillTx/>
                <a:latin typeface="+mj-lt"/>
                <a:ea typeface="+mj-ea"/>
                <a:cs typeface="+mj-cs"/>
              </a:rPr>
              <a:t>, 2011</a:t>
            </a:r>
            <a:endParaRPr kumimoji="0" lang="en-US" sz="1800" b="0" i="0" u="none" strike="noStrike" kern="1200" cap="none" spc="0" normalizeH="0" baseline="0" noProof="0" dirty="0">
              <a:ln>
                <a:noFill/>
              </a:ln>
              <a:solidFill>
                <a:srgbClr val="0000CC"/>
              </a:solidFill>
              <a:effectLst/>
              <a:uLnTx/>
              <a:uFillTx/>
              <a:latin typeface="+mj-lt"/>
              <a:ea typeface="+mj-ea"/>
              <a:cs typeface="+mj-cs"/>
            </a:endParaRPr>
          </a:p>
        </p:txBody>
      </p:sp>
      <p:sp>
        <p:nvSpPr>
          <p:cNvPr id="6" name="Date Placeholder 5"/>
          <p:cNvSpPr>
            <a:spLocks noGrp="1"/>
          </p:cNvSpPr>
          <p:nvPr>
            <p:ph type="dt" sz="half" idx="10"/>
          </p:nvPr>
        </p:nvSpPr>
        <p:spPr/>
        <p:txBody>
          <a:bodyPr/>
          <a:lstStyle/>
          <a:p>
            <a:fld id="{32E9D5D9-68F2-4DFD-9E18-BD6D4C144AD4}" type="datetime1">
              <a:rPr lang="en-US" smtClean="0"/>
              <a:pPr/>
              <a:t>10/29/2011</a:t>
            </a:fld>
            <a:endParaRPr lang="en-US"/>
          </a:p>
        </p:txBody>
      </p:sp>
      <p:sp>
        <p:nvSpPr>
          <p:cNvPr id="7" name="Rectangle 6"/>
          <p:cNvSpPr/>
          <p:nvPr/>
        </p:nvSpPr>
        <p:spPr>
          <a:xfrm>
            <a:off x="3352800" y="6096000"/>
            <a:ext cx="2763705" cy="369332"/>
          </a:xfrm>
          <a:prstGeom prst="rect">
            <a:avLst/>
          </a:prstGeom>
        </p:spPr>
        <p:txBody>
          <a:bodyPr wrap="none">
            <a:spAutoFit/>
          </a:bodyPr>
          <a:lstStyle/>
          <a:p>
            <a:r>
              <a:rPr lang="en-US" dirty="0" smtClean="0">
                <a:solidFill>
                  <a:srgbClr val="0070C0"/>
                </a:solidFill>
              </a:rPr>
              <a:t>http://www.eigenfactor.org</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304800"/>
          </a:xfrm>
        </p:spPr>
        <p:txBody>
          <a:bodyPr>
            <a:noAutofit/>
          </a:bodyPr>
          <a:lstStyle/>
          <a:p>
            <a:r>
              <a:rPr lang="en-US" sz="2800" dirty="0" smtClean="0">
                <a:solidFill>
                  <a:srgbClr val="00B050"/>
                </a:solidFill>
              </a:rPr>
              <a:t>Journals: Algebra 2010</a:t>
            </a:r>
            <a:endParaRPr lang="en-US" sz="2800" dirty="0">
              <a:solidFill>
                <a:srgbClr val="00B050"/>
              </a:solidFill>
            </a:endParaRPr>
          </a:p>
        </p:txBody>
      </p:sp>
      <p:graphicFrame>
        <p:nvGraphicFramePr>
          <p:cNvPr id="5" name="Table 4"/>
          <p:cNvGraphicFramePr>
            <a:graphicFrameLocks noGrp="1"/>
          </p:cNvGraphicFramePr>
          <p:nvPr/>
        </p:nvGraphicFramePr>
        <p:xfrm>
          <a:off x="228600" y="457200"/>
          <a:ext cx="8686800" cy="5617845"/>
        </p:xfrm>
        <a:graphic>
          <a:graphicData uri="http://schemas.openxmlformats.org/drawingml/2006/table">
            <a:tbl>
              <a:tblPr firstRow="1" bandRow="1">
                <a:tableStyleId>{5C22544A-7EE6-4342-B048-85BDC9FD1C3A}</a:tableStyleId>
              </a:tblPr>
              <a:tblGrid>
                <a:gridCol w="4206239"/>
                <a:gridCol w="914400"/>
                <a:gridCol w="731520"/>
                <a:gridCol w="640080"/>
                <a:gridCol w="640080"/>
                <a:gridCol w="640080"/>
                <a:gridCol w="914401"/>
              </a:tblGrid>
              <a:tr h="62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70C0"/>
                          </a:solidFill>
                        </a:rPr>
                        <a:t>Journals</a:t>
                      </a:r>
                      <a:r>
                        <a:rPr lang="en-US" sz="2800" baseline="0" dirty="0" smtClean="0">
                          <a:solidFill>
                            <a:srgbClr val="0070C0"/>
                          </a:solidFill>
                        </a:rPr>
                        <a:t> &amp; </a:t>
                      </a:r>
                      <a:r>
                        <a:rPr lang="en-US" sz="2800" dirty="0" smtClean="0">
                          <a:solidFill>
                            <a:srgbClr val="0070C0"/>
                          </a:solidFill>
                        </a:rPr>
                        <a:t>Start year</a:t>
                      </a:r>
                    </a:p>
                  </a:txBody>
                  <a:tcPr>
                    <a:blipFill>
                      <a:blip r:embed="rId2"/>
                      <a:tile tx="0" ty="0" sx="100000" sy="100000" flip="none" algn="tl"/>
                    </a:blipFill>
                  </a:tcPr>
                </a:tc>
                <a:tc>
                  <a:txBody>
                    <a:bodyPr/>
                    <a:lstStyle/>
                    <a:p>
                      <a:pPr algn="ctr"/>
                      <a:r>
                        <a:rPr lang="en-US" sz="1600" dirty="0" smtClean="0">
                          <a:solidFill>
                            <a:srgbClr val="0070C0"/>
                          </a:solidFill>
                        </a:rPr>
                        <a:t>Article</a:t>
                      </a:r>
                      <a:r>
                        <a:rPr lang="en-US" sz="1600" baseline="0" dirty="0" smtClean="0">
                          <a:solidFill>
                            <a:srgbClr val="0070C0"/>
                          </a:solidFill>
                        </a:rPr>
                        <a:t> Infl.</a:t>
                      </a:r>
                      <a:endParaRPr lang="en-US" sz="1600" dirty="0">
                        <a:solidFill>
                          <a:srgbClr val="0070C0"/>
                        </a:solidFill>
                      </a:endParaRPr>
                    </a:p>
                  </a:txBody>
                  <a:tcPr>
                    <a:blipFill>
                      <a:blip r:embed="rId2"/>
                      <a:tile tx="0" ty="0" sx="100000" sy="100000" flip="none" algn="tl"/>
                    </a:blipFill>
                  </a:tcPr>
                </a:tc>
                <a:tc>
                  <a:txBody>
                    <a:bodyPr/>
                    <a:lstStyle/>
                    <a:p>
                      <a:pPr algn="ctr"/>
                      <a:r>
                        <a:rPr lang="en-US" sz="1600" dirty="0" smtClean="0">
                          <a:solidFill>
                            <a:srgbClr val="0070C0"/>
                          </a:solidFill>
                        </a:rPr>
                        <a:t>ERA</a:t>
                      </a:r>
                      <a:br>
                        <a:rPr lang="en-US" sz="1600" dirty="0" smtClean="0">
                          <a:solidFill>
                            <a:srgbClr val="0070C0"/>
                          </a:solidFill>
                        </a:rPr>
                      </a:br>
                      <a:r>
                        <a:rPr lang="en-US" sz="1600" dirty="0" err="1" smtClean="0">
                          <a:solidFill>
                            <a:srgbClr val="0070C0"/>
                          </a:solidFill>
                        </a:rPr>
                        <a:t>Aust</a:t>
                      </a:r>
                      <a:endParaRPr lang="en-US" sz="1600" dirty="0">
                        <a:solidFill>
                          <a:srgbClr val="0070C0"/>
                        </a:solidFill>
                      </a:endParaRPr>
                    </a:p>
                  </a:txBody>
                  <a:tcPr>
                    <a:blipFill>
                      <a:blip r:embed="rId2"/>
                      <a:tile tx="0" ty="0" sx="100000" sy="100000" flip="none" algn="tl"/>
                    </a:blipFill>
                  </a:tcPr>
                </a:tc>
                <a:tc>
                  <a:txBody>
                    <a:bodyPr/>
                    <a:lstStyle/>
                    <a:p>
                      <a:pPr algn="ctr"/>
                      <a:r>
                        <a:rPr lang="en-US" sz="1600" dirty="0" smtClean="0">
                          <a:solidFill>
                            <a:srgbClr val="0070C0"/>
                          </a:solidFill>
                        </a:rPr>
                        <a:t>Nor</a:t>
                      </a:r>
                      <a:br>
                        <a:rPr lang="en-US" sz="1600" dirty="0" smtClean="0">
                          <a:solidFill>
                            <a:srgbClr val="0070C0"/>
                          </a:solidFill>
                        </a:rPr>
                      </a:br>
                      <a:r>
                        <a:rPr lang="en-US" sz="1600" dirty="0" smtClean="0">
                          <a:solidFill>
                            <a:srgbClr val="0070C0"/>
                          </a:solidFill>
                        </a:rPr>
                        <a:t>way</a:t>
                      </a:r>
                      <a:endParaRPr lang="en-US" sz="1600" dirty="0">
                        <a:solidFill>
                          <a:srgbClr val="0070C0"/>
                        </a:solidFill>
                      </a:endParaRPr>
                    </a:p>
                  </a:txBody>
                  <a:tcPr>
                    <a:blipFill>
                      <a:blip r:embed="rId2"/>
                      <a:tile tx="0" ty="0" sx="100000" sy="100000" flip="none" algn="tl"/>
                    </a:blipFill>
                  </a:tcPr>
                </a:tc>
                <a:tc>
                  <a:txBody>
                    <a:bodyPr/>
                    <a:lstStyle/>
                    <a:p>
                      <a:pPr algn="ctr"/>
                      <a:r>
                        <a:rPr lang="en-US" sz="1600" dirty="0" smtClean="0">
                          <a:solidFill>
                            <a:srgbClr val="0070C0"/>
                          </a:solidFill>
                        </a:rPr>
                        <a:t>Denmark</a:t>
                      </a:r>
                      <a:endParaRPr lang="en-US" sz="1600"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#Paper</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ISI</a:t>
                      </a:r>
                      <a:endParaRPr lang="en-US" dirty="0">
                        <a:solidFill>
                          <a:srgbClr val="0070C0"/>
                        </a:solidFill>
                      </a:endParaRPr>
                    </a:p>
                  </a:txBody>
                  <a:tcPr>
                    <a:blipFill>
                      <a:blip r:embed="rId2"/>
                      <a:tile tx="0" ty="0" sx="100000" sy="100000" flip="none" algn="tl"/>
                    </a:blipFill>
                  </a:tcPr>
                </a:tc>
              </a:tr>
              <a:tr h="363410">
                <a:tc>
                  <a:txBody>
                    <a:bodyPr/>
                    <a:lstStyle/>
                    <a:p>
                      <a:pPr algn="l"/>
                      <a:r>
                        <a:rPr lang="en-US" u="sng" dirty="0" smtClean="0">
                          <a:solidFill>
                            <a:srgbClr val="0000CC"/>
                          </a:solidFill>
                        </a:rPr>
                        <a:t>J.</a:t>
                      </a:r>
                      <a:r>
                        <a:rPr lang="en-US" u="sng" baseline="0" dirty="0" smtClean="0">
                          <a:solidFill>
                            <a:srgbClr val="0000CC"/>
                          </a:solidFill>
                        </a:rPr>
                        <a:t> of Algebraic Geometry, </a:t>
                      </a:r>
                      <a:r>
                        <a:rPr lang="en-US" u="sng" dirty="0" smtClean="0">
                          <a:solidFill>
                            <a:srgbClr val="0000CC"/>
                          </a:solidFill>
                        </a:rPr>
                        <a:t>1992</a:t>
                      </a:r>
                      <a:endParaRPr lang="en-US" u="sng" dirty="0">
                        <a:solidFill>
                          <a:srgbClr val="0000CC"/>
                        </a:solidFill>
                      </a:endParaRPr>
                    </a:p>
                  </a:txBody>
                  <a:tcPr>
                    <a:blipFill>
                      <a:blip r:embed="rId2"/>
                      <a:tile tx="0" ty="0" sx="100000" sy="100000" flip="none" algn="tl"/>
                    </a:blipFill>
                  </a:tcPr>
                </a:tc>
                <a:tc>
                  <a:txBody>
                    <a:bodyPr/>
                    <a:lstStyle/>
                    <a:p>
                      <a:pPr algn="ctr"/>
                      <a:r>
                        <a:rPr lang="en-US" b="1" dirty="0" smtClean="0">
                          <a:solidFill>
                            <a:srgbClr val="FF0000"/>
                          </a:solidFill>
                        </a:rPr>
                        <a:t>2.207</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rgbClr val="0070C0"/>
                          </a:solidFill>
                        </a:rPr>
                        <a:t>A</a:t>
                      </a:r>
                      <a:endParaRPr lang="en-US" b="0"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20</a:t>
                      </a: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r h="363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solidFill>
                            <a:srgbClr val="0000CC"/>
                          </a:solidFill>
                        </a:rPr>
                        <a:t>Journal of Algebra, 1964</a:t>
                      </a:r>
                      <a:r>
                        <a:rPr lang="en-US" u="sng" dirty="0" smtClean="0"/>
                        <a:t> </a:t>
                      </a:r>
                      <a:endParaRPr lang="en-US" b="1" u="none" dirty="0">
                        <a:solidFill>
                          <a:srgbClr val="FF0000"/>
                        </a:solidFill>
                      </a:endParaRPr>
                    </a:p>
                  </a:txBody>
                  <a:tcPr>
                    <a:blipFill>
                      <a:blip r:embed="rId2"/>
                      <a:tile tx="0" ty="0" sx="100000" sy="100000" flip="none" algn="tl"/>
                    </a:blipFill>
                  </a:tcPr>
                </a:tc>
                <a:tc>
                  <a:txBody>
                    <a:bodyPr/>
                    <a:lstStyle/>
                    <a:p>
                      <a:pPr algn="ctr"/>
                      <a:r>
                        <a:rPr lang="en-US" dirty="0" smtClean="0"/>
                        <a:t>0.768</a:t>
                      </a:r>
                      <a:endParaRPr lang="en-US" b="1" dirty="0">
                        <a:solidFill>
                          <a:srgbClr val="00B050"/>
                        </a:solidFill>
                      </a:endParaRPr>
                    </a:p>
                  </a:txBody>
                  <a:tcPr>
                    <a:blipFill>
                      <a:blip r:embed="rId2"/>
                      <a:tile tx="0" ty="0" sx="100000" sy="100000" flip="none" algn="tl"/>
                    </a:blipFill>
                  </a:tcPr>
                </a:tc>
                <a:tc>
                  <a:txBody>
                    <a:bodyPr/>
                    <a:lstStyle/>
                    <a:p>
                      <a:pPr algn="ctr"/>
                      <a:r>
                        <a:rPr lang="en-US" dirty="0" smtClean="0">
                          <a:solidFill>
                            <a:srgbClr val="FF0000"/>
                          </a:solidFill>
                        </a:rPr>
                        <a:t>A*</a:t>
                      </a:r>
                      <a:endParaRPr lang="en-US"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sz="2000" b="1" dirty="0" smtClean="0">
                          <a:solidFill>
                            <a:srgbClr val="660066"/>
                          </a:solidFill>
                        </a:rPr>
                        <a:t>1</a:t>
                      </a:r>
                      <a:endParaRPr lang="en-US" sz="2000" b="1" dirty="0">
                        <a:solidFill>
                          <a:srgbClr val="660066"/>
                        </a:solidFill>
                      </a:endParaRPr>
                    </a:p>
                  </a:txBody>
                  <a:tcPr>
                    <a:blipFill>
                      <a:blip r:embed="rId2"/>
                      <a:tile tx="0" ty="0" sx="100000" sy="100000" flip="none" algn="tl"/>
                    </a:blipFill>
                  </a:tcPr>
                </a:tc>
                <a:tc>
                  <a:txBody>
                    <a:bodyPr/>
                    <a:lstStyle/>
                    <a:p>
                      <a:pPr algn="ctr"/>
                      <a:r>
                        <a:rPr lang="en-US" dirty="0" smtClean="0"/>
                        <a:t>412</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Transformation </a:t>
                      </a:r>
                      <a:r>
                        <a:rPr lang="en-US" sz="1800" b="0" i="0" u="sng" strike="noStrike" dirty="0" smtClean="0">
                          <a:solidFill>
                            <a:srgbClr val="0000CC"/>
                          </a:solidFill>
                          <a:latin typeface="Calibri"/>
                        </a:rPr>
                        <a:t>Groups, 1996</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solidFill>
                            <a:srgbClr val="0070C0"/>
                          </a:solidFill>
                        </a:rPr>
                        <a:t>1.157</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A</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39</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AU" sz="1800" b="1" i="0" u="sng" strike="noStrike" dirty="0">
                          <a:solidFill>
                            <a:srgbClr val="339933"/>
                          </a:solidFill>
                          <a:latin typeface="Calibri"/>
                        </a:rPr>
                        <a:t>Algebra and Number </a:t>
                      </a:r>
                      <a:r>
                        <a:rPr lang="en-AU" sz="1800" b="1" i="0" u="sng" strike="noStrike" dirty="0" smtClean="0">
                          <a:solidFill>
                            <a:srgbClr val="339933"/>
                          </a:solidFill>
                          <a:latin typeface="Calibri"/>
                        </a:rPr>
                        <a:t>Theory</a:t>
                      </a:r>
                      <a:r>
                        <a:rPr lang="en-AU" sz="1800" b="0" i="0" u="sng" strike="noStrike" dirty="0" smtClean="0">
                          <a:solidFill>
                            <a:srgbClr val="0000CC"/>
                          </a:solidFill>
                          <a:latin typeface="Calibri"/>
                        </a:rPr>
                        <a:t>, 2007</a:t>
                      </a:r>
                      <a:endParaRPr lang="en-AU"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339933"/>
                          </a:solidFill>
                        </a:rPr>
                        <a:t>------</a:t>
                      </a: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38</a:t>
                      </a:r>
                      <a:endParaRPr lang="en-US" b="1" dirty="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ction="ppaction://hlinkfile"/>
                        </a:rPr>
                        <a:t>K-theory</a:t>
                      </a:r>
                      <a:r>
                        <a:rPr lang="en-US" u="sng" dirty="0" smtClean="0">
                          <a:solidFill>
                            <a:srgbClr val="0000CC"/>
                          </a:solidFill>
                        </a:rPr>
                        <a:t>,</a:t>
                      </a:r>
                      <a:r>
                        <a:rPr lang="en-US" u="sng" baseline="0" dirty="0" smtClean="0">
                          <a:solidFill>
                            <a:srgbClr val="0000CC"/>
                          </a:solidFill>
                        </a:rPr>
                        <a:t> 1987</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solidFill>
                            <a:schemeClr val="dk1"/>
                          </a:solidFill>
                        </a:rPr>
                        <a:t>0.973</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A</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a:r>
                        <a:rPr lang="en-US" u="sng" dirty="0" smtClean="0">
                          <a:solidFill>
                            <a:srgbClr val="0000CC"/>
                          </a:solidFill>
                        </a:rPr>
                        <a:t>J. Pure Applied Algebra, 1971</a:t>
                      </a:r>
                      <a:endParaRPr lang="en-US" u="sng" dirty="0">
                        <a:solidFill>
                          <a:srgbClr val="0000CC"/>
                        </a:solidFill>
                      </a:endParaRPr>
                    </a:p>
                  </a:txBody>
                  <a:tcPr>
                    <a:blipFill>
                      <a:blip r:embed="rId2"/>
                      <a:tile tx="0" ty="0" sx="100000" sy="100000" flip="none" algn="tl"/>
                    </a:blipFill>
                  </a:tcPr>
                </a:tc>
                <a:tc>
                  <a:txBody>
                    <a:bodyPr/>
                    <a:lstStyle/>
                    <a:p>
                      <a:pPr algn="ctr"/>
                      <a:r>
                        <a:rPr lang="en-US" dirty="0" smtClean="0"/>
                        <a:t>0.814</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rgbClr val="0070C0"/>
                          </a:solidFill>
                        </a:rPr>
                        <a:t>A</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189</a:t>
                      </a: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r h="363410">
                <a:tc>
                  <a:txBody>
                    <a:bodyPr/>
                    <a:lstStyle/>
                    <a:p>
                      <a:r>
                        <a:rPr lang="en-US" sz="1800" u="sng" dirty="0" smtClean="0">
                          <a:solidFill>
                            <a:srgbClr val="0000CC"/>
                          </a:solidFill>
                        </a:rPr>
                        <a:t> </a:t>
                      </a:r>
                      <a:r>
                        <a:rPr lang="en-US" sz="1800" u="sng" dirty="0" smtClean="0">
                          <a:solidFill>
                            <a:srgbClr val="0000CC"/>
                          </a:solidFill>
                          <a:hlinkClick r:id=""/>
                        </a:rPr>
                        <a:t>Linear Algebra and Its Appl</a:t>
                      </a:r>
                      <a:r>
                        <a:rPr lang="en-US" sz="1800" u="sng" dirty="0" smtClean="0">
                          <a:solidFill>
                            <a:srgbClr val="0000CC"/>
                          </a:solidFill>
                        </a:rPr>
                        <a:t>.,</a:t>
                      </a:r>
                      <a:r>
                        <a:rPr lang="en-US" sz="1800" b="1" u="sng" dirty="0" smtClean="0">
                          <a:solidFill>
                            <a:srgbClr val="660066"/>
                          </a:solidFill>
                        </a:rPr>
                        <a:t> </a:t>
                      </a:r>
                      <a:r>
                        <a:rPr lang="en-US" b="1" dirty="0" smtClean="0">
                          <a:solidFill>
                            <a:srgbClr val="660066"/>
                          </a:solidFill>
                        </a:rPr>
                        <a:t>1968</a:t>
                      </a:r>
                    </a:p>
                  </a:txBody>
                  <a:tcPr>
                    <a:blipFill>
                      <a:blip r:embed="rId2"/>
                      <a:tile tx="0" ty="0" sx="100000" sy="100000" flip="none" algn="tl"/>
                    </a:blipFill>
                  </a:tcPr>
                </a:tc>
                <a:tc>
                  <a:txBody>
                    <a:bodyPr/>
                    <a:lstStyle/>
                    <a:p>
                      <a:pPr algn="ctr"/>
                      <a:r>
                        <a:rPr lang="en-US" dirty="0" smtClean="0"/>
                        <a:t>0.600</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A</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442</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err="1">
                          <a:solidFill>
                            <a:srgbClr val="0000CC"/>
                          </a:solidFill>
                          <a:latin typeface="Calibri"/>
                        </a:rPr>
                        <a:t>Semigroup</a:t>
                      </a:r>
                      <a:r>
                        <a:rPr lang="en-US" sz="1800" b="0" i="0" u="sng" strike="noStrike" dirty="0">
                          <a:solidFill>
                            <a:srgbClr val="0000CC"/>
                          </a:solidFill>
                          <a:latin typeface="Calibri"/>
                        </a:rPr>
                        <a:t> </a:t>
                      </a:r>
                      <a:r>
                        <a:rPr lang="en-US" sz="1800" b="0" i="0" u="sng" strike="noStrike" dirty="0" smtClean="0">
                          <a:solidFill>
                            <a:srgbClr val="0000CC"/>
                          </a:solidFill>
                          <a:latin typeface="Calibri"/>
                        </a:rPr>
                        <a:t>Forum,</a:t>
                      </a:r>
                      <a:r>
                        <a:rPr lang="en-US" sz="1800" b="0" i="0" u="sng" strike="noStrike" baseline="0" dirty="0" smtClean="0">
                          <a:solidFill>
                            <a:srgbClr val="0000CC"/>
                          </a:solidFill>
                          <a:latin typeface="Calibri"/>
                        </a:rPr>
                        <a:t> 1970</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0.484</a:t>
                      </a:r>
                      <a:endParaRPr lang="en-US"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A</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70</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r h="363410">
                <a:tc>
                  <a:txBody>
                    <a:bodyPr/>
                    <a:lstStyle/>
                    <a:p>
                      <a:pPr algn="l"/>
                      <a:r>
                        <a:rPr lang="en-US" u="sng" dirty="0" smtClean="0">
                          <a:solidFill>
                            <a:srgbClr val="0000CC"/>
                          </a:solidFill>
                          <a:hlinkClick r:id=""/>
                        </a:rPr>
                        <a:t>Journal of Lie Theory</a:t>
                      </a:r>
                      <a:r>
                        <a:rPr lang="en-US" u="sng" dirty="0" smtClean="0">
                          <a:solidFill>
                            <a:srgbClr val="0000CC"/>
                          </a:solidFill>
                        </a:rPr>
                        <a:t>, 1994</a:t>
                      </a:r>
                      <a:endParaRPr lang="en-US" u="sng" dirty="0">
                        <a:solidFill>
                          <a:srgbClr val="0000CC"/>
                        </a:solidFill>
                      </a:endParaRPr>
                    </a:p>
                  </a:txBody>
                  <a:tcPr>
                    <a:blipFill>
                      <a:blip r:embed="rId2"/>
                      <a:tile tx="0" ty="0" sx="100000" sy="100000" flip="none" algn="tl"/>
                    </a:blipFill>
                  </a:tcPr>
                </a:tc>
                <a:tc>
                  <a:txBody>
                    <a:bodyPr/>
                    <a:lstStyle/>
                    <a:p>
                      <a:pPr algn="ctr"/>
                      <a:r>
                        <a:rPr lang="en-US" dirty="0" smtClean="0"/>
                        <a:t>0.497</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rgbClr val="0070C0"/>
                          </a:solidFill>
                        </a:rPr>
                        <a:t>A</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39</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r>
                        <a:rPr lang="en-US" sz="1800" u="sng" kern="1200" baseline="0" dirty="0" smtClean="0">
                          <a:solidFill>
                            <a:srgbClr val="0000CC"/>
                          </a:solidFill>
                          <a:latin typeface="+mn-lt"/>
                          <a:ea typeface="+mn-ea"/>
                          <a:cs typeface="+mn-cs"/>
                        </a:rPr>
                        <a:t>Applicable Algebra in Engineering, Communication and Computing, 1990</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b="0" dirty="0" smtClean="0">
                          <a:solidFill>
                            <a:schemeClr val="tx1"/>
                          </a:solidFill>
                        </a:rPr>
                        <a:t>0.461</a:t>
                      </a:r>
                      <a:endParaRPr lang="en-US" b="0" dirty="0">
                        <a:solidFill>
                          <a:schemeClr val="tx1"/>
                        </a:solidFill>
                      </a:endParaRP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20</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r>
                        <a:rPr lang="en-US" u="sng" dirty="0" smtClean="0">
                          <a:solidFill>
                            <a:srgbClr val="0000CC"/>
                          </a:solidFill>
                        </a:rPr>
                        <a:t>Int. J. of Algebra and </a:t>
                      </a:r>
                      <a:r>
                        <a:rPr lang="en-US" u="sng" dirty="0" err="1" smtClean="0">
                          <a:solidFill>
                            <a:srgbClr val="0000CC"/>
                          </a:solidFill>
                        </a:rPr>
                        <a:t>Comput</a:t>
                      </a:r>
                      <a:r>
                        <a:rPr lang="en-US" u="sng" dirty="0" smtClean="0">
                          <a:solidFill>
                            <a:srgbClr val="0000CC"/>
                          </a:solidFill>
                        </a:rPr>
                        <a:t>., 1991</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b="0" dirty="0" smtClean="0">
                          <a:solidFill>
                            <a:srgbClr val="0070C0"/>
                          </a:solidFill>
                        </a:rPr>
                        <a:t>A</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b="0" u="sng" dirty="0" smtClean="0">
                          <a:solidFill>
                            <a:srgbClr val="0000CC"/>
                          </a:solidFill>
                        </a:rPr>
                        <a:t>Groups, Geometry and Dynamics, 2006</a:t>
                      </a:r>
                    </a:p>
                  </a:txBody>
                  <a:tcPr marL="9525" marR="9525" marT="9525" marB="0" anchor="ctr">
                    <a:blipFill>
                      <a:blip r:embed="rId2"/>
                      <a:tile tx="0" ty="0" sx="100000" sy="100000" flip="none" algn="tl"/>
                    </a:blipFill>
                  </a:tcPr>
                </a:tc>
                <a:tc>
                  <a:txBody>
                    <a:bodyPr/>
                    <a:lstStyle/>
                    <a:p>
                      <a:pPr algn="ctr"/>
                      <a:r>
                        <a:rPr lang="en-US" dirty="0" smtClean="0"/>
                        <a:t>1.211</a:t>
                      </a:r>
                      <a:endParaRPr lang="en-US" dirty="0"/>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B</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41</a:t>
                      </a: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sng" baseline="0" dirty="0" smtClean="0">
                          <a:solidFill>
                            <a:srgbClr val="0000CC"/>
                          </a:solidFill>
                        </a:rPr>
                        <a:t>Alg. Representation Theory, </a:t>
                      </a:r>
                      <a:r>
                        <a:rPr lang="en-US" u="sng" dirty="0" smtClean="0">
                          <a:solidFill>
                            <a:srgbClr val="0000CC"/>
                          </a:solidFill>
                        </a:rPr>
                        <a:t>1998</a:t>
                      </a:r>
                      <a:endParaRPr lang="en-US" sz="1800" u="sng" baseline="0" dirty="0" smtClean="0">
                        <a:solidFill>
                          <a:srgbClr val="0000CC"/>
                        </a:solidFill>
                      </a:endParaRPr>
                    </a:p>
                  </a:txBody>
                  <a:tcPr>
                    <a:blipFill>
                      <a:blip r:embed="rId2"/>
                      <a:tile tx="0" ty="0" sx="100000" sy="100000" flip="none" algn="tl"/>
                    </a:blipFill>
                  </a:tcPr>
                </a:tc>
                <a:tc>
                  <a:txBody>
                    <a:bodyPr/>
                    <a:lstStyle/>
                    <a:p>
                      <a:pPr algn="ctr"/>
                      <a:r>
                        <a:rPr lang="en-US" dirty="0" smtClean="0"/>
                        <a:t>0.567</a:t>
                      </a:r>
                      <a:endParaRPr lang="en-US" b="1" dirty="0">
                        <a:solidFill>
                          <a:srgbClr val="00B050"/>
                        </a:solidFill>
                      </a:endParaRP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43</a:t>
                      </a:r>
                      <a:endParaRPr lang="en-US" b="1" dirty="0">
                        <a:solidFill>
                          <a:srgbClr val="00B05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bl>
          </a:graphicData>
        </a:graphic>
      </p:graphicFrame>
      <p:sp>
        <p:nvSpPr>
          <p:cNvPr id="9" name="Title 1"/>
          <p:cNvSpPr txBox="1">
            <a:spLocks/>
          </p:cNvSpPr>
          <p:nvPr/>
        </p:nvSpPr>
        <p:spPr>
          <a:xfrm>
            <a:off x="1143000" y="6507162"/>
            <a:ext cx="6934200" cy="27463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solidFill>
                  <a:srgbClr val="0000CC"/>
                </a:solidFill>
                <a:latin typeface="+mj-lt"/>
                <a:ea typeface="+mj-ea"/>
                <a:cs typeface="+mj-cs"/>
              </a:rPr>
              <a:t>October </a:t>
            </a:r>
            <a:r>
              <a:rPr kumimoji="0" lang="en-US" sz="1800" b="0" i="0" u="none" strike="noStrike" kern="1200" cap="none" spc="0" normalizeH="0" baseline="0" noProof="0" dirty="0" smtClean="0">
                <a:ln>
                  <a:noFill/>
                </a:ln>
                <a:solidFill>
                  <a:srgbClr val="0000CC"/>
                </a:solidFill>
                <a:effectLst/>
                <a:uLnTx/>
                <a:uFillTx/>
                <a:latin typeface="+mj-lt"/>
                <a:ea typeface="+mj-ea"/>
                <a:cs typeface="+mj-cs"/>
              </a:rPr>
              <a:t>, 2011</a:t>
            </a:r>
            <a:endParaRPr kumimoji="0" lang="en-US" sz="1800" b="0" i="0" u="none" strike="noStrike" kern="1200" cap="none" spc="0" normalizeH="0" baseline="0" noProof="0" dirty="0">
              <a:ln>
                <a:noFill/>
              </a:ln>
              <a:solidFill>
                <a:srgbClr val="0000CC"/>
              </a:solidFill>
              <a:effectLst/>
              <a:uLnTx/>
              <a:uFillTx/>
              <a:latin typeface="+mj-lt"/>
              <a:ea typeface="+mj-ea"/>
              <a:cs typeface="+mj-cs"/>
            </a:endParaRPr>
          </a:p>
        </p:txBody>
      </p:sp>
      <p:sp>
        <p:nvSpPr>
          <p:cNvPr id="6" name="Date Placeholder 5"/>
          <p:cNvSpPr>
            <a:spLocks noGrp="1"/>
          </p:cNvSpPr>
          <p:nvPr>
            <p:ph type="dt" sz="half" idx="10"/>
          </p:nvPr>
        </p:nvSpPr>
        <p:spPr/>
        <p:txBody>
          <a:bodyPr/>
          <a:lstStyle/>
          <a:p>
            <a:fld id="{81B233AB-A779-4160-91C1-0E695C168DAF}" type="datetime1">
              <a:rPr lang="en-US" smtClean="0"/>
              <a:pPr/>
              <a:t>10/29/2011</a:t>
            </a:fld>
            <a:endParaRPr lang="en-US"/>
          </a:p>
        </p:txBody>
      </p:sp>
      <p:sp>
        <p:nvSpPr>
          <p:cNvPr id="7" name="Rectangle 6"/>
          <p:cNvSpPr/>
          <p:nvPr/>
        </p:nvSpPr>
        <p:spPr>
          <a:xfrm>
            <a:off x="3352800" y="6183868"/>
            <a:ext cx="2763705" cy="369332"/>
          </a:xfrm>
          <a:prstGeom prst="rect">
            <a:avLst/>
          </a:prstGeom>
        </p:spPr>
        <p:txBody>
          <a:bodyPr wrap="none">
            <a:spAutoFit/>
          </a:bodyPr>
          <a:lstStyle/>
          <a:p>
            <a:r>
              <a:rPr lang="en-US" dirty="0" smtClean="0">
                <a:solidFill>
                  <a:srgbClr val="0070C0"/>
                </a:solidFill>
              </a:rPr>
              <a:t>http://www.eigenfactor.org</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a:xfrm>
            <a:off x="304800" y="838200"/>
            <a:ext cx="8610600" cy="5254625"/>
          </a:xfrm>
        </p:spPr>
        <p:txBody>
          <a:bodyPr>
            <a:normAutofit fontScale="92500"/>
          </a:bodyPr>
          <a:lstStyle/>
          <a:p>
            <a:pPr eaLnBrk="1" hangingPunct="1"/>
            <a:r>
              <a:rPr lang="en-AU" sz="3000" b="1" dirty="0" smtClean="0">
                <a:solidFill>
                  <a:srgbClr val="FF0000"/>
                </a:solidFill>
              </a:rPr>
              <a:t>What is it?</a:t>
            </a:r>
          </a:p>
          <a:p>
            <a:pPr lvl="1" eaLnBrk="1" hangingPunct="1"/>
            <a:r>
              <a:rPr lang="en-AU" dirty="0" smtClean="0"/>
              <a:t>Quality?</a:t>
            </a:r>
          </a:p>
          <a:p>
            <a:pPr lvl="1" eaLnBrk="1" hangingPunct="1"/>
            <a:r>
              <a:rPr lang="en-AU" dirty="0" smtClean="0"/>
              <a:t>Prestige?</a:t>
            </a:r>
            <a:br>
              <a:rPr lang="en-AU" dirty="0" smtClean="0"/>
            </a:br>
            <a:endParaRPr lang="en-AU" dirty="0" smtClean="0"/>
          </a:p>
          <a:p>
            <a:pPr eaLnBrk="1" hangingPunct="1"/>
            <a:r>
              <a:rPr lang="en-AU" sz="3000" b="1" dirty="0" smtClean="0">
                <a:solidFill>
                  <a:srgbClr val="FF0000"/>
                </a:solidFill>
              </a:rPr>
              <a:t>Approaches:</a:t>
            </a:r>
          </a:p>
          <a:p>
            <a:pPr lvl="1"/>
            <a:r>
              <a:rPr lang="en-AU" b="1" dirty="0" smtClean="0">
                <a:solidFill>
                  <a:srgbClr val="0000CC"/>
                </a:solidFill>
              </a:rPr>
              <a:t>Metrics</a:t>
            </a:r>
            <a:r>
              <a:rPr lang="en-AU" dirty="0" smtClean="0"/>
              <a:t>: </a:t>
            </a:r>
            <a:r>
              <a:rPr lang="en-AU" b="1" dirty="0" smtClean="0">
                <a:solidFill>
                  <a:srgbClr val="FF6600"/>
                </a:solidFill>
              </a:rPr>
              <a:t>IF, AI, SJR, SNIP, MCQ</a:t>
            </a:r>
          </a:p>
          <a:p>
            <a:pPr lvl="1" eaLnBrk="1" hangingPunct="1"/>
            <a:r>
              <a:rPr lang="en-AU" b="1" dirty="0" smtClean="0">
                <a:solidFill>
                  <a:srgbClr val="0000CC"/>
                </a:solidFill>
              </a:rPr>
              <a:t>Consensus</a:t>
            </a:r>
            <a:r>
              <a:rPr lang="en-AU" dirty="0" smtClean="0"/>
              <a:t>: </a:t>
            </a:r>
            <a:r>
              <a:rPr lang="en-AU" b="1" dirty="0" smtClean="0">
                <a:solidFill>
                  <a:srgbClr val="FF6600"/>
                </a:solidFill>
              </a:rPr>
              <a:t>Denmark, Finland, </a:t>
            </a:r>
            <a:br>
              <a:rPr lang="en-AU" b="1" dirty="0" smtClean="0">
                <a:solidFill>
                  <a:srgbClr val="FF6600"/>
                </a:solidFill>
              </a:rPr>
            </a:br>
            <a:r>
              <a:rPr lang="en-AU" b="1" dirty="0" smtClean="0">
                <a:solidFill>
                  <a:srgbClr val="FF6600"/>
                </a:solidFill>
              </a:rPr>
              <a:t>                      Aust., &amp; Norway Ranking </a:t>
            </a:r>
            <a:r>
              <a:rPr lang="en-AU" dirty="0" smtClean="0"/>
              <a:t/>
            </a:r>
            <a:br>
              <a:rPr lang="en-AU" dirty="0" smtClean="0"/>
            </a:br>
            <a:endParaRPr lang="en-AU" dirty="0" smtClean="0"/>
          </a:p>
          <a:p>
            <a:pPr lvl="1" eaLnBrk="1" hangingPunct="1"/>
            <a:endParaRPr lang="en-AU" dirty="0" smtClean="0"/>
          </a:p>
          <a:p>
            <a:pPr marL="533400" indent="-533400">
              <a:lnSpc>
                <a:spcPct val="90000"/>
              </a:lnSpc>
              <a:buFont typeface="Times New Roman" pitchFamily="18" charset="0"/>
              <a:buNone/>
            </a:pPr>
            <a:r>
              <a:rPr lang="pl-PL" sz="3000" b="1" dirty="0" smtClean="0"/>
              <a:t>Do use </a:t>
            </a:r>
            <a:r>
              <a:rPr lang="pl-PL" sz="3000" b="1" dirty="0" smtClean="0">
                <a:solidFill>
                  <a:srgbClr val="FF0000"/>
                </a:solidFill>
              </a:rPr>
              <a:t>scientometric data, </a:t>
            </a:r>
            <a:r>
              <a:rPr lang="pl-PL" sz="3000" b="1" dirty="0" smtClean="0"/>
              <a:t>but do it in a </a:t>
            </a:r>
            <a:r>
              <a:rPr lang="pl-PL" sz="3000" b="1" dirty="0" smtClean="0">
                <a:solidFill>
                  <a:srgbClr val="FF0000"/>
                </a:solidFill>
              </a:rPr>
              <a:t>reasonable</a:t>
            </a:r>
            <a:r>
              <a:rPr lang="en-US" sz="3000" b="1" dirty="0" smtClean="0">
                <a:solidFill>
                  <a:srgbClr val="FF0000"/>
                </a:solidFill>
              </a:rPr>
              <a:t> </a:t>
            </a:r>
            <a:r>
              <a:rPr lang="pl-PL" sz="3000" b="1" dirty="0" smtClean="0"/>
              <a:t>way!</a:t>
            </a:r>
          </a:p>
          <a:p>
            <a:pPr lvl="1" eaLnBrk="1" hangingPunct="1"/>
            <a:endParaRPr lang="en-AU" dirty="0" smtClean="0"/>
          </a:p>
        </p:txBody>
      </p:sp>
      <p:sp>
        <p:nvSpPr>
          <p:cNvPr id="3" name="Title 2"/>
          <p:cNvSpPr>
            <a:spLocks noGrp="1"/>
          </p:cNvSpPr>
          <p:nvPr>
            <p:ph type="title"/>
          </p:nvPr>
        </p:nvSpPr>
        <p:spPr>
          <a:xfrm>
            <a:off x="457200" y="274638"/>
            <a:ext cx="8229600" cy="563562"/>
          </a:xfrm>
        </p:spPr>
        <p:txBody>
          <a:bodyPr>
            <a:noAutofit/>
          </a:bodyPr>
          <a:lstStyle/>
          <a:p>
            <a:pPr eaLnBrk="1" fontAlgn="auto" hangingPunct="1">
              <a:spcAft>
                <a:spcPts val="0"/>
              </a:spcAft>
              <a:defRPr/>
            </a:pPr>
            <a:r>
              <a:rPr lang="en-AU" b="1" dirty="0" smtClean="0">
                <a:solidFill>
                  <a:srgbClr val="00B050"/>
                </a:solidFill>
              </a:rPr>
              <a:t>Journal Ranking</a:t>
            </a:r>
            <a:endParaRPr lang="en-AU" b="1" dirty="0">
              <a:solidFill>
                <a:srgbClr val="00B050"/>
              </a:solidFill>
            </a:endParaRPr>
          </a:p>
        </p:txBody>
      </p:sp>
      <p:pic>
        <p:nvPicPr>
          <p:cNvPr id="4" name="Picture 3" descr="logo"/>
          <p:cNvPicPr>
            <a:picLocks noChangeAspect="1" noChangeArrowheads="1"/>
          </p:cNvPicPr>
          <p:nvPr/>
        </p:nvPicPr>
        <p:blipFill>
          <a:blip r:embed="rId2" cstate="print"/>
          <a:srcRect/>
          <a:stretch>
            <a:fillRect/>
          </a:stretch>
        </p:blipFill>
        <p:spPr bwMode="auto">
          <a:xfrm>
            <a:off x="6460159" y="1752600"/>
            <a:ext cx="2150441" cy="360362"/>
          </a:xfrm>
          <a:prstGeom prst="rect">
            <a:avLst/>
          </a:prstGeom>
          <a:noFill/>
        </p:spPr>
      </p:pic>
      <p:pic>
        <p:nvPicPr>
          <p:cNvPr id="5" name="Picture 4" descr="Clipboard02"/>
          <p:cNvPicPr>
            <a:picLocks noChangeAspect="1" noChangeArrowheads="1"/>
          </p:cNvPicPr>
          <p:nvPr/>
        </p:nvPicPr>
        <p:blipFill>
          <a:blip r:embed="rId3" cstate="print"/>
          <a:srcRect/>
          <a:stretch>
            <a:fillRect/>
          </a:stretch>
        </p:blipFill>
        <p:spPr bwMode="auto">
          <a:xfrm>
            <a:off x="6400800" y="838200"/>
            <a:ext cx="2438400" cy="700088"/>
          </a:xfrm>
          <a:prstGeom prst="rect">
            <a:avLst/>
          </a:prstGeom>
          <a:noFill/>
        </p:spPr>
      </p:pic>
      <p:pic>
        <p:nvPicPr>
          <p:cNvPr id="6" name="Picture 8" descr="Clipboard06"/>
          <p:cNvPicPr>
            <a:picLocks noChangeAspect="1" noChangeArrowheads="1"/>
          </p:cNvPicPr>
          <p:nvPr/>
        </p:nvPicPr>
        <p:blipFill>
          <a:blip r:embed="rId4" cstate="print"/>
          <a:srcRect/>
          <a:stretch>
            <a:fillRect/>
          </a:stretch>
        </p:blipFill>
        <p:spPr bwMode="auto">
          <a:xfrm>
            <a:off x="6324600" y="2209800"/>
            <a:ext cx="2016125" cy="446088"/>
          </a:xfrm>
          <a:prstGeom prst="rect">
            <a:avLst/>
          </a:prstGeom>
          <a:noFill/>
        </p:spPr>
      </p:pic>
      <p:pic>
        <p:nvPicPr>
          <p:cNvPr id="8" name="Picture 22" descr="eigenfactor"/>
          <p:cNvPicPr preferRelativeResize="0">
            <a:picLocks noChangeAspect="1" noChangeArrowheads="1"/>
          </p:cNvPicPr>
          <p:nvPr/>
        </p:nvPicPr>
        <p:blipFill>
          <a:blip r:embed="rId5" cstate="print"/>
          <a:srcRect/>
          <a:stretch>
            <a:fillRect/>
          </a:stretch>
        </p:blipFill>
        <p:spPr bwMode="auto">
          <a:xfrm>
            <a:off x="6251286" y="2743200"/>
            <a:ext cx="2511714" cy="441325"/>
          </a:xfrm>
          <a:prstGeom prst="rect">
            <a:avLst/>
          </a:prstGeom>
          <a:solidFill>
            <a:schemeClr val="bg1"/>
          </a:solidFill>
          <a:ln w="9525">
            <a:noFill/>
            <a:miter lim="800000"/>
            <a:headEnd/>
            <a:tailEnd/>
          </a:ln>
        </p:spPr>
      </p:pic>
      <p:pic>
        <p:nvPicPr>
          <p:cNvPr id="9" name="Picture 25" descr="scimago"/>
          <p:cNvPicPr preferRelativeResize="0">
            <a:picLocks noChangeAspect="1" noChangeArrowheads="1"/>
          </p:cNvPicPr>
          <p:nvPr/>
        </p:nvPicPr>
        <p:blipFill>
          <a:blip r:embed="rId6" cstate="print"/>
          <a:srcRect/>
          <a:stretch>
            <a:fillRect/>
          </a:stretch>
        </p:blipFill>
        <p:spPr bwMode="auto">
          <a:xfrm>
            <a:off x="6430963" y="3429000"/>
            <a:ext cx="1874837" cy="400050"/>
          </a:xfrm>
          <a:prstGeom prst="rect">
            <a:avLst/>
          </a:prstGeom>
          <a:solidFill>
            <a:schemeClr val="bg1"/>
          </a:solidFill>
          <a:ln w="9525">
            <a:noFill/>
            <a:miter lim="800000"/>
            <a:headEnd/>
            <a:tailEnd/>
          </a:ln>
        </p:spPr>
      </p:pic>
      <p:pic>
        <p:nvPicPr>
          <p:cNvPr id="11" name="Picture 2"/>
          <p:cNvPicPr>
            <a:picLocks noChangeAspect="1" noChangeArrowheads="1"/>
          </p:cNvPicPr>
          <p:nvPr/>
        </p:nvPicPr>
        <p:blipFill>
          <a:blip r:embed="rId7" cstate="print"/>
          <a:srcRect/>
          <a:stretch>
            <a:fillRect/>
          </a:stretch>
        </p:blipFill>
        <p:spPr bwMode="auto">
          <a:xfrm>
            <a:off x="6400800" y="4038600"/>
            <a:ext cx="2057400" cy="437064"/>
          </a:xfrm>
          <a:prstGeom prst="rect">
            <a:avLst/>
          </a:prstGeom>
          <a:noFill/>
          <a:ln w="9525">
            <a:noFill/>
            <a:miter lim="800000"/>
            <a:headEnd/>
            <a:tailEnd/>
          </a:ln>
          <a:effectLst/>
        </p:spPr>
      </p:pic>
      <p:sp>
        <p:nvSpPr>
          <p:cNvPr id="13" name="Date Placeholder 12"/>
          <p:cNvSpPr>
            <a:spLocks noGrp="1"/>
          </p:cNvSpPr>
          <p:nvPr>
            <p:ph type="dt" sz="half" idx="10"/>
          </p:nvPr>
        </p:nvSpPr>
        <p:spPr/>
        <p:txBody>
          <a:bodyPr/>
          <a:lstStyle/>
          <a:p>
            <a:fld id="{E0E5DFEC-CA97-4795-ACA3-F4C4773EC6E2}" type="datetime1">
              <a:rPr lang="en-US" smtClean="0"/>
              <a:pPr/>
              <a:t>10/29/2011</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304800"/>
          </a:xfrm>
        </p:spPr>
        <p:txBody>
          <a:bodyPr>
            <a:noAutofit/>
          </a:bodyPr>
          <a:lstStyle/>
          <a:p>
            <a:r>
              <a:rPr lang="en-US" sz="2800" dirty="0" smtClean="0">
                <a:solidFill>
                  <a:srgbClr val="00B050"/>
                </a:solidFill>
              </a:rPr>
              <a:t>Journals: Algebra 2010</a:t>
            </a:r>
            <a:endParaRPr lang="en-US" sz="2800" dirty="0">
              <a:solidFill>
                <a:srgbClr val="00B050"/>
              </a:solidFill>
            </a:endParaRPr>
          </a:p>
        </p:txBody>
      </p:sp>
      <p:graphicFrame>
        <p:nvGraphicFramePr>
          <p:cNvPr id="5" name="Table 4"/>
          <p:cNvGraphicFramePr>
            <a:graphicFrameLocks noGrp="1"/>
          </p:cNvGraphicFramePr>
          <p:nvPr/>
        </p:nvGraphicFramePr>
        <p:xfrm>
          <a:off x="304800" y="624840"/>
          <a:ext cx="8610600" cy="5394960"/>
        </p:xfrm>
        <a:graphic>
          <a:graphicData uri="http://schemas.openxmlformats.org/drawingml/2006/table">
            <a:tbl>
              <a:tblPr firstRow="1" bandRow="1">
                <a:tableStyleId>{5C22544A-7EE6-4342-B048-85BDC9FD1C3A}</a:tableStyleId>
              </a:tblPr>
              <a:tblGrid>
                <a:gridCol w="4305300"/>
                <a:gridCol w="896938"/>
                <a:gridCol w="627856"/>
                <a:gridCol w="570706"/>
                <a:gridCol w="685006"/>
                <a:gridCol w="627856"/>
                <a:gridCol w="896938"/>
              </a:tblGrid>
              <a:tr h="62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70C0"/>
                          </a:solidFill>
                        </a:rPr>
                        <a:t>Journals</a:t>
                      </a:r>
                      <a:r>
                        <a:rPr lang="en-US" sz="2800" baseline="0" dirty="0" smtClean="0">
                          <a:solidFill>
                            <a:srgbClr val="0070C0"/>
                          </a:solidFill>
                        </a:rPr>
                        <a:t> &amp; </a:t>
                      </a:r>
                      <a:r>
                        <a:rPr lang="en-US" sz="2800" dirty="0" smtClean="0">
                          <a:solidFill>
                            <a:srgbClr val="0070C0"/>
                          </a:solidFill>
                        </a:rPr>
                        <a:t>Start year</a:t>
                      </a:r>
                    </a:p>
                  </a:txBody>
                  <a:tcPr>
                    <a:blipFill>
                      <a:blip r:embed="rId2"/>
                      <a:tile tx="0" ty="0" sx="100000" sy="100000" flip="none" algn="tl"/>
                    </a:blipFill>
                  </a:tcPr>
                </a:tc>
                <a:tc>
                  <a:txBody>
                    <a:bodyPr/>
                    <a:lstStyle/>
                    <a:p>
                      <a:pPr algn="ctr"/>
                      <a:r>
                        <a:rPr lang="en-US" sz="1400" dirty="0" smtClean="0">
                          <a:solidFill>
                            <a:srgbClr val="0070C0"/>
                          </a:solidFill>
                        </a:rPr>
                        <a:t>Article</a:t>
                      </a:r>
                      <a:r>
                        <a:rPr lang="en-US" sz="1400" baseline="0" dirty="0" smtClean="0">
                          <a:solidFill>
                            <a:srgbClr val="0070C0"/>
                          </a:solidFill>
                        </a:rPr>
                        <a:t> </a:t>
                      </a:r>
                      <a:br>
                        <a:rPr lang="en-US" sz="1400" baseline="0" dirty="0" smtClean="0">
                          <a:solidFill>
                            <a:srgbClr val="0070C0"/>
                          </a:solidFill>
                        </a:rPr>
                      </a:br>
                      <a:r>
                        <a:rPr lang="en-US" sz="1400" baseline="0" dirty="0" smtClean="0">
                          <a:solidFill>
                            <a:srgbClr val="0070C0"/>
                          </a:solidFill>
                        </a:rPr>
                        <a:t>Infl.</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ERA</a:t>
                      </a:r>
                      <a:br>
                        <a:rPr lang="en-US" sz="1400" dirty="0" smtClean="0">
                          <a:solidFill>
                            <a:srgbClr val="0070C0"/>
                          </a:solidFill>
                        </a:rPr>
                      </a:br>
                      <a:r>
                        <a:rPr lang="en-US" sz="1400" dirty="0" err="1" smtClean="0">
                          <a:solidFill>
                            <a:srgbClr val="0070C0"/>
                          </a:solidFill>
                        </a:rPr>
                        <a:t>Aust</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Nor</a:t>
                      </a:r>
                      <a:br>
                        <a:rPr lang="en-US" sz="1400" dirty="0" smtClean="0">
                          <a:solidFill>
                            <a:srgbClr val="0070C0"/>
                          </a:solidFill>
                        </a:rPr>
                      </a:br>
                      <a:r>
                        <a:rPr lang="en-US" sz="1400" dirty="0" smtClean="0">
                          <a:solidFill>
                            <a:srgbClr val="0070C0"/>
                          </a:solidFill>
                        </a:rPr>
                        <a:t>way</a:t>
                      </a:r>
                      <a:endParaRPr lang="en-US" sz="1400"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Denmark</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#Paper</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ISI</a:t>
                      </a:r>
                      <a:endParaRPr lang="en-US" dirty="0">
                        <a:solidFill>
                          <a:srgbClr val="0070C0"/>
                        </a:solidFill>
                      </a:endParaRPr>
                    </a:p>
                  </a:txBody>
                  <a:tcPr>
                    <a:blipFill>
                      <a:blip r:embed="rId2"/>
                      <a:tile tx="0" ty="0" sx="100000" sy="100000" flip="none" algn="tl"/>
                    </a:blipFill>
                  </a:tcPr>
                </a:tc>
              </a:tr>
              <a:tr h="363410">
                <a:tc>
                  <a:txBody>
                    <a:bodyPr/>
                    <a:lstStyle/>
                    <a:p>
                      <a:r>
                        <a:rPr lang="en-US" sz="1800" u="sng" strike="noStrike" kern="1200" dirty="0" smtClean="0">
                          <a:solidFill>
                            <a:srgbClr val="0000CC"/>
                          </a:solidFill>
                          <a:latin typeface="+mn-lt"/>
                          <a:ea typeface="+mn-ea"/>
                          <a:cs typeface="+mn-cs"/>
                          <a:hlinkClick r:id=""/>
                        </a:rPr>
                        <a:t>Finite Fields and Their Applications</a:t>
                      </a:r>
                      <a:r>
                        <a:rPr lang="en-US" sz="1800" u="sng" kern="1200" dirty="0" smtClean="0">
                          <a:solidFill>
                            <a:srgbClr val="0000CC"/>
                          </a:solidFill>
                          <a:latin typeface="+mn-lt"/>
                          <a:ea typeface="+mn-ea"/>
                          <a:cs typeface="+mn-cs"/>
                        </a:rPr>
                        <a:t> </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0.759</a:t>
                      </a:r>
                      <a:endParaRPr lang="en-US" b="1" dirty="0">
                        <a:solidFill>
                          <a:srgbClr val="00B050"/>
                        </a:solidFill>
                      </a:endParaRP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41</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Applied Categorical </a:t>
                      </a:r>
                      <a:r>
                        <a:rPr lang="en-US" sz="1800" b="0" i="0" u="sng" strike="noStrike" dirty="0" smtClean="0">
                          <a:solidFill>
                            <a:srgbClr val="0000CC"/>
                          </a:solidFill>
                          <a:latin typeface="Calibri"/>
                        </a:rPr>
                        <a:t>Structures</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0.554</a:t>
                      </a:r>
                      <a:endParaRPr lang="en-US" b="1" dirty="0">
                        <a:solidFill>
                          <a:srgbClr val="00B050"/>
                        </a:solidFill>
                      </a:endParaRP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30</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chemeClr val="tx1"/>
                          </a:solidFill>
                        </a:rPr>
                        <a:t>ISI</a:t>
                      </a:r>
                      <a:endParaRPr lang="en-US" b="1" dirty="0">
                        <a:solidFill>
                          <a:schemeClr val="tx1"/>
                        </a:solidFill>
                      </a:endParaRPr>
                    </a:p>
                  </a:txBody>
                  <a:tcPr>
                    <a:blipFill>
                      <a:blip r:embed="rId2"/>
                      <a:tile tx="0" ty="0" sx="100000" sy="100000" flip="none" algn="tl"/>
                    </a:blipFill>
                  </a:tcPr>
                </a:tc>
              </a:tr>
              <a:tr h="363410">
                <a:tc>
                  <a:txBody>
                    <a:bodyPr/>
                    <a:lstStyle/>
                    <a:p>
                      <a:pPr algn="l"/>
                      <a:r>
                        <a:rPr lang="en-US" u="sng" dirty="0" smtClean="0">
                          <a:solidFill>
                            <a:srgbClr val="0000CC"/>
                          </a:solidFill>
                        </a:rPr>
                        <a:t>Linear </a:t>
                      </a:r>
                      <a:r>
                        <a:rPr lang="en-US" u="sng" dirty="0" err="1" smtClean="0">
                          <a:solidFill>
                            <a:srgbClr val="0000CC"/>
                          </a:solidFill>
                        </a:rPr>
                        <a:t>Multilinear</a:t>
                      </a:r>
                      <a:r>
                        <a:rPr lang="en-US" u="sng" dirty="0" smtClean="0">
                          <a:solidFill>
                            <a:srgbClr val="0000CC"/>
                          </a:solidFill>
                        </a:rPr>
                        <a:t> Algebra, 1973</a:t>
                      </a:r>
                      <a:endParaRPr lang="en-US" u="sng" dirty="0">
                        <a:solidFill>
                          <a:srgbClr val="0000CC"/>
                        </a:solidFill>
                      </a:endParaRPr>
                    </a:p>
                  </a:txBody>
                  <a:tcPr>
                    <a:blipFill>
                      <a:blip r:embed="rId2"/>
                      <a:tile tx="0" ty="0" sx="100000" sy="100000" flip="none" algn="tl"/>
                    </a:blipFill>
                  </a:tcPr>
                </a:tc>
                <a:tc>
                  <a:txBody>
                    <a:bodyPr/>
                    <a:lstStyle/>
                    <a:p>
                      <a:pPr algn="ctr"/>
                      <a:r>
                        <a:rPr lang="en-US" dirty="0" smtClean="0"/>
                        <a:t>0.569</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83</a:t>
                      </a:r>
                      <a:endParaRPr lang="en-US" b="1"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ISI</a:t>
                      </a: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Journal of Group Theory</a:t>
                      </a:r>
                    </a:p>
                  </a:txBody>
                  <a:tcPr marL="9525" marR="9525" marT="9525" marB="0" anchor="ctr">
                    <a:blipFill>
                      <a:blip r:embed="rId2"/>
                      <a:tile tx="0" ty="0" sx="100000" sy="100000" flip="none" algn="tl"/>
                    </a:blipFill>
                  </a:tcPr>
                </a:tc>
                <a:tc>
                  <a:txBody>
                    <a:bodyPr/>
                    <a:lstStyle/>
                    <a:p>
                      <a:pPr algn="ctr"/>
                      <a:r>
                        <a:rPr lang="en-US" dirty="0" smtClean="0"/>
                        <a:t>0.592</a:t>
                      </a:r>
                      <a:endParaRPr lang="en-US" b="1" dirty="0">
                        <a:solidFill>
                          <a:srgbClr val="00B05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B</a:t>
                      </a: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65</a:t>
                      </a:r>
                      <a:endParaRPr lang="en-US" b="0" dirty="0">
                        <a:solidFill>
                          <a:schemeClr val="tx1"/>
                        </a:solidFill>
                      </a:endParaRPr>
                    </a:p>
                  </a:txBody>
                  <a:tcPr>
                    <a:blipFill>
                      <a:blip r:embed="rId2"/>
                      <a:tile tx="0" ty="0" sx="100000" sy="100000" flip="none" algn="tl"/>
                    </a:blipFill>
                  </a:tcPr>
                </a:tc>
                <a:tc>
                  <a:txBody>
                    <a:bodyPr/>
                    <a:lstStyle/>
                    <a:p>
                      <a:pPr algn="ctr"/>
                      <a:r>
                        <a:rPr lang="en-US" b="1" dirty="0" smtClean="0">
                          <a:solidFill>
                            <a:schemeClr val="tx1"/>
                          </a:solidFill>
                        </a:rPr>
                        <a:t>ISI</a:t>
                      </a:r>
                      <a:endParaRPr lang="en-US" b="1" dirty="0">
                        <a:solidFill>
                          <a:schemeClr val="tx1"/>
                        </a:solidFill>
                      </a:endParaRPr>
                    </a:p>
                  </a:txBody>
                  <a:tcPr>
                    <a:blipFill>
                      <a:blip r:embed="rId2"/>
                      <a:tile tx="0" ty="0" sx="100000" sy="100000" flip="none" algn="tl"/>
                    </a:blipFill>
                  </a:tcPr>
                </a:tc>
              </a:tr>
              <a:tr h="363410">
                <a:tc>
                  <a:txBody>
                    <a:bodyPr/>
                    <a:lstStyle/>
                    <a:p>
                      <a:pPr algn="l"/>
                      <a:r>
                        <a:rPr lang="en-US" u="sng" dirty="0" smtClean="0">
                          <a:solidFill>
                            <a:srgbClr val="0000CC"/>
                          </a:solidFill>
                        </a:rPr>
                        <a:t>Communications  in Algebra, 1974 </a:t>
                      </a:r>
                      <a:endParaRPr lang="en-US" u="sng" dirty="0">
                        <a:solidFill>
                          <a:srgbClr val="0000CC"/>
                        </a:solidFill>
                      </a:endParaRPr>
                    </a:p>
                  </a:txBody>
                  <a:tcPr>
                    <a:blipFill>
                      <a:blip r:embed="rId2"/>
                      <a:tile tx="0" ty="0" sx="100000" sy="100000" flip="none" algn="tl"/>
                    </a:blipFill>
                  </a:tcPr>
                </a:tc>
                <a:tc>
                  <a:txBody>
                    <a:bodyPr/>
                    <a:lstStyle/>
                    <a:p>
                      <a:pPr algn="ctr"/>
                      <a:r>
                        <a:rPr lang="en-US" dirty="0" smtClean="0"/>
                        <a:t>0.439</a:t>
                      </a:r>
                      <a:endParaRPr lang="en-US" dirty="0"/>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B</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307</a:t>
                      </a:r>
                      <a:endParaRPr lang="en-US" dirty="0" smtClean="0">
                        <a:solidFill>
                          <a:srgbClr val="0070C0"/>
                        </a:solidFill>
                      </a:endParaRPr>
                    </a:p>
                  </a:txBody>
                  <a:tcPr>
                    <a:blipFill>
                      <a:blip r:embed="rId2"/>
                      <a:tile tx="0" ty="0" sx="100000" sy="100000" flip="none" algn="tl"/>
                    </a:blipFill>
                  </a:tcPr>
                </a:tc>
                <a:tc>
                  <a:txBody>
                    <a:bodyPr/>
                    <a:lstStyle/>
                    <a:p>
                      <a:pPr algn="ctr"/>
                      <a:r>
                        <a:rPr lang="en-US" b="1" dirty="0" smtClean="0">
                          <a:solidFill>
                            <a:schemeClr val="tx1"/>
                          </a:solidFill>
                        </a:rPr>
                        <a:t>ISI</a:t>
                      </a:r>
                      <a:endParaRPr lang="en-US" b="1"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Algebra </a:t>
                      </a:r>
                      <a:r>
                        <a:rPr lang="en-US" sz="1800" b="0" i="0" u="sng" strike="noStrike" dirty="0" err="1" smtClean="0">
                          <a:solidFill>
                            <a:srgbClr val="0000CC"/>
                          </a:solidFill>
                          <a:latin typeface="Calibri"/>
                        </a:rPr>
                        <a:t>Universalis</a:t>
                      </a:r>
                      <a:r>
                        <a:rPr lang="en-US" sz="1800" b="0" i="0" u="sng" strike="noStrike" dirty="0" smtClean="0">
                          <a:solidFill>
                            <a:srgbClr val="0000CC"/>
                          </a:solidFill>
                          <a:latin typeface="Calibri"/>
                        </a:rPr>
                        <a:t>, </a:t>
                      </a:r>
                      <a:r>
                        <a:rPr lang="en-US" u="sng" dirty="0" smtClean="0">
                          <a:solidFill>
                            <a:srgbClr val="0000CC"/>
                          </a:solidFill>
                        </a:rPr>
                        <a:t>1971</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0.321</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39</a:t>
                      </a: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ISI</a:t>
                      </a:r>
                    </a:p>
                  </a:txBody>
                  <a:tcPr>
                    <a:blipFill>
                      <a:blip r:embed="rId2"/>
                      <a:tile tx="0" ty="0" sx="100000" sy="100000" flip="none" algn="tl"/>
                    </a:blipFill>
                  </a:tcPr>
                </a:tc>
              </a:tr>
              <a:tr h="363410">
                <a:tc>
                  <a:txBody>
                    <a:bodyPr/>
                    <a:lstStyle/>
                    <a:p>
                      <a:r>
                        <a:rPr lang="de-DE" u="sng" dirty="0" smtClean="0">
                          <a:solidFill>
                            <a:srgbClr val="0000CC"/>
                          </a:solidFill>
                        </a:rPr>
                        <a:t>B.</a:t>
                      </a:r>
                      <a:r>
                        <a:rPr lang="de-DE" u="sng" baseline="0" dirty="0" smtClean="0">
                          <a:solidFill>
                            <a:srgbClr val="0000CC"/>
                          </a:solidFill>
                        </a:rPr>
                        <a:t> </a:t>
                      </a:r>
                      <a:r>
                        <a:rPr lang="de-DE" u="sng" dirty="0" smtClean="0">
                          <a:solidFill>
                            <a:srgbClr val="0000CC"/>
                          </a:solidFill>
                        </a:rPr>
                        <a:t>Zur Algebra Und Geometrie, </a:t>
                      </a:r>
                      <a:r>
                        <a:rPr lang="en-US" u="sng" dirty="0" smtClean="0">
                          <a:solidFill>
                            <a:srgbClr val="0000CC"/>
                          </a:solidFill>
                        </a:rPr>
                        <a:t>1971 </a:t>
                      </a:r>
                      <a:endParaRPr lang="en-US" u="sng" dirty="0">
                        <a:solidFill>
                          <a:srgbClr val="0000CC"/>
                        </a:solidFill>
                      </a:endParaRPr>
                    </a:p>
                  </a:txBody>
                  <a:tcPr>
                    <a:blipFill>
                      <a:blip r:embed="rId2"/>
                      <a:tile tx="0" ty="0" sx="100000" sy="100000" flip="none" algn="tl"/>
                    </a:blipFill>
                  </a:tcPr>
                </a:tc>
                <a:tc>
                  <a:txBody>
                    <a:bodyPr/>
                    <a:lstStyle/>
                    <a:p>
                      <a:pPr algn="ctr"/>
                      <a:r>
                        <a:rPr lang="en-US" b="1" dirty="0" smtClean="0">
                          <a:solidFill>
                            <a:srgbClr val="0070C0"/>
                          </a:solidFill>
                        </a:rPr>
                        <a:t>---</a:t>
                      </a:r>
                      <a:endParaRPr lang="en-US" b="1"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N</a:t>
                      </a: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Algebra and </a:t>
                      </a:r>
                      <a:r>
                        <a:rPr lang="en-US" sz="1800" b="0" i="0" u="sng" strike="noStrike" dirty="0" smtClean="0">
                          <a:solidFill>
                            <a:srgbClr val="0000CC"/>
                          </a:solidFill>
                          <a:latin typeface="Calibri"/>
                        </a:rPr>
                        <a:t>Logic, 1968</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b="1" dirty="0" smtClean="0">
                          <a:solidFill>
                            <a:srgbClr val="0070C0"/>
                          </a:solidFill>
                        </a:rPr>
                        <a:t>---</a:t>
                      </a:r>
                      <a:endParaRPr lang="en-US" b="1"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32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chemeClr val="tx1"/>
                          </a:solidFill>
                        </a:rPr>
                        <a:t>ISI</a:t>
                      </a:r>
                      <a:endParaRPr lang="en-US" b="1"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Calibri"/>
                        </a:rPr>
                        <a:t>Journal of K-Theory, 2008</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b="0" dirty="0" smtClean="0">
                          <a:solidFill>
                            <a:schemeClr val="tx1"/>
                          </a:solidFill>
                        </a:rPr>
                        <a:t>0.744</a:t>
                      </a:r>
                      <a:endParaRPr lang="en-US" b="0" dirty="0">
                        <a:solidFill>
                          <a:schemeClr val="tx1"/>
                        </a:solidFill>
                      </a:endParaRPr>
                    </a:p>
                  </a:txBody>
                  <a:tcPr>
                    <a:blipFill>
                      <a:blip r:embed="rId2"/>
                      <a:tile tx="0" ty="0" sx="100000" sy="100000" flip="none" algn="tl"/>
                    </a:blipFill>
                  </a:tcPr>
                </a:tc>
                <a:tc>
                  <a:txBody>
                    <a:bodyPr/>
                    <a:lstStyle/>
                    <a:p>
                      <a:pPr algn="ctr"/>
                      <a:r>
                        <a:rPr lang="en-US" dirty="0" smtClean="0">
                          <a:solidFill>
                            <a:srgbClr val="0070C0"/>
                          </a:solidFill>
                        </a:rPr>
                        <a:t>N</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26</a:t>
                      </a:r>
                      <a:endParaRPr lang="en-US" dirty="0">
                        <a:solidFill>
                          <a:srgbClr val="0070C0"/>
                        </a:solidFill>
                      </a:endParaRPr>
                    </a:p>
                  </a:txBody>
                  <a:tcPr>
                    <a:blipFill>
                      <a:blip r:embed="rId2"/>
                      <a:tile tx="0" ty="0" sx="100000" sy="100000" flip="none" algn="tl"/>
                    </a:blipFill>
                  </a:tcPr>
                </a:tc>
                <a:tc>
                  <a:txBody>
                    <a:bodyPr/>
                    <a:lstStyle/>
                    <a:p>
                      <a:pPr algn="ctr"/>
                      <a:r>
                        <a:rPr lang="en-US" b="1" dirty="0" smtClean="0">
                          <a:solidFill>
                            <a:schemeClr val="tx1"/>
                          </a:solidFill>
                        </a:rPr>
                        <a:t>ISI</a:t>
                      </a:r>
                      <a:endParaRPr lang="en-US" b="1"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Calibri"/>
                        </a:rPr>
                        <a:t>J.</a:t>
                      </a:r>
                      <a:r>
                        <a:rPr lang="en-US" sz="1800" b="0" i="0" u="sng" strike="noStrike" baseline="0" dirty="0" smtClean="0">
                          <a:solidFill>
                            <a:srgbClr val="0000CC"/>
                          </a:solidFill>
                          <a:latin typeface="Calibri"/>
                        </a:rPr>
                        <a:t> </a:t>
                      </a:r>
                      <a:r>
                        <a:rPr lang="en-US" sz="1800" b="0" i="0" u="sng" strike="noStrike" dirty="0" smtClean="0">
                          <a:solidFill>
                            <a:srgbClr val="0000CC"/>
                          </a:solidFill>
                          <a:latin typeface="Calibri"/>
                        </a:rPr>
                        <a:t>of </a:t>
                      </a:r>
                      <a:r>
                        <a:rPr lang="en-US" sz="1800" b="0" i="0" u="sng" strike="noStrike" dirty="0">
                          <a:solidFill>
                            <a:srgbClr val="0000CC"/>
                          </a:solidFill>
                          <a:latin typeface="Calibri"/>
                        </a:rPr>
                        <a:t>Algebra and its </a:t>
                      </a:r>
                      <a:r>
                        <a:rPr lang="en-US" sz="1800" b="0" i="0" u="sng" strike="noStrike" dirty="0" smtClean="0">
                          <a:solidFill>
                            <a:srgbClr val="0000CC"/>
                          </a:solidFill>
                          <a:latin typeface="Calibri"/>
                        </a:rPr>
                        <a:t>Applications, 2002</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b="1" dirty="0" smtClean="0">
                          <a:solidFill>
                            <a:srgbClr val="0070C0"/>
                          </a:solidFill>
                        </a:rPr>
                        <a:t>---</a:t>
                      </a:r>
                      <a:endParaRPr lang="en-US" b="1"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63</a:t>
                      </a:r>
                      <a:endParaRPr lang="en-US"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ISI</a:t>
                      </a:r>
                    </a:p>
                  </a:txBody>
                  <a:tcPr>
                    <a:blipFill>
                      <a:blip r:embed="rId2"/>
                      <a:tile tx="0" ty="0" sx="100000" sy="100000" flip="none" algn="tl"/>
                    </a:blipFill>
                  </a:tcPr>
                </a:tc>
              </a:tr>
              <a:tr h="363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solidFill>
                            <a:srgbClr val="0000CC"/>
                          </a:solidFill>
                        </a:rPr>
                        <a:t>Electronic J. Linear Algebra, 1996 </a:t>
                      </a:r>
                      <a:endParaRPr lang="en-US" u="sng" dirty="0">
                        <a:solidFill>
                          <a:srgbClr val="0000CC"/>
                        </a:solidFill>
                      </a:endParaRPr>
                    </a:p>
                  </a:txBody>
                  <a:tcPr>
                    <a:blipFill>
                      <a:blip r:embed="rId2"/>
                      <a:tile tx="0" ty="0" sx="100000" sy="100000" flip="none" algn="tl"/>
                    </a:blipFill>
                  </a:tcPr>
                </a:tc>
                <a:tc>
                  <a:txBody>
                    <a:bodyPr/>
                    <a:lstStyle/>
                    <a:p>
                      <a:pPr algn="ctr"/>
                      <a:r>
                        <a:rPr lang="en-US" dirty="0" smtClean="0"/>
                        <a:t>0.671</a:t>
                      </a:r>
                      <a:endParaRPr lang="en-US" b="1" dirty="0">
                        <a:solidFill>
                          <a:srgbClr val="00B05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Z</a:t>
                      </a: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67</a:t>
                      </a:r>
                      <a:endParaRPr lang="en-US" b="0" dirty="0">
                        <a:solidFill>
                          <a:schemeClr val="tx1"/>
                        </a:solidFill>
                      </a:endParaRPr>
                    </a:p>
                  </a:txBody>
                  <a:tcPr>
                    <a:blipFill>
                      <a:blip r:embed="rId2"/>
                      <a:tile tx="0" ty="0" sx="100000" sy="100000" flip="none" algn="tl"/>
                    </a:blipFill>
                  </a:tcPr>
                </a:tc>
                <a:tc>
                  <a:txBody>
                    <a:bodyPr/>
                    <a:lstStyle/>
                    <a:p>
                      <a:pPr algn="ctr"/>
                      <a:r>
                        <a:rPr lang="en-US" b="1" dirty="0" smtClean="0">
                          <a:solidFill>
                            <a:schemeClr val="tx1"/>
                          </a:solidFill>
                        </a:rPr>
                        <a:t>ISI</a:t>
                      </a:r>
                      <a:endParaRPr lang="en-US" b="1"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Calibri"/>
                        </a:rPr>
                        <a:t>J. </a:t>
                      </a:r>
                      <a:r>
                        <a:rPr lang="en-US" sz="1800" b="0" i="0" u="sng" strike="noStrike" dirty="0">
                          <a:solidFill>
                            <a:srgbClr val="0000CC"/>
                          </a:solidFill>
                          <a:latin typeface="Calibri"/>
                        </a:rPr>
                        <a:t>of </a:t>
                      </a:r>
                      <a:r>
                        <a:rPr lang="en-US" sz="1800" b="0" i="0" u="sng" strike="noStrike" dirty="0" smtClean="0">
                          <a:solidFill>
                            <a:srgbClr val="0000CC"/>
                          </a:solidFill>
                          <a:latin typeface="Calibri"/>
                        </a:rPr>
                        <a:t>Gen. </a:t>
                      </a:r>
                      <a:r>
                        <a:rPr lang="en-US" sz="1800" b="0" i="0" u="sng" strike="noStrike" dirty="0">
                          <a:solidFill>
                            <a:srgbClr val="0000CC"/>
                          </a:solidFill>
                          <a:latin typeface="Calibri"/>
                        </a:rPr>
                        <a:t>Lie </a:t>
                      </a:r>
                      <a:r>
                        <a:rPr lang="en-US" sz="1800" b="0" i="0" u="sng" strike="noStrike" dirty="0" smtClean="0">
                          <a:solidFill>
                            <a:srgbClr val="0000CC"/>
                          </a:solidFill>
                          <a:latin typeface="Calibri"/>
                        </a:rPr>
                        <a:t>Theory &amp;</a:t>
                      </a:r>
                      <a:r>
                        <a:rPr lang="en-US" sz="1800" b="0" i="0" u="sng" strike="noStrike" baseline="0" dirty="0" smtClean="0">
                          <a:solidFill>
                            <a:srgbClr val="0000CC"/>
                          </a:solidFill>
                          <a:latin typeface="Calibri"/>
                        </a:rPr>
                        <a:t> </a:t>
                      </a:r>
                      <a:r>
                        <a:rPr lang="en-US" sz="1800" b="0" i="0" u="sng" strike="noStrike" dirty="0" smtClean="0">
                          <a:solidFill>
                            <a:srgbClr val="0000CC"/>
                          </a:solidFill>
                          <a:latin typeface="Calibri"/>
                        </a:rPr>
                        <a:t>Appl.</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70C0"/>
                        </a:solidFill>
                      </a:endParaRPr>
                    </a:p>
                  </a:txBody>
                  <a:tcPr>
                    <a:blipFill>
                      <a:blip r:embed="rId2"/>
                      <a:tile tx="0" ty="0" sx="100000" sy="100000" flip="none" algn="tl"/>
                    </a:blipFill>
                  </a:tcPr>
                </a:tc>
                <a:tc>
                  <a:txBody>
                    <a:bodyPr/>
                    <a:lstStyle/>
                    <a:p>
                      <a:pPr algn="ctr"/>
                      <a:r>
                        <a:rPr lang="en-US" b="1" dirty="0" smtClean="0">
                          <a:solidFill>
                            <a:schemeClr val="tx1"/>
                          </a:solidFill>
                        </a:rPr>
                        <a:t>N</a:t>
                      </a:r>
                      <a:endParaRPr lang="en-US" b="1" dirty="0">
                        <a:solidFill>
                          <a:schemeClr val="tx1"/>
                        </a:solidFill>
                      </a:endParaRPr>
                    </a:p>
                  </a:txBody>
                  <a:tcPr>
                    <a:blipFill>
                      <a:blip r:embed="rId2"/>
                      <a:tile tx="0" ty="0" sx="100000" sy="100000" flip="none" algn="tl"/>
                    </a:blipFill>
                  </a:tcPr>
                </a:tc>
              </a:tr>
              <a:tr h="363410">
                <a:tc>
                  <a:txBody>
                    <a:bodyPr/>
                    <a:lstStyle/>
                    <a:p>
                      <a:pPr algn="l"/>
                      <a:r>
                        <a:rPr lang="en-US" u="sng" dirty="0" smtClean="0">
                          <a:solidFill>
                            <a:srgbClr val="0000CC"/>
                          </a:solidFill>
                        </a:rPr>
                        <a:t>Algebra Colloquium, 1994</a:t>
                      </a:r>
                      <a:endParaRPr lang="en-US" u="sng" dirty="0">
                        <a:solidFill>
                          <a:srgbClr val="0000CC"/>
                        </a:solidFill>
                      </a:endParaRPr>
                    </a:p>
                  </a:txBody>
                  <a:tcPr>
                    <a:blipFill>
                      <a:blip r:embed="rId2"/>
                      <a:tile tx="0" ty="0" sx="100000" sy="100000" flip="none" algn="tl"/>
                    </a:blipFill>
                  </a:tcPr>
                </a:tc>
                <a:tc>
                  <a:txBody>
                    <a:bodyPr/>
                    <a:lstStyle/>
                    <a:p>
                      <a:pPr algn="ctr"/>
                      <a:r>
                        <a:rPr lang="en-US" dirty="0" smtClean="0"/>
                        <a:t>0.381</a:t>
                      </a:r>
                      <a:endParaRPr lang="en-US" dirty="0"/>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C</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86</a:t>
                      </a:r>
                      <a:endParaRPr lang="en-US"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ISI</a:t>
                      </a:r>
                    </a:p>
                  </a:txBody>
                  <a:tcPr>
                    <a:blipFill>
                      <a:blip r:embed="rId2"/>
                      <a:tile tx="0" ty="0" sx="100000" sy="100000" flip="none" algn="tl"/>
                    </a:blipFill>
                  </a:tcPr>
                </a:tc>
              </a:tr>
            </a:tbl>
          </a:graphicData>
        </a:graphic>
      </p:graphicFrame>
      <p:sp>
        <p:nvSpPr>
          <p:cNvPr id="7" name="Title 1"/>
          <p:cNvSpPr txBox="1">
            <a:spLocks/>
          </p:cNvSpPr>
          <p:nvPr/>
        </p:nvSpPr>
        <p:spPr>
          <a:xfrm>
            <a:off x="1143000" y="6507162"/>
            <a:ext cx="6934200" cy="27463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solidFill>
                  <a:srgbClr val="0000CC"/>
                </a:solidFill>
                <a:latin typeface="+mj-lt"/>
                <a:ea typeface="+mj-ea"/>
                <a:cs typeface="+mj-cs"/>
              </a:rPr>
              <a:t>October </a:t>
            </a:r>
            <a:r>
              <a:rPr kumimoji="0" lang="en-US" sz="1800" b="0" i="0" u="none" strike="noStrike" kern="1200" cap="none" spc="0" normalizeH="0" baseline="0" noProof="0" dirty="0" smtClean="0">
                <a:ln>
                  <a:noFill/>
                </a:ln>
                <a:solidFill>
                  <a:srgbClr val="0000CC"/>
                </a:solidFill>
                <a:effectLst/>
                <a:uLnTx/>
                <a:uFillTx/>
                <a:latin typeface="+mj-lt"/>
                <a:ea typeface="+mj-ea"/>
                <a:cs typeface="+mj-cs"/>
              </a:rPr>
              <a:t>, 2011</a:t>
            </a:r>
            <a:endParaRPr kumimoji="0" lang="en-US" sz="1800" b="0" i="0" u="none" strike="noStrike" kern="1200" cap="none" spc="0" normalizeH="0" baseline="0" noProof="0" dirty="0">
              <a:ln>
                <a:noFill/>
              </a:ln>
              <a:solidFill>
                <a:srgbClr val="0000CC"/>
              </a:solidFill>
              <a:effectLst/>
              <a:uLnTx/>
              <a:uFillTx/>
              <a:latin typeface="+mj-lt"/>
              <a:ea typeface="+mj-ea"/>
              <a:cs typeface="+mj-cs"/>
            </a:endParaRPr>
          </a:p>
        </p:txBody>
      </p:sp>
      <p:sp>
        <p:nvSpPr>
          <p:cNvPr id="6" name="Date Placeholder 5"/>
          <p:cNvSpPr>
            <a:spLocks noGrp="1"/>
          </p:cNvSpPr>
          <p:nvPr>
            <p:ph type="dt" sz="half" idx="10"/>
          </p:nvPr>
        </p:nvSpPr>
        <p:spPr/>
        <p:txBody>
          <a:bodyPr/>
          <a:lstStyle/>
          <a:p>
            <a:fld id="{8D308132-5EA3-4EFC-A918-CCF3E2C2ADAD}" type="datetime1">
              <a:rPr lang="en-US" smtClean="0"/>
              <a:pPr/>
              <a:t>10/29/2011</a:t>
            </a:fld>
            <a:endParaRPr lang="en-US"/>
          </a:p>
        </p:txBody>
      </p:sp>
      <p:sp>
        <p:nvSpPr>
          <p:cNvPr id="8" name="Rectangle 7"/>
          <p:cNvSpPr/>
          <p:nvPr/>
        </p:nvSpPr>
        <p:spPr>
          <a:xfrm>
            <a:off x="3276600" y="6096000"/>
            <a:ext cx="2763705" cy="369332"/>
          </a:xfrm>
          <a:prstGeom prst="rect">
            <a:avLst/>
          </a:prstGeom>
        </p:spPr>
        <p:txBody>
          <a:bodyPr wrap="none">
            <a:spAutoFit/>
          </a:bodyPr>
          <a:lstStyle/>
          <a:p>
            <a:r>
              <a:rPr lang="en-US" dirty="0" smtClean="0">
                <a:solidFill>
                  <a:srgbClr val="0070C0"/>
                </a:solidFill>
              </a:rPr>
              <a:t>http://www.eigenfactor.org</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304800"/>
          </a:xfrm>
        </p:spPr>
        <p:txBody>
          <a:bodyPr>
            <a:noAutofit/>
          </a:bodyPr>
          <a:lstStyle/>
          <a:p>
            <a:r>
              <a:rPr lang="en-US" sz="2800" dirty="0" smtClean="0">
                <a:solidFill>
                  <a:srgbClr val="00B050"/>
                </a:solidFill>
              </a:rPr>
              <a:t>Journals: Algebra 2010</a:t>
            </a:r>
            <a:endParaRPr lang="en-US" sz="2800" dirty="0">
              <a:solidFill>
                <a:srgbClr val="00B050"/>
              </a:solidFill>
            </a:endParaRPr>
          </a:p>
        </p:txBody>
      </p:sp>
      <p:graphicFrame>
        <p:nvGraphicFramePr>
          <p:cNvPr id="5" name="Table 4"/>
          <p:cNvGraphicFramePr>
            <a:graphicFrameLocks noGrp="1"/>
          </p:cNvGraphicFramePr>
          <p:nvPr/>
        </p:nvGraphicFramePr>
        <p:xfrm>
          <a:off x="228599" y="914400"/>
          <a:ext cx="8763001" cy="4572000"/>
        </p:xfrm>
        <a:graphic>
          <a:graphicData uri="http://schemas.openxmlformats.org/drawingml/2006/table">
            <a:tbl>
              <a:tblPr firstRow="1" bandRow="1">
                <a:tableStyleId>{5C22544A-7EE6-4342-B048-85BDC9FD1C3A}</a:tableStyleId>
              </a:tblPr>
              <a:tblGrid>
                <a:gridCol w="4381500"/>
                <a:gridCol w="912812"/>
                <a:gridCol w="638969"/>
                <a:gridCol w="638969"/>
                <a:gridCol w="742950"/>
                <a:gridCol w="762000"/>
                <a:gridCol w="685801"/>
              </a:tblGrid>
              <a:tr h="62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70C0"/>
                          </a:solidFill>
                        </a:rPr>
                        <a:t>Journals</a:t>
                      </a:r>
                      <a:r>
                        <a:rPr lang="en-US" sz="2800" baseline="0" dirty="0" smtClean="0">
                          <a:solidFill>
                            <a:srgbClr val="0070C0"/>
                          </a:solidFill>
                        </a:rPr>
                        <a:t> &amp; </a:t>
                      </a:r>
                      <a:r>
                        <a:rPr lang="en-US" sz="2800" dirty="0" smtClean="0">
                          <a:solidFill>
                            <a:srgbClr val="0070C0"/>
                          </a:solidFill>
                        </a:rPr>
                        <a:t>Start year</a:t>
                      </a:r>
                    </a:p>
                  </a:txBody>
                  <a:tcPr>
                    <a:blipFill>
                      <a:blip r:embed="rId2"/>
                      <a:tile tx="0" ty="0" sx="100000" sy="100000" flip="none" algn="tl"/>
                    </a:blipFill>
                  </a:tcPr>
                </a:tc>
                <a:tc>
                  <a:txBody>
                    <a:bodyPr/>
                    <a:lstStyle/>
                    <a:p>
                      <a:pPr algn="ctr"/>
                      <a:r>
                        <a:rPr lang="en-US" sz="1400" dirty="0" smtClean="0">
                          <a:solidFill>
                            <a:srgbClr val="0070C0"/>
                          </a:solidFill>
                        </a:rPr>
                        <a:t>Article</a:t>
                      </a:r>
                      <a:r>
                        <a:rPr lang="en-US" sz="1400" baseline="0" dirty="0" smtClean="0">
                          <a:solidFill>
                            <a:srgbClr val="0070C0"/>
                          </a:solidFill>
                        </a:rPr>
                        <a:t> </a:t>
                      </a:r>
                      <a:br>
                        <a:rPr lang="en-US" sz="1400" baseline="0" dirty="0" smtClean="0">
                          <a:solidFill>
                            <a:srgbClr val="0070C0"/>
                          </a:solidFill>
                        </a:rPr>
                      </a:br>
                      <a:r>
                        <a:rPr lang="en-US" sz="1400" baseline="0" dirty="0" smtClean="0">
                          <a:solidFill>
                            <a:srgbClr val="0070C0"/>
                          </a:solidFill>
                        </a:rPr>
                        <a:t>Infl.</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ERA</a:t>
                      </a:r>
                      <a:br>
                        <a:rPr lang="en-US" sz="1400" dirty="0" smtClean="0">
                          <a:solidFill>
                            <a:srgbClr val="0070C0"/>
                          </a:solidFill>
                        </a:rPr>
                      </a:br>
                      <a:r>
                        <a:rPr lang="en-US" sz="1400" dirty="0" err="1" smtClean="0">
                          <a:solidFill>
                            <a:srgbClr val="0070C0"/>
                          </a:solidFill>
                        </a:rPr>
                        <a:t>Aust</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Nor</a:t>
                      </a:r>
                      <a:br>
                        <a:rPr lang="en-US" sz="1400" dirty="0" smtClean="0">
                          <a:solidFill>
                            <a:srgbClr val="0070C0"/>
                          </a:solidFill>
                        </a:rPr>
                      </a:br>
                      <a:r>
                        <a:rPr lang="en-US" sz="1400" dirty="0" smtClean="0">
                          <a:solidFill>
                            <a:srgbClr val="0070C0"/>
                          </a:solidFill>
                        </a:rPr>
                        <a:t>way</a:t>
                      </a:r>
                      <a:endParaRPr lang="en-US" sz="1400"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Denmark</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#Paper</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ISI</a:t>
                      </a:r>
                      <a:endParaRPr lang="en-US" dirty="0">
                        <a:solidFill>
                          <a:srgbClr val="0070C0"/>
                        </a:solidFill>
                      </a:endParaRP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Calibri"/>
                        </a:rPr>
                        <a:t>Adv. </a:t>
                      </a:r>
                      <a:r>
                        <a:rPr lang="en-US" sz="1800" b="0" i="0" u="sng" strike="noStrike" dirty="0">
                          <a:solidFill>
                            <a:srgbClr val="0000CC"/>
                          </a:solidFill>
                          <a:latin typeface="Calibri"/>
                        </a:rPr>
                        <a:t>in Applied Clifford Algebras</a:t>
                      </a:r>
                    </a:p>
                  </a:txBody>
                  <a:tcPr marL="9525" marR="9525" marT="9525" marB="0" anchor="ctr">
                    <a:blipFill>
                      <a:blip r:embed="rId2"/>
                      <a:tile tx="0" ty="0" sx="100000" sy="100000" flip="none" algn="tl"/>
                    </a:blipFill>
                  </a:tcPr>
                </a:tc>
                <a:tc>
                  <a:txBody>
                    <a:bodyPr/>
                    <a:lstStyle/>
                    <a:p>
                      <a:pPr algn="ctr"/>
                      <a:r>
                        <a:rPr lang="en-US" dirty="0" smtClean="0"/>
                        <a:t>0.193</a:t>
                      </a:r>
                      <a:endParaRPr lang="en-US" dirty="0"/>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C</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64</a:t>
                      </a:r>
                      <a:endParaRPr lang="en-US" dirty="0" smtClean="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err="1">
                          <a:solidFill>
                            <a:srgbClr val="0000CC"/>
                          </a:solidFill>
                          <a:latin typeface="Calibri"/>
                        </a:rPr>
                        <a:t>Quasigroups</a:t>
                      </a:r>
                      <a:r>
                        <a:rPr lang="en-US" sz="1800" b="0" i="0" u="sng" strike="noStrike" dirty="0">
                          <a:solidFill>
                            <a:srgbClr val="0000CC"/>
                          </a:solidFill>
                          <a:latin typeface="Calibri"/>
                        </a:rPr>
                        <a:t> </a:t>
                      </a:r>
                      <a:r>
                        <a:rPr lang="en-US" sz="1800" b="0" i="0" u="sng" strike="noStrike" dirty="0" smtClean="0">
                          <a:solidFill>
                            <a:srgbClr val="0000CC"/>
                          </a:solidFill>
                          <a:latin typeface="Calibri"/>
                        </a:rPr>
                        <a:t>&amp;</a:t>
                      </a:r>
                      <a:r>
                        <a:rPr lang="en-US" sz="1800" b="0" i="0" u="sng" strike="noStrike" baseline="0" dirty="0" smtClean="0">
                          <a:solidFill>
                            <a:srgbClr val="0000CC"/>
                          </a:solidFill>
                          <a:latin typeface="Calibri"/>
                        </a:rPr>
                        <a:t> R</a:t>
                      </a:r>
                      <a:r>
                        <a:rPr lang="en-US" sz="1800" b="0" i="0" u="sng" strike="noStrike" dirty="0" smtClean="0">
                          <a:solidFill>
                            <a:srgbClr val="0000CC"/>
                          </a:solidFill>
                          <a:latin typeface="Calibri"/>
                        </a:rPr>
                        <a:t>elated Systems</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Algebra and Discrete </a:t>
                      </a:r>
                      <a:r>
                        <a:rPr lang="en-US" sz="1800" b="0" i="0" u="sng" strike="noStrike" dirty="0" smtClean="0">
                          <a:solidFill>
                            <a:srgbClr val="0000CC"/>
                          </a:solidFill>
                          <a:latin typeface="Calibri"/>
                        </a:rPr>
                        <a:t>Math.</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C</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r>
                        <a:rPr lang="en-US" u="sng" dirty="0" smtClean="0">
                          <a:solidFill>
                            <a:srgbClr val="0000CC"/>
                          </a:solidFill>
                        </a:rPr>
                        <a:t>JP Journal of Algebra Number Theory and Applications</a:t>
                      </a:r>
                      <a:endParaRPr lang="en-US" u="sng" dirty="0">
                        <a:solidFill>
                          <a:srgbClr val="0000CC"/>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b="0" dirty="0" smtClean="0">
                          <a:solidFill>
                            <a:srgbClr val="0070C0"/>
                          </a:solidFill>
                        </a:rPr>
                        <a:t>C</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Calibri"/>
                        </a:rPr>
                        <a:t>Algebras, Groups &amp; Geometries</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Calibri"/>
                        </a:rPr>
                        <a:t>J. </a:t>
                      </a:r>
                      <a:r>
                        <a:rPr lang="en-US" sz="1800" b="0" i="0" u="sng" strike="noStrike" dirty="0">
                          <a:solidFill>
                            <a:srgbClr val="0000CC"/>
                          </a:solidFill>
                          <a:latin typeface="Calibri"/>
                        </a:rPr>
                        <a:t>of </a:t>
                      </a:r>
                      <a:r>
                        <a:rPr lang="en-US" sz="1800" b="0" i="0" u="sng" strike="noStrike" dirty="0" smtClean="0">
                          <a:solidFill>
                            <a:srgbClr val="0000CC"/>
                          </a:solidFill>
                          <a:latin typeface="Calibri"/>
                        </a:rPr>
                        <a:t>Appl. Algebra &amp; Disc. </a:t>
                      </a:r>
                      <a:r>
                        <a:rPr lang="en-US" sz="1800" b="0" i="0" u="sng" strike="noStrike" dirty="0" err="1" smtClean="0">
                          <a:solidFill>
                            <a:srgbClr val="0000CC"/>
                          </a:solidFill>
                          <a:latin typeface="Calibri"/>
                        </a:rPr>
                        <a:t>Struc</a:t>
                      </a:r>
                      <a:r>
                        <a:rPr lang="en-US" sz="1800" b="0" i="0" u="sng" strike="noStrike" dirty="0" smtClean="0">
                          <a:solidFill>
                            <a:srgbClr val="0000CC"/>
                          </a:solidFill>
                          <a:latin typeface="Calibri"/>
                        </a:rPr>
                        <a:t>.</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r>
                        <a:rPr lang="en-US" b="1" dirty="0" smtClean="0">
                          <a:solidFill>
                            <a:srgbClr val="0070C0"/>
                          </a:solidFill>
                        </a:rPr>
                        <a:t>Z</a:t>
                      </a:r>
                      <a:endParaRPr lang="en-US" b="1" dirty="0">
                        <a:solidFill>
                          <a:srgbClr val="0070C0"/>
                        </a:solidFill>
                      </a:endParaRPr>
                    </a:p>
                  </a:txBody>
                  <a:tcPr>
                    <a:blipFill>
                      <a:blip r:embed="rId2"/>
                      <a:tile tx="0" ty="0" sx="100000" sy="100000" flip="none" algn="tl"/>
                    </a:blipFill>
                  </a:tcPr>
                </a:tc>
                <a:tc>
                  <a:txBody>
                    <a:bodyPr/>
                    <a:lstStyle/>
                    <a:p>
                      <a:pPr algn="ctr"/>
                      <a:r>
                        <a:rPr lang="en-US" b="1" dirty="0" smtClean="0">
                          <a:solidFill>
                            <a:srgbClr val="0070C0"/>
                          </a:solidFill>
                        </a:rPr>
                        <a:t>---</a:t>
                      </a:r>
                      <a:endParaRPr lang="en-US" b="1"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ction="ppaction://hlinkfile"/>
                        </a:rPr>
                        <a:t>Journal of Commutative Algebra</a:t>
                      </a:r>
                      <a:r>
                        <a:rPr lang="en-US" u="sng" dirty="0" smtClean="0">
                          <a:solidFill>
                            <a:srgbClr val="0000CC"/>
                          </a:solidFill>
                        </a:rPr>
                        <a:t>,</a:t>
                      </a:r>
                      <a:r>
                        <a:rPr lang="en-US" u="sng" baseline="0" dirty="0" smtClean="0">
                          <a:solidFill>
                            <a:srgbClr val="0000CC"/>
                          </a:solidFill>
                        </a:rPr>
                        <a:t> 2009</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Z</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1" dirty="0" smtClean="0">
                          <a:solidFill>
                            <a:srgbClr val="0070C0"/>
                          </a:solidFill>
                        </a:rPr>
                        <a:t>Z</a:t>
                      </a:r>
                      <a:endParaRPr lang="en-US" b="1" dirty="0">
                        <a:solidFill>
                          <a:srgbClr val="0070C0"/>
                        </a:solidFill>
                      </a:endParaRPr>
                    </a:p>
                  </a:txBody>
                  <a:tcPr>
                    <a:blipFill>
                      <a:blip r:embed="rId2"/>
                      <a:tile tx="0" ty="0" sx="100000" sy="100000" flip="none" algn="tl"/>
                    </a:blipFill>
                  </a:tcPr>
                </a:tc>
                <a:tc>
                  <a:txBody>
                    <a:bodyPr/>
                    <a:lstStyle/>
                    <a:p>
                      <a:pPr algn="ctr"/>
                      <a:r>
                        <a:rPr lang="en-US" b="1" dirty="0" smtClean="0">
                          <a:solidFill>
                            <a:srgbClr val="0070C0"/>
                          </a:solidFill>
                        </a:rPr>
                        <a:t>---</a:t>
                      </a:r>
                      <a:endParaRPr lang="en-US" b="1"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b="0" u="sng" dirty="0" smtClean="0">
                          <a:solidFill>
                            <a:srgbClr val="0000CC"/>
                          </a:solidFill>
                        </a:rPr>
                        <a:t>Int.</a:t>
                      </a:r>
                      <a:r>
                        <a:rPr lang="en-US" b="0" u="sng" baseline="0" dirty="0" smtClean="0">
                          <a:solidFill>
                            <a:srgbClr val="0000CC"/>
                          </a:solidFill>
                        </a:rPr>
                        <a:t> </a:t>
                      </a:r>
                      <a:r>
                        <a:rPr lang="en-US" b="0" u="sng" dirty="0" smtClean="0">
                          <a:solidFill>
                            <a:srgbClr val="0000CC"/>
                          </a:solidFill>
                        </a:rPr>
                        <a:t>Electronic J. of Algebra,</a:t>
                      </a:r>
                      <a:r>
                        <a:rPr lang="en-US" b="0" u="sng" baseline="0" dirty="0" smtClean="0">
                          <a:solidFill>
                            <a:srgbClr val="0000CC"/>
                          </a:solidFill>
                        </a:rPr>
                        <a:t> </a:t>
                      </a:r>
                      <a:r>
                        <a:rPr lang="en-US" u="sng" dirty="0" smtClean="0">
                          <a:solidFill>
                            <a:srgbClr val="0000CC"/>
                          </a:solidFill>
                        </a:rPr>
                        <a:t>2007</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Z</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1" dirty="0" smtClean="0">
                          <a:solidFill>
                            <a:srgbClr val="0070C0"/>
                          </a:solidFill>
                        </a:rPr>
                        <a:t>1</a:t>
                      </a:r>
                      <a:endParaRPr lang="en-US" b="1" dirty="0">
                        <a:solidFill>
                          <a:srgbClr val="0070C0"/>
                        </a:solidFill>
                      </a:endParaRPr>
                    </a:p>
                  </a:txBody>
                  <a:tcPr>
                    <a:blipFill>
                      <a:blip r:embed="rId2"/>
                      <a:tile tx="0" ty="0" sx="100000" sy="100000" flip="none" algn="tl"/>
                    </a:blipFill>
                  </a:tcPr>
                </a:tc>
                <a:tc>
                  <a:txBody>
                    <a:bodyPr/>
                    <a:lstStyle/>
                    <a:p>
                      <a:pPr algn="ctr"/>
                      <a:r>
                        <a:rPr lang="en-US" b="1" dirty="0" smtClean="0">
                          <a:solidFill>
                            <a:srgbClr val="0070C0"/>
                          </a:solidFill>
                        </a:rPr>
                        <a:t>---</a:t>
                      </a:r>
                      <a:endParaRPr lang="en-US" b="1"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u="sng" dirty="0" smtClean="0">
                          <a:solidFill>
                            <a:srgbClr val="0000CC"/>
                          </a:solidFill>
                        </a:rPr>
                        <a:t>Int. J. of Algebra, 2007</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Z</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1" dirty="0" smtClean="0">
                          <a:solidFill>
                            <a:srgbClr val="0070C0"/>
                          </a:solidFill>
                        </a:rPr>
                        <a:t>1</a:t>
                      </a:r>
                      <a:endParaRPr lang="en-US" b="1" dirty="0">
                        <a:solidFill>
                          <a:srgbClr val="0070C0"/>
                        </a:solidFill>
                      </a:endParaRPr>
                    </a:p>
                  </a:txBody>
                  <a:tcPr>
                    <a:blipFill>
                      <a:blip r:embed="rId2"/>
                      <a:tile tx="0" ty="0" sx="100000" sy="100000" flip="none" algn="tl"/>
                    </a:blipFill>
                  </a:tcPr>
                </a:tc>
                <a:tc>
                  <a:txBody>
                    <a:bodyPr/>
                    <a:lstStyle/>
                    <a:p>
                      <a:pPr algn="ctr"/>
                      <a:r>
                        <a:rPr lang="en-US" b="1" dirty="0" smtClean="0">
                          <a:solidFill>
                            <a:srgbClr val="0070C0"/>
                          </a:solidFill>
                        </a:rPr>
                        <a:t>---</a:t>
                      </a:r>
                      <a:endParaRPr lang="en-US" b="1"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ction="ppaction://hlinkfile"/>
                        </a:rPr>
                        <a:t>Asian Journal of Algebra</a:t>
                      </a:r>
                      <a:r>
                        <a:rPr lang="en-US" u="sng" dirty="0" smtClean="0">
                          <a:solidFill>
                            <a:srgbClr val="0000CC"/>
                          </a:solidFill>
                        </a:rPr>
                        <a:t>,</a:t>
                      </a:r>
                      <a:r>
                        <a:rPr lang="en-US" u="sng" baseline="0" dirty="0" smtClean="0">
                          <a:solidFill>
                            <a:srgbClr val="0000CC"/>
                          </a:solidFill>
                        </a:rPr>
                        <a:t> 2008</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Z</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1" dirty="0" smtClean="0">
                          <a:solidFill>
                            <a:srgbClr val="0070C0"/>
                          </a:solidFill>
                        </a:rPr>
                        <a:t>Z</a:t>
                      </a:r>
                      <a:endParaRPr lang="en-US" b="1" dirty="0">
                        <a:solidFill>
                          <a:srgbClr val="0070C0"/>
                        </a:solidFill>
                      </a:endParaRPr>
                    </a:p>
                  </a:txBody>
                  <a:tcPr>
                    <a:blipFill>
                      <a:blip r:embed="rId2"/>
                      <a:tile tx="0" ty="0" sx="100000" sy="100000" flip="none" algn="tl"/>
                    </a:blipFill>
                  </a:tcPr>
                </a:tc>
                <a:tc>
                  <a:txBody>
                    <a:bodyPr/>
                    <a:lstStyle/>
                    <a:p>
                      <a:pPr algn="ctr"/>
                      <a:r>
                        <a:rPr lang="en-US" b="1" dirty="0" smtClean="0">
                          <a:solidFill>
                            <a:srgbClr val="0070C0"/>
                          </a:solidFill>
                        </a:rPr>
                        <a:t>---</a:t>
                      </a:r>
                      <a:endParaRPr lang="en-US" b="1"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bl>
          </a:graphicData>
        </a:graphic>
      </p:graphicFrame>
      <p:sp>
        <p:nvSpPr>
          <p:cNvPr id="9" name="Title 1"/>
          <p:cNvSpPr txBox="1">
            <a:spLocks/>
          </p:cNvSpPr>
          <p:nvPr/>
        </p:nvSpPr>
        <p:spPr>
          <a:xfrm>
            <a:off x="1143000" y="6507162"/>
            <a:ext cx="6934200" cy="27463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solidFill>
                  <a:srgbClr val="0000CC"/>
                </a:solidFill>
                <a:latin typeface="+mj-lt"/>
                <a:ea typeface="+mj-ea"/>
                <a:cs typeface="+mj-cs"/>
              </a:rPr>
              <a:t>October </a:t>
            </a:r>
            <a:r>
              <a:rPr kumimoji="0" lang="en-US" sz="1800" b="0" i="0" u="none" strike="noStrike" kern="1200" cap="none" spc="0" normalizeH="0" baseline="0" noProof="0" dirty="0" smtClean="0">
                <a:ln>
                  <a:noFill/>
                </a:ln>
                <a:solidFill>
                  <a:srgbClr val="0000CC"/>
                </a:solidFill>
                <a:effectLst/>
                <a:uLnTx/>
                <a:uFillTx/>
                <a:latin typeface="+mj-lt"/>
                <a:ea typeface="+mj-ea"/>
                <a:cs typeface="+mj-cs"/>
              </a:rPr>
              <a:t>, 2011</a:t>
            </a:r>
            <a:endParaRPr kumimoji="0" lang="en-US" sz="1800" b="0" i="0" u="none" strike="noStrike" kern="1200" cap="none" spc="0" normalizeH="0" baseline="0" noProof="0" dirty="0">
              <a:ln>
                <a:noFill/>
              </a:ln>
              <a:solidFill>
                <a:srgbClr val="0000CC"/>
              </a:solidFill>
              <a:effectLst/>
              <a:uLnTx/>
              <a:uFillTx/>
              <a:latin typeface="+mj-lt"/>
              <a:ea typeface="+mj-ea"/>
              <a:cs typeface="+mj-cs"/>
            </a:endParaRPr>
          </a:p>
        </p:txBody>
      </p:sp>
      <p:sp>
        <p:nvSpPr>
          <p:cNvPr id="6" name="Date Placeholder 5"/>
          <p:cNvSpPr>
            <a:spLocks noGrp="1"/>
          </p:cNvSpPr>
          <p:nvPr>
            <p:ph type="dt" sz="half" idx="10"/>
          </p:nvPr>
        </p:nvSpPr>
        <p:spPr/>
        <p:txBody>
          <a:bodyPr/>
          <a:lstStyle/>
          <a:p>
            <a:fld id="{D66F13E7-F91E-4879-B3E7-476C5B7DF458}" type="datetime1">
              <a:rPr lang="en-US" smtClean="0"/>
              <a:pPr/>
              <a:t>10/29/2011</a:t>
            </a:fld>
            <a:endParaRPr lang="en-US"/>
          </a:p>
        </p:txBody>
      </p:sp>
      <p:sp>
        <p:nvSpPr>
          <p:cNvPr id="7" name="Rectangle 6"/>
          <p:cNvSpPr/>
          <p:nvPr/>
        </p:nvSpPr>
        <p:spPr>
          <a:xfrm>
            <a:off x="3276600" y="6096000"/>
            <a:ext cx="2763705" cy="369332"/>
          </a:xfrm>
          <a:prstGeom prst="rect">
            <a:avLst/>
          </a:prstGeom>
        </p:spPr>
        <p:txBody>
          <a:bodyPr wrap="none">
            <a:spAutoFit/>
          </a:bodyPr>
          <a:lstStyle/>
          <a:p>
            <a:r>
              <a:rPr lang="en-US" dirty="0" smtClean="0">
                <a:solidFill>
                  <a:srgbClr val="0070C0"/>
                </a:solidFill>
              </a:rPr>
              <a:t>http://www.eigenfactor.org</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457200"/>
          </a:xfrm>
        </p:spPr>
        <p:txBody>
          <a:bodyPr>
            <a:noAutofit/>
          </a:bodyPr>
          <a:lstStyle/>
          <a:p>
            <a:r>
              <a:rPr lang="en-US" sz="2800" dirty="0" smtClean="0">
                <a:solidFill>
                  <a:srgbClr val="00B050"/>
                </a:solidFill>
              </a:rPr>
              <a:t>Journals: Logic and Philosophy 2010</a:t>
            </a:r>
            <a:endParaRPr lang="en-US" sz="2800" dirty="0">
              <a:solidFill>
                <a:srgbClr val="00B050"/>
              </a:solidFill>
            </a:endParaRPr>
          </a:p>
        </p:txBody>
      </p:sp>
      <p:graphicFrame>
        <p:nvGraphicFramePr>
          <p:cNvPr id="5" name="Table 4"/>
          <p:cNvGraphicFramePr>
            <a:graphicFrameLocks noGrp="1"/>
          </p:cNvGraphicFramePr>
          <p:nvPr/>
        </p:nvGraphicFramePr>
        <p:xfrm>
          <a:off x="228598" y="487680"/>
          <a:ext cx="8686802" cy="5953125"/>
        </p:xfrm>
        <a:graphic>
          <a:graphicData uri="http://schemas.openxmlformats.org/drawingml/2006/table">
            <a:tbl>
              <a:tblPr firstRow="1" bandRow="1">
                <a:tableStyleId>{5C22544A-7EE6-4342-B048-85BDC9FD1C3A}</a:tableStyleId>
              </a:tblPr>
              <a:tblGrid>
                <a:gridCol w="4343399"/>
                <a:gridCol w="904875"/>
                <a:gridCol w="633413"/>
                <a:gridCol w="633413"/>
                <a:gridCol w="633413"/>
                <a:gridCol w="633413"/>
                <a:gridCol w="904876"/>
              </a:tblGrid>
              <a:tr h="62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70C0"/>
                          </a:solidFill>
                        </a:rPr>
                        <a:t>Journals</a:t>
                      </a:r>
                      <a:r>
                        <a:rPr lang="en-US" sz="2800" baseline="0" dirty="0" smtClean="0">
                          <a:solidFill>
                            <a:srgbClr val="0070C0"/>
                          </a:solidFill>
                        </a:rPr>
                        <a:t> &amp; </a:t>
                      </a:r>
                      <a:r>
                        <a:rPr lang="en-US" sz="2800" dirty="0" smtClean="0">
                          <a:solidFill>
                            <a:srgbClr val="0070C0"/>
                          </a:solidFill>
                        </a:rPr>
                        <a:t>Start year</a:t>
                      </a:r>
                    </a:p>
                  </a:txBody>
                  <a:tcPr>
                    <a:blipFill>
                      <a:blip r:embed="rId2"/>
                      <a:tile tx="0" ty="0" sx="100000" sy="100000" flip="none" algn="tl"/>
                    </a:blipFill>
                  </a:tcPr>
                </a:tc>
                <a:tc>
                  <a:txBody>
                    <a:bodyPr/>
                    <a:lstStyle/>
                    <a:p>
                      <a:pPr algn="ctr"/>
                      <a:r>
                        <a:rPr lang="en-US" sz="1400" dirty="0" smtClean="0">
                          <a:solidFill>
                            <a:srgbClr val="0070C0"/>
                          </a:solidFill>
                        </a:rPr>
                        <a:t>Article</a:t>
                      </a:r>
                      <a:r>
                        <a:rPr lang="en-US" sz="1400" baseline="0" dirty="0" smtClean="0">
                          <a:solidFill>
                            <a:srgbClr val="0070C0"/>
                          </a:solidFill>
                        </a:rPr>
                        <a:t> </a:t>
                      </a:r>
                      <a:br>
                        <a:rPr lang="en-US" sz="1400" baseline="0" dirty="0" smtClean="0">
                          <a:solidFill>
                            <a:srgbClr val="0070C0"/>
                          </a:solidFill>
                        </a:rPr>
                      </a:br>
                      <a:r>
                        <a:rPr lang="en-US" sz="1400" baseline="0" dirty="0" smtClean="0">
                          <a:solidFill>
                            <a:srgbClr val="0070C0"/>
                          </a:solidFill>
                        </a:rPr>
                        <a:t>Infl.</a:t>
                      </a:r>
                      <a:endParaRPr lang="en-US" sz="1400" dirty="0">
                        <a:solidFill>
                          <a:srgbClr val="0070C0"/>
                        </a:solidFill>
                      </a:endParaRPr>
                    </a:p>
                  </a:txBody>
                  <a:tcPr>
                    <a:blipFill>
                      <a:blip r:embed="rId2"/>
                      <a:tile tx="0" ty="0" sx="100000" sy="100000" flip="none" algn="tl"/>
                    </a:blipFill>
                  </a:tcPr>
                </a:tc>
                <a:tc>
                  <a:txBody>
                    <a:bodyPr/>
                    <a:lstStyle/>
                    <a:p>
                      <a:pPr algn="ctr"/>
                      <a:r>
                        <a:rPr lang="en-US" sz="1600" dirty="0" smtClean="0">
                          <a:solidFill>
                            <a:srgbClr val="0070C0"/>
                          </a:solidFill>
                        </a:rPr>
                        <a:t>ERA</a:t>
                      </a:r>
                      <a:br>
                        <a:rPr lang="en-US" sz="1600" dirty="0" smtClean="0">
                          <a:solidFill>
                            <a:srgbClr val="0070C0"/>
                          </a:solidFill>
                        </a:rPr>
                      </a:br>
                      <a:r>
                        <a:rPr lang="en-US" sz="1600" dirty="0" err="1" smtClean="0">
                          <a:solidFill>
                            <a:srgbClr val="0070C0"/>
                          </a:solidFill>
                        </a:rPr>
                        <a:t>Aust</a:t>
                      </a:r>
                      <a:endParaRPr lang="en-US" sz="1600" dirty="0">
                        <a:solidFill>
                          <a:srgbClr val="0070C0"/>
                        </a:solidFill>
                      </a:endParaRPr>
                    </a:p>
                  </a:txBody>
                  <a:tcPr>
                    <a:blipFill>
                      <a:blip r:embed="rId2"/>
                      <a:tile tx="0" ty="0" sx="100000" sy="100000" flip="none" algn="tl"/>
                    </a:blipFill>
                  </a:tcPr>
                </a:tc>
                <a:tc>
                  <a:txBody>
                    <a:bodyPr/>
                    <a:lstStyle/>
                    <a:p>
                      <a:pPr algn="ctr"/>
                      <a:r>
                        <a:rPr lang="en-US" sz="1600" dirty="0" smtClean="0">
                          <a:solidFill>
                            <a:srgbClr val="0070C0"/>
                          </a:solidFill>
                        </a:rPr>
                        <a:t>Nor</a:t>
                      </a:r>
                      <a:br>
                        <a:rPr lang="en-US" sz="1600" dirty="0" smtClean="0">
                          <a:solidFill>
                            <a:srgbClr val="0070C0"/>
                          </a:solidFill>
                        </a:rPr>
                      </a:br>
                      <a:r>
                        <a:rPr lang="en-US" sz="1600" dirty="0" smtClean="0">
                          <a:solidFill>
                            <a:srgbClr val="0070C0"/>
                          </a:solidFill>
                        </a:rPr>
                        <a:t>way</a:t>
                      </a:r>
                      <a:endParaRPr lang="en-US" sz="1600" dirty="0">
                        <a:solidFill>
                          <a:srgbClr val="0070C0"/>
                        </a:solidFill>
                      </a:endParaRPr>
                    </a:p>
                  </a:txBody>
                  <a:tcPr>
                    <a:blipFill>
                      <a:blip r:embed="rId2"/>
                      <a:tile tx="0" ty="0" sx="100000" sy="100000" flip="none" algn="tl"/>
                    </a:blipFill>
                  </a:tcPr>
                </a:tc>
                <a:tc>
                  <a:txBody>
                    <a:bodyPr/>
                    <a:lstStyle/>
                    <a:p>
                      <a:pPr algn="ctr"/>
                      <a:r>
                        <a:rPr lang="en-US" sz="1600" dirty="0" smtClean="0">
                          <a:solidFill>
                            <a:srgbClr val="0070C0"/>
                          </a:solidFill>
                        </a:rPr>
                        <a:t>Denmark</a:t>
                      </a:r>
                      <a:endParaRPr lang="en-US" sz="1600"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#Paper</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ISI</a:t>
                      </a:r>
                      <a:endParaRPr lang="en-US" dirty="0">
                        <a:solidFill>
                          <a:srgbClr val="0070C0"/>
                        </a:solidFill>
                      </a:endParaRPr>
                    </a:p>
                  </a:txBody>
                  <a:tcPr>
                    <a:blipFill>
                      <a:blip r:embed="rId2"/>
                      <a:tile tx="0" ty="0" sx="100000" sy="100000" flip="none" algn="tl"/>
                    </a:blipFill>
                  </a:tcPr>
                </a:tc>
              </a:tr>
              <a:tr h="36341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b="0" u="sng" dirty="0" smtClean="0">
                          <a:solidFill>
                            <a:srgbClr val="0000CC"/>
                          </a:solidFill>
                        </a:rPr>
                        <a:t>Journal of Philosophical Logic </a:t>
                      </a:r>
                      <a:r>
                        <a:rPr lang="en-US" sz="1800" b="0" i="0" u="sng" strike="noStrike" dirty="0" smtClean="0">
                          <a:solidFill>
                            <a:srgbClr val="0000CC"/>
                          </a:solidFill>
                          <a:latin typeface="Calibri"/>
                        </a:rPr>
                        <a:t>,</a:t>
                      </a:r>
                      <a:r>
                        <a:rPr lang="en-US" sz="1800" b="0" i="0" u="sng" strike="noStrike" baseline="0" dirty="0" smtClean="0">
                          <a:solidFill>
                            <a:srgbClr val="0000CC"/>
                          </a:solidFill>
                          <a:latin typeface="Calibri"/>
                        </a:rPr>
                        <a:t> 1972</a:t>
                      </a:r>
                      <a:endParaRPr lang="en-US" b="0" u="sng" dirty="0" smtClean="0">
                        <a:solidFill>
                          <a:srgbClr val="0000CC"/>
                        </a:solidFill>
                      </a:endParaRPr>
                    </a:p>
                  </a:txBody>
                  <a:tcPr marL="9525" marR="9525" marT="9525" marB="0" anchor="ctr">
                    <a:blipFill>
                      <a:blip r:embed="rId2"/>
                      <a:tile tx="0" ty="0" sx="100000" sy="100000" flip="none" algn="tl"/>
                    </a:blipFill>
                  </a:tcPr>
                </a:tc>
                <a:tc>
                  <a:txBody>
                    <a:bodyPr/>
                    <a:lstStyle/>
                    <a:p>
                      <a:pPr algn="ctr"/>
                      <a:r>
                        <a:rPr lang="en-US" dirty="0" smtClean="0">
                          <a:solidFill>
                            <a:srgbClr val="0070C0"/>
                          </a:solidFill>
                        </a:rPr>
                        <a:t>----</a:t>
                      </a:r>
                      <a:endParaRPr lang="en-US"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A*</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30</a:t>
                      </a: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r>
                        <a:rPr lang="en-US" u="sng" dirty="0" smtClean="0">
                          <a:solidFill>
                            <a:srgbClr val="0000CC"/>
                          </a:solidFill>
                        </a:rPr>
                        <a:t>Bulletin of Symbolic Logic,</a:t>
                      </a:r>
                      <a:r>
                        <a:rPr lang="en-US" u="sng" baseline="0" dirty="0" smtClean="0">
                          <a:solidFill>
                            <a:srgbClr val="0000CC"/>
                          </a:solidFill>
                        </a:rPr>
                        <a:t> 1995</a:t>
                      </a:r>
                      <a:endParaRPr lang="en-US" u="sng" dirty="0">
                        <a:solidFill>
                          <a:srgbClr val="0000CC"/>
                        </a:solidFill>
                      </a:endParaRPr>
                    </a:p>
                  </a:txBody>
                  <a:tcPr>
                    <a:blipFill>
                      <a:blip r:embed="rId2"/>
                      <a:tile tx="0" ty="0" sx="100000" sy="100000" flip="none" algn="tl"/>
                    </a:blipFill>
                  </a:tcPr>
                </a:tc>
                <a:tc>
                  <a:txBody>
                    <a:bodyPr/>
                    <a:lstStyle/>
                    <a:p>
                      <a:pPr algn="ctr"/>
                      <a:r>
                        <a:rPr lang="en-US" b="1" dirty="0" smtClean="0">
                          <a:solidFill>
                            <a:srgbClr val="0000CC"/>
                          </a:solidFill>
                        </a:rPr>
                        <a:t>0.669</a:t>
                      </a:r>
                      <a:endParaRPr lang="en-US" b="1" dirty="0">
                        <a:solidFill>
                          <a:srgbClr val="0000CC"/>
                        </a:solidFill>
                      </a:endParaRPr>
                    </a:p>
                  </a:txBody>
                  <a:tcPr>
                    <a:blipFill>
                      <a:blip r:embed="rId2"/>
                      <a:tile tx="0" ty="0" sx="100000" sy="100000" flip="none" algn="tl"/>
                    </a:blipFill>
                  </a:tcPr>
                </a:tc>
                <a:tc>
                  <a:txBody>
                    <a:bodyPr/>
                    <a:lstStyle/>
                    <a:p>
                      <a:pPr algn="ctr"/>
                      <a:r>
                        <a:rPr lang="en-US" b="0" dirty="0" smtClean="0">
                          <a:solidFill>
                            <a:srgbClr val="0070C0"/>
                          </a:solidFill>
                        </a:rPr>
                        <a:t>A</a:t>
                      </a:r>
                      <a:endParaRPr lang="en-US" b="0"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12</a:t>
                      </a: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r h="363410">
                <a:tc>
                  <a:txBody>
                    <a:bodyPr/>
                    <a:lstStyle/>
                    <a:p>
                      <a:pPr algn="l" fontAlgn="ctr"/>
                      <a:r>
                        <a:rPr lang="en-US" sz="1800" b="0" i="0" u="sng" strike="noStrike" dirty="0" err="1" smtClean="0">
                          <a:solidFill>
                            <a:srgbClr val="0000CC"/>
                          </a:solidFill>
                          <a:latin typeface="Calibri"/>
                        </a:rPr>
                        <a:t>Jornal</a:t>
                      </a:r>
                      <a:r>
                        <a:rPr lang="en-US" sz="1800" b="0" i="0" u="sng" strike="noStrike" dirty="0" smtClean="0">
                          <a:solidFill>
                            <a:srgbClr val="0000CC"/>
                          </a:solidFill>
                          <a:latin typeface="Calibri"/>
                        </a:rPr>
                        <a:t> of Symbolic Logic, </a:t>
                      </a:r>
                      <a:r>
                        <a:rPr lang="en-US" dirty="0" smtClean="0"/>
                        <a:t>1936 </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0.478</a:t>
                      </a:r>
                      <a:endParaRPr lang="en-US" dirty="0"/>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A</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80</a:t>
                      </a:r>
                      <a:endParaRPr lang="en-US" dirty="0" smtClean="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u="sng" dirty="0" smtClean="0">
                          <a:solidFill>
                            <a:srgbClr val="0000CC"/>
                          </a:solidFill>
                        </a:rPr>
                        <a:t>Annals of Pure</a:t>
                      </a:r>
                      <a:r>
                        <a:rPr lang="en-US" b="0" u="sng" baseline="0" dirty="0" smtClean="0">
                          <a:solidFill>
                            <a:srgbClr val="0000CC"/>
                          </a:solidFill>
                        </a:rPr>
                        <a:t> &amp; Applied Logic, 1969</a:t>
                      </a:r>
                      <a:endParaRPr lang="en-US" b="0" u="sng" dirty="0" smtClean="0">
                        <a:solidFill>
                          <a:srgbClr val="0000CC"/>
                        </a:solidFill>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0.521</a:t>
                      </a:r>
                      <a:endParaRPr lang="en-US" b="1" dirty="0" smtClean="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A</a:t>
                      </a:r>
                      <a:endParaRPr lang="en-US" b="0"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85</a:t>
                      </a:r>
                      <a:endParaRPr lang="en-US" b="1" dirty="0" smtClean="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mn-lt"/>
                        </a:rPr>
                        <a:t>J. of Logic &amp;</a:t>
                      </a:r>
                      <a:r>
                        <a:rPr lang="en-US" sz="1800" b="0" i="0" u="sng" strike="noStrike" baseline="0" dirty="0" smtClean="0">
                          <a:solidFill>
                            <a:srgbClr val="0000CC"/>
                          </a:solidFill>
                          <a:latin typeface="+mn-lt"/>
                        </a:rPr>
                        <a:t> </a:t>
                      </a:r>
                      <a:r>
                        <a:rPr lang="en-US" sz="1800" b="0" i="0" u="sng" strike="noStrike" dirty="0" smtClean="0">
                          <a:solidFill>
                            <a:srgbClr val="0000CC"/>
                          </a:solidFill>
                          <a:latin typeface="+mn-lt"/>
                        </a:rPr>
                        <a:t>Alg.</a:t>
                      </a:r>
                      <a:r>
                        <a:rPr lang="en-US" sz="1800" b="0" i="0" u="sng" strike="noStrike" baseline="0" dirty="0" smtClean="0">
                          <a:solidFill>
                            <a:srgbClr val="0000CC"/>
                          </a:solidFill>
                          <a:latin typeface="+mn-lt"/>
                        </a:rPr>
                        <a:t> </a:t>
                      </a:r>
                      <a:r>
                        <a:rPr lang="en-US" sz="1800" b="0" i="0" u="sng" strike="noStrike" dirty="0" smtClean="0">
                          <a:solidFill>
                            <a:srgbClr val="0000CC"/>
                          </a:solidFill>
                          <a:latin typeface="+mn-lt"/>
                        </a:rPr>
                        <a:t>Programming, 1984</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0.444</a:t>
                      </a:r>
                      <a:endParaRPr lang="en-US" b="1"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45</a:t>
                      </a: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r h="36341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fr-FR" b="0" u="sng" dirty="0" smtClean="0">
                          <a:solidFill>
                            <a:srgbClr val="0000CC"/>
                          </a:solidFill>
                        </a:rPr>
                        <a:t>ACM </a:t>
                      </a:r>
                      <a:r>
                        <a:rPr lang="fr-FR" b="0" u="sng" dirty="0" err="1" smtClean="0">
                          <a:solidFill>
                            <a:srgbClr val="0000CC"/>
                          </a:solidFill>
                        </a:rPr>
                        <a:t>Trans</a:t>
                      </a:r>
                      <a:r>
                        <a:rPr lang="fr-FR" b="0" u="sng" dirty="0" smtClean="0">
                          <a:solidFill>
                            <a:srgbClr val="0000CC"/>
                          </a:solidFill>
                        </a:rPr>
                        <a:t>.</a:t>
                      </a:r>
                      <a:r>
                        <a:rPr lang="fr-FR" b="0" u="sng" baseline="0" dirty="0" smtClean="0">
                          <a:solidFill>
                            <a:srgbClr val="0000CC"/>
                          </a:solidFill>
                        </a:rPr>
                        <a:t> </a:t>
                      </a:r>
                      <a:r>
                        <a:rPr lang="fr-FR" b="0" u="sng" dirty="0" smtClean="0">
                          <a:solidFill>
                            <a:srgbClr val="0000CC"/>
                          </a:solidFill>
                        </a:rPr>
                        <a:t>on </a:t>
                      </a:r>
                      <a:r>
                        <a:rPr lang="fr-FR" b="0" u="sng" dirty="0" err="1" smtClean="0">
                          <a:solidFill>
                            <a:srgbClr val="0000CC"/>
                          </a:solidFill>
                        </a:rPr>
                        <a:t>Comp</a:t>
                      </a:r>
                      <a:r>
                        <a:rPr lang="fr-FR" b="0" u="sng" dirty="0" smtClean="0">
                          <a:solidFill>
                            <a:srgbClr val="0000CC"/>
                          </a:solidFill>
                        </a:rPr>
                        <a:t>. </a:t>
                      </a:r>
                      <a:r>
                        <a:rPr lang="fr-FR" b="0" u="sng" dirty="0" err="1" smtClean="0">
                          <a:solidFill>
                            <a:srgbClr val="0000CC"/>
                          </a:solidFill>
                        </a:rPr>
                        <a:t>Logic</a:t>
                      </a:r>
                      <a:r>
                        <a:rPr lang="fr-FR" b="0" u="sng" dirty="0" smtClean="0">
                          <a:solidFill>
                            <a:srgbClr val="0000CC"/>
                          </a:solidFill>
                        </a:rPr>
                        <a:t>, 2000</a:t>
                      </a:r>
                    </a:p>
                  </a:txBody>
                  <a:tcPr marL="9525" marR="9525" marT="9525" marB="0" anchor="ctr">
                    <a:blipFill>
                      <a:blip r:embed="rId2"/>
                      <a:tile tx="0" ty="0" sx="100000" sy="100000" flip="none" algn="tl"/>
                    </a:blipFill>
                  </a:tcPr>
                </a:tc>
                <a:tc>
                  <a:txBody>
                    <a:bodyPr/>
                    <a:lstStyle/>
                    <a:p>
                      <a:pPr algn="ctr"/>
                      <a:r>
                        <a:rPr lang="en-US" b="1" dirty="0" smtClean="0">
                          <a:solidFill>
                            <a:srgbClr val="339933"/>
                          </a:solidFill>
                        </a:rPr>
                        <a:t>1.416</a:t>
                      </a:r>
                      <a:endParaRPr lang="en-US" b="1" dirty="0">
                        <a:solidFill>
                          <a:srgbClr val="339933"/>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A</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27</a:t>
                      </a:r>
                      <a:endParaRPr lang="en-US" dirty="0" smtClean="0">
                        <a:solidFill>
                          <a:schemeClr val="tx1"/>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smtClean="0">
                          <a:solidFill>
                            <a:srgbClr val="FF0000"/>
                          </a:solidFill>
                          <a:latin typeface="+mn-lt"/>
                        </a:rPr>
                        <a:t>Journal of Mathematical Logic, 2001</a:t>
                      </a:r>
                      <a:endParaRPr lang="en-US" sz="1800" b="0" i="0" u="sng" strike="noStrike" dirty="0">
                        <a:solidFill>
                          <a:srgbClr val="FF0000"/>
                        </a:solidFill>
                        <a:latin typeface="Calibri"/>
                      </a:endParaRPr>
                    </a:p>
                  </a:txBody>
                  <a:tcPr marL="9525" marR="9525" marT="9525" marB="0" anchor="ctr">
                    <a:blipFill>
                      <a:blip r:embed="rId2"/>
                      <a:tile tx="0" ty="0" sx="100000" sy="100000" flip="none" algn="tl"/>
                    </a:blipFill>
                  </a:tcPr>
                </a:tc>
                <a:tc>
                  <a:txBody>
                    <a:bodyPr/>
                    <a:lstStyle/>
                    <a:p>
                      <a:pPr algn="ctr"/>
                      <a:r>
                        <a:rPr lang="en-US" b="1" dirty="0" smtClean="0">
                          <a:solidFill>
                            <a:srgbClr val="FF0000"/>
                          </a:solidFill>
                        </a:rPr>
                        <a:t>1.436</a:t>
                      </a: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A*</a:t>
                      </a: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11</a:t>
                      </a:r>
                      <a:endParaRPr lang="en-US" b="0" dirty="0">
                        <a:solidFill>
                          <a:schemeClr val="tx1"/>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b="0" u="sng" dirty="0" smtClean="0">
                          <a:solidFill>
                            <a:srgbClr val="0000CC"/>
                          </a:solidFill>
                        </a:rPr>
                        <a:t>Notre Dame J. of Formal Logic , 1960</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solidFill>
                            <a:srgbClr val="0070C0"/>
                          </a:solidFill>
                        </a:rPr>
                        <a:t>----</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24</a:t>
                      </a: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u="sng" dirty="0" smtClean="0">
                          <a:solidFill>
                            <a:srgbClr val="0000CC"/>
                          </a:solidFill>
                        </a:rPr>
                        <a:t>J. of Logic and Computation, 1990</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smtClean="0"/>
                        <a:t>0.457</a:t>
                      </a:r>
                      <a:endParaRPr lang="en-US" dirty="0"/>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A</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50</a:t>
                      </a:r>
                      <a:endParaRPr lang="en-US"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mn-lt"/>
                        </a:rPr>
                        <a:t>Logical Methods in Computer Sci.,2005</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49</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r>
                        <a:rPr lang="en-US" u="sng" dirty="0" smtClean="0">
                          <a:solidFill>
                            <a:srgbClr val="0000CC"/>
                          </a:solidFill>
                          <a:hlinkClick r:id=""/>
                        </a:rPr>
                        <a:t>Journal of Applied Logic</a:t>
                      </a:r>
                      <a:r>
                        <a:rPr lang="en-US" u="sng" dirty="0" smtClean="0">
                          <a:solidFill>
                            <a:srgbClr val="0000CC"/>
                          </a:solidFill>
                        </a:rPr>
                        <a:t>, 2003</a:t>
                      </a:r>
                      <a:endParaRPr lang="en-US" u="sng" dirty="0">
                        <a:solidFill>
                          <a:srgbClr val="0000CC"/>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u="sng" dirty="0" smtClean="0">
                          <a:solidFill>
                            <a:srgbClr val="0000CC"/>
                          </a:solidFill>
                        </a:rPr>
                        <a:t>J. of Logic, Language &amp;</a:t>
                      </a:r>
                      <a:r>
                        <a:rPr lang="en-US" b="0" u="sng" baseline="0" dirty="0" smtClean="0">
                          <a:solidFill>
                            <a:srgbClr val="0000CC"/>
                          </a:solidFill>
                        </a:rPr>
                        <a:t> </a:t>
                      </a:r>
                      <a:r>
                        <a:rPr lang="en-US" b="0" u="sng" dirty="0" smtClean="0">
                          <a:solidFill>
                            <a:srgbClr val="0000CC"/>
                          </a:solidFill>
                        </a:rPr>
                        <a:t>Inform.,</a:t>
                      </a:r>
                      <a:r>
                        <a:rPr lang="en-US" b="0" u="sng" baseline="0" dirty="0" smtClean="0">
                          <a:solidFill>
                            <a:srgbClr val="0000CC"/>
                          </a:solidFill>
                        </a:rPr>
                        <a:t> 1992</a:t>
                      </a:r>
                      <a:endParaRPr lang="en-US" b="0" u="sng" dirty="0" smtClean="0">
                        <a:solidFill>
                          <a:srgbClr val="0000CC"/>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A</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b="0" u="sng" dirty="0" smtClean="0">
                          <a:solidFill>
                            <a:srgbClr val="0000CC"/>
                          </a:solidFill>
                        </a:rPr>
                        <a:t>Australasian Journal of Logic, 2003</a:t>
                      </a:r>
                      <a:endParaRPr lang="fr-FR" b="0" u="sng" dirty="0" smtClean="0">
                        <a:solidFill>
                          <a:srgbClr val="0000CC"/>
                        </a:solidFill>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A</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dirty="0" err="1" smtClean="0">
                          <a:hlinkClick r:id=""/>
                        </a:rPr>
                        <a:t>Studia</a:t>
                      </a:r>
                      <a:r>
                        <a:rPr lang="en-US" dirty="0" smtClean="0">
                          <a:hlinkClick r:id=""/>
                        </a:rPr>
                        <a:t> </a:t>
                      </a:r>
                      <a:r>
                        <a:rPr lang="en-US" dirty="0" err="1" smtClean="0">
                          <a:hlinkClick r:id=""/>
                        </a:rPr>
                        <a:t>Logica</a:t>
                      </a:r>
                      <a:r>
                        <a:rPr lang="en-US" dirty="0" smtClean="0"/>
                        <a:t> </a:t>
                      </a:r>
                      <a:r>
                        <a:rPr lang="en-US" u="sng" dirty="0" smtClean="0">
                          <a:solidFill>
                            <a:srgbClr val="0000CC"/>
                          </a:solidFill>
                        </a:rPr>
                        <a:t>(an</a:t>
                      </a:r>
                      <a:r>
                        <a:rPr lang="en-US" u="sng" baseline="0" dirty="0" smtClean="0">
                          <a:solidFill>
                            <a:srgbClr val="0000CC"/>
                          </a:solidFill>
                        </a:rPr>
                        <a:t> int. J. for symbolic logic)</a:t>
                      </a:r>
                      <a:r>
                        <a:rPr lang="en-US" u="sng" dirty="0" smtClean="0">
                          <a:solidFill>
                            <a:srgbClr val="0000CC"/>
                          </a:solidFill>
                        </a:rPr>
                        <a:t>, 1953</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b="1" dirty="0" smtClean="0">
                          <a:solidFill>
                            <a:srgbClr val="0070C0"/>
                          </a:solidFill>
                        </a:rPr>
                        <a:t>----</a:t>
                      </a:r>
                      <a:endParaRPr lang="en-US" b="1"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N</a:t>
                      </a:r>
                      <a:endParaRPr lang="en-US" b="0" dirty="0">
                        <a:solidFill>
                          <a:schemeClr val="tx1"/>
                        </a:solidFill>
                      </a:endParaRPr>
                    </a:p>
                  </a:txBody>
                  <a:tcPr>
                    <a:blipFill>
                      <a:blip r:embed="rId2"/>
                      <a:tile tx="0" ty="0" sx="100000" sy="100000" flip="none" algn="tl"/>
                    </a:blipFill>
                  </a:tcPr>
                </a:tc>
              </a:tr>
            </a:tbl>
          </a:graphicData>
        </a:graphic>
      </p:graphicFrame>
      <p:sp>
        <p:nvSpPr>
          <p:cNvPr id="7" name="Title 1"/>
          <p:cNvSpPr txBox="1">
            <a:spLocks/>
          </p:cNvSpPr>
          <p:nvPr/>
        </p:nvSpPr>
        <p:spPr>
          <a:xfrm>
            <a:off x="1143000" y="6507162"/>
            <a:ext cx="6934200" cy="27463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solidFill>
                  <a:srgbClr val="0000CC"/>
                </a:solidFill>
                <a:latin typeface="+mj-lt"/>
                <a:ea typeface="+mj-ea"/>
                <a:cs typeface="+mj-cs"/>
              </a:rPr>
              <a:t>October </a:t>
            </a:r>
            <a:r>
              <a:rPr kumimoji="0" lang="en-US" sz="1800" b="0" i="0" u="none" strike="noStrike" kern="1200" cap="none" spc="0" normalizeH="0" baseline="0" noProof="0" dirty="0" smtClean="0">
                <a:ln>
                  <a:noFill/>
                </a:ln>
                <a:solidFill>
                  <a:srgbClr val="0000CC"/>
                </a:solidFill>
                <a:effectLst/>
                <a:uLnTx/>
                <a:uFillTx/>
                <a:latin typeface="+mj-lt"/>
                <a:ea typeface="+mj-ea"/>
                <a:cs typeface="+mj-cs"/>
              </a:rPr>
              <a:t>, 2011</a:t>
            </a:r>
            <a:endParaRPr kumimoji="0" lang="en-US" sz="1800" b="0" i="0" u="none" strike="noStrike" kern="1200" cap="none" spc="0" normalizeH="0" baseline="0" noProof="0" dirty="0">
              <a:ln>
                <a:noFill/>
              </a:ln>
              <a:solidFill>
                <a:srgbClr val="0000CC"/>
              </a:solidFill>
              <a:effectLst/>
              <a:uLnTx/>
              <a:uFillTx/>
              <a:latin typeface="+mj-lt"/>
              <a:ea typeface="+mj-ea"/>
              <a:cs typeface="+mj-cs"/>
            </a:endParaRPr>
          </a:p>
        </p:txBody>
      </p:sp>
      <p:sp>
        <p:nvSpPr>
          <p:cNvPr id="6" name="Date Placeholder 5"/>
          <p:cNvSpPr>
            <a:spLocks noGrp="1"/>
          </p:cNvSpPr>
          <p:nvPr>
            <p:ph type="dt" sz="half" idx="10"/>
          </p:nvPr>
        </p:nvSpPr>
        <p:spPr/>
        <p:txBody>
          <a:bodyPr/>
          <a:lstStyle/>
          <a:p>
            <a:fld id="{59ED6A26-FB8B-47DF-805D-563DAE9AA86B}" type="datetime1">
              <a:rPr lang="en-US" smtClean="0"/>
              <a:pPr/>
              <a:t>10/29/2011</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304800"/>
          </a:xfrm>
        </p:spPr>
        <p:txBody>
          <a:bodyPr>
            <a:noAutofit/>
          </a:bodyPr>
          <a:lstStyle/>
          <a:p>
            <a:r>
              <a:rPr lang="en-US" sz="2800" dirty="0" smtClean="0">
                <a:solidFill>
                  <a:srgbClr val="00B050"/>
                </a:solidFill>
              </a:rPr>
              <a:t>Journals: Logic and Philosophy 2010</a:t>
            </a:r>
            <a:endParaRPr lang="en-US" sz="2800" dirty="0">
              <a:solidFill>
                <a:srgbClr val="00B050"/>
              </a:solidFill>
            </a:endParaRPr>
          </a:p>
        </p:txBody>
      </p:sp>
      <p:graphicFrame>
        <p:nvGraphicFramePr>
          <p:cNvPr id="5" name="Table 4"/>
          <p:cNvGraphicFramePr>
            <a:graphicFrameLocks noGrp="1"/>
          </p:cNvGraphicFramePr>
          <p:nvPr/>
        </p:nvGraphicFramePr>
        <p:xfrm>
          <a:off x="304798" y="508635"/>
          <a:ext cx="8534404" cy="5587365"/>
        </p:xfrm>
        <a:graphic>
          <a:graphicData uri="http://schemas.openxmlformats.org/drawingml/2006/table">
            <a:tbl>
              <a:tblPr firstRow="1" bandRow="1">
                <a:tableStyleId>{5C22544A-7EE6-4342-B048-85BDC9FD1C3A}</a:tableStyleId>
              </a:tblPr>
              <a:tblGrid>
                <a:gridCol w="4267200"/>
                <a:gridCol w="889000"/>
                <a:gridCol w="622301"/>
                <a:gridCol w="622301"/>
                <a:gridCol w="622301"/>
                <a:gridCol w="622301"/>
                <a:gridCol w="889000"/>
              </a:tblGrid>
              <a:tr h="62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70C0"/>
                          </a:solidFill>
                        </a:rPr>
                        <a:t>Journals</a:t>
                      </a:r>
                      <a:r>
                        <a:rPr lang="en-US" sz="2800" baseline="0" dirty="0" smtClean="0">
                          <a:solidFill>
                            <a:srgbClr val="0070C0"/>
                          </a:solidFill>
                        </a:rPr>
                        <a:t> &amp; </a:t>
                      </a:r>
                      <a:r>
                        <a:rPr lang="en-US" sz="2800" dirty="0" smtClean="0">
                          <a:solidFill>
                            <a:srgbClr val="0070C0"/>
                          </a:solidFill>
                        </a:rPr>
                        <a:t>Start year</a:t>
                      </a:r>
                    </a:p>
                  </a:txBody>
                  <a:tcPr>
                    <a:blipFill>
                      <a:blip r:embed="rId2"/>
                      <a:tile tx="0" ty="0" sx="100000" sy="100000" flip="none" algn="tl"/>
                    </a:blipFill>
                  </a:tcPr>
                </a:tc>
                <a:tc>
                  <a:txBody>
                    <a:bodyPr/>
                    <a:lstStyle/>
                    <a:p>
                      <a:pPr algn="ctr"/>
                      <a:r>
                        <a:rPr lang="en-US" sz="1400" dirty="0" smtClean="0">
                          <a:solidFill>
                            <a:srgbClr val="0070C0"/>
                          </a:solidFill>
                        </a:rPr>
                        <a:t>Article</a:t>
                      </a:r>
                      <a:r>
                        <a:rPr lang="en-US" sz="1400" baseline="0" dirty="0" smtClean="0">
                          <a:solidFill>
                            <a:srgbClr val="0070C0"/>
                          </a:solidFill>
                        </a:rPr>
                        <a:t> </a:t>
                      </a:r>
                      <a:br>
                        <a:rPr lang="en-US" sz="1400" baseline="0" dirty="0" smtClean="0">
                          <a:solidFill>
                            <a:srgbClr val="0070C0"/>
                          </a:solidFill>
                        </a:rPr>
                      </a:br>
                      <a:r>
                        <a:rPr lang="en-US" sz="1400" baseline="0" dirty="0" smtClean="0">
                          <a:solidFill>
                            <a:srgbClr val="0070C0"/>
                          </a:solidFill>
                        </a:rPr>
                        <a:t>Infl.</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ERA</a:t>
                      </a:r>
                      <a:br>
                        <a:rPr lang="en-US" sz="1400" dirty="0" smtClean="0">
                          <a:solidFill>
                            <a:srgbClr val="0070C0"/>
                          </a:solidFill>
                        </a:rPr>
                      </a:br>
                      <a:r>
                        <a:rPr lang="en-US" sz="1400" dirty="0" err="1" smtClean="0">
                          <a:solidFill>
                            <a:srgbClr val="0070C0"/>
                          </a:solidFill>
                        </a:rPr>
                        <a:t>Aust</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Nor</a:t>
                      </a:r>
                      <a:br>
                        <a:rPr lang="en-US" sz="1400" dirty="0" smtClean="0">
                          <a:solidFill>
                            <a:srgbClr val="0070C0"/>
                          </a:solidFill>
                        </a:rPr>
                      </a:br>
                      <a:r>
                        <a:rPr lang="en-US" sz="1400" dirty="0" smtClean="0">
                          <a:solidFill>
                            <a:srgbClr val="0070C0"/>
                          </a:solidFill>
                        </a:rPr>
                        <a:t>way</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Denmark</a:t>
                      </a:r>
                      <a:endParaRPr lang="en-US" sz="1400"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#Paper</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ISI</a:t>
                      </a:r>
                      <a:endParaRPr lang="en-US" dirty="0">
                        <a:solidFill>
                          <a:srgbClr val="0070C0"/>
                        </a:solidFill>
                      </a:endParaRP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mn-lt"/>
                        </a:rPr>
                        <a:t>Logic Journal of the IGPL, 1993</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0.136</a:t>
                      </a:r>
                      <a:endParaRPr lang="en-US" b="1"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2</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40</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u="sng" dirty="0" smtClean="0">
                          <a:solidFill>
                            <a:srgbClr val="0000CC"/>
                          </a:solidFill>
                        </a:rPr>
                        <a:t>History and Philosophy of Logic , 1980</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0.045</a:t>
                      </a:r>
                      <a:endParaRPr lang="en-US" b="1"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B</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16</a:t>
                      </a:r>
                      <a:endParaRPr lang="en-US" b="1"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r h="36341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b="0" u="sng" dirty="0" smtClean="0">
                          <a:solidFill>
                            <a:srgbClr val="0000CC"/>
                          </a:solidFill>
                        </a:rPr>
                        <a:t>J. of Applied Non-Classical Logics,1991</a:t>
                      </a: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2</a:t>
                      </a:r>
                      <a:endParaRPr lang="en-US" dirty="0">
                        <a:solidFill>
                          <a:srgbClr val="0070C0"/>
                        </a:solidFill>
                      </a:endParaRPr>
                    </a:p>
                  </a:txBody>
                  <a:tcPr>
                    <a:blipFill>
                      <a:blip r:embed="rId2"/>
                      <a:tile tx="0" ty="0" sx="100000" sy="100000" flip="none" algn="tl"/>
                    </a:blipFill>
                  </a:tcPr>
                </a:tc>
                <a:tc>
                  <a:txBody>
                    <a:bodyPr/>
                    <a:lstStyle/>
                    <a:p>
                      <a:pPr algn="r"/>
                      <a:endParaRPr lang="en-US" dirty="0"/>
                    </a:p>
                  </a:txBody>
                  <a:tcPr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u="sng" dirty="0" smtClean="0">
                          <a:solidFill>
                            <a:srgbClr val="0000CC"/>
                          </a:solidFill>
                        </a:rPr>
                        <a:t>Archive for Mathematical Logic , 1950</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0.277</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39</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a:r>
                        <a:rPr lang="en-US" u="sng" dirty="0" smtClean="0">
                          <a:solidFill>
                            <a:srgbClr val="0000CC"/>
                          </a:solidFill>
                        </a:rPr>
                        <a:t>Mathematical Logic Quarterly</a:t>
                      </a:r>
                      <a:endParaRPr lang="en-US" u="sng" dirty="0">
                        <a:solidFill>
                          <a:srgbClr val="0000CC"/>
                        </a:solidFill>
                      </a:endParaRPr>
                    </a:p>
                  </a:txBody>
                  <a:tcPr>
                    <a:blipFill>
                      <a:blip r:embed="rId2"/>
                      <a:tile tx="0" ty="0" sx="100000" sy="100000" flip="none" algn="tl"/>
                    </a:blipFill>
                  </a:tcPr>
                </a:tc>
                <a:tc>
                  <a:txBody>
                    <a:bodyPr/>
                    <a:lstStyle/>
                    <a:p>
                      <a:pPr algn="ctr"/>
                      <a:r>
                        <a:rPr lang="en-US" dirty="0" smtClean="0"/>
                        <a:t>0.264</a:t>
                      </a:r>
                      <a:endParaRPr lang="en-US" dirty="0"/>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B</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63</a:t>
                      </a:r>
                      <a:endParaRPr lang="en-US"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r h="363410">
                <a:tc>
                  <a:txBody>
                    <a:bodyPr/>
                    <a:lstStyle/>
                    <a:p>
                      <a:pPr algn="l"/>
                      <a:r>
                        <a:rPr lang="en-US" u="sng" dirty="0" smtClean="0">
                          <a:solidFill>
                            <a:srgbClr val="0000CC"/>
                          </a:solidFill>
                        </a:rPr>
                        <a:t>Algebra and Logic, 1961</a:t>
                      </a:r>
                      <a:endParaRPr lang="en-US" u="sng" dirty="0">
                        <a:solidFill>
                          <a:srgbClr val="0000CC"/>
                        </a:solidFill>
                      </a:endParaRPr>
                    </a:p>
                  </a:txBody>
                  <a:tcPr>
                    <a:blipFill>
                      <a:blip r:embed="rId2"/>
                      <a:tile tx="0" ty="0" sx="100000" sy="100000" flip="none" algn="tl"/>
                    </a:blipFill>
                  </a:tcPr>
                </a:tc>
                <a:tc>
                  <a:txBody>
                    <a:bodyPr/>
                    <a:lstStyle/>
                    <a:p>
                      <a:pPr algn="ctr"/>
                      <a:r>
                        <a:rPr lang="en-US" dirty="0" smtClean="0"/>
                        <a:t>0.809</a:t>
                      </a:r>
                      <a:endParaRPr lang="en-US" dirty="0"/>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B</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32</a:t>
                      </a:r>
                      <a:endParaRPr lang="en-US" dirty="0" smtClean="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Calibri"/>
                        </a:rPr>
                        <a:t>Informal Logic, 1978</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C0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a:r>
                        <a:rPr lang="en-US" b="0" u="sng" dirty="0" smtClean="0">
                          <a:solidFill>
                            <a:srgbClr val="0000CC"/>
                          </a:solidFill>
                        </a:rPr>
                        <a:t>B. of the Section of Logic Uni. of </a:t>
                      </a:r>
                      <a:r>
                        <a:rPr lang="en-US" b="0" u="sng" dirty="0" err="1" smtClean="0">
                          <a:solidFill>
                            <a:srgbClr val="0000CC"/>
                          </a:solidFill>
                        </a:rPr>
                        <a:t>Łódź</a:t>
                      </a:r>
                      <a:endParaRPr lang="en-US" b="0" u="sng" dirty="0">
                        <a:solidFill>
                          <a:srgbClr val="0000CC"/>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B</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mn-lt"/>
                        </a:rPr>
                        <a:t>Reports on Mathematical Logic</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Z</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u="sng" dirty="0" smtClean="0">
                          <a:solidFill>
                            <a:srgbClr val="0000CC"/>
                          </a:solidFill>
                        </a:rPr>
                        <a:t>Review of Symbolic Logic, 2008</a:t>
                      </a: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0.148</a:t>
                      </a:r>
                      <a:endParaRPr lang="en-US" b="1" dirty="0" smtClean="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N</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26</a:t>
                      </a:r>
                      <a:endParaRPr lang="en-US" b="1"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r h="363410">
                <a:tc>
                  <a:txBody>
                    <a:bodyPr/>
                    <a:lstStyle/>
                    <a:p>
                      <a:pPr algn="l"/>
                      <a:r>
                        <a:rPr lang="en-US" b="0" u="sng" dirty="0" smtClean="0">
                          <a:solidFill>
                            <a:srgbClr val="0000CC"/>
                          </a:solidFill>
                        </a:rPr>
                        <a:t>Logic and Analysis, 2009</a:t>
                      </a:r>
                      <a:endParaRPr lang="en-US" b="0" u="sng" dirty="0">
                        <a:solidFill>
                          <a:srgbClr val="0000CC"/>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sz="1800" b="0" i="0" u="sng" strike="noStrike" dirty="0" err="1" smtClean="0">
                          <a:solidFill>
                            <a:srgbClr val="0000CC"/>
                          </a:solidFill>
                          <a:latin typeface="+mn-lt"/>
                        </a:rPr>
                        <a:t>Logica</a:t>
                      </a:r>
                      <a:r>
                        <a:rPr lang="en-US" sz="1800" b="0" i="0" u="sng" strike="noStrike" dirty="0" smtClean="0">
                          <a:solidFill>
                            <a:srgbClr val="0000CC"/>
                          </a:solidFill>
                          <a:latin typeface="+mn-lt"/>
                        </a:rPr>
                        <a:t> </a:t>
                      </a:r>
                      <a:r>
                        <a:rPr lang="en-US" sz="1800" b="0" i="0" u="sng" strike="noStrike" dirty="0" err="1" smtClean="0">
                          <a:solidFill>
                            <a:srgbClr val="0000CC"/>
                          </a:solidFill>
                          <a:latin typeface="+mn-lt"/>
                        </a:rPr>
                        <a:t>Universalis</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C</a:t>
                      </a: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mn-lt"/>
                        </a:rPr>
                        <a:t>J. of Multiple-Valued Logic</a:t>
                      </a:r>
                      <a:r>
                        <a:rPr lang="en-US" sz="1800" b="0" i="0" u="sng" strike="noStrike" baseline="0" dirty="0" smtClean="0">
                          <a:solidFill>
                            <a:srgbClr val="0000CC"/>
                          </a:solidFill>
                          <a:latin typeface="+mn-lt"/>
                        </a:rPr>
                        <a:t> &amp; </a:t>
                      </a:r>
                      <a:r>
                        <a:rPr lang="en-US" sz="1800" b="0" i="0" u="sng" strike="noStrike" dirty="0" smtClean="0">
                          <a:solidFill>
                            <a:srgbClr val="0000CC"/>
                          </a:solidFill>
                          <a:latin typeface="+mn-lt"/>
                        </a:rPr>
                        <a:t>Soft Computing, 2003</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0.113</a:t>
                      </a:r>
                      <a:endParaRPr lang="en-US" b="1" dirty="0" smtClean="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r"/>
                      <a:r>
                        <a:rPr lang="en-US" dirty="0"/>
                        <a:t>35</a:t>
                      </a:r>
                    </a:p>
                  </a:txBody>
                  <a:tcPr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bl>
          </a:graphicData>
        </a:graphic>
      </p:graphicFrame>
      <p:sp>
        <p:nvSpPr>
          <p:cNvPr id="7" name="Title 1"/>
          <p:cNvSpPr txBox="1">
            <a:spLocks/>
          </p:cNvSpPr>
          <p:nvPr/>
        </p:nvSpPr>
        <p:spPr>
          <a:xfrm>
            <a:off x="1143000" y="6507162"/>
            <a:ext cx="6934200" cy="27463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solidFill>
                  <a:srgbClr val="0000CC"/>
                </a:solidFill>
                <a:latin typeface="+mj-lt"/>
                <a:ea typeface="+mj-ea"/>
                <a:cs typeface="+mj-cs"/>
              </a:rPr>
              <a:t>October </a:t>
            </a:r>
            <a:r>
              <a:rPr kumimoji="0" lang="en-US" sz="1800" b="0" i="0" u="none" strike="noStrike" kern="1200" cap="none" spc="0" normalizeH="0" baseline="0" noProof="0" dirty="0" smtClean="0">
                <a:ln>
                  <a:noFill/>
                </a:ln>
                <a:solidFill>
                  <a:srgbClr val="0000CC"/>
                </a:solidFill>
                <a:effectLst/>
                <a:uLnTx/>
                <a:uFillTx/>
                <a:latin typeface="+mj-lt"/>
                <a:ea typeface="+mj-ea"/>
                <a:cs typeface="+mj-cs"/>
              </a:rPr>
              <a:t>, 2011</a:t>
            </a:r>
            <a:endParaRPr kumimoji="0" lang="en-US" sz="1800" b="0" i="0" u="none" strike="noStrike" kern="1200" cap="none" spc="0" normalizeH="0" baseline="0" noProof="0" dirty="0">
              <a:ln>
                <a:noFill/>
              </a:ln>
              <a:solidFill>
                <a:srgbClr val="0000CC"/>
              </a:solidFill>
              <a:effectLst/>
              <a:uLnTx/>
              <a:uFillTx/>
              <a:latin typeface="+mj-lt"/>
              <a:ea typeface="+mj-ea"/>
              <a:cs typeface="+mj-cs"/>
            </a:endParaRPr>
          </a:p>
        </p:txBody>
      </p:sp>
      <p:sp>
        <p:nvSpPr>
          <p:cNvPr id="6" name="Date Placeholder 5"/>
          <p:cNvSpPr>
            <a:spLocks noGrp="1"/>
          </p:cNvSpPr>
          <p:nvPr>
            <p:ph type="dt" sz="half" idx="10"/>
          </p:nvPr>
        </p:nvSpPr>
        <p:spPr/>
        <p:txBody>
          <a:bodyPr/>
          <a:lstStyle/>
          <a:p>
            <a:fld id="{509B3B92-2B4F-4976-BD68-B743EEC26C51}" type="datetime1">
              <a:rPr lang="en-US" smtClean="0"/>
              <a:pPr/>
              <a:t>10/29/2011</a:t>
            </a:fld>
            <a:endParaRPr lang="en-US"/>
          </a:p>
        </p:txBody>
      </p:sp>
      <p:sp>
        <p:nvSpPr>
          <p:cNvPr id="8" name="Rectangle 7"/>
          <p:cNvSpPr/>
          <p:nvPr/>
        </p:nvSpPr>
        <p:spPr>
          <a:xfrm>
            <a:off x="3276600" y="6096000"/>
            <a:ext cx="2763705" cy="369332"/>
          </a:xfrm>
          <a:prstGeom prst="rect">
            <a:avLst/>
          </a:prstGeom>
        </p:spPr>
        <p:txBody>
          <a:bodyPr wrap="none">
            <a:spAutoFit/>
          </a:bodyPr>
          <a:lstStyle/>
          <a:p>
            <a:r>
              <a:rPr lang="en-US" dirty="0" smtClean="0">
                <a:solidFill>
                  <a:srgbClr val="0070C0"/>
                </a:solidFill>
              </a:rPr>
              <a:t>http://www.eigenfactor.org</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457200"/>
          </a:xfrm>
        </p:spPr>
        <p:txBody>
          <a:bodyPr>
            <a:noAutofit/>
          </a:bodyPr>
          <a:lstStyle/>
          <a:p>
            <a:r>
              <a:rPr lang="en-US" sz="2800" dirty="0" smtClean="0">
                <a:solidFill>
                  <a:srgbClr val="00B050"/>
                </a:solidFill>
              </a:rPr>
              <a:t>Journals: Analysis 2010</a:t>
            </a:r>
            <a:endParaRPr lang="en-US" sz="2800" dirty="0">
              <a:solidFill>
                <a:srgbClr val="00B050"/>
              </a:solidFill>
            </a:endParaRPr>
          </a:p>
        </p:txBody>
      </p:sp>
      <p:graphicFrame>
        <p:nvGraphicFramePr>
          <p:cNvPr id="5" name="Table 4"/>
          <p:cNvGraphicFramePr>
            <a:graphicFrameLocks noGrp="1"/>
          </p:cNvGraphicFramePr>
          <p:nvPr/>
        </p:nvGraphicFramePr>
        <p:xfrm>
          <a:off x="152400" y="681990"/>
          <a:ext cx="8686801" cy="5208781"/>
        </p:xfrm>
        <a:graphic>
          <a:graphicData uri="http://schemas.openxmlformats.org/drawingml/2006/table">
            <a:tbl>
              <a:tblPr firstRow="1" bandRow="1">
                <a:tableStyleId>{5C22544A-7EE6-4342-B048-85BDC9FD1C3A}</a:tableStyleId>
              </a:tblPr>
              <a:tblGrid>
                <a:gridCol w="4343400"/>
                <a:gridCol w="904874"/>
                <a:gridCol w="633413"/>
                <a:gridCol w="633413"/>
                <a:gridCol w="633413"/>
                <a:gridCol w="633413"/>
                <a:gridCol w="904875"/>
              </a:tblGrid>
              <a:tr h="62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70C0"/>
                          </a:solidFill>
                        </a:rPr>
                        <a:t>Journals</a:t>
                      </a:r>
                      <a:r>
                        <a:rPr lang="en-US" sz="2800" baseline="0" dirty="0" smtClean="0">
                          <a:solidFill>
                            <a:srgbClr val="0070C0"/>
                          </a:solidFill>
                        </a:rPr>
                        <a:t> &amp; </a:t>
                      </a:r>
                      <a:r>
                        <a:rPr lang="en-US" sz="2800" dirty="0" smtClean="0">
                          <a:solidFill>
                            <a:srgbClr val="0070C0"/>
                          </a:solidFill>
                        </a:rPr>
                        <a:t>Start year</a:t>
                      </a:r>
                    </a:p>
                  </a:txBody>
                  <a:tcPr>
                    <a:blipFill>
                      <a:blip r:embed="rId2"/>
                      <a:tile tx="0" ty="0" sx="100000" sy="100000" flip="none" algn="tl"/>
                    </a:blipFill>
                  </a:tcPr>
                </a:tc>
                <a:tc>
                  <a:txBody>
                    <a:bodyPr/>
                    <a:lstStyle/>
                    <a:p>
                      <a:pPr algn="ctr"/>
                      <a:r>
                        <a:rPr lang="en-US" sz="1600" dirty="0" smtClean="0">
                          <a:solidFill>
                            <a:srgbClr val="0070C0"/>
                          </a:solidFill>
                        </a:rPr>
                        <a:t>Article</a:t>
                      </a:r>
                      <a:r>
                        <a:rPr lang="en-US" sz="1600" baseline="0" dirty="0" smtClean="0">
                          <a:solidFill>
                            <a:srgbClr val="0070C0"/>
                          </a:solidFill>
                        </a:rPr>
                        <a:t> </a:t>
                      </a:r>
                      <a:br>
                        <a:rPr lang="en-US" sz="1600" baseline="0" dirty="0" smtClean="0">
                          <a:solidFill>
                            <a:srgbClr val="0070C0"/>
                          </a:solidFill>
                        </a:rPr>
                      </a:br>
                      <a:r>
                        <a:rPr lang="en-US" sz="1600" baseline="0" dirty="0" smtClean="0">
                          <a:solidFill>
                            <a:srgbClr val="0070C0"/>
                          </a:solidFill>
                        </a:rPr>
                        <a:t>Infl.</a:t>
                      </a:r>
                      <a:endParaRPr lang="en-US" sz="1600" dirty="0">
                        <a:solidFill>
                          <a:srgbClr val="0070C0"/>
                        </a:solidFill>
                      </a:endParaRPr>
                    </a:p>
                  </a:txBody>
                  <a:tcPr>
                    <a:blipFill>
                      <a:blip r:embed="rId2"/>
                      <a:tile tx="0" ty="0" sx="100000" sy="100000" flip="none" algn="tl"/>
                    </a:blipFill>
                  </a:tcPr>
                </a:tc>
                <a:tc>
                  <a:txBody>
                    <a:bodyPr/>
                    <a:lstStyle/>
                    <a:p>
                      <a:pPr algn="ctr"/>
                      <a:r>
                        <a:rPr lang="en-US" sz="1600" dirty="0" smtClean="0">
                          <a:solidFill>
                            <a:srgbClr val="0070C0"/>
                          </a:solidFill>
                        </a:rPr>
                        <a:t>ERA</a:t>
                      </a:r>
                      <a:br>
                        <a:rPr lang="en-US" sz="1600" dirty="0" smtClean="0">
                          <a:solidFill>
                            <a:srgbClr val="0070C0"/>
                          </a:solidFill>
                        </a:rPr>
                      </a:br>
                      <a:r>
                        <a:rPr lang="en-US" sz="1600" dirty="0" err="1" smtClean="0">
                          <a:solidFill>
                            <a:srgbClr val="0070C0"/>
                          </a:solidFill>
                        </a:rPr>
                        <a:t>Aust</a:t>
                      </a:r>
                      <a:endParaRPr lang="en-US" sz="1600" dirty="0">
                        <a:solidFill>
                          <a:srgbClr val="0070C0"/>
                        </a:solidFill>
                      </a:endParaRPr>
                    </a:p>
                  </a:txBody>
                  <a:tcPr>
                    <a:blipFill>
                      <a:blip r:embed="rId2"/>
                      <a:tile tx="0" ty="0" sx="100000" sy="100000" flip="none" algn="tl"/>
                    </a:blipFill>
                  </a:tcPr>
                </a:tc>
                <a:tc>
                  <a:txBody>
                    <a:bodyPr/>
                    <a:lstStyle/>
                    <a:p>
                      <a:pPr algn="ctr"/>
                      <a:r>
                        <a:rPr lang="en-US" sz="1600" dirty="0" smtClean="0">
                          <a:solidFill>
                            <a:srgbClr val="0070C0"/>
                          </a:solidFill>
                        </a:rPr>
                        <a:t>Nor</a:t>
                      </a:r>
                      <a:br>
                        <a:rPr lang="en-US" sz="1600" dirty="0" smtClean="0">
                          <a:solidFill>
                            <a:srgbClr val="0070C0"/>
                          </a:solidFill>
                        </a:rPr>
                      </a:br>
                      <a:r>
                        <a:rPr lang="en-US" sz="1600" dirty="0" smtClean="0">
                          <a:solidFill>
                            <a:srgbClr val="0070C0"/>
                          </a:solidFill>
                        </a:rPr>
                        <a:t>way</a:t>
                      </a:r>
                      <a:endParaRPr lang="en-US" sz="1600" dirty="0">
                        <a:solidFill>
                          <a:srgbClr val="0070C0"/>
                        </a:solidFill>
                      </a:endParaRPr>
                    </a:p>
                  </a:txBody>
                  <a:tcPr>
                    <a:blipFill>
                      <a:blip r:embed="rId2"/>
                      <a:tile tx="0" ty="0" sx="100000" sy="100000" flip="none" algn="tl"/>
                    </a:blipFill>
                  </a:tcPr>
                </a:tc>
                <a:tc>
                  <a:txBody>
                    <a:bodyPr/>
                    <a:lstStyle/>
                    <a:p>
                      <a:pPr algn="ctr"/>
                      <a:r>
                        <a:rPr lang="en-US" sz="1600" dirty="0" smtClean="0">
                          <a:solidFill>
                            <a:srgbClr val="0070C0"/>
                          </a:solidFill>
                        </a:rPr>
                        <a:t>Denmark</a:t>
                      </a:r>
                      <a:endParaRPr lang="en-US" sz="1600" dirty="0">
                        <a:solidFill>
                          <a:srgbClr val="0070C0"/>
                        </a:solidFill>
                      </a:endParaRPr>
                    </a:p>
                  </a:txBody>
                  <a:tcPr>
                    <a:blipFill>
                      <a:blip r:embed="rId2"/>
                      <a:tile tx="0" ty="0" sx="100000" sy="100000" flip="none" algn="tl"/>
                    </a:blipFill>
                  </a:tcPr>
                </a:tc>
                <a:tc>
                  <a:txBody>
                    <a:bodyPr/>
                    <a:lstStyle/>
                    <a:p>
                      <a:pPr algn="ctr"/>
                      <a:r>
                        <a:rPr lang="en-US" sz="1600" dirty="0" smtClean="0">
                          <a:solidFill>
                            <a:srgbClr val="0070C0"/>
                          </a:solidFill>
                        </a:rPr>
                        <a:t>#Paper</a:t>
                      </a:r>
                      <a:endParaRPr lang="en-US" sz="1600" dirty="0">
                        <a:solidFill>
                          <a:srgbClr val="0070C0"/>
                        </a:solidFill>
                      </a:endParaRPr>
                    </a:p>
                  </a:txBody>
                  <a:tcPr>
                    <a:blipFill>
                      <a:blip r:embed="rId2"/>
                      <a:tile tx="0" ty="0" sx="100000" sy="100000" flip="none" algn="tl"/>
                    </a:blipFill>
                  </a:tcPr>
                </a:tc>
                <a:tc>
                  <a:txBody>
                    <a:bodyPr/>
                    <a:lstStyle/>
                    <a:p>
                      <a:pPr algn="ctr"/>
                      <a:r>
                        <a:rPr lang="en-US" sz="1600" dirty="0" smtClean="0">
                          <a:solidFill>
                            <a:srgbClr val="0070C0"/>
                          </a:solidFill>
                        </a:rPr>
                        <a:t>ISI</a:t>
                      </a:r>
                      <a:endParaRPr lang="en-US" sz="1600" dirty="0">
                        <a:solidFill>
                          <a:srgbClr val="0070C0"/>
                        </a:solidFill>
                      </a:endParaRP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Geometric </a:t>
                      </a:r>
                      <a:r>
                        <a:rPr lang="en-US" sz="1800" b="0" i="0" u="sng" strike="noStrike" dirty="0" smtClean="0">
                          <a:solidFill>
                            <a:srgbClr val="0000CC"/>
                          </a:solidFill>
                          <a:latin typeface="Calibri"/>
                        </a:rPr>
                        <a:t>&amp; </a:t>
                      </a:r>
                      <a:r>
                        <a:rPr lang="en-US" sz="1800" b="0" i="0" u="sng" strike="noStrike" dirty="0">
                          <a:solidFill>
                            <a:srgbClr val="0000CC"/>
                          </a:solidFill>
                          <a:latin typeface="Calibri"/>
                        </a:rPr>
                        <a:t>Functional </a:t>
                      </a:r>
                      <a:r>
                        <a:rPr lang="en-US" sz="1800" b="0" i="0" u="sng" strike="noStrike" dirty="0" smtClean="0">
                          <a:solidFill>
                            <a:srgbClr val="0000CC"/>
                          </a:solidFill>
                          <a:latin typeface="Calibri"/>
                        </a:rPr>
                        <a:t>Analysis, 1991</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2.245</a:t>
                      </a:r>
                    </a:p>
                  </a:txBody>
                  <a:tcPr>
                    <a:blipFill>
                      <a:blip r:embed="rId2"/>
                      <a:tile tx="0" ty="0" sx="100000" sy="100000" flip="none" algn="tl"/>
                    </a:blipFill>
                  </a:tcPr>
                </a:tc>
                <a:tc>
                  <a:txBody>
                    <a:bodyPr/>
                    <a:lstStyle/>
                    <a:p>
                      <a:pPr algn="ctr"/>
                      <a:r>
                        <a:rPr lang="en-US" dirty="0" smtClean="0">
                          <a:solidFill>
                            <a:srgbClr val="FF0000"/>
                          </a:solidFill>
                        </a:rPr>
                        <a:t>A*</a:t>
                      </a:r>
                      <a:endParaRPr lang="en-US"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68</a:t>
                      </a: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ISI</a:t>
                      </a:r>
                    </a:p>
                  </a:txBody>
                  <a:tcPr>
                    <a:blipFill>
                      <a:blip r:embed="rId2"/>
                      <a:tile tx="0" ty="0" sx="100000" sy="100000" flip="none" algn="tl"/>
                    </a:blipFill>
                  </a:tcPr>
                </a:tc>
              </a:tr>
              <a:tr h="363410">
                <a:tc>
                  <a:txBody>
                    <a:bodyPr/>
                    <a:lstStyle/>
                    <a:p>
                      <a:pPr algn="l"/>
                      <a:r>
                        <a:rPr lang="en-US" u="sng" dirty="0" smtClean="0">
                          <a:solidFill>
                            <a:srgbClr val="0000CC"/>
                          </a:solidFill>
                          <a:hlinkClick r:id="" action="ppaction://hlinkfile"/>
                        </a:rPr>
                        <a:t>Journal of Functional Analysis</a:t>
                      </a:r>
                      <a:r>
                        <a:rPr lang="en-US" u="sng" dirty="0" smtClean="0">
                          <a:solidFill>
                            <a:srgbClr val="0000CC"/>
                          </a:solidFill>
                        </a:rPr>
                        <a:t>, 1967</a:t>
                      </a:r>
                      <a:endParaRPr lang="en-US" u="sng" dirty="0">
                        <a:solidFill>
                          <a:srgbClr val="0000CC"/>
                        </a:solidFill>
                      </a:endParaRPr>
                    </a:p>
                  </a:txBody>
                  <a:tcPr>
                    <a:blipFill>
                      <a:blip r:embed="rId2"/>
                      <a:tile tx="0" ty="0" sx="100000" sy="100000" flip="none" algn="tl"/>
                    </a:blipFill>
                  </a:tcPr>
                </a:tc>
                <a:tc>
                  <a:txBody>
                    <a:bodyPr/>
                    <a:lstStyle/>
                    <a:p>
                      <a:pPr algn="ctr"/>
                      <a:r>
                        <a:rPr lang="en-US" dirty="0" smtClean="0"/>
                        <a:t>1.339</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rgbClr val="FF0000"/>
                          </a:solidFill>
                        </a:rPr>
                        <a:t>A*</a:t>
                      </a:r>
                      <a:endParaRPr lang="en-US" b="0"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272</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ISI</a:t>
                      </a:r>
                      <a:endParaRPr lang="en-US" dirty="0"/>
                    </a:p>
                  </a:txBody>
                  <a:tcPr>
                    <a:blipFill>
                      <a:blip r:embed="rId2"/>
                      <a:tile tx="0" ty="0" sx="100000" sy="100000" flip="none" algn="tl"/>
                    </a:blipFill>
                  </a:tcPr>
                </a:tc>
              </a:tr>
              <a:tr h="363410">
                <a:tc>
                  <a:txBody>
                    <a:bodyPr/>
                    <a:lstStyle/>
                    <a:p>
                      <a:pPr algn="l" fontAlgn="ctr"/>
                      <a:r>
                        <a:rPr lang="fr-FR" sz="1800" b="0" i="0" u="sng" strike="noStrike" dirty="0">
                          <a:solidFill>
                            <a:srgbClr val="0000CC"/>
                          </a:solidFill>
                          <a:latin typeface="Calibri"/>
                        </a:rPr>
                        <a:t>Annales de l'Institut Henri Poincaré (C) Analyse Non </a:t>
                      </a:r>
                      <a:r>
                        <a:rPr lang="fr-FR" sz="1800" b="0" i="0" u="sng" strike="noStrike" dirty="0" smtClean="0">
                          <a:solidFill>
                            <a:srgbClr val="0000CC"/>
                          </a:solidFill>
                          <a:latin typeface="Calibri"/>
                        </a:rPr>
                        <a:t>Linéaire, 1984</a:t>
                      </a:r>
                      <a:endParaRPr lang="fr-FR"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1.549</a:t>
                      </a:r>
                      <a:endParaRPr lang="en-US" dirty="0"/>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A*</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64</a:t>
                      </a:r>
                      <a:endParaRPr lang="en-US"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ISI</a:t>
                      </a: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SIAM </a:t>
                      </a:r>
                      <a:r>
                        <a:rPr lang="en-US" sz="1800" b="0" i="0" u="sng" strike="noStrike" dirty="0" smtClean="0">
                          <a:solidFill>
                            <a:srgbClr val="0000CC"/>
                          </a:solidFill>
                          <a:latin typeface="Calibri"/>
                        </a:rPr>
                        <a:t>J. </a:t>
                      </a:r>
                      <a:r>
                        <a:rPr lang="en-US" sz="1800" b="0" i="0" u="sng" strike="noStrike" dirty="0">
                          <a:solidFill>
                            <a:srgbClr val="0000CC"/>
                          </a:solidFill>
                          <a:latin typeface="Calibri"/>
                        </a:rPr>
                        <a:t>on </a:t>
                      </a:r>
                      <a:r>
                        <a:rPr lang="en-US" sz="1800" b="0" i="0" u="sng" strike="noStrike" dirty="0" smtClean="0">
                          <a:solidFill>
                            <a:srgbClr val="0000CC"/>
                          </a:solidFill>
                          <a:latin typeface="Calibri"/>
                        </a:rPr>
                        <a:t>Math. Analysis, 1970,</a:t>
                      </a:r>
                      <a:r>
                        <a:rPr lang="en-US" sz="1800" b="0" i="0" u="sng" strike="noStrike" baseline="0" dirty="0" smtClean="0">
                          <a:solidFill>
                            <a:srgbClr val="0000CC"/>
                          </a:solidFill>
                          <a:latin typeface="Calibri"/>
                        </a:rPr>
                        <a:t> 1996</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1.480</a:t>
                      </a:r>
                      <a:endParaRPr lang="en-US" b="1"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120</a:t>
                      </a:r>
                      <a:endParaRPr lang="en-US"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ISI</a:t>
                      </a:r>
                    </a:p>
                  </a:txBody>
                  <a:tcPr>
                    <a:blipFill>
                      <a:blip r:embed="rId2"/>
                      <a:tile tx="0" ty="0" sx="100000" sy="100000" flip="none" algn="tl"/>
                    </a:blipFill>
                  </a:tcPr>
                </a:tc>
              </a:tr>
              <a:tr h="363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solidFill>
                            <a:srgbClr val="0000CC"/>
                          </a:solidFill>
                          <a:hlinkClick r:id="" action="ppaction://hlinkfile"/>
                        </a:rPr>
                        <a:t>J. of Fourier Analysis &amp; </a:t>
                      </a:r>
                      <a:r>
                        <a:rPr lang="en-US" u="sng" dirty="0" err="1" smtClean="0">
                          <a:solidFill>
                            <a:srgbClr val="0000CC"/>
                          </a:solidFill>
                          <a:hlinkClick r:id="" action="ppaction://hlinkfile"/>
                        </a:rPr>
                        <a:t>Applic</a:t>
                      </a:r>
                      <a:r>
                        <a:rPr lang="en-US" u="sng" dirty="0" smtClean="0">
                          <a:solidFill>
                            <a:srgbClr val="0000CC"/>
                          </a:solidFill>
                        </a:rPr>
                        <a:t>., 1994</a:t>
                      </a: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1.505</a:t>
                      </a:r>
                      <a:endParaRPr lang="en-US" b="1" dirty="0" smtClean="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A</a:t>
                      </a:r>
                      <a:endParaRPr lang="en-US" b="0"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47</a:t>
                      </a:r>
                      <a:endParaRPr lang="en-US" b="1" dirty="0" smtClean="0">
                        <a:solidFill>
                          <a:srgbClr val="0070C0"/>
                        </a:solidFill>
                      </a:endParaRPr>
                    </a:p>
                  </a:txBody>
                  <a:tcPr>
                    <a:blipFill>
                      <a:blip r:embed="rId2"/>
                      <a:tile tx="0" ty="0" sx="100000" sy="100000" flip="none" algn="tl"/>
                    </a:blipFill>
                  </a:tcPr>
                </a:tc>
                <a:tc>
                  <a:txBody>
                    <a:bodyPr/>
                    <a:lstStyle/>
                    <a:p>
                      <a:pPr algn="ctr"/>
                      <a:r>
                        <a:rPr lang="en-US" dirty="0" smtClean="0"/>
                        <a:t>ISI</a:t>
                      </a:r>
                      <a:endParaRPr lang="en-US" dirty="0"/>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ction="ppaction://hlinkfile"/>
                        </a:rPr>
                        <a:t>Journal of Geometric Analysis</a:t>
                      </a:r>
                      <a:r>
                        <a:rPr lang="en-US" u="sng" dirty="0" smtClean="0">
                          <a:solidFill>
                            <a:srgbClr val="0000CC"/>
                          </a:solidFill>
                        </a:rPr>
                        <a:t>, 1991</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1.258</a:t>
                      </a:r>
                      <a:endParaRPr lang="en-US" b="1"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42</a:t>
                      </a: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ISI</a:t>
                      </a: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mn-lt"/>
                        </a:rPr>
                        <a:t>Journal </a:t>
                      </a:r>
                      <a:r>
                        <a:rPr lang="en-US" sz="1800" b="0" i="0" u="sng" strike="noStrike" dirty="0" err="1" smtClean="0">
                          <a:solidFill>
                            <a:srgbClr val="0000CC"/>
                          </a:solidFill>
                          <a:latin typeface="+mn-lt"/>
                        </a:rPr>
                        <a:t>d'Analyse</a:t>
                      </a:r>
                      <a:r>
                        <a:rPr lang="en-US" sz="1800" b="0" i="0" u="sng" strike="noStrike" dirty="0" smtClean="0">
                          <a:solidFill>
                            <a:srgbClr val="0000CC"/>
                          </a:solidFill>
                          <a:latin typeface="+mn-lt"/>
                        </a:rPr>
                        <a:t> </a:t>
                      </a:r>
                      <a:r>
                        <a:rPr lang="en-US" sz="1800" b="0" i="0" u="sng" strike="noStrike" dirty="0" err="1" smtClean="0">
                          <a:solidFill>
                            <a:srgbClr val="0000CC"/>
                          </a:solidFill>
                          <a:latin typeface="+mn-lt"/>
                        </a:rPr>
                        <a:t>Mathematique</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b="0" dirty="0" smtClean="0">
                          <a:solidFill>
                            <a:schemeClr val="tx1"/>
                          </a:solidFill>
                        </a:rPr>
                        <a:t>1.007</a:t>
                      </a:r>
                      <a:endParaRPr lang="en-US" b="0" dirty="0">
                        <a:solidFill>
                          <a:schemeClr val="tx1"/>
                        </a:solidFill>
                      </a:endParaRP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solidFill>
                            <a:schemeClr val="tx1"/>
                          </a:solidFill>
                        </a:rPr>
                        <a:t>35</a:t>
                      </a:r>
                      <a:endParaRPr lang="en-US" dirty="0">
                        <a:solidFill>
                          <a:schemeClr val="tx1"/>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ISI</a:t>
                      </a: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ction="ppaction://hlinkfile"/>
                        </a:rPr>
                        <a:t>Com. in analysis &amp; geometry</a:t>
                      </a:r>
                      <a:r>
                        <a:rPr lang="en-US" u="sng" dirty="0" smtClean="0">
                          <a:solidFill>
                            <a:srgbClr val="0000CC"/>
                          </a:solidFill>
                        </a:rPr>
                        <a:t>, 1993</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b="0" dirty="0" smtClean="0">
                          <a:solidFill>
                            <a:schemeClr val="dk1"/>
                          </a:solidFill>
                        </a:rPr>
                        <a:t>1.133</a:t>
                      </a:r>
                      <a:endParaRPr lang="en-US" b="1"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28</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ISI</a:t>
                      </a:r>
                      <a:endParaRPr lang="en-US" dirty="0"/>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Calibri"/>
                        </a:rPr>
                        <a:t>Nonlinearity, 1988</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1.061</a:t>
                      </a:r>
                      <a:endParaRPr lang="en-US" b="1" dirty="0" smtClean="0">
                        <a:solidFill>
                          <a:srgbClr val="0000CC"/>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A*</a:t>
                      </a: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1" dirty="0" smtClean="0">
                          <a:solidFill>
                            <a:srgbClr val="339933"/>
                          </a:solidFill>
                        </a:rPr>
                        <a:t>152</a:t>
                      </a:r>
                      <a:endParaRPr lang="en-US" b="1" dirty="0">
                        <a:solidFill>
                          <a:srgbClr val="339933"/>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ISI</a:t>
                      </a: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ction="ppaction://hlinkfile"/>
                        </a:rPr>
                        <a:t>Journal of Convex Analysis</a:t>
                      </a:r>
                      <a:r>
                        <a:rPr lang="en-US" u="sng" dirty="0" smtClean="0">
                          <a:solidFill>
                            <a:srgbClr val="0000CC"/>
                          </a:solidFill>
                        </a:rPr>
                        <a:t>, 1994</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0.706</a:t>
                      </a:r>
                      <a:endParaRPr lang="en-US" dirty="0"/>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A</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67</a:t>
                      </a:r>
                      <a:endParaRPr lang="en-US" dirty="0" smtClean="0">
                        <a:solidFill>
                          <a:srgbClr val="0070C0"/>
                        </a:solidFill>
                      </a:endParaRPr>
                    </a:p>
                  </a:txBody>
                  <a:tcPr>
                    <a:blipFill>
                      <a:blip r:embed="rId2"/>
                      <a:tile tx="0" ty="0" sx="100000" sy="100000" flip="none" algn="tl"/>
                    </a:blipFill>
                  </a:tcPr>
                </a:tc>
                <a:tc>
                  <a:txBody>
                    <a:bodyPr/>
                    <a:lstStyle/>
                    <a:p>
                      <a:pPr algn="ctr"/>
                      <a:r>
                        <a:rPr lang="en-US" dirty="0" smtClean="0"/>
                        <a:t>ISI</a:t>
                      </a:r>
                      <a:endParaRPr lang="en-US" dirty="0"/>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Journal of Operator </a:t>
                      </a:r>
                      <a:r>
                        <a:rPr lang="en-US" sz="1800" b="0" i="0" u="sng" strike="noStrike" dirty="0" smtClean="0">
                          <a:solidFill>
                            <a:srgbClr val="0000CC"/>
                          </a:solidFill>
                          <a:latin typeface="Calibri"/>
                        </a:rPr>
                        <a:t>Theory, 1979</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0.738</a:t>
                      </a:r>
                      <a:endParaRPr lang="en-US" b="1" dirty="0">
                        <a:solidFill>
                          <a:srgbClr val="00B05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A</a:t>
                      </a: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49</a:t>
                      </a:r>
                      <a:endParaRPr lang="en-US" b="0" dirty="0">
                        <a:solidFill>
                          <a:schemeClr val="tx1"/>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ISI</a:t>
                      </a:r>
                    </a:p>
                  </a:txBody>
                  <a:tcPr>
                    <a:blipFill>
                      <a:blip r:embed="rId2"/>
                      <a:tile tx="0" ty="0" sx="100000" sy="100000" flip="none" algn="tl"/>
                    </a:blipFill>
                  </a:tcPr>
                </a:tc>
              </a:tr>
              <a:tr h="363410">
                <a:tc>
                  <a:txBody>
                    <a:bodyPr/>
                    <a:lstStyle/>
                    <a:p>
                      <a:r>
                        <a:rPr lang="en-US" u="sng" dirty="0" smtClean="0">
                          <a:solidFill>
                            <a:srgbClr val="0000CC"/>
                          </a:solidFill>
                          <a:hlinkClick r:id="" action="ppaction://hlinkfile"/>
                        </a:rPr>
                        <a:t>J. of Math. Analysis &amp; </a:t>
                      </a:r>
                      <a:r>
                        <a:rPr lang="en-US" u="sng" dirty="0" err="1" smtClean="0">
                          <a:solidFill>
                            <a:srgbClr val="0000CC"/>
                          </a:solidFill>
                          <a:hlinkClick r:id="" action="ppaction://hlinkfile"/>
                        </a:rPr>
                        <a:t>Applicat</a:t>
                      </a:r>
                      <a:r>
                        <a:rPr lang="en-US" u="sng" dirty="0" smtClean="0">
                          <a:solidFill>
                            <a:srgbClr val="0000CC"/>
                          </a:solidFill>
                        </a:rPr>
                        <a:t>., 1960</a:t>
                      </a:r>
                      <a:endParaRPr lang="en-US" u="sng" dirty="0">
                        <a:solidFill>
                          <a:srgbClr val="0000CC"/>
                        </a:solidFill>
                      </a:endParaRPr>
                    </a:p>
                  </a:txBody>
                  <a:tcPr marL="9525" marR="9525" marT="9525" marB="0" anchor="ctr">
                    <a:blipFill>
                      <a:blip r:embed="rId2"/>
                      <a:tile tx="0" ty="0" sx="100000" sy="100000" flip="none" algn="tl"/>
                    </a:blipFill>
                  </a:tcPr>
                </a:tc>
                <a:tc>
                  <a:txBody>
                    <a:bodyPr/>
                    <a:lstStyle/>
                    <a:p>
                      <a:pPr algn="ctr"/>
                      <a:r>
                        <a:rPr lang="en-US" dirty="0" smtClean="0"/>
                        <a:t>0.696</a:t>
                      </a:r>
                      <a:endParaRPr lang="en-US" dirty="0"/>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759</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ISI</a:t>
                      </a:r>
                      <a:endParaRPr lang="en-US" dirty="0"/>
                    </a:p>
                  </a:txBody>
                  <a:tcPr>
                    <a:blipFill>
                      <a:blip r:embed="rId2"/>
                      <a:tile tx="0" ty="0" sx="100000" sy="100000" flip="none" algn="tl"/>
                    </a:blipFill>
                  </a:tcPr>
                </a:tc>
              </a:tr>
            </a:tbl>
          </a:graphicData>
        </a:graphic>
      </p:graphicFrame>
      <p:sp>
        <p:nvSpPr>
          <p:cNvPr id="7" name="Title 1"/>
          <p:cNvSpPr txBox="1">
            <a:spLocks/>
          </p:cNvSpPr>
          <p:nvPr/>
        </p:nvSpPr>
        <p:spPr>
          <a:xfrm>
            <a:off x="1143000" y="6507162"/>
            <a:ext cx="6934200" cy="27463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solidFill>
                  <a:srgbClr val="0000CC"/>
                </a:solidFill>
                <a:latin typeface="+mj-lt"/>
                <a:ea typeface="+mj-ea"/>
                <a:cs typeface="+mj-cs"/>
              </a:rPr>
              <a:t>October </a:t>
            </a:r>
            <a:r>
              <a:rPr kumimoji="0" lang="en-US" sz="1800" b="0" i="0" u="none" strike="noStrike" kern="1200" cap="none" spc="0" normalizeH="0" baseline="0" noProof="0" dirty="0" smtClean="0">
                <a:ln>
                  <a:noFill/>
                </a:ln>
                <a:solidFill>
                  <a:srgbClr val="0000CC"/>
                </a:solidFill>
                <a:effectLst/>
                <a:uLnTx/>
                <a:uFillTx/>
                <a:latin typeface="+mj-lt"/>
                <a:ea typeface="+mj-ea"/>
                <a:cs typeface="+mj-cs"/>
              </a:rPr>
              <a:t>, 2011</a:t>
            </a:r>
            <a:endParaRPr kumimoji="0" lang="en-US" sz="1800" b="0" i="0" u="none" strike="noStrike" kern="1200" cap="none" spc="0" normalizeH="0" baseline="0" noProof="0" dirty="0">
              <a:ln>
                <a:noFill/>
              </a:ln>
              <a:solidFill>
                <a:srgbClr val="0000CC"/>
              </a:solidFill>
              <a:effectLst/>
              <a:uLnTx/>
              <a:uFillTx/>
              <a:latin typeface="+mj-lt"/>
              <a:ea typeface="+mj-ea"/>
              <a:cs typeface="+mj-cs"/>
            </a:endParaRPr>
          </a:p>
        </p:txBody>
      </p:sp>
      <p:sp>
        <p:nvSpPr>
          <p:cNvPr id="6" name="Date Placeholder 5"/>
          <p:cNvSpPr>
            <a:spLocks noGrp="1"/>
          </p:cNvSpPr>
          <p:nvPr>
            <p:ph type="dt" sz="half" idx="10"/>
          </p:nvPr>
        </p:nvSpPr>
        <p:spPr/>
        <p:txBody>
          <a:bodyPr/>
          <a:lstStyle/>
          <a:p>
            <a:fld id="{C147F493-D9C8-4360-A697-68CC017F6239}" type="datetime1">
              <a:rPr lang="en-US" smtClean="0"/>
              <a:pPr/>
              <a:t>10/29/2011</a:t>
            </a:fld>
            <a:endParaRPr lang="en-US"/>
          </a:p>
        </p:txBody>
      </p:sp>
      <p:sp>
        <p:nvSpPr>
          <p:cNvPr id="8" name="Rectangle 7"/>
          <p:cNvSpPr/>
          <p:nvPr/>
        </p:nvSpPr>
        <p:spPr>
          <a:xfrm>
            <a:off x="3276600" y="6096000"/>
            <a:ext cx="2763705" cy="369332"/>
          </a:xfrm>
          <a:prstGeom prst="rect">
            <a:avLst/>
          </a:prstGeom>
        </p:spPr>
        <p:txBody>
          <a:bodyPr wrap="none">
            <a:spAutoFit/>
          </a:bodyPr>
          <a:lstStyle/>
          <a:p>
            <a:r>
              <a:rPr lang="en-US" dirty="0" smtClean="0">
                <a:solidFill>
                  <a:srgbClr val="0070C0"/>
                </a:solidFill>
              </a:rPr>
              <a:t>http://www.eigenfactor.org</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457200"/>
          </a:xfrm>
        </p:spPr>
        <p:txBody>
          <a:bodyPr>
            <a:noAutofit/>
          </a:bodyPr>
          <a:lstStyle/>
          <a:p>
            <a:r>
              <a:rPr lang="en-US" sz="2800" dirty="0" smtClean="0">
                <a:solidFill>
                  <a:srgbClr val="00B050"/>
                </a:solidFill>
              </a:rPr>
              <a:t>Journals: Analysis 2010</a:t>
            </a:r>
            <a:endParaRPr lang="en-US" sz="2800" dirty="0">
              <a:solidFill>
                <a:srgbClr val="00B050"/>
              </a:solidFill>
            </a:endParaRPr>
          </a:p>
        </p:txBody>
      </p:sp>
      <p:graphicFrame>
        <p:nvGraphicFramePr>
          <p:cNvPr id="5" name="Table 4"/>
          <p:cNvGraphicFramePr>
            <a:graphicFrameLocks noGrp="1"/>
          </p:cNvGraphicFramePr>
          <p:nvPr/>
        </p:nvGraphicFramePr>
        <p:xfrm>
          <a:off x="228601" y="578609"/>
          <a:ext cx="8610598" cy="5035426"/>
        </p:xfrm>
        <a:graphic>
          <a:graphicData uri="http://schemas.openxmlformats.org/drawingml/2006/table">
            <a:tbl>
              <a:tblPr firstRow="1" bandRow="1">
                <a:tableStyleId>{5C22544A-7EE6-4342-B048-85BDC9FD1C3A}</a:tableStyleId>
              </a:tblPr>
              <a:tblGrid>
                <a:gridCol w="4305299"/>
                <a:gridCol w="896937"/>
                <a:gridCol w="627856"/>
                <a:gridCol w="627856"/>
                <a:gridCol w="627856"/>
                <a:gridCol w="627856"/>
                <a:gridCol w="896938"/>
              </a:tblGrid>
              <a:tr h="62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70C0"/>
                          </a:solidFill>
                        </a:rPr>
                        <a:t>Journals</a:t>
                      </a:r>
                      <a:r>
                        <a:rPr lang="en-US" sz="2800" baseline="0" dirty="0" smtClean="0">
                          <a:solidFill>
                            <a:srgbClr val="0070C0"/>
                          </a:solidFill>
                        </a:rPr>
                        <a:t> &amp; </a:t>
                      </a:r>
                      <a:r>
                        <a:rPr lang="en-US" sz="2800" dirty="0" smtClean="0">
                          <a:solidFill>
                            <a:srgbClr val="0070C0"/>
                          </a:solidFill>
                        </a:rPr>
                        <a:t>Start year</a:t>
                      </a:r>
                    </a:p>
                  </a:txBody>
                  <a:tcPr>
                    <a:blipFill>
                      <a:blip r:embed="rId2"/>
                      <a:tile tx="0" ty="0" sx="100000" sy="100000" flip="none" algn="tl"/>
                    </a:blipFill>
                  </a:tcPr>
                </a:tc>
                <a:tc>
                  <a:txBody>
                    <a:bodyPr/>
                    <a:lstStyle/>
                    <a:p>
                      <a:pPr algn="ctr"/>
                      <a:r>
                        <a:rPr lang="en-US" sz="1600" dirty="0" smtClean="0">
                          <a:solidFill>
                            <a:srgbClr val="0070C0"/>
                          </a:solidFill>
                        </a:rPr>
                        <a:t>Article</a:t>
                      </a:r>
                      <a:r>
                        <a:rPr lang="en-US" sz="1600" baseline="0" dirty="0" smtClean="0">
                          <a:solidFill>
                            <a:srgbClr val="0070C0"/>
                          </a:solidFill>
                        </a:rPr>
                        <a:t> </a:t>
                      </a:r>
                      <a:br>
                        <a:rPr lang="en-US" sz="1600" baseline="0" dirty="0" smtClean="0">
                          <a:solidFill>
                            <a:srgbClr val="0070C0"/>
                          </a:solidFill>
                        </a:rPr>
                      </a:br>
                      <a:r>
                        <a:rPr lang="en-US" sz="1600" baseline="0" dirty="0" smtClean="0">
                          <a:solidFill>
                            <a:srgbClr val="0070C0"/>
                          </a:solidFill>
                        </a:rPr>
                        <a:t>Infl.</a:t>
                      </a:r>
                      <a:endParaRPr lang="en-US" sz="1600" dirty="0">
                        <a:solidFill>
                          <a:srgbClr val="0070C0"/>
                        </a:solidFill>
                      </a:endParaRPr>
                    </a:p>
                  </a:txBody>
                  <a:tcPr>
                    <a:blipFill>
                      <a:blip r:embed="rId2"/>
                      <a:tile tx="0" ty="0" sx="100000" sy="100000" flip="none" algn="tl"/>
                    </a:blipFill>
                  </a:tcPr>
                </a:tc>
                <a:tc>
                  <a:txBody>
                    <a:bodyPr/>
                    <a:lstStyle/>
                    <a:p>
                      <a:pPr algn="ctr"/>
                      <a:r>
                        <a:rPr lang="en-US" sz="1600" dirty="0" smtClean="0">
                          <a:solidFill>
                            <a:srgbClr val="0070C0"/>
                          </a:solidFill>
                        </a:rPr>
                        <a:t>ERA</a:t>
                      </a:r>
                      <a:br>
                        <a:rPr lang="en-US" sz="1600" dirty="0" smtClean="0">
                          <a:solidFill>
                            <a:srgbClr val="0070C0"/>
                          </a:solidFill>
                        </a:rPr>
                      </a:br>
                      <a:r>
                        <a:rPr lang="en-US" sz="1600" dirty="0" err="1" smtClean="0">
                          <a:solidFill>
                            <a:srgbClr val="0070C0"/>
                          </a:solidFill>
                        </a:rPr>
                        <a:t>Aust</a:t>
                      </a:r>
                      <a:endParaRPr lang="en-US" sz="1600" dirty="0">
                        <a:solidFill>
                          <a:srgbClr val="0070C0"/>
                        </a:solidFill>
                      </a:endParaRPr>
                    </a:p>
                  </a:txBody>
                  <a:tcPr>
                    <a:blipFill>
                      <a:blip r:embed="rId2"/>
                      <a:tile tx="0" ty="0" sx="100000" sy="100000" flip="none" algn="tl"/>
                    </a:blipFill>
                  </a:tcPr>
                </a:tc>
                <a:tc>
                  <a:txBody>
                    <a:bodyPr/>
                    <a:lstStyle/>
                    <a:p>
                      <a:pPr algn="ctr"/>
                      <a:r>
                        <a:rPr lang="en-US" sz="1600" dirty="0" smtClean="0">
                          <a:solidFill>
                            <a:srgbClr val="0070C0"/>
                          </a:solidFill>
                        </a:rPr>
                        <a:t>Nor</a:t>
                      </a:r>
                      <a:br>
                        <a:rPr lang="en-US" sz="1600" dirty="0" smtClean="0">
                          <a:solidFill>
                            <a:srgbClr val="0070C0"/>
                          </a:solidFill>
                        </a:rPr>
                      </a:br>
                      <a:r>
                        <a:rPr lang="en-US" sz="1600" dirty="0" smtClean="0">
                          <a:solidFill>
                            <a:srgbClr val="0070C0"/>
                          </a:solidFill>
                        </a:rPr>
                        <a:t>way</a:t>
                      </a:r>
                      <a:endParaRPr lang="en-US" sz="1600" dirty="0">
                        <a:solidFill>
                          <a:srgbClr val="0070C0"/>
                        </a:solidFill>
                      </a:endParaRPr>
                    </a:p>
                  </a:txBody>
                  <a:tcPr>
                    <a:blipFill>
                      <a:blip r:embed="rId2"/>
                      <a:tile tx="0" ty="0" sx="100000" sy="100000" flip="none" algn="tl"/>
                    </a:blipFill>
                  </a:tcPr>
                </a:tc>
                <a:tc>
                  <a:txBody>
                    <a:bodyPr/>
                    <a:lstStyle/>
                    <a:p>
                      <a:pPr algn="ctr"/>
                      <a:r>
                        <a:rPr lang="en-US" sz="1600" dirty="0" smtClean="0">
                          <a:solidFill>
                            <a:srgbClr val="0070C0"/>
                          </a:solidFill>
                        </a:rPr>
                        <a:t>Denmark</a:t>
                      </a:r>
                      <a:endParaRPr lang="en-US" sz="1600" dirty="0">
                        <a:solidFill>
                          <a:srgbClr val="0070C0"/>
                        </a:solidFill>
                      </a:endParaRPr>
                    </a:p>
                  </a:txBody>
                  <a:tcPr>
                    <a:blipFill>
                      <a:blip r:embed="rId2"/>
                      <a:tile tx="0" ty="0" sx="100000" sy="100000" flip="none" algn="tl"/>
                    </a:blipFill>
                  </a:tcPr>
                </a:tc>
                <a:tc>
                  <a:txBody>
                    <a:bodyPr/>
                    <a:lstStyle/>
                    <a:p>
                      <a:pPr algn="ctr"/>
                      <a:r>
                        <a:rPr lang="en-US" sz="1600" dirty="0" smtClean="0">
                          <a:solidFill>
                            <a:srgbClr val="0070C0"/>
                          </a:solidFill>
                        </a:rPr>
                        <a:t>#Paper</a:t>
                      </a:r>
                      <a:endParaRPr lang="en-US" sz="1600" dirty="0">
                        <a:solidFill>
                          <a:srgbClr val="0070C0"/>
                        </a:solidFill>
                      </a:endParaRPr>
                    </a:p>
                  </a:txBody>
                  <a:tcPr>
                    <a:blipFill>
                      <a:blip r:embed="rId2"/>
                      <a:tile tx="0" ty="0" sx="100000" sy="100000" flip="none" algn="tl"/>
                    </a:blipFill>
                  </a:tcPr>
                </a:tc>
                <a:tc>
                  <a:txBody>
                    <a:bodyPr/>
                    <a:lstStyle/>
                    <a:p>
                      <a:pPr algn="ctr"/>
                      <a:r>
                        <a:rPr lang="en-US" sz="1600" dirty="0" smtClean="0">
                          <a:solidFill>
                            <a:srgbClr val="0070C0"/>
                          </a:solidFill>
                        </a:rPr>
                        <a:t>ISI</a:t>
                      </a:r>
                      <a:endParaRPr lang="en-US" sz="1600" dirty="0">
                        <a:solidFill>
                          <a:srgbClr val="0070C0"/>
                        </a:solidFill>
                      </a:endParaRP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Integral Equations and Operator </a:t>
                      </a:r>
                      <a:r>
                        <a:rPr lang="en-US" sz="1800" b="0" i="0" u="sng" strike="noStrike" dirty="0" smtClean="0">
                          <a:solidFill>
                            <a:srgbClr val="0000CC"/>
                          </a:solidFill>
                          <a:latin typeface="Calibri"/>
                        </a:rPr>
                        <a:t>Theory, 1978</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0.572</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89</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ISI</a:t>
                      </a:r>
                      <a:endParaRPr lang="en-US" dirty="0"/>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Nonlinear </a:t>
                      </a:r>
                      <a:r>
                        <a:rPr lang="en-US" sz="1800" b="0" i="0" u="sng" strike="noStrike" dirty="0" smtClean="0">
                          <a:solidFill>
                            <a:srgbClr val="0000CC"/>
                          </a:solidFill>
                          <a:latin typeface="Calibri"/>
                        </a:rPr>
                        <a:t>Analysis: </a:t>
                      </a:r>
                      <a:r>
                        <a:rPr lang="en-US" sz="1800" b="0" i="0" u="sng" strike="noStrike" dirty="0">
                          <a:solidFill>
                            <a:srgbClr val="0000CC"/>
                          </a:solidFill>
                          <a:latin typeface="Calibri"/>
                        </a:rPr>
                        <a:t>Theory Methods </a:t>
                      </a:r>
                      <a:r>
                        <a:rPr lang="en-US" sz="1800" b="0" i="0" u="sng" strike="noStrike" dirty="0" smtClean="0">
                          <a:solidFill>
                            <a:srgbClr val="0000CC"/>
                          </a:solidFill>
                          <a:latin typeface="Calibri"/>
                        </a:rPr>
                        <a:t>&amp; Applications, 1976</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0.692</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764</a:t>
                      </a: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ISI</a:t>
                      </a:r>
                    </a:p>
                  </a:txBody>
                  <a:tcPr>
                    <a:blipFill>
                      <a:blip r:embed="rId2"/>
                      <a:tile tx="0" ty="0" sx="100000" sy="100000" flip="none" algn="tl"/>
                    </a:blipFill>
                  </a:tcPr>
                </a:tc>
              </a:tr>
              <a:tr h="363410">
                <a:tc>
                  <a:txBody>
                    <a:bodyPr/>
                    <a:lstStyle/>
                    <a:p>
                      <a:pPr algn="l" fontAlgn="ctr"/>
                      <a:r>
                        <a:rPr lang="en-US" sz="1800" b="0" i="0" u="sng" strike="noStrike" dirty="0" err="1">
                          <a:solidFill>
                            <a:srgbClr val="0000CC"/>
                          </a:solidFill>
                          <a:latin typeface="Calibri"/>
                        </a:rPr>
                        <a:t>Annales</a:t>
                      </a:r>
                      <a:r>
                        <a:rPr lang="en-US" sz="1800" b="0" i="0" u="sng" strike="noStrike" dirty="0">
                          <a:solidFill>
                            <a:srgbClr val="0000CC"/>
                          </a:solidFill>
                          <a:latin typeface="Calibri"/>
                        </a:rPr>
                        <a:t> Henri </a:t>
                      </a:r>
                      <a:r>
                        <a:rPr lang="en-US" sz="1800" b="0" i="0" u="sng" strike="noStrike" dirty="0" smtClean="0">
                          <a:solidFill>
                            <a:srgbClr val="0000CC"/>
                          </a:solidFill>
                          <a:latin typeface="Calibri"/>
                        </a:rPr>
                        <a:t>Poincare, 2000</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solidFill>
                            <a:schemeClr val="dk1"/>
                          </a:solidFill>
                        </a:rPr>
                        <a:t>1.144</a:t>
                      </a:r>
                      <a:endParaRPr lang="en-US"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B</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54</a:t>
                      </a:r>
                      <a:endParaRPr lang="en-US" dirty="0" smtClean="0">
                        <a:solidFill>
                          <a:schemeClr val="tx1"/>
                        </a:solidFill>
                      </a:endParaRPr>
                    </a:p>
                  </a:txBody>
                  <a:tcPr>
                    <a:blipFill>
                      <a:blip r:embed="rId2"/>
                      <a:tile tx="0" ty="0" sx="100000" sy="100000" flip="none" algn="tl"/>
                    </a:blipFill>
                  </a:tcPr>
                </a:tc>
                <a:tc>
                  <a:txBody>
                    <a:bodyPr/>
                    <a:lstStyle/>
                    <a:p>
                      <a:pPr algn="ctr"/>
                      <a:r>
                        <a:rPr lang="en-US" dirty="0" smtClean="0"/>
                        <a:t>ISI</a:t>
                      </a:r>
                      <a:endParaRPr lang="en-US" dirty="0"/>
                    </a:p>
                  </a:txBody>
                  <a:tcPr>
                    <a:blipFill>
                      <a:blip r:embed="rId2"/>
                      <a:tile tx="0" ty="0" sx="100000" sy="100000" flip="none" algn="tl"/>
                    </a:blipFill>
                  </a:tcPr>
                </a:tc>
              </a:tr>
              <a:tr h="363410">
                <a:tc>
                  <a:txBody>
                    <a:bodyPr/>
                    <a:lstStyle/>
                    <a:p>
                      <a:pPr algn="l" fontAlgn="ctr"/>
                      <a:r>
                        <a:rPr lang="en-US" u="sng" dirty="0" smtClean="0">
                          <a:solidFill>
                            <a:srgbClr val="0000CC"/>
                          </a:solidFill>
                        </a:rPr>
                        <a:t>Nonlinear Analysis: Real World A.,</a:t>
                      </a:r>
                      <a:r>
                        <a:rPr lang="en-US" u="sng" baseline="0" dirty="0" smtClean="0">
                          <a:solidFill>
                            <a:srgbClr val="0000CC"/>
                          </a:solidFill>
                        </a:rPr>
                        <a:t>2000</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0.760</a:t>
                      </a:r>
                      <a:endParaRPr lang="en-US" dirty="0"/>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B</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ISI</a:t>
                      </a: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Functional </a:t>
                      </a:r>
                      <a:r>
                        <a:rPr lang="en-US" sz="1800" b="0" i="0" u="sng" strike="noStrike" dirty="0" smtClean="0">
                          <a:solidFill>
                            <a:srgbClr val="0000CC"/>
                          </a:solidFill>
                          <a:latin typeface="Calibri"/>
                        </a:rPr>
                        <a:t>Anal. &amp; Its </a:t>
                      </a:r>
                      <a:r>
                        <a:rPr lang="en-US" sz="1800" b="0" i="0" u="sng" strike="noStrike" dirty="0" err="1" smtClean="0">
                          <a:solidFill>
                            <a:srgbClr val="0000CC"/>
                          </a:solidFill>
                          <a:latin typeface="Calibri"/>
                        </a:rPr>
                        <a:t>Applic</a:t>
                      </a:r>
                      <a:r>
                        <a:rPr lang="en-US" sz="1800" b="0" i="0" u="sng" strike="noStrike" dirty="0" smtClean="0">
                          <a:solidFill>
                            <a:srgbClr val="0000CC"/>
                          </a:solidFill>
                          <a:latin typeface="Calibri"/>
                        </a:rPr>
                        <a:t>., 1967</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0.440</a:t>
                      </a:r>
                      <a:endParaRPr lang="en-US" b="1"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40</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ISI</a:t>
                      </a:r>
                      <a:endParaRPr lang="en-US" dirty="0"/>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Abstract and Applied </a:t>
                      </a:r>
                      <a:r>
                        <a:rPr lang="en-US" sz="1800" b="0" i="0" u="sng" strike="noStrike" dirty="0" smtClean="0">
                          <a:solidFill>
                            <a:srgbClr val="0000CC"/>
                          </a:solidFill>
                          <a:latin typeface="Calibri"/>
                        </a:rPr>
                        <a:t>Analysis, 1996</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0.868</a:t>
                      </a:r>
                      <a:endParaRPr lang="en-US"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B</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123</a:t>
                      </a:r>
                      <a:endParaRPr lang="en-US" dirty="0" smtClean="0">
                        <a:solidFill>
                          <a:schemeClr val="tx1"/>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ISI</a:t>
                      </a:r>
                    </a:p>
                  </a:txBody>
                  <a:tcPr>
                    <a:blipFill>
                      <a:blip r:embed="rId2"/>
                      <a:tile tx="0" ty="0" sx="100000" sy="100000" flip="none" algn="tl"/>
                    </a:blipFill>
                  </a:tcPr>
                </a:tc>
              </a:tr>
              <a:tr h="363410">
                <a:tc>
                  <a:txBody>
                    <a:bodyPr/>
                    <a:lstStyle/>
                    <a:p>
                      <a:pPr algn="l" fontAlgn="ctr"/>
                      <a:r>
                        <a:rPr lang="de-DE" sz="1800" b="0" i="0" u="sng" strike="noStrike" dirty="0">
                          <a:solidFill>
                            <a:srgbClr val="0000CC"/>
                          </a:solidFill>
                          <a:latin typeface="Calibri"/>
                        </a:rPr>
                        <a:t>Zeitschrift für Analysis und Ihre </a:t>
                      </a:r>
                      <a:r>
                        <a:rPr lang="de-DE" sz="1800" b="0" i="0" u="sng" strike="noStrike" dirty="0" smtClean="0">
                          <a:solidFill>
                            <a:srgbClr val="0000CC"/>
                          </a:solidFill>
                          <a:latin typeface="Calibri"/>
                        </a:rPr>
                        <a:t>Anwendungen, 1982</a:t>
                      </a:r>
                      <a:endParaRPr lang="de-DE"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0.549</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26</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ISI</a:t>
                      </a:r>
                      <a:endParaRPr lang="en-US" dirty="0"/>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Fixed Point </a:t>
                      </a:r>
                      <a:r>
                        <a:rPr lang="en-US" sz="1800" b="0" i="0" u="sng" strike="noStrike" dirty="0" smtClean="0">
                          <a:solidFill>
                            <a:srgbClr val="0000CC"/>
                          </a:solidFill>
                          <a:latin typeface="Calibri"/>
                        </a:rPr>
                        <a:t>Theory &amp;Applications,2004</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0.601</a:t>
                      </a:r>
                      <a:endParaRPr lang="en-US" dirty="0"/>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B</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172</a:t>
                      </a:r>
                      <a:endParaRPr lang="en-US" dirty="0" smtClean="0">
                        <a:solidFill>
                          <a:srgbClr val="0070C0"/>
                        </a:solidFill>
                      </a:endParaRPr>
                    </a:p>
                  </a:txBody>
                  <a:tcPr>
                    <a:blipFill>
                      <a:blip r:embed="rId2"/>
                      <a:tile tx="0" ty="0" sx="100000" sy="100000" flip="none" algn="tl"/>
                    </a:blipFill>
                  </a:tcPr>
                </a:tc>
                <a:tc>
                  <a:txBody>
                    <a:bodyPr/>
                    <a:lstStyle/>
                    <a:p>
                      <a:pPr algn="ctr"/>
                      <a:r>
                        <a:rPr lang="en-US" dirty="0" smtClean="0"/>
                        <a:t>ISI</a:t>
                      </a:r>
                      <a:endParaRPr lang="en-US" dirty="0"/>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Complex Variables </a:t>
                      </a:r>
                      <a:r>
                        <a:rPr lang="en-US" sz="1800" b="0" i="0" u="sng" strike="noStrike" dirty="0" smtClean="0">
                          <a:solidFill>
                            <a:srgbClr val="0000CC"/>
                          </a:solidFill>
                          <a:latin typeface="Calibri"/>
                        </a:rPr>
                        <a:t>&amp; </a:t>
                      </a:r>
                      <a:r>
                        <a:rPr lang="en-US" sz="1800" b="0" i="0" u="sng" strike="noStrike" dirty="0">
                          <a:solidFill>
                            <a:srgbClr val="0000CC"/>
                          </a:solidFill>
                          <a:latin typeface="Calibri"/>
                        </a:rPr>
                        <a:t>Elliptic </a:t>
                      </a:r>
                      <a:r>
                        <a:rPr lang="en-US" sz="1800" b="0" i="0" u="sng" strike="noStrike" dirty="0" smtClean="0">
                          <a:solidFill>
                            <a:srgbClr val="0000CC"/>
                          </a:solidFill>
                          <a:latin typeface="Calibri"/>
                        </a:rPr>
                        <a:t>Equations, 1982</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rgbClr val="0070C0"/>
                          </a:solidFill>
                        </a:rPr>
                        <a:t>B</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78</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ISI</a:t>
                      </a:r>
                      <a:endParaRPr lang="en-US" dirty="0"/>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ction="ppaction://hlinkfile"/>
                        </a:rPr>
                        <a:t>Journal of Inequalities &amp; Appl</a:t>
                      </a:r>
                      <a:r>
                        <a:rPr lang="en-US" u="sng" dirty="0" smtClean="0">
                          <a:solidFill>
                            <a:srgbClr val="0000CC"/>
                          </a:solidFill>
                        </a:rPr>
                        <a:t>., 1997</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0.496</a:t>
                      </a:r>
                      <a:endParaRPr lang="en-US" b="1"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264</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t>ISI</a:t>
                      </a:r>
                      <a:endParaRPr lang="en-US" dirty="0"/>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Calibri"/>
                        </a:rPr>
                        <a:t>Math. </a:t>
                      </a:r>
                      <a:r>
                        <a:rPr lang="en-US" sz="1800" b="0" i="0" u="sng" strike="noStrike" dirty="0">
                          <a:solidFill>
                            <a:srgbClr val="0000CC"/>
                          </a:solidFill>
                          <a:latin typeface="Calibri"/>
                        </a:rPr>
                        <a:t>Inequalities </a:t>
                      </a:r>
                      <a:r>
                        <a:rPr lang="en-US" sz="1800" b="0" i="0" u="sng" strike="noStrike" dirty="0" smtClean="0">
                          <a:solidFill>
                            <a:srgbClr val="0000CC"/>
                          </a:solidFill>
                          <a:latin typeface="Calibri"/>
                        </a:rPr>
                        <a:t>&amp;  </a:t>
                      </a:r>
                      <a:r>
                        <a:rPr lang="en-US" sz="1800" b="0" i="0" u="sng" strike="noStrike" dirty="0" err="1" smtClean="0">
                          <a:solidFill>
                            <a:srgbClr val="0000CC"/>
                          </a:solidFill>
                          <a:latin typeface="Calibri"/>
                        </a:rPr>
                        <a:t>Applic</a:t>
                      </a:r>
                      <a:r>
                        <a:rPr lang="en-US" sz="1800" b="0" i="0" u="sng" strike="noStrike" dirty="0" smtClean="0">
                          <a:solidFill>
                            <a:srgbClr val="0000CC"/>
                          </a:solidFill>
                          <a:latin typeface="Calibri"/>
                        </a:rPr>
                        <a:t>., 1998</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0.450</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rgbClr val="0070C0"/>
                          </a:solidFill>
                        </a:rPr>
                        <a:t>B</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65</a:t>
                      </a: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ISI</a:t>
                      </a:r>
                    </a:p>
                  </a:txBody>
                  <a:tcPr>
                    <a:blipFill>
                      <a:blip r:embed="rId2"/>
                      <a:tile tx="0" ty="0" sx="100000" sy="100000" flip="none" algn="tl"/>
                    </a:blipFill>
                  </a:tcPr>
                </a:tc>
              </a:tr>
            </a:tbl>
          </a:graphicData>
        </a:graphic>
      </p:graphicFrame>
      <p:sp>
        <p:nvSpPr>
          <p:cNvPr id="10" name="Title 1"/>
          <p:cNvSpPr txBox="1">
            <a:spLocks/>
          </p:cNvSpPr>
          <p:nvPr/>
        </p:nvSpPr>
        <p:spPr>
          <a:xfrm>
            <a:off x="1143000" y="6507162"/>
            <a:ext cx="6934200" cy="27463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solidFill>
                  <a:srgbClr val="0000CC"/>
                </a:solidFill>
                <a:latin typeface="+mj-lt"/>
                <a:ea typeface="+mj-ea"/>
                <a:cs typeface="+mj-cs"/>
              </a:rPr>
              <a:t>October </a:t>
            </a:r>
            <a:r>
              <a:rPr kumimoji="0" lang="en-US" sz="1800" b="0" i="0" u="none" strike="noStrike" kern="1200" cap="none" spc="0" normalizeH="0" baseline="0" noProof="0" dirty="0" smtClean="0">
                <a:ln>
                  <a:noFill/>
                </a:ln>
                <a:solidFill>
                  <a:srgbClr val="0000CC"/>
                </a:solidFill>
                <a:effectLst/>
                <a:uLnTx/>
                <a:uFillTx/>
                <a:latin typeface="+mj-lt"/>
                <a:ea typeface="+mj-ea"/>
                <a:cs typeface="+mj-cs"/>
              </a:rPr>
              <a:t>, 2011</a:t>
            </a:r>
            <a:endParaRPr kumimoji="0" lang="en-US" sz="1800" b="0" i="0" u="none" strike="noStrike" kern="1200" cap="none" spc="0" normalizeH="0" baseline="0" noProof="0" dirty="0">
              <a:ln>
                <a:noFill/>
              </a:ln>
              <a:solidFill>
                <a:srgbClr val="0000CC"/>
              </a:solidFill>
              <a:effectLst/>
              <a:uLnTx/>
              <a:uFillTx/>
              <a:latin typeface="+mj-lt"/>
              <a:ea typeface="+mj-ea"/>
              <a:cs typeface="+mj-cs"/>
            </a:endParaRPr>
          </a:p>
        </p:txBody>
      </p:sp>
      <p:sp>
        <p:nvSpPr>
          <p:cNvPr id="11" name="Date Placeholder 10"/>
          <p:cNvSpPr>
            <a:spLocks noGrp="1"/>
          </p:cNvSpPr>
          <p:nvPr>
            <p:ph type="dt" sz="half" idx="10"/>
          </p:nvPr>
        </p:nvSpPr>
        <p:spPr/>
        <p:txBody>
          <a:bodyPr/>
          <a:lstStyle/>
          <a:p>
            <a:fld id="{DDB4F5F6-452B-44A5-81D1-3491E7075406}" type="datetime1">
              <a:rPr lang="en-US" smtClean="0"/>
              <a:pPr/>
              <a:t>10/29/2011</a:t>
            </a:fld>
            <a:endParaRPr lang="en-US"/>
          </a:p>
        </p:txBody>
      </p:sp>
      <p:sp>
        <p:nvSpPr>
          <p:cNvPr id="12" name="Rectangle 11"/>
          <p:cNvSpPr/>
          <p:nvPr/>
        </p:nvSpPr>
        <p:spPr>
          <a:xfrm>
            <a:off x="3276600" y="6096000"/>
            <a:ext cx="2763705" cy="369332"/>
          </a:xfrm>
          <a:prstGeom prst="rect">
            <a:avLst/>
          </a:prstGeom>
        </p:spPr>
        <p:txBody>
          <a:bodyPr wrap="none">
            <a:spAutoFit/>
          </a:bodyPr>
          <a:lstStyle/>
          <a:p>
            <a:r>
              <a:rPr lang="en-US" dirty="0" smtClean="0">
                <a:solidFill>
                  <a:srgbClr val="0070C0"/>
                </a:solidFill>
              </a:rPr>
              <a:t>http://www.eigenfactor.org</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457200"/>
          </a:xfrm>
        </p:spPr>
        <p:txBody>
          <a:bodyPr>
            <a:noAutofit/>
          </a:bodyPr>
          <a:lstStyle/>
          <a:p>
            <a:r>
              <a:rPr lang="en-US" sz="2800" dirty="0" smtClean="0">
                <a:solidFill>
                  <a:srgbClr val="00B050"/>
                </a:solidFill>
              </a:rPr>
              <a:t>Journals: Analysis 2010</a:t>
            </a:r>
            <a:endParaRPr lang="en-US" sz="2800" dirty="0">
              <a:solidFill>
                <a:srgbClr val="00B050"/>
              </a:solidFill>
            </a:endParaRPr>
          </a:p>
        </p:txBody>
      </p:sp>
      <p:graphicFrame>
        <p:nvGraphicFramePr>
          <p:cNvPr id="5" name="Table 4"/>
          <p:cNvGraphicFramePr>
            <a:graphicFrameLocks noGrp="1"/>
          </p:cNvGraphicFramePr>
          <p:nvPr/>
        </p:nvGraphicFramePr>
        <p:xfrm>
          <a:off x="228601" y="525780"/>
          <a:ext cx="8686799" cy="5611238"/>
        </p:xfrm>
        <a:graphic>
          <a:graphicData uri="http://schemas.openxmlformats.org/drawingml/2006/table">
            <a:tbl>
              <a:tblPr firstRow="1" bandRow="1">
                <a:tableStyleId>{5C22544A-7EE6-4342-B048-85BDC9FD1C3A}</a:tableStyleId>
              </a:tblPr>
              <a:tblGrid>
                <a:gridCol w="4343400"/>
                <a:gridCol w="904875"/>
                <a:gridCol w="633412"/>
                <a:gridCol w="633412"/>
                <a:gridCol w="633412"/>
                <a:gridCol w="633412"/>
                <a:gridCol w="904876"/>
              </a:tblGrid>
              <a:tr h="71415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70C0"/>
                          </a:solidFill>
                        </a:rPr>
                        <a:t>Journals</a:t>
                      </a:r>
                      <a:r>
                        <a:rPr lang="en-US" sz="2800" baseline="0" dirty="0" smtClean="0">
                          <a:solidFill>
                            <a:srgbClr val="0070C0"/>
                          </a:solidFill>
                        </a:rPr>
                        <a:t> &amp; </a:t>
                      </a:r>
                      <a:r>
                        <a:rPr lang="en-US" sz="2800" dirty="0" smtClean="0">
                          <a:solidFill>
                            <a:srgbClr val="0070C0"/>
                          </a:solidFill>
                        </a:rPr>
                        <a:t>Start year</a:t>
                      </a:r>
                    </a:p>
                  </a:txBody>
                  <a:tcPr>
                    <a:blipFill>
                      <a:blip r:embed="rId2"/>
                      <a:tile tx="0" ty="0" sx="100000" sy="100000" flip="none" algn="tl"/>
                    </a:blipFill>
                  </a:tcPr>
                </a:tc>
                <a:tc>
                  <a:txBody>
                    <a:bodyPr/>
                    <a:lstStyle/>
                    <a:p>
                      <a:pPr algn="ctr"/>
                      <a:r>
                        <a:rPr lang="en-US" sz="1400" dirty="0" smtClean="0">
                          <a:solidFill>
                            <a:srgbClr val="0070C0"/>
                          </a:solidFill>
                        </a:rPr>
                        <a:t>Article</a:t>
                      </a:r>
                      <a:r>
                        <a:rPr lang="en-US" sz="1400" baseline="0" dirty="0" smtClean="0">
                          <a:solidFill>
                            <a:srgbClr val="0070C0"/>
                          </a:solidFill>
                        </a:rPr>
                        <a:t> </a:t>
                      </a:r>
                      <a:br>
                        <a:rPr lang="en-US" sz="1400" baseline="0" dirty="0" smtClean="0">
                          <a:solidFill>
                            <a:srgbClr val="0070C0"/>
                          </a:solidFill>
                        </a:rPr>
                      </a:br>
                      <a:r>
                        <a:rPr lang="en-US" sz="1400" baseline="0" dirty="0" smtClean="0">
                          <a:solidFill>
                            <a:srgbClr val="0070C0"/>
                          </a:solidFill>
                        </a:rPr>
                        <a:t>Infl.</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ERA</a:t>
                      </a:r>
                      <a:br>
                        <a:rPr lang="en-US" sz="1400" dirty="0" smtClean="0">
                          <a:solidFill>
                            <a:srgbClr val="0070C0"/>
                          </a:solidFill>
                        </a:rPr>
                      </a:br>
                      <a:r>
                        <a:rPr lang="en-US" sz="1400" dirty="0" err="1" smtClean="0">
                          <a:solidFill>
                            <a:srgbClr val="0070C0"/>
                          </a:solidFill>
                        </a:rPr>
                        <a:t>Aust</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Nor</a:t>
                      </a:r>
                      <a:br>
                        <a:rPr lang="en-US" sz="1400" dirty="0" smtClean="0">
                          <a:solidFill>
                            <a:srgbClr val="0070C0"/>
                          </a:solidFill>
                        </a:rPr>
                      </a:br>
                      <a:r>
                        <a:rPr lang="en-US" sz="1400" dirty="0" smtClean="0">
                          <a:solidFill>
                            <a:srgbClr val="0070C0"/>
                          </a:solidFill>
                        </a:rPr>
                        <a:t>way</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Denmark</a:t>
                      </a:r>
                      <a:endParaRPr lang="en-US" sz="1400"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#Paper</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ISI</a:t>
                      </a:r>
                      <a:endParaRPr lang="en-US" dirty="0">
                        <a:solidFill>
                          <a:srgbClr val="0070C0"/>
                        </a:solidFill>
                      </a:endParaRPr>
                    </a:p>
                  </a:txBody>
                  <a:tcPr>
                    <a:blipFill>
                      <a:blip r:embed="rId2"/>
                      <a:tile tx="0" ty="0" sx="100000" sy="100000" flip="none" algn="tl"/>
                    </a:blipFill>
                  </a:tcPr>
                </a:tc>
              </a:tr>
              <a:tr h="408090">
                <a:tc>
                  <a:txBody>
                    <a:bodyPr/>
                    <a:lstStyle/>
                    <a:p>
                      <a:pPr algn="l" fontAlgn="ctr"/>
                      <a:r>
                        <a:rPr lang="en-US" u="sng" dirty="0" smtClean="0">
                          <a:solidFill>
                            <a:srgbClr val="0000CC"/>
                          </a:solidFill>
                          <a:hlinkClick r:id="" action="ppaction://hlinkfile"/>
                        </a:rPr>
                        <a:t>Analysis</a:t>
                      </a:r>
                      <a:r>
                        <a:rPr lang="en-US" u="sng" dirty="0" smtClean="0">
                          <a:solidFill>
                            <a:srgbClr val="0000CC"/>
                          </a:solidFill>
                        </a:rPr>
                        <a:t> </a:t>
                      </a:r>
                      <a:r>
                        <a:rPr lang="en-US" sz="1800" u="sng" kern="1200" dirty="0" smtClean="0">
                          <a:solidFill>
                            <a:srgbClr val="0000CC"/>
                          </a:solidFill>
                          <a:latin typeface="+mn-lt"/>
                          <a:ea typeface="+mn-ea"/>
                          <a:cs typeface="+mn-cs"/>
                        </a:rPr>
                        <a:t>(Munich)</a:t>
                      </a:r>
                      <a:r>
                        <a:rPr lang="en-US" u="sng" dirty="0" smtClean="0">
                          <a:solidFill>
                            <a:srgbClr val="0000CC"/>
                          </a:solidFill>
                        </a:rPr>
                        <a:t>, 1981</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408090">
                <a:tc>
                  <a:txBody>
                    <a:bodyPr/>
                    <a:lstStyle/>
                    <a:p>
                      <a:pPr algn="l" fontAlgn="ctr"/>
                      <a:r>
                        <a:rPr lang="en-US" u="sng" dirty="0" smtClean="0">
                          <a:solidFill>
                            <a:srgbClr val="0000CC"/>
                          </a:solidFill>
                          <a:hlinkClick r:id="" action="ppaction://hlinkfile"/>
                        </a:rPr>
                        <a:t>Set-Valued </a:t>
                      </a:r>
                      <a:r>
                        <a:rPr lang="en-US" u="none" dirty="0" smtClean="0">
                          <a:solidFill>
                            <a:srgbClr val="FFFF00"/>
                          </a:solidFill>
                          <a:hlinkClick r:id="" action="ppaction://hlinkfile"/>
                        </a:rPr>
                        <a:t>&amp;</a:t>
                      </a:r>
                      <a:r>
                        <a:rPr lang="en-US" u="none" dirty="0" smtClean="0">
                          <a:solidFill>
                            <a:srgbClr val="FF0000"/>
                          </a:solidFill>
                          <a:hlinkClick r:id="" action="ppaction://hlinkfile"/>
                        </a:rPr>
                        <a:t> </a:t>
                      </a:r>
                      <a:r>
                        <a:rPr lang="en-US" u="none" dirty="0" err="1" smtClean="0">
                          <a:solidFill>
                            <a:srgbClr val="FF0000"/>
                          </a:solidFill>
                          <a:hlinkClick r:id="" action="ppaction://hlinkfile"/>
                        </a:rPr>
                        <a:t>Variational</a:t>
                      </a:r>
                      <a:r>
                        <a:rPr lang="en-US" u="none" dirty="0" smtClean="0">
                          <a:solidFill>
                            <a:srgbClr val="FF0000"/>
                          </a:solidFill>
                          <a:hlinkClick r:id="" action="ppaction://hlinkfile"/>
                        </a:rPr>
                        <a:t> </a:t>
                      </a:r>
                      <a:r>
                        <a:rPr lang="en-US" u="sng" dirty="0" smtClean="0">
                          <a:solidFill>
                            <a:srgbClr val="0000CC"/>
                          </a:solidFill>
                          <a:hlinkClick r:id="" action="ppaction://hlinkfile"/>
                        </a:rPr>
                        <a:t>Anal</a:t>
                      </a:r>
                      <a:r>
                        <a:rPr lang="en-US" u="sng" dirty="0" smtClean="0">
                          <a:solidFill>
                            <a:srgbClr val="0000CC"/>
                          </a:solidFill>
                        </a:rPr>
                        <a:t>., </a:t>
                      </a:r>
                      <a:r>
                        <a:rPr lang="en-US" b="1" u="sng" dirty="0" smtClean="0">
                          <a:solidFill>
                            <a:srgbClr val="FF0000"/>
                          </a:solidFill>
                        </a:rPr>
                        <a:t>1993</a:t>
                      </a:r>
                      <a:endParaRPr lang="en-US" sz="1800" b="1" i="0" u="sng" strike="noStrike" dirty="0">
                        <a:solidFill>
                          <a:srgbClr val="FF0000"/>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0.698</a:t>
                      </a:r>
                      <a:endParaRPr lang="en-US" b="1" dirty="0">
                        <a:solidFill>
                          <a:srgbClr val="00B05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B</a:t>
                      </a: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25</a:t>
                      </a:r>
                      <a:endParaRPr lang="en-US" b="0" dirty="0">
                        <a:solidFill>
                          <a:schemeClr val="tx1"/>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408090">
                <a:tc>
                  <a:txBody>
                    <a:bodyPr/>
                    <a:lstStyle/>
                    <a:p>
                      <a:pPr algn="l" fontAlgn="ctr"/>
                      <a:r>
                        <a:rPr lang="en-US" sz="1800" b="0" i="0" u="sng" strike="noStrike" dirty="0">
                          <a:solidFill>
                            <a:srgbClr val="0000CC"/>
                          </a:solidFill>
                          <a:latin typeface="Calibri"/>
                        </a:rPr>
                        <a:t>Methods of Functional Analysis </a:t>
                      </a:r>
                      <a:r>
                        <a:rPr lang="en-US" sz="1800" b="0" i="0" u="sng" strike="noStrike" dirty="0" smtClean="0">
                          <a:solidFill>
                            <a:srgbClr val="0000CC"/>
                          </a:solidFill>
                          <a:latin typeface="Calibri"/>
                        </a:rPr>
                        <a:t>&amp; Topology, </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b="1" dirty="0" smtClean="0">
                          <a:solidFill>
                            <a:srgbClr val="0070C0"/>
                          </a:solidFill>
                        </a:rPr>
                        <a:t>----</a:t>
                      </a:r>
                      <a:endParaRPr lang="en-US" b="1"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B</a:t>
                      </a: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endParaRPr lang="en-US" b="0" dirty="0">
                        <a:solidFill>
                          <a:schemeClr val="tx1"/>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408090">
                <a:tc>
                  <a:txBody>
                    <a:bodyPr/>
                    <a:lstStyle/>
                    <a:p>
                      <a:pPr algn="l" fontAlgn="ctr"/>
                      <a:r>
                        <a:rPr lang="en-US" u="sng" dirty="0" smtClean="0">
                          <a:solidFill>
                            <a:srgbClr val="0000CC"/>
                          </a:solidFill>
                          <a:hlinkClick r:id="" action="ppaction://hlinkfile"/>
                        </a:rPr>
                        <a:t>Analysis </a:t>
                      </a:r>
                      <a:r>
                        <a:rPr lang="en-US" u="sng" dirty="0" err="1" smtClean="0">
                          <a:solidFill>
                            <a:srgbClr val="0000CC"/>
                          </a:solidFill>
                          <a:hlinkClick r:id="" action="ppaction://hlinkfile"/>
                        </a:rPr>
                        <a:t>Mathematica</a:t>
                      </a:r>
                      <a:r>
                        <a:rPr lang="en-US" u="sng" dirty="0" smtClean="0">
                          <a:solidFill>
                            <a:srgbClr val="0000CC"/>
                          </a:solidFill>
                        </a:rPr>
                        <a:t>, 1975</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16</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408090">
                <a:tc>
                  <a:txBody>
                    <a:bodyPr/>
                    <a:lstStyle/>
                    <a:p>
                      <a:pPr algn="l" fontAlgn="ctr"/>
                      <a:r>
                        <a:rPr lang="en-US" sz="1800" b="0" i="0" u="sng" strike="noStrike" dirty="0">
                          <a:solidFill>
                            <a:srgbClr val="0000CC"/>
                          </a:solidFill>
                          <a:latin typeface="Calibri"/>
                        </a:rPr>
                        <a:t>Nonlinear </a:t>
                      </a:r>
                      <a:r>
                        <a:rPr lang="en-US" sz="1800" b="0" i="0" u="sng" strike="noStrike" dirty="0" smtClean="0">
                          <a:solidFill>
                            <a:srgbClr val="0000CC"/>
                          </a:solidFill>
                          <a:latin typeface="Calibri"/>
                        </a:rPr>
                        <a:t>Anal.: model. &amp; control,</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B</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37</a:t>
                      </a:r>
                      <a:endParaRPr lang="en-US" dirty="0" smtClean="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408090">
                <a:tc>
                  <a:txBody>
                    <a:bodyPr/>
                    <a:lstStyle/>
                    <a:p>
                      <a:pPr algn="l" fontAlgn="ctr"/>
                      <a:r>
                        <a:rPr lang="en-US" sz="1800" b="0" i="0" u="sng" strike="noStrike" dirty="0" err="1" smtClean="0">
                          <a:solidFill>
                            <a:srgbClr val="0000CC"/>
                          </a:solidFill>
                          <a:latin typeface="Calibri"/>
                        </a:rPr>
                        <a:t>Adv.in</a:t>
                      </a:r>
                      <a:r>
                        <a:rPr lang="en-US" sz="1800" b="0" i="0" u="sng" strike="noStrike" dirty="0" smtClean="0">
                          <a:solidFill>
                            <a:srgbClr val="0000CC"/>
                          </a:solidFill>
                          <a:latin typeface="Calibri"/>
                        </a:rPr>
                        <a:t> </a:t>
                      </a:r>
                      <a:r>
                        <a:rPr lang="en-US" sz="1800" b="0" i="0" u="sng" strike="noStrike" dirty="0">
                          <a:solidFill>
                            <a:srgbClr val="0000CC"/>
                          </a:solidFill>
                          <a:latin typeface="Calibri"/>
                        </a:rPr>
                        <a:t>Nonlinear </a:t>
                      </a:r>
                      <a:r>
                        <a:rPr lang="en-US" sz="1800" b="0" i="0" u="sng" strike="noStrike" dirty="0" err="1">
                          <a:solidFill>
                            <a:srgbClr val="0000CC"/>
                          </a:solidFill>
                          <a:latin typeface="Calibri"/>
                        </a:rPr>
                        <a:t>Variational</a:t>
                      </a:r>
                      <a:r>
                        <a:rPr lang="en-US" sz="1800" b="0" i="0" u="sng" strike="noStrike" dirty="0">
                          <a:solidFill>
                            <a:srgbClr val="0000CC"/>
                          </a:solidFill>
                          <a:latin typeface="Calibri"/>
                        </a:rPr>
                        <a:t> </a:t>
                      </a:r>
                      <a:r>
                        <a:rPr lang="en-US" sz="1800" b="0" i="0" u="sng" strike="noStrike" dirty="0" smtClean="0">
                          <a:solidFill>
                            <a:srgbClr val="0000CC"/>
                          </a:solidFill>
                          <a:latin typeface="Calibri"/>
                        </a:rPr>
                        <a:t>Inequalities, 1998</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408090">
                <a:tc>
                  <a:txBody>
                    <a:bodyPr/>
                    <a:lstStyle/>
                    <a:p>
                      <a:pPr algn="l" fontAlgn="ctr"/>
                      <a:r>
                        <a:rPr lang="en-US" u="sng" dirty="0" smtClean="0">
                          <a:solidFill>
                            <a:srgbClr val="0000CC"/>
                          </a:solidFill>
                          <a:hlinkClick r:id="" action="ppaction://hlinkfile"/>
                        </a:rPr>
                        <a:t>Comm. on Pure &amp; Applied Anal</a:t>
                      </a:r>
                      <a:r>
                        <a:rPr lang="en-US" u="sng" dirty="0" smtClean="0">
                          <a:solidFill>
                            <a:srgbClr val="0000CC"/>
                          </a:solidFill>
                        </a:rPr>
                        <a:t>., 2002</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0.712</a:t>
                      </a:r>
                      <a:endParaRPr lang="en-US" b="1"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102</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408090">
                <a:tc>
                  <a:txBody>
                    <a:bodyPr/>
                    <a:lstStyle/>
                    <a:p>
                      <a:pPr algn="l" fontAlgn="ctr"/>
                      <a:r>
                        <a:rPr lang="en-US" sz="1800" b="0" i="0" u="sng" strike="noStrike" dirty="0" smtClean="0">
                          <a:solidFill>
                            <a:srgbClr val="0000CC"/>
                          </a:solidFill>
                          <a:latin typeface="Calibri"/>
                        </a:rPr>
                        <a:t>J. </a:t>
                      </a:r>
                      <a:r>
                        <a:rPr lang="en-US" sz="1800" b="0" i="0" u="sng" strike="noStrike" dirty="0">
                          <a:solidFill>
                            <a:srgbClr val="0000CC"/>
                          </a:solidFill>
                          <a:latin typeface="Calibri"/>
                        </a:rPr>
                        <a:t>of Nonlinear </a:t>
                      </a:r>
                      <a:r>
                        <a:rPr lang="en-US" sz="1800" b="0" i="0" u="sng" strike="noStrike" dirty="0" smtClean="0">
                          <a:solidFill>
                            <a:srgbClr val="0000CC"/>
                          </a:solidFill>
                          <a:latin typeface="Calibri"/>
                        </a:rPr>
                        <a:t>&amp;Convex Analysis, 2000</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C</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25</a:t>
                      </a:r>
                      <a:endParaRPr lang="en-US"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r h="408090">
                <a:tc>
                  <a:txBody>
                    <a:bodyPr/>
                    <a:lstStyle/>
                    <a:p>
                      <a:pPr algn="l" fontAlgn="ctr"/>
                      <a:r>
                        <a:rPr lang="en-US" u="sng" dirty="0" smtClean="0">
                          <a:solidFill>
                            <a:srgbClr val="0000CC"/>
                          </a:solidFill>
                          <a:hlinkClick r:id="" action="ppaction://hlinkfile"/>
                        </a:rPr>
                        <a:t>Analysis and Applications</a:t>
                      </a:r>
                      <a:r>
                        <a:rPr lang="en-US" u="sng" dirty="0" smtClean="0">
                          <a:solidFill>
                            <a:srgbClr val="0000CC"/>
                          </a:solidFill>
                        </a:rPr>
                        <a:t>, 2003</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C</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22</a:t>
                      </a:r>
                      <a:endParaRPr lang="en-US" dirty="0" smtClean="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408090">
                <a:tc>
                  <a:txBody>
                    <a:bodyPr/>
                    <a:lstStyle/>
                    <a:p>
                      <a:pPr algn="l" fontAlgn="ctr"/>
                      <a:r>
                        <a:rPr lang="en-US" sz="1800" b="0" i="0" u="sng" strike="noStrike" dirty="0">
                          <a:solidFill>
                            <a:srgbClr val="0000CC"/>
                          </a:solidFill>
                          <a:latin typeface="Calibri"/>
                        </a:rPr>
                        <a:t>Complex Analysis and Operator </a:t>
                      </a:r>
                      <a:r>
                        <a:rPr lang="en-US" sz="1800" b="0" i="0" u="sng" strike="noStrike" dirty="0" smtClean="0">
                          <a:solidFill>
                            <a:srgbClr val="0000CC"/>
                          </a:solidFill>
                          <a:latin typeface="Calibri"/>
                        </a:rPr>
                        <a:t>Theory, 2007</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0.581</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38</a:t>
                      </a: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r h="408090">
                <a:tc>
                  <a:txBody>
                    <a:bodyPr/>
                    <a:lstStyle/>
                    <a:p>
                      <a:pPr algn="l" fontAlgn="ctr"/>
                      <a:r>
                        <a:rPr lang="en-US" sz="1800" u="sng" kern="1200" dirty="0" smtClean="0">
                          <a:solidFill>
                            <a:srgbClr val="0000CC"/>
                          </a:solidFill>
                          <a:latin typeface="+mn-lt"/>
                          <a:ea typeface="+mn-ea"/>
                          <a:cs typeface="+mn-cs"/>
                        </a:rPr>
                        <a:t>Operators and Matrices, 2007</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0.447</a:t>
                      </a:r>
                      <a:endParaRPr lang="en-US"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C</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33</a:t>
                      </a:r>
                      <a:endParaRPr lang="en-US" dirty="0" smtClean="0">
                        <a:solidFill>
                          <a:schemeClr val="tx1"/>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408090">
                <a:tc>
                  <a:txBody>
                    <a:bodyPr/>
                    <a:lstStyle/>
                    <a:p>
                      <a:pPr algn="l" fontAlgn="ctr"/>
                      <a:r>
                        <a:rPr lang="en-US" sz="1800" b="0" i="0" u="sng" strike="noStrike" dirty="0" smtClean="0">
                          <a:solidFill>
                            <a:srgbClr val="0000CC"/>
                          </a:solidFill>
                          <a:latin typeface="Calibri"/>
                        </a:rPr>
                        <a:t>J. </a:t>
                      </a:r>
                      <a:r>
                        <a:rPr lang="en-US" sz="1800" b="0" i="0" u="sng" strike="noStrike" dirty="0">
                          <a:solidFill>
                            <a:srgbClr val="0000CC"/>
                          </a:solidFill>
                          <a:latin typeface="Calibri"/>
                        </a:rPr>
                        <a:t>of Fixed Point Theory </a:t>
                      </a:r>
                      <a:r>
                        <a:rPr lang="en-US" sz="1800" b="0" i="0" u="sng" strike="noStrike" baseline="0" dirty="0" smtClean="0">
                          <a:solidFill>
                            <a:srgbClr val="0000CC"/>
                          </a:solidFill>
                          <a:latin typeface="Calibri"/>
                        </a:rPr>
                        <a:t>&amp; </a:t>
                      </a:r>
                      <a:r>
                        <a:rPr lang="en-US" sz="1800" b="0" i="0" u="sng" strike="noStrike" dirty="0" smtClean="0">
                          <a:solidFill>
                            <a:srgbClr val="0000CC"/>
                          </a:solidFill>
                          <a:latin typeface="Calibri"/>
                        </a:rPr>
                        <a:t>Appli.,2007</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0.435</a:t>
                      </a:r>
                      <a:endParaRPr lang="en-US" dirty="0"/>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C</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29</a:t>
                      </a:r>
                      <a:endParaRPr lang="en-US"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bl>
          </a:graphicData>
        </a:graphic>
      </p:graphicFrame>
      <p:sp>
        <p:nvSpPr>
          <p:cNvPr id="7" name="Title 1"/>
          <p:cNvSpPr txBox="1">
            <a:spLocks/>
          </p:cNvSpPr>
          <p:nvPr/>
        </p:nvSpPr>
        <p:spPr>
          <a:xfrm>
            <a:off x="1143000" y="6507162"/>
            <a:ext cx="6934200" cy="27463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solidFill>
                  <a:srgbClr val="0000CC"/>
                </a:solidFill>
                <a:latin typeface="+mj-lt"/>
                <a:ea typeface="+mj-ea"/>
                <a:cs typeface="+mj-cs"/>
              </a:rPr>
              <a:t>October </a:t>
            </a:r>
            <a:r>
              <a:rPr kumimoji="0" lang="en-US" sz="1800" b="0" i="0" u="none" strike="noStrike" kern="1200" cap="none" spc="0" normalizeH="0" baseline="0" noProof="0" dirty="0" smtClean="0">
                <a:ln>
                  <a:noFill/>
                </a:ln>
                <a:solidFill>
                  <a:srgbClr val="0000CC"/>
                </a:solidFill>
                <a:effectLst/>
                <a:uLnTx/>
                <a:uFillTx/>
                <a:latin typeface="+mj-lt"/>
                <a:ea typeface="+mj-ea"/>
                <a:cs typeface="+mj-cs"/>
              </a:rPr>
              <a:t>, 2011</a:t>
            </a:r>
            <a:endParaRPr kumimoji="0" lang="en-US" sz="1800" b="0" i="0" u="none" strike="noStrike" kern="1200" cap="none" spc="0" normalizeH="0" baseline="0" noProof="0" dirty="0">
              <a:ln>
                <a:noFill/>
              </a:ln>
              <a:solidFill>
                <a:srgbClr val="0000CC"/>
              </a:solidFill>
              <a:effectLst/>
              <a:uLnTx/>
              <a:uFillTx/>
              <a:latin typeface="+mj-lt"/>
              <a:ea typeface="+mj-ea"/>
              <a:cs typeface="+mj-cs"/>
            </a:endParaRPr>
          </a:p>
        </p:txBody>
      </p:sp>
      <p:sp>
        <p:nvSpPr>
          <p:cNvPr id="6" name="Date Placeholder 5"/>
          <p:cNvSpPr>
            <a:spLocks noGrp="1"/>
          </p:cNvSpPr>
          <p:nvPr>
            <p:ph type="dt" sz="half" idx="10"/>
          </p:nvPr>
        </p:nvSpPr>
        <p:spPr/>
        <p:txBody>
          <a:bodyPr/>
          <a:lstStyle/>
          <a:p>
            <a:fld id="{15CF934B-81A5-43CE-8EFD-E1D5C125BBA4}" type="datetime1">
              <a:rPr lang="en-US" smtClean="0"/>
              <a:pPr/>
              <a:t>10/29/2011</a:t>
            </a:fld>
            <a:endParaRPr lang="en-US"/>
          </a:p>
        </p:txBody>
      </p:sp>
      <p:sp>
        <p:nvSpPr>
          <p:cNvPr id="8" name="Rectangle 7"/>
          <p:cNvSpPr/>
          <p:nvPr/>
        </p:nvSpPr>
        <p:spPr>
          <a:xfrm>
            <a:off x="3276600" y="6096000"/>
            <a:ext cx="2763705" cy="369332"/>
          </a:xfrm>
          <a:prstGeom prst="rect">
            <a:avLst/>
          </a:prstGeom>
        </p:spPr>
        <p:txBody>
          <a:bodyPr wrap="none">
            <a:spAutoFit/>
          </a:bodyPr>
          <a:lstStyle/>
          <a:p>
            <a:r>
              <a:rPr lang="en-US" dirty="0" smtClean="0">
                <a:solidFill>
                  <a:srgbClr val="0070C0"/>
                </a:solidFill>
              </a:rPr>
              <a:t>http://www.eigenfactor.org</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457200"/>
          </a:xfrm>
        </p:spPr>
        <p:txBody>
          <a:bodyPr>
            <a:noAutofit/>
          </a:bodyPr>
          <a:lstStyle/>
          <a:p>
            <a:r>
              <a:rPr lang="en-US" sz="2800" dirty="0" smtClean="0">
                <a:solidFill>
                  <a:srgbClr val="00B050"/>
                </a:solidFill>
              </a:rPr>
              <a:t>Journals: Analysis 2010</a:t>
            </a:r>
            <a:endParaRPr lang="en-US" sz="2800" dirty="0">
              <a:solidFill>
                <a:srgbClr val="00B050"/>
              </a:solidFill>
            </a:endParaRPr>
          </a:p>
        </p:txBody>
      </p:sp>
      <p:graphicFrame>
        <p:nvGraphicFramePr>
          <p:cNvPr id="5" name="Table 4"/>
          <p:cNvGraphicFramePr>
            <a:graphicFrameLocks noGrp="1"/>
          </p:cNvGraphicFramePr>
          <p:nvPr/>
        </p:nvGraphicFramePr>
        <p:xfrm>
          <a:off x="152400" y="681990"/>
          <a:ext cx="8686800" cy="5574541"/>
        </p:xfrm>
        <a:graphic>
          <a:graphicData uri="http://schemas.openxmlformats.org/drawingml/2006/table">
            <a:tbl>
              <a:tblPr firstRow="1" bandRow="1">
                <a:tableStyleId>{5C22544A-7EE6-4342-B048-85BDC9FD1C3A}</a:tableStyleId>
              </a:tblPr>
              <a:tblGrid>
                <a:gridCol w="4343400"/>
                <a:gridCol w="904876"/>
                <a:gridCol w="633412"/>
                <a:gridCol w="633412"/>
                <a:gridCol w="633412"/>
                <a:gridCol w="633412"/>
                <a:gridCol w="904876"/>
              </a:tblGrid>
              <a:tr h="62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70C0"/>
                          </a:solidFill>
                        </a:rPr>
                        <a:t>Journals</a:t>
                      </a:r>
                      <a:r>
                        <a:rPr lang="en-US" sz="2800" baseline="0" dirty="0" smtClean="0">
                          <a:solidFill>
                            <a:srgbClr val="0070C0"/>
                          </a:solidFill>
                        </a:rPr>
                        <a:t> &amp; </a:t>
                      </a:r>
                      <a:r>
                        <a:rPr lang="en-US" sz="2800" dirty="0" smtClean="0">
                          <a:solidFill>
                            <a:srgbClr val="0070C0"/>
                          </a:solidFill>
                        </a:rPr>
                        <a:t>Start year</a:t>
                      </a:r>
                    </a:p>
                  </a:txBody>
                  <a:tcPr>
                    <a:blipFill>
                      <a:blip r:embed="rId2"/>
                      <a:tile tx="0" ty="0" sx="100000" sy="100000" flip="none" algn="tl"/>
                    </a:blipFill>
                  </a:tcPr>
                </a:tc>
                <a:tc>
                  <a:txBody>
                    <a:bodyPr/>
                    <a:lstStyle/>
                    <a:p>
                      <a:pPr algn="ctr"/>
                      <a:r>
                        <a:rPr lang="en-US" sz="1600" dirty="0" smtClean="0">
                          <a:solidFill>
                            <a:srgbClr val="0070C0"/>
                          </a:solidFill>
                        </a:rPr>
                        <a:t>Article</a:t>
                      </a:r>
                      <a:r>
                        <a:rPr lang="en-US" sz="1600" baseline="0" dirty="0" smtClean="0">
                          <a:solidFill>
                            <a:srgbClr val="0070C0"/>
                          </a:solidFill>
                        </a:rPr>
                        <a:t> </a:t>
                      </a:r>
                      <a:br>
                        <a:rPr lang="en-US" sz="1600" baseline="0" dirty="0" smtClean="0">
                          <a:solidFill>
                            <a:srgbClr val="0070C0"/>
                          </a:solidFill>
                        </a:rPr>
                      </a:br>
                      <a:r>
                        <a:rPr lang="en-US" sz="1600" baseline="0" dirty="0" smtClean="0">
                          <a:solidFill>
                            <a:srgbClr val="0070C0"/>
                          </a:solidFill>
                        </a:rPr>
                        <a:t>Infl.</a:t>
                      </a:r>
                      <a:endParaRPr lang="en-US" sz="1600" dirty="0">
                        <a:solidFill>
                          <a:srgbClr val="0070C0"/>
                        </a:solidFill>
                      </a:endParaRPr>
                    </a:p>
                  </a:txBody>
                  <a:tcPr>
                    <a:blipFill>
                      <a:blip r:embed="rId2"/>
                      <a:tile tx="0" ty="0" sx="100000" sy="100000" flip="none" algn="tl"/>
                    </a:blipFill>
                  </a:tcPr>
                </a:tc>
                <a:tc>
                  <a:txBody>
                    <a:bodyPr/>
                    <a:lstStyle/>
                    <a:p>
                      <a:pPr algn="ctr"/>
                      <a:r>
                        <a:rPr lang="en-US" sz="1600" dirty="0" smtClean="0">
                          <a:solidFill>
                            <a:srgbClr val="0070C0"/>
                          </a:solidFill>
                        </a:rPr>
                        <a:t>ERA</a:t>
                      </a:r>
                      <a:br>
                        <a:rPr lang="en-US" sz="1600" dirty="0" smtClean="0">
                          <a:solidFill>
                            <a:srgbClr val="0070C0"/>
                          </a:solidFill>
                        </a:rPr>
                      </a:br>
                      <a:r>
                        <a:rPr lang="en-US" sz="1600" dirty="0" err="1" smtClean="0">
                          <a:solidFill>
                            <a:srgbClr val="0070C0"/>
                          </a:solidFill>
                        </a:rPr>
                        <a:t>Aust</a:t>
                      </a:r>
                      <a:endParaRPr lang="en-US" sz="1600" dirty="0">
                        <a:solidFill>
                          <a:srgbClr val="0070C0"/>
                        </a:solidFill>
                      </a:endParaRPr>
                    </a:p>
                  </a:txBody>
                  <a:tcPr>
                    <a:blipFill>
                      <a:blip r:embed="rId2"/>
                      <a:tile tx="0" ty="0" sx="100000" sy="100000" flip="none" algn="tl"/>
                    </a:blipFill>
                  </a:tcPr>
                </a:tc>
                <a:tc>
                  <a:txBody>
                    <a:bodyPr/>
                    <a:lstStyle/>
                    <a:p>
                      <a:pPr algn="ctr"/>
                      <a:r>
                        <a:rPr lang="en-US" sz="1600" dirty="0" smtClean="0">
                          <a:solidFill>
                            <a:srgbClr val="0070C0"/>
                          </a:solidFill>
                        </a:rPr>
                        <a:t>Nor</a:t>
                      </a:r>
                      <a:br>
                        <a:rPr lang="en-US" sz="1600" dirty="0" smtClean="0">
                          <a:solidFill>
                            <a:srgbClr val="0070C0"/>
                          </a:solidFill>
                        </a:rPr>
                      </a:br>
                      <a:r>
                        <a:rPr lang="en-US" sz="1600" dirty="0" smtClean="0">
                          <a:solidFill>
                            <a:srgbClr val="0070C0"/>
                          </a:solidFill>
                        </a:rPr>
                        <a:t>way</a:t>
                      </a:r>
                      <a:endParaRPr lang="en-US" sz="1600" dirty="0">
                        <a:solidFill>
                          <a:srgbClr val="0070C0"/>
                        </a:solidFill>
                      </a:endParaRPr>
                    </a:p>
                  </a:txBody>
                  <a:tcPr>
                    <a:blipFill>
                      <a:blip r:embed="rId2"/>
                      <a:tile tx="0" ty="0" sx="100000" sy="100000" flip="none" algn="tl"/>
                    </a:blipFill>
                  </a:tcPr>
                </a:tc>
                <a:tc>
                  <a:txBody>
                    <a:bodyPr/>
                    <a:lstStyle/>
                    <a:p>
                      <a:pPr algn="ctr"/>
                      <a:r>
                        <a:rPr lang="en-US" sz="1600" dirty="0" smtClean="0">
                          <a:solidFill>
                            <a:srgbClr val="0070C0"/>
                          </a:solidFill>
                        </a:rPr>
                        <a:t>Denmark</a:t>
                      </a:r>
                      <a:endParaRPr lang="en-US" sz="1600" dirty="0">
                        <a:solidFill>
                          <a:srgbClr val="0070C0"/>
                        </a:solidFill>
                      </a:endParaRPr>
                    </a:p>
                  </a:txBody>
                  <a:tcPr>
                    <a:blipFill>
                      <a:blip r:embed="rId2"/>
                      <a:tile tx="0" ty="0" sx="100000" sy="100000" flip="none" algn="tl"/>
                    </a:blipFill>
                  </a:tcPr>
                </a:tc>
                <a:tc>
                  <a:txBody>
                    <a:bodyPr/>
                    <a:lstStyle/>
                    <a:p>
                      <a:pPr algn="ctr"/>
                      <a:r>
                        <a:rPr lang="en-US" sz="1600" dirty="0" smtClean="0">
                          <a:solidFill>
                            <a:srgbClr val="0070C0"/>
                          </a:solidFill>
                        </a:rPr>
                        <a:t>#Paper</a:t>
                      </a:r>
                      <a:endParaRPr lang="en-US" sz="1600" dirty="0">
                        <a:solidFill>
                          <a:srgbClr val="0070C0"/>
                        </a:solidFill>
                      </a:endParaRPr>
                    </a:p>
                  </a:txBody>
                  <a:tcPr>
                    <a:blipFill>
                      <a:blip r:embed="rId2"/>
                      <a:tile tx="0" ty="0" sx="100000" sy="100000" flip="none" algn="tl"/>
                    </a:blipFill>
                  </a:tcPr>
                </a:tc>
                <a:tc>
                  <a:txBody>
                    <a:bodyPr/>
                    <a:lstStyle/>
                    <a:p>
                      <a:pPr algn="ctr"/>
                      <a:r>
                        <a:rPr lang="en-US" sz="1600" dirty="0" smtClean="0">
                          <a:solidFill>
                            <a:srgbClr val="0070C0"/>
                          </a:solidFill>
                        </a:rPr>
                        <a:t>ISI</a:t>
                      </a:r>
                      <a:endParaRPr lang="en-US" sz="1600" dirty="0">
                        <a:solidFill>
                          <a:srgbClr val="0070C0"/>
                        </a:solidFill>
                      </a:endParaRPr>
                    </a:p>
                  </a:txBody>
                  <a:tcPr>
                    <a:blipFill>
                      <a:blip r:embed="rId2"/>
                      <a:tile tx="0" ty="0" sx="100000" sy="100000" flip="none" algn="tl"/>
                    </a:blipFill>
                  </a:tcPr>
                </a:tc>
              </a:tr>
              <a:tr h="363410">
                <a:tc>
                  <a:txBody>
                    <a:bodyPr/>
                    <a:lstStyle/>
                    <a:p>
                      <a:pPr algn="l" fontAlgn="ctr"/>
                      <a:r>
                        <a:rPr lang="en-US" u="sng" dirty="0" err="1" smtClean="0">
                          <a:solidFill>
                            <a:srgbClr val="0000CC"/>
                          </a:solidFill>
                        </a:rPr>
                        <a:t>Appli</a:t>
                      </a:r>
                      <a:r>
                        <a:rPr lang="en-US" u="sng" dirty="0" smtClean="0">
                          <a:solidFill>
                            <a:srgbClr val="0000CC"/>
                          </a:solidFill>
                        </a:rPr>
                        <a:t>. Analysis &amp; Discrete Math., 2006</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0.393</a:t>
                      </a:r>
                      <a:endParaRPr lang="en-US" b="1"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C</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27</a:t>
                      </a:r>
                      <a:endParaRPr lang="en-US" dirty="0" smtClean="0">
                        <a:solidFill>
                          <a:schemeClr val="tx1"/>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ction="ppaction://hlinkfile"/>
                        </a:rPr>
                        <a:t>Fractional Calculus and Applied Analysis</a:t>
                      </a:r>
                      <a:r>
                        <a:rPr lang="en-US" u="sng" dirty="0" smtClean="0">
                          <a:solidFill>
                            <a:srgbClr val="0000CC"/>
                          </a:solidFill>
                        </a:rPr>
                        <a:t>, 1998</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N</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mn-lt"/>
                        </a:rPr>
                        <a:t>Fixed Point Theory  (Romania), 2000</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42</a:t>
                      </a:r>
                      <a:endParaRPr lang="en-US" b="1"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r h="363410">
                <a:tc>
                  <a:txBody>
                    <a:bodyPr/>
                    <a:lstStyle/>
                    <a:p>
                      <a:pPr algn="l" fontAlgn="ctr"/>
                      <a:r>
                        <a:rPr lang="en-US" sz="1800" b="0" i="0" u="sng" strike="noStrike" dirty="0" err="1">
                          <a:solidFill>
                            <a:srgbClr val="0000CC"/>
                          </a:solidFill>
                          <a:latin typeface="Calibri"/>
                        </a:rPr>
                        <a:t>Banach</a:t>
                      </a:r>
                      <a:r>
                        <a:rPr lang="en-US" sz="1800" b="0" i="0" u="sng" strike="noStrike" dirty="0">
                          <a:solidFill>
                            <a:srgbClr val="0000CC"/>
                          </a:solidFill>
                          <a:latin typeface="Calibri"/>
                        </a:rPr>
                        <a:t> </a:t>
                      </a:r>
                      <a:r>
                        <a:rPr lang="en-US" sz="1800" b="0" i="0" u="sng" strike="noStrike" dirty="0" smtClean="0">
                          <a:solidFill>
                            <a:srgbClr val="0000CC"/>
                          </a:solidFill>
                          <a:latin typeface="Calibri"/>
                        </a:rPr>
                        <a:t>J.</a:t>
                      </a:r>
                      <a:r>
                        <a:rPr lang="en-US" sz="1800" b="0" i="0" u="sng" strike="noStrike" baseline="0" dirty="0" smtClean="0">
                          <a:solidFill>
                            <a:srgbClr val="0000CC"/>
                          </a:solidFill>
                          <a:latin typeface="Calibri"/>
                        </a:rPr>
                        <a:t> </a:t>
                      </a:r>
                      <a:r>
                        <a:rPr lang="en-US" sz="1800" b="0" i="0" u="sng" strike="noStrike" dirty="0" smtClean="0">
                          <a:solidFill>
                            <a:srgbClr val="0000CC"/>
                          </a:solidFill>
                          <a:latin typeface="Calibri"/>
                        </a:rPr>
                        <a:t>of </a:t>
                      </a:r>
                      <a:r>
                        <a:rPr lang="en-US" sz="1800" b="0" i="0" u="sng" strike="noStrike" dirty="0">
                          <a:solidFill>
                            <a:srgbClr val="0000CC"/>
                          </a:solidFill>
                          <a:latin typeface="Calibri"/>
                        </a:rPr>
                        <a:t>Mathematical </a:t>
                      </a:r>
                      <a:r>
                        <a:rPr lang="en-US" sz="1800" b="0" i="0" u="sng" strike="noStrike" dirty="0" smtClean="0">
                          <a:solidFill>
                            <a:srgbClr val="0000CC"/>
                          </a:solidFill>
                          <a:latin typeface="Calibri"/>
                        </a:rPr>
                        <a:t>Anal., 2007</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0.217</a:t>
                      </a:r>
                      <a:endParaRPr lang="en-US" b="1" dirty="0" smtClean="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C</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29</a:t>
                      </a:r>
                      <a:endParaRPr lang="en-US" b="1"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ction="ppaction://hlinkfile"/>
                        </a:rPr>
                        <a:t>Comm. on Appl. Nonlinear Anal</a:t>
                      </a:r>
                      <a:r>
                        <a:rPr lang="en-US" u="sng" dirty="0" smtClean="0">
                          <a:solidFill>
                            <a:srgbClr val="0000CC"/>
                          </a:solidFill>
                        </a:rPr>
                        <a:t>., 1994</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ction="ppaction://hlinkfile"/>
                        </a:rPr>
                        <a:t>Com. in Mathematical Analysis</a:t>
                      </a:r>
                      <a:r>
                        <a:rPr lang="en-US" u="sng" dirty="0" smtClean="0">
                          <a:solidFill>
                            <a:srgbClr val="0000CC"/>
                          </a:solidFill>
                        </a:rPr>
                        <a:t>, 2007</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C</a:t>
                      </a: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Nonlinear </a:t>
                      </a:r>
                      <a:r>
                        <a:rPr lang="en-US" sz="1800" b="0" i="0" u="sng" strike="noStrike" dirty="0" smtClean="0">
                          <a:solidFill>
                            <a:srgbClr val="0000CC"/>
                          </a:solidFill>
                          <a:latin typeface="Calibri"/>
                        </a:rPr>
                        <a:t>Anal.: </a:t>
                      </a:r>
                      <a:r>
                        <a:rPr lang="en-US" sz="1800" b="0" i="0" u="sng" strike="noStrike" dirty="0">
                          <a:solidFill>
                            <a:srgbClr val="0000CC"/>
                          </a:solidFill>
                          <a:latin typeface="Calibri"/>
                        </a:rPr>
                        <a:t>Hybrid </a:t>
                      </a:r>
                      <a:r>
                        <a:rPr lang="en-US" sz="1800" b="0" i="0" u="sng" strike="noStrike" dirty="0" smtClean="0">
                          <a:solidFill>
                            <a:srgbClr val="0000CC"/>
                          </a:solidFill>
                          <a:latin typeface="Calibri"/>
                        </a:rPr>
                        <a:t>Syst.,  2001</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b="0" dirty="0" smtClean="0">
                          <a:solidFill>
                            <a:srgbClr val="0070C0"/>
                          </a:solidFill>
                        </a:rPr>
                        <a:t>C</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Calibri"/>
                        </a:rPr>
                        <a:t>J. </a:t>
                      </a:r>
                      <a:r>
                        <a:rPr lang="en-US" sz="1800" b="0" i="0" u="sng" strike="noStrike" dirty="0">
                          <a:solidFill>
                            <a:srgbClr val="0000CC"/>
                          </a:solidFill>
                          <a:latin typeface="Calibri"/>
                        </a:rPr>
                        <a:t>of Applied Functional </a:t>
                      </a:r>
                      <a:r>
                        <a:rPr lang="en-US" sz="1800" b="0" i="0" u="sng" strike="noStrike" dirty="0" smtClean="0">
                          <a:solidFill>
                            <a:srgbClr val="0000CC"/>
                          </a:solidFill>
                          <a:latin typeface="Calibri"/>
                        </a:rPr>
                        <a:t>Analysis, 2006</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C</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Calibri"/>
                        </a:rPr>
                        <a:t>J. of </a:t>
                      </a:r>
                      <a:r>
                        <a:rPr lang="en-US" sz="1800" b="0" i="0" u="sng" strike="noStrike" dirty="0">
                          <a:solidFill>
                            <a:srgbClr val="0000CC"/>
                          </a:solidFill>
                          <a:latin typeface="Calibri"/>
                        </a:rPr>
                        <a:t>Mathematical </a:t>
                      </a:r>
                      <a:r>
                        <a:rPr lang="en-US" sz="1800" b="0" i="0" u="sng" strike="noStrike" dirty="0" smtClean="0">
                          <a:solidFill>
                            <a:srgbClr val="0000CC"/>
                          </a:solidFill>
                          <a:latin typeface="Calibri"/>
                        </a:rPr>
                        <a:t>Inequalities, 2007</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Calibri"/>
                        </a:rPr>
                        <a:t>Journal </a:t>
                      </a:r>
                      <a:r>
                        <a:rPr lang="en-US" sz="1800" b="0" i="0" u="sng" strike="noStrike" dirty="0">
                          <a:solidFill>
                            <a:srgbClr val="0000CC"/>
                          </a:solidFill>
                          <a:latin typeface="Calibri"/>
                        </a:rPr>
                        <a:t>of Inequalities in Pure </a:t>
                      </a:r>
                      <a:r>
                        <a:rPr lang="en-US" sz="1800" b="0" i="0" u="sng" strike="noStrike" dirty="0" smtClean="0">
                          <a:solidFill>
                            <a:srgbClr val="0000CC"/>
                          </a:solidFill>
                          <a:latin typeface="Calibri"/>
                        </a:rPr>
                        <a:t>and </a:t>
                      </a:r>
                      <a:r>
                        <a:rPr lang="en-US" sz="1800" b="0" i="0" u="sng" strike="noStrike" dirty="0">
                          <a:solidFill>
                            <a:srgbClr val="0000CC"/>
                          </a:solidFill>
                          <a:latin typeface="Calibri"/>
                        </a:rPr>
                        <a:t>Applied </a:t>
                      </a:r>
                      <a:r>
                        <a:rPr lang="en-US" sz="1800" b="0" i="0" u="sng" strike="noStrike" dirty="0" smtClean="0">
                          <a:solidFill>
                            <a:srgbClr val="0000CC"/>
                          </a:solidFill>
                          <a:latin typeface="Calibri"/>
                        </a:rPr>
                        <a:t>Mathematics, 1998</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JP </a:t>
                      </a:r>
                      <a:r>
                        <a:rPr lang="en-US" sz="1800" b="0" i="0" u="sng" strike="noStrike" dirty="0" smtClean="0">
                          <a:solidFill>
                            <a:srgbClr val="0000CC"/>
                          </a:solidFill>
                          <a:latin typeface="Calibri"/>
                        </a:rPr>
                        <a:t>J. </a:t>
                      </a:r>
                      <a:r>
                        <a:rPr lang="en-US" sz="1800" b="0" i="0" u="sng" strike="noStrike" dirty="0">
                          <a:solidFill>
                            <a:srgbClr val="0000CC"/>
                          </a:solidFill>
                          <a:latin typeface="Calibri"/>
                        </a:rPr>
                        <a:t>of Fixed Point </a:t>
                      </a:r>
                      <a:r>
                        <a:rPr lang="en-US" sz="1800" b="0" i="0" u="sng" strike="noStrike" dirty="0" smtClean="0">
                          <a:solidFill>
                            <a:srgbClr val="0000CC"/>
                          </a:solidFill>
                          <a:latin typeface="Calibri"/>
                        </a:rPr>
                        <a:t>Theory&amp;Appli.,2006</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C</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Nonlinear </a:t>
                      </a:r>
                      <a:r>
                        <a:rPr lang="en-US" sz="1800" b="0" i="0" u="sng" strike="noStrike" dirty="0" smtClean="0">
                          <a:solidFill>
                            <a:srgbClr val="0000CC"/>
                          </a:solidFill>
                          <a:latin typeface="Calibri"/>
                        </a:rPr>
                        <a:t>Analysis Forum, </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ction="ppaction://hlinkfile"/>
                        </a:rPr>
                        <a:t>Int. J. of Mathematical Analysis</a:t>
                      </a:r>
                      <a:r>
                        <a:rPr lang="en-US" u="sng" dirty="0" smtClean="0">
                          <a:solidFill>
                            <a:srgbClr val="0000CC"/>
                          </a:solidFill>
                        </a:rPr>
                        <a:t>, 2007</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C</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bl>
          </a:graphicData>
        </a:graphic>
      </p:graphicFrame>
      <p:sp>
        <p:nvSpPr>
          <p:cNvPr id="7" name="Title 1"/>
          <p:cNvSpPr txBox="1">
            <a:spLocks/>
          </p:cNvSpPr>
          <p:nvPr/>
        </p:nvSpPr>
        <p:spPr>
          <a:xfrm>
            <a:off x="1143000" y="6507162"/>
            <a:ext cx="6934200" cy="27463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solidFill>
                  <a:srgbClr val="0000CC"/>
                </a:solidFill>
                <a:latin typeface="+mj-lt"/>
                <a:ea typeface="+mj-ea"/>
                <a:cs typeface="+mj-cs"/>
              </a:rPr>
              <a:t>October </a:t>
            </a:r>
            <a:r>
              <a:rPr kumimoji="0" lang="en-US" sz="1800" b="0" i="0" u="none" strike="noStrike" kern="1200" cap="none" spc="0" normalizeH="0" baseline="0" noProof="0" dirty="0" smtClean="0">
                <a:ln>
                  <a:noFill/>
                </a:ln>
                <a:solidFill>
                  <a:srgbClr val="0000CC"/>
                </a:solidFill>
                <a:effectLst/>
                <a:uLnTx/>
                <a:uFillTx/>
                <a:latin typeface="+mj-lt"/>
                <a:ea typeface="+mj-ea"/>
                <a:cs typeface="+mj-cs"/>
              </a:rPr>
              <a:t>, 2011</a:t>
            </a:r>
            <a:endParaRPr kumimoji="0" lang="en-US" sz="1800" b="0" i="0" u="none" strike="noStrike" kern="1200" cap="none" spc="0" normalizeH="0" baseline="0" noProof="0" dirty="0">
              <a:ln>
                <a:noFill/>
              </a:ln>
              <a:solidFill>
                <a:srgbClr val="0000CC"/>
              </a:solidFill>
              <a:effectLst/>
              <a:uLnTx/>
              <a:uFillTx/>
              <a:latin typeface="+mj-lt"/>
              <a:ea typeface="+mj-ea"/>
              <a:cs typeface="+mj-cs"/>
            </a:endParaRPr>
          </a:p>
        </p:txBody>
      </p:sp>
      <p:sp>
        <p:nvSpPr>
          <p:cNvPr id="6" name="Date Placeholder 5"/>
          <p:cNvSpPr>
            <a:spLocks noGrp="1"/>
          </p:cNvSpPr>
          <p:nvPr>
            <p:ph type="dt" sz="half" idx="10"/>
          </p:nvPr>
        </p:nvSpPr>
        <p:spPr/>
        <p:txBody>
          <a:bodyPr/>
          <a:lstStyle/>
          <a:p>
            <a:fld id="{E3D17C0F-8408-41A3-918D-E504E9A809AB}" type="datetime1">
              <a:rPr lang="en-US" smtClean="0"/>
              <a:pPr/>
              <a:t>10/29/2011</a:t>
            </a:fld>
            <a:endParaRPr lang="en-US"/>
          </a:p>
        </p:txBody>
      </p:sp>
      <p:sp>
        <p:nvSpPr>
          <p:cNvPr id="8" name="Rectangle 7"/>
          <p:cNvSpPr/>
          <p:nvPr/>
        </p:nvSpPr>
        <p:spPr>
          <a:xfrm>
            <a:off x="3276600" y="6183868"/>
            <a:ext cx="2763705" cy="369332"/>
          </a:xfrm>
          <a:prstGeom prst="rect">
            <a:avLst/>
          </a:prstGeom>
        </p:spPr>
        <p:txBody>
          <a:bodyPr wrap="none">
            <a:spAutoFit/>
          </a:bodyPr>
          <a:lstStyle/>
          <a:p>
            <a:r>
              <a:rPr lang="en-US" dirty="0" smtClean="0">
                <a:solidFill>
                  <a:srgbClr val="0070C0"/>
                </a:solidFill>
              </a:rPr>
              <a:t>http://www.eigenfactor.org</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457200"/>
          </a:xfrm>
        </p:spPr>
        <p:txBody>
          <a:bodyPr>
            <a:noAutofit/>
          </a:bodyPr>
          <a:lstStyle/>
          <a:p>
            <a:r>
              <a:rPr lang="en-US" sz="2800" dirty="0" smtClean="0">
                <a:solidFill>
                  <a:srgbClr val="00B050"/>
                </a:solidFill>
              </a:rPr>
              <a:t>Journals: Analysis 2010</a:t>
            </a:r>
            <a:endParaRPr lang="en-US" sz="2800" dirty="0">
              <a:solidFill>
                <a:srgbClr val="00B050"/>
              </a:solidFill>
            </a:endParaRPr>
          </a:p>
        </p:txBody>
      </p:sp>
      <p:graphicFrame>
        <p:nvGraphicFramePr>
          <p:cNvPr id="5" name="Table 4"/>
          <p:cNvGraphicFramePr>
            <a:graphicFrameLocks noGrp="1"/>
          </p:cNvGraphicFramePr>
          <p:nvPr/>
        </p:nvGraphicFramePr>
        <p:xfrm>
          <a:off x="152400" y="586740"/>
          <a:ext cx="8762998" cy="5716027"/>
        </p:xfrm>
        <a:graphic>
          <a:graphicData uri="http://schemas.openxmlformats.org/drawingml/2006/table">
            <a:tbl>
              <a:tblPr firstRow="1" bandRow="1">
                <a:tableStyleId>{5C22544A-7EE6-4342-B048-85BDC9FD1C3A}</a:tableStyleId>
              </a:tblPr>
              <a:tblGrid>
                <a:gridCol w="4381500"/>
                <a:gridCol w="912813"/>
                <a:gridCol w="638968"/>
                <a:gridCol w="638968"/>
                <a:gridCol w="638968"/>
                <a:gridCol w="638968"/>
                <a:gridCol w="912813"/>
              </a:tblGrid>
              <a:tr h="6767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70C0"/>
                          </a:solidFill>
                        </a:rPr>
                        <a:t>Journals</a:t>
                      </a:r>
                      <a:r>
                        <a:rPr lang="en-US" sz="2800" baseline="0" dirty="0" smtClean="0">
                          <a:solidFill>
                            <a:srgbClr val="0070C0"/>
                          </a:solidFill>
                        </a:rPr>
                        <a:t> &amp; </a:t>
                      </a:r>
                      <a:r>
                        <a:rPr lang="en-US" sz="2800" dirty="0" smtClean="0">
                          <a:solidFill>
                            <a:srgbClr val="0070C0"/>
                          </a:solidFill>
                        </a:rPr>
                        <a:t>Start year</a:t>
                      </a:r>
                    </a:p>
                  </a:txBody>
                  <a:tcPr>
                    <a:blipFill>
                      <a:blip r:embed="rId2"/>
                      <a:tile tx="0" ty="0" sx="100000" sy="100000" flip="none" algn="tl"/>
                    </a:blipFill>
                  </a:tcPr>
                </a:tc>
                <a:tc>
                  <a:txBody>
                    <a:bodyPr/>
                    <a:lstStyle/>
                    <a:p>
                      <a:pPr algn="ctr"/>
                      <a:r>
                        <a:rPr lang="en-US" sz="1600" dirty="0" smtClean="0">
                          <a:solidFill>
                            <a:srgbClr val="0070C0"/>
                          </a:solidFill>
                        </a:rPr>
                        <a:t>Article</a:t>
                      </a:r>
                      <a:r>
                        <a:rPr lang="en-US" sz="1600" baseline="0" dirty="0" smtClean="0">
                          <a:solidFill>
                            <a:srgbClr val="0070C0"/>
                          </a:solidFill>
                        </a:rPr>
                        <a:t> </a:t>
                      </a:r>
                      <a:br>
                        <a:rPr lang="en-US" sz="1600" baseline="0" dirty="0" smtClean="0">
                          <a:solidFill>
                            <a:srgbClr val="0070C0"/>
                          </a:solidFill>
                        </a:rPr>
                      </a:br>
                      <a:r>
                        <a:rPr lang="en-US" sz="1600" baseline="0" dirty="0" smtClean="0">
                          <a:solidFill>
                            <a:srgbClr val="0070C0"/>
                          </a:solidFill>
                        </a:rPr>
                        <a:t>Infl.</a:t>
                      </a:r>
                      <a:endParaRPr lang="en-US" sz="1600" dirty="0">
                        <a:solidFill>
                          <a:srgbClr val="0070C0"/>
                        </a:solidFill>
                      </a:endParaRPr>
                    </a:p>
                  </a:txBody>
                  <a:tcPr>
                    <a:blipFill>
                      <a:blip r:embed="rId2"/>
                      <a:tile tx="0" ty="0" sx="100000" sy="100000" flip="none" algn="tl"/>
                    </a:blipFill>
                  </a:tcPr>
                </a:tc>
                <a:tc>
                  <a:txBody>
                    <a:bodyPr/>
                    <a:lstStyle/>
                    <a:p>
                      <a:pPr algn="ctr"/>
                      <a:r>
                        <a:rPr lang="en-US" sz="1600" dirty="0" smtClean="0">
                          <a:solidFill>
                            <a:srgbClr val="0070C0"/>
                          </a:solidFill>
                        </a:rPr>
                        <a:t>ERA</a:t>
                      </a:r>
                      <a:br>
                        <a:rPr lang="en-US" sz="1600" dirty="0" smtClean="0">
                          <a:solidFill>
                            <a:srgbClr val="0070C0"/>
                          </a:solidFill>
                        </a:rPr>
                      </a:br>
                      <a:r>
                        <a:rPr lang="en-US" sz="1600" dirty="0" err="1" smtClean="0">
                          <a:solidFill>
                            <a:srgbClr val="0070C0"/>
                          </a:solidFill>
                        </a:rPr>
                        <a:t>Aust</a:t>
                      </a:r>
                      <a:endParaRPr lang="en-US" sz="1600" dirty="0">
                        <a:solidFill>
                          <a:srgbClr val="0070C0"/>
                        </a:solidFill>
                      </a:endParaRPr>
                    </a:p>
                  </a:txBody>
                  <a:tcPr>
                    <a:blipFill>
                      <a:blip r:embed="rId2"/>
                      <a:tile tx="0" ty="0" sx="100000" sy="100000" flip="none" algn="tl"/>
                    </a:blipFill>
                  </a:tcPr>
                </a:tc>
                <a:tc>
                  <a:txBody>
                    <a:bodyPr/>
                    <a:lstStyle/>
                    <a:p>
                      <a:pPr algn="ctr"/>
                      <a:r>
                        <a:rPr lang="en-US" sz="1600" dirty="0" smtClean="0">
                          <a:solidFill>
                            <a:srgbClr val="0070C0"/>
                          </a:solidFill>
                        </a:rPr>
                        <a:t>Nor</a:t>
                      </a:r>
                      <a:br>
                        <a:rPr lang="en-US" sz="1600" dirty="0" smtClean="0">
                          <a:solidFill>
                            <a:srgbClr val="0070C0"/>
                          </a:solidFill>
                        </a:rPr>
                      </a:br>
                      <a:r>
                        <a:rPr lang="en-US" sz="1600" dirty="0" smtClean="0">
                          <a:solidFill>
                            <a:srgbClr val="0070C0"/>
                          </a:solidFill>
                        </a:rPr>
                        <a:t>way</a:t>
                      </a:r>
                      <a:endParaRPr lang="en-US" sz="1600" dirty="0">
                        <a:solidFill>
                          <a:srgbClr val="0070C0"/>
                        </a:solidFill>
                      </a:endParaRPr>
                    </a:p>
                  </a:txBody>
                  <a:tcPr>
                    <a:blipFill>
                      <a:blip r:embed="rId2"/>
                      <a:tile tx="0" ty="0" sx="100000" sy="100000" flip="none" algn="tl"/>
                    </a:blipFill>
                  </a:tcPr>
                </a:tc>
                <a:tc>
                  <a:txBody>
                    <a:bodyPr/>
                    <a:lstStyle/>
                    <a:p>
                      <a:pPr algn="ctr"/>
                      <a:r>
                        <a:rPr lang="en-US" sz="1600" dirty="0" smtClean="0">
                          <a:solidFill>
                            <a:srgbClr val="0070C0"/>
                          </a:solidFill>
                        </a:rPr>
                        <a:t>Denmark</a:t>
                      </a:r>
                      <a:endParaRPr lang="en-US" sz="1600" dirty="0">
                        <a:solidFill>
                          <a:srgbClr val="0070C0"/>
                        </a:solidFill>
                      </a:endParaRPr>
                    </a:p>
                  </a:txBody>
                  <a:tcPr>
                    <a:blipFill>
                      <a:blip r:embed="rId2"/>
                      <a:tile tx="0" ty="0" sx="100000" sy="100000" flip="none" algn="tl"/>
                    </a:blipFill>
                  </a:tcPr>
                </a:tc>
                <a:tc>
                  <a:txBody>
                    <a:bodyPr/>
                    <a:lstStyle/>
                    <a:p>
                      <a:pPr algn="ctr"/>
                      <a:r>
                        <a:rPr lang="en-US" sz="1600" dirty="0" smtClean="0">
                          <a:solidFill>
                            <a:srgbClr val="0070C0"/>
                          </a:solidFill>
                        </a:rPr>
                        <a:t>#Paper</a:t>
                      </a:r>
                      <a:endParaRPr lang="en-US" sz="1600" dirty="0">
                        <a:solidFill>
                          <a:srgbClr val="0070C0"/>
                        </a:solidFill>
                      </a:endParaRPr>
                    </a:p>
                  </a:txBody>
                  <a:tcPr>
                    <a:blipFill>
                      <a:blip r:embed="rId2"/>
                      <a:tile tx="0" ty="0" sx="100000" sy="100000" flip="none" algn="tl"/>
                    </a:blipFill>
                  </a:tcPr>
                </a:tc>
                <a:tc>
                  <a:txBody>
                    <a:bodyPr/>
                    <a:lstStyle/>
                    <a:p>
                      <a:pPr algn="ctr"/>
                      <a:r>
                        <a:rPr lang="en-US" sz="1600" dirty="0" smtClean="0">
                          <a:solidFill>
                            <a:srgbClr val="0070C0"/>
                          </a:solidFill>
                        </a:rPr>
                        <a:t>ISI</a:t>
                      </a:r>
                      <a:endParaRPr lang="en-US" sz="1600" dirty="0">
                        <a:solidFill>
                          <a:srgbClr val="0070C0"/>
                        </a:solidFill>
                      </a:endParaRPr>
                    </a:p>
                  </a:txBody>
                  <a:tcPr>
                    <a:blipFill>
                      <a:blip r:embed="rId2"/>
                      <a:tile tx="0" ty="0" sx="100000" sy="100000" flip="none" algn="tl"/>
                    </a:blipFill>
                  </a:tcPr>
                </a:tc>
              </a:tr>
              <a:tr h="394643">
                <a:tc>
                  <a:txBody>
                    <a:bodyPr/>
                    <a:lstStyle/>
                    <a:p>
                      <a:pPr algn="l" fontAlgn="ctr"/>
                      <a:r>
                        <a:rPr lang="en-US" u="sng" dirty="0" smtClean="0">
                          <a:solidFill>
                            <a:srgbClr val="0000CC"/>
                          </a:solidFill>
                          <a:hlinkClick r:id="" action="ppaction://hlinkfile"/>
                        </a:rPr>
                        <a:t>Annals of Functional Analysis</a:t>
                      </a:r>
                      <a:r>
                        <a:rPr lang="en-US" u="sng" dirty="0" smtClean="0">
                          <a:solidFill>
                            <a:srgbClr val="0000CC"/>
                          </a:solidFill>
                        </a:rPr>
                        <a:t>, 2010</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Z</a:t>
                      </a: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endParaRPr lang="en-US" b="0" dirty="0">
                        <a:solidFill>
                          <a:schemeClr val="tx1"/>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602242">
                <a:tc>
                  <a:txBody>
                    <a:bodyPr/>
                    <a:lstStyle/>
                    <a:p>
                      <a:pPr algn="l" fontAlgn="ctr"/>
                      <a:r>
                        <a:rPr lang="en-US" u="sng" dirty="0" smtClean="0">
                          <a:solidFill>
                            <a:srgbClr val="0000CC"/>
                          </a:solidFill>
                          <a:hlinkClick r:id="" action="ppaction://hlinkfile"/>
                        </a:rPr>
                        <a:t>Int. J. of Functional Analysis, Operator Theory and Applications</a:t>
                      </a:r>
                      <a:r>
                        <a:rPr lang="en-US" u="sng" dirty="0" smtClean="0">
                          <a:solidFill>
                            <a:srgbClr val="0000CC"/>
                          </a:solidFill>
                        </a:rPr>
                        <a:t>, 2009</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94643">
                <a:tc>
                  <a:txBody>
                    <a:bodyPr/>
                    <a:lstStyle/>
                    <a:p>
                      <a:pPr algn="l" fontAlgn="ctr"/>
                      <a:r>
                        <a:rPr lang="en-US" u="sng" dirty="0" smtClean="0">
                          <a:solidFill>
                            <a:srgbClr val="0000CC"/>
                          </a:solidFill>
                          <a:hlinkClick r:id="" action="ppaction://hlinkfile"/>
                        </a:rPr>
                        <a:t>Bulletin of Math. Analysis &amp;</a:t>
                      </a:r>
                      <a:r>
                        <a:rPr lang="en-US" u="sng" baseline="0" dirty="0" smtClean="0">
                          <a:solidFill>
                            <a:srgbClr val="0000CC"/>
                          </a:solidFill>
                          <a:hlinkClick r:id="" action="ppaction://hlinkfile"/>
                        </a:rPr>
                        <a:t> </a:t>
                      </a:r>
                      <a:r>
                        <a:rPr lang="en-US" u="sng" dirty="0" smtClean="0">
                          <a:solidFill>
                            <a:srgbClr val="0000CC"/>
                          </a:solidFill>
                          <a:hlinkClick r:id="" action="ppaction://hlinkfile"/>
                        </a:rPr>
                        <a:t>Ap</a:t>
                      </a:r>
                      <a:r>
                        <a:rPr lang="en-US" u="sng" dirty="0" smtClean="0">
                          <a:solidFill>
                            <a:srgbClr val="0000CC"/>
                          </a:solidFill>
                        </a:rPr>
                        <a:t>., 2009 </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Z</a:t>
                      </a: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endParaRPr lang="en-US" b="0" dirty="0">
                        <a:solidFill>
                          <a:schemeClr val="tx1"/>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94643">
                <a:tc>
                  <a:txBody>
                    <a:bodyPr/>
                    <a:lstStyle/>
                    <a:p>
                      <a:r>
                        <a:rPr lang="en-US" u="sng" dirty="0" smtClean="0">
                          <a:solidFill>
                            <a:srgbClr val="0000CC"/>
                          </a:solidFill>
                        </a:rPr>
                        <a:t>Australian Journal of Mathematical Analysis and Applications</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C</a:t>
                      </a: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94643">
                <a:tc>
                  <a:txBody>
                    <a:bodyPr/>
                    <a:lstStyle/>
                    <a:p>
                      <a:r>
                        <a:rPr lang="en-US" u="sng" dirty="0" smtClean="0">
                          <a:solidFill>
                            <a:srgbClr val="0000CC"/>
                          </a:solidFill>
                        </a:rPr>
                        <a:t>Analysis in Theory and Applications</a:t>
                      </a: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b="0" dirty="0" smtClean="0">
                          <a:solidFill>
                            <a:srgbClr val="0070C0"/>
                          </a:solidFill>
                        </a:rPr>
                        <a:t>C</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94643">
                <a:tc>
                  <a:txBody>
                    <a:bodyPr/>
                    <a:lstStyle/>
                    <a:p>
                      <a:pPr algn="l" fontAlgn="ctr"/>
                      <a:r>
                        <a:rPr lang="en-US" u="sng" dirty="0" smtClean="0">
                          <a:solidFill>
                            <a:srgbClr val="0000CC"/>
                          </a:solidFill>
                        </a:rPr>
                        <a:t>Applicable Analysis, 1971</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0.968</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B</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110</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r h="394643">
                <a:tc>
                  <a:txBody>
                    <a:bodyPr/>
                    <a:lstStyle/>
                    <a:p>
                      <a:r>
                        <a:rPr lang="en-US" u="sng" dirty="0" smtClean="0">
                          <a:solidFill>
                            <a:srgbClr val="0000CC"/>
                          </a:solidFill>
                        </a:rPr>
                        <a:t>Mathematical Physics Analysis and Geometry, 1998</a:t>
                      </a: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0.534</a:t>
                      </a: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20</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r h="394643">
                <a:tc>
                  <a:txBody>
                    <a:bodyPr/>
                    <a:lstStyle/>
                    <a:p>
                      <a:pPr algn="l" fontAlgn="ctr"/>
                      <a:r>
                        <a:rPr lang="en-US" u="sng" dirty="0" smtClean="0">
                          <a:solidFill>
                            <a:srgbClr val="0000CC"/>
                          </a:solidFill>
                          <a:hlinkClick r:id="" action="ppaction://hlinkfile"/>
                        </a:rPr>
                        <a:t>Journal of Mathematical Physics, Analysis, Geometry</a:t>
                      </a:r>
                      <a:r>
                        <a:rPr lang="en-US" u="sng" dirty="0" smtClean="0">
                          <a:solidFill>
                            <a:srgbClr val="0000CC"/>
                          </a:solidFill>
                        </a:rPr>
                        <a:t> , 1994</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22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r h="394643">
                <a:tc>
                  <a:txBody>
                    <a:bodyPr/>
                    <a:lstStyle/>
                    <a:p>
                      <a:pPr algn="l" fontAlgn="ctr"/>
                      <a:r>
                        <a:rPr lang="en-US" sz="1800" b="0" i="0" u="sng" strike="noStrike" dirty="0" smtClean="0">
                          <a:solidFill>
                            <a:srgbClr val="0000CC"/>
                          </a:solidFill>
                          <a:latin typeface="+mn-lt"/>
                        </a:rPr>
                        <a:t>Advances in Calculus of Variations </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Z</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18</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r h="394643">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800" b="0" kern="1200" dirty="0" smtClean="0">
                          <a:solidFill>
                            <a:schemeClr val="dk1"/>
                          </a:solidFill>
                          <a:latin typeface="+mn-lt"/>
                          <a:ea typeface="+mn-ea"/>
                          <a:cs typeface="+mn-cs"/>
                          <a:hlinkClick r:id="" action="ppaction://hlinkfile"/>
                        </a:rPr>
                        <a:t>J. of Contemporary Math.</a:t>
                      </a:r>
                      <a:r>
                        <a:rPr lang="en-US" sz="1800" b="0" kern="1200" baseline="0" dirty="0" smtClean="0">
                          <a:solidFill>
                            <a:schemeClr val="dk1"/>
                          </a:solidFill>
                          <a:latin typeface="+mn-lt"/>
                          <a:ea typeface="+mn-ea"/>
                          <a:cs typeface="+mn-cs"/>
                          <a:hlinkClick r:id="" action="ppaction://hlinkfile"/>
                        </a:rPr>
                        <a:t> </a:t>
                      </a:r>
                      <a:r>
                        <a:rPr lang="en-US" sz="1800" b="0" kern="1200" dirty="0" smtClean="0">
                          <a:solidFill>
                            <a:schemeClr val="dk1"/>
                          </a:solidFill>
                          <a:latin typeface="+mn-lt"/>
                          <a:ea typeface="+mn-ea"/>
                          <a:cs typeface="+mn-cs"/>
                          <a:hlinkClick r:id="" action="ppaction://hlinkfile"/>
                        </a:rPr>
                        <a:t>Analysis </a:t>
                      </a:r>
                      <a:endParaRPr lang="en-US" sz="1800" b="0" kern="1200" dirty="0" smtClean="0">
                        <a:solidFill>
                          <a:schemeClr val="dk1"/>
                        </a:solidFill>
                        <a:latin typeface="+mn-lt"/>
                        <a:ea typeface="+mn-ea"/>
                        <a:cs typeface="+mn-cs"/>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C</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38</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r h="394643">
                <a:tc>
                  <a:txBody>
                    <a:bodyPr/>
                    <a:lstStyle/>
                    <a:p>
                      <a:pPr algn="l" fontAlgn="ctr"/>
                      <a:r>
                        <a:rPr lang="en-US" sz="1800" b="0" i="0" u="sng" strike="noStrike" dirty="0" smtClean="0">
                          <a:solidFill>
                            <a:srgbClr val="0000CC"/>
                          </a:solidFill>
                          <a:latin typeface="+mn-lt"/>
                        </a:rPr>
                        <a:t>Journal of Function Spaces and Applications </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Z</a:t>
                      </a: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15</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bl>
          </a:graphicData>
        </a:graphic>
      </p:graphicFrame>
      <p:sp>
        <p:nvSpPr>
          <p:cNvPr id="7" name="Title 1"/>
          <p:cNvSpPr txBox="1">
            <a:spLocks/>
          </p:cNvSpPr>
          <p:nvPr/>
        </p:nvSpPr>
        <p:spPr>
          <a:xfrm>
            <a:off x="1143000" y="6507162"/>
            <a:ext cx="6934200" cy="27463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solidFill>
                  <a:srgbClr val="0000CC"/>
                </a:solidFill>
                <a:latin typeface="+mj-lt"/>
                <a:ea typeface="+mj-ea"/>
                <a:cs typeface="+mj-cs"/>
              </a:rPr>
              <a:t>October </a:t>
            </a:r>
            <a:r>
              <a:rPr kumimoji="0" lang="en-US" sz="1800" b="0" i="0" u="none" strike="noStrike" kern="1200" cap="none" spc="0" normalizeH="0" baseline="0" noProof="0" dirty="0" smtClean="0">
                <a:ln>
                  <a:noFill/>
                </a:ln>
                <a:solidFill>
                  <a:srgbClr val="0000CC"/>
                </a:solidFill>
                <a:effectLst/>
                <a:uLnTx/>
                <a:uFillTx/>
                <a:latin typeface="+mj-lt"/>
                <a:ea typeface="+mj-ea"/>
                <a:cs typeface="+mj-cs"/>
              </a:rPr>
              <a:t>, 2011</a:t>
            </a:r>
            <a:endParaRPr kumimoji="0" lang="en-US" sz="1800" b="0" i="0" u="none" strike="noStrike" kern="1200" cap="none" spc="0" normalizeH="0" baseline="0" noProof="0" dirty="0">
              <a:ln>
                <a:noFill/>
              </a:ln>
              <a:solidFill>
                <a:srgbClr val="0000CC"/>
              </a:solidFill>
              <a:effectLst/>
              <a:uLnTx/>
              <a:uFillTx/>
              <a:latin typeface="+mj-lt"/>
              <a:ea typeface="+mj-ea"/>
              <a:cs typeface="+mj-cs"/>
            </a:endParaRPr>
          </a:p>
        </p:txBody>
      </p:sp>
      <p:sp>
        <p:nvSpPr>
          <p:cNvPr id="6" name="Date Placeholder 5"/>
          <p:cNvSpPr>
            <a:spLocks noGrp="1"/>
          </p:cNvSpPr>
          <p:nvPr>
            <p:ph type="dt" sz="half" idx="10"/>
          </p:nvPr>
        </p:nvSpPr>
        <p:spPr/>
        <p:txBody>
          <a:bodyPr/>
          <a:lstStyle/>
          <a:p>
            <a:fld id="{2FA530F7-2EC3-4DB6-8594-8D3039E97270}" type="datetime1">
              <a:rPr lang="en-US" smtClean="0"/>
              <a:pPr/>
              <a:t>10/29/2011</a:t>
            </a:fld>
            <a:endParaRPr lang="en-US"/>
          </a:p>
        </p:txBody>
      </p:sp>
      <p:sp>
        <p:nvSpPr>
          <p:cNvPr id="8" name="Rectangle 7"/>
          <p:cNvSpPr/>
          <p:nvPr/>
        </p:nvSpPr>
        <p:spPr>
          <a:xfrm>
            <a:off x="3276600" y="6172200"/>
            <a:ext cx="2763705" cy="369332"/>
          </a:xfrm>
          <a:prstGeom prst="rect">
            <a:avLst/>
          </a:prstGeom>
        </p:spPr>
        <p:txBody>
          <a:bodyPr wrap="none">
            <a:spAutoFit/>
          </a:bodyPr>
          <a:lstStyle/>
          <a:p>
            <a:r>
              <a:rPr lang="en-US" dirty="0" smtClean="0">
                <a:solidFill>
                  <a:srgbClr val="0070C0"/>
                </a:solidFill>
              </a:rPr>
              <a:t>http://www.eigenfactor.org</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457200"/>
          </a:xfrm>
        </p:spPr>
        <p:txBody>
          <a:bodyPr>
            <a:noAutofit/>
          </a:bodyPr>
          <a:lstStyle/>
          <a:p>
            <a:r>
              <a:rPr lang="en-US" sz="2800" dirty="0" smtClean="0">
                <a:solidFill>
                  <a:srgbClr val="00B050"/>
                </a:solidFill>
              </a:rPr>
              <a:t>Journals: Probability &amp; Stochastic P.; 2010</a:t>
            </a:r>
            <a:endParaRPr lang="en-US" sz="2800" dirty="0">
              <a:solidFill>
                <a:srgbClr val="00B050"/>
              </a:solidFill>
            </a:endParaRPr>
          </a:p>
        </p:txBody>
      </p:sp>
      <p:graphicFrame>
        <p:nvGraphicFramePr>
          <p:cNvPr id="5" name="Table 4"/>
          <p:cNvGraphicFramePr>
            <a:graphicFrameLocks noGrp="1"/>
          </p:cNvGraphicFramePr>
          <p:nvPr/>
        </p:nvGraphicFramePr>
        <p:xfrm>
          <a:off x="152400" y="681990"/>
          <a:ext cx="8686800" cy="5606415"/>
        </p:xfrm>
        <a:graphic>
          <a:graphicData uri="http://schemas.openxmlformats.org/drawingml/2006/table">
            <a:tbl>
              <a:tblPr firstRow="1" bandRow="1">
                <a:tableStyleId>{5C22544A-7EE6-4342-B048-85BDC9FD1C3A}</a:tableStyleId>
              </a:tblPr>
              <a:tblGrid>
                <a:gridCol w="4343400"/>
                <a:gridCol w="904876"/>
                <a:gridCol w="633412"/>
                <a:gridCol w="633412"/>
                <a:gridCol w="633412"/>
                <a:gridCol w="633412"/>
                <a:gridCol w="904876"/>
              </a:tblGrid>
              <a:tr h="62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70C0"/>
                          </a:solidFill>
                        </a:rPr>
                        <a:t>Journals</a:t>
                      </a:r>
                      <a:r>
                        <a:rPr lang="en-US" sz="2800" baseline="0" dirty="0" smtClean="0">
                          <a:solidFill>
                            <a:srgbClr val="0070C0"/>
                          </a:solidFill>
                        </a:rPr>
                        <a:t> &amp; </a:t>
                      </a:r>
                      <a:r>
                        <a:rPr lang="en-US" sz="2800" dirty="0" smtClean="0">
                          <a:solidFill>
                            <a:srgbClr val="0070C0"/>
                          </a:solidFill>
                        </a:rPr>
                        <a:t>Start year</a:t>
                      </a:r>
                    </a:p>
                  </a:txBody>
                  <a:tcPr>
                    <a:blipFill>
                      <a:blip r:embed="rId2"/>
                      <a:tile tx="0" ty="0" sx="100000" sy="100000" flip="none" algn="tl"/>
                    </a:blipFill>
                  </a:tcPr>
                </a:tc>
                <a:tc>
                  <a:txBody>
                    <a:bodyPr/>
                    <a:lstStyle/>
                    <a:p>
                      <a:pPr algn="ctr"/>
                      <a:r>
                        <a:rPr lang="en-US" sz="1400" dirty="0" smtClean="0">
                          <a:solidFill>
                            <a:srgbClr val="0070C0"/>
                          </a:solidFill>
                        </a:rPr>
                        <a:t>Article</a:t>
                      </a:r>
                      <a:r>
                        <a:rPr lang="en-US" sz="1400" baseline="0" dirty="0" smtClean="0">
                          <a:solidFill>
                            <a:srgbClr val="0070C0"/>
                          </a:solidFill>
                        </a:rPr>
                        <a:t> </a:t>
                      </a:r>
                      <a:br>
                        <a:rPr lang="en-US" sz="1400" baseline="0" dirty="0" smtClean="0">
                          <a:solidFill>
                            <a:srgbClr val="0070C0"/>
                          </a:solidFill>
                        </a:rPr>
                      </a:br>
                      <a:r>
                        <a:rPr lang="en-US" sz="1400" baseline="0" dirty="0" smtClean="0">
                          <a:solidFill>
                            <a:srgbClr val="0070C0"/>
                          </a:solidFill>
                        </a:rPr>
                        <a:t>Infl.</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ERA</a:t>
                      </a:r>
                      <a:br>
                        <a:rPr lang="en-US" sz="1400" dirty="0" smtClean="0">
                          <a:solidFill>
                            <a:srgbClr val="0070C0"/>
                          </a:solidFill>
                        </a:rPr>
                      </a:br>
                      <a:r>
                        <a:rPr lang="en-US" sz="1400" dirty="0" err="1" smtClean="0">
                          <a:solidFill>
                            <a:srgbClr val="0070C0"/>
                          </a:solidFill>
                        </a:rPr>
                        <a:t>Aust</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Nor</a:t>
                      </a:r>
                      <a:br>
                        <a:rPr lang="en-US" sz="1400" dirty="0" smtClean="0">
                          <a:solidFill>
                            <a:srgbClr val="0070C0"/>
                          </a:solidFill>
                        </a:rPr>
                      </a:br>
                      <a:r>
                        <a:rPr lang="en-US" sz="1400" dirty="0" smtClean="0">
                          <a:solidFill>
                            <a:srgbClr val="0070C0"/>
                          </a:solidFill>
                        </a:rPr>
                        <a:t>way</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Denmark</a:t>
                      </a:r>
                      <a:endParaRPr lang="en-US" sz="1400"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#Paper</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ISI</a:t>
                      </a:r>
                      <a:endParaRPr lang="en-US" dirty="0">
                        <a:solidFill>
                          <a:srgbClr val="0070C0"/>
                        </a:solidFill>
                      </a:endParaRP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mn-lt"/>
                        </a:rPr>
                        <a:t>Annals of Applied Probability</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b="0" dirty="0" smtClean="0">
                          <a:solidFill>
                            <a:schemeClr val="tx1"/>
                          </a:solidFill>
                        </a:rPr>
                        <a:t>1.813</a:t>
                      </a:r>
                      <a:endParaRPr lang="en-US" b="0" dirty="0">
                        <a:solidFill>
                          <a:schemeClr val="tx1"/>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A*</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74</a:t>
                      </a:r>
                    </a:p>
                  </a:txBody>
                  <a:tcPr>
                    <a:blipFill>
                      <a:blip r:embed="rId2"/>
                      <a:tile tx="0" ty="0" sx="100000" sy="100000" flip="none" algn="tl"/>
                    </a:blipFill>
                  </a:tcPr>
                </a:tc>
                <a:tc>
                  <a:txBody>
                    <a:bodyPr/>
                    <a:lstStyle/>
                    <a:p>
                      <a:pPr algn="ctr"/>
                      <a:r>
                        <a:rPr lang="en-US" dirty="0" smtClean="0"/>
                        <a:t>ISI</a:t>
                      </a:r>
                      <a:endParaRPr lang="en-US" dirty="0"/>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mn-lt"/>
                        </a:rPr>
                        <a:t>Annals of Probability</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b="0" dirty="0" smtClean="0">
                          <a:solidFill>
                            <a:schemeClr val="tx1"/>
                          </a:solidFill>
                        </a:rPr>
                        <a:t>1.858</a:t>
                      </a:r>
                      <a:endParaRPr lang="en-US" b="0" dirty="0">
                        <a:solidFill>
                          <a:schemeClr val="tx1"/>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A*</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71</a:t>
                      </a:r>
                    </a:p>
                  </a:txBody>
                  <a:tcPr>
                    <a:blipFill>
                      <a:blip r:embed="rId2"/>
                      <a:tile tx="0" ty="0" sx="100000" sy="100000" flip="none" algn="tl"/>
                    </a:blipFill>
                  </a:tcPr>
                </a:tc>
                <a:tc>
                  <a:txBody>
                    <a:bodyPr/>
                    <a:lstStyle/>
                    <a:p>
                      <a:pPr algn="ctr"/>
                      <a:r>
                        <a:rPr lang="en-US" dirty="0" smtClean="0"/>
                        <a:t>ISI</a:t>
                      </a:r>
                      <a:endParaRPr lang="en-US" dirty="0">
                        <a:solidFill>
                          <a:srgbClr val="0070C0"/>
                        </a:solidFill>
                      </a:endParaRP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mn-lt"/>
                        </a:rPr>
                        <a:t>Probability Theory and Related Fields</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b="0" dirty="0" smtClean="0">
                          <a:solidFill>
                            <a:schemeClr val="tx1"/>
                          </a:solidFill>
                        </a:rPr>
                        <a:t>1.811</a:t>
                      </a:r>
                      <a:endParaRPr lang="en-US" b="0" dirty="0">
                        <a:solidFill>
                          <a:schemeClr val="tx1"/>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A*</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60</a:t>
                      </a:r>
                    </a:p>
                  </a:txBody>
                  <a:tcPr>
                    <a:blipFill>
                      <a:blip r:embed="rId2"/>
                      <a:tile tx="0" ty="0" sx="100000" sy="100000" flip="none" algn="tl"/>
                    </a:blipFill>
                  </a:tcPr>
                </a:tc>
                <a:tc>
                  <a:txBody>
                    <a:bodyPr/>
                    <a:lstStyle/>
                    <a:p>
                      <a:pPr algn="ctr"/>
                      <a:r>
                        <a:rPr lang="en-US" dirty="0" smtClean="0"/>
                        <a:t>ISI</a:t>
                      </a:r>
                      <a:endParaRPr lang="en-US" dirty="0">
                        <a:solidFill>
                          <a:srgbClr val="0070C0"/>
                        </a:solidFill>
                      </a:endParaRPr>
                    </a:p>
                  </a:txBody>
                  <a:tcPr>
                    <a:blipFill>
                      <a:blip r:embed="rId2"/>
                      <a:tile tx="0" ty="0" sx="100000" sy="100000" flip="none" algn="tl"/>
                    </a:blipFill>
                  </a:tcPr>
                </a:tc>
              </a:tr>
              <a:tr h="363410">
                <a:tc>
                  <a:txBody>
                    <a:bodyPr/>
                    <a:lstStyle/>
                    <a:p>
                      <a:pPr algn="l" fontAlgn="ctr"/>
                      <a:r>
                        <a:rPr lang="en-US" sz="1800" u="sng" kern="1200" baseline="0" dirty="0" smtClean="0">
                          <a:solidFill>
                            <a:srgbClr val="0000CC"/>
                          </a:solidFill>
                          <a:latin typeface="+mn-lt"/>
                          <a:ea typeface="+mn-ea"/>
                          <a:cs typeface="+mn-cs"/>
                        </a:rPr>
                        <a:t>Advances in Applied Probability, 1969</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b="0" dirty="0" smtClean="0">
                          <a:solidFill>
                            <a:schemeClr val="tx1"/>
                          </a:solidFill>
                        </a:rPr>
                        <a:t>0.974</a:t>
                      </a:r>
                      <a:endParaRPr lang="en-US" b="0" dirty="0">
                        <a:solidFill>
                          <a:schemeClr val="tx1"/>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A</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56</a:t>
                      </a:r>
                    </a:p>
                  </a:txBody>
                  <a:tcPr>
                    <a:blipFill>
                      <a:blip r:embed="rId2"/>
                      <a:tile tx="0" ty="0" sx="100000" sy="100000" flip="none" algn="tl"/>
                    </a:blipFill>
                  </a:tcPr>
                </a:tc>
                <a:tc>
                  <a:txBody>
                    <a:bodyPr/>
                    <a:lstStyle/>
                    <a:p>
                      <a:pPr algn="ctr"/>
                      <a:r>
                        <a:rPr lang="en-US" dirty="0" smtClean="0"/>
                        <a:t>ISI</a:t>
                      </a:r>
                      <a:endParaRPr lang="en-US" dirty="0">
                        <a:solidFill>
                          <a:srgbClr val="0070C0"/>
                        </a:solidFill>
                      </a:endParaRPr>
                    </a:p>
                  </a:txBody>
                  <a:tcPr>
                    <a:blipFill>
                      <a:blip r:embed="rId2"/>
                      <a:tile tx="0" ty="0" sx="100000" sy="100000" flip="none" algn="tl"/>
                    </a:blipFill>
                  </a:tcPr>
                </a:tc>
              </a:tr>
              <a:tr h="363410">
                <a:tc>
                  <a:txBody>
                    <a:bodyPr/>
                    <a:lstStyle/>
                    <a:p>
                      <a:pPr algn="l" fontAlgn="ctr"/>
                      <a:r>
                        <a:rPr lang="en-US" dirty="0" smtClean="0">
                          <a:hlinkClick r:id="" action="ppaction://hlinkfile"/>
                        </a:rPr>
                        <a:t>Stochastic Processes &amp;their Applications</a:t>
                      </a:r>
                      <a:r>
                        <a:rPr lang="en-US" dirty="0" smtClean="0"/>
                        <a:t>,</a:t>
                      </a:r>
                      <a:r>
                        <a:rPr lang="en-US" baseline="0" dirty="0" smtClean="0"/>
                        <a:t> 1973</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b="0" dirty="0" smtClean="0">
                          <a:solidFill>
                            <a:schemeClr val="tx1"/>
                          </a:solidFill>
                        </a:rPr>
                        <a:t>1.374</a:t>
                      </a:r>
                      <a:endParaRPr lang="en-US" b="0" dirty="0">
                        <a:solidFill>
                          <a:schemeClr val="tx1"/>
                        </a:solidFill>
                      </a:endParaRP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110</a:t>
                      </a:r>
                      <a:endParaRPr lang="en-US" b="0" dirty="0">
                        <a:solidFill>
                          <a:schemeClr val="tx1"/>
                        </a:solidFill>
                      </a:endParaRPr>
                    </a:p>
                  </a:txBody>
                  <a:tcPr>
                    <a:blipFill>
                      <a:blip r:embed="rId2"/>
                      <a:tile tx="0" ty="0" sx="100000" sy="100000" flip="none" algn="tl"/>
                    </a:blipFill>
                  </a:tcPr>
                </a:tc>
                <a:tc>
                  <a:txBody>
                    <a:bodyPr/>
                    <a:lstStyle/>
                    <a:p>
                      <a:pPr algn="ctr"/>
                      <a:r>
                        <a:rPr lang="en-US" dirty="0" smtClean="0"/>
                        <a:t>ISI</a:t>
                      </a:r>
                      <a:endParaRPr lang="en-US" dirty="0">
                        <a:solidFill>
                          <a:srgbClr val="0070C0"/>
                        </a:solidFill>
                      </a:endParaRP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mn-lt"/>
                        </a:rPr>
                        <a:t>Journal of Applied Probability</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0.722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a:t>
                      </a: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83</a:t>
                      </a:r>
                    </a:p>
                  </a:txBody>
                  <a:tcPr>
                    <a:blipFill>
                      <a:blip r:embed="rId2"/>
                      <a:tile tx="0" ty="0" sx="100000" sy="100000" flip="none" algn="tl"/>
                    </a:blipFill>
                  </a:tcPr>
                </a:tc>
                <a:tc>
                  <a:txBody>
                    <a:bodyPr/>
                    <a:lstStyle/>
                    <a:p>
                      <a:pPr algn="ctr"/>
                      <a:r>
                        <a:rPr lang="en-US" dirty="0" smtClean="0"/>
                        <a:t>ISI</a:t>
                      </a:r>
                      <a:endParaRPr lang="en-US" dirty="0">
                        <a:solidFill>
                          <a:srgbClr val="0070C0"/>
                        </a:solidFill>
                      </a:endParaRPr>
                    </a:p>
                  </a:txBody>
                  <a:tcPr>
                    <a:blipFill>
                      <a:blip r:embed="rId2"/>
                      <a:tile tx="0" ty="0" sx="100000" sy="100000" flip="none" algn="tl"/>
                    </a:blipFill>
                  </a:tcPr>
                </a:tc>
              </a:tr>
              <a:tr h="363410">
                <a:tc>
                  <a:txBody>
                    <a:bodyPr/>
                    <a:lstStyle/>
                    <a:p>
                      <a:r>
                        <a:rPr lang="en-US" u="sng" dirty="0" err="1" smtClean="0">
                          <a:solidFill>
                            <a:srgbClr val="0000CC"/>
                          </a:solidFill>
                        </a:rPr>
                        <a:t>Annales</a:t>
                      </a:r>
                      <a:r>
                        <a:rPr lang="en-US" u="sng" dirty="0" smtClean="0">
                          <a:solidFill>
                            <a:srgbClr val="0000CC"/>
                          </a:solidFill>
                        </a:rPr>
                        <a:t> De L </a:t>
                      </a:r>
                      <a:r>
                        <a:rPr lang="en-US" u="sng" dirty="0" err="1" smtClean="0">
                          <a:solidFill>
                            <a:srgbClr val="0000CC"/>
                          </a:solidFill>
                        </a:rPr>
                        <a:t>Institut</a:t>
                      </a:r>
                      <a:r>
                        <a:rPr lang="en-US" u="sng" dirty="0" smtClean="0">
                          <a:solidFill>
                            <a:srgbClr val="0000CC"/>
                          </a:solidFill>
                        </a:rPr>
                        <a:t> Henri Poincare B Probability and Statistics, 1983</a:t>
                      </a:r>
                    </a:p>
                  </a:txBody>
                  <a:tcPr marL="9525" marR="9525" marT="9525" marB="0" anchor="ctr">
                    <a:blipFill>
                      <a:blip r:embed="rId2"/>
                      <a:tile tx="0" ty="0" sx="100000" sy="100000" flip="none" algn="tl"/>
                    </a:blipFill>
                  </a:tcPr>
                </a:tc>
                <a:tc>
                  <a:txBody>
                    <a:bodyPr/>
                    <a:lstStyle/>
                    <a:p>
                      <a:pPr algn="ctr"/>
                      <a:r>
                        <a:rPr lang="en-US" b="0" dirty="0" smtClean="0">
                          <a:solidFill>
                            <a:schemeClr val="tx1"/>
                          </a:solidFill>
                        </a:rPr>
                        <a:t>1.074</a:t>
                      </a:r>
                      <a:endParaRPr lang="en-US" b="0" dirty="0">
                        <a:solidFill>
                          <a:schemeClr val="tx1"/>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A</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52</a:t>
                      </a:r>
                    </a:p>
                  </a:txBody>
                  <a:tcPr>
                    <a:blipFill>
                      <a:blip r:embed="rId2"/>
                      <a:tile tx="0" ty="0" sx="100000" sy="100000" flip="none" algn="tl"/>
                    </a:blipFill>
                  </a:tcPr>
                </a:tc>
                <a:tc>
                  <a:txBody>
                    <a:bodyPr/>
                    <a:lstStyle/>
                    <a:p>
                      <a:pPr algn="ctr"/>
                      <a:r>
                        <a:rPr lang="en-US" dirty="0" smtClean="0"/>
                        <a:t>ISI</a:t>
                      </a:r>
                      <a:endParaRPr lang="en-US" dirty="0">
                        <a:solidFill>
                          <a:srgbClr val="0070C0"/>
                        </a:solidFill>
                      </a:endParaRP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mn-lt"/>
                        </a:rPr>
                        <a:t>Probabilistic Engineering Mechanics</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1.033</a:t>
                      </a: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endParaRPr lang="en-US" b="0" dirty="0">
                        <a:solidFill>
                          <a:schemeClr val="tx1"/>
                        </a:solidFill>
                      </a:endParaRPr>
                    </a:p>
                  </a:txBody>
                  <a:tcPr>
                    <a:blipFill>
                      <a:blip r:embed="rId2"/>
                      <a:tile tx="0" ty="0" sx="100000" sy="100000" flip="none" algn="tl"/>
                    </a:blipFill>
                  </a:tcPr>
                </a:tc>
                <a:tc>
                  <a:txBody>
                    <a:bodyPr/>
                    <a:lstStyle/>
                    <a:p>
                      <a:pPr algn="ctr"/>
                      <a:r>
                        <a:rPr lang="en-US" dirty="0" smtClean="0"/>
                        <a:t>ISI</a:t>
                      </a:r>
                      <a:endParaRPr lang="en-US" dirty="0">
                        <a:solidFill>
                          <a:srgbClr val="0070C0"/>
                        </a:solidFill>
                      </a:endParaRPr>
                    </a:p>
                  </a:txBody>
                  <a:tcPr>
                    <a:blipFill>
                      <a:blip r:embed="rId2"/>
                      <a:tile tx="0" ty="0" sx="100000" sy="100000" flip="none" algn="tl"/>
                    </a:blipFill>
                  </a:tcPr>
                </a:tc>
              </a:tr>
              <a:tr h="363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sng" dirty="0" err="1" smtClean="0">
                          <a:solidFill>
                            <a:srgbClr val="0000CC"/>
                          </a:solidFill>
                          <a:hlinkClick r:id=""/>
                        </a:rPr>
                        <a:t>Combin</a:t>
                      </a:r>
                      <a:r>
                        <a:rPr lang="en-US" sz="1800" u="sng" dirty="0" smtClean="0">
                          <a:solidFill>
                            <a:srgbClr val="0000CC"/>
                          </a:solidFill>
                          <a:hlinkClick r:id=""/>
                        </a:rPr>
                        <a:t>., Prob. and Computing</a:t>
                      </a:r>
                      <a:r>
                        <a:rPr lang="en-US" sz="1800" u="sng" dirty="0" smtClean="0">
                          <a:solidFill>
                            <a:srgbClr val="0000CC"/>
                          </a:solidFill>
                        </a:rPr>
                        <a:t>,1992</a:t>
                      </a:r>
                      <a:endParaRPr lang="en-US" u="sng" dirty="0">
                        <a:solidFill>
                          <a:srgbClr val="0000CC"/>
                        </a:solidFill>
                      </a:endParaRPr>
                    </a:p>
                  </a:txBody>
                  <a:tcPr>
                    <a:blipFill>
                      <a:blip r:embed="rId2"/>
                      <a:tile tx="0" ty="0" sx="100000" sy="100000" flip="none" algn="tl"/>
                    </a:blipFill>
                  </a:tcPr>
                </a:tc>
                <a:tc>
                  <a:txBody>
                    <a:bodyPr/>
                    <a:lstStyle/>
                    <a:p>
                      <a:pPr algn="ctr"/>
                      <a:r>
                        <a:rPr lang="en-US" b="0" dirty="0" smtClean="0">
                          <a:solidFill>
                            <a:schemeClr val="tx1"/>
                          </a:solidFill>
                        </a:rPr>
                        <a:t>1.142</a:t>
                      </a:r>
                      <a:endParaRPr lang="en-US" b="0" dirty="0">
                        <a:solidFill>
                          <a:schemeClr val="tx1"/>
                        </a:solidFill>
                      </a:endParaRP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1</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40</a:t>
                      </a:r>
                      <a:endParaRPr lang="en-US" b="0" dirty="0">
                        <a:solidFill>
                          <a:schemeClr val="tx1"/>
                        </a:solidFill>
                      </a:endParaRPr>
                    </a:p>
                  </a:txBody>
                  <a:tcPr>
                    <a:blipFill>
                      <a:blip r:embed="rId2"/>
                      <a:tile tx="0" ty="0" sx="100000" sy="100000" flip="none" algn="tl"/>
                    </a:blipFill>
                  </a:tcPr>
                </a:tc>
                <a:tc>
                  <a:txBody>
                    <a:bodyPr/>
                    <a:lstStyle/>
                    <a:p>
                      <a:pPr algn="ctr"/>
                      <a:r>
                        <a:rPr lang="en-US" dirty="0" smtClean="0"/>
                        <a:t>ISI</a:t>
                      </a:r>
                      <a:endParaRPr lang="en-US" dirty="0">
                        <a:solidFill>
                          <a:srgbClr val="0070C0"/>
                        </a:solidFill>
                      </a:endParaRP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mn-lt"/>
                        </a:rPr>
                        <a:t>Electronic Journal of Probability</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b="0" dirty="0" smtClean="0">
                          <a:solidFill>
                            <a:schemeClr val="tx1"/>
                          </a:solidFill>
                        </a:rPr>
                        <a:t>1.237</a:t>
                      </a:r>
                      <a:endParaRPr lang="en-US" b="0" dirty="0">
                        <a:solidFill>
                          <a:schemeClr val="tx1"/>
                        </a:solidFill>
                      </a:endParaRP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74</a:t>
                      </a:r>
                      <a:endParaRPr lang="en-US" b="0" dirty="0">
                        <a:solidFill>
                          <a:schemeClr val="tx1"/>
                        </a:solidFill>
                      </a:endParaRPr>
                    </a:p>
                  </a:txBody>
                  <a:tcPr>
                    <a:blipFill>
                      <a:blip r:embed="rId2"/>
                      <a:tile tx="0" ty="0" sx="100000" sy="100000" flip="none" algn="tl"/>
                    </a:blipFill>
                  </a:tcPr>
                </a:tc>
                <a:tc>
                  <a:txBody>
                    <a:bodyPr/>
                    <a:lstStyle/>
                    <a:p>
                      <a:pPr algn="ctr"/>
                      <a:r>
                        <a:rPr lang="en-US" dirty="0" smtClean="0"/>
                        <a:t>ISI</a:t>
                      </a:r>
                      <a:endParaRPr lang="en-US" dirty="0">
                        <a:solidFill>
                          <a:srgbClr val="0070C0"/>
                        </a:solidFill>
                      </a:endParaRP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mn-lt"/>
                        </a:rPr>
                        <a:t>Infinite Dimensional Analysis Quantum Probability and related topics</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0.570</a:t>
                      </a:r>
                    </a:p>
                  </a:txBody>
                  <a:tcPr>
                    <a:blipFill>
                      <a:blip r:embed="rId2"/>
                      <a:tile tx="0" ty="0" sx="100000" sy="100000" flip="none" algn="tl"/>
                    </a:blipFill>
                  </a:tcPr>
                </a:tc>
                <a:tc>
                  <a:txBody>
                    <a:bodyPr/>
                    <a:lstStyle/>
                    <a:p>
                      <a:pPr algn="ctr"/>
                      <a:r>
                        <a:rPr lang="en-US" b="0" dirty="0" smtClean="0">
                          <a:solidFill>
                            <a:srgbClr val="0070C0"/>
                          </a:solidFill>
                        </a:rPr>
                        <a:t>B</a:t>
                      </a:r>
                      <a:endParaRPr lang="en-US" b="0"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32</a:t>
                      </a:r>
                    </a:p>
                  </a:txBody>
                  <a:tcPr>
                    <a:blipFill>
                      <a:blip r:embed="rId2"/>
                      <a:tile tx="0" ty="0" sx="100000" sy="100000" flip="none" algn="tl"/>
                    </a:blipFill>
                  </a:tcPr>
                </a:tc>
                <a:tc>
                  <a:txBody>
                    <a:bodyPr/>
                    <a:lstStyle/>
                    <a:p>
                      <a:pPr algn="ctr"/>
                      <a:r>
                        <a:rPr lang="en-US" dirty="0" smtClean="0"/>
                        <a:t>ISI</a:t>
                      </a:r>
                      <a:endParaRPr lang="en-US" dirty="0">
                        <a:solidFill>
                          <a:srgbClr val="0070C0"/>
                        </a:solidFill>
                      </a:endParaRP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mn-lt"/>
                        </a:rPr>
                        <a:t>Methodology and Computing in Applied Probability</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0.502</a:t>
                      </a:r>
                      <a:endParaRPr lang="en-US" b="1"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B</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43</a:t>
                      </a: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bl>
          </a:graphicData>
        </a:graphic>
      </p:graphicFrame>
      <p:sp>
        <p:nvSpPr>
          <p:cNvPr id="7" name="Title 1"/>
          <p:cNvSpPr txBox="1">
            <a:spLocks/>
          </p:cNvSpPr>
          <p:nvPr/>
        </p:nvSpPr>
        <p:spPr>
          <a:xfrm>
            <a:off x="1143000" y="6507162"/>
            <a:ext cx="6934200" cy="27463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solidFill>
                  <a:srgbClr val="0000CC"/>
                </a:solidFill>
                <a:latin typeface="+mj-lt"/>
                <a:ea typeface="+mj-ea"/>
                <a:cs typeface="+mj-cs"/>
              </a:rPr>
              <a:t>October </a:t>
            </a:r>
            <a:r>
              <a:rPr kumimoji="0" lang="en-US" sz="1800" b="0" i="0" u="none" strike="noStrike" kern="1200" cap="none" spc="0" normalizeH="0" baseline="0" noProof="0" dirty="0" smtClean="0">
                <a:ln>
                  <a:noFill/>
                </a:ln>
                <a:solidFill>
                  <a:srgbClr val="0000CC"/>
                </a:solidFill>
                <a:effectLst/>
                <a:uLnTx/>
                <a:uFillTx/>
                <a:latin typeface="+mj-lt"/>
                <a:ea typeface="+mj-ea"/>
                <a:cs typeface="+mj-cs"/>
              </a:rPr>
              <a:t>, 2011</a:t>
            </a:r>
            <a:endParaRPr kumimoji="0" lang="en-US" sz="1800" b="0" i="0" u="none" strike="noStrike" kern="1200" cap="none" spc="0" normalizeH="0" baseline="0" noProof="0" dirty="0">
              <a:ln>
                <a:noFill/>
              </a:ln>
              <a:solidFill>
                <a:srgbClr val="0000CC"/>
              </a:solidFill>
              <a:effectLst/>
              <a:uLnTx/>
              <a:uFillTx/>
              <a:latin typeface="+mj-lt"/>
              <a:ea typeface="+mj-ea"/>
              <a:cs typeface="+mj-cs"/>
            </a:endParaRPr>
          </a:p>
        </p:txBody>
      </p:sp>
      <p:sp>
        <p:nvSpPr>
          <p:cNvPr id="6" name="Date Placeholder 5"/>
          <p:cNvSpPr>
            <a:spLocks noGrp="1"/>
          </p:cNvSpPr>
          <p:nvPr>
            <p:ph type="dt" sz="half" idx="10"/>
          </p:nvPr>
        </p:nvSpPr>
        <p:spPr/>
        <p:txBody>
          <a:bodyPr/>
          <a:lstStyle/>
          <a:p>
            <a:fld id="{FB8D2301-3570-4DB6-9248-831E13E16DF4}" type="datetime1">
              <a:rPr lang="en-US" smtClean="0"/>
              <a:pPr/>
              <a:t>10/29/2011</a:t>
            </a:fld>
            <a:endParaRPr lang="en-US"/>
          </a:p>
        </p:txBody>
      </p:sp>
      <p:sp>
        <p:nvSpPr>
          <p:cNvPr id="8" name="Rectangle 7"/>
          <p:cNvSpPr/>
          <p:nvPr/>
        </p:nvSpPr>
        <p:spPr>
          <a:xfrm>
            <a:off x="3276600" y="6183868"/>
            <a:ext cx="2763705" cy="369332"/>
          </a:xfrm>
          <a:prstGeom prst="rect">
            <a:avLst/>
          </a:prstGeom>
        </p:spPr>
        <p:txBody>
          <a:bodyPr wrap="none">
            <a:spAutoFit/>
          </a:bodyPr>
          <a:lstStyle/>
          <a:p>
            <a:r>
              <a:rPr lang="en-US" dirty="0" smtClean="0">
                <a:solidFill>
                  <a:srgbClr val="0070C0"/>
                </a:solidFill>
              </a:rPr>
              <a:t>http://www.eigenfactor.org</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b="1" dirty="0" smtClean="0">
                <a:solidFill>
                  <a:srgbClr val="00B050"/>
                </a:solidFill>
              </a:rPr>
              <a:t>BIBLIOMETRICS: </a:t>
            </a:r>
            <a:r>
              <a:rPr lang="en-US" b="1" dirty="0" smtClean="0">
                <a:solidFill>
                  <a:srgbClr val="C00000"/>
                </a:solidFill>
              </a:rPr>
              <a:t>Journal Ranking</a:t>
            </a:r>
            <a:endParaRPr lang="en-US" dirty="0"/>
          </a:p>
        </p:txBody>
      </p:sp>
      <p:sp>
        <p:nvSpPr>
          <p:cNvPr id="4" name="Rectangle 3"/>
          <p:cNvSpPr/>
          <p:nvPr/>
        </p:nvSpPr>
        <p:spPr>
          <a:xfrm>
            <a:off x="152400" y="762000"/>
            <a:ext cx="8763000" cy="5632311"/>
          </a:xfrm>
          <a:prstGeom prst="rect">
            <a:avLst/>
          </a:prstGeom>
        </p:spPr>
        <p:txBody>
          <a:bodyPr wrap="square">
            <a:spAutoFit/>
          </a:bodyPr>
          <a:lstStyle/>
          <a:p>
            <a:r>
              <a:rPr lang="en-US" sz="2400" b="1" dirty="0" smtClean="0"/>
              <a:t>Measures</a:t>
            </a:r>
          </a:p>
          <a:p>
            <a:r>
              <a:rPr lang="en-US" sz="2400" dirty="0" smtClean="0">
                <a:hlinkClick r:id="rId2" action="ppaction://hlinkfile" tooltip="Impact factor"/>
              </a:rPr>
              <a:t>Impact factor</a:t>
            </a:r>
            <a:r>
              <a:rPr lang="en-US" sz="2400" dirty="0" smtClean="0"/>
              <a:t>: Reflecting the average number of citations to articles published in science and social science journals. </a:t>
            </a:r>
          </a:p>
          <a:p>
            <a:r>
              <a:rPr lang="en-US" sz="2400" dirty="0" smtClean="0">
                <a:hlinkClick r:id="rId3" action="ppaction://hlinkfile" tooltip="H-index"/>
              </a:rPr>
              <a:t>h-index</a:t>
            </a:r>
            <a:r>
              <a:rPr lang="en-US" sz="2400" dirty="0" smtClean="0"/>
              <a:t> : Attempts to measure both the scientific productivity and the apparent scientific impact of an individual scientist. </a:t>
            </a:r>
          </a:p>
          <a:p>
            <a:r>
              <a:rPr lang="en-US" sz="2400" dirty="0" err="1" smtClean="0">
                <a:hlinkClick r:id="rId4" action="ppaction://hlinkfile" tooltip="Eigenfactor"/>
              </a:rPr>
              <a:t>Eigenfactor</a:t>
            </a:r>
            <a:r>
              <a:rPr lang="en-US" sz="2400" dirty="0" smtClean="0"/>
              <a:t>:  </a:t>
            </a:r>
            <a:r>
              <a:rPr lang="en-US" sz="2400" b="1" dirty="0" smtClean="0">
                <a:solidFill>
                  <a:srgbClr val="00B050"/>
                </a:solidFill>
              </a:rPr>
              <a:t>A rating of the total importance </a:t>
            </a:r>
            <a:r>
              <a:rPr lang="en-US" sz="2400" dirty="0" smtClean="0"/>
              <a:t>of a scientific journal according to the number of incoming citations, with citations from </a:t>
            </a:r>
            <a:r>
              <a:rPr lang="en-US" sz="2400" b="1" dirty="0" smtClean="0">
                <a:solidFill>
                  <a:srgbClr val="00B050"/>
                </a:solidFill>
              </a:rPr>
              <a:t>highly ranked journals </a:t>
            </a:r>
            <a:r>
              <a:rPr lang="en-US" sz="2400" dirty="0" smtClean="0"/>
              <a:t>weighted to make </a:t>
            </a:r>
            <a:r>
              <a:rPr lang="en-US" sz="2400" b="1" dirty="0" smtClean="0">
                <a:solidFill>
                  <a:srgbClr val="C00000"/>
                </a:solidFill>
              </a:rPr>
              <a:t>a larger contribution </a:t>
            </a:r>
            <a:r>
              <a:rPr lang="en-US" sz="2400" dirty="0" smtClean="0"/>
              <a:t>to the </a:t>
            </a:r>
            <a:r>
              <a:rPr lang="en-US" sz="2400" dirty="0" err="1" smtClean="0"/>
              <a:t>eigenfactor</a:t>
            </a:r>
            <a:r>
              <a:rPr lang="en-US" sz="2400" dirty="0" smtClean="0"/>
              <a:t> than those from poorly ranked journals. </a:t>
            </a:r>
          </a:p>
          <a:p>
            <a:r>
              <a:rPr lang="en-US" sz="2400" dirty="0" err="1" smtClean="0">
                <a:hlinkClick r:id="rId5" action="ppaction://hlinkfile" tooltip="SCImago Journal Rank"/>
              </a:rPr>
              <a:t>SCImago</a:t>
            </a:r>
            <a:r>
              <a:rPr lang="en-US" sz="2400" dirty="0" smtClean="0">
                <a:hlinkClick r:id="rId5" action="ppaction://hlinkfile" tooltip="SCImago Journal Rank"/>
              </a:rPr>
              <a:t> Journal Rank</a:t>
            </a:r>
            <a:r>
              <a:rPr lang="en-US" sz="2400" dirty="0" smtClean="0"/>
              <a:t>: A measure of scientific influence of scholarly journals that accounts for both the number of citations received by a journal and the importance or prestige of the journals where such citations come from. </a:t>
            </a:r>
          </a:p>
          <a:p>
            <a:r>
              <a:rPr lang="en-US" sz="2400" u="sng" dirty="0" smtClean="0">
                <a:solidFill>
                  <a:srgbClr val="0000CC"/>
                </a:solidFill>
              </a:rPr>
              <a:t>SNIP</a:t>
            </a:r>
            <a:r>
              <a:rPr lang="en-US" sz="2400" dirty="0" smtClean="0">
                <a:solidFill>
                  <a:srgbClr val="0000CC"/>
                </a:solidFill>
              </a:rPr>
              <a:t>: </a:t>
            </a:r>
            <a:r>
              <a:rPr lang="en-US" sz="2400" dirty="0" smtClean="0"/>
              <a:t>It measures a journal’s contextual citation impact, taking into</a:t>
            </a:r>
          </a:p>
          <a:p>
            <a:r>
              <a:rPr lang="en-US" sz="2400" dirty="0" smtClean="0"/>
              <a:t>account characteristics of its properly defined subject field.</a:t>
            </a:r>
          </a:p>
        </p:txBody>
      </p:sp>
      <p:sp>
        <p:nvSpPr>
          <p:cNvPr id="6" name="Rectangle 5"/>
          <p:cNvSpPr/>
          <p:nvPr/>
        </p:nvSpPr>
        <p:spPr>
          <a:xfrm>
            <a:off x="2057400" y="6336268"/>
            <a:ext cx="4417941" cy="369332"/>
          </a:xfrm>
          <a:prstGeom prst="rect">
            <a:avLst/>
          </a:prstGeom>
        </p:spPr>
        <p:txBody>
          <a:bodyPr wrap="none">
            <a:spAutoFit/>
          </a:bodyPr>
          <a:lstStyle/>
          <a:p>
            <a:r>
              <a:rPr lang="en-US" dirty="0" smtClean="0">
                <a:solidFill>
                  <a:srgbClr val="0070C0"/>
                </a:solidFill>
              </a:rPr>
              <a:t>http://en.wikipedia.org/wiki/Journal_ranking</a:t>
            </a:r>
            <a:endParaRPr lang="en-US" dirty="0">
              <a:solidFill>
                <a:srgbClr val="0070C0"/>
              </a:solidFill>
            </a:endParaRPr>
          </a:p>
        </p:txBody>
      </p:sp>
      <p:sp>
        <p:nvSpPr>
          <p:cNvPr id="7" name="Date Placeholder 6"/>
          <p:cNvSpPr>
            <a:spLocks noGrp="1"/>
          </p:cNvSpPr>
          <p:nvPr>
            <p:ph type="dt" sz="half" idx="10"/>
          </p:nvPr>
        </p:nvSpPr>
        <p:spPr/>
        <p:txBody>
          <a:bodyPr/>
          <a:lstStyle/>
          <a:p>
            <a:fld id="{158C1D82-AF6A-48CD-942C-AC2EF4B76B0D}" type="datetime1">
              <a:rPr lang="en-US" smtClean="0"/>
              <a:pPr/>
              <a:t>10/29/2011</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457200"/>
          </a:xfrm>
        </p:spPr>
        <p:txBody>
          <a:bodyPr>
            <a:noAutofit/>
          </a:bodyPr>
          <a:lstStyle/>
          <a:p>
            <a:r>
              <a:rPr lang="en-US" sz="2800" dirty="0" smtClean="0">
                <a:solidFill>
                  <a:srgbClr val="00B050"/>
                </a:solidFill>
              </a:rPr>
              <a:t>Journals: Probability &amp; Stochastic P.;  2010</a:t>
            </a:r>
            <a:endParaRPr lang="en-US" sz="2800" dirty="0">
              <a:solidFill>
                <a:srgbClr val="00B050"/>
              </a:solidFill>
            </a:endParaRPr>
          </a:p>
        </p:txBody>
      </p:sp>
      <p:graphicFrame>
        <p:nvGraphicFramePr>
          <p:cNvPr id="5" name="Table 4"/>
          <p:cNvGraphicFramePr>
            <a:graphicFrameLocks noGrp="1"/>
          </p:cNvGraphicFramePr>
          <p:nvPr/>
        </p:nvGraphicFramePr>
        <p:xfrm>
          <a:off x="152400" y="681990"/>
          <a:ext cx="8763003" cy="5221605"/>
        </p:xfrm>
        <a:graphic>
          <a:graphicData uri="http://schemas.openxmlformats.org/drawingml/2006/table">
            <a:tbl>
              <a:tblPr firstRow="1" bandRow="1">
                <a:tableStyleId>{5C22544A-7EE6-4342-B048-85BDC9FD1C3A}</a:tableStyleId>
              </a:tblPr>
              <a:tblGrid>
                <a:gridCol w="4495800"/>
                <a:gridCol w="798513"/>
                <a:gridCol w="638969"/>
                <a:gridCol w="638969"/>
                <a:gridCol w="638969"/>
                <a:gridCol w="638969"/>
                <a:gridCol w="912814"/>
              </a:tblGrid>
              <a:tr h="62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70C0"/>
                          </a:solidFill>
                        </a:rPr>
                        <a:t>Journals</a:t>
                      </a:r>
                      <a:r>
                        <a:rPr lang="en-US" sz="2800" baseline="0" dirty="0" smtClean="0">
                          <a:solidFill>
                            <a:srgbClr val="0070C0"/>
                          </a:solidFill>
                        </a:rPr>
                        <a:t> &amp; </a:t>
                      </a:r>
                      <a:r>
                        <a:rPr lang="en-US" sz="2800" dirty="0" smtClean="0">
                          <a:solidFill>
                            <a:srgbClr val="0070C0"/>
                          </a:solidFill>
                        </a:rPr>
                        <a:t>Start year</a:t>
                      </a:r>
                    </a:p>
                  </a:txBody>
                  <a:tcPr>
                    <a:blipFill>
                      <a:blip r:embed="rId2"/>
                      <a:tile tx="0" ty="0" sx="100000" sy="100000" flip="none" algn="tl"/>
                    </a:blipFill>
                  </a:tcPr>
                </a:tc>
                <a:tc>
                  <a:txBody>
                    <a:bodyPr/>
                    <a:lstStyle/>
                    <a:p>
                      <a:pPr algn="ctr"/>
                      <a:r>
                        <a:rPr lang="en-US" sz="1400" dirty="0" smtClean="0">
                          <a:solidFill>
                            <a:srgbClr val="0070C0"/>
                          </a:solidFill>
                        </a:rPr>
                        <a:t>Article</a:t>
                      </a:r>
                      <a:r>
                        <a:rPr lang="en-US" sz="1400" baseline="0" dirty="0" smtClean="0">
                          <a:solidFill>
                            <a:srgbClr val="0070C0"/>
                          </a:solidFill>
                        </a:rPr>
                        <a:t> </a:t>
                      </a:r>
                      <a:br>
                        <a:rPr lang="en-US" sz="1400" baseline="0" dirty="0" smtClean="0">
                          <a:solidFill>
                            <a:srgbClr val="0070C0"/>
                          </a:solidFill>
                        </a:rPr>
                      </a:br>
                      <a:r>
                        <a:rPr lang="en-US" sz="1400" baseline="0" dirty="0" smtClean="0">
                          <a:solidFill>
                            <a:srgbClr val="0070C0"/>
                          </a:solidFill>
                        </a:rPr>
                        <a:t>Infl.</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ERA</a:t>
                      </a:r>
                      <a:br>
                        <a:rPr lang="en-US" sz="1400" dirty="0" smtClean="0">
                          <a:solidFill>
                            <a:srgbClr val="0070C0"/>
                          </a:solidFill>
                        </a:rPr>
                      </a:br>
                      <a:r>
                        <a:rPr lang="en-US" sz="1400" dirty="0" err="1" smtClean="0">
                          <a:solidFill>
                            <a:srgbClr val="0070C0"/>
                          </a:solidFill>
                        </a:rPr>
                        <a:t>Aust</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Nor</a:t>
                      </a:r>
                      <a:br>
                        <a:rPr lang="en-US" sz="1400" dirty="0" smtClean="0">
                          <a:solidFill>
                            <a:srgbClr val="0070C0"/>
                          </a:solidFill>
                        </a:rPr>
                      </a:br>
                      <a:r>
                        <a:rPr lang="en-US" sz="1400" dirty="0" smtClean="0">
                          <a:solidFill>
                            <a:srgbClr val="0070C0"/>
                          </a:solidFill>
                        </a:rPr>
                        <a:t>way</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Denmark</a:t>
                      </a:r>
                      <a:endParaRPr lang="en-US" sz="1400"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#Paper</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ISI</a:t>
                      </a:r>
                      <a:endParaRPr lang="en-US" dirty="0">
                        <a:solidFill>
                          <a:srgbClr val="0070C0"/>
                        </a:solidFill>
                      </a:endParaRP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mn-lt"/>
                        </a:rPr>
                        <a:t>Theory of Probability &amp; Its Applications</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0.367</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a:t>
                      </a: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59</a:t>
                      </a:r>
                    </a:p>
                  </a:txBody>
                  <a:tcPr>
                    <a:blipFill>
                      <a:blip r:embed="rId2"/>
                      <a:tile tx="0" ty="0" sx="100000" sy="100000" flip="none" algn="tl"/>
                    </a:blipFill>
                  </a:tcPr>
                </a:tc>
                <a:tc>
                  <a:txBody>
                    <a:bodyPr/>
                    <a:lstStyle/>
                    <a:p>
                      <a:pPr algn="ctr"/>
                      <a:r>
                        <a:rPr lang="en-US" dirty="0" smtClean="0"/>
                        <a:t>ISI</a:t>
                      </a:r>
                      <a:endParaRPr lang="en-US" dirty="0">
                        <a:solidFill>
                          <a:srgbClr val="0070C0"/>
                        </a:solidFill>
                      </a:endParaRP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ction="ppaction://hlinkfile"/>
                        </a:rPr>
                        <a:t>J. of Applied Math. &amp; Stochastic Analysis</a:t>
                      </a:r>
                      <a:r>
                        <a:rPr lang="en-US" u="sng" dirty="0" smtClean="0">
                          <a:solidFill>
                            <a:srgbClr val="0000CC"/>
                          </a:solidFill>
                        </a:rPr>
                        <a:t>, 1987</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dirty="0" err="1" smtClean="0">
                          <a:hlinkClick r:id="" action="ppaction://hlinkfile"/>
                        </a:rPr>
                        <a:t>Stochastics</a:t>
                      </a:r>
                      <a:r>
                        <a:rPr lang="en-US" dirty="0" smtClean="0">
                          <a:hlinkClick r:id="" action="ppaction://hlinkfile"/>
                        </a:rPr>
                        <a:t> and Dynamics</a:t>
                      </a:r>
                      <a:r>
                        <a:rPr lang="en-US" dirty="0" smtClean="0"/>
                        <a:t> ,  2001</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0.563</a:t>
                      </a:r>
                      <a:endParaRPr lang="en-US" b="1"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B</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31</a:t>
                      </a: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ction="ppaction://hlinkfile"/>
                        </a:rPr>
                        <a:t>Stochastic Analysis &amp;Applications</a:t>
                      </a:r>
                      <a:r>
                        <a:rPr lang="en-US" u="sng" dirty="0" smtClean="0">
                          <a:solidFill>
                            <a:srgbClr val="0000CC"/>
                          </a:solidFill>
                        </a:rPr>
                        <a:t>,1983</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0.428</a:t>
                      </a:r>
                      <a:endParaRPr lang="en-US" b="1"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59</a:t>
                      </a:r>
                      <a:endParaRPr lang="en-US" b="0" dirty="0">
                        <a:solidFill>
                          <a:schemeClr val="tx1"/>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mn-lt"/>
                        </a:rPr>
                        <a:t>Journal of Theoretical Probability</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0.664</a:t>
                      </a:r>
                      <a:endParaRPr lang="en-US" b="1" dirty="0" smtClean="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61</a:t>
                      </a:r>
                      <a:endParaRPr lang="en-US" b="0" dirty="0">
                        <a:solidFill>
                          <a:schemeClr val="tx1"/>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mn-lt"/>
                        </a:rPr>
                        <a:t>Probability in the Engineering and Informational Sciences</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0.706</a:t>
                      </a:r>
                      <a:endParaRPr lang="en-US" b="1"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33</a:t>
                      </a:r>
                      <a:endParaRPr lang="en-US" b="0" dirty="0">
                        <a:solidFill>
                          <a:schemeClr val="tx1"/>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mn-lt"/>
                        </a:rPr>
                        <a:t>Electronic Communications in Probability</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0.702</a:t>
                      </a:r>
                      <a:endParaRPr lang="en-US" dirty="0"/>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B</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53</a:t>
                      </a: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u="sng" dirty="0" smtClean="0">
                          <a:solidFill>
                            <a:srgbClr val="0000CC"/>
                          </a:solidFill>
                        </a:rPr>
                        <a:t>Stochastic</a:t>
                      </a:r>
                      <a:r>
                        <a:rPr lang="en-US" u="sng" baseline="0" dirty="0" smtClean="0">
                          <a:solidFill>
                            <a:srgbClr val="0000CC"/>
                          </a:solidFill>
                        </a:rPr>
                        <a:t> </a:t>
                      </a:r>
                      <a:r>
                        <a:rPr lang="en-US" u="sng" dirty="0" smtClean="0">
                          <a:solidFill>
                            <a:srgbClr val="0000CC"/>
                          </a:solidFill>
                        </a:rPr>
                        <a:t>Models,</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0.641</a:t>
                      </a:r>
                      <a:endParaRPr lang="en-US" b="1"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B</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28</a:t>
                      </a: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dirty="0" err="1" smtClean="0">
                          <a:hlinkClick r:id="" action="ppaction://hlinkfile"/>
                        </a:rPr>
                        <a:t>Stochastics</a:t>
                      </a:r>
                      <a:r>
                        <a:rPr lang="en-US" dirty="0" smtClean="0"/>
                        <a:t>, 2005</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C</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27</a:t>
                      </a: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dirty="0" smtClean="0">
                          <a:hlinkClick r:id="" action="ppaction://hlinkfile"/>
                        </a:rPr>
                        <a:t>Comm. on Stochastic Analysis</a:t>
                      </a:r>
                      <a:r>
                        <a:rPr lang="en-US" dirty="0" smtClean="0"/>
                        <a:t> , 2007</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rPr>
                        <a:t>Random Operators &amp;Stochastic Equations</a:t>
                      </a:r>
                      <a:r>
                        <a:rPr lang="en-US" u="sng" dirty="0" smtClean="0">
                          <a:solidFill>
                            <a:srgbClr val="0000CC"/>
                          </a:solidFill>
                        </a:rPr>
                        <a:t>, 1993</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Z</a:t>
                      </a: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19</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dirty="0" smtClean="0">
                          <a:hlinkClick r:id="" action="ppaction://hlinkfile"/>
                        </a:rPr>
                        <a:t>Int.</a:t>
                      </a:r>
                      <a:r>
                        <a:rPr lang="en-US" baseline="0" dirty="0" smtClean="0">
                          <a:hlinkClick r:id="" action="ppaction://hlinkfile"/>
                        </a:rPr>
                        <a:t> </a:t>
                      </a:r>
                      <a:r>
                        <a:rPr lang="en-US" dirty="0" smtClean="0">
                          <a:hlinkClick r:id="" action="ppaction://hlinkfile"/>
                        </a:rPr>
                        <a:t>J.</a:t>
                      </a:r>
                      <a:r>
                        <a:rPr lang="en-US" baseline="0" dirty="0" smtClean="0">
                          <a:hlinkClick r:id="" action="ppaction://hlinkfile"/>
                        </a:rPr>
                        <a:t> </a:t>
                      </a:r>
                      <a:r>
                        <a:rPr lang="en-US" dirty="0" smtClean="0">
                          <a:hlinkClick r:id="" action="ppaction://hlinkfile"/>
                        </a:rPr>
                        <a:t>of Stochastic Analysis</a:t>
                      </a:r>
                      <a:r>
                        <a:rPr lang="en-US" dirty="0" smtClean="0"/>
                        <a:t> , 2010</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Z</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endParaRPr lang="en-US" b="0" dirty="0">
                        <a:solidFill>
                          <a:schemeClr val="tx1"/>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bl>
          </a:graphicData>
        </a:graphic>
      </p:graphicFrame>
      <p:sp>
        <p:nvSpPr>
          <p:cNvPr id="7" name="Title 1"/>
          <p:cNvSpPr txBox="1">
            <a:spLocks/>
          </p:cNvSpPr>
          <p:nvPr/>
        </p:nvSpPr>
        <p:spPr>
          <a:xfrm>
            <a:off x="1143000" y="6507162"/>
            <a:ext cx="6934200" cy="27463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solidFill>
                  <a:srgbClr val="0000CC"/>
                </a:solidFill>
                <a:latin typeface="+mj-lt"/>
                <a:ea typeface="+mj-ea"/>
                <a:cs typeface="+mj-cs"/>
              </a:rPr>
              <a:t>October </a:t>
            </a:r>
            <a:r>
              <a:rPr kumimoji="0" lang="en-US" sz="1800" b="0" i="0" u="none" strike="noStrike" kern="1200" cap="none" spc="0" normalizeH="0" baseline="0" noProof="0" dirty="0" smtClean="0">
                <a:ln>
                  <a:noFill/>
                </a:ln>
                <a:solidFill>
                  <a:srgbClr val="0000CC"/>
                </a:solidFill>
                <a:effectLst/>
                <a:uLnTx/>
                <a:uFillTx/>
                <a:latin typeface="+mj-lt"/>
                <a:ea typeface="+mj-ea"/>
                <a:cs typeface="+mj-cs"/>
              </a:rPr>
              <a:t>, 2011</a:t>
            </a:r>
            <a:endParaRPr kumimoji="0" lang="en-US" sz="1800" b="0" i="0" u="none" strike="noStrike" kern="1200" cap="none" spc="0" normalizeH="0" baseline="0" noProof="0" dirty="0">
              <a:ln>
                <a:noFill/>
              </a:ln>
              <a:solidFill>
                <a:srgbClr val="0000CC"/>
              </a:solidFill>
              <a:effectLst/>
              <a:uLnTx/>
              <a:uFillTx/>
              <a:latin typeface="+mj-lt"/>
              <a:ea typeface="+mj-ea"/>
              <a:cs typeface="+mj-cs"/>
            </a:endParaRPr>
          </a:p>
        </p:txBody>
      </p:sp>
      <p:sp>
        <p:nvSpPr>
          <p:cNvPr id="6" name="Date Placeholder 5"/>
          <p:cNvSpPr>
            <a:spLocks noGrp="1"/>
          </p:cNvSpPr>
          <p:nvPr>
            <p:ph type="dt" sz="half" idx="10"/>
          </p:nvPr>
        </p:nvSpPr>
        <p:spPr/>
        <p:txBody>
          <a:bodyPr/>
          <a:lstStyle/>
          <a:p>
            <a:fld id="{ACE4548E-2CB4-4913-9273-792D2C885C81}" type="datetime1">
              <a:rPr lang="en-US" smtClean="0"/>
              <a:pPr/>
              <a:t>10/29/2011</a:t>
            </a:fld>
            <a:endParaRPr lang="en-US"/>
          </a:p>
        </p:txBody>
      </p:sp>
      <p:sp>
        <p:nvSpPr>
          <p:cNvPr id="8" name="Rectangle 7"/>
          <p:cNvSpPr/>
          <p:nvPr/>
        </p:nvSpPr>
        <p:spPr>
          <a:xfrm>
            <a:off x="3276600" y="6096000"/>
            <a:ext cx="2763705" cy="369332"/>
          </a:xfrm>
          <a:prstGeom prst="rect">
            <a:avLst/>
          </a:prstGeom>
        </p:spPr>
        <p:txBody>
          <a:bodyPr wrap="none">
            <a:spAutoFit/>
          </a:bodyPr>
          <a:lstStyle/>
          <a:p>
            <a:r>
              <a:rPr lang="en-US" dirty="0" smtClean="0">
                <a:solidFill>
                  <a:srgbClr val="0070C0"/>
                </a:solidFill>
              </a:rPr>
              <a:t>http://www.eigenfactor.org</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457200"/>
          </a:xfrm>
        </p:spPr>
        <p:txBody>
          <a:bodyPr>
            <a:noAutofit/>
          </a:bodyPr>
          <a:lstStyle/>
          <a:p>
            <a:r>
              <a:rPr lang="en-US" sz="2800" dirty="0" smtClean="0">
                <a:solidFill>
                  <a:srgbClr val="00B050"/>
                </a:solidFill>
              </a:rPr>
              <a:t>Journals: Analysis; ODE &amp; PDE 2010</a:t>
            </a:r>
            <a:endParaRPr lang="en-US" sz="2800" dirty="0">
              <a:solidFill>
                <a:srgbClr val="00B050"/>
              </a:solidFill>
            </a:endParaRPr>
          </a:p>
        </p:txBody>
      </p:sp>
      <p:graphicFrame>
        <p:nvGraphicFramePr>
          <p:cNvPr id="5" name="Table 4"/>
          <p:cNvGraphicFramePr>
            <a:graphicFrameLocks noGrp="1"/>
          </p:cNvGraphicFramePr>
          <p:nvPr/>
        </p:nvGraphicFramePr>
        <p:xfrm>
          <a:off x="152400" y="681990"/>
          <a:ext cx="8762999" cy="5433060"/>
        </p:xfrm>
        <a:graphic>
          <a:graphicData uri="http://schemas.openxmlformats.org/drawingml/2006/table">
            <a:tbl>
              <a:tblPr firstRow="1" bandRow="1">
                <a:tableStyleId>{5C22544A-7EE6-4342-B048-85BDC9FD1C3A}</a:tableStyleId>
              </a:tblPr>
              <a:tblGrid>
                <a:gridCol w="4381498"/>
                <a:gridCol w="912812"/>
                <a:gridCol w="638969"/>
                <a:gridCol w="638969"/>
                <a:gridCol w="638969"/>
                <a:gridCol w="638969"/>
                <a:gridCol w="912813"/>
              </a:tblGrid>
              <a:tr h="62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70C0"/>
                          </a:solidFill>
                        </a:rPr>
                        <a:t>Journals</a:t>
                      </a:r>
                      <a:r>
                        <a:rPr lang="en-US" sz="2800" baseline="0" dirty="0" smtClean="0">
                          <a:solidFill>
                            <a:srgbClr val="0070C0"/>
                          </a:solidFill>
                        </a:rPr>
                        <a:t> &amp; </a:t>
                      </a:r>
                      <a:r>
                        <a:rPr lang="en-US" sz="2800" dirty="0" smtClean="0">
                          <a:solidFill>
                            <a:srgbClr val="0070C0"/>
                          </a:solidFill>
                        </a:rPr>
                        <a:t>Start year</a:t>
                      </a:r>
                    </a:p>
                  </a:txBody>
                  <a:tcPr>
                    <a:blipFill>
                      <a:blip r:embed="rId2"/>
                      <a:tile tx="0" ty="0" sx="100000" sy="100000" flip="none" algn="tl"/>
                    </a:blipFill>
                  </a:tcPr>
                </a:tc>
                <a:tc>
                  <a:txBody>
                    <a:bodyPr/>
                    <a:lstStyle/>
                    <a:p>
                      <a:pPr algn="ctr"/>
                      <a:r>
                        <a:rPr lang="en-US" sz="1400" dirty="0" smtClean="0">
                          <a:solidFill>
                            <a:srgbClr val="0070C0"/>
                          </a:solidFill>
                        </a:rPr>
                        <a:t>Article</a:t>
                      </a:r>
                      <a:r>
                        <a:rPr lang="en-US" sz="1400" baseline="0" dirty="0" smtClean="0">
                          <a:solidFill>
                            <a:srgbClr val="0070C0"/>
                          </a:solidFill>
                        </a:rPr>
                        <a:t> </a:t>
                      </a:r>
                      <a:br>
                        <a:rPr lang="en-US" sz="1400" baseline="0" dirty="0" smtClean="0">
                          <a:solidFill>
                            <a:srgbClr val="0070C0"/>
                          </a:solidFill>
                        </a:rPr>
                      </a:br>
                      <a:r>
                        <a:rPr lang="en-US" sz="1400" baseline="0" dirty="0" smtClean="0">
                          <a:solidFill>
                            <a:srgbClr val="0070C0"/>
                          </a:solidFill>
                        </a:rPr>
                        <a:t>Infl.</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ERA</a:t>
                      </a:r>
                      <a:br>
                        <a:rPr lang="en-US" sz="1400" dirty="0" smtClean="0">
                          <a:solidFill>
                            <a:srgbClr val="0070C0"/>
                          </a:solidFill>
                        </a:rPr>
                      </a:br>
                      <a:r>
                        <a:rPr lang="en-US" sz="1400" dirty="0" err="1" smtClean="0">
                          <a:solidFill>
                            <a:srgbClr val="0070C0"/>
                          </a:solidFill>
                        </a:rPr>
                        <a:t>Aust</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Nor</a:t>
                      </a:r>
                      <a:br>
                        <a:rPr lang="en-US" sz="1400" dirty="0" smtClean="0">
                          <a:solidFill>
                            <a:srgbClr val="0070C0"/>
                          </a:solidFill>
                        </a:rPr>
                      </a:br>
                      <a:r>
                        <a:rPr lang="en-US" sz="1400" dirty="0" smtClean="0">
                          <a:solidFill>
                            <a:srgbClr val="0070C0"/>
                          </a:solidFill>
                        </a:rPr>
                        <a:t>way</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Denmark</a:t>
                      </a:r>
                      <a:endParaRPr lang="en-US" sz="1400"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#Paper</a:t>
                      </a:r>
                      <a:endParaRPr lang="en-US" dirty="0">
                        <a:solidFill>
                          <a:srgbClr val="0070C0"/>
                        </a:solidFill>
                      </a:endParaRPr>
                    </a:p>
                  </a:txBody>
                  <a:tcPr>
                    <a:blipFill>
                      <a:blip r:embed="rId2"/>
                      <a:tile tx="0" ty="0" sx="100000" sy="100000" flip="none" algn="tl"/>
                    </a:blipFill>
                  </a:tcPr>
                </a:tc>
                <a:tc>
                  <a:txBody>
                    <a:bodyPr/>
                    <a:lstStyle/>
                    <a:p>
                      <a:pPr algn="ctr"/>
                      <a:r>
                        <a:rPr lang="en-US" sz="1600" dirty="0" smtClean="0">
                          <a:solidFill>
                            <a:srgbClr val="0070C0"/>
                          </a:solidFill>
                        </a:rPr>
                        <a:t>ISI</a:t>
                      </a:r>
                      <a:endParaRPr lang="en-US" sz="1600" dirty="0">
                        <a:solidFill>
                          <a:srgbClr val="0070C0"/>
                        </a:solidFill>
                      </a:endParaRP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ction="ppaction://hlinkfile"/>
                        </a:rPr>
                        <a:t>Comm. in Partial Diff. Equations</a:t>
                      </a:r>
                      <a:r>
                        <a:rPr lang="en-US" u="sng" dirty="0" smtClean="0">
                          <a:solidFill>
                            <a:srgbClr val="0000CC"/>
                          </a:solidFill>
                        </a:rPr>
                        <a:t> , 1976</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1.493</a:t>
                      </a:r>
                      <a:endParaRPr lang="en-US" dirty="0"/>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A*</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80</a:t>
                      </a:r>
                      <a:endParaRPr lang="en-US" dirty="0" smtClean="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ction="ppaction://hlinkfile"/>
                        </a:rPr>
                        <a:t>J. of Differential Equations</a:t>
                      </a:r>
                      <a:r>
                        <a:rPr lang="en-US" u="sng" dirty="0" smtClean="0">
                          <a:solidFill>
                            <a:srgbClr val="0000CC"/>
                          </a:solidFill>
                        </a:rPr>
                        <a:t> , 1965</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1.185</a:t>
                      </a:r>
                      <a:endParaRPr lang="en-US" b="1"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A*</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261</a:t>
                      </a: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ction="ppaction://hlinkfile"/>
                        </a:rPr>
                        <a:t>Calculus of Variations and Partial Differential Equations</a:t>
                      </a:r>
                      <a:r>
                        <a:rPr lang="en-US" u="sng" dirty="0" smtClean="0">
                          <a:solidFill>
                            <a:srgbClr val="0000CC"/>
                          </a:solidFill>
                        </a:rPr>
                        <a:t> , 1993</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1.287</a:t>
                      </a:r>
                      <a:endParaRPr lang="en-US" b="1"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A*</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76</a:t>
                      </a:r>
                      <a:endParaRPr lang="en-US" dirty="0" smtClean="0">
                        <a:solidFill>
                          <a:srgbClr val="0070C0"/>
                        </a:solidFill>
                      </a:endParaRPr>
                    </a:p>
                  </a:txBody>
                  <a:tcPr>
                    <a:blipFill>
                      <a:blip r:embed="rId2"/>
                      <a:tile tx="0" ty="0" sx="100000" sy="100000" flip="none" algn="tl"/>
                    </a:blipFill>
                  </a:tcPr>
                </a:tc>
                <a:tc>
                  <a:txBody>
                    <a:bodyPr/>
                    <a:lstStyle/>
                    <a:p>
                      <a:pPr algn="ctr"/>
                      <a:r>
                        <a:rPr lang="en-US" sz="1600" b="0" dirty="0" smtClean="0">
                          <a:solidFill>
                            <a:schemeClr val="tx1"/>
                          </a:solidFill>
                        </a:rPr>
                        <a:t>ISI</a:t>
                      </a:r>
                      <a:endParaRPr lang="en-US" sz="1600" b="0" dirty="0">
                        <a:solidFill>
                          <a:schemeClr val="tx1"/>
                        </a:solidFill>
                      </a:endParaRP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ction="ppaction://hlinkfile"/>
                        </a:rPr>
                        <a:t>J. of Dynamics &amp; Differential Equations</a:t>
                      </a:r>
                      <a:r>
                        <a:rPr lang="en-US" u="sng" dirty="0" smtClean="0">
                          <a:solidFill>
                            <a:srgbClr val="0000CC"/>
                          </a:solidFill>
                        </a:rPr>
                        <a:t>,</a:t>
                      </a:r>
                      <a:r>
                        <a:rPr lang="en-US" u="sng" baseline="0" dirty="0" smtClean="0">
                          <a:solidFill>
                            <a:srgbClr val="0000CC"/>
                          </a:solidFill>
                        </a:rPr>
                        <a:t>  1989</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32</a:t>
                      </a: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r h="363410">
                <a:tc>
                  <a:txBody>
                    <a:bodyPr/>
                    <a:lstStyle/>
                    <a:p>
                      <a:pPr algn="l" fontAlgn="ctr"/>
                      <a:r>
                        <a:rPr lang="en-US" u="sng" dirty="0" smtClean="0">
                          <a:solidFill>
                            <a:srgbClr val="0000CC"/>
                          </a:solidFill>
                        </a:rPr>
                        <a:t>Journal of evolution equations , 2001</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0.896</a:t>
                      </a:r>
                      <a:endParaRPr lang="en-US" dirty="0"/>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A</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41</a:t>
                      </a:r>
                      <a:endParaRPr lang="en-US" dirty="0" smtClean="0">
                        <a:solidFill>
                          <a:srgbClr val="0070C0"/>
                        </a:solidFill>
                      </a:endParaRPr>
                    </a:p>
                  </a:txBody>
                  <a:tcPr>
                    <a:blipFill>
                      <a:blip r:embed="rId2"/>
                      <a:tile tx="0" ty="0" sx="100000" sy="100000" flip="none" algn="tl"/>
                    </a:blipFill>
                  </a:tcPr>
                </a:tc>
                <a:tc>
                  <a:txBody>
                    <a:bodyPr/>
                    <a:lstStyle/>
                    <a:p>
                      <a:pPr algn="ctr"/>
                      <a:r>
                        <a:rPr lang="en-US" sz="1600" b="0" dirty="0" smtClean="0">
                          <a:solidFill>
                            <a:schemeClr val="tx1"/>
                          </a:solidFill>
                        </a:rPr>
                        <a:t>ISI</a:t>
                      </a:r>
                      <a:endParaRPr lang="en-US" sz="1600" b="0" dirty="0">
                        <a:solidFill>
                          <a:schemeClr val="tx1"/>
                        </a:solidFill>
                      </a:endParaRPr>
                    </a:p>
                  </a:txBody>
                  <a:tcPr>
                    <a:blipFill>
                      <a:blip r:embed="rId2"/>
                      <a:tile tx="0" ty="0" sx="100000" sy="100000" flip="none" algn="tl"/>
                    </a:blipFill>
                  </a:tcPr>
                </a:tc>
              </a:tr>
              <a:tr h="363410">
                <a:tc>
                  <a:txBody>
                    <a:bodyPr/>
                    <a:lstStyle/>
                    <a:p>
                      <a:pPr algn="l" fontAlgn="ctr"/>
                      <a:r>
                        <a:rPr lang="en-US" u="sng" dirty="0" err="1" smtClean="0">
                          <a:solidFill>
                            <a:srgbClr val="0000CC"/>
                          </a:solidFill>
                          <a:hlinkClick r:id="" action="ppaction://hlinkfile"/>
                        </a:rPr>
                        <a:t>NoDEA</a:t>
                      </a:r>
                      <a:r>
                        <a:rPr lang="en-US" u="sng" dirty="0" smtClean="0">
                          <a:solidFill>
                            <a:srgbClr val="0000CC"/>
                          </a:solidFill>
                          <a:hlinkClick r:id="" action="ppaction://hlinkfile"/>
                        </a:rPr>
                        <a:t>. Nonlinear differential equations </a:t>
                      </a:r>
                      <a:r>
                        <a:rPr lang="en-US" u="sng" baseline="0" dirty="0" smtClean="0">
                          <a:solidFill>
                            <a:srgbClr val="0000CC"/>
                          </a:solidFill>
                          <a:hlinkClick r:id="" action="ppaction://hlinkfile"/>
                        </a:rPr>
                        <a:t> &amp;</a:t>
                      </a:r>
                      <a:r>
                        <a:rPr lang="en-US" u="sng" dirty="0" smtClean="0">
                          <a:solidFill>
                            <a:srgbClr val="0000CC"/>
                          </a:solidFill>
                          <a:hlinkClick r:id="" action="ppaction://hlinkfile"/>
                        </a:rPr>
                        <a:t> applications</a:t>
                      </a:r>
                      <a:r>
                        <a:rPr lang="en-US" u="sng" dirty="0" smtClean="0">
                          <a:solidFill>
                            <a:srgbClr val="0000CC"/>
                          </a:solidFill>
                        </a:rPr>
                        <a:t>,1994</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0.609</a:t>
                      </a:r>
                      <a:endParaRPr lang="en-US" b="1"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A</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43</a:t>
                      </a:r>
                      <a:endParaRPr lang="en-US" dirty="0" smtClean="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ction="ppaction://hlinkfile"/>
                        </a:rPr>
                        <a:t>Integral </a:t>
                      </a:r>
                      <a:r>
                        <a:rPr lang="en-US" u="sng" dirty="0" err="1" smtClean="0">
                          <a:solidFill>
                            <a:srgbClr val="0000CC"/>
                          </a:solidFill>
                          <a:hlinkClick r:id="" action="ppaction://hlinkfile"/>
                        </a:rPr>
                        <a:t>equat</a:t>
                      </a:r>
                      <a:r>
                        <a:rPr lang="en-US" u="sng" dirty="0" smtClean="0">
                          <a:solidFill>
                            <a:srgbClr val="0000CC"/>
                          </a:solidFill>
                          <a:hlinkClick r:id="" action="ppaction://hlinkfile"/>
                        </a:rPr>
                        <a:t>. &amp; operator theory</a:t>
                      </a:r>
                      <a:r>
                        <a:rPr lang="en-US" u="sng" dirty="0" smtClean="0">
                          <a:solidFill>
                            <a:srgbClr val="0000CC"/>
                          </a:solidFill>
                        </a:rPr>
                        <a:t>,1978</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0.572</a:t>
                      </a:r>
                      <a:endParaRPr lang="en-US" b="1"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A</a:t>
                      </a: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89</a:t>
                      </a:r>
                      <a:endParaRPr lang="en-US" b="0" dirty="0">
                        <a:solidFill>
                          <a:schemeClr val="tx1"/>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u="sng" dirty="0" smtClean="0">
                          <a:solidFill>
                            <a:srgbClr val="0000CC"/>
                          </a:solidFill>
                        </a:rPr>
                        <a:t>Journal of Difference Equations and Applications ,</a:t>
                      </a:r>
                      <a:r>
                        <a:rPr lang="en-US" u="sng" baseline="0" dirty="0" smtClean="0">
                          <a:solidFill>
                            <a:srgbClr val="0000CC"/>
                          </a:solidFill>
                        </a:rPr>
                        <a:t> 1994</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0.328</a:t>
                      </a:r>
                      <a:endParaRPr lang="en-US" b="1"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A</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84</a:t>
                      </a:r>
                      <a:endParaRPr lang="en-US" dirty="0" smtClean="0">
                        <a:solidFill>
                          <a:schemeClr val="tx1"/>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sz="1800" u="sng" kern="1200" baseline="0" dirty="0" smtClean="0">
                          <a:solidFill>
                            <a:srgbClr val="0000CC"/>
                          </a:solidFill>
                          <a:latin typeface="+mn-lt"/>
                          <a:ea typeface="+mn-ea"/>
                          <a:cs typeface="+mn-cs"/>
                        </a:rPr>
                        <a:t>Advances in Differential Equations, 1996</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b="0" dirty="0" smtClean="0">
                          <a:solidFill>
                            <a:srgbClr val="0070C0"/>
                          </a:solidFill>
                        </a:rPr>
                        <a:t>A</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N</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sz="1800" u="sng" kern="1200" baseline="0" dirty="0" smtClean="0">
                          <a:solidFill>
                            <a:srgbClr val="0000CC"/>
                          </a:solidFill>
                          <a:latin typeface="+mn-lt"/>
                          <a:ea typeface="+mn-ea"/>
                          <a:cs typeface="+mn-cs"/>
                        </a:rPr>
                        <a:t>Differential and Integral equations, 1988</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N</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ction="ppaction://hlinkfile"/>
                        </a:rPr>
                        <a:t>Dynamics of Partial Differential Equations</a:t>
                      </a:r>
                      <a:r>
                        <a:rPr lang="en-US" u="sng" dirty="0" smtClean="0">
                          <a:solidFill>
                            <a:srgbClr val="0000CC"/>
                          </a:solidFill>
                        </a:rPr>
                        <a:t>,</a:t>
                      </a:r>
                      <a:r>
                        <a:rPr lang="en-US" u="sng" baseline="0" dirty="0" smtClean="0">
                          <a:solidFill>
                            <a:srgbClr val="0000CC"/>
                          </a:solidFill>
                        </a:rPr>
                        <a:t> 2004</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0.848</a:t>
                      </a:r>
                      <a:endParaRPr lang="en-US" b="1" dirty="0" smtClean="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17</a:t>
                      </a:r>
                      <a:endParaRPr lang="en-US" b="0" dirty="0">
                        <a:solidFill>
                          <a:schemeClr val="tx1"/>
                        </a:solidFill>
                      </a:endParaRPr>
                    </a:p>
                  </a:txBody>
                  <a:tcPr>
                    <a:blipFill>
                      <a:blip r:embed="rId2"/>
                      <a:tile tx="0" ty="0" sx="100000" sy="100000" flip="none" algn="tl"/>
                    </a:blipFill>
                  </a:tcPr>
                </a:tc>
                <a:tc>
                  <a:txBody>
                    <a:bodyPr/>
                    <a:lstStyle/>
                    <a:p>
                      <a:pPr algn="ctr"/>
                      <a:r>
                        <a:rPr lang="en-US" sz="1800" b="0" dirty="0" smtClean="0">
                          <a:solidFill>
                            <a:schemeClr val="tx1"/>
                          </a:solidFill>
                        </a:rPr>
                        <a:t>ISI</a:t>
                      </a:r>
                      <a:endParaRPr lang="en-US" sz="1800" b="0" dirty="0">
                        <a:solidFill>
                          <a:schemeClr val="tx1"/>
                        </a:solidFill>
                      </a:endParaRPr>
                    </a:p>
                  </a:txBody>
                  <a:tcPr>
                    <a:blipFill>
                      <a:blip r:embed="rId2"/>
                      <a:tile tx="0" ty="0" sx="100000" sy="100000" flip="none" algn="tl"/>
                    </a:blipFill>
                  </a:tcPr>
                </a:tc>
              </a:tr>
            </a:tbl>
          </a:graphicData>
        </a:graphic>
      </p:graphicFrame>
      <p:sp>
        <p:nvSpPr>
          <p:cNvPr id="7" name="Title 1"/>
          <p:cNvSpPr txBox="1">
            <a:spLocks/>
          </p:cNvSpPr>
          <p:nvPr/>
        </p:nvSpPr>
        <p:spPr>
          <a:xfrm>
            <a:off x="1143000" y="6507162"/>
            <a:ext cx="6934200" cy="27463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solidFill>
                  <a:srgbClr val="0000CC"/>
                </a:solidFill>
                <a:latin typeface="+mj-lt"/>
                <a:ea typeface="+mj-ea"/>
                <a:cs typeface="+mj-cs"/>
              </a:rPr>
              <a:t>October </a:t>
            </a:r>
            <a:r>
              <a:rPr kumimoji="0" lang="en-US" sz="1800" b="0" i="0" u="none" strike="noStrike" kern="1200" cap="none" spc="0" normalizeH="0" baseline="0" noProof="0" dirty="0" smtClean="0">
                <a:ln>
                  <a:noFill/>
                </a:ln>
                <a:solidFill>
                  <a:srgbClr val="0000CC"/>
                </a:solidFill>
                <a:effectLst/>
                <a:uLnTx/>
                <a:uFillTx/>
                <a:latin typeface="+mj-lt"/>
                <a:ea typeface="+mj-ea"/>
                <a:cs typeface="+mj-cs"/>
              </a:rPr>
              <a:t>, 2011</a:t>
            </a:r>
            <a:endParaRPr kumimoji="0" lang="en-US" sz="1800" b="0" i="0" u="none" strike="noStrike" kern="1200" cap="none" spc="0" normalizeH="0" baseline="0" noProof="0" dirty="0">
              <a:ln>
                <a:noFill/>
              </a:ln>
              <a:solidFill>
                <a:srgbClr val="0000CC"/>
              </a:solidFill>
              <a:effectLst/>
              <a:uLnTx/>
              <a:uFillTx/>
              <a:latin typeface="+mj-lt"/>
              <a:ea typeface="+mj-ea"/>
              <a:cs typeface="+mj-cs"/>
            </a:endParaRPr>
          </a:p>
        </p:txBody>
      </p:sp>
      <p:sp>
        <p:nvSpPr>
          <p:cNvPr id="6" name="Date Placeholder 5"/>
          <p:cNvSpPr>
            <a:spLocks noGrp="1"/>
          </p:cNvSpPr>
          <p:nvPr>
            <p:ph type="dt" sz="half" idx="10"/>
          </p:nvPr>
        </p:nvSpPr>
        <p:spPr/>
        <p:txBody>
          <a:bodyPr/>
          <a:lstStyle/>
          <a:p>
            <a:fld id="{99D511B2-F480-407F-B0DF-6C6191E73AB4}" type="datetime1">
              <a:rPr lang="en-US" smtClean="0"/>
              <a:pPr/>
              <a:t>10/29/2011</a:t>
            </a:fld>
            <a:endParaRPr lang="en-US"/>
          </a:p>
        </p:txBody>
      </p:sp>
      <p:sp>
        <p:nvSpPr>
          <p:cNvPr id="8" name="Rectangle 7"/>
          <p:cNvSpPr/>
          <p:nvPr/>
        </p:nvSpPr>
        <p:spPr>
          <a:xfrm>
            <a:off x="3276600" y="6096000"/>
            <a:ext cx="2763705" cy="369332"/>
          </a:xfrm>
          <a:prstGeom prst="rect">
            <a:avLst/>
          </a:prstGeom>
        </p:spPr>
        <p:txBody>
          <a:bodyPr wrap="none">
            <a:spAutoFit/>
          </a:bodyPr>
          <a:lstStyle/>
          <a:p>
            <a:r>
              <a:rPr lang="en-US" dirty="0" smtClean="0">
                <a:solidFill>
                  <a:srgbClr val="0070C0"/>
                </a:solidFill>
              </a:rPr>
              <a:t>http://www.eigenfactor.org</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457200"/>
          </a:xfrm>
        </p:spPr>
        <p:txBody>
          <a:bodyPr>
            <a:noAutofit/>
          </a:bodyPr>
          <a:lstStyle/>
          <a:p>
            <a:r>
              <a:rPr lang="en-US" sz="2800" dirty="0" smtClean="0">
                <a:solidFill>
                  <a:srgbClr val="00B050"/>
                </a:solidFill>
              </a:rPr>
              <a:t>Journals: Analysis;  ODE &amp; PDE 2010</a:t>
            </a:r>
            <a:endParaRPr lang="en-US" sz="2800" dirty="0">
              <a:solidFill>
                <a:srgbClr val="00B050"/>
              </a:solidFill>
            </a:endParaRPr>
          </a:p>
        </p:txBody>
      </p:sp>
      <p:graphicFrame>
        <p:nvGraphicFramePr>
          <p:cNvPr id="5" name="Table 4"/>
          <p:cNvGraphicFramePr>
            <a:graphicFrameLocks noGrp="1"/>
          </p:cNvGraphicFramePr>
          <p:nvPr/>
        </p:nvGraphicFramePr>
        <p:xfrm>
          <a:off x="152400" y="681990"/>
          <a:ext cx="8686800" cy="5414010"/>
        </p:xfrm>
        <a:graphic>
          <a:graphicData uri="http://schemas.openxmlformats.org/drawingml/2006/table">
            <a:tbl>
              <a:tblPr firstRow="1" bandRow="1">
                <a:tableStyleId>{5C22544A-7EE6-4342-B048-85BDC9FD1C3A}</a:tableStyleId>
              </a:tblPr>
              <a:tblGrid>
                <a:gridCol w="4343400"/>
                <a:gridCol w="904876"/>
                <a:gridCol w="633412"/>
                <a:gridCol w="633412"/>
                <a:gridCol w="633412"/>
                <a:gridCol w="633412"/>
                <a:gridCol w="904876"/>
              </a:tblGrid>
              <a:tr h="62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70C0"/>
                          </a:solidFill>
                        </a:rPr>
                        <a:t>Journals</a:t>
                      </a:r>
                      <a:r>
                        <a:rPr lang="en-US" sz="2800" baseline="0" dirty="0" smtClean="0">
                          <a:solidFill>
                            <a:srgbClr val="0070C0"/>
                          </a:solidFill>
                        </a:rPr>
                        <a:t> &amp; </a:t>
                      </a:r>
                      <a:r>
                        <a:rPr lang="en-US" sz="2800" dirty="0" smtClean="0">
                          <a:solidFill>
                            <a:srgbClr val="0070C0"/>
                          </a:solidFill>
                        </a:rPr>
                        <a:t>Start year</a:t>
                      </a:r>
                    </a:p>
                  </a:txBody>
                  <a:tcPr>
                    <a:blipFill>
                      <a:blip r:embed="rId2"/>
                      <a:tile tx="0" ty="0" sx="100000" sy="100000" flip="none" algn="tl"/>
                    </a:blipFill>
                  </a:tcPr>
                </a:tc>
                <a:tc>
                  <a:txBody>
                    <a:bodyPr/>
                    <a:lstStyle/>
                    <a:p>
                      <a:pPr algn="ctr"/>
                      <a:r>
                        <a:rPr lang="en-US" sz="1400" dirty="0" smtClean="0">
                          <a:solidFill>
                            <a:srgbClr val="0070C0"/>
                          </a:solidFill>
                        </a:rPr>
                        <a:t>Article</a:t>
                      </a:r>
                      <a:r>
                        <a:rPr lang="en-US" sz="1400" baseline="0" dirty="0" smtClean="0">
                          <a:solidFill>
                            <a:srgbClr val="0070C0"/>
                          </a:solidFill>
                        </a:rPr>
                        <a:t> </a:t>
                      </a:r>
                      <a:br>
                        <a:rPr lang="en-US" sz="1400" baseline="0" dirty="0" smtClean="0">
                          <a:solidFill>
                            <a:srgbClr val="0070C0"/>
                          </a:solidFill>
                        </a:rPr>
                      </a:br>
                      <a:r>
                        <a:rPr lang="en-US" sz="1400" baseline="0" dirty="0" smtClean="0">
                          <a:solidFill>
                            <a:srgbClr val="0070C0"/>
                          </a:solidFill>
                        </a:rPr>
                        <a:t>Infl.</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ERA</a:t>
                      </a:r>
                      <a:br>
                        <a:rPr lang="en-US" sz="1400" dirty="0" smtClean="0">
                          <a:solidFill>
                            <a:srgbClr val="0070C0"/>
                          </a:solidFill>
                        </a:rPr>
                      </a:br>
                      <a:r>
                        <a:rPr lang="en-US" sz="1400" dirty="0" err="1" smtClean="0">
                          <a:solidFill>
                            <a:srgbClr val="0070C0"/>
                          </a:solidFill>
                        </a:rPr>
                        <a:t>Aust</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Nor</a:t>
                      </a:r>
                      <a:br>
                        <a:rPr lang="en-US" sz="1400" dirty="0" smtClean="0">
                          <a:solidFill>
                            <a:srgbClr val="0070C0"/>
                          </a:solidFill>
                        </a:rPr>
                      </a:br>
                      <a:r>
                        <a:rPr lang="en-US" sz="1400" dirty="0" smtClean="0">
                          <a:solidFill>
                            <a:srgbClr val="0070C0"/>
                          </a:solidFill>
                        </a:rPr>
                        <a:t>way</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Denmark</a:t>
                      </a:r>
                      <a:endParaRPr lang="en-US" sz="1400"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#Paper</a:t>
                      </a:r>
                      <a:endParaRPr lang="en-US" dirty="0">
                        <a:solidFill>
                          <a:srgbClr val="0070C0"/>
                        </a:solidFill>
                      </a:endParaRPr>
                    </a:p>
                  </a:txBody>
                  <a:tcPr>
                    <a:blipFill>
                      <a:blip r:embed="rId2"/>
                      <a:tile tx="0" ty="0" sx="100000" sy="100000" flip="none" algn="tl"/>
                    </a:blipFill>
                  </a:tcPr>
                </a:tc>
                <a:tc>
                  <a:txBody>
                    <a:bodyPr/>
                    <a:lstStyle/>
                    <a:p>
                      <a:pPr algn="ctr"/>
                      <a:r>
                        <a:rPr lang="en-US" sz="1600" dirty="0" smtClean="0">
                          <a:solidFill>
                            <a:srgbClr val="0070C0"/>
                          </a:solidFill>
                        </a:rPr>
                        <a:t>ISI</a:t>
                      </a:r>
                      <a:endParaRPr lang="en-US" sz="1600" dirty="0">
                        <a:solidFill>
                          <a:srgbClr val="0070C0"/>
                        </a:solidFill>
                      </a:endParaRP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ction="ppaction://hlinkfile"/>
                        </a:rPr>
                        <a:t>J.</a:t>
                      </a:r>
                      <a:r>
                        <a:rPr lang="en-US" u="sng" baseline="0" dirty="0" smtClean="0">
                          <a:solidFill>
                            <a:srgbClr val="0000CC"/>
                          </a:solidFill>
                          <a:hlinkClick r:id="" action="ppaction://hlinkfile"/>
                        </a:rPr>
                        <a:t> </a:t>
                      </a:r>
                      <a:r>
                        <a:rPr lang="en-US" u="sng" dirty="0" smtClean="0">
                          <a:solidFill>
                            <a:srgbClr val="0000CC"/>
                          </a:solidFill>
                          <a:hlinkClick r:id="" action="ppaction://hlinkfile"/>
                        </a:rPr>
                        <a:t>of Hyperbolic Differential Equations</a:t>
                      </a:r>
                      <a:r>
                        <a:rPr lang="en-US" u="sng" dirty="0" smtClean="0">
                          <a:solidFill>
                            <a:srgbClr val="0000CC"/>
                          </a:solidFill>
                        </a:rPr>
                        <a:t>, 2004</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0.813</a:t>
                      </a:r>
                      <a:endParaRPr lang="en-US" b="1"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B</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27</a:t>
                      </a:r>
                      <a:endParaRPr lang="en-US" dirty="0" smtClean="0">
                        <a:solidFill>
                          <a:srgbClr val="0070C0"/>
                        </a:solidFill>
                      </a:endParaRPr>
                    </a:p>
                  </a:txBody>
                  <a:tcPr>
                    <a:blipFill>
                      <a:blip r:embed="rId2"/>
                      <a:tile tx="0" ty="0" sx="100000" sy="100000" flip="none" algn="tl"/>
                    </a:blipFill>
                  </a:tcPr>
                </a:tc>
                <a:tc>
                  <a:txBody>
                    <a:bodyPr/>
                    <a:lstStyle/>
                    <a:p>
                      <a:pPr algn="ctr"/>
                      <a:r>
                        <a:rPr lang="en-US" sz="1800" b="0" dirty="0" smtClean="0">
                          <a:solidFill>
                            <a:schemeClr val="tx1"/>
                          </a:solidFill>
                        </a:rPr>
                        <a:t>ISI</a:t>
                      </a:r>
                      <a:endParaRPr lang="en-US" sz="1800" b="0"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mn-lt"/>
                        </a:rPr>
                        <a:t>Interfaces and Free Boundaries</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1.207</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B</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algn="ctr" fontAlgn="b"/>
                      <a:r>
                        <a:rPr lang="en-US" sz="1800" b="0" i="0" u="none" strike="noStrike" dirty="0" smtClean="0">
                          <a:solidFill>
                            <a:srgbClr val="000000"/>
                          </a:solidFill>
                          <a:latin typeface="Calibri"/>
                        </a:rPr>
                        <a:t>22</a:t>
                      </a:r>
                      <a:endParaRPr lang="en-US" sz="1800" b="0" i="0" u="none" strike="noStrike" dirty="0">
                        <a:solidFill>
                          <a:srgbClr val="000000"/>
                        </a:solidFill>
                        <a:latin typeface="Calibri"/>
                      </a:endParaRPr>
                    </a:p>
                  </a:txBody>
                  <a:tcPr marL="9525" marR="9525" marT="9525" marB="0" anchor="b">
                    <a:blipFill>
                      <a:blip r:embed="rId2"/>
                      <a:tile tx="0" ty="0" sx="100000" sy="100000" flip="none" algn="tl"/>
                    </a:blipFill>
                  </a:tcPr>
                </a:tc>
                <a:tc>
                  <a:txBody>
                    <a:bodyPr/>
                    <a:lstStyle/>
                    <a:p>
                      <a:pPr algn="ctr"/>
                      <a:r>
                        <a:rPr lang="en-US" sz="1800" b="0" dirty="0" smtClean="0">
                          <a:solidFill>
                            <a:schemeClr val="tx1"/>
                          </a:solidFill>
                        </a:rPr>
                        <a:t>ISI</a:t>
                      </a:r>
                      <a:endParaRPr lang="en-US" sz="1800" b="0"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mn-lt"/>
                        </a:rPr>
                        <a:t>Boundary Value Problems </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0.481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B</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75</a:t>
                      </a:r>
                    </a:p>
                  </a:txBody>
                  <a:tcPr>
                    <a:blipFill>
                      <a:blip r:embed="rId2"/>
                      <a:tile tx="0" ty="0" sx="100000" sy="100000" flip="none" algn="tl"/>
                    </a:blipFill>
                  </a:tcPr>
                </a:tc>
                <a:tc>
                  <a:txBody>
                    <a:bodyPr/>
                    <a:lstStyle/>
                    <a:p>
                      <a:pPr algn="ctr"/>
                      <a:r>
                        <a:rPr lang="en-US" sz="1800" b="0" dirty="0" smtClean="0">
                          <a:solidFill>
                            <a:schemeClr val="tx1"/>
                          </a:solidFill>
                        </a:rPr>
                        <a:t>ISI</a:t>
                      </a:r>
                      <a:endParaRPr lang="en-US" sz="1800" b="0" dirty="0">
                        <a:solidFill>
                          <a:schemeClr val="tx1"/>
                        </a:solidFill>
                      </a:endParaRPr>
                    </a:p>
                  </a:txBody>
                  <a:tcPr>
                    <a:blipFill>
                      <a:blip r:embed="rId2"/>
                      <a:tile tx="0" ty="0" sx="100000" sy="100000" flip="none" algn="tl"/>
                    </a:blipFill>
                  </a:tcPr>
                </a:tc>
              </a:tr>
              <a:tr h="363410">
                <a:tc>
                  <a:txBody>
                    <a:bodyPr/>
                    <a:lstStyle/>
                    <a:p>
                      <a:pPr algn="l" fontAlgn="ctr"/>
                      <a:r>
                        <a:rPr lang="en-US" sz="1800" b="0" u="sng" kern="1200" dirty="0" smtClean="0">
                          <a:solidFill>
                            <a:srgbClr val="0000CC"/>
                          </a:solidFill>
                          <a:latin typeface="+mn-lt"/>
                          <a:ea typeface="+mn-ea"/>
                          <a:cs typeface="+mn-cs"/>
                        </a:rPr>
                        <a:t>Integral Transforms and Special Functions</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fontAlgn="b"/>
                      <a:r>
                        <a:rPr lang="en-US" sz="1800" b="0" i="0" u="none" strike="noStrike" dirty="0" smtClean="0">
                          <a:solidFill>
                            <a:schemeClr val="tx1"/>
                          </a:solidFill>
                          <a:latin typeface="Calibri"/>
                        </a:rPr>
                        <a:t>0.397</a:t>
                      </a:r>
                      <a:endParaRPr lang="en-US" sz="1800" b="0" i="0" u="none" strike="noStrike" dirty="0">
                        <a:solidFill>
                          <a:schemeClr val="tx1"/>
                        </a:solidFill>
                        <a:latin typeface="Calibri"/>
                      </a:endParaRPr>
                    </a:p>
                  </a:txBody>
                  <a:tcPr marL="9525" marR="9525" marT="9525" marB="0" anchor="b">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B</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algn="ctr" fontAlgn="b"/>
                      <a:r>
                        <a:rPr lang="en-US" sz="1800" b="0" i="0" u="none" strike="noStrike" dirty="0">
                          <a:solidFill>
                            <a:srgbClr val="000000"/>
                          </a:solidFill>
                          <a:latin typeface="Calibri"/>
                        </a:rPr>
                        <a:t>80</a:t>
                      </a:r>
                    </a:p>
                  </a:txBody>
                  <a:tcPr marL="9525" marR="9525" marT="9525" marB="0" anchor="b">
                    <a:blipFill>
                      <a:blip r:embed="rId2"/>
                      <a:tile tx="0" ty="0" sx="100000" sy="100000" flip="none" algn="tl"/>
                    </a:blipFill>
                  </a:tcPr>
                </a:tc>
                <a:tc>
                  <a:txBody>
                    <a:bodyPr/>
                    <a:lstStyle/>
                    <a:p>
                      <a:pPr algn="ctr"/>
                      <a:r>
                        <a:rPr lang="en-US" sz="1800" b="0" dirty="0" smtClean="0">
                          <a:solidFill>
                            <a:schemeClr val="tx1"/>
                          </a:solidFill>
                        </a:rPr>
                        <a:t>ISI</a:t>
                      </a:r>
                      <a:endParaRPr lang="en-US" sz="1800" b="0"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Advances in Difference </a:t>
                      </a:r>
                      <a:r>
                        <a:rPr lang="en-US" sz="1800" b="0" i="0" u="sng" strike="noStrike" dirty="0" smtClean="0">
                          <a:solidFill>
                            <a:srgbClr val="0000CC"/>
                          </a:solidFill>
                          <a:latin typeface="Calibri"/>
                        </a:rPr>
                        <a:t>Equations, 2004</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0.287</a:t>
                      </a:r>
                      <a:endParaRPr lang="en-US" b="1"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B</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339933"/>
                          </a:solidFill>
                        </a:rPr>
                        <a:t>118</a:t>
                      </a:r>
                    </a:p>
                  </a:txBody>
                  <a:tcPr>
                    <a:blipFill>
                      <a:blip r:embed="rId2"/>
                      <a:tile tx="0" ty="0" sx="100000" sy="100000" flip="none" algn="tl"/>
                    </a:blipFill>
                  </a:tcPr>
                </a:tc>
                <a:tc>
                  <a:txBody>
                    <a:bodyPr/>
                    <a:lstStyle/>
                    <a:p>
                      <a:pPr algn="ctr"/>
                      <a:r>
                        <a:rPr lang="en-US" sz="1800" b="0" dirty="0" smtClean="0">
                          <a:solidFill>
                            <a:schemeClr val="tx1"/>
                          </a:solidFill>
                        </a:rPr>
                        <a:t>ISI</a:t>
                      </a:r>
                      <a:endParaRPr lang="en-US" sz="1800" b="0"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Electronic </a:t>
                      </a:r>
                      <a:r>
                        <a:rPr lang="en-US" sz="1800" b="0" i="0" u="sng" strike="noStrike" dirty="0" smtClean="0">
                          <a:solidFill>
                            <a:srgbClr val="0000CC"/>
                          </a:solidFill>
                          <a:latin typeface="Calibri"/>
                        </a:rPr>
                        <a:t>J.</a:t>
                      </a:r>
                      <a:r>
                        <a:rPr lang="en-US" sz="1800" b="0" i="0" u="sng" strike="noStrike" baseline="0" dirty="0" smtClean="0">
                          <a:solidFill>
                            <a:srgbClr val="0000CC"/>
                          </a:solidFill>
                          <a:latin typeface="Calibri"/>
                        </a:rPr>
                        <a:t> </a:t>
                      </a:r>
                      <a:r>
                        <a:rPr lang="en-US" sz="1800" b="0" i="0" u="sng" strike="noStrike" dirty="0" smtClean="0">
                          <a:solidFill>
                            <a:srgbClr val="0000CC"/>
                          </a:solidFill>
                          <a:latin typeface="Calibri"/>
                        </a:rPr>
                        <a:t>of </a:t>
                      </a:r>
                      <a:r>
                        <a:rPr lang="en-US" sz="1800" b="0" i="0" u="sng" strike="noStrike" dirty="0">
                          <a:solidFill>
                            <a:srgbClr val="0000CC"/>
                          </a:solidFill>
                          <a:latin typeface="Calibri"/>
                        </a:rPr>
                        <a:t>Differential </a:t>
                      </a:r>
                      <a:r>
                        <a:rPr lang="en-US" sz="1800" b="0" i="0" u="sng" strike="noStrike" dirty="0" smtClean="0">
                          <a:solidFill>
                            <a:srgbClr val="0000CC"/>
                          </a:solidFill>
                          <a:latin typeface="Calibri"/>
                        </a:rPr>
                        <a:t>Equations, 1993</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rPr>
                        <a:t>N</a:t>
                      </a:r>
                    </a:p>
                  </a:txBody>
                  <a:tcPr>
                    <a:blipFill>
                      <a:blip r:embed="rId2"/>
                      <a:tile tx="0" ty="0" sx="100000" sy="100000" flip="none" algn="tl"/>
                    </a:blipFill>
                  </a:tcPr>
                </a:tc>
              </a:tr>
              <a:tr h="363410">
                <a:tc>
                  <a:txBody>
                    <a:bodyPr/>
                    <a:lstStyle/>
                    <a:p>
                      <a:pPr algn="l" fontAlgn="ctr"/>
                      <a:r>
                        <a:rPr lang="en-US" sz="1800" u="sng" kern="1200" baseline="0" dirty="0" smtClean="0">
                          <a:solidFill>
                            <a:srgbClr val="0000CC"/>
                          </a:solidFill>
                          <a:latin typeface="+mn-lt"/>
                          <a:ea typeface="+mn-ea"/>
                          <a:cs typeface="+mn-cs"/>
                        </a:rPr>
                        <a:t>Functional Differential Equations</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B</a:t>
                      </a: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b="0" dirty="0">
                        <a:solidFill>
                          <a:schemeClr val="tx1"/>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rPr>
                        <a:t>N</a:t>
                      </a: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Complex Variables and Elliptic </a:t>
                      </a:r>
                      <a:r>
                        <a:rPr lang="en-US" sz="1800" b="0" i="0" u="sng" strike="noStrike" dirty="0" smtClean="0">
                          <a:solidFill>
                            <a:srgbClr val="0000CC"/>
                          </a:solidFill>
                          <a:latin typeface="Calibri"/>
                        </a:rPr>
                        <a:t>Equations, 1982</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b="0" dirty="0" smtClean="0">
                          <a:solidFill>
                            <a:srgbClr val="0070C0"/>
                          </a:solidFill>
                        </a:rPr>
                        <a:t>B</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78</a:t>
                      </a:r>
                      <a:endParaRPr lang="en-US" b="1" dirty="0">
                        <a:solidFill>
                          <a:srgbClr val="FF0000"/>
                        </a:solidFill>
                      </a:endParaRPr>
                    </a:p>
                  </a:txBody>
                  <a:tcPr>
                    <a:blipFill>
                      <a:blip r:embed="rId2"/>
                      <a:tile tx="0" ty="0" sx="100000" sy="100000" flip="none" algn="tl"/>
                    </a:blipFill>
                  </a:tcPr>
                </a:tc>
                <a:tc>
                  <a:txBody>
                    <a:bodyPr/>
                    <a:lstStyle/>
                    <a:p>
                      <a:pPr algn="ctr"/>
                      <a:r>
                        <a:rPr lang="en-US" sz="1800" b="0" dirty="0" smtClean="0">
                          <a:solidFill>
                            <a:schemeClr val="tx1"/>
                          </a:solidFill>
                        </a:rPr>
                        <a:t>ISI</a:t>
                      </a:r>
                      <a:endParaRPr lang="en-US" sz="1800" b="0" dirty="0">
                        <a:solidFill>
                          <a:schemeClr val="tx1"/>
                        </a:solidFill>
                      </a:endParaRP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ction="ppaction://hlinkfile"/>
                        </a:rPr>
                        <a:t>Differential equations</a:t>
                      </a:r>
                      <a:r>
                        <a:rPr lang="en-US" u="sng" dirty="0" smtClean="0">
                          <a:solidFill>
                            <a:srgbClr val="0000CC"/>
                          </a:solidFill>
                        </a:rPr>
                        <a:t> , 1965</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0.223</a:t>
                      </a:r>
                      <a:endParaRPr lang="en-US" b="1"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182</a:t>
                      </a:r>
                      <a:endParaRPr lang="en-US" b="1" dirty="0">
                        <a:solidFill>
                          <a:srgbClr val="FF0000"/>
                        </a:solidFill>
                      </a:endParaRPr>
                    </a:p>
                  </a:txBody>
                  <a:tcPr>
                    <a:blipFill>
                      <a:blip r:embed="rId2"/>
                      <a:tile tx="0" ty="0" sx="100000" sy="100000" flip="none" algn="tl"/>
                    </a:blipFill>
                  </a:tcPr>
                </a:tc>
                <a:tc>
                  <a:txBody>
                    <a:bodyPr/>
                    <a:lstStyle/>
                    <a:p>
                      <a:pPr algn="ctr"/>
                      <a:r>
                        <a:rPr lang="en-US" sz="1800" b="0" dirty="0" smtClean="0">
                          <a:solidFill>
                            <a:schemeClr val="tx1"/>
                          </a:solidFill>
                        </a:rPr>
                        <a:t>ISI</a:t>
                      </a:r>
                      <a:endParaRPr lang="en-US" sz="1800" b="0" dirty="0">
                        <a:solidFill>
                          <a:schemeClr val="tx1"/>
                        </a:solidFill>
                      </a:endParaRP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ction="ppaction://hlinkfile"/>
                        </a:rPr>
                        <a:t>Elec. J. on the Qualitative Theory of Differential Equations</a:t>
                      </a:r>
                      <a:r>
                        <a:rPr lang="en-US" u="sng" dirty="0" smtClean="0">
                          <a:solidFill>
                            <a:srgbClr val="0000CC"/>
                          </a:solidFill>
                        </a:rPr>
                        <a:t>,</a:t>
                      </a:r>
                      <a:r>
                        <a:rPr lang="en-US" u="sng" baseline="0" dirty="0" smtClean="0">
                          <a:solidFill>
                            <a:srgbClr val="0000CC"/>
                          </a:solidFill>
                        </a:rPr>
                        <a:t> 1998</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79</a:t>
                      </a:r>
                      <a:endParaRPr lang="en-US" b="1" dirty="0">
                        <a:solidFill>
                          <a:srgbClr val="FF0000"/>
                        </a:solidFill>
                      </a:endParaRPr>
                    </a:p>
                  </a:txBody>
                  <a:tcPr>
                    <a:blipFill>
                      <a:blip r:embed="rId2"/>
                      <a:tile tx="0" ty="0" sx="100000" sy="100000" flip="none" algn="tl"/>
                    </a:blipFill>
                  </a:tcPr>
                </a:tc>
                <a:tc>
                  <a:txBody>
                    <a:bodyPr/>
                    <a:lstStyle/>
                    <a:p>
                      <a:pPr algn="ctr"/>
                      <a:r>
                        <a:rPr lang="en-US" sz="1800" b="0" dirty="0" smtClean="0">
                          <a:solidFill>
                            <a:schemeClr val="tx1"/>
                          </a:solidFill>
                        </a:rPr>
                        <a:t>ISI</a:t>
                      </a:r>
                      <a:endParaRPr lang="en-US" sz="1800" b="0" dirty="0">
                        <a:solidFill>
                          <a:schemeClr val="tx1"/>
                        </a:solidFill>
                      </a:endParaRPr>
                    </a:p>
                  </a:txBody>
                  <a:tcPr>
                    <a:blipFill>
                      <a:blip r:embed="rId2"/>
                      <a:tile tx="0" ty="0" sx="100000" sy="100000" flip="none" algn="tl"/>
                    </a:blipFill>
                  </a:tcPr>
                </a:tc>
              </a:tr>
              <a:tr h="36341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800" u="sng" kern="1200" baseline="0" dirty="0" smtClean="0">
                          <a:solidFill>
                            <a:srgbClr val="0000CC"/>
                          </a:solidFill>
                          <a:latin typeface="+mn-lt"/>
                          <a:ea typeface="+mn-ea"/>
                          <a:cs typeface="+mn-cs"/>
                        </a:rPr>
                        <a:t>Differential Equations and Nonlinear Mechanics</a:t>
                      </a:r>
                      <a:endParaRPr lang="en-US" sz="1800" b="0" i="0" u="sng" strike="noStrike" dirty="0" smtClean="0">
                        <a:solidFill>
                          <a:srgbClr val="0000CC"/>
                        </a:solidFill>
                        <a:latin typeface="+mn-lt"/>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rPr>
                        <a:t>N</a:t>
                      </a:r>
                    </a:p>
                  </a:txBody>
                  <a:tcPr>
                    <a:blipFill>
                      <a:blip r:embed="rId2"/>
                      <a:tile tx="0" ty="0" sx="100000" sy="100000" flip="none" algn="tl"/>
                    </a:blipFill>
                  </a:tcPr>
                </a:tc>
              </a:tr>
              <a:tr h="363410">
                <a:tc>
                  <a:txBody>
                    <a:bodyPr/>
                    <a:lstStyle/>
                    <a:p>
                      <a:pPr algn="l" fontAlgn="b"/>
                      <a:r>
                        <a:rPr lang="en-US" sz="1800" b="0" i="0" u="sng" strike="noStrike" dirty="0">
                          <a:solidFill>
                            <a:srgbClr val="0000CC"/>
                          </a:solidFill>
                          <a:latin typeface="Verdana"/>
                        </a:rPr>
                        <a:t>Analysis &amp; PDE</a:t>
                      </a:r>
                    </a:p>
                  </a:txBody>
                  <a:tcPr marL="9525" marR="9525" marT="9525" marB="0" anchor="b">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a:t>
                      </a:r>
                    </a:p>
                  </a:txBody>
                  <a:tcPr>
                    <a:blipFill>
                      <a:blip r:embed="rId2"/>
                      <a:tile tx="0" ty="0" sx="100000" sy="100000" flip="none" algn="tl"/>
                    </a:blipFill>
                  </a:tcPr>
                </a:tc>
                <a:tc>
                  <a:txBody>
                    <a:bodyPr/>
                    <a:lstStyle/>
                    <a:p>
                      <a:pPr algn="ctr"/>
                      <a:r>
                        <a:rPr lang="en-US" dirty="0" smtClean="0">
                          <a:solidFill>
                            <a:srgbClr val="0070C0"/>
                          </a:solidFill>
                        </a:rPr>
                        <a:t>Z</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15</a:t>
                      </a: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rPr>
                        <a:t>ISI</a:t>
                      </a:r>
                    </a:p>
                  </a:txBody>
                  <a:tcPr>
                    <a:blipFill>
                      <a:blip r:embed="rId2"/>
                      <a:tile tx="0" ty="0" sx="100000" sy="100000" flip="none" algn="tl"/>
                    </a:blipFill>
                  </a:tcPr>
                </a:tc>
              </a:tr>
            </a:tbl>
          </a:graphicData>
        </a:graphic>
      </p:graphicFrame>
      <p:sp>
        <p:nvSpPr>
          <p:cNvPr id="7" name="Title 1"/>
          <p:cNvSpPr txBox="1">
            <a:spLocks/>
          </p:cNvSpPr>
          <p:nvPr/>
        </p:nvSpPr>
        <p:spPr>
          <a:xfrm>
            <a:off x="1143000" y="6507162"/>
            <a:ext cx="6934200" cy="27463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solidFill>
                  <a:srgbClr val="0000CC"/>
                </a:solidFill>
                <a:latin typeface="+mj-lt"/>
                <a:ea typeface="+mj-ea"/>
                <a:cs typeface="+mj-cs"/>
              </a:rPr>
              <a:t>October </a:t>
            </a:r>
            <a:r>
              <a:rPr kumimoji="0" lang="en-US" sz="1800" b="0" i="0" u="none" strike="noStrike" kern="1200" cap="none" spc="0" normalizeH="0" baseline="0" noProof="0" dirty="0" smtClean="0">
                <a:ln>
                  <a:noFill/>
                </a:ln>
                <a:solidFill>
                  <a:srgbClr val="0000CC"/>
                </a:solidFill>
                <a:effectLst/>
                <a:uLnTx/>
                <a:uFillTx/>
                <a:latin typeface="+mj-lt"/>
                <a:ea typeface="+mj-ea"/>
                <a:cs typeface="+mj-cs"/>
              </a:rPr>
              <a:t>, 2011</a:t>
            </a:r>
            <a:endParaRPr kumimoji="0" lang="en-US" sz="1800" b="0" i="0" u="none" strike="noStrike" kern="1200" cap="none" spc="0" normalizeH="0" baseline="0" noProof="0" dirty="0">
              <a:ln>
                <a:noFill/>
              </a:ln>
              <a:solidFill>
                <a:srgbClr val="0000CC"/>
              </a:solidFill>
              <a:effectLst/>
              <a:uLnTx/>
              <a:uFillTx/>
              <a:latin typeface="+mj-lt"/>
              <a:ea typeface="+mj-ea"/>
              <a:cs typeface="+mj-cs"/>
            </a:endParaRPr>
          </a:p>
        </p:txBody>
      </p:sp>
      <p:sp>
        <p:nvSpPr>
          <p:cNvPr id="6" name="Date Placeholder 5"/>
          <p:cNvSpPr>
            <a:spLocks noGrp="1"/>
          </p:cNvSpPr>
          <p:nvPr>
            <p:ph type="dt" sz="half" idx="10"/>
          </p:nvPr>
        </p:nvSpPr>
        <p:spPr/>
        <p:txBody>
          <a:bodyPr/>
          <a:lstStyle/>
          <a:p>
            <a:fld id="{1D4525F7-7718-4CBC-AA2E-32641B42E77C}" type="datetime1">
              <a:rPr lang="en-US" smtClean="0"/>
              <a:pPr/>
              <a:t>10/29/2011</a:t>
            </a:fld>
            <a:endParaRPr lang="en-US"/>
          </a:p>
        </p:txBody>
      </p:sp>
      <p:sp>
        <p:nvSpPr>
          <p:cNvPr id="8" name="Rectangle 7"/>
          <p:cNvSpPr/>
          <p:nvPr/>
        </p:nvSpPr>
        <p:spPr>
          <a:xfrm>
            <a:off x="3276600" y="6096000"/>
            <a:ext cx="2763705" cy="369332"/>
          </a:xfrm>
          <a:prstGeom prst="rect">
            <a:avLst/>
          </a:prstGeom>
        </p:spPr>
        <p:txBody>
          <a:bodyPr wrap="none">
            <a:spAutoFit/>
          </a:bodyPr>
          <a:lstStyle/>
          <a:p>
            <a:r>
              <a:rPr lang="en-US" dirty="0" smtClean="0">
                <a:solidFill>
                  <a:srgbClr val="0070C0"/>
                </a:solidFill>
              </a:rPr>
              <a:t>http://www.eigenfactor.org</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457200"/>
          </a:xfrm>
        </p:spPr>
        <p:txBody>
          <a:bodyPr>
            <a:noAutofit/>
          </a:bodyPr>
          <a:lstStyle/>
          <a:p>
            <a:r>
              <a:rPr lang="en-US" sz="2800" dirty="0" smtClean="0">
                <a:solidFill>
                  <a:srgbClr val="00B050"/>
                </a:solidFill>
              </a:rPr>
              <a:t>Journals: Geometry &amp; Topology 2010</a:t>
            </a:r>
            <a:endParaRPr lang="en-US" sz="2800" dirty="0">
              <a:solidFill>
                <a:srgbClr val="00B050"/>
              </a:solidFill>
            </a:endParaRPr>
          </a:p>
        </p:txBody>
      </p:sp>
      <p:graphicFrame>
        <p:nvGraphicFramePr>
          <p:cNvPr id="5" name="Table 4"/>
          <p:cNvGraphicFramePr>
            <a:graphicFrameLocks noGrp="1"/>
          </p:cNvGraphicFramePr>
          <p:nvPr/>
        </p:nvGraphicFramePr>
        <p:xfrm>
          <a:off x="152400" y="533400"/>
          <a:ext cx="8762998" cy="5029200"/>
        </p:xfrm>
        <a:graphic>
          <a:graphicData uri="http://schemas.openxmlformats.org/drawingml/2006/table">
            <a:tbl>
              <a:tblPr firstRow="1" bandRow="1">
                <a:tableStyleId>{5C22544A-7EE6-4342-B048-85BDC9FD1C3A}</a:tableStyleId>
              </a:tblPr>
              <a:tblGrid>
                <a:gridCol w="4381500"/>
                <a:gridCol w="912813"/>
                <a:gridCol w="638968"/>
                <a:gridCol w="638968"/>
                <a:gridCol w="638968"/>
                <a:gridCol w="638968"/>
                <a:gridCol w="912813"/>
              </a:tblGrid>
              <a:tr h="62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70C0"/>
                          </a:solidFill>
                        </a:rPr>
                        <a:t>Journals</a:t>
                      </a:r>
                      <a:r>
                        <a:rPr lang="en-US" sz="2800" baseline="0" dirty="0" smtClean="0">
                          <a:solidFill>
                            <a:srgbClr val="0070C0"/>
                          </a:solidFill>
                        </a:rPr>
                        <a:t> &amp; </a:t>
                      </a:r>
                      <a:r>
                        <a:rPr lang="en-US" sz="2800" dirty="0" smtClean="0">
                          <a:solidFill>
                            <a:srgbClr val="0070C0"/>
                          </a:solidFill>
                        </a:rPr>
                        <a:t>Start year</a:t>
                      </a:r>
                    </a:p>
                  </a:txBody>
                  <a:tcPr>
                    <a:blipFill>
                      <a:blip r:embed="rId2"/>
                      <a:tile tx="0" ty="0" sx="100000" sy="100000" flip="none" algn="tl"/>
                    </a:blipFill>
                  </a:tcPr>
                </a:tc>
                <a:tc>
                  <a:txBody>
                    <a:bodyPr/>
                    <a:lstStyle/>
                    <a:p>
                      <a:pPr algn="ctr"/>
                      <a:r>
                        <a:rPr lang="en-US" sz="1400" dirty="0" smtClean="0">
                          <a:solidFill>
                            <a:srgbClr val="0070C0"/>
                          </a:solidFill>
                        </a:rPr>
                        <a:t>Article</a:t>
                      </a:r>
                      <a:r>
                        <a:rPr lang="en-US" sz="1400" baseline="0" dirty="0" smtClean="0">
                          <a:solidFill>
                            <a:srgbClr val="0070C0"/>
                          </a:solidFill>
                        </a:rPr>
                        <a:t> </a:t>
                      </a:r>
                      <a:br>
                        <a:rPr lang="en-US" sz="1400" baseline="0" dirty="0" smtClean="0">
                          <a:solidFill>
                            <a:srgbClr val="0070C0"/>
                          </a:solidFill>
                        </a:rPr>
                      </a:br>
                      <a:r>
                        <a:rPr lang="en-US" sz="1400" baseline="0" dirty="0" smtClean="0">
                          <a:solidFill>
                            <a:srgbClr val="0070C0"/>
                          </a:solidFill>
                        </a:rPr>
                        <a:t>Infl.</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ERA</a:t>
                      </a:r>
                      <a:br>
                        <a:rPr lang="en-US" sz="1400" dirty="0" smtClean="0">
                          <a:solidFill>
                            <a:srgbClr val="0070C0"/>
                          </a:solidFill>
                        </a:rPr>
                      </a:br>
                      <a:r>
                        <a:rPr lang="en-US" sz="1400" dirty="0" err="1" smtClean="0">
                          <a:solidFill>
                            <a:srgbClr val="0070C0"/>
                          </a:solidFill>
                        </a:rPr>
                        <a:t>Aust</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Nor</a:t>
                      </a:r>
                      <a:br>
                        <a:rPr lang="en-US" sz="1400" dirty="0" smtClean="0">
                          <a:solidFill>
                            <a:srgbClr val="0070C0"/>
                          </a:solidFill>
                        </a:rPr>
                      </a:br>
                      <a:r>
                        <a:rPr lang="en-US" sz="1400" dirty="0" smtClean="0">
                          <a:solidFill>
                            <a:srgbClr val="0070C0"/>
                          </a:solidFill>
                        </a:rPr>
                        <a:t>way</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Denmark</a:t>
                      </a:r>
                      <a:endParaRPr lang="en-US" sz="1400"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#Paper</a:t>
                      </a:r>
                      <a:endParaRPr lang="en-US" dirty="0">
                        <a:solidFill>
                          <a:srgbClr val="0070C0"/>
                        </a:solidFill>
                      </a:endParaRPr>
                    </a:p>
                  </a:txBody>
                  <a:tcPr>
                    <a:blipFill>
                      <a:blip r:embed="rId2"/>
                      <a:tile tx="0" ty="0" sx="100000" sy="100000" flip="none" algn="tl"/>
                    </a:blipFill>
                  </a:tcPr>
                </a:tc>
                <a:tc>
                  <a:txBody>
                    <a:bodyPr/>
                    <a:lstStyle/>
                    <a:p>
                      <a:pPr algn="ctr"/>
                      <a:r>
                        <a:rPr lang="en-US" sz="1600" dirty="0" smtClean="0">
                          <a:solidFill>
                            <a:srgbClr val="0070C0"/>
                          </a:solidFill>
                        </a:rPr>
                        <a:t>ISI</a:t>
                      </a:r>
                      <a:endParaRPr lang="en-US" sz="1600" dirty="0">
                        <a:solidFill>
                          <a:srgbClr val="0070C0"/>
                        </a:solidFill>
                      </a:endParaRP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Geometric </a:t>
                      </a:r>
                      <a:r>
                        <a:rPr lang="en-US" sz="1800" b="0" i="0" u="sng" strike="noStrike" dirty="0" smtClean="0">
                          <a:solidFill>
                            <a:srgbClr val="0000CC"/>
                          </a:solidFill>
                          <a:latin typeface="Calibri"/>
                        </a:rPr>
                        <a:t>&amp; </a:t>
                      </a:r>
                      <a:r>
                        <a:rPr lang="en-US" sz="1800" b="0" i="0" u="sng" strike="noStrike" dirty="0">
                          <a:solidFill>
                            <a:srgbClr val="0000CC"/>
                          </a:solidFill>
                          <a:latin typeface="Calibri"/>
                        </a:rPr>
                        <a:t>Functional </a:t>
                      </a:r>
                      <a:r>
                        <a:rPr lang="en-US" sz="1800" b="0" i="0" u="sng" strike="noStrike" dirty="0" smtClean="0">
                          <a:solidFill>
                            <a:srgbClr val="0000CC"/>
                          </a:solidFill>
                          <a:latin typeface="Calibri"/>
                        </a:rPr>
                        <a:t>Analysis, 1991</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2.245</a:t>
                      </a:r>
                    </a:p>
                  </a:txBody>
                  <a:tcPr>
                    <a:blipFill>
                      <a:blip r:embed="rId2"/>
                      <a:tile tx="0" ty="0" sx="100000" sy="100000" flip="none" algn="tl"/>
                    </a:blipFill>
                  </a:tcPr>
                </a:tc>
                <a:tc>
                  <a:txBody>
                    <a:bodyPr/>
                    <a:lstStyle/>
                    <a:p>
                      <a:pPr algn="ctr"/>
                      <a:r>
                        <a:rPr lang="en-US" b="1" dirty="0" smtClean="0">
                          <a:solidFill>
                            <a:srgbClr val="FF0000"/>
                          </a:solidFill>
                        </a:rPr>
                        <a:t>A*</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68</a:t>
                      </a: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ISI</a:t>
                      </a: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Journal of Differential </a:t>
                      </a:r>
                      <a:r>
                        <a:rPr lang="en-US" sz="1800" b="0" i="0" u="sng" strike="noStrike" dirty="0" smtClean="0">
                          <a:solidFill>
                            <a:srgbClr val="0000CC"/>
                          </a:solidFill>
                          <a:latin typeface="Calibri"/>
                        </a:rPr>
                        <a:t>Geometry, 1967</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b="1" dirty="0" smtClean="0">
                          <a:solidFill>
                            <a:srgbClr val="FF0000"/>
                          </a:solidFill>
                        </a:rPr>
                        <a:t>2.259</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A*</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48</a:t>
                      </a:r>
                      <a:endParaRPr lang="en-US" b="1" dirty="0">
                        <a:solidFill>
                          <a:srgbClr val="FF0000"/>
                        </a:solidFill>
                      </a:endParaRPr>
                    </a:p>
                  </a:txBody>
                  <a:tcPr>
                    <a:blipFill>
                      <a:blip r:embed="rId2"/>
                      <a:tile tx="0" ty="0" sx="100000" sy="100000" flip="none" algn="tl"/>
                    </a:blipFill>
                  </a:tcPr>
                </a:tc>
                <a:tc>
                  <a:txBody>
                    <a:bodyPr/>
                    <a:lstStyle/>
                    <a:p>
                      <a:pPr algn="ctr"/>
                      <a:r>
                        <a:rPr lang="en-US" sz="1800" b="0" dirty="0" smtClean="0">
                          <a:solidFill>
                            <a:schemeClr val="tx1"/>
                          </a:solidFill>
                        </a:rPr>
                        <a:t>ISI</a:t>
                      </a:r>
                      <a:endParaRPr lang="en-US" sz="1800" b="0" dirty="0">
                        <a:solidFill>
                          <a:schemeClr val="tx1"/>
                        </a:solidFill>
                      </a:endParaRP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rPr>
                        <a:t>Geometry and Topology</a:t>
                      </a:r>
                      <a:r>
                        <a:rPr lang="en-US" u="sng" dirty="0" smtClean="0">
                          <a:solidFill>
                            <a:srgbClr val="0000CC"/>
                          </a:solidFill>
                        </a:rPr>
                        <a:t>, 1997</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2.033</a:t>
                      </a:r>
                      <a:endParaRPr lang="en-US"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A*</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58</a:t>
                      </a:r>
                      <a:endParaRPr lang="en-US" b="1" dirty="0">
                        <a:solidFill>
                          <a:srgbClr val="FF0000"/>
                        </a:solidFill>
                      </a:endParaRPr>
                    </a:p>
                  </a:txBody>
                  <a:tcPr>
                    <a:blipFill>
                      <a:blip r:embed="rId2"/>
                      <a:tile tx="0" ty="0" sx="100000" sy="100000" flip="none" algn="tl"/>
                    </a:blipFill>
                  </a:tcPr>
                </a:tc>
                <a:tc>
                  <a:txBody>
                    <a:bodyPr/>
                    <a:lstStyle/>
                    <a:p>
                      <a:pPr algn="ctr"/>
                      <a:r>
                        <a:rPr lang="en-US" sz="1800" b="0" dirty="0" smtClean="0">
                          <a:solidFill>
                            <a:schemeClr val="tx1"/>
                          </a:solidFill>
                        </a:rPr>
                        <a:t>ISI</a:t>
                      </a:r>
                      <a:endParaRPr lang="en-US" sz="1800" b="0"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err="1">
                          <a:solidFill>
                            <a:srgbClr val="0000CC"/>
                          </a:solidFill>
                          <a:latin typeface="Calibri"/>
                        </a:rPr>
                        <a:t>Ergodic</a:t>
                      </a:r>
                      <a:r>
                        <a:rPr lang="en-US" sz="1800" b="0" i="0" u="sng" strike="noStrike" dirty="0">
                          <a:solidFill>
                            <a:srgbClr val="0000CC"/>
                          </a:solidFill>
                          <a:latin typeface="Calibri"/>
                        </a:rPr>
                        <a:t> Theory and Dynamical </a:t>
                      </a:r>
                      <a:r>
                        <a:rPr lang="en-US" sz="1800" b="0" i="0" u="sng" strike="noStrike" dirty="0" smtClean="0">
                          <a:solidFill>
                            <a:srgbClr val="0000CC"/>
                          </a:solidFill>
                          <a:latin typeface="Calibri"/>
                        </a:rPr>
                        <a:t>Systems, 1981</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1.013</a:t>
                      </a:r>
                      <a:endParaRPr lang="en-US" dirty="0"/>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A*</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85</a:t>
                      </a:r>
                      <a:endParaRPr lang="en-US" dirty="0" smtClean="0">
                        <a:solidFill>
                          <a:srgbClr val="0070C0"/>
                        </a:solidFill>
                      </a:endParaRPr>
                    </a:p>
                  </a:txBody>
                  <a:tcPr>
                    <a:blipFill>
                      <a:blip r:embed="rId2"/>
                      <a:tile tx="0" ty="0" sx="100000" sy="100000" flip="none" algn="tl"/>
                    </a:blipFill>
                  </a:tcPr>
                </a:tc>
                <a:tc>
                  <a:txBody>
                    <a:bodyPr/>
                    <a:lstStyle/>
                    <a:p>
                      <a:pPr algn="ctr"/>
                      <a:r>
                        <a:rPr lang="en-US" sz="1800" b="0" dirty="0" smtClean="0">
                          <a:solidFill>
                            <a:schemeClr val="tx1"/>
                          </a:solidFill>
                        </a:rPr>
                        <a:t>ISI</a:t>
                      </a:r>
                      <a:endParaRPr lang="en-US" sz="1800" b="0" dirty="0">
                        <a:solidFill>
                          <a:schemeClr val="tx1"/>
                        </a:solidFill>
                      </a:endParaRP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rPr>
                        <a:t>Journal of Algebraic Geometry</a:t>
                      </a:r>
                      <a:r>
                        <a:rPr lang="en-US" u="sng" dirty="0" smtClean="0">
                          <a:solidFill>
                            <a:srgbClr val="0000CC"/>
                          </a:solidFill>
                        </a:rPr>
                        <a:t>, 1992</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solidFill>
                            <a:schemeClr val="dk1"/>
                          </a:solidFill>
                        </a:rPr>
                        <a:t>2.207</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20</a:t>
                      </a:r>
                      <a:endParaRPr lang="en-US" b="1" dirty="0">
                        <a:solidFill>
                          <a:srgbClr val="FF0000"/>
                        </a:solidFill>
                      </a:endParaRPr>
                    </a:p>
                  </a:txBody>
                  <a:tcPr>
                    <a:blipFill>
                      <a:blip r:embed="rId2"/>
                      <a:tile tx="0" ty="0" sx="100000" sy="100000" flip="none" algn="tl"/>
                    </a:blipFill>
                  </a:tcPr>
                </a:tc>
                <a:tc>
                  <a:txBody>
                    <a:bodyPr/>
                    <a:lstStyle/>
                    <a:p>
                      <a:pPr algn="ctr"/>
                      <a:r>
                        <a:rPr lang="en-US" sz="1800" b="0" dirty="0" smtClean="0">
                          <a:solidFill>
                            <a:schemeClr val="tx1"/>
                          </a:solidFill>
                        </a:rPr>
                        <a:t>ISI</a:t>
                      </a:r>
                      <a:endParaRPr lang="en-US" sz="1800" b="0" dirty="0">
                        <a:solidFill>
                          <a:schemeClr val="tx1"/>
                        </a:solidFill>
                      </a:endParaRPr>
                    </a:p>
                  </a:txBody>
                  <a:tcPr>
                    <a:blipFill>
                      <a:blip r:embed="rId2"/>
                      <a:tile tx="0" ty="0" sx="100000" sy="100000" flip="none" algn="tl"/>
                    </a:blipFill>
                  </a:tcPr>
                </a:tc>
              </a:tr>
              <a:tr h="363410">
                <a:tc>
                  <a:txBody>
                    <a:bodyPr/>
                    <a:lstStyle/>
                    <a:p>
                      <a:pPr algn="l" fontAlgn="ctr"/>
                      <a:r>
                        <a:rPr lang="en-US" sz="1800" b="1" i="0" u="sng" strike="noStrike" dirty="0">
                          <a:solidFill>
                            <a:srgbClr val="FF0000"/>
                          </a:solidFill>
                          <a:latin typeface="Calibri"/>
                        </a:rPr>
                        <a:t>Journal of </a:t>
                      </a:r>
                      <a:r>
                        <a:rPr lang="en-US" sz="1800" b="1" i="0" u="sng" strike="noStrike" dirty="0" smtClean="0">
                          <a:solidFill>
                            <a:srgbClr val="FF0000"/>
                          </a:solidFill>
                          <a:latin typeface="Calibri"/>
                        </a:rPr>
                        <a:t>Topology, 2008</a:t>
                      </a:r>
                      <a:endParaRPr lang="en-US" sz="1800" b="1" i="0" u="sng" strike="noStrike" dirty="0">
                        <a:solidFill>
                          <a:srgbClr val="FF0000"/>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1.359</a:t>
                      </a:r>
                      <a:endParaRPr lang="en-US" b="1"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N</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34</a:t>
                      </a:r>
                      <a:endParaRPr lang="en-US" dirty="0">
                        <a:solidFill>
                          <a:srgbClr val="0070C0"/>
                        </a:solidFill>
                      </a:endParaRPr>
                    </a:p>
                  </a:txBody>
                  <a:tcPr>
                    <a:blipFill>
                      <a:blip r:embed="rId2"/>
                      <a:tile tx="0" ty="0" sx="100000" sy="100000" flip="none" algn="tl"/>
                    </a:blipFill>
                  </a:tcPr>
                </a:tc>
                <a:tc>
                  <a:txBody>
                    <a:bodyPr/>
                    <a:lstStyle/>
                    <a:p>
                      <a:pPr algn="ctr"/>
                      <a:r>
                        <a:rPr lang="en-US" sz="1800" b="0" dirty="0" smtClean="0"/>
                        <a:t>ISI</a:t>
                      </a:r>
                      <a:endParaRPr lang="en-US" sz="1800" b="0" dirty="0">
                        <a:solidFill>
                          <a:srgbClr val="0070C0"/>
                        </a:solidFill>
                      </a:endParaRPr>
                    </a:p>
                  </a:txBody>
                  <a:tcPr>
                    <a:blipFill>
                      <a:blip r:embed="rId2"/>
                      <a:tile tx="0" ty="0" sx="100000" sy="100000" flip="none" algn="tl"/>
                    </a:blipFill>
                  </a:tcPr>
                </a:tc>
              </a:tr>
              <a:tr h="363410">
                <a:tc>
                  <a:txBody>
                    <a:bodyPr/>
                    <a:lstStyle/>
                    <a:p>
                      <a:pPr algn="l" fontAlgn="ctr"/>
                      <a:r>
                        <a:rPr lang="en-US" b="0" u="sng" dirty="0" smtClean="0">
                          <a:solidFill>
                            <a:srgbClr val="0000CC"/>
                          </a:solidFill>
                          <a:hlinkClick r:id=""/>
                        </a:rPr>
                        <a:t>Communications in Analysis &amp;Geometry</a:t>
                      </a:r>
                      <a:r>
                        <a:rPr lang="en-US" b="0" u="sng" dirty="0" smtClean="0">
                          <a:solidFill>
                            <a:srgbClr val="0000CC"/>
                          </a:solidFill>
                        </a:rPr>
                        <a:t>, 1993</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b="0" dirty="0" smtClean="0">
                          <a:solidFill>
                            <a:schemeClr val="dk1"/>
                          </a:solidFill>
                        </a:rPr>
                        <a:t>1.133</a:t>
                      </a:r>
                      <a:endParaRPr lang="en-US" b="1"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28</a:t>
                      </a:r>
                      <a:endParaRPr lang="en-US" dirty="0">
                        <a:solidFill>
                          <a:srgbClr val="0070C0"/>
                        </a:solidFill>
                      </a:endParaRPr>
                    </a:p>
                  </a:txBody>
                  <a:tcPr>
                    <a:blipFill>
                      <a:blip r:embed="rId2"/>
                      <a:tile tx="0" ty="0" sx="100000" sy="100000" flip="none" algn="tl"/>
                    </a:blipFill>
                  </a:tcPr>
                </a:tc>
                <a:tc>
                  <a:txBody>
                    <a:bodyPr/>
                    <a:lstStyle/>
                    <a:p>
                      <a:pPr algn="ctr"/>
                      <a:r>
                        <a:rPr lang="en-US" sz="1800" b="0" dirty="0" smtClean="0">
                          <a:solidFill>
                            <a:schemeClr val="tx1"/>
                          </a:solidFill>
                        </a:rPr>
                        <a:t>ISI</a:t>
                      </a:r>
                      <a:endParaRPr lang="en-US" sz="1800" b="0"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Calibri"/>
                        </a:rPr>
                        <a:t>Discrete &amp;Continuous Dynamical</a:t>
                      </a:r>
                      <a:r>
                        <a:rPr lang="en-US" sz="1800" b="0" i="0" u="sng" strike="noStrike" baseline="0" dirty="0" smtClean="0">
                          <a:solidFill>
                            <a:srgbClr val="0000CC"/>
                          </a:solidFill>
                          <a:latin typeface="Calibri"/>
                        </a:rPr>
                        <a:t> </a:t>
                      </a:r>
                      <a:r>
                        <a:rPr lang="en-US" sz="1800" b="0" i="0" u="sng" strike="noStrike" dirty="0" smtClean="0">
                          <a:solidFill>
                            <a:srgbClr val="0000CC"/>
                          </a:solidFill>
                          <a:latin typeface="Calibri"/>
                        </a:rPr>
                        <a:t>Syst.  A, 1995</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1.000</a:t>
                      </a:r>
                      <a:endParaRPr lang="en-US" dirty="0"/>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A</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232</a:t>
                      </a:r>
                    </a:p>
                  </a:txBody>
                  <a:tcPr>
                    <a:blipFill>
                      <a:blip r:embed="rId2"/>
                      <a:tile tx="0" ty="0" sx="100000" sy="100000" flip="none" algn="tl"/>
                    </a:blipFill>
                  </a:tcPr>
                </a:tc>
                <a:tc>
                  <a:txBody>
                    <a:bodyPr/>
                    <a:lstStyle/>
                    <a:p>
                      <a:pPr algn="ctr"/>
                      <a:r>
                        <a:rPr lang="en-US" sz="1800" b="0" dirty="0" smtClean="0">
                          <a:solidFill>
                            <a:schemeClr val="tx1"/>
                          </a:solidFill>
                        </a:rPr>
                        <a:t>ISI</a:t>
                      </a:r>
                      <a:endParaRPr lang="en-US" sz="1800" b="0"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Algebraic </a:t>
                      </a:r>
                      <a:r>
                        <a:rPr lang="en-US" sz="1800" b="0" i="0" u="sng" strike="noStrike" dirty="0" smtClean="0">
                          <a:solidFill>
                            <a:srgbClr val="0000CC"/>
                          </a:solidFill>
                          <a:latin typeface="Calibri"/>
                        </a:rPr>
                        <a:t>&amp; Geom. Topology, </a:t>
                      </a:r>
                      <a:r>
                        <a:rPr lang="en-US" b="0" u="sng" dirty="0" smtClean="0">
                          <a:solidFill>
                            <a:srgbClr val="0000CC"/>
                          </a:solidFill>
                        </a:rPr>
                        <a:t>2001</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b="0" dirty="0" smtClean="0">
                          <a:solidFill>
                            <a:schemeClr val="dk1"/>
                          </a:solidFill>
                        </a:rPr>
                        <a:t>1.116</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rgbClr val="0070C0"/>
                          </a:solidFill>
                        </a:rPr>
                        <a:t>A</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65</a:t>
                      </a:r>
                      <a:endParaRPr lang="en-US" b="1" dirty="0">
                        <a:solidFill>
                          <a:srgbClr val="FF0000"/>
                        </a:solidFill>
                      </a:endParaRPr>
                    </a:p>
                  </a:txBody>
                  <a:tcPr>
                    <a:blipFill>
                      <a:blip r:embed="rId2"/>
                      <a:tile tx="0" ty="0" sx="100000" sy="100000" flip="none" algn="tl"/>
                    </a:blipFill>
                  </a:tcPr>
                </a:tc>
                <a:tc>
                  <a:txBody>
                    <a:bodyPr/>
                    <a:lstStyle/>
                    <a:p>
                      <a:pPr algn="ctr"/>
                      <a:r>
                        <a:rPr lang="en-US" sz="1800" b="0" dirty="0" smtClean="0">
                          <a:solidFill>
                            <a:schemeClr val="tx1"/>
                          </a:solidFill>
                        </a:rPr>
                        <a:t>ISI</a:t>
                      </a:r>
                      <a:endParaRPr lang="en-US" sz="1800" b="0" dirty="0">
                        <a:solidFill>
                          <a:schemeClr val="tx1"/>
                        </a:solidFill>
                      </a:endParaRPr>
                    </a:p>
                  </a:txBody>
                  <a:tcPr>
                    <a:blipFill>
                      <a:blip r:embed="rId2"/>
                      <a:tile tx="0" ty="0" sx="100000" sy="100000" flip="none" algn="tl"/>
                    </a:blipFill>
                  </a:tcPr>
                </a:tc>
              </a:tr>
              <a:tr h="36341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b="0" u="sng" dirty="0" smtClean="0">
                          <a:solidFill>
                            <a:srgbClr val="0000CC"/>
                          </a:solidFill>
                        </a:rPr>
                        <a:t>J. </a:t>
                      </a:r>
                      <a:r>
                        <a:rPr lang="en-US" b="0" u="sng" baseline="0" dirty="0" smtClean="0">
                          <a:solidFill>
                            <a:srgbClr val="0000CC"/>
                          </a:solidFill>
                        </a:rPr>
                        <a:t> of </a:t>
                      </a:r>
                      <a:r>
                        <a:rPr lang="en-US" b="0" u="sng" dirty="0" err="1" smtClean="0">
                          <a:solidFill>
                            <a:srgbClr val="0000CC"/>
                          </a:solidFill>
                        </a:rPr>
                        <a:t>Noncommutative</a:t>
                      </a:r>
                      <a:r>
                        <a:rPr lang="en-US" b="0" u="sng" dirty="0" smtClean="0">
                          <a:solidFill>
                            <a:srgbClr val="0000CC"/>
                          </a:solidFill>
                        </a:rPr>
                        <a:t> Geometry, 2006</a:t>
                      </a: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1.213</a:t>
                      </a:r>
                      <a:endParaRPr lang="en-US" b="1" dirty="0" smtClean="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B</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20</a:t>
                      </a:r>
                      <a:endParaRPr lang="en-US" b="1"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ISI</a:t>
                      </a: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Calibri"/>
                        </a:rPr>
                        <a:t>Topology, 1962</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1.439</a:t>
                      </a:r>
                      <a:endParaRPr lang="en-US" dirty="0"/>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A</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0070C0"/>
                        </a:solidFill>
                      </a:endParaRPr>
                    </a:p>
                  </a:txBody>
                  <a:tcPr>
                    <a:blipFill>
                      <a:blip r:embed="rId2"/>
                      <a:tile tx="0" ty="0" sx="100000" sy="100000" flip="none" algn="tl"/>
                    </a:blipFill>
                  </a:tcPr>
                </a:tc>
                <a:tc>
                  <a:txBody>
                    <a:bodyPr/>
                    <a:lstStyle/>
                    <a:p>
                      <a:pPr algn="ctr"/>
                      <a:r>
                        <a:rPr lang="en-US" sz="1800" b="0" dirty="0" smtClean="0">
                          <a:solidFill>
                            <a:schemeClr val="tx1"/>
                          </a:solidFill>
                        </a:rPr>
                        <a:t>ISI</a:t>
                      </a:r>
                      <a:endParaRPr lang="en-US" sz="1800" b="0" dirty="0">
                        <a:solidFill>
                          <a:schemeClr val="tx1"/>
                        </a:solidFill>
                      </a:endParaRPr>
                    </a:p>
                  </a:txBody>
                  <a:tcPr>
                    <a:blipFill>
                      <a:blip r:embed="rId2"/>
                      <a:tile tx="0" ty="0" sx="100000" sy="100000" flip="none" algn="tl"/>
                    </a:blipFill>
                  </a:tcPr>
                </a:tc>
              </a:tr>
              <a:tr h="36341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b="0" u="sng" dirty="0" smtClean="0">
                          <a:solidFill>
                            <a:srgbClr val="0000CC"/>
                          </a:solidFill>
                        </a:rPr>
                        <a:t>K-Theory, 1987</a:t>
                      </a:r>
                    </a:p>
                  </a:txBody>
                  <a:tcPr marL="9525" marR="9525" marT="9525" marB="0" anchor="ctr">
                    <a:blipFill>
                      <a:blip r:embed="rId2"/>
                      <a:tile tx="0" ty="0" sx="100000" sy="100000" flip="none" algn="tl"/>
                    </a:blipFill>
                  </a:tcPr>
                </a:tc>
                <a:tc>
                  <a:txBody>
                    <a:bodyPr/>
                    <a:lstStyle/>
                    <a:p>
                      <a:pPr algn="ctr"/>
                      <a:r>
                        <a:rPr lang="en-US" dirty="0" smtClean="0">
                          <a:solidFill>
                            <a:schemeClr val="dk1"/>
                          </a:solidFill>
                        </a:rPr>
                        <a:t>0.973</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algn="ctr"/>
                      <a:r>
                        <a:rPr lang="en-US" sz="1800" b="0" dirty="0" smtClean="0">
                          <a:solidFill>
                            <a:schemeClr val="tx1"/>
                          </a:solidFill>
                        </a:rPr>
                        <a:t>ISI</a:t>
                      </a:r>
                      <a:endParaRPr lang="en-US" sz="1800" b="0" dirty="0">
                        <a:solidFill>
                          <a:schemeClr val="tx1"/>
                        </a:solidFill>
                      </a:endParaRPr>
                    </a:p>
                  </a:txBody>
                  <a:tcPr>
                    <a:blipFill>
                      <a:blip r:embed="rId2"/>
                      <a:tile tx="0" ty="0" sx="100000" sy="100000" flip="none" algn="tl"/>
                    </a:blipFill>
                  </a:tcPr>
                </a:tc>
              </a:tr>
            </a:tbl>
          </a:graphicData>
        </a:graphic>
      </p:graphicFrame>
      <p:sp>
        <p:nvSpPr>
          <p:cNvPr id="7" name="Title 1"/>
          <p:cNvSpPr txBox="1">
            <a:spLocks/>
          </p:cNvSpPr>
          <p:nvPr/>
        </p:nvSpPr>
        <p:spPr>
          <a:xfrm>
            <a:off x="1143000" y="6507162"/>
            <a:ext cx="6934200" cy="27463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solidFill>
                  <a:srgbClr val="0000CC"/>
                </a:solidFill>
                <a:latin typeface="+mj-lt"/>
                <a:ea typeface="+mj-ea"/>
                <a:cs typeface="+mj-cs"/>
              </a:rPr>
              <a:t>October </a:t>
            </a:r>
            <a:r>
              <a:rPr kumimoji="0" lang="en-US" sz="1800" b="0" i="0" u="none" strike="noStrike" kern="1200" cap="none" spc="0" normalizeH="0" baseline="0" noProof="0" dirty="0" smtClean="0">
                <a:ln>
                  <a:noFill/>
                </a:ln>
                <a:solidFill>
                  <a:srgbClr val="0000CC"/>
                </a:solidFill>
                <a:effectLst/>
                <a:uLnTx/>
                <a:uFillTx/>
                <a:latin typeface="+mj-lt"/>
                <a:ea typeface="+mj-ea"/>
                <a:cs typeface="+mj-cs"/>
              </a:rPr>
              <a:t>, 2011</a:t>
            </a:r>
            <a:endParaRPr kumimoji="0" lang="en-US" sz="1800" b="0" i="0" u="none" strike="noStrike" kern="1200" cap="none" spc="0" normalizeH="0" baseline="0" noProof="0" dirty="0">
              <a:ln>
                <a:noFill/>
              </a:ln>
              <a:solidFill>
                <a:srgbClr val="0000CC"/>
              </a:solidFill>
              <a:effectLst/>
              <a:uLnTx/>
              <a:uFillTx/>
              <a:latin typeface="+mj-lt"/>
              <a:ea typeface="+mj-ea"/>
              <a:cs typeface="+mj-cs"/>
            </a:endParaRPr>
          </a:p>
        </p:txBody>
      </p:sp>
      <p:sp>
        <p:nvSpPr>
          <p:cNvPr id="6" name="Date Placeholder 5"/>
          <p:cNvSpPr>
            <a:spLocks noGrp="1"/>
          </p:cNvSpPr>
          <p:nvPr>
            <p:ph type="dt" sz="half" idx="10"/>
          </p:nvPr>
        </p:nvSpPr>
        <p:spPr/>
        <p:txBody>
          <a:bodyPr/>
          <a:lstStyle/>
          <a:p>
            <a:fld id="{F89B2B84-AD47-425E-9503-0DFEAE9E6AA7}" type="datetime1">
              <a:rPr lang="en-US" smtClean="0"/>
              <a:pPr/>
              <a:t>10/29/2011</a:t>
            </a:fld>
            <a:endParaRPr lang="en-US"/>
          </a:p>
        </p:txBody>
      </p:sp>
      <p:sp>
        <p:nvSpPr>
          <p:cNvPr id="8" name="Rectangle 7"/>
          <p:cNvSpPr/>
          <p:nvPr/>
        </p:nvSpPr>
        <p:spPr>
          <a:xfrm>
            <a:off x="3276600" y="6096000"/>
            <a:ext cx="2763705" cy="369332"/>
          </a:xfrm>
          <a:prstGeom prst="rect">
            <a:avLst/>
          </a:prstGeom>
        </p:spPr>
        <p:txBody>
          <a:bodyPr wrap="none">
            <a:spAutoFit/>
          </a:bodyPr>
          <a:lstStyle/>
          <a:p>
            <a:r>
              <a:rPr lang="en-US" dirty="0" smtClean="0">
                <a:solidFill>
                  <a:srgbClr val="0070C0"/>
                </a:solidFill>
              </a:rPr>
              <a:t>http://www.eigenfactor.org</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457200"/>
          </a:xfrm>
        </p:spPr>
        <p:txBody>
          <a:bodyPr>
            <a:noAutofit/>
          </a:bodyPr>
          <a:lstStyle/>
          <a:p>
            <a:r>
              <a:rPr lang="en-US" sz="2800" dirty="0" smtClean="0">
                <a:solidFill>
                  <a:srgbClr val="00B050"/>
                </a:solidFill>
              </a:rPr>
              <a:t>Journals: Geometry &amp; Topology 2010</a:t>
            </a:r>
            <a:endParaRPr lang="en-US" sz="2800" dirty="0">
              <a:solidFill>
                <a:srgbClr val="00B050"/>
              </a:solidFill>
            </a:endParaRPr>
          </a:p>
        </p:txBody>
      </p:sp>
      <p:graphicFrame>
        <p:nvGraphicFramePr>
          <p:cNvPr id="5" name="Table 4"/>
          <p:cNvGraphicFramePr>
            <a:graphicFrameLocks noGrp="1"/>
          </p:cNvGraphicFramePr>
          <p:nvPr/>
        </p:nvGraphicFramePr>
        <p:xfrm>
          <a:off x="152400" y="681990"/>
          <a:ext cx="8763000" cy="5029200"/>
        </p:xfrm>
        <a:graphic>
          <a:graphicData uri="http://schemas.openxmlformats.org/drawingml/2006/table">
            <a:tbl>
              <a:tblPr firstRow="1" bandRow="1">
                <a:tableStyleId>{5C22544A-7EE6-4342-B048-85BDC9FD1C3A}</a:tableStyleId>
              </a:tblPr>
              <a:tblGrid>
                <a:gridCol w="4381500"/>
                <a:gridCol w="912814"/>
                <a:gridCol w="638968"/>
                <a:gridCol w="638968"/>
                <a:gridCol w="638968"/>
                <a:gridCol w="638968"/>
                <a:gridCol w="912814"/>
              </a:tblGrid>
              <a:tr h="62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70C0"/>
                          </a:solidFill>
                        </a:rPr>
                        <a:t>Journals</a:t>
                      </a:r>
                      <a:r>
                        <a:rPr lang="en-US" sz="2800" baseline="0" dirty="0" smtClean="0">
                          <a:solidFill>
                            <a:srgbClr val="0070C0"/>
                          </a:solidFill>
                        </a:rPr>
                        <a:t> &amp; </a:t>
                      </a:r>
                      <a:r>
                        <a:rPr lang="en-US" sz="2800" dirty="0" smtClean="0">
                          <a:solidFill>
                            <a:srgbClr val="0070C0"/>
                          </a:solidFill>
                        </a:rPr>
                        <a:t>Start year</a:t>
                      </a:r>
                    </a:p>
                  </a:txBody>
                  <a:tcPr>
                    <a:blipFill>
                      <a:blip r:embed="rId2"/>
                      <a:tile tx="0" ty="0" sx="100000" sy="100000" flip="none" algn="tl"/>
                    </a:blipFill>
                  </a:tcPr>
                </a:tc>
                <a:tc>
                  <a:txBody>
                    <a:bodyPr/>
                    <a:lstStyle/>
                    <a:p>
                      <a:pPr algn="ctr"/>
                      <a:r>
                        <a:rPr lang="en-US" sz="1400" dirty="0" smtClean="0">
                          <a:solidFill>
                            <a:srgbClr val="0070C0"/>
                          </a:solidFill>
                        </a:rPr>
                        <a:t>Article</a:t>
                      </a:r>
                      <a:r>
                        <a:rPr lang="en-US" sz="1400" baseline="0" dirty="0" smtClean="0">
                          <a:solidFill>
                            <a:srgbClr val="0070C0"/>
                          </a:solidFill>
                        </a:rPr>
                        <a:t> </a:t>
                      </a:r>
                      <a:br>
                        <a:rPr lang="en-US" sz="1400" baseline="0" dirty="0" smtClean="0">
                          <a:solidFill>
                            <a:srgbClr val="0070C0"/>
                          </a:solidFill>
                        </a:rPr>
                      </a:br>
                      <a:r>
                        <a:rPr lang="en-US" sz="1400" baseline="0" dirty="0" smtClean="0">
                          <a:solidFill>
                            <a:srgbClr val="0070C0"/>
                          </a:solidFill>
                        </a:rPr>
                        <a:t>Infl.</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ERA</a:t>
                      </a:r>
                      <a:br>
                        <a:rPr lang="en-US" sz="1400" dirty="0" smtClean="0">
                          <a:solidFill>
                            <a:srgbClr val="0070C0"/>
                          </a:solidFill>
                        </a:rPr>
                      </a:br>
                      <a:r>
                        <a:rPr lang="en-US" sz="1400" dirty="0" err="1" smtClean="0">
                          <a:solidFill>
                            <a:srgbClr val="0070C0"/>
                          </a:solidFill>
                        </a:rPr>
                        <a:t>Aust</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Nor</a:t>
                      </a:r>
                      <a:br>
                        <a:rPr lang="en-US" sz="1400" dirty="0" smtClean="0">
                          <a:solidFill>
                            <a:srgbClr val="0070C0"/>
                          </a:solidFill>
                        </a:rPr>
                      </a:br>
                      <a:r>
                        <a:rPr lang="en-US" sz="1400" dirty="0" smtClean="0">
                          <a:solidFill>
                            <a:srgbClr val="0070C0"/>
                          </a:solidFill>
                        </a:rPr>
                        <a:t>way</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Denmark</a:t>
                      </a:r>
                      <a:endParaRPr lang="en-US" sz="1400"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#Paper</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ISI</a:t>
                      </a:r>
                      <a:endParaRPr lang="en-US" dirty="0">
                        <a:solidFill>
                          <a:srgbClr val="0070C0"/>
                        </a:solidFill>
                      </a:endParaRPr>
                    </a:p>
                  </a:txBody>
                  <a:tcPr>
                    <a:blipFill>
                      <a:blip r:embed="rId2"/>
                      <a:tile tx="0" ty="0" sx="100000" sy="100000" flip="none" algn="tl"/>
                    </a:blipFill>
                  </a:tcPr>
                </a:tc>
              </a:tr>
              <a:tr h="363410">
                <a:tc>
                  <a:txBody>
                    <a:bodyPr/>
                    <a:lstStyle/>
                    <a:p>
                      <a:pPr algn="l" fontAlgn="ctr"/>
                      <a:r>
                        <a:rPr lang="en-US" b="0" u="sng" dirty="0" smtClean="0">
                          <a:solidFill>
                            <a:srgbClr val="0000CC"/>
                          </a:solidFill>
                          <a:hlinkClick r:id=""/>
                        </a:rPr>
                        <a:t>Discrete and Computational Geometry</a:t>
                      </a:r>
                      <a:r>
                        <a:rPr lang="en-US" b="0" u="sng" dirty="0" smtClean="0">
                          <a:solidFill>
                            <a:srgbClr val="0000CC"/>
                          </a:solidFill>
                        </a:rPr>
                        <a:t>, 1986</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0.847</a:t>
                      </a:r>
                      <a:endParaRPr lang="en-US" dirty="0"/>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A</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101</a:t>
                      </a:r>
                      <a:endParaRPr lang="en-US" dirty="0" smtClean="0">
                        <a:solidFill>
                          <a:srgbClr val="0070C0"/>
                        </a:solidFill>
                      </a:endParaRPr>
                    </a:p>
                  </a:txBody>
                  <a:tcPr>
                    <a:blipFill>
                      <a:blip r:embed="rId2"/>
                      <a:tile tx="0" ty="0" sx="100000" sy="100000" flip="none" algn="tl"/>
                    </a:blipFill>
                  </a:tcPr>
                </a:tc>
                <a:tc>
                  <a:txBody>
                    <a:bodyPr/>
                    <a:lstStyle/>
                    <a:p>
                      <a:pPr algn="ctr"/>
                      <a:r>
                        <a:rPr lang="en-US" sz="1800" b="0" dirty="0" smtClean="0">
                          <a:solidFill>
                            <a:schemeClr val="tx1"/>
                          </a:solidFill>
                        </a:rPr>
                        <a:t>ISI</a:t>
                      </a:r>
                      <a:endParaRPr lang="en-US" sz="1800" b="0"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Calibri"/>
                        </a:rPr>
                        <a:t>Discrete &amp; Continuous Dynamical</a:t>
                      </a:r>
                      <a:r>
                        <a:rPr lang="en-US" sz="1800" b="0" i="0" u="sng" strike="noStrike" baseline="0" dirty="0" smtClean="0">
                          <a:solidFill>
                            <a:srgbClr val="0000CC"/>
                          </a:solidFill>
                          <a:latin typeface="Calibri"/>
                        </a:rPr>
                        <a:t> </a:t>
                      </a:r>
                      <a:r>
                        <a:rPr lang="en-US" sz="1800" b="0" i="0" u="sng" strike="noStrike" dirty="0" smtClean="0">
                          <a:solidFill>
                            <a:srgbClr val="0000CC"/>
                          </a:solidFill>
                          <a:latin typeface="Calibri"/>
                        </a:rPr>
                        <a:t>Syst. B, 2001</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0.543</a:t>
                      </a:r>
                      <a:endParaRPr lang="en-US" dirty="0"/>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A</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124</a:t>
                      </a:r>
                      <a:endParaRPr lang="en-US" dirty="0" smtClean="0">
                        <a:solidFill>
                          <a:srgbClr val="0070C0"/>
                        </a:solidFill>
                      </a:endParaRPr>
                    </a:p>
                  </a:txBody>
                  <a:tcPr>
                    <a:blipFill>
                      <a:blip r:embed="rId2"/>
                      <a:tile tx="0" ty="0" sx="100000" sy="100000" flip="none" algn="tl"/>
                    </a:blipFill>
                  </a:tcPr>
                </a:tc>
                <a:tc>
                  <a:txBody>
                    <a:bodyPr/>
                    <a:lstStyle/>
                    <a:p>
                      <a:pPr algn="ctr"/>
                      <a:r>
                        <a:rPr lang="en-US" sz="1800" b="0" dirty="0" smtClean="0">
                          <a:solidFill>
                            <a:schemeClr val="tx1"/>
                          </a:solidFill>
                        </a:rPr>
                        <a:t>ISI</a:t>
                      </a:r>
                      <a:endParaRPr lang="en-US" sz="1800" b="0" dirty="0">
                        <a:solidFill>
                          <a:schemeClr val="tx1"/>
                        </a:solidFill>
                      </a:endParaRPr>
                    </a:p>
                  </a:txBody>
                  <a:tcPr>
                    <a:blipFill>
                      <a:blip r:embed="rId2"/>
                      <a:tile tx="0" ty="0" sx="100000" sy="100000" flip="none" algn="tl"/>
                    </a:blipFill>
                  </a:tcPr>
                </a:tc>
              </a:tr>
              <a:tr h="363410">
                <a:tc>
                  <a:txBody>
                    <a:bodyPr/>
                    <a:lstStyle/>
                    <a:p>
                      <a:pPr algn="l" fontAlgn="ctr"/>
                      <a:r>
                        <a:rPr lang="en-US" u="sng" dirty="0" smtClean="0">
                          <a:solidFill>
                            <a:srgbClr val="0000CC"/>
                          </a:solidFill>
                        </a:rPr>
                        <a:t>Differential Geometry &amp; its Appl., 1991</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0.676</a:t>
                      </a:r>
                      <a:endParaRPr lang="en-US" b="1"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55</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rPr>
                        <a:t>Journal of </a:t>
                      </a:r>
                      <a:r>
                        <a:rPr lang="en-US" u="sng" dirty="0" err="1" smtClean="0">
                          <a:solidFill>
                            <a:srgbClr val="0000CC"/>
                          </a:solidFill>
                          <a:hlinkClick r:id=""/>
                        </a:rPr>
                        <a:t>Symplectic</a:t>
                      </a:r>
                      <a:r>
                        <a:rPr lang="en-US" u="sng" dirty="0" smtClean="0">
                          <a:solidFill>
                            <a:srgbClr val="0000CC"/>
                          </a:solidFill>
                          <a:hlinkClick r:id=""/>
                        </a:rPr>
                        <a:t> Geometry</a:t>
                      </a:r>
                      <a:r>
                        <a:rPr lang="en-US" u="sng" dirty="0" smtClean="0">
                          <a:solidFill>
                            <a:srgbClr val="0000CC"/>
                          </a:solidFill>
                        </a:rPr>
                        <a:t>, 2001</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b="1" dirty="0" smtClean="0">
                          <a:solidFill>
                            <a:srgbClr val="0000CC"/>
                          </a:solidFill>
                        </a:rPr>
                        <a:t>----</a:t>
                      </a:r>
                      <a:endParaRPr lang="en-US" b="1" dirty="0">
                        <a:solidFill>
                          <a:srgbClr val="0000CC"/>
                        </a:solidFill>
                      </a:endParaRPr>
                    </a:p>
                  </a:txBody>
                  <a:tcPr>
                    <a:blipFill>
                      <a:blip r:embed="rId2"/>
                      <a:tile tx="0" ty="0" sx="100000" sy="100000" flip="none" algn="tl"/>
                    </a:blipFill>
                  </a:tcPr>
                </a:tc>
                <a:tc>
                  <a:txBody>
                    <a:bodyPr/>
                    <a:lstStyle/>
                    <a:p>
                      <a:pPr algn="ctr"/>
                      <a:r>
                        <a:rPr lang="en-US" b="0" dirty="0" smtClean="0">
                          <a:solidFill>
                            <a:srgbClr val="0070C0"/>
                          </a:solidFill>
                        </a:rPr>
                        <a:t>A</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18</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Conformal Geometry and </a:t>
                      </a:r>
                      <a:r>
                        <a:rPr lang="en-US" sz="1800" b="0" i="0" u="sng" strike="noStrike" dirty="0" smtClean="0">
                          <a:solidFill>
                            <a:srgbClr val="0000CC"/>
                          </a:solidFill>
                          <a:latin typeface="Calibri"/>
                        </a:rPr>
                        <a:t>Dynamics, 1997</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b="1" dirty="0" smtClean="0">
                          <a:solidFill>
                            <a:srgbClr val="0000CC"/>
                          </a:solidFill>
                        </a:rPr>
                        <a:t>----</a:t>
                      </a:r>
                      <a:endParaRPr lang="en-US" dirty="0"/>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A</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N</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err="1" smtClean="0">
                          <a:solidFill>
                            <a:srgbClr val="0000CC"/>
                          </a:solidFill>
                          <a:latin typeface="+mn-lt"/>
                        </a:rPr>
                        <a:t>Geometriae</a:t>
                      </a:r>
                      <a:r>
                        <a:rPr lang="en-US" sz="1800" b="0" i="0" u="sng" strike="noStrike" dirty="0" smtClean="0">
                          <a:solidFill>
                            <a:srgbClr val="0000CC"/>
                          </a:solidFill>
                          <a:latin typeface="+mn-lt"/>
                        </a:rPr>
                        <a:t> </a:t>
                      </a:r>
                      <a:r>
                        <a:rPr lang="en-US" sz="1800" b="0" i="0" u="sng" strike="noStrike" dirty="0" err="1" smtClean="0">
                          <a:solidFill>
                            <a:srgbClr val="0000CC"/>
                          </a:solidFill>
                          <a:latin typeface="+mn-lt"/>
                        </a:rPr>
                        <a:t>Dedicata</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solidFill>
                            <a:schemeClr val="tx1"/>
                          </a:solidFill>
                        </a:rPr>
                        <a:t>0.781</a:t>
                      </a:r>
                      <a:endParaRPr lang="en-US" dirty="0">
                        <a:solidFill>
                          <a:schemeClr val="tx1"/>
                        </a:solidFill>
                      </a:endParaRP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111</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ction="ppaction://hlinkfile"/>
                        </a:rPr>
                        <a:t>J. of Knot  Theo. &amp; its Ramifications</a:t>
                      </a:r>
                      <a:r>
                        <a:rPr lang="en-US" u="sng" dirty="0" smtClean="0">
                          <a:solidFill>
                            <a:srgbClr val="0000CC"/>
                          </a:solidFill>
                        </a:rPr>
                        <a:t>,1992</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0.4033</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86</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Innovations in Incidence Geometry</a:t>
                      </a:r>
                    </a:p>
                  </a:txBody>
                  <a:tcPr marL="9525" marR="9525" marT="9525" marB="0" anchor="ctr">
                    <a:blipFill>
                      <a:blip r:embed="rId2"/>
                      <a:tile tx="0" ty="0" sx="100000" sy="100000" flip="none" algn="tl"/>
                    </a:blipFill>
                  </a:tcPr>
                </a:tc>
                <a:tc>
                  <a:txBody>
                    <a:bodyPr/>
                    <a:lstStyle/>
                    <a:p>
                      <a:pPr algn="ctr"/>
                      <a:r>
                        <a:rPr lang="en-US" b="1" dirty="0" smtClean="0">
                          <a:solidFill>
                            <a:srgbClr val="0000CC"/>
                          </a:solidFill>
                        </a:rPr>
                        <a:t>----</a:t>
                      </a:r>
                      <a:endParaRPr lang="en-US" b="1" dirty="0">
                        <a:solidFill>
                          <a:srgbClr val="00B05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B</a:t>
                      </a: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endParaRPr lang="en-US" b="0" dirty="0">
                        <a:solidFill>
                          <a:schemeClr val="tx1"/>
                        </a:solidFill>
                      </a:endParaRPr>
                    </a:p>
                  </a:txBody>
                  <a:tcPr>
                    <a:blipFill>
                      <a:blip r:embed="rId2"/>
                      <a:tile tx="0" ty="0" sx="100000" sy="100000" flip="none" algn="tl"/>
                    </a:blipFill>
                  </a:tcPr>
                </a:tc>
                <a:tc>
                  <a:txBody>
                    <a:bodyPr/>
                    <a:lstStyle/>
                    <a:p>
                      <a:pPr algn="ctr"/>
                      <a:r>
                        <a:rPr lang="en-US" b="0" dirty="0" smtClean="0">
                          <a:solidFill>
                            <a:schemeClr val="tx1"/>
                          </a:solidFill>
                        </a:rPr>
                        <a:t>N</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Calibri"/>
                        </a:rPr>
                        <a:t>Math.</a:t>
                      </a:r>
                      <a:r>
                        <a:rPr lang="en-US" sz="1800" b="0" i="0" u="sng" strike="noStrike" baseline="0" dirty="0" smtClean="0">
                          <a:solidFill>
                            <a:srgbClr val="0000CC"/>
                          </a:solidFill>
                          <a:latin typeface="Calibri"/>
                        </a:rPr>
                        <a:t> </a:t>
                      </a:r>
                      <a:r>
                        <a:rPr lang="en-US" sz="1800" b="0" i="0" u="sng" strike="noStrike" dirty="0" smtClean="0">
                          <a:solidFill>
                            <a:srgbClr val="0000CC"/>
                          </a:solidFill>
                          <a:latin typeface="Calibri"/>
                        </a:rPr>
                        <a:t>Physics</a:t>
                      </a:r>
                      <a:r>
                        <a:rPr lang="en-US" sz="1800" b="0" i="0" u="sng" strike="noStrike" dirty="0">
                          <a:solidFill>
                            <a:srgbClr val="0000CC"/>
                          </a:solidFill>
                          <a:latin typeface="Calibri"/>
                        </a:rPr>
                        <a:t>, Analysis </a:t>
                      </a:r>
                      <a:r>
                        <a:rPr lang="en-US" sz="1800" b="0" i="0" u="sng" strike="noStrike" dirty="0" smtClean="0">
                          <a:solidFill>
                            <a:srgbClr val="0000CC"/>
                          </a:solidFill>
                          <a:latin typeface="Calibri"/>
                        </a:rPr>
                        <a:t>&amp;</a:t>
                      </a:r>
                      <a:r>
                        <a:rPr lang="en-US" sz="1800" b="0" i="0" u="sng" strike="noStrike" baseline="0" dirty="0" smtClean="0">
                          <a:solidFill>
                            <a:srgbClr val="0000CC"/>
                          </a:solidFill>
                          <a:latin typeface="Calibri"/>
                        </a:rPr>
                        <a:t> </a:t>
                      </a:r>
                      <a:r>
                        <a:rPr lang="en-US" sz="1800" b="0" i="0" u="sng" strike="noStrike" dirty="0" smtClean="0">
                          <a:solidFill>
                            <a:srgbClr val="0000CC"/>
                          </a:solidFill>
                          <a:latin typeface="Calibri"/>
                        </a:rPr>
                        <a:t>Geometry, 1998</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0.534</a:t>
                      </a:r>
                      <a:endParaRPr lang="en-US"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B</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20</a:t>
                      </a:r>
                      <a:endParaRPr lang="en-US" dirty="0" smtClean="0">
                        <a:solidFill>
                          <a:schemeClr val="tx1"/>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b="0" u="sng" dirty="0" smtClean="0">
                          <a:solidFill>
                            <a:srgbClr val="0000CC"/>
                          </a:solidFill>
                        </a:rPr>
                        <a:t>Groups, Geometry and Dynamics, 2006</a:t>
                      </a:r>
                    </a:p>
                  </a:txBody>
                  <a:tcPr marL="9525" marR="9525" marT="9525" marB="0" anchor="ctr">
                    <a:blipFill>
                      <a:blip r:embed="rId2"/>
                      <a:tile tx="0" ty="0" sx="100000" sy="100000" flip="none" algn="tl"/>
                    </a:blipFill>
                  </a:tcPr>
                </a:tc>
                <a:tc>
                  <a:txBody>
                    <a:bodyPr/>
                    <a:lstStyle/>
                    <a:p>
                      <a:pPr algn="ctr"/>
                      <a:r>
                        <a:rPr lang="en-US" smtClean="0"/>
                        <a:t>1.211</a:t>
                      </a:r>
                      <a:endParaRPr lang="en-US" dirty="0"/>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B</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41</a:t>
                      </a: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de-DE" u="sng" dirty="0" smtClean="0">
                          <a:solidFill>
                            <a:srgbClr val="0000CC"/>
                          </a:solidFill>
                          <a:hlinkClick r:id=""/>
                        </a:rPr>
                        <a:t>Beitrage zur Algebra und Geometrie</a:t>
                      </a:r>
                      <a:r>
                        <a:rPr lang="de-DE" u="sng" dirty="0" smtClean="0">
                          <a:solidFill>
                            <a:srgbClr val="0000CC"/>
                          </a:solidFill>
                        </a:rPr>
                        <a:t>, 1971</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Methods of Functional Analysis and Topology</a:t>
                      </a: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bl>
          </a:graphicData>
        </a:graphic>
      </p:graphicFrame>
      <p:sp>
        <p:nvSpPr>
          <p:cNvPr id="7" name="Title 1"/>
          <p:cNvSpPr txBox="1">
            <a:spLocks/>
          </p:cNvSpPr>
          <p:nvPr/>
        </p:nvSpPr>
        <p:spPr>
          <a:xfrm>
            <a:off x="1143000" y="6507162"/>
            <a:ext cx="6934200" cy="27463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solidFill>
                  <a:srgbClr val="0000CC"/>
                </a:solidFill>
                <a:latin typeface="+mj-lt"/>
                <a:ea typeface="+mj-ea"/>
                <a:cs typeface="+mj-cs"/>
              </a:rPr>
              <a:t>October </a:t>
            </a:r>
            <a:r>
              <a:rPr kumimoji="0" lang="en-US" sz="1800" b="0" i="0" u="none" strike="noStrike" kern="1200" cap="none" spc="0" normalizeH="0" baseline="0" noProof="0" dirty="0" smtClean="0">
                <a:ln>
                  <a:noFill/>
                </a:ln>
                <a:solidFill>
                  <a:srgbClr val="0000CC"/>
                </a:solidFill>
                <a:effectLst/>
                <a:uLnTx/>
                <a:uFillTx/>
                <a:latin typeface="+mj-lt"/>
                <a:ea typeface="+mj-ea"/>
                <a:cs typeface="+mj-cs"/>
              </a:rPr>
              <a:t>, 2011</a:t>
            </a:r>
            <a:endParaRPr kumimoji="0" lang="en-US" sz="1800" b="0" i="0" u="none" strike="noStrike" kern="1200" cap="none" spc="0" normalizeH="0" baseline="0" noProof="0" dirty="0">
              <a:ln>
                <a:noFill/>
              </a:ln>
              <a:solidFill>
                <a:srgbClr val="0000CC"/>
              </a:solidFill>
              <a:effectLst/>
              <a:uLnTx/>
              <a:uFillTx/>
              <a:latin typeface="+mj-lt"/>
              <a:ea typeface="+mj-ea"/>
              <a:cs typeface="+mj-cs"/>
            </a:endParaRPr>
          </a:p>
        </p:txBody>
      </p:sp>
      <p:sp>
        <p:nvSpPr>
          <p:cNvPr id="6" name="Date Placeholder 5"/>
          <p:cNvSpPr>
            <a:spLocks noGrp="1"/>
          </p:cNvSpPr>
          <p:nvPr>
            <p:ph type="dt" sz="half" idx="10"/>
          </p:nvPr>
        </p:nvSpPr>
        <p:spPr/>
        <p:txBody>
          <a:bodyPr/>
          <a:lstStyle/>
          <a:p>
            <a:fld id="{354C6D52-7780-40CF-B13A-7D33E820C09D}" type="datetime1">
              <a:rPr lang="en-US" smtClean="0"/>
              <a:pPr/>
              <a:t>10/29/2011</a:t>
            </a:fld>
            <a:endParaRPr lang="en-US"/>
          </a:p>
        </p:txBody>
      </p:sp>
      <p:sp>
        <p:nvSpPr>
          <p:cNvPr id="8" name="Rectangle 7"/>
          <p:cNvSpPr/>
          <p:nvPr/>
        </p:nvSpPr>
        <p:spPr>
          <a:xfrm>
            <a:off x="3276600" y="6096000"/>
            <a:ext cx="2763705" cy="369332"/>
          </a:xfrm>
          <a:prstGeom prst="rect">
            <a:avLst/>
          </a:prstGeom>
        </p:spPr>
        <p:txBody>
          <a:bodyPr wrap="none">
            <a:spAutoFit/>
          </a:bodyPr>
          <a:lstStyle/>
          <a:p>
            <a:r>
              <a:rPr lang="en-US" dirty="0" smtClean="0">
                <a:solidFill>
                  <a:srgbClr val="0070C0"/>
                </a:solidFill>
              </a:rPr>
              <a:t>http://www.eigenfactor.org</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457200"/>
          </a:xfrm>
        </p:spPr>
        <p:txBody>
          <a:bodyPr>
            <a:noAutofit/>
          </a:bodyPr>
          <a:lstStyle/>
          <a:p>
            <a:r>
              <a:rPr lang="en-US" sz="2800" dirty="0" smtClean="0">
                <a:solidFill>
                  <a:srgbClr val="00B050"/>
                </a:solidFill>
              </a:rPr>
              <a:t>Journals: Geometry &amp; Topology 2010</a:t>
            </a:r>
            <a:endParaRPr lang="en-US" sz="2800" dirty="0">
              <a:solidFill>
                <a:srgbClr val="00B050"/>
              </a:solidFill>
            </a:endParaRPr>
          </a:p>
        </p:txBody>
      </p:sp>
      <p:graphicFrame>
        <p:nvGraphicFramePr>
          <p:cNvPr id="5" name="Table 4"/>
          <p:cNvGraphicFramePr>
            <a:graphicFrameLocks noGrp="1"/>
          </p:cNvGraphicFramePr>
          <p:nvPr/>
        </p:nvGraphicFramePr>
        <p:xfrm>
          <a:off x="152400" y="533400"/>
          <a:ext cx="8762998" cy="5587365"/>
        </p:xfrm>
        <a:graphic>
          <a:graphicData uri="http://schemas.openxmlformats.org/drawingml/2006/table">
            <a:tbl>
              <a:tblPr firstRow="1" bandRow="1">
                <a:tableStyleId>{5C22544A-7EE6-4342-B048-85BDC9FD1C3A}</a:tableStyleId>
              </a:tblPr>
              <a:tblGrid>
                <a:gridCol w="4381500"/>
                <a:gridCol w="912813"/>
                <a:gridCol w="638968"/>
                <a:gridCol w="638968"/>
                <a:gridCol w="638968"/>
                <a:gridCol w="638968"/>
                <a:gridCol w="912813"/>
              </a:tblGrid>
              <a:tr h="62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u="none" dirty="0" smtClean="0">
                          <a:solidFill>
                            <a:srgbClr val="0000CC"/>
                          </a:solidFill>
                        </a:rPr>
                        <a:t>Journals</a:t>
                      </a:r>
                      <a:r>
                        <a:rPr lang="en-US" sz="2800" b="0" u="none" baseline="0" dirty="0" smtClean="0">
                          <a:solidFill>
                            <a:srgbClr val="0000CC"/>
                          </a:solidFill>
                        </a:rPr>
                        <a:t> &amp; </a:t>
                      </a:r>
                      <a:r>
                        <a:rPr lang="en-US" sz="2800" b="0" u="none" dirty="0" smtClean="0">
                          <a:solidFill>
                            <a:srgbClr val="0000CC"/>
                          </a:solidFill>
                        </a:rPr>
                        <a:t>Start year</a:t>
                      </a:r>
                    </a:p>
                  </a:txBody>
                  <a:tcPr>
                    <a:blipFill>
                      <a:blip r:embed="rId2"/>
                      <a:tile tx="0" ty="0" sx="100000" sy="100000" flip="none" algn="tl"/>
                    </a:blipFill>
                  </a:tcPr>
                </a:tc>
                <a:tc>
                  <a:txBody>
                    <a:bodyPr/>
                    <a:lstStyle/>
                    <a:p>
                      <a:pPr algn="ctr"/>
                      <a:r>
                        <a:rPr lang="en-US" sz="1400" dirty="0" smtClean="0">
                          <a:solidFill>
                            <a:srgbClr val="0070C0"/>
                          </a:solidFill>
                        </a:rPr>
                        <a:t>Article</a:t>
                      </a:r>
                      <a:r>
                        <a:rPr lang="en-US" sz="1400" baseline="0" dirty="0" smtClean="0">
                          <a:solidFill>
                            <a:srgbClr val="0070C0"/>
                          </a:solidFill>
                        </a:rPr>
                        <a:t> </a:t>
                      </a:r>
                      <a:br>
                        <a:rPr lang="en-US" sz="1400" baseline="0" dirty="0" smtClean="0">
                          <a:solidFill>
                            <a:srgbClr val="0070C0"/>
                          </a:solidFill>
                        </a:rPr>
                      </a:br>
                      <a:r>
                        <a:rPr lang="en-US" sz="1400" baseline="0" dirty="0" smtClean="0">
                          <a:solidFill>
                            <a:srgbClr val="0070C0"/>
                          </a:solidFill>
                        </a:rPr>
                        <a:t>Infl.</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ERA</a:t>
                      </a:r>
                      <a:br>
                        <a:rPr lang="en-US" sz="1400" dirty="0" smtClean="0">
                          <a:solidFill>
                            <a:srgbClr val="0070C0"/>
                          </a:solidFill>
                        </a:rPr>
                      </a:br>
                      <a:r>
                        <a:rPr lang="en-US" sz="1400" dirty="0" err="1" smtClean="0">
                          <a:solidFill>
                            <a:srgbClr val="0070C0"/>
                          </a:solidFill>
                        </a:rPr>
                        <a:t>Aust</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Nor</a:t>
                      </a:r>
                      <a:br>
                        <a:rPr lang="en-US" sz="1400" dirty="0" smtClean="0">
                          <a:solidFill>
                            <a:srgbClr val="0070C0"/>
                          </a:solidFill>
                        </a:rPr>
                      </a:br>
                      <a:r>
                        <a:rPr lang="en-US" sz="1400" dirty="0" smtClean="0">
                          <a:solidFill>
                            <a:srgbClr val="0070C0"/>
                          </a:solidFill>
                        </a:rPr>
                        <a:t>way</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Denmark</a:t>
                      </a:r>
                      <a:endParaRPr lang="en-US" sz="1400"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#Paper</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ISI</a:t>
                      </a:r>
                      <a:endParaRPr lang="en-US" dirty="0">
                        <a:solidFill>
                          <a:srgbClr val="0070C0"/>
                        </a:solidFill>
                      </a:endParaRP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rPr>
                        <a:t>Advances in Geometry</a:t>
                      </a:r>
                      <a:r>
                        <a:rPr lang="en-US" u="sng" dirty="0" smtClean="0">
                          <a:solidFill>
                            <a:srgbClr val="0000CC"/>
                          </a:solidFill>
                        </a:rPr>
                        <a:t>, 2001</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0.785</a:t>
                      </a:r>
                      <a:endParaRPr lang="en-US" b="1" dirty="0">
                        <a:solidFill>
                          <a:srgbClr val="00B05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B</a:t>
                      </a: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45</a:t>
                      </a:r>
                      <a:endParaRPr lang="en-US" b="0" dirty="0">
                        <a:solidFill>
                          <a:schemeClr val="tx1"/>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rPr>
                        <a:t>Journal of Geometry and Physics</a:t>
                      </a:r>
                      <a:r>
                        <a:rPr lang="en-US" u="sng" dirty="0" smtClean="0">
                          <a:solidFill>
                            <a:srgbClr val="0000CC"/>
                          </a:solidFill>
                        </a:rPr>
                        <a:t>, 1984</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0.627</a:t>
                      </a:r>
                      <a:endParaRPr lang="en-US"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B</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151</a:t>
                      </a:r>
                      <a:endParaRPr lang="en-US" dirty="0" smtClean="0">
                        <a:solidFill>
                          <a:schemeClr val="tx1"/>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rPr>
                        <a:t>Topology and its Applications</a:t>
                      </a:r>
                      <a:r>
                        <a:rPr lang="en-US" u="sng" dirty="0" smtClean="0">
                          <a:solidFill>
                            <a:srgbClr val="0000CC"/>
                          </a:solidFill>
                        </a:rPr>
                        <a:t>, 1980</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0.373</a:t>
                      </a:r>
                      <a:endParaRPr lang="en-US" dirty="0"/>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B</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284</a:t>
                      </a:r>
                      <a:endParaRPr lang="en-US" dirty="0" smtClean="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sz="1800" u="sng" kern="1200" baseline="0" dirty="0" smtClean="0">
                          <a:solidFill>
                            <a:srgbClr val="0000CC"/>
                          </a:solidFill>
                          <a:latin typeface="+mn-lt"/>
                          <a:ea typeface="+mn-ea"/>
                          <a:cs typeface="+mn-cs"/>
                        </a:rPr>
                        <a:t>Dynamic Systems and Applications</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0.205</a:t>
                      </a:r>
                      <a:endParaRPr lang="en-US" b="1" dirty="0" smtClean="0">
                        <a:solidFill>
                          <a:srgbClr val="0000CC"/>
                        </a:solidFill>
                      </a:endParaRP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47</a:t>
                      </a:r>
                      <a:endParaRPr lang="en-US" b="0" dirty="0">
                        <a:solidFill>
                          <a:schemeClr val="tx1"/>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b="0" u="sng" dirty="0" smtClean="0">
                          <a:solidFill>
                            <a:srgbClr val="0000CC"/>
                          </a:solidFill>
                        </a:rPr>
                        <a:t>Topological Methods in Nonlinear Analysis, </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0.579</a:t>
                      </a:r>
                      <a:endParaRPr lang="en-US" b="1" dirty="0" smtClean="0">
                        <a:solidFill>
                          <a:srgbClr val="0000CC"/>
                        </a:solidFill>
                      </a:endParaRP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41</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mn-lt"/>
                        </a:rPr>
                        <a:t>Journal of Knot Theory and Its Ramifications</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solidFill>
                            <a:schemeClr val="tx1"/>
                          </a:solidFill>
                        </a:rPr>
                        <a:t>0.403</a:t>
                      </a:r>
                      <a:endParaRPr lang="en-US" dirty="0">
                        <a:solidFill>
                          <a:schemeClr val="tx1"/>
                        </a:solidFill>
                      </a:endParaRPr>
                    </a:p>
                  </a:txBody>
                  <a:tcPr>
                    <a:blipFill>
                      <a:blip r:embed="rId2"/>
                      <a:tile tx="0" ty="0" sx="100000" sy="100000" flip="none" algn="tl"/>
                    </a:blipFill>
                  </a:tcPr>
                </a:tc>
                <a:tc>
                  <a:txBody>
                    <a:bodyPr/>
                    <a:lstStyle/>
                    <a:p>
                      <a:pPr algn="ctr"/>
                      <a:r>
                        <a:rPr lang="en-US" dirty="0" smtClean="0">
                          <a:solidFill>
                            <a:srgbClr val="0070C0"/>
                          </a:solidFill>
                        </a:rPr>
                        <a:t>B</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86</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mn-lt"/>
                        </a:rPr>
                        <a:t>Journal of Modern Dynamics</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b="1" dirty="0" smtClean="0">
                          <a:solidFill>
                            <a:srgbClr val="0000CC"/>
                          </a:solidFill>
                        </a:rPr>
                        <a:t>----</a:t>
                      </a:r>
                      <a:endParaRPr lang="en-US" b="1" dirty="0">
                        <a:solidFill>
                          <a:srgbClr val="0000CC"/>
                        </a:solidFill>
                      </a:endParaRPr>
                    </a:p>
                  </a:txBody>
                  <a:tcPr>
                    <a:blipFill>
                      <a:blip r:embed="rId2"/>
                      <a:tile tx="0" ty="0" sx="100000" sy="100000" flip="none" algn="tl"/>
                    </a:blipFill>
                  </a:tcPr>
                </a:tc>
                <a:tc>
                  <a:txBody>
                    <a:bodyPr/>
                    <a:lstStyle/>
                    <a:p>
                      <a:pPr algn="ctr"/>
                      <a:r>
                        <a:rPr lang="en-US" dirty="0" smtClean="0">
                          <a:solidFill>
                            <a:srgbClr val="0070C0"/>
                          </a:solidFill>
                        </a:rPr>
                        <a:t>Z</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26</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Calibri"/>
                        </a:rPr>
                        <a:t>Fractals, 1993</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0.355</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47</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ISI</a:t>
                      </a:r>
                      <a:endParaRPr lang="en-US" b="1" dirty="0">
                        <a:solidFill>
                          <a:srgbClr val="0000CC"/>
                        </a:solidFill>
                      </a:endParaRP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rPr>
                        <a:t>Journal of K-Theory</a:t>
                      </a:r>
                      <a:r>
                        <a:rPr lang="en-US" u="sng" dirty="0" smtClean="0">
                          <a:solidFill>
                            <a:srgbClr val="0000CC"/>
                          </a:solidFill>
                        </a:rPr>
                        <a:t>, 2008</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0.744</a:t>
                      </a:r>
                      <a:endParaRPr lang="en-US" b="1"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N</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r>
                        <a:rPr lang="en-US" dirty="0" smtClean="0"/>
                        <a:t>26</a:t>
                      </a: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ISI</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Differential Geometry-Dynamical </a:t>
                      </a:r>
                      <a:r>
                        <a:rPr lang="en-US" sz="1800" b="0" i="0" u="sng" strike="noStrike" dirty="0" smtClean="0">
                          <a:solidFill>
                            <a:srgbClr val="0000CC"/>
                          </a:solidFill>
                          <a:latin typeface="Calibri"/>
                        </a:rPr>
                        <a:t>Syst., 1999</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rPr>
                        <a:t>Applied General Topology</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rPr>
                        <a:t>Journal of Geometry</a:t>
                      </a:r>
                      <a:r>
                        <a:rPr lang="en-US" u="sng" dirty="0" smtClean="0">
                          <a:solidFill>
                            <a:srgbClr val="0000CC"/>
                          </a:solidFill>
                        </a:rPr>
                        <a:t>, 1971</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rPr>
                        <a:t>Balkan Journal of Geometry and its Applications</a:t>
                      </a:r>
                      <a:r>
                        <a:rPr lang="en-US" u="sng" dirty="0" smtClean="0">
                          <a:solidFill>
                            <a:srgbClr val="0000CC"/>
                          </a:solidFill>
                        </a:rPr>
                        <a:t>, 1996</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bl>
          </a:graphicData>
        </a:graphic>
      </p:graphicFrame>
      <p:sp>
        <p:nvSpPr>
          <p:cNvPr id="7" name="Title 1"/>
          <p:cNvSpPr txBox="1">
            <a:spLocks/>
          </p:cNvSpPr>
          <p:nvPr/>
        </p:nvSpPr>
        <p:spPr>
          <a:xfrm>
            <a:off x="1143000" y="6507162"/>
            <a:ext cx="6934200" cy="27463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solidFill>
                  <a:srgbClr val="0000CC"/>
                </a:solidFill>
                <a:latin typeface="+mj-lt"/>
                <a:ea typeface="+mj-ea"/>
                <a:cs typeface="+mj-cs"/>
              </a:rPr>
              <a:t>October </a:t>
            </a:r>
            <a:r>
              <a:rPr kumimoji="0" lang="en-US" sz="1800" b="0" i="0" u="none" strike="noStrike" kern="1200" cap="none" spc="0" normalizeH="0" baseline="0" noProof="0" dirty="0" smtClean="0">
                <a:ln>
                  <a:noFill/>
                </a:ln>
                <a:solidFill>
                  <a:srgbClr val="0000CC"/>
                </a:solidFill>
                <a:effectLst/>
                <a:uLnTx/>
                <a:uFillTx/>
                <a:latin typeface="+mj-lt"/>
                <a:ea typeface="+mj-ea"/>
                <a:cs typeface="+mj-cs"/>
              </a:rPr>
              <a:t>, 2011</a:t>
            </a:r>
            <a:endParaRPr kumimoji="0" lang="en-US" sz="1800" b="0" i="0" u="none" strike="noStrike" kern="1200" cap="none" spc="0" normalizeH="0" baseline="0" noProof="0" dirty="0">
              <a:ln>
                <a:noFill/>
              </a:ln>
              <a:solidFill>
                <a:srgbClr val="0000CC"/>
              </a:solidFill>
              <a:effectLst/>
              <a:uLnTx/>
              <a:uFillTx/>
              <a:latin typeface="+mj-lt"/>
              <a:ea typeface="+mj-ea"/>
              <a:cs typeface="+mj-cs"/>
            </a:endParaRPr>
          </a:p>
        </p:txBody>
      </p:sp>
      <p:sp>
        <p:nvSpPr>
          <p:cNvPr id="6" name="Date Placeholder 5"/>
          <p:cNvSpPr>
            <a:spLocks noGrp="1"/>
          </p:cNvSpPr>
          <p:nvPr>
            <p:ph type="dt" sz="half" idx="10"/>
          </p:nvPr>
        </p:nvSpPr>
        <p:spPr/>
        <p:txBody>
          <a:bodyPr/>
          <a:lstStyle/>
          <a:p>
            <a:fld id="{2CB14472-AEF3-4E23-8E6A-F78A5E284838}" type="datetime1">
              <a:rPr lang="en-US" smtClean="0"/>
              <a:pPr/>
              <a:t>10/29/2011</a:t>
            </a:fld>
            <a:endParaRPr lang="en-US"/>
          </a:p>
        </p:txBody>
      </p:sp>
      <p:sp>
        <p:nvSpPr>
          <p:cNvPr id="8" name="Rectangle 7"/>
          <p:cNvSpPr/>
          <p:nvPr/>
        </p:nvSpPr>
        <p:spPr>
          <a:xfrm>
            <a:off x="3276600" y="6096000"/>
            <a:ext cx="2763705" cy="369332"/>
          </a:xfrm>
          <a:prstGeom prst="rect">
            <a:avLst/>
          </a:prstGeom>
        </p:spPr>
        <p:txBody>
          <a:bodyPr wrap="none">
            <a:spAutoFit/>
          </a:bodyPr>
          <a:lstStyle/>
          <a:p>
            <a:r>
              <a:rPr lang="en-US" dirty="0" smtClean="0">
                <a:solidFill>
                  <a:srgbClr val="0070C0"/>
                </a:solidFill>
              </a:rPr>
              <a:t>http://www.eigenfactor.org</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457200"/>
          </a:xfrm>
        </p:spPr>
        <p:txBody>
          <a:bodyPr>
            <a:noAutofit/>
          </a:bodyPr>
          <a:lstStyle/>
          <a:p>
            <a:r>
              <a:rPr lang="en-US" sz="2800" dirty="0" smtClean="0">
                <a:solidFill>
                  <a:srgbClr val="00B050"/>
                </a:solidFill>
              </a:rPr>
              <a:t>Journals: Geometry &amp; Topology 2010</a:t>
            </a:r>
            <a:endParaRPr lang="en-US" sz="2800" dirty="0">
              <a:solidFill>
                <a:srgbClr val="00B050"/>
              </a:solidFill>
            </a:endParaRPr>
          </a:p>
        </p:txBody>
      </p:sp>
      <p:graphicFrame>
        <p:nvGraphicFramePr>
          <p:cNvPr id="5" name="Table 4"/>
          <p:cNvGraphicFramePr>
            <a:graphicFrameLocks noGrp="1"/>
          </p:cNvGraphicFramePr>
          <p:nvPr/>
        </p:nvGraphicFramePr>
        <p:xfrm>
          <a:off x="152400" y="533400"/>
          <a:ext cx="8762998" cy="3392805"/>
        </p:xfrm>
        <a:graphic>
          <a:graphicData uri="http://schemas.openxmlformats.org/drawingml/2006/table">
            <a:tbl>
              <a:tblPr firstRow="1" bandRow="1">
                <a:tableStyleId>{5C22544A-7EE6-4342-B048-85BDC9FD1C3A}</a:tableStyleId>
              </a:tblPr>
              <a:tblGrid>
                <a:gridCol w="4381500"/>
                <a:gridCol w="912813"/>
                <a:gridCol w="638968"/>
                <a:gridCol w="638968"/>
                <a:gridCol w="638968"/>
                <a:gridCol w="638968"/>
                <a:gridCol w="912813"/>
              </a:tblGrid>
              <a:tr h="62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70C0"/>
                          </a:solidFill>
                        </a:rPr>
                        <a:t>Journals</a:t>
                      </a:r>
                      <a:r>
                        <a:rPr lang="en-US" sz="2800" baseline="0" dirty="0" smtClean="0">
                          <a:solidFill>
                            <a:srgbClr val="0070C0"/>
                          </a:solidFill>
                        </a:rPr>
                        <a:t> &amp; </a:t>
                      </a:r>
                      <a:r>
                        <a:rPr lang="en-US" sz="2800" dirty="0" smtClean="0">
                          <a:solidFill>
                            <a:srgbClr val="0070C0"/>
                          </a:solidFill>
                        </a:rPr>
                        <a:t>Start year</a:t>
                      </a:r>
                    </a:p>
                  </a:txBody>
                  <a:tcPr>
                    <a:blipFill>
                      <a:blip r:embed="rId2"/>
                      <a:tile tx="0" ty="0" sx="100000" sy="100000" flip="none" algn="tl"/>
                    </a:blipFill>
                  </a:tcPr>
                </a:tc>
                <a:tc>
                  <a:txBody>
                    <a:bodyPr/>
                    <a:lstStyle/>
                    <a:p>
                      <a:pPr algn="ctr"/>
                      <a:r>
                        <a:rPr lang="en-US" sz="1400" dirty="0" smtClean="0">
                          <a:solidFill>
                            <a:srgbClr val="0070C0"/>
                          </a:solidFill>
                        </a:rPr>
                        <a:t>Article</a:t>
                      </a:r>
                      <a:r>
                        <a:rPr lang="en-US" sz="1400" baseline="0" dirty="0" smtClean="0">
                          <a:solidFill>
                            <a:srgbClr val="0070C0"/>
                          </a:solidFill>
                        </a:rPr>
                        <a:t> </a:t>
                      </a:r>
                      <a:br>
                        <a:rPr lang="en-US" sz="1400" baseline="0" dirty="0" smtClean="0">
                          <a:solidFill>
                            <a:srgbClr val="0070C0"/>
                          </a:solidFill>
                        </a:rPr>
                      </a:br>
                      <a:r>
                        <a:rPr lang="en-US" sz="1400" baseline="0" dirty="0" smtClean="0">
                          <a:solidFill>
                            <a:srgbClr val="0070C0"/>
                          </a:solidFill>
                        </a:rPr>
                        <a:t>Infl.</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ERA</a:t>
                      </a:r>
                      <a:br>
                        <a:rPr lang="en-US" sz="1400" dirty="0" smtClean="0">
                          <a:solidFill>
                            <a:srgbClr val="0070C0"/>
                          </a:solidFill>
                        </a:rPr>
                      </a:br>
                      <a:r>
                        <a:rPr lang="en-US" sz="1400" dirty="0" err="1" smtClean="0">
                          <a:solidFill>
                            <a:srgbClr val="0070C0"/>
                          </a:solidFill>
                        </a:rPr>
                        <a:t>Aust</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Nor</a:t>
                      </a:r>
                      <a:br>
                        <a:rPr lang="en-US" sz="1400" dirty="0" smtClean="0">
                          <a:solidFill>
                            <a:srgbClr val="0070C0"/>
                          </a:solidFill>
                        </a:rPr>
                      </a:br>
                      <a:r>
                        <a:rPr lang="en-US" sz="1400" dirty="0" smtClean="0">
                          <a:solidFill>
                            <a:srgbClr val="0070C0"/>
                          </a:solidFill>
                        </a:rPr>
                        <a:t>way</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Denmark</a:t>
                      </a:r>
                      <a:endParaRPr lang="en-US" sz="1400"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#Paper</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ISI</a:t>
                      </a:r>
                      <a:endParaRPr lang="en-US" dirty="0">
                        <a:solidFill>
                          <a:srgbClr val="0070C0"/>
                        </a:solidFill>
                      </a:endParaRPr>
                    </a:p>
                  </a:txBody>
                  <a:tcPr>
                    <a:blipFill>
                      <a:blip r:embed="rId2"/>
                      <a:tile tx="0" ty="0" sx="100000" sy="100000" flip="none" algn="tl"/>
                    </a:blipFill>
                  </a:tcPr>
                </a:tc>
              </a:tr>
              <a:tr h="363410">
                <a:tc>
                  <a:txBody>
                    <a:bodyPr/>
                    <a:lstStyle/>
                    <a:p>
                      <a:pPr algn="l" fontAlgn="ctr"/>
                      <a:r>
                        <a:rPr lang="en-US" u="sng" dirty="0" smtClean="0">
                          <a:solidFill>
                            <a:srgbClr val="0000CC"/>
                          </a:solidFill>
                          <a:hlinkClick r:id=""/>
                        </a:rPr>
                        <a:t>Topology Proceedings</a:t>
                      </a:r>
                      <a:r>
                        <a:rPr lang="en-US" u="sng" dirty="0" smtClean="0">
                          <a:solidFill>
                            <a:srgbClr val="0000CC"/>
                          </a:solidFill>
                        </a:rPr>
                        <a:t>, 1976</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algn="ctr"/>
                      <a:r>
                        <a:rPr lang="en-US" dirty="0" smtClean="0">
                          <a:solidFill>
                            <a:srgbClr val="0070C0"/>
                          </a:solidFill>
                        </a:rPr>
                        <a:t>Z</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Questions and Answers in General Topology</a:t>
                      </a: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JP </a:t>
                      </a:r>
                      <a:r>
                        <a:rPr lang="en-US" sz="1800" b="0" i="0" u="sng" strike="noStrike" dirty="0" smtClean="0">
                          <a:solidFill>
                            <a:srgbClr val="0000CC"/>
                          </a:solidFill>
                          <a:latin typeface="Calibri"/>
                        </a:rPr>
                        <a:t>J. </a:t>
                      </a:r>
                      <a:r>
                        <a:rPr lang="en-US" sz="1800" b="0" i="0" u="sng" strike="noStrike" dirty="0">
                          <a:solidFill>
                            <a:srgbClr val="0000CC"/>
                          </a:solidFill>
                          <a:latin typeface="Calibri"/>
                        </a:rPr>
                        <a:t>of Geometry and Topology</a:t>
                      </a: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Calibri"/>
                        </a:rPr>
                        <a:t>J. </a:t>
                      </a:r>
                      <a:r>
                        <a:rPr lang="en-US" sz="1800" b="0" i="0" u="sng" strike="noStrike" dirty="0">
                          <a:solidFill>
                            <a:srgbClr val="0000CC"/>
                          </a:solidFill>
                          <a:latin typeface="Calibri"/>
                        </a:rPr>
                        <a:t>of </a:t>
                      </a:r>
                      <a:r>
                        <a:rPr lang="en-US" sz="1800" b="0" i="0" u="sng" strike="noStrike" dirty="0" smtClean="0">
                          <a:solidFill>
                            <a:srgbClr val="0000CC"/>
                          </a:solidFill>
                          <a:latin typeface="Calibri"/>
                        </a:rPr>
                        <a:t>Geom.</a:t>
                      </a:r>
                      <a:r>
                        <a:rPr lang="en-US" sz="1800" b="0" i="0" u="sng" strike="noStrike" baseline="0" dirty="0" smtClean="0">
                          <a:solidFill>
                            <a:srgbClr val="0000CC"/>
                          </a:solidFill>
                          <a:latin typeface="Calibri"/>
                        </a:rPr>
                        <a:t> &amp;</a:t>
                      </a:r>
                      <a:r>
                        <a:rPr lang="en-US" sz="1800" b="0" i="0" u="sng" strike="noStrike" dirty="0" smtClean="0">
                          <a:solidFill>
                            <a:srgbClr val="0000CC"/>
                          </a:solidFill>
                          <a:latin typeface="Calibri"/>
                        </a:rPr>
                        <a:t> </a:t>
                      </a:r>
                      <a:r>
                        <a:rPr lang="en-US" sz="1800" b="0" i="0" u="sng" strike="noStrike" dirty="0">
                          <a:solidFill>
                            <a:srgbClr val="0000CC"/>
                          </a:solidFill>
                          <a:latin typeface="Calibri"/>
                        </a:rPr>
                        <a:t>Symmetry in Physics</a:t>
                      </a: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algn="ctr"/>
                      <a:r>
                        <a:rPr lang="en-US" dirty="0" smtClean="0">
                          <a:solidFill>
                            <a:srgbClr val="0070C0"/>
                          </a:solidFill>
                        </a:rPr>
                        <a:t>C</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Journal of Topology and </a:t>
                      </a:r>
                      <a:r>
                        <a:rPr lang="en-US" sz="1800" b="0" i="0" u="sng" strike="noStrike" dirty="0" smtClean="0">
                          <a:solidFill>
                            <a:srgbClr val="0000CC"/>
                          </a:solidFill>
                          <a:latin typeface="Calibri"/>
                        </a:rPr>
                        <a:t>Analysis, 2009</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algn="ctr"/>
                      <a:r>
                        <a:rPr lang="en-US" dirty="0" smtClean="0">
                          <a:solidFill>
                            <a:srgbClr val="0070C0"/>
                          </a:solidFill>
                        </a:rPr>
                        <a:t>N</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Calibri"/>
                        </a:rPr>
                        <a:t>Int.</a:t>
                      </a:r>
                      <a:r>
                        <a:rPr lang="en-US" sz="1800" b="0" i="0" u="sng" strike="noStrike" baseline="0" dirty="0" smtClean="0">
                          <a:solidFill>
                            <a:srgbClr val="0000CC"/>
                          </a:solidFill>
                          <a:latin typeface="Calibri"/>
                        </a:rPr>
                        <a:t> </a:t>
                      </a:r>
                      <a:r>
                        <a:rPr lang="en-US" sz="1800" b="0" i="0" u="sng" strike="noStrike" dirty="0" smtClean="0">
                          <a:solidFill>
                            <a:srgbClr val="0000CC"/>
                          </a:solidFill>
                          <a:latin typeface="Calibri"/>
                        </a:rPr>
                        <a:t>Elec. </a:t>
                      </a:r>
                      <a:r>
                        <a:rPr lang="en-US" sz="1800" b="0" i="0" u="sng" strike="noStrike" dirty="0">
                          <a:solidFill>
                            <a:srgbClr val="0000CC"/>
                          </a:solidFill>
                          <a:latin typeface="Calibri"/>
                        </a:rPr>
                        <a:t>Journal of </a:t>
                      </a:r>
                      <a:r>
                        <a:rPr lang="en-US" sz="1800" b="0" i="0" u="sng" strike="noStrike" dirty="0" smtClean="0">
                          <a:solidFill>
                            <a:srgbClr val="0000CC"/>
                          </a:solidFill>
                          <a:latin typeface="Calibri"/>
                        </a:rPr>
                        <a:t>Geometry, 2009</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algn="ctr"/>
                      <a:r>
                        <a:rPr lang="en-US" dirty="0" smtClean="0">
                          <a:solidFill>
                            <a:srgbClr val="0070C0"/>
                          </a:solidFill>
                        </a:rPr>
                        <a:t>N</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u="sng" dirty="0" smtClean="0">
                          <a:solidFill>
                            <a:srgbClr val="0000CC"/>
                          </a:solidFill>
                          <a:hlinkClick r:id="" action="ppaction://hlinkfile"/>
                        </a:rPr>
                        <a:t>Discrete and Continuous Dynamical Systems. Series S</a:t>
                      </a:r>
                      <a:r>
                        <a:rPr lang="en-US" u="sng" dirty="0" smtClean="0">
                          <a:solidFill>
                            <a:srgbClr val="0000CC"/>
                          </a:solidFill>
                        </a:rPr>
                        <a:t>,</a:t>
                      </a:r>
                      <a:r>
                        <a:rPr lang="en-US" u="sng" baseline="0" dirty="0" smtClean="0">
                          <a:solidFill>
                            <a:srgbClr val="0000CC"/>
                          </a:solidFill>
                        </a:rPr>
                        <a:t> 2007</a:t>
                      </a:r>
                      <a:endParaRPr lang="en-US" sz="1800" b="0" i="0" u="sng" strike="noStrike" dirty="0" smtClean="0">
                        <a:solidFill>
                          <a:srgbClr val="0000CC"/>
                        </a:solidFill>
                        <a:latin typeface="+mn-lt"/>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algn="ctr"/>
                      <a:r>
                        <a:rPr lang="en-US" dirty="0" smtClean="0">
                          <a:solidFill>
                            <a:srgbClr val="0070C0"/>
                          </a:solidFill>
                        </a:rPr>
                        <a:t>Z</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N</a:t>
                      </a:r>
                      <a:endParaRPr lang="en-US" b="0" dirty="0">
                        <a:solidFill>
                          <a:schemeClr val="tx1"/>
                        </a:solidFill>
                      </a:endParaRPr>
                    </a:p>
                  </a:txBody>
                  <a:tcPr>
                    <a:blipFill>
                      <a:blip r:embed="rId2"/>
                      <a:tile tx="0" ty="0" sx="100000" sy="100000" flip="none" algn="tl"/>
                    </a:blipFill>
                  </a:tcPr>
                </a:tc>
              </a:tr>
            </a:tbl>
          </a:graphicData>
        </a:graphic>
      </p:graphicFrame>
      <p:sp>
        <p:nvSpPr>
          <p:cNvPr id="7" name="Title 1"/>
          <p:cNvSpPr txBox="1">
            <a:spLocks/>
          </p:cNvSpPr>
          <p:nvPr/>
        </p:nvSpPr>
        <p:spPr>
          <a:xfrm>
            <a:off x="1143000" y="6507162"/>
            <a:ext cx="6934200" cy="27463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solidFill>
                  <a:srgbClr val="0000CC"/>
                </a:solidFill>
                <a:latin typeface="+mj-lt"/>
                <a:ea typeface="+mj-ea"/>
                <a:cs typeface="+mj-cs"/>
              </a:rPr>
              <a:t>October </a:t>
            </a:r>
            <a:r>
              <a:rPr kumimoji="0" lang="en-US" sz="1800" b="0" i="0" u="none" strike="noStrike" kern="1200" cap="none" spc="0" normalizeH="0" baseline="0" noProof="0" dirty="0" smtClean="0">
                <a:ln>
                  <a:noFill/>
                </a:ln>
                <a:solidFill>
                  <a:srgbClr val="0000CC"/>
                </a:solidFill>
                <a:effectLst/>
                <a:uLnTx/>
                <a:uFillTx/>
                <a:latin typeface="+mj-lt"/>
                <a:ea typeface="+mj-ea"/>
                <a:cs typeface="+mj-cs"/>
              </a:rPr>
              <a:t>, 2011</a:t>
            </a:r>
            <a:endParaRPr kumimoji="0" lang="en-US" sz="1800" b="0" i="0" u="none" strike="noStrike" kern="1200" cap="none" spc="0" normalizeH="0" baseline="0" noProof="0" dirty="0">
              <a:ln>
                <a:noFill/>
              </a:ln>
              <a:solidFill>
                <a:srgbClr val="0000CC"/>
              </a:solidFill>
              <a:effectLst/>
              <a:uLnTx/>
              <a:uFillTx/>
              <a:latin typeface="+mj-lt"/>
              <a:ea typeface="+mj-ea"/>
              <a:cs typeface="+mj-cs"/>
            </a:endParaRPr>
          </a:p>
        </p:txBody>
      </p:sp>
      <p:sp>
        <p:nvSpPr>
          <p:cNvPr id="6" name="Date Placeholder 5"/>
          <p:cNvSpPr>
            <a:spLocks noGrp="1"/>
          </p:cNvSpPr>
          <p:nvPr>
            <p:ph type="dt" sz="half" idx="10"/>
          </p:nvPr>
        </p:nvSpPr>
        <p:spPr/>
        <p:txBody>
          <a:bodyPr/>
          <a:lstStyle/>
          <a:p>
            <a:fld id="{C007DF37-444E-4649-BC3E-8742826A5369}" type="datetime1">
              <a:rPr lang="en-US" smtClean="0"/>
              <a:pPr/>
              <a:t>10/29/2011</a:t>
            </a:fld>
            <a:endParaRPr lang="en-US"/>
          </a:p>
        </p:txBody>
      </p:sp>
      <p:sp>
        <p:nvSpPr>
          <p:cNvPr id="8" name="Rectangle 7"/>
          <p:cNvSpPr/>
          <p:nvPr/>
        </p:nvSpPr>
        <p:spPr>
          <a:xfrm>
            <a:off x="3276600" y="6096000"/>
            <a:ext cx="2763705" cy="369332"/>
          </a:xfrm>
          <a:prstGeom prst="rect">
            <a:avLst/>
          </a:prstGeom>
        </p:spPr>
        <p:txBody>
          <a:bodyPr wrap="none">
            <a:spAutoFit/>
          </a:bodyPr>
          <a:lstStyle/>
          <a:p>
            <a:r>
              <a:rPr lang="en-US" dirty="0" smtClean="0">
                <a:solidFill>
                  <a:srgbClr val="0070C0"/>
                </a:solidFill>
              </a:rPr>
              <a:t>http://www.eigenfactor.org</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457200"/>
          </a:xfrm>
        </p:spPr>
        <p:txBody>
          <a:bodyPr>
            <a:noAutofit/>
          </a:bodyPr>
          <a:lstStyle/>
          <a:p>
            <a:r>
              <a:rPr lang="en-US" sz="2800" dirty="0" smtClean="0">
                <a:solidFill>
                  <a:srgbClr val="00B050"/>
                </a:solidFill>
              </a:rPr>
              <a:t>Journals: Mathematics Education 2010</a:t>
            </a:r>
            <a:endParaRPr lang="en-US" sz="2800" dirty="0">
              <a:solidFill>
                <a:srgbClr val="00B050"/>
              </a:solidFill>
            </a:endParaRPr>
          </a:p>
        </p:txBody>
      </p:sp>
      <p:graphicFrame>
        <p:nvGraphicFramePr>
          <p:cNvPr id="5" name="Table 4"/>
          <p:cNvGraphicFramePr>
            <a:graphicFrameLocks noGrp="1"/>
          </p:cNvGraphicFramePr>
          <p:nvPr/>
        </p:nvGraphicFramePr>
        <p:xfrm>
          <a:off x="152400" y="565785"/>
          <a:ext cx="8686800" cy="5972175"/>
        </p:xfrm>
        <a:graphic>
          <a:graphicData uri="http://schemas.openxmlformats.org/drawingml/2006/table">
            <a:tbl>
              <a:tblPr firstRow="1" bandRow="1">
                <a:tableStyleId>{5C22544A-7EE6-4342-B048-85BDC9FD1C3A}</a:tableStyleId>
              </a:tblPr>
              <a:tblGrid>
                <a:gridCol w="4343400"/>
                <a:gridCol w="904876"/>
                <a:gridCol w="633412"/>
                <a:gridCol w="633412"/>
                <a:gridCol w="633412"/>
                <a:gridCol w="633412"/>
                <a:gridCol w="904876"/>
              </a:tblGrid>
              <a:tr h="62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70C0"/>
                          </a:solidFill>
                        </a:rPr>
                        <a:t>Journals</a:t>
                      </a:r>
                      <a:r>
                        <a:rPr lang="en-US" sz="2800" baseline="0" dirty="0" smtClean="0">
                          <a:solidFill>
                            <a:srgbClr val="0070C0"/>
                          </a:solidFill>
                        </a:rPr>
                        <a:t> &amp; </a:t>
                      </a:r>
                      <a:r>
                        <a:rPr lang="en-US" sz="2800" dirty="0" smtClean="0">
                          <a:solidFill>
                            <a:srgbClr val="0070C0"/>
                          </a:solidFill>
                        </a:rPr>
                        <a:t>Start year</a:t>
                      </a:r>
                    </a:p>
                  </a:txBody>
                  <a:tcPr>
                    <a:blipFill>
                      <a:blip r:embed="rId2"/>
                      <a:tile tx="0" ty="0" sx="100000" sy="100000" flip="none" algn="tl"/>
                    </a:blipFill>
                  </a:tcPr>
                </a:tc>
                <a:tc>
                  <a:txBody>
                    <a:bodyPr/>
                    <a:lstStyle/>
                    <a:p>
                      <a:pPr algn="ctr"/>
                      <a:r>
                        <a:rPr lang="en-US" sz="1400" dirty="0" smtClean="0">
                          <a:solidFill>
                            <a:srgbClr val="0070C0"/>
                          </a:solidFill>
                        </a:rPr>
                        <a:t>Article</a:t>
                      </a:r>
                      <a:r>
                        <a:rPr lang="en-US" sz="1400" baseline="0" dirty="0" smtClean="0">
                          <a:solidFill>
                            <a:srgbClr val="0070C0"/>
                          </a:solidFill>
                        </a:rPr>
                        <a:t> </a:t>
                      </a:r>
                      <a:br>
                        <a:rPr lang="en-US" sz="1400" baseline="0" dirty="0" smtClean="0">
                          <a:solidFill>
                            <a:srgbClr val="0070C0"/>
                          </a:solidFill>
                        </a:rPr>
                      </a:br>
                      <a:r>
                        <a:rPr lang="en-US" sz="1400" baseline="0" dirty="0" smtClean="0">
                          <a:solidFill>
                            <a:srgbClr val="0070C0"/>
                          </a:solidFill>
                        </a:rPr>
                        <a:t>Infl.</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ERA</a:t>
                      </a:r>
                      <a:br>
                        <a:rPr lang="en-US" sz="1400" dirty="0" smtClean="0">
                          <a:solidFill>
                            <a:srgbClr val="0070C0"/>
                          </a:solidFill>
                        </a:rPr>
                      </a:br>
                      <a:r>
                        <a:rPr lang="en-US" sz="1400" dirty="0" err="1" smtClean="0">
                          <a:solidFill>
                            <a:srgbClr val="0070C0"/>
                          </a:solidFill>
                        </a:rPr>
                        <a:t>Aust</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Nor</a:t>
                      </a:r>
                      <a:br>
                        <a:rPr lang="en-US" sz="1400" dirty="0" smtClean="0">
                          <a:solidFill>
                            <a:srgbClr val="0070C0"/>
                          </a:solidFill>
                        </a:rPr>
                      </a:br>
                      <a:r>
                        <a:rPr lang="en-US" sz="1400" dirty="0" smtClean="0">
                          <a:solidFill>
                            <a:srgbClr val="0070C0"/>
                          </a:solidFill>
                        </a:rPr>
                        <a:t>way</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Denmark</a:t>
                      </a:r>
                      <a:endParaRPr lang="en-US" sz="1400"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#Paper</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ISI</a:t>
                      </a:r>
                      <a:endParaRPr lang="en-US" dirty="0">
                        <a:solidFill>
                          <a:srgbClr val="0070C0"/>
                        </a:solidFill>
                      </a:endParaRP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Calibri"/>
                        </a:rPr>
                        <a:t>J. </a:t>
                      </a:r>
                      <a:r>
                        <a:rPr lang="en-US" sz="1800" b="0" i="0" u="sng" strike="noStrike" dirty="0">
                          <a:solidFill>
                            <a:srgbClr val="0000CC"/>
                          </a:solidFill>
                          <a:latin typeface="Calibri"/>
                        </a:rPr>
                        <a:t>for Research in </a:t>
                      </a:r>
                      <a:r>
                        <a:rPr lang="en-US" sz="1800" b="0" i="0" u="sng" strike="noStrike" dirty="0" smtClean="0">
                          <a:solidFill>
                            <a:srgbClr val="0000CC"/>
                          </a:solidFill>
                          <a:latin typeface="Calibri"/>
                        </a:rPr>
                        <a:t>Math.Education,1970</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dirty="0" smtClean="0"/>
                        <a:t>0.459</a:t>
                      </a:r>
                      <a:endParaRPr lang="en-US" b="1" dirty="0">
                        <a:solidFill>
                          <a:srgbClr val="0000CC"/>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A*</a:t>
                      </a: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12</a:t>
                      </a:r>
                      <a:endParaRPr lang="en-US" b="1" dirty="0">
                        <a:solidFill>
                          <a:srgbClr val="FF0000"/>
                        </a:solidFill>
                      </a:endParaRPr>
                    </a:p>
                  </a:txBody>
                  <a:tcPr>
                    <a:blipFill>
                      <a:blip r:embed="rId2"/>
                      <a:tile tx="0" ty="0" sx="100000" sy="100000" flip="none" algn="tl"/>
                    </a:blipFill>
                  </a:tcPr>
                </a:tc>
                <a:tc>
                  <a:txBody>
                    <a:bodyPr/>
                    <a:lstStyle/>
                    <a:p>
                      <a:pPr algn="ctr"/>
                      <a:r>
                        <a:rPr lang="en-US" dirty="0" smtClean="0"/>
                        <a:t>ISI</a:t>
                      </a:r>
                      <a:endParaRPr lang="en-US" b="1" dirty="0">
                        <a:solidFill>
                          <a:srgbClr val="0000CC"/>
                        </a:solidFill>
                      </a:endParaRPr>
                    </a:p>
                  </a:txBody>
                  <a:tcPr>
                    <a:blipFill>
                      <a:blip r:embed="rId2"/>
                      <a:tile tx="0" ty="0" sx="100000" sy="100000" flip="none" algn="tl"/>
                    </a:blipFill>
                  </a:tcPr>
                </a:tc>
              </a:tr>
              <a:tr h="363410">
                <a:tc>
                  <a:txBody>
                    <a:bodyPr/>
                    <a:lstStyle/>
                    <a:p>
                      <a:pPr algn="l" fontAlgn="ctr"/>
                      <a:r>
                        <a:rPr lang="en-US" u="sng" dirty="0" err="1" smtClean="0">
                          <a:solidFill>
                            <a:srgbClr val="0000CC"/>
                          </a:solidFill>
                          <a:hlinkClick r:id=""/>
                        </a:rPr>
                        <a:t>Educat</a:t>
                      </a:r>
                      <a:r>
                        <a:rPr lang="en-US" u="sng" dirty="0" smtClean="0">
                          <a:solidFill>
                            <a:srgbClr val="0000CC"/>
                          </a:solidFill>
                          <a:hlinkClick r:id=""/>
                        </a:rPr>
                        <a:t>. Studies in Mathematics</a:t>
                      </a:r>
                      <a:r>
                        <a:rPr lang="en-US" u="sng" dirty="0" smtClean="0">
                          <a:solidFill>
                            <a:srgbClr val="0000CC"/>
                          </a:solidFill>
                        </a:rPr>
                        <a:t>, 1968</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b="1" dirty="0" smtClean="0">
                          <a:solidFill>
                            <a:srgbClr val="0000CC"/>
                          </a:solidFill>
                        </a:rPr>
                        <a:t>----</a:t>
                      </a:r>
                      <a:endParaRPr lang="en-US" b="1" dirty="0">
                        <a:solidFill>
                          <a:srgbClr val="0000CC"/>
                        </a:solidFill>
                      </a:endParaRPr>
                    </a:p>
                  </a:txBody>
                  <a:tcPr>
                    <a:blipFill>
                      <a:blip r:embed="rId2"/>
                      <a:tile tx="0" ty="0" sx="100000" sy="100000" flip="none" algn="tl"/>
                    </a:blipFill>
                  </a:tcPr>
                </a:tc>
                <a:tc>
                  <a:txBody>
                    <a:bodyPr/>
                    <a:lstStyle/>
                    <a:p>
                      <a:pPr algn="ctr"/>
                      <a:r>
                        <a:rPr lang="en-US" b="1" dirty="0" smtClean="0">
                          <a:solidFill>
                            <a:srgbClr val="FF0000"/>
                          </a:solidFill>
                        </a:rPr>
                        <a:t>A*</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u="sng" dirty="0" smtClean="0">
                          <a:solidFill>
                            <a:srgbClr val="0000CC"/>
                          </a:solidFill>
                          <a:hlinkClick r:id=""/>
                        </a:rPr>
                        <a:t>J. of Mathematical Behavior</a:t>
                      </a:r>
                      <a:r>
                        <a:rPr lang="en-US" u="sng" dirty="0" smtClean="0">
                          <a:solidFill>
                            <a:srgbClr val="0000CC"/>
                          </a:solidFill>
                        </a:rPr>
                        <a:t>, 1980</a:t>
                      </a:r>
                      <a:endParaRPr lang="en-US" b="0" u="sng" dirty="0" smtClean="0">
                        <a:solidFill>
                          <a:srgbClr val="0000CC"/>
                        </a:solidFill>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r>
                        <a:rPr lang="en-US" u="sng" dirty="0" smtClean="0">
                          <a:solidFill>
                            <a:srgbClr val="0000CC"/>
                          </a:solidFill>
                          <a:hlinkClick r:id=""/>
                        </a:rPr>
                        <a:t>Math.</a:t>
                      </a:r>
                      <a:r>
                        <a:rPr lang="en-US" u="sng" baseline="0" dirty="0" smtClean="0">
                          <a:solidFill>
                            <a:srgbClr val="0000CC"/>
                          </a:solidFill>
                          <a:hlinkClick r:id=""/>
                        </a:rPr>
                        <a:t> </a:t>
                      </a:r>
                      <a:r>
                        <a:rPr lang="en-US" u="sng" dirty="0" smtClean="0">
                          <a:solidFill>
                            <a:srgbClr val="0000CC"/>
                          </a:solidFill>
                          <a:hlinkClick r:id=""/>
                        </a:rPr>
                        <a:t>Thinking and Learning</a:t>
                      </a:r>
                      <a:r>
                        <a:rPr lang="en-US" u="sng" dirty="0" smtClean="0">
                          <a:solidFill>
                            <a:srgbClr val="0000CC"/>
                          </a:solidFill>
                        </a:rPr>
                        <a:t>, 1999</a:t>
                      </a:r>
                      <a:endParaRPr lang="en-US" b="0" u="sng" dirty="0">
                        <a:solidFill>
                          <a:srgbClr val="0000CC"/>
                        </a:solidFill>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algn="ctr"/>
                      <a:r>
                        <a:rPr lang="en-US" dirty="0" smtClean="0">
                          <a:solidFill>
                            <a:srgbClr val="0070C0"/>
                          </a:solidFill>
                        </a:rPr>
                        <a:t>A</a:t>
                      </a:r>
                      <a:endParaRPr lang="en-US" dirty="0">
                        <a:solidFill>
                          <a:srgbClr val="0070C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N</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ZDM: The International Journal on Mathematics </a:t>
                      </a:r>
                      <a:r>
                        <a:rPr lang="en-US" sz="1800" b="0" i="0" u="sng" strike="noStrike" dirty="0" smtClean="0">
                          <a:solidFill>
                            <a:srgbClr val="0000CC"/>
                          </a:solidFill>
                          <a:latin typeface="Calibri"/>
                        </a:rPr>
                        <a:t>Education, 1969</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b="1" dirty="0" smtClean="0">
                          <a:solidFill>
                            <a:srgbClr val="0000CC"/>
                          </a:solidFill>
                        </a:rPr>
                        <a:t>----</a:t>
                      </a:r>
                      <a:endParaRPr lang="en-US" b="1" dirty="0">
                        <a:solidFill>
                          <a:srgbClr val="0000CC"/>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A</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2</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Z</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0070C0"/>
                        </a:solidFill>
                      </a:endParaRPr>
                    </a:p>
                  </a:txBody>
                  <a:tcPr>
                    <a:blipFill>
                      <a:blip r:embed="rId2"/>
                      <a:tile tx="0" ty="0" sx="100000" sy="100000" flip="none" algn="tl"/>
                    </a:blipFill>
                  </a:tcPr>
                </a:tc>
                <a:tc>
                  <a:txBody>
                    <a:bodyPr/>
                    <a:lstStyle/>
                    <a:p>
                      <a:pPr algn="ctr"/>
                      <a:r>
                        <a:rPr lang="en-US" b="0" dirty="0" smtClean="0">
                          <a:solidFill>
                            <a:schemeClr val="tx1"/>
                          </a:solidFill>
                        </a:rPr>
                        <a:t>N</a:t>
                      </a:r>
                      <a:endParaRPr lang="en-US" b="0" dirty="0">
                        <a:solidFill>
                          <a:schemeClr val="tx1"/>
                        </a:solidFill>
                      </a:endParaRPr>
                    </a:p>
                  </a:txBody>
                  <a:tcPr>
                    <a:blipFill>
                      <a:blip r:embed="rId2"/>
                      <a:tile tx="0" ty="0" sx="100000" sy="100000" flip="none" algn="tl"/>
                    </a:blipFill>
                  </a:tcPr>
                </a:tc>
              </a:tr>
              <a:tr h="36341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u="sng" dirty="0" smtClean="0">
                          <a:solidFill>
                            <a:srgbClr val="0000CC"/>
                          </a:solidFill>
                          <a:hlinkClick r:id=""/>
                        </a:rPr>
                        <a:t>J of Math. Teacher Education</a:t>
                      </a:r>
                      <a:r>
                        <a:rPr lang="en-US" u="sng" dirty="0" smtClean="0">
                          <a:solidFill>
                            <a:srgbClr val="0000CC"/>
                          </a:solidFill>
                        </a:rPr>
                        <a:t>, 1998</a:t>
                      </a:r>
                      <a:endParaRPr lang="en-US" b="0" u="sng" dirty="0" smtClean="0">
                        <a:solidFill>
                          <a:srgbClr val="0000CC"/>
                        </a:solidFill>
                      </a:endParaRPr>
                    </a:p>
                  </a:txBody>
                  <a:tcPr marL="9525" marR="9525" marT="9525" marB="0" anchor="ctr">
                    <a:blipFill>
                      <a:blip r:embed="rId2"/>
                      <a:tile tx="0" ty="0" sx="100000" sy="100000" flip="none" algn="tl"/>
                    </a:blipFill>
                  </a:tcPr>
                </a:tc>
                <a:tc>
                  <a:txBody>
                    <a:bodyPr/>
                    <a:lstStyle/>
                    <a:p>
                      <a:pPr algn="ctr"/>
                      <a:r>
                        <a:rPr lang="en-US" b="1" dirty="0" smtClean="0">
                          <a:solidFill>
                            <a:srgbClr val="0000CC"/>
                          </a:solidFill>
                        </a:rPr>
                        <a:t>----</a:t>
                      </a:r>
                      <a:endParaRPr lang="en-US" dirty="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A</a:t>
                      </a: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1</a:t>
                      </a:r>
                      <a:endParaRPr lang="en-US" b="1" dirty="0">
                        <a:solidFill>
                          <a:srgbClr val="FF000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sz="1800" b="0" i="0" u="sng" strike="noStrike" dirty="0" err="1" smtClean="0">
                          <a:solidFill>
                            <a:srgbClr val="0000CC"/>
                          </a:solidFill>
                          <a:latin typeface="Calibri"/>
                        </a:rPr>
                        <a:t>Int.J</a:t>
                      </a:r>
                      <a:r>
                        <a:rPr lang="en-US" sz="1800" b="0" i="0" u="sng" strike="noStrike" dirty="0" smtClean="0">
                          <a:solidFill>
                            <a:srgbClr val="0000CC"/>
                          </a:solidFill>
                          <a:latin typeface="Calibri"/>
                        </a:rPr>
                        <a:t>. </a:t>
                      </a:r>
                      <a:r>
                        <a:rPr lang="en-US" sz="1800" b="0" i="0" u="sng" strike="noStrike" dirty="0">
                          <a:solidFill>
                            <a:srgbClr val="0000CC"/>
                          </a:solidFill>
                          <a:latin typeface="Calibri"/>
                        </a:rPr>
                        <a:t>of </a:t>
                      </a:r>
                      <a:r>
                        <a:rPr lang="en-US" sz="1800" b="0" i="0" u="sng" strike="noStrike" dirty="0" smtClean="0">
                          <a:solidFill>
                            <a:srgbClr val="0000CC"/>
                          </a:solidFill>
                          <a:latin typeface="Calibri"/>
                        </a:rPr>
                        <a:t>Science&amp;Math.Education,2003</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A</a:t>
                      </a: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sz="1800" b="1" dirty="0" smtClean="0">
                          <a:solidFill>
                            <a:srgbClr val="0000CC"/>
                          </a:solidFill>
                        </a:rPr>
                        <a:t>2</a:t>
                      </a:r>
                      <a:endParaRPr lang="en-US" sz="1800" b="1" dirty="0">
                        <a:solidFill>
                          <a:srgbClr val="0000CC"/>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sz="1800" u="sng" kern="1200" baseline="0" dirty="0" smtClean="0">
                          <a:solidFill>
                            <a:srgbClr val="0000CC"/>
                          </a:solidFill>
                          <a:latin typeface="+mn-lt"/>
                          <a:ea typeface="+mn-ea"/>
                          <a:cs typeface="+mn-cs"/>
                        </a:rPr>
                        <a:t>Issues in Mathematics Education, 1990</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b="1" dirty="0" smtClean="0">
                          <a:solidFill>
                            <a:srgbClr val="0000CC"/>
                          </a:solidFill>
                        </a:rPr>
                        <a:t>----</a:t>
                      </a:r>
                      <a:endParaRPr lang="en-US" b="1" dirty="0">
                        <a:solidFill>
                          <a:srgbClr val="0000CC"/>
                        </a:solidFill>
                      </a:endParaRPr>
                    </a:p>
                  </a:txBody>
                  <a:tcPr>
                    <a:blipFill>
                      <a:blip r:embed="rId2"/>
                      <a:tile tx="0" ty="0" sx="100000" sy="100000" flip="none" algn="tl"/>
                    </a:blipFill>
                  </a:tcPr>
                </a:tc>
                <a:tc>
                  <a:txBody>
                    <a:bodyPr/>
                    <a:lstStyle/>
                    <a:p>
                      <a:pPr algn="ctr"/>
                      <a:r>
                        <a:rPr lang="en-US" b="1" dirty="0" smtClean="0">
                          <a:solidFill>
                            <a:srgbClr val="FF0000"/>
                          </a:solidFill>
                        </a:rPr>
                        <a:t>Z</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1</a:t>
                      </a:r>
                      <a:endParaRPr lang="en-US" b="1" dirty="0">
                        <a:solidFill>
                          <a:srgbClr val="FF0000"/>
                        </a:solidFill>
                      </a:endParaRPr>
                    </a:p>
                  </a:txBody>
                  <a:tcPr>
                    <a:blipFill>
                      <a:blip r:embed="rId2"/>
                      <a:tile tx="0" ty="0" sx="100000" sy="100000" flip="none" algn="tl"/>
                    </a:blipFill>
                  </a:tcPr>
                </a:tc>
                <a:tc>
                  <a:txBody>
                    <a:bodyPr/>
                    <a:lstStyle/>
                    <a:p>
                      <a:pPr algn="ctr"/>
                      <a:r>
                        <a:rPr lang="en-US" b="1" dirty="0" smtClean="0">
                          <a:solidFill>
                            <a:srgbClr val="FF0000"/>
                          </a:solidFill>
                        </a:rPr>
                        <a:t>2</a:t>
                      </a:r>
                      <a:endParaRPr lang="en-US" b="1" dirty="0">
                        <a:solidFill>
                          <a:srgbClr val="FF000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For the Learning of </a:t>
                      </a:r>
                      <a:r>
                        <a:rPr lang="en-US" sz="1800" b="0" i="0" u="sng" strike="noStrike" dirty="0" smtClean="0">
                          <a:solidFill>
                            <a:srgbClr val="0000CC"/>
                          </a:solidFill>
                          <a:latin typeface="Calibri"/>
                        </a:rPr>
                        <a:t>Mathematics, 1981</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algn="ctr"/>
                      <a:r>
                        <a:rPr lang="en-US" b="1" dirty="0" smtClean="0">
                          <a:solidFill>
                            <a:srgbClr val="0000CC"/>
                          </a:solidFill>
                        </a:rPr>
                        <a:t>----</a:t>
                      </a:r>
                      <a:endParaRPr lang="en-US" b="1" dirty="0">
                        <a:solidFill>
                          <a:srgbClr val="0000CC"/>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A</a:t>
                      </a: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800" u="sng" kern="1200" dirty="0" smtClean="0">
                          <a:solidFill>
                            <a:srgbClr val="0000CC"/>
                          </a:solidFill>
                          <a:latin typeface="+mn-lt"/>
                          <a:ea typeface="+mn-ea"/>
                          <a:cs typeface="+mn-cs"/>
                        </a:rPr>
                        <a:t>Math. Education Research J., </a:t>
                      </a:r>
                      <a:r>
                        <a:rPr lang="en-US" sz="1800" u="sng" kern="1200" baseline="0" dirty="0" smtClean="0">
                          <a:solidFill>
                            <a:srgbClr val="0000CC"/>
                          </a:solidFill>
                          <a:latin typeface="+mn-lt"/>
                          <a:ea typeface="+mn-ea"/>
                          <a:cs typeface="+mn-cs"/>
                        </a:rPr>
                        <a:t>1989</a:t>
                      </a:r>
                      <a:endParaRPr lang="en-US" b="0" u="sng" dirty="0" smtClean="0">
                        <a:solidFill>
                          <a:srgbClr val="0000CC"/>
                        </a:solidFill>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A</a:t>
                      </a: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N</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b="0" u="sng" dirty="0" smtClean="0">
                          <a:solidFill>
                            <a:srgbClr val="0000CC"/>
                          </a:solidFill>
                        </a:rPr>
                        <a:t>Canadian J. of Science Mathematics &amp; Technology Education, 2001</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B</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1</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0070C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r h="363410">
                <a:tc>
                  <a:txBody>
                    <a:bodyPr/>
                    <a:lstStyle/>
                    <a:p>
                      <a:pPr algn="l" fontAlgn="ctr"/>
                      <a:r>
                        <a:rPr lang="en-US" sz="1800" b="0" i="0" u="sng" strike="noStrike" dirty="0">
                          <a:solidFill>
                            <a:srgbClr val="0000CC"/>
                          </a:solidFill>
                          <a:latin typeface="Calibri"/>
                        </a:rPr>
                        <a:t>The </a:t>
                      </a:r>
                      <a:r>
                        <a:rPr lang="en-US" sz="1800" b="0" i="0" u="sng" strike="noStrike" dirty="0" smtClean="0">
                          <a:solidFill>
                            <a:srgbClr val="0000CC"/>
                          </a:solidFill>
                          <a:latin typeface="Calibri"/>
                        </a:rPr>
                        <a:t>Int. J. </a:t>
                      </a:r>
                      <a:r>
                        <a:rPr lang="en-US" sz="1800" b="0" i="0" u="sng" strike="noStrike" dirty="0">
                          <a:solidFill>
                            <a:srgbClr val="0000CC"/>
                          </a:solidFill>
                          <a:latin typeface="Calibri"/>
                        </a:rPr>
                        <a:t>for Technology in Mathematics </a:t>
                      </a:r>
                      <a:r>
                        <a:rPr lang="en-US" sz="1800" b="0" i="0" u="sng" strike="noStrike" dirty="0" smtClean="0">
                          <a:solidFill>
                            <a:srgbClr val="0000CC"/>
                          </a:solidFill>
                          <a:latin typeface="Calibri"/>
                        </a:rPr>
                        <a:t>Education, 1997</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C</a:t>
                      </a: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algn="ctr"/>
                      <a:r>
                        <a:rPr lang="en-US" b="0" dirty="0" smtClean="0">
                          <a:solidFill>
                            <a:schemeClr val="tx1"/>
                          </a:solidFill>
                        </a:rPr>
                        <a:t>N</a:t>
                      </a:r>
                      <a:endParaRPr lang="en-US" b="0" dirty="0">
                        <a:solidFill>
                          <a:schemeClr val="tx1"/>
                        </a:solidFill>
                      </a:endParaRPr>
                    </a:p>
                  </a:txBody>
                  <a:tcPr>
                    <a:blipFill>
                      <a:blip r:embed="rId2"/>
                      <a:tile tx="0" ty="0" sx="100000" sy="100000" flip="none" algn="tl"/>
                    </a:blipFill>
                  </a:tcPr>
                </a:tc>
              </a:tr>
              <a:tr h="363410">
                <a:tc>
                  <a:txBody>
                    <a:bodyPr/>
                    <a:lstStyle/>
                    <a:p>
                      <a:pPr algn="l" fontAlgn="ctr"/>
                      <a:r>
                        <a:rPr lang="en-US" sz="1800" b="0" i="0" u="sng" strike="noStrike" dirty="0" smtClean="0">
                          <a:solidFill>
                            <a:srgbClr val="0000CC"/>
                          </a:solidFill>
                          <a:latin typeface="Calibri"/>
                        </a:rPr>
                        <a:t>Int. Elec. J. </a:t>
                      </a:r>
                      <a:r>
                        <a:rPr lang="en-US" sz="1800" b="0" i="0" u="sng" strike="noStrike" dirty="0">
                          <a:solidFill>
                            <a:srgbClr val="0000CC"/>
                          </a:solidFill>
                          <a:latin typeface="Calibri"/>
                        </a:rPr>
                        <a:t>of </a:t>
                      </a:r>
                      <a:r>
                        <a:rPr lang="en-US" sz="1800" b="0" i="0" u="sng" strike="noStrike" dirty="0" smtClean="0">
                          <a:solidFill>
                            <a:srgbClr val="0000CC"/>
                          </a:solidFill>
                          <a:latin typeface="Calibri"/>
                        </a:rPr>
                        <a:t>Math. Education, 2006</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C</a:t>
                      </a: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a:t>
                      </a:r>
                    </a:p>
                  </a:txBody>
                  <a:tcPr>
                    <a:blipFill>
                      <a:blip r:embed="rId2"/>
                      <a:tile tx="0" ty="0" sx="100000" sy="100000" flip="none" algn="tl"/>
                    </a:blipFill>
                  </a:tcPr>
                </a:tc>
              </a:tr>
            </a:tbl>
          </a:graphicData>
        </a:graphic>
      </p:graphicFrame>
      <p:sp>
        <p:nvSpPr>
          <p:cNvPr id="6" name="Title 1"/>
          <p:cNvSpPr txBox="1">
            <a:spLocks/>
          </p:cNvSpPr>
          <p:nvPr/>
        </p:nvSpPr>
        <p:spPr>
          <a:xfrm>
            <a:off x="1143000" y="6507162"/>
            <a:ext cx="6934200" cy="27463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solidFill>
                  <a:srgbClr val="0000CC"/>
                </a:solidFill>
                <a:latin typeface="+mj-lt"/>
                <a:ea typeface="+mj-ea"/>
                <a:cs typeface="+mj-cs"/>
              </a:rPr>
              <a:t>October </a:t>
            </a:r>
            <a:r>
              <a:rPr kumimoji="0" lang="en-US" sz="1800" b="0" i="0" u="none" strike="noStrike" kern="1200" cap="none" spc="0" normalizeH="0" baseline="0" noProof="0" dirty="0" smtClean="0">
                <a:ln>
                  <a:noFill/>
                </a:ln>
                <a:solidFill>
                  <a:srgbClr val="0000CC"/>
                </a:solidFill>
                <a:effectLst/>
                <a:uLnTx/>
                <a:uFillTx/>
                <a:latin typeface="+mj-lt"/>
                <a:ea typeface="+mj-ea"/>
                <a:cs typeface="+mj-cs"/>
              </a:rPr>
              <a:t>, 2011</a:t>
            </a:r>
            <a:endParaRPr kumimoji="0" lang="en-US" sz="1800" b="0" i="0" u="none" strike="noStrike" kern="1200" cap="none" spc="0" normalizeH="0" baseline="0" noProof="0" dirty="0">
              <a:ln>
                <a:noFill/>
              </a:ln>
              <a:solidFill>
                <a:srgbClr val="0000CC"/>
              </a:solidFill>
              <a:effectLst/>
              <a:uLnTx/>
              <a:uFillTx/>
              <a:latin typeface="+mj-lt"/>
              <a:ea typeface="+mj-ea"/>
              <a:cs typeface="+mj-cs"/>
            </a:endParaRPr>
          </a:p>
        </p:txBody>
      </p:sp>
      <p:sp>
        <p:nvSpPr>
          <p:cNvPr id="7" name="Date Placeholder 6"/>
          <p:cNvSpPr>
            <a:spLocks noGrp="1"/>
          </p:cNvSpPr>
          <p:nvPr>
            <p:ph type="dt" sz="half" idx="10"/>
          </p:nvPr>
        </p:nvSpPr>
        <p:spPr/>
        <p:txBody>
          <a:bodyPr/>
          <a:lstStyle/>
          <a:p>
            <a:fld id="{359B1D2A-9332-4E82-ACD9-2A4D710681C9}" type="datetime1">
              <a:rPr lang="en-US" smtClean="0"/>
              <a:pPr/>
              <a:t>10/29/2011</a:t>
            </a:fld>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457200"/>
          </a:xfrm>
        </p:spPr>
        <p:txBody>
          <a:bodyPr>
            <a:noAutofit/>
          </a:bodyPr>
          <a:lstStyle/>
          <a:p>
            <a:r>
              <a:rPr lang="en-US" sz="2800" dirty="0" smtClean="0">
                <a:solidFill>
                  <a:srgbClr val="00B050"/>
                </a:solidFill>
              </a:rPr>
              <a:t>Journals: Mathematics Education 2010</a:t>
            </a:r>
            <a:endParaRPr lang="en-US" sz="2800" dirty="0">
              <a:solidFill>
                <a:srgbClr val="00B050"/>
              </a:solidFill>
            </a:endParaRPr>
          </a:p>
        </p:txBody>
      </p:sp>
      <p:graphicFrame>
        <p:nvGraphicFramePr>
          <p:cNvPr id="5" name="Table 4"/>
          <p:cNvGraphicFramePr>
            <a:graphicFrameLocks noGrp="1"/>
          </p:cNvGraphicFramePr>
          <p:nvPr/>
        </p:nvGraphicFramePr>
        <p:xfrm>
          <a:off x="304798" y="544830"/>
          <a:ext cx="8610602" cy="5972175"/>
        </p:xfrm>
        <a:graphic>
          <a:graphicData uri="http://schemas.openxmlformats.org/drawingml/2006/table">
            <a:tbl>
              <a:tblPr firstRow="1" bandRow="1">
                <a:tableStyleId>{5C22544A-7EE6-4342-B048-85BDC9FD1C3A}</a:tableStyleId>
              </a:tblPr>
              <a:tblGrid>
                <a:gridCol w="4305299"/>
                <a:gridCol w="896937"/>
                <a:gridCol w="627857"/>
                <a:gridCol w="627857"/>
                <a:gridCol w="627857"/>
                <a:gridCol w="627857"/>
                <a:gridCol w="896938"/>
              </a:tblGrid>
              <a:tr h="6112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70C0"/>
                          </a:solidFill>
                        </a:rPr>
                        <a:t>Journals</a:t>
                      </a:r>
                      <a:r>
                        <a:rPr lang="en-US" sz="2800" baseline="0" dirty="0" smtClean="0">
                          <a:solidFill>
                            <a:srgbClr val="0070C0"/>
                          </a:solidFill>
                        </a:rPr>
                        <a:t> &amp; </a:t>
                      </a:r>
                      <a:r>
                        <a:rPr lang="en-US" sz="2800" dirty="0" smtClean="0">
                          <a:solidFill>
                            <a:srgbClr val="0070C0"/>
                          </a:solidFill>
                        </a:rPr>
                        <a:t>Start year</a:t>
                      </a:r>
                    </a:p>
                  </a:txBody>
                  <a:tcPr>
                    <a:blipFill>
                      <a:blip r:embed="rId2"/>
                      <a:tile tx="0" ty="0" sx="100000" sy="100000" flip="none" algn="tl"/>
                    </a:blipFill>
                  </a:tcPr>
                </a:tc>
                <a:tc>
                  <a:txBody>
                    <a:bodyPr/>
                    <a:lstStyle/>
                    <a:p>
                      <a:pPr algn="ctr"/>
                      <a:r>
                        <a:rPr lang="en-US" sz="1400" dirty="0" smtClean="0">
                          <a:solidFill>
                            <a:srgbClr val="0070C0"/>
                          </a:solidFill>
                        </a:rPr>
                        <a:t>Article</a:t>
                      </a:r>
                      <a:r>
                        <a:rPr lang="en-US" sz="1400" baseline="0" dirty="0" smtClean="0">
                          <a:solidFill>
                            <a:srgbClr val="0070C0"/>
                          </a:solidFill>
                        </a:rPr>
                        <a:t> </a:t>
                      </a:r>
                      <a:br>
                        <a:rPr lang="en-US" sz="1400" baseline="0" dirty="0" smtClean="0">
                          <a:solidFill>
                            <a:srgbClr val="0070C0"/>
                          </a:solidFill>
                        </a:rPr>
                      </a:br>
                      <a:r>
                        <a:rPr lang="en-US" sz="1400" baseline="0" dirty="0" smtClean="0">
                          <a:solidFill>
                            <a:srgbClr val="0070C0"/>
                          </a:solidFill>
                        </a:rPr>
                        <a:t>Infl.</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ERA</a:t>
                      </a:r>
                      <a:br>
                        <a:rPr lang="en-US" sz="1400" dirty="0" smtClean="0">
                          <a:solidFill>
                            <a:srgbClr val="0070C0"/>
                          </a:solidFill>
                        </a:rPr>
                      </a:br>
                      <a:r>
                        <a:rPr lang="en-US" sz="1400" dirty="0" err="1" smtClean="0">
                          <a:solidFill>
                            <a:srgbClr val="0070C0"/>
                          </a:solidFill>
                        </a:rPr>
                        <a:t>Aust</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Nor</a:t>
                      </a:r>
                      <a:br>
                        <a:rPr lang="en-US" sz="1400" dirty="0" smtClean="0">
                          <a:solidFill>
                            <a:srgbClr val="0070C0"/>
                          </a:solidFill>
                        </a:rPr>
                      </a:br>
                      <a:r>
                        <a:rPr lang="en-US" sz="1400" dirty="0" smtClean="0">
                          <a:solidFill>
                            <a:srgbClr val="0070C0"/>
                          </a:solidFill>
                        </a:rPr>
                        <a:t>way</a:t>
                      </a:r>
                      <a:endParaRPr lang="en-US" sz="1400" dirty="0">
                        <a:solidFill>
                          <a:srgbClr val="0070C0"/>
                        </a:solidFill>
                      </a:endParaRPr>
                    </a:p>
                  </a:txBody>
                  <a:tcPr>
                    <a:blipFill>
                      <a:blip r:embed="rId2"/>
                      <a:tile tx="0" ty="0" sx="100000" sy="100000" flip="none" algn="tl"/>
                    </a:blipFill>
                  </a:tcPr>
                </a:tc>
                <a:tc>
                  <a:txBody>
                    <a:bodyPr/>
                    <a:lstStyle/>
                    <a:p>
                      <a:pPr algn="ctr"/>
                      <a:r>
                        <a:rPr lang="en-US" sz="1400" dirty="0" smtClean="0">
                          <a:solidFill>
                            <a:srgbClr val="0070C0"/>
                          </a:solidFill>
                        </a:rPr>
                        <a:t>Denmark</a:t>
                      </a:r>
                      <a:endParaRPr lang="en-US" sz="1400"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#Paper</a:t>
                      </a:r>
                      <a:endParaRPr lang="en-US" dirty="0">
                        <a:solidFill>
                          <a:srgbClr val="0070C0"/>
                        </a:solidFill>
                      </a:endParaRPr>
                    </a:p>
                  </a:txBody>
                  <a:tcPr>
                    <a:blipFill>
                      <a:blip r:embed="rId2"/>
                      <a:tile tx="0" ty="0" sx="100000" sy="100000" flip="none" algn="tl"/>
                    </a:blipFill>
                  </a:tcPr>
                </a:tc>
                <a:tc>
                  <a:txBody>
                    <a:bodyPr/>
                    <a:lstStyle/>
                    <a:p>
                      <a:pPr algn="ctr"/>
                      <a:r>
                        <a:rPr lang="en-US" dirty="0" smtClean="0">
                          <a:solidFill>
                            <a:srgbClr val="0070C0"/>
                          </a:solidFill>
                        </a:rPr>
                        <a:t>ISI</a:t>
                      </a:r>
                      <a:endParaRPr lang="en-US" dirty="0">
                        <a:solidFill>
                          <a:srgbClr val="0070C0"/>
                        </a:solidFill>
                      </a:endParaRPr>
                    </a:p>
                  </a:txBody>
                  <a:tcPr>
                    <a:blipFill>
                      <a:blip r:embed="rId2"/>
                      <a:tile tx="0" ty="0" sx="100000" sy="100000" flip="none" algn="tl"/>
                    </a:blipFill>
                  </a:tcPr>
                </a:tc>
              </a:tr>
              <a:tr h="349310">
                <a:tc>
                  <a:txBody>
                    <a:bodyPr/>
                    <a:lstStyle/>
                    <a:p>
                      <a:r>
                        <a:rPr lang="en-US" b="0" u="sng" dirty="0" smtClean="0">
                          <a:solidFill>
                            <a:srgbClr val="0000CC"/>
                          </a:solidFill>
                        </a:rPr>
                        <a:t>Asia Pacific Education Review, 2000</a:t>
                      </a: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C</a:t>
                      </a: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tx1"/>
                          </a:solidFill>
                        </a:rPr>
                        <a:t>N</a:t>
                      </a:r>
                    </a:p>
                  </a:txBody>
                  <a:tcPr>
                    <a:blipFill>
                      <a:blip r:embed="rId2"/>
                      <a:tile tx="0" ty="0" sx="100000" sy="100000" flip="none" algn="tl"/>
                    </a:blipFill>
                  </a:tcPr>
                </a:tc>
              </a:tr>
              <a:tr h="349310">
                <a:tc>
                  <a:txBody>
                    <a:bodyPr/>
                    <a:lstStyle/>
                    <a:p>
                      <a:pPr algn="l" fontAlgn="ctr"/>
                      <a:r>
                        <a:rPr lang="en-US" b="0" u="sng" dirty="0" smtClean="0">
                          <a:solidFill>
                            <a:srgbClr val="0000CC"/>
                          </a:solidFill>
                        </a:rPr>
                        <a:t>Educational Research &amp; Reviews, 2006</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C</a:t>
                      </a: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tx1"/>
                          </a:solidFill>
                        </a:rPr>
                        <a:t>N</a:t>
                      </a:r>
                    </a:p>
                  </a:txBody>
                  <a:tcPr>
                    <a:blipFill>
                      <a:blip r:embed="rId2"/>
                      <a:tile tx="0" ty="0" sx="100000" sy="100000" flip="none" algn="tl"/>
                    </a:blipFill>
                  </a:tcPr>
                </a:tc>
              </a:tr>
              <a:tr h="533061">
                <a:tc>
                  <a:txBody>
                    <a:bodyPr/>
                    <a:lstStyle/>
                    <a:p>
                      <a:pPr algn="l" fontAlgn="ctr"/>
                      <a:r>
                        <a:rPr lang="en-GB" b="0" dirty="0" smtClean="0">
                          <a:hlinkClick r:id=""/>
                        </a:rPr>
                        <a:t>PRIMUS (Problems, Resources, Issues in Undergraduate Math. </a:t>
                      </a:r>
                      <a:r>
                        <a:rPr lang="en-GB" b="0" u="sng" dirty="0" smtClean="0">
                          <a:solidFill>
                            <a:srgbClr val="0000CC"/>
                          </a:solidFill>
                          <a:hlinkClick r:id=""/>
                        </a:rPr>
                        <a:t>Studies)</a:t>
                      </a:r>
                      <a:r>
                        <a:rPr lang="en-GB" b="0" u="sng" dirty="0" smtClean="0">
                          <a:solidFill>
                            <a:srgbClr val="0000CC"/>
                          </a:solidFill>
                        </a:rPr>
                        <a:t>, 1991</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C</a:t>
                      </a: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algn="ctr"/>
                      <a:r>
                        <a:rPr lang="en-US" b="0" i="0" dirty="0" smtClean="0">
                          <a:solidFill>
                            <a:schemeClr val="tx1"/>
                          </a:solidFill>
                        </a:rPr>
                        <a:t>N</a:t>
                      </a:r>
                      <a:endParaRPr lang="en-US" b="0" i="0" dirty="0">
                        <a:solidFill>
                          <a:schemeClr val="tx1"/>
                        </a:solidFill>
                      </a:endParaRPr>
                    </a:p>
                  </a:txBody>
                  <a:tcPr>
                    <a:blipFill>
                      <a:blip r:embed="rId2"/>
                      <a:tile tx="0" ty="0" sx="100000" sy="100000" flip="none" algn="tl"/>
                    </a:blipFill>
                  </a:tcPr>
                </a:tc>
              </a:tr>
              <a:tr h="349310">
                <a:tc>
                  <a:txBody>
                    <a:bodyPr/>
                    <a:lstStyle/>
                    <a:p>
                      <a:r>
                        <a:rPr lang="en-US" b="0" u="sng" dirty="0" err="1" smtClean="0">
                          <a:solidFill>
                            <a:srgbClr val="0000CC"/>
                          </a:solidFill>
                        </a:rPr>
                        <a:t>Bolema</a:t>
                      </a:r>
                      <a:r>
                        <a:rPr lang="en-US" b="0" u="sng" dirty="0" smtClean="0">
                          <a:solidFill>
                            <a:srgbClr val="0000CC"/>
                          </a:solidFill>
                        </a:rPr>
                        <a:t> Math.</a:t>
                      </a:r>
                      <a:r>
                        <a:rPr lang="en-US" b="0" u="sng" baseline="0" dirty="0" smtClean="0">
                          <a:solidFill>
                            <a:srgbClr val="0000CC"/>
                          </a:solidFill>
                        </a:rPr>
                        <a:t> </a:t>
                      </a:r>
                      <a:r>
                        <a:rPr lang="en-US" b="0" u="sng" dirty="0" smtClean="0">
                          <a:solidFill>
                            <a:srgbClr val="0000CC"/>
                          </a:solidFill>
                        </a:rPr>
                        <a:t>Education Bulletin, 2006</a:t>
                      </a: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Z</a:t>
                      </a: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tx1"/>
                          </a:solidFill>
                        </a:rPr>
                        <a:t>ISI</a:t>
                      </a:r>
                    </a:p>
                  </a:txBody>
                  <a:tcPr>
                    <a:blipFill>
                      <a:blip r:embed="rId2"/>
                      <a:tile tx="0" ty="0" sx="100000" sy="100000" flip="none" algn="tl"/>
                    </a:blipFill>
                  </a:tcPr>
                </a:tc>
              </a:tr>
              <a:tr h="349310">
                <a:tc>
                  <a:txBody>
                    <a:bodyPr/>
                    <a:lstStyle/>
                    <a:p>
                      <a:pPr algn="l" fontAlgn="ctr"/>
                      <a:r>
                        <a:rPr lang="en-US" i="0" u="sng" dirty="0" smtClean="0">
                          <a:solidFill>
                            <a:srgbClr val="0000CC"/>
                          </a:solidFill>
                          <a:hlinkClick r:id="" action="ppaction://hlinkfile"/>
                        </a:rPr>
                        <a:t>Nordic Studies in Math. </a:t>
                      </a:r>
                      <a:r>
                        <a:rPr lang="en-US" i="0" u="sng" dirty="0" err="1" smtClean="0">
                          <a:solidFill>
                            <a:srgbClr val="0000CC"/>
                          </a:solidFill>
                          <a:hlinkClick r:id="" action="ppaction://hlinkfile"/>
                        </a:rPr>
                        <a:t>Edu</a:t>
                      </a:r>
                      <a:r>
                        <a:rPr lang="en-US" i="0" u="sng" dirty="0" smtClean="0">
                          <a:solidFill>
                            <a:srgbClr val="0000CC"/>
                          </a:solidFill>
                        </a:rPr>
                        <a:t>., 1993</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algn="ctr"/>
                      <a:r>
                        <a:rPr lang="en-US" dirty="0" smtClean="0">
                          <a:solidFill>
                            <a:srgbClr val="0070C0"/>
                          </a:solidFill>
                        </a:rPr>
                        <a:t>Z</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tx1"/>
                          </a:solidFill>
                        </a:rPr>
                        <a:t>N</a:t>
                      </a:r>
                    </a:p>
                  </a:txBody>
                  <a:tcPr>
                    <a:blipFill>
                      <a:blip r:embed="rId2"/>
                      <a:tile tx="0" ty="0" sx="100000" sy="100000" flip="none" algn="tl"/>
                    </a:blipFill>
                  </a:tcPr>
                </a:tc>
              </a:tr>
              <a:tr h="533061">
                <a:tc>
                  <a:txBody>
                    <a:bodyPr/>
                    <a:lstStyle/>
                    <a:p>
                      <a:pPr algn="l" fontAlgn="ctr"/>
                      <a:r>
                        <a:rPr lang="fr-FR" u="sng" dirty="0" err="1" smtClean="0">
                          <a:solidFill>
                            <a:srgbClr val="0000CC"/>
                          </a:solidFill>
                          <a:hlinkClick r:id="" action="ppaction://hlinkfile"/>
                        </a:rPr>
                        <a:t>Récherches</a:t>
                      </a:r>
                      <a:r>
                        <a:rPr lang="fr-FR" u="sng" dirty="0" smtClean="0">
                          <a:solidFill>
                            <a:srgbClr val="0000CC"/>
                          </a:solidFill>
                          <a:hlinkClick r:id="" action="ppaction://hlinkfile"/>
                        </a:rPr>
                        <a:t> en Didactiques des Mathématiques</a:t>
                      </a:r>
                      <a:r>
                        <a:rPr lang="fr-FR" u="sng" dirty="0" smtClean="0">
                          <a:solidFill>
                            <a:srgbClr val="0000CC"/>
                          </a:solidFill>
                        </a:rPr>
                        <a:t> , 1980</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algn="ctr"/>
                      <a:r>
                        <a:rPr lang="en-US" dirty="0" smtClean="0">
                          <a:solidFill>
                            <a:srgbClr val="0070C0"/>
                          </a:solidFill>
                        </a:rPr>
                        <a:t>Z</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tx1"/>
                          </a:solidFill>
                        </a:rPr>
                        <a:t>N</a:t>
                      </a:r>
                    </a:p>
                  </a:txBody>
                  <a:tcPr>
                    <a:blipFill>
                      <a:blip r:embed="rId2"/>
                      <a:tile tx="0" ty="0" sx="100000" sy="100000" flip="none" algn="tl"/>
                    </a:blipFill>
                  </a:tcPr>
                </a:tc>
              </a:tr>
              <a:tr h="349310">
                <a:tc>
                  <a:txBody>
                    <a:bodyPr/>
                    <a:lstStyle/>
                    <a:p>
                      <a:pPr algn="l" fontAlgn="ctr"/>
                      <a:r>
                        <a:rPr lang="en-US" i="0" u="sng" dirty="0" smtClean="0">
                          <a:solidFill>
                            <a:srgbClr val="0000CC"/>
                          </a:solidFill>
                          <a:hlinkClick r:id="" action="ppaction://hlinkfile"/>
                        </a:rPr>
                        <a:t>Nordic Studies in Math. </a:t>
                      </a:r>
                      <a:r>
                        <a:rPr lang="en-US" i="0" u="sng" dirty="0" err="1" smtClean="0">
                          <a:solidFill>
                            <a:srgbClr val="0000CC"/>
                          </a:solidFill>
                          <a:hlinkClick r:id="" action="ppaction://hlinkfile"/>
                        </a:rPr>
                        <a:t>Edu</a:t>
                      </a:r>
                      <a:r>
                        <a:rPr lang="en-US" i="0" u="sng" dirty="0" smtClean="0">
                          <a:solidFill>
                            <a:srgbClr val="0000CC"/>
                          </a:solidFill>
                        </a:rPr>
                        <a:t>., 1993</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algn="ctr"/>
                      <a:r>
                        <a:rPr lang="en-US" dirty="0" smtClean="0">
                          <a:solidFill>
                            <a:srgbClr val="0070C0"/>
                          </a:solidFill>
                        </a:rPr>
                        <a:t>Z</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algn="ctr"/>
                      <a:r>
                        <a:rPr lang="en-US" b="0" i="0" dirty="0" smtClean="0">
                          <a:solidFill>
                            <a:schemeClr val="tx1"/>
                          </a:solidFill>
                        </a:rPr>
                        <a:t>N</a:t>
                      </a:r>
                      <a:endParaRPr lang="en-US" b="0" i="0" dirty="0">
                        <a:solidFill>
                          <a:schemeClr val="tx1"/>
                        </a:solidFill>
                      </a:endParaRPr>
                    </a:p>
                  </a:txBody>
                  <a:tcPr>
                    <a:blipFill>
                      <a:blip r:embed="rId2"/>
                      <a:tile tx="0" ty="0" sx="100000" sy="100000" flip="none" algn="tl"/>
                    </a:blipFill>
                  </a:tcPr>
                </a:tc>
              </a:tr>
              <a:tr h="349310">
                <a:tc>
                  <a:txBody>
                    <a:bodyPr/>
                    <a:lstStyle/>
                    <a:p>
                      <a:pPr algn="l" fontAlgn="ctr"/>
                      <a:r>
                        <a:rPr lang="en-US" i="0" u="sng" dirty="0" smtClean="0">
                          <a:solidFill>
                            <a:srgbClr val="0000CC"/>
                          </a:solidFill>
                          <a:hlinkClick r:id="" action="ppaction://hlinkfile"/>
                        </a:rPr>
                        <a:t>Mathematics Education Review</a:t>
                      </a:r>
                      <a:r>
                        <a:rPr lang="en-US" i="0" u="sng" dirty="0" smtClean="0">
                          <a:solidFill>
                            <a:srgbClr val="0000CC"/>
                          </a:solidFill>
                        </a:rPr>
                        <a:t>, 1993</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Z</a:t>
                      </a: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tx1"/>
                          </a:solidFill>
                        </a:rPr>
                        <a:t>N</a:t>
                      </a:r>
                    </a:p>
                  </a:txBody>
                  <a:tcPr>
                    <a:blipFill>
                      <a:blip r:embed="rId2"/>
                      <a:tile tx="0" ty="0" sx="100000" sy="100000" flip="none" algn="tl"/>
                    </a:blipFill>
                  </a:tcPr>
                </a:tc>
              </a:tr>
              <a:tr h="34931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i="0" u="sng" dirty="0" smtClean="0">
                          <a:solidFill>
                            <a:srgbClr val="0000CC"/>
                          </a:solidFill>
                          <a:hlinkClick r:id="" action="ppaction://hlinkfile"/>
                        </a:rPr>
                        <a:t>Research in Math. Education</a:t>
                      </a:r>
                      <a:r>
                        <a:rPr lang="en-US" i="0" u="sng" dirty="0" smtClean="0">
                          <a:solidFill>
                            <a:srgbClr val="0000CC"/>
                          </a:solidFill>
                        </a:rPr>
                        <a:t>, 2000</a:t>
                      </a:r>
                      <a:endParaRPr lang="en-US" b="0" i="0" u="sng" dirty="0" smtClean="0">
                        <a:solidFill>
                          <a:srgbClr val="0000CC"/>
                        </a:solidFill>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Z</a:t>
                      </a: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tx1"/>
                          </a:solidFill>
                        </a:rPr>
                        <a:t>N</a:t>
                      </a:r>
                    </a:p>
                  </a:txBody>
                  <a:tcPr>
                    <a:blipFill>
                      <a:blip r:embed="rId2"/>
                      <a:tile tx="0" ty="0" sx="100000" sy="100000" flip="none" algn="tl"/>
                    </a:blipFill>
                  </a:tcPr>
                </a:tc>
              </a:tr>
              <a:tr h="349310">
                <a:tc>
                  <a:txBody>
                    <a:bodyPr/>
                    <a:lstStyle/>
                    <a:p>
                      <a:r>
                        <a:rPr lang="en-US" i="0" u="sng" dirty="0" err="1" smtClean="0">
                          <a:solidFill>
                            <a:srgbClr val="0000CC"/>
                          </a:solidFill>
                          <a:hlinkClick r:id="" action="ppaction://hlinkfile"/>
                        </a:rPr>
                        <a:t>Int.J</a:t>
                      </a:r>
                      <a:r>
                        <a:rPr lang="en-US" i="0" u="sng" dirty="0" smtClean="0">
                          <a:solidFill>
                            <a:srgbClr val="0000CC"/>
                          </a:solidFill>
                          <a:hlinkClick r:id="" action="ppaction://hlinkfile"/>
                        </a:rPr>
                        <a:t>. for the History of Math.Edu</a:t>
                      </a:r>
                      <a:r>
                        <a:rPr lang="en-US" i="0" u="sng" dirty="0" smtClean="0">
                          <a:solidFill>
                            <a:srgbClr val="0000CC"/>
                          </a:solidFill>
                        </a:rPr>
                        <a:t>.,2006</a:t>
                      </a:r>
                      <a:endParaRPr lang="en-US" b="0" i="0" u="sng" dirty="0">
                        <a:solidFill>
                          <a:srgbClr val="0000CC"/>
                        </a:solidFill>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algn="ctr"/>
                      <a:r>
                        <a:rPr lang="en-US" dirty="0" smtClean="0">
                          <a:solidFill>
                            <a:srgbClr val="0070C0"/>
                          </a:solidFill>
                        </a:rPr>
                        <a:t>Z</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algn="ctr"/>
                      <a:r>
                        <a:rPr lang="en-US" b="0" i="0" dirty="0" smtClean="0">
                          <a:solidFill>
                            <a:schemeClr val="tx1"/>
                          </a:solidFill>
                        </a:rPr>
                        <a:t>N</a:t>
                      </a:r>
                      <a:endParaRPr lang="en-US" b="0" i="0" dirty="0">
                        <a:solidFill>
                          <a:schemeClr val="tx1"/>
                        </a:solidFill>
                      </a:endParaRPr>
                    </a:p>
                  </a:txBody>
                  <a:tcPr>
                    <a:blipFill>
                      <a:blip r:embed="rId2"/>
                      <a:tile tx="0" ty="0" sx="100000" sy="100000" flip="none" algn="tl"/>
                    </a:blipFill>
                  </a:tcPr>
                </a:tc>
              </a:tr>
              <a:tr h="349310">
                <a:tc>
                  <a:txBody>
                    <a:bodyPr/>
                    <a:lstStyle/>
                    <a:p>
                      <a:pPr algn="l" fontAlgn="ctr"/>
                      <a:r>
                        <a:rPr lang="en-US" i="0" u="sng" dirty="0" smtClean="0">
                          <a:solidFill>
                            <a:srgbClr val="0000CC"/>
                          </a:solidFill>
                          <a:hlinkClick r:id="" action="ppaction://hlinkfile"/>
                        </a:rPr>
                        <a:t>Int. J. for Studies in Math.Educa</a:t>
                      </a:r>
                      <a:r>
                        <a:rPr lang="en-US" i="0" u="sng" dirty="0" smtClean="0">
                          <a:solidFill>
                            <a:srgbClr val="0000CC"/>
                          </a:solidFill>
                        </a:rPr>
                        <a:t>ti.,2009</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Z</a:t>
                      </a: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Z</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tx1"/>
                          </a:solidFill>
                        </a:rPr>
                        <a:t>N</a:t>
                      </a:r>
                    </a:p>
                  </a:txBody>
                  <a:tcPr>
                    <a:blipFill>
                      <a:blip r:embed="rId2"/>
                      <a:tile tx="0" ty="0" sx="100000" sy="100000" flip="none" algn="tl"/>
                    </a:blipFill>
                  </a:tcPr>
                </a:tc>
              </a:tr>
              <a:tr h="533061">
                <a:tc>
                  <a:txBody>
                    <a:bodyPr/>
                    <a:lstStyle/>
                    <a:p>
                      <a:pPr algn="l" fontAlgn="ctr"/>
                      <a:r>
                        <a:rPr lang="en-US" b="0" u="sng" dirty="0" smtClean="0">
                          <a:solidFill>
                            <a:srgbClr val="0000CC"/>
                          </a:solidFill>
                          <a:hlinkClick r:id=""/>
                        </a:rPr>
                        <a:t>Eurasia Journal of Mathematics, Science &amp; Technology Education</a:t>
                      </a:r>
                      <a:r>
                        <a:rPr lang="en-US" b="0" u="sng" dirty="0" smtClean="0">
                          <a:solidFill>
                            <a:srgbClr val="0000CC"/>
                          </a:solidFill>
                        </a:rPr>
                        <a:t>, 2005</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algn="ctr"/>
                      <a:r>
                        <a:rPr lang="en-US" dirty="0" smtClean="0">
                          <a:solidFill>
                            <a:srgbClr val="0070C0"/>
                          </a:solidFill>
                        </a:rPr>
                        <a:t>Z</a:t>
                      </a:r>
                      <a:endParaRPr lang="en-US"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tx1"/>
                          </a:solidFill>
                        </a:rPr>
                        <a:t>N</a:t>
                      </a:r>
                    </a:p>
                  </a:txBody>
                  <a:tcPr>
                    <a:blipFill>
                      <a:blip r:embed="rId2"/>
                      <a:tile tx="0" ty="0" sx="100000" sy="100000" flip="none" algn="tl"/>
                    </a:blipFill>
                  </a:tcPr>
                </a:tc>
              </a:tr>
              <a:tr h="349310">
                <a:tc>
                  <a:txBody>
                    <a:bodyPr/>
                    <a:lstStyle/>
                    <a:p>
                      <a:pPr algn="l" fontAlgn="ctr"/>
                      <a:r>
                        <a:rPr lang="en-US" i="0" u="sng" dirty="0" smtClean="0">
                          <a:solidFill>
                            <a:srgbClr val="0000CC"/>
                          </a:solidFill>
                          <a:hlinkClick r:id="" action="ppaction://hlinkfile"/>
                        </a:rPr>
                        <a:t>J. of Urban </a:t>
                      </a:r>
                      <a:r>
                        <a:rPr lang="en-US" i="0" u="sng" dirty="0" smtClean="0">
                          <a:solidFill>
                            <a:srgbClr val="FF0000"/>
                          </a:solidFill>
                          <a:hlinkClick r:id="" action="ppaction://hlinkfile"/>
                        </a:rPr>
                        <a:t>Math. Education</a:t>
                      </a:r>
                      <a:r>
                        <a:rPr lang="en-US" b="0" i="0" u="sng" dirty="0" smtClean="0">
                          <a:solidFill>
                            <a:srgbClr val="0000CC"/>
                          </a:solidFill>
                        </a:rPr>
                        <a:t>,</a:t>
                      </a:r>
                      <a:r>
                        <a:rPr lang="en-US" b="0" i="0" u="sng" baseline="0" dirty="0" smtClean="0">
                          <a:solidFill>
                            <a:srgbClr val="0000CC"/>
                          </a:solidFill>
                        </a:rPr>
                        <a:t> 2008</a:t>
                      </a:r>
                      <a:endParaRPr lang="en-US" sz="1800" b="0" i="0" u="sng" strike="noStrike" dirty="0">
                        <a:solidFill>
                          <a:srgbClr val="0000CC"/>
                        </a:solidFill>
                        <a:latin typeface="Calibri"/>
                      </a:endParaRPr>
                    </a:p>
                  </a:txBody>
                  <a:tcPr marL="9525" marR="9525" marT="9525" marB="0" anchor="ct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CC"/>
                          </a:solidFill>
                        </a:rPr>
                        <a:t>----</a:t>
                      </a: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Z</a:t>
                      </a:r>
                    </a:p>
                  </a:txBody>
                  <a:tcPr>
                    <a:blipFill>
                      <a:blip r:embed="rId2"/>
                      <a:tile tx="0" ty="0" sx="100000" sy="100000" flip="none" algn="tl"/>
                    </a:blipFill>
                  </a:tcPr>
                </a:tc>
                <a:tc>
                  <a:txBody>
                    <a:bodyPr/>
                    <a:lstStyle/>
                    <a:p>
                      <a:pPr algn="ctr"/>
                      <a:r>
                        <a:rPr lang="en-US" b="0" dirty="0" smtClean="0">
                          <a:solidFill>
                            <a:srgbClr val="0070C0"/>
                          </a:solidFill>
                        </a:rPr>
                        <a:t>N</a:t>
                      </a:r>
                      <a:endParaRPr lang="en-US" b="0" dirty="0">
                        <a:solidFill>
                          <a:srgbClr val="0070C0"/>
                        </a:solidFill>
                      </a:endParaRPr>
                    </a:p>
                  </a:txBody>
                  <a:tcPr>
                    <a:blipFill>
                      <a:blip r:embed="rId2"/>
                      <a:tile tx="0" ty="0" sx="100000" sy="100000" flip="none" algn="tl"/>
                    </a:blipFill>
                  </a:tcPr>
                </a:tc>
                <a:tc>
                  <a:txBody>
                    <a:bodyPr/>
                    <a:lstStyle/>
                    <a:p>
                      <a:pPr algn="ctr"/>
                      <a:r>
                        <a:rPr lang="en-US" b="0" dirty="0" smtClean="0">
                          <a:solidFill>
                            <a:srgbClr val="0070C0"/>
                          </a:solidFill>
                        </a:rPr>
                        <a:t>1</a:t>
                      </a:r>
                      <a:endParaRPr lang="en-US" b="0" dirty="0">
                        <a:solidFill>
                          <a:srgbClr val="0070C0"/>
                        </a:solidFill>
                      </a:endParaRPr>
                    </a:p>
                  </a:txBody>
                  <a:tcPr>
                    <a:blipFill>
                      <a:blip r:embed="rId2"/>
                      <a:tile tx="0" ty="0" sx="100000" sy="100000" flip="none" algn="tl"/>
                    </a:blipFill>
                  </a:tcPr>
                </a:tc>
                <a:tc>
                  <a:txBody>
                    <a:bodyPr/>
                    <a:lstStyle/>
                    <a:p>
                      <a:pPr algn="ctr"/>
                      <a:endParaRPr lang="en-US" b="1" dirty="0">
                        <a:solidFill>
                          <a:srgbClr val="FF0000"/>
                        </a:solidFill>
                      </a:endParaRPr>
                    </a:p>
                  </a:txBody>
                  <a:tcPr>
                    <a:blipFill>
                      <a:blip r:embed="rId2"/>
                      <a:tile tx="0" ty="0" sx="100000" sy="100000" flip="none" algn="tl"/>
                    </a:blipFill>
                  </a:tcPr>
                </a:tc>
                <a:tc>
                  <a:txBody>
                    <a:bodyPr/>
                    <a:lstStyle/>
                    <a:p>
                      <a:pPr algn="ctr"/>
                      <a:r>
                        <a:rPr lang="en-US" b="0" i="0" dirty="0" smtClean="0">
                          <a:solidFill>
                            <a:schemeClr val="tx1"/>
                          </a:solidFill>
                        </a:rPr>
                        <a:t>N</a:t>
                      </a:r>
                      <a:endParaRPr lang="en-US" b="0" i="0" dirty="0">
                        <a:solidFill>
                          <a:schemeClr val="tx1"/>
                        </a:solidFill>
                      </a:endParaRPr>
                    </a:p>
                  </a:txBody>
                  <a:tcPr>
                    <a:blipFill>
                      <a:blip r:embed="rId2"/>
                      <a:tile tx="0" ty="0" sx="100000" sy="100000" flip="none" algn="tl"/>
                    </a:blipFill>
                  </a:tcPr>
                </a:tc>
              </a:tr>
            </a:tbl>
          </a:graphicData>
        </a:graphic>
      </p:graphicFrame>
      <p:sp>
        <p:nvSpPr>
          <p:cNvPr id="6" name="Title 1"/>
          <p:cNvSpPr txBox="1">
            <a:spLocks/>
          </p:cNvSpPr>
          <p:nvPr/>
        </p:nvSpPr>
        <p:spPr>
          <a:xfrm>
            <a:off x="1143000" y="6507162"/>
            <a:ext cx="6934200" cy="27463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solidFill>
                  <a:srgbClr val="0000CC"/>
                </a:solidFill>
                <a:latin typeface="+mj-lt"/>
                <a:ea typeface="+mj-ea"/>
                <a:cs typeface="+mj-cs"/>
              </a:rPr>
              <a:t>October </a:t>
            </a:r>
            <a:r>
              <a:rPr kumimoji="0" lang="en-US" sz="1800" b="0" i="0" u="none" strike="noStrike" kern="1200" cap="none" spc="0" normalizeH="0" baseline="0" noProof="0" dirty="0" smtClean="0">
                <a:ln>
                  <a:noFill/>
                </a:ln>
                <a:solidFill>
                  <a:srgbClr val="0000CC"/>
                </a:solidFill>
                <a:effectLst/>
                <a:uLnTx/>
                <a:uFillTx/>
                <a:latin typeface="+mj-lt"/>
                <a:ea typeface="+mj-ea"/>
                <a:cs typeface="+mj-cs"/>
              </a:rPr>
              <a:t>, 2011</a:t>
            </a:r>
            <a:endParaRPr kumimoji="0" lang="en-US" sz="1800" b="0" i="0" u="none" strike="noStrike" kern="1200" cap="none" spc="0" normalizeH="0" baseline="0" noProof="0" dirty="0">
              <a:ln>
                <a:noFill/>
              </a:ln>
              <a:solidFill>
                <a:srgbClr val="0000CC"/>
              </a:solidFill>
              <a:effectLst/>
              <a:uLnTx/>
              <a:uFillTx/>
              <a:latin typeface="+mj-lt"/>
              <a:ea typeface="+mj-ea"/>
              <a:cs typeface="+mj-cs"/>
            </a:endParaRPr>
          </a:p>
        </p:txBody>
      </p:sp>
      <p:sp>
        <p:nvSpPr>
          <p:cNvPr id="7" name="Date Placeholder 6"/>
          <p:cNvSpPr>
            <a:spLocks noGrp="1"/>
          </p:cNvSpPr>
          <p:nvPr>
            <p:ph type="dt" sz="half" idx="10"/>
          </p:nvPr>
        </p:nvSpPr>
        <p:spPr/>
        <p:txBody>
          <a:bodyPr/>
          <a:lstStyle/>
          <a:p>
            <a:fld id="{F7D4EC9B-DE46-4747-B661-19E340BC809A}" type="datetime1">
              <a:rPr lang="en-US" smtClean="0"/>
              <a:pPr/>
              <a:t>10/29/2011</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i="1" dirty="0" err="1" smtClean="0">
                <a:hlinkClick r:id="rId2" action="ppaction://hlinkfile"/>
              </a:rPr>
              <a:t>Rejecta</a:t>
            </a:r>
            <a:r>
              <a:rPr lang="en-AU" i="1" dirty="0" smtClean="0">
                <a:hlinkClick r:id="rId2" action="ppaction://hlinkfile"/>
              </a:rPr>
              <a:t> </a:t>
            </a:r>
            <a:r>
              <a:rPr lang="en-AU" i="1" dirty="0" err="1" smtClean="0">
                <a:hlinkClick r:id="rId2" action="ppaction://hlinkfile"/>
              </a:rPr>
              <a:t>Mathematica</a:t>
            </a:r>
            <a:r>
              <a:rPr lang="en-AU" i="1" dirty="0" smtClean="0">
                <a:hlinkClick r:id="rId2" action="ppaction://hlinkfile"/>
              </a:rPr>
              <a:t>, 2009</a:t>
            </a:r>
            <a:r>
              <a:rPr lang="en-AU" dirty="0" smtClean="0">
                <a:hlinkClick r:id="rId2" action="ppaction://hlinkfile"/>
              </a:rPr>
              <a:t> </a:t>
            </a:r>
            <a:endParaRPr lang="en-AU" dirty="0"/>
          </a:p>
        </p:txBody>
      </p:sp>
      <p:sp>
        <p:nvSpPr>
          <p:cNvPr id="4" name="Rectangle 3"/>
          <p:cNvSpPr/>
          <p:nvPr/>
        </p:nvSpPr>
        <p:spPr>
          <a:xfrm>
            <a:off x="381000" y="1371600"/>
            <a:ext cx="8153400" cy="1200329"/>
          </a:xfrm>
          <a:prstGeom prst="rect">
            <a:avLst/>
          </a:prstGeom>
        </p:spPr>
        <p:txBody>
          <a:bodyPr wrap="square">
            <a:spAutoFit/>
          </a:bodyPr>
          <a:lstStyle/>
          <a:p>
            <a:r>
              <a:rPr lang="en-AU" sz="2400" dirty="0" smtClean="0"/>
              <a:t>Do you have a paper that's been </a:t>
            </a:r>
            <a:r>
              <a:rPr lang="en-AU" sz="2400" b="1" dirty="0" smtClean="0">
                <a:solidFill>
                  <a:srgbClr val="FF0000"/>
                </a:solidFill>
              </a:rPr>
              <a:t>rejected</a:t>
            </a:r>
            <a:r>
              <a:rPr lang="en-AU" sz="2400" dirty="0" smtClean="0"/>
              <a:t> from a </a:t>
            </a:r>
            <a:r>
              <a:rPr lang="en-AU" sz="2400" dirty="0" smtClean="0">
                <a:solidFill>
                  <a:srgbClr val="FF0000"/>
                </a:solidFill>
              </a:rPr>
              <a:t>peer-reviewed journal</a:t>
            </a:r>
            <a:r>
              <a:rPr lang="en-AU" sz="2400" dirty="0" smtClean="0"/>
              <a:t> in the mathematical sciences but deserves to be seen? </a:t>
            </a:r>
            <a:r>
              <a:rPr lang="en-AU" sz="2400" b="1" dirty="0" smtClean="0">
                <a:solidFill>
                  <a:srgbClr val="339933"/>
                </a:solidFill>
              </a:rPr>
              <a:t>Submit an Article to </a:t>
            </a:r>
            <a:r>
              <a:rPr lang="en-AU" sz="2400" b="1" dirty="0" err="1" smtClean="0">
                <a:solidFill>
                  <a:srgbClr val="339933"/>
                </a:solidFill>
              </a:rPr>
              <a:t>Rejecta</a:t>
            </a:r>
            <a:r>
              <a:rPr lang="en-AU" sz="2400" b="1" dirty="0" smtClean="0">
                <a:solidFill>
                  <a:srgbClr val="339933"/>
                </a:solidFill>
              </a:rPr>
              <a:t> </a:t>
            </a:r>
            <a:r>
              <a:rPr lang="en-AU" sz="2400" b="1" dirty="0" err="1" smtClean="0">
                <a:solidFill>
                  <a:srgbClr val="339933"/>
                </a:solidFill>
              </a:rPr>
              <a:t>Mathematica</a:t>
            </a:r>
            <a:r>
              <a:rPr lang="en-AU" sz="2400" b="1" dirty="0" smtClean="0">
                <a:solidFill>
                  <a:srgbClr val="339933"/>
                </a:solidFill>
              </a:rPr>
              <a:t>!</a:t>
            </a:r>
            <a:endParaRPr lang="en-AU" sz="2400" b="1" dirty="0">
              <a:solidFill>
                <a:srgbClr val="339933"/>
              </a:solidFill>
            </a:endParaRPr>
          </a:p>
        </p:txBody>
      </p:sp>
      <p:sp>
        <p:nvSpPr>
          <p:cNvPr id="5" name="Rectangle 4"/>
          <p:cNvSpPr/>
          <p:nvPr/>
        </p:nvSpPr>
        <p:spPr>
          <a:xfrm>
            <a:off x="2819400" y="6248400"/>
            <a:ext cx="3810000" cy="369332"/>
          </a:xfrm>
          <a:prstGeom prst="rect">
            <a:avLst/>
          </a:prstGeom>
        </p:spPr>
        <p:txBody>
          <a:bodyPr wrap="square">
            <a:spAutoFit/>
          </a:bodyPr>
          <a:lstStyle/>
          <a:p>
            <a:pPr algn="ctr"/>
            <a:r>
              <a:rPr lang="en-AU" i="1" dirty="0" err="1" smtClean="0">
                <a:solidFill>
                  <a:srgbClr val="0070C0"/>
                </a:solidFill>
              </a:rPr>
              <a:t>math.</a:t>
            </a:r>
            <a:r>
              <a:rPr lang="en-AU" b="1" i="1" dirty="0" err="1" smtClean="0">
                <a:solidFill>
                  <a:srgbClr val="0070C0"/>
                </a:solidFill>
              </a:rPr>
              <a:t>rejecta</a:t>
            </a:r>
            <a:r>
              <a:rPr lang="en-AU" i="1" dirty="0" err="1" smtClean="0">
                <a:solidFill>
                  <a:srgbClr val="0070C0"/>
                </a:solidFill>
              </a:rPr>
              <a:t>.org</a:t>
            </a:r>
            <a:r>
              <a:rPr lang="en-AU" i="1" dirty="0" smtClean="0">
                <a:solidFill>
                  <a:srgbClr val="0070C0"/>
                </a:solidFill>
              </a:rPr>
              <a:t>/</a:t>
            </a:r>
            <a:endParaRPr lang="en-AU" dirty="0">
              <a:solidFill>
                <a:srgbClr val="0070C0"/>
              </a:solidFill>
            </a:endParaRPr>
          </a:p>
        </p:txBody>
      </p:sp>
      <p:sp>
        <p:nvSpPr>
          <p:cNvPr id="6" name="Rectangle 5"/>
          <p:cNvSpPr/>
          <p:nvPr/>
        </p:nvSpPr>
        <p:spPr>
          <a:xfrm>
            <a:off x="381000" y="2970074"/>
            <a:ext cx="8534400" cy="3046988"/>
          </a:xfrm>
          <a:prstGeom prst="rect">
            <a:avLst/>
          </a:prstGeom>
        </p:spPr>
        <p:txBody>
          <a:bodyPr wrap="square">
            <a:spAutoFit/>
          </a:bodyPr>
          <a:lstStyle/>
          <a:p>
            <a:r>
              <a:rPr lang="en-AU" sz="2400" b="1" dirty="0" smtClean="0">
                <a:solidFill>
                  <a:srgbClr val="FF6600"/>
                </a:solidFill>
              </a:rPr>
              <a:t>Editorial Policies:</a:t>
            </a:r>
          </a:p>
          <a:p>
            <a:r>
              <a:rPr lang="en-AU" sz="2400" dirty="0" smtClean="0"/>
              <a:t>The screening process for publication in </a:t>
            </a:r>
            <a:r>
              <a:rPr lang="en-AU" sz="2400" dirty="0" err="1" smtClean="0"/>
              <a:t>Rejecta</a:t>
            </a:r>
            <a:r>
              <a:rPr lang="en-AU" sz="2400" dirty="0" smtClean="0"/>
              <a:t> </a:t>
            </a:r>
            <a:r>
              <a:rPr lang="en-AU" sz="2400" dirty="0" err="1" smtClean="0"/>
              <a:t>Mathematica</a:t>
            </a:r>
            <a:r>
              <a:rPr lang="en-AU" sz="2400" dirty="0" smtClean="0"/>
              <a:t> includes </a:t>
            </a:r>
            <a:r>
              <a:rPr lang="en-AU" sz="2400" b="1" dirty="0" smtClean="0">
                <a:solidFill>
                  <a:srgbClr val="FF0000"/>
                </a:solidFill>
              </a:rPr>
              <a:t>no technical peer review </a:t>
            </a:r>
            <a:r>
              <a:rPr lang="en-AU" sz="2400" dirty="0" smtClean="0"/>
              <a:t>(hence the slogan </a:t>
            </a:r>
            <a:r>
              <a:rPr lang="en-AU" sz="2400" i="1" dirty="0" smtClean="0"/>
              <a:t>Caveat Emptor</a:t>
            </a:r>
            <a:r>
              <a:rPr lang="en-AU" sz="2400" dirty="0" smtClean="0"/>
              <a:t>); rather, papers are selected on the basis of their apparent </a:t>
            </a:r>
            <a:r>
              <a:rPr lang="en-AU" sz="2400" b="1" dirty="0" smtClean="0">
                <a:solidFill>
                  <a:srgbClr val="FF0000"/>
                </a:solidFill>
              </a:rPr>
              <a:t>potential interest to researchers </a:t>
            </a:r>
            <a:r>
              <a:rPr lang="en-AU" sz="2400" dirty="0" smtClean="0"/>
              <a:t>in the mathematical sciences. The editors may consult with experts in a specific field on a case-by-case basis to determine the interest of a particular topic to the mathematical community.</a:t>
            </a:r>
            <a:endParaRPr lang="en-AU" sz="2400" dirty="0"/>
          </a:p>
        </p:txBody>
      </p:sp>
      <p:sp>
        <p:nvSpPr>
          <p:cNvPr id="8" name="Date Placeholder 7"/>
          <p:cNvSpPr>
            <a:spLocks noGrp="1"/>
          </p:cNvSpPr>
          <p:nvPr>
            <p:ph type="dt" sz="half" idx="10"/>
          </p:nvPr>
        </p:nvSpPr>
        <p:spPr/>
        <p:txBody>
          <a:bodyPr/>
          <a:lstStyle/>
          <a:p>
            <a:fld id="{C9A83CC7-0540-43A6-8F36-380337C9C889}" type="datetime1">
              <a:rPr lang="en-US" smtClean="0"/>
              <a:pPr/>
              <a:t>10/29/2011</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17957</TotalTime>
  <Words>8727</Words>
  <Application>Microsoft Office PowerPoint</Application>
  <PresentationFormat>On-screen Show (4:3)</PresentationFormat>
  <Paragraphs>2868</Paragraphs>
  <Slides>110</Slides>
  <Notes>5</Notes>
  <HiddenSlides>0</HiddenSlides>
  <MMClips>1</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110</vt:i4>
      </vt:variant>
    </vt:vector>
  </HeadingPairs>
  <TitlesOfParts>
    <vt:vector size="114" baseType="lpstr">
      <vt:lpstr>Office Theme</vt:lpstr>
      <vt:lpstr>Clip</vt:lpstr>
      <vt:lpstr>VISIO</vt:lpstr>
      <vt:lpstr>Equation</vt:lpstr>
      <vt:lpstr>Is it Possible to Evaluate the Quality of  Scientific Journals?</vt:lpstr>
      <vt:lpstr>Research</vt:lpstr>
      <vt:lpstr>Iranian’s Articles</vt:lpstr>
      <vt:lpstr>Journal Ranking</vt:lpstr>
      <vt:lpstr>Journal Ranking</vt:lpstr>
      <vt:lpstr>Slide 6</vt:lpstr>
      <vt:lpstr>Slide 7</vt:lpstr>
      <vt:lpstr>Journal Ranking</vt:lpstr>
      <vt:lpstr>BIBLIOMETRICS: Journal Ranking</vt:lpstr>
      <vt:lpstr>Impact Factor</vt:lpstr>
      <vt:lpstr>Formula of Impact Factor</vt:lpstr>
      <vt:lpstr>Criticisms (IF)</vt:lpstr>
      <vt:lpstr>We are more often wrong than right !</vt:lpstr>
      <vt:lpstr>Citation:</vt:lpstr>
      <vt:lpstr>Citation:  A report from the International Mathematical Union (IMU) </vt:lpstr>
      <vt:lpstr>H-Index  Proposed in 2005 by physicist Jorge Hirsch</vt:lpstr>
      <vt:lpstr>Page Rank (GOOGLE)</vt:lpstr>
      <vt:lpstr>Eigenfactor and Article Influence </vt:lpstr>
      <vt:lpstr>Random walk</vt:lpstr>
      <vt:lpstr>Random walk</vt:lpstr>
      <vt:lpstr>Random walk</vt:lpstr>
      <vt:lpstr>Random walk</vt:lpstr>
      <vt:lpstr>Random walk</vt:lpstr>
      <vt:lpstr>Random walk</vt:lpstr>
      <vt:lpstr>Random walk</vt:lpstr>
      <vt:lpstr>Transition Matrix</vt:lpstr>
      <vt:lpstr>Page Rank (GOOGLE)</vt:lpstr>
      <vt:lpstr>Page Rank (GOOGLE)</vt:lpstr>
      <vt:lpstr>Page Rank (GOOGLE)</vt:lpstr>
      <vt:lpstr>Consequences of Perron-Frobenius Theorem:</vt:lpstr>
      <vt:lpstr>Rank of a Vertex</vt:lpstr>
      <vt:lpstr>Page Rank (GOOGLE)</vt:lpstr>
      <vt:lpstr>Page Rank Algorithm</vt:lpstr>
      <vt:lpstr>Page Rank (GOOGLE)</vt:lpstr>
      <vt:lpstr>Impact Factor &amp; Page Rank</vt:lpstr>
      <vt:lpstr>Slide 36</vt:lpstr>
      <vt:lpstr>ISI Web of Knowledge </vt:lpstr>
      <vt:lpstr>Eigenfactor and Article Influence </vt:lpstr>
      <vt:lpstr>Eigenfactor</vt:lpstr>
      <vt:lpstr>Eigenfactor and Article Influence </vt:lpstr>
      <vt:lpstr>Eigenfactor and Article Influence </vt:lpstr>
      <vt:lpstr>Eigenfactor and Article Influence 2010 </vt:lpstr>
      <vt:lpstr>Eigenfactor and Article Influence 2010 </vt:lpstr>
      <vt:lpstr>Eigenfactor and Article Influence </vt:lpstr>
      <vt:lpstr>Article Influence &amp; Impact Factor</vt:lpstr>
      <vt:lpstr>Article Influence &amp; Impact Factor</vt:lpstr>
      <vt:lpstr>Article Influence &amp; Impact Factor</vt:lpstr>
      <vt:lpstr>SNIP</vt:lpstr>
      <vt:lpstr>Journal Rankings SJR: SCImago, Journal and Country Rank</vt:lpstr>
      <vt:lpstr>SJR: SCImago, Journal and Country Rank</vt:lpstr>
      <vt:lpstr>Comparison: All Subjects</vt:lpstr>
      <vt:lpstr>Slide 52</vt:lpstr>
      <vt:lpstr> Bulletin of the Iranian Mathematical Society </vt:lpstr>
      <vt:lpstr> Bulletin of the Iranian Mathematical Society </vt:lpstr>
      <vt:lpstr>Iran: Mathematics  1996-2010</vt:lpstr>
      <vt:lpstr>Mathematics (all categories):   2010</vt:lpstr>
      <vt:lpstr>Chemistry (all categories): 2010</vt:lpstr>
      <vt:lpstr> Mathematical Citation Qutient: MathScinet</vt:lpstr>
      <vt:lpstr>Slide 59</vt:lpstr>
      <vt:lpstr>ERA: Journal Ranking</vt:lpstr>
      <vt:lpstr>As part of their Excellence in Research for Australia (ERA) program, the Australian Research Council rated more than 20,000 peer-reviewed journals. The ratings were released in February 2010. Each journal was assigned one to three fields of research and one of four tiers:   A* - one of the best in its field or subfield   5% A - very high quality   15% B - solid, though not outstanding    30% C - does not meet the criteria of the higher tiers 50%</vt:lpstr>
      <vt:lpstr>ARC Journal Ranking</vt:lpstr>
      <vt:lpstr>8 Clusters</vt:lpstr>
      <vt:lpstr>22 Divisions, 157 Disciplines</vt:lpstr>
      <vt:lpstr>For Codes (ERA)</vt:lpstr>
      <vt:lpstr>Ranking is Discipline Specific …</vt:lpstr>
      <vt:lpstr>ERA 2012</vt:lpstr>
      <vt:lpstr>Ranking Journals</vt:lpstr>
      <vt:lpstr>Norwegian Ranking of Journals</vt:lpstr>
      <vt:lpstr>CNRS: French National Centre for Scientific Research</vt:lpstr>
      <vt:lpstr>National Academy of Agricultural Sciences (INDIA)</vt:lpstr>
      <vt:lpstr>Slide 72</vt:lpstr>
      <vt:lpstr>Notations</vt:lpstr>
      <vt:lpstr>Journals: Combinatorics 2010</vt:lpstr>
      <vt:lpstr>Journals: Combinatorics 2010</vt:lpstr>
      <vt:lpstr>Journals: Combinatorics 2010</vt:lpstr>
      <vt:lpstr>Journals: Combinatorics 2010</vt:lpstr>
      <vt:lpstr>Journals: Combinatorics 2010</vt:lpstr>
      <vt:lpstr>Journals: Algebra 2010</vt:lpstr>
      <vt:lpstr>Journals: Algebra 2010</vt:lpstr>
      <vt:lpstr>Journals: Algebra 2010</vt:lpstr>
      <vt:lpstr>Journals: Logic and Philosophy 2010</vt:lpstr>
      <vt:lpstr>Journals: Logic and Philosophy 2010</vt:lpstr>
      <vt:lpstr>Journals: Analysis 2010</vt:lpstr>
      <vt:lpstr>Journals: Analysis 2010</vt:lpstr>
      <vt:lpstr>Journals: Analysis 2010</vt:lpstr>
      <vt:lpstr>Journals: Analysis 2010</vt:lpstr>
      <vt:lpstr>Journals: Analysis 2010</vt:lpstr>
      <vt:lpstr>Journals: Probability &amp; Stochastic P.; 2010</vt:lpstr>
      <vt:lpstr>Journals: Probability &amp; Stochastic P.;  2010</vt:lpstr>
      <vt:lpstr>Journals: Analysis; ODE &amp; PDE 2010</vt:lpstr>
      <vt:lpstr>Journals: Analysis;  ODE &amp; PDE 2010</vt:lpstr>
      <vt:lpstr>Journals: Geometry &amp; Topology 2010</vt:lpstr>
      <vt:lpstr>Journals: Geometry &amp; Topology 2010</vt:lpstr>
      <vt:lpstr>Journals: Geometry &amp; Topology 2010</vt:lpstr>
      <vt:lpstr>Journals: Geometry &amp; Topology 2010</vt:lpstr>
      <vt:lpstr>Journals: Mathematics Education 2010</vt:lpstr>
      <vt:lpstr>Journals: Mathematics Education 2010</vt:lpstr>
      <vt:lpstr>Rejecta Mathematica, 2009 </vt:lpstr>
      <vt:lpstr>Other Journal Ranking Efforts…</vt:lpstr>
      <vt:lpstr>Arnetminer</vt:lpstr>
      <vt:lpstr>Arnetminer</vt:lpstr>
      <vt:lpstr>Paul Halmos's Comments</vt:lpstr>
      <vt:lpstr>Your 10 Best Papers Define Your Career</vt:lpstr>
      <vt:lpstr>Slide 105</vt:lpstr>
      <vt:lpstr>Slide 106</vt:lpstr>
      <vt:lpstr>Slide 107</vt:lpstr>
      <vt:lpstr>Slide 108</vt:lpstr>
      <vt:lpstr>Slide 109</vt:lpstr>
      <vt:lpstr>Slide 110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  Other Public-key Cryptosystems</dc:title>
  <dc:creator>HHAJI</dc:creator>
  <cp:lastModifiedBy>Ghasemi</cp:lastModifiedBy>
  <cp:revision>2793</cp:revision>
  <dcterms:created xsi:type="dcterms:W3CDTF">2006-08-16T00:00:00Z</dcterms:created>
  <dcterms:modified xsi:type="dcterms:W3CDTF">2011-10-29T04:39:47Z</dcterms:modified>
</cp:coreProperties>
</file>