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02C2E-EEC5-4BF3-8358-9F45BDB5D58B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0BDF4-3ACA-4454-AEBC-4B553FDD4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6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BDF4-3ACA-4454-AEBC-4B553FDD4CF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1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F101ACC-8883-4CFF-9B8E-886B4A30D204}" type="datetimeFigureOut">
              <a:rPr lang="fr-FR" smtClean="0"/>
              <a:t>28/03/2014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79A9C2-BB3E-4DF9-9005-622F390CC58D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852936"/>
            <a:ext cx="7776864" cy="1752600"/>
          </a:xfrm>
        </p:spPr>
        <p:txBody>
          <a:bodyPr>
            <a:normAutofit lnSpcReduction="10000"/>
          </a:bodyPr>
          <a:lstStyle/>
          <a:p>
            <a:pPr algn="l"/>
            <a:endParaRPr lang="fr-FR" dirty="0" smtClean="0">
              <a:solidFill>
                <a:schemeClr val="tx1"/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I – Problématique et Historique </a:t>
            </a:r>
          </a:p>
          <a:p>
            <a:pPr algn="l"/>
            <a:endParaRPr lang="fr-FR" dirty="0" smtClean="0">
              <a:solidFill>
                <a:schemeClr val="tx1"/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II – Cahier des charges</a:t>
            </a:r>
          </a:p>
          <a:p>
            <a:pPr algn="l"/>
            <a:endParaRPr lang="fr-FR" dirty="0" smtClean="0">
              <a:solidFill>
                <a:schemeClr val="tx1"/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III – Aperçu des gestionnaires existants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920880" cy="1224136"/>
          </a:xfrm>
        </p:spPr>
        <p:txBody>
          <a:bodyPr>
            <a:noAutofit/>
          </a:bodyPr>
          <a:lstStyle/>
          <a:p>
            <a:r>
              <a:rPr lang="fr-FR" sz="6000" dirty="0"/>
              <a:t>G</a:t>
            </a:r>
            <a:r>
              <a:rPr lang="fr-FR" sz="6000" dirty="0" smtClean="0"/>
              <a:t>estionnaires de versions</a:t>
            </a:r>
            <a:endParaRPr lang="fr-FR" sz="6000" dirty="0"/>
          </a:p>
        </p:txBody>
      </p:sp>
      <p:pic>
        <p:nvPicPr>
          <p:cNvPr id="1026" name="Picture 2" descr="https://encrypted-tbn3.gstatic.com/images?q=tbn:ANd9GcQs7q3eIQjf3dmKhvUlqK09C87Z_ZCKM_VB4YxMa1T4aDif4IFeRw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encrypted-tbn3.gstatic.com/images?q=tbn:ANd9GcQs7q3eIQjf3dmKhvUlqK09C87Z_ZCKM_VB4YxMa1T4aDif4IFeRw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2280" y="119675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626208" y="4809362"/>
            <a:ext cx="1861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Adobe Arabic" pitchFamily="18" charset="-78"/>
                <a:cs typeface="Adobe Arabic" pitchFamily="18" charset="-78"/>
              </a:rPr>
              <a:t>Alexandre </a:t>
            </a:r>
            <a:r>
              <a:rPr lang="fr-FR" sz="2400" dirty="0" err="1" smtClean="0">
                <a:latin typeface="Adobe Arabic" pitchFamily="18" charset="-78"/>
                <a:cs typeface="Adobe Arabic" pitchFamily="18" charset="-78"/>
              </a:rPr>
              <a:t>Careil</a:t>
            </a:r>
            <a:endParaRPr lang="fr-FR" sz="2400" dirty="0" smtClean="0">
              <a:latin typeface="Adobe Arabic" pitchFamily="18" charset="-78"/>
              <a:cs typeface="Adobe Arabic" pitchFamily="18" charset="-78"/>
            </a:endParaRPr>
          </a:p>
          <a:p>
            <a:r>
              <a:rPr lang="fr-FR" sz="2400" dirty="0" smtClean="0">
                <a:latin typeface="Adobe Arabic" pitchFamily="18" charset="-78"/>
                <a:cs typeface="Adobe Arabic" pitchFamily="18" charset="-78"/>
              </a:rPr>
              <a:t>Baudouin d’Huart</a:t>
            </a:r>
          </a:p>
          <a:p>
            <a:r>
              <a:rPr lang="fr-FR" sz="2400" dirty="0" smtClean="0">
                <a:latin typeface="Adobe Arabic" pitchFamily="18" charset="-78"/>
                <a:cs typeface="Adobe Arabic" pitchFamily="18" charset="-78"/>
              </a:rPr>
              <a:t>Pascal Granier</a:t>
            </a:r>
          </a:p>
        </p:txBody>
      </p:sp>
    </p:spTree>
    <p:extLst>
      <p:ext uri="{BB962C8B-B14F-4D97-AF65-F5344CB8AC3E}">
        <p14:creationId xmlns:p14="http://schemas.microsoft.com/office/powerpoint/2010/main" val="82658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III – Aperçu des gestionnaires existants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Mercurial</a:t>
            </a:r>
            <a:r>
              <a:rPr lang="fr-FR" dirty="0" smtClean="0"/>
              <a:t>, décentralisé</a:t>
            </a:r>
          </a:p>
          <a:p>
            <a:pPr lvl="1"/>
            <a:r>
              <a:rPr lang="fr-FR" dirty="0" smtClean="0"/>
              <a:t>Récent, complet, puissant</a:t>
            </a:r>
          </a:p>
          <a:p>
            <a:pPr lvl="1"/>
            <a:r>
              <a:rPr lang="fr-FR" dirty="0" smtClean="0"/>
              <a:t>Apparu à la même époque que Git</a:t>
            </a:r>
          </a:p>
          <a:p>
            <a:pPr lvl="1"/>
            <a:r>
              <a:rPr lang="fr-FR" dirty="0" smtClean="0"/>
              <a:t>Utilisé par Mozilla, Python, …</a:t>
            </a:r>
          </a:p>
          <a:p>
            <a:r>
              <a:rPr lang="fr-FR" dirty="0" err="1" smtClean="0"/>
              <a:t>Bazaar</a:t>
            </a:r>
            <a:r>
              <a:rPr lang="fr-FR" dirty="0" smtClean="0"/>
              <a:t>, décentralisé</a:t>
            </a:r>
          </a:p>
          <a:p>
            <a:pPr lvl="1"/>
            <a:r>
              <a:rPr lang="fr-FR" dirty="0" smtClean="0"/>
              <a:t>Récent, complet, puissant</a:t>
            </a:r>
          </a:p>
          <a:p>
            <a:pPr lvl="1"/>
            <a:r>
              <a:rPr lang="fr-FR" dirty="0" smtClean="0"/>
              <a:t>Sponsorisé par Canonical (Ubuntu)</a:t>
            </a:r>
          </a:p>
          <a:p>
            <a:pPr lvl="1"/>
            <a:r>
              <a:rPr lang="fr-FR" dirty="0" smtClean="0"/>
              <a:t>Utilisé par Ubuntu, MySQL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AutoShape 2" descr="data:image/jpeg;base64,/9j/4AAQSkZJRgABAQAAAQABAAD/2wCEAAkGBhQSDxEUExIWFRUUGBwYFBgXFxkUHRkYHRQhGRQXGBgYJykgGRokGRUUIi8gIyctLCwsFSA2NTAqNSYrLCsBCQoKBQUFDQUOGSkYEhgpKSkpKSkpKSkpKSkpKSkpKSkpKSkpKSkpKSkpKSkpKSkpKSkpKSkpKSkpKSkpKSkpKf/AABEIAMAAoAMBIgACEQEDEQH/xAAcAAADAQEBAQEBAAAAAAAAAAAABgcFBAMCAQj/xABLEAABAgMEAw0EBwQIBwAAAAABAgMABBEFBgcSITFBExciNVFSYXFzgZGTshQyocEjQmJydLGzFTOC0TQ2Y5Kiw+HwJSZDRFNkwv/EABQBAQAAAAAAAAAAAAAAAAAAAAD/xAAUEQEAAAAAAAAAAAAAAAAAAAAA/9oADAMBAAIRAxEAPwDywpwpkZ+zEPzCXC4VrSSlwpFAaDQIcN4Oy+Y75qoMA+JG+1c9UUaAnO8HZfMd81UG8HZfMd81UUaCAnO8HZfMd81UG8HZfMd81UUaCAnO8HZfMd81UG8HZfMd81UUaPN59KBVRAHTAT3eDsvmO+aqDeDsvmO+aqGyavKke6mvSrQIyJi9yueB91PzMBlbwdl8x3zVQbwdl8x3zVR0qvQvnr8QI/UXpXz1/AwHLvB2XzHfNVBvB2XzHfNVGxLXuVtUk/eGX4xtSt4EK97gnp0jxgE3eDsvmO+aqDeDsvmO+aqKKlVRUR+wE53g7L5jvmqg3g7L5jvmqijQQE53g7L5jvmqhPxWwpkZCzFvy6XA4FoSCpwqFCaHQYu0TnHziRztW/VAGAfEjfaueqKNE5wD4kb7Vz1RRoAggggCCCPCcmg2gqOzV0nYIDwtO1A0OVR1D5nohOtS2CVGpzK+A/3yR9WnPHhLJ4Sjo/30CMImA+nXio1JrHxBBAEEEEAR7MTSkaj3bI8YIBkse3yk0B60nUeqG6SnkupqnvG0RLgYFzjzLntUtUuIH0zOx9sayBsdA1HbSh2UCtQRnWBbrU5LtvsqzIWKjo6D0xowBE5x84kc7Vv1RRonOPnEjnat+qAMA+JG+1c9UUaJzgHxI32rnqijQBBBBAELV5ZyryGhqSjOrrUopR8EOeIhlhAvDaSW7Qe3Q0BEuhJ6VlYT1AqBHWYDhtZfCSOQfP8A0jhjutZPCB5R844YAggggCCCCAIIIIAj6bWQQRrEfMEB+WHa/wCz7RTslJ46BsbmfrJHIF6x016YraVVFREdtayfa5V5itFEZ2jqyuJ0pNdnJ3w4YVXpM7Z6Cv8AetfRujbmToNRs2HvgHOJzj5xI52rfqijROcfOJHO1b9UAYB8SN9q56oo0TnAPiRvtXPVFDeeCUlSjQDXAfSlACpNB06I5xaTdabonxhItu8C3FkA0A1dH+vTGT7WvnHxgKqDEyxYscuOAD/umFMoOqj7St3l9PKRuo7o0bKvaJdKlOn6NNCs8gqAVdFK1PQDDHe2wfbJRbaVZXBRxhfNdSczauqug9BMBNLpXh9vkgSfp2uC6nUc3OpyKA8QeSOqJ1aU+7IT3trSMoWotzbJ0ZHtbrSuQKIzoV+dIo1nWizOsh6WVWvvp1KSeRQ2H4HZAfkEfpEfkAQQQQBBBBAEEEEB6S7mVaTyGOC5E77JeOcl9SJlIdSPtEVV41V/dEdcKt6Jzcbw2a4PrIQD/EtaPmID+hYnOPnEjnat+qKGw5mSk8oB8RE8x84kc7Vv1QBgHxI32rnqhlvpNFDTArQOPoQeqhIB70iFrAPiRvtXPVDde2xDNybjSVZXNC2lc1xCgpsnozAV6CYCemHK7ljNhlLikhSliukVoNgAMTW1b7MMpHtCHW382R9oJBLawNJIJFUnYRWsa9i4lBxkplt1eCOZLLUU7aKUaITt0qMB3YnJbbZdCcqVONKbIGgZl8FJoNuXMo9CYdroZv2dJZve9nazV5dyTWJFZlnu2xPZVH6JB+myq3RLSToWFOp4Lky4ngUTVKEqVpJi5pSAABoA1QCLiDh97UFvMJSXinK62rQiYQNSVH6rg+qvZEIasWZlJlS5VxbRRocSuqXGvsvIA4SPtgFOomkf1lGHeO5svO5S6kpcR+7ebORxH3VjZ0GogIs3iG+2hJnpFRQdT7FChXUrSgnqV3Rp2ffSQf0JmQ2ea8ko/wAXu/GNWdw7npRalyyt2B1rZWJR5Q/tEGrD38Sanohfm3GCrc7QkGSo6KuNfs548pDjf0Dp70wDR7KcoUmiknSFJIUCOUEa48YwpO4dF5rHn3GXaZvZJrRmGslJHBcTsqAofaEbljTipple6t7lMsqLb7fIsadHQQQR84D9ggggCCCCA07LkwpmZWR7iKDoJOvwHxiT4kzdLYlaa2kM+OfP84tkvL5LOVyvEeBUAPgI/nm9s57RbLpGrdktp6kkI/MGA/q6yVVYb6vnCLj5xI52rfqh4sX9wjv/ADMI+PnEjnat+qAMA+JG+1c9UUaJzgHxI32rnqijQGBea4snPge0MhSgKBY4KwOTMNY6DCvK4C2ahVTuyxryqcok9eUAmKPBAclmWU1LNJaYbS22nUlIoP8AU9MdcfDroSCVGgGsmMWdvSlPugdajTwGuA3YIUxfM1+r4GNaQvG25SvB6a1Hjs74DWjxm5NDqChxCVoOtKgFA9YOiPaCAmt5sLciC5IVGU5zLKUQgkfWYX7zDvIQaRj3NbdW9OTTjgX7QWxpTkWFNJKFh1A0BwaAaaDSujVFihBn5EM2lN5dCXkNPEciznbWe8NJMBjzKaLV1x5R9urqonlMfEAR02dJF11CBtOnoG0+Ec0N93pEMMqec0EivUnYOs/ygOC/ltJlpdahQCXbK6faplZT4n4xAbiWaX5tK1aaOtDTpqtTmc9+Rp1X8MNuMl5CUoYrw3TuzvQnU0j8z3Dljswuu+Q5KII05DMudCnvopZJ6mUurHawF3s1FGWx9kfHT84QsfOJHO1b9UUVKaCkTrHziRztW/VAGAfEjfaueqKNE5wD4kb7Vz1RRoAgJgjIvTObnLGhoXFJbH8SgD/hrAYd4rczGidX1R/9GFlayTUmpj3tBdXD0aI5oAj0YfKDUd/THnG1ZFjBbLzqxoCVZOsCubugNe6t6EuPuypJC2kpWmu1ChUEdFajoI6oaohEzaRl7w2SsGm6NBtfSlTqwPjTwi7wBCNeR/6d9W2iWh1JBJ/xLXDlOzW5tqVyDR0nYPGJ1PKU44ECqjXxUTUwHBHsiScNKNrNdVEmHKxruoZAUoBTnLrCehP842IBXsO65BC3hq0hHzV/KPO+duoQlQUqjbQ3R49WpPXq0cpEbls2oGW6jStWhA5Ty9Qj+e8UL1FxfsjaswSqr6hpzu7EdITX+91QGPZTBtW1FuPnK1pemFbG5dAqrT90BI6SIvWGdnlaXJtacqphW6hPMQUhLDY6EMpQO+EKwLn+zssWdlrMTeR+0OVthKvoZboK16x0K2Ui5SEoGm0pGzX17YDoic4+cSOdq36oo0TnHziRztW/VAGAfEjfaueqKNE5wD4kb7Vz1RRoAhZxDOWRLuxlxp1X3UuDOe5JJ7oZo8ZuVS62ttYzIWkpUOVJFCPAwEztBFHCdh0iOcCpoI83HjJFcpMoW4tlJVKqTrmGR7oRWgLqRoKfs6I5rIvtJKWhxuYQ2tJrkf8AoyDyEnR8YBss26K1ULpyJ5utR+QjYt19LTG5IFFLGRCRsG09VPzhansT2UJ0zUqn7qy6e5KawuWtajsw2VqLstLOaFPuJo/MD/xSjOsVH1zQAadQgM2QkxPW9KLTwkNu5WyDoLUukl5fUXVoAPKlUX2EbDS7O5IVMrbDanEJbYbBzBqXSaoQFH3iSSpSvrKJOqkPMAu3lnuEGxqQMyuunBHcKnvEZ10JPMVvK11yp69aj8QPGOYzG6OzJOmjy0dyaJA8BGWzfJmUUttM3LjTwkLWKpOo6jr/AJQFFjitG1kMjhGqj7qRrP8AIdMTq0cWWADmnUdTKVKPjT5wiWxig6+rcZBledejdCN0dV9xIrTr0nqgN7ErEMslbaFAzSxQ0OhhJ2D+0p4VryRkYcXVTLM/tadQVJSQJJn6z7x9xQB2V1dRVqTp6bvYYNygTN2yo1UatSiTnceXrooDX0gH7xA10e7thOz76J2dQENoFJSXGlKEka+RRIpVW3UKJ94NC4N3loSuamTmmZk7o4dgJFEhPIhKeCkclT9aHGCCAInOPnEjnat+qKNE5x84kc7Vv1QBgHxI32rnqijROcA+JG+1c9UUaAIIIIDMt+7rE6zuT6Mya1SdSkq2KQoaUq6RErvLga64oqbcbf5FO1Zd6KuIBS4ftKTWLPBAQ67mFNoyqjuKWWjWocWtl1ST9le4lSf4aQ+WFhslDu7zjypp7lVUpG2nCJUoV2E5fsw6wQBBBBATW9LSpCbeeUFexzRCluJFdweoEqKqakKASc2w15YiabmJbnmkzTpTJrV/SmxnSUUNDUVAVWgIOqp1x/WjjYUCCAQdBB0gjaCIVZrC6QUsrQ0plStZYcWxXrCCB8ICWy10buNr/pkxNHY2jM4T3MoB+MMdnXhbbJYsiz0sKVrUpAW7Tl3NJJHW84kDkMN7GGEkPeS66OR191ae9JVQ+EMkjZzbCAhptDaBqShISPAQCfd64B3T2idUXXlUqFK3TRrAWqgBAP8A00AIHIrXDxBBAEEEEAROcfOJHO1b9UUaJzj5xI52rfqgDAPiRvtXPVFGic4B8SN9q56oaL6Xvbs2VMw6haxmCAlFKlSq01kADRAb0ETiYxItFppT7tiOIYQMyzu6StKNqsmWugbI+mMUJqaTuln2Q8+zpo444lgKprygg107awFFghauLfZNosuq3JTLrLhbeaUalCh06KjXsGkGM68OJBbnDJyUoudmUjM4lKg2hsfbWQdOkaOkaa6IB2ghMuxiEp6cMlNyi5OZyZ0JUsOJcQNZSsAadB0dB06KR53pxLMvOexS0m7NzOUKKUkISlJFQSsg8o2U064B3ghbuxeWYeQ+qdklSW5AGqnEuJUmhKlBQAply6a8ohcl8U5maUtVnWU5MsJJTuy3UsBRGvIFA18esCAo8EK9qX49msr25+VdbIoFskpC0kuZNeqldNdohhkZoOtNuAUC0pUAdmZINPjAe8EYF3r3om5qeYS2pJk3EtqUSCFE5tKaahwDr5YXbTxScM29KyFnPTbjCsryswaQk1pTMQeQ66VoaVgGm981MtyL65NvdJgJ+jSRWpzAHRtoKmnRHZYzjqpZhT6Ql4toLqRqCykZwOpVYX1X3cZst6cm5JxhTJopnMlZPCCQUq0Ag5vgdcdlpXsLcgzNNyrz5eS2UNNAKV9InMMx2AV0mAYI4Lem1NSkw4g0U204tO3SlskaOsCEWbxGtRCFOGwXA2gZlEzCSoJAqTlCa6uiN1N5m7QsR+ZaBCXJd6qTrSoNqCkmnIRAfeGVsuzVkyz7687iwrMqgFaOKA0DRqAjCx84kc7Vv1RoYM8RSXUv9VUZ+PnEjnat+qAMA+JG+1c9UfOPXFKPxDXzj6wD4kb7Vz1R849cUo/ENfOAcr1D/h852Dv6SowMGuIpLqX+qqGC9PF852Dv6SoX8GeIpLqX+qqAzMMtFqXgH/soPjulYzsILclkt2hMvzDLb0zNLUd0dQhWQe4KKNaAqXGjhnxreH8S3/mRh4P3RknpebamZVlyYlplba86QpQT9XXsqFgdRgO237aYmby2MZZ5t0oDwcLagsAZCQCU6OdHbZf9cJ38En824drOuxKS6gpmVYaVsUhtCTq08ICsJNl/1wnfwSfzbgNPGefLVhzZToK8rfcpwBXwqO+GC6VmJl5CVZSKBDSB35QVHvUSe+FrG6ULlhzNPqFtZ6g4K/nDVdufS9JSzqTUONIUKadaBXwNR3QCrjfxFNdbf6qYbLv/ANDluyb/AExCrjY2TYU3TZkJ6g6mGe7LoVIyihqUy2R3tiASsM+Nrw/iEf5kfmF3Gd4PxSfzcj9wz42vD+IR/mR+YXcZ3g/FJ/NyA1cY+Ip37qf1UxrXdnUM2TKOOrCEIlWlLUo0AAZTUkxk4x8RTv3U/qphVxMdULqSYBICkSqV05u5A/mEwDM3i9IuAlCZlbYqC4mWdUjp0gaoXMLP6qzH3Zn0GKhLS6GZdKWgEttoogDUEhPBp3CJjhcP+VH/ALkz6VQDHgzxFJdS/wBVUZ+PnEjnat+qNDBniKS6l/qqjPx84kc7Vv1QBgHxI32rnqhsvZdRq0JcMvFYQFpXwCAap1CpB0aYkeFOK0jIWYhiYU4HAtaiEtlQoTUaRDhv+WXz3fKVAP0/JB5lxpVQlxCkKpropJSadNDHHdq77cjKNSzRUUNghJWQSaqKjUgAaydkJu/5ZfPd8pUG/wCWXz3fKVANlh3TalZicebKyubWHHcxBAIrQJAAoOEddYwbfwrafm1TcvMvyb6/3imFUC+lSeXQNtNGqscO/wCWXz3fKVBv+WXz3fKVAadgYapYmW5l6dmpp1uuTdnKpTVOUkIG2hO2NiXuk0i0nZ8Fe7ONBpQJGUJBGoUrXgDbCpv+WXz3fKVBv+WXz3fKVAP87JIeaW24kKQ4kpWk6ikihHhCHJ4SrlwW5a1ZxlgkncgUnLU6QlR93wj43/LL57vlKg3/ACy+e75SoBul7rMpkfY1ZnWSkoVuiitSsxJUVK11JJNdmyFSXwncZRuUva060wPdbBSco5Eq0UHdHxv+WXz3fKVBv+WXz3fKVAMVzLiM2aHtyW64t8hTrjq86lEVodAA+srxjpsG6TUo/OPNlZVNuBxzMQQCK0CQAKDhHlhU3/LL57vlKg3/ACy+e75SoBzvJYDc7KOyzpUEOgBRQQDoUFChIO0DZHjaF0mH5ASTgKmQ2lsaeEAgAIUDzhlBrClv+WXz3fKVBv8All893ylQHo3hW8lsMi2J0MAZQgFIITqyhfJTRqhlsa5rErZ5kms+5FK0klVVcMELNaUrwjshW3/LL57vlKg3/LL57vlKgHO7V325GValmioobBCSsgnSoqNSANpOyEzHziRztW/VBv8All893ylQn4rYrSM/Zi2JdThcK0KAU2UigNTpM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328" y="1584609"/>
            <a:ext cx="1247928" cy="149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573016"/>
            <a:ext cx="1240520" cy="119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716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III – Aperçu des gestionnaires existants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503920" cy="4572000"/>
          </a:xfrm>
        </p:spPr>
        <p:txBody>
          <a:bodyPr/>
          <a:lstStyle/>
          <a:p>
            <a:r>
              <a:rPr lang="fr-FR" dirty="0" smtClean="0"/>
              <a:t>Git, décentralisé</a:t>
            </a:r>
          </a:p>
          <a:p>
            <a:pPr lvl="1"/>
            <a:r>
              <a:rPr lang="fr-FR" dirty="0" smtClean="0"/>
              <a:t>Récent, complet, </a:t>
            </a:r>
            <a:r>
              <a:rPr lang="fr-FR" dirty="0" smtClean="0">
                <a:latin typeface="Algerian" panose="04020705040A02060702" pitchFamily="82" charset="0"/>
              </a:rPr>
              <a:t>très puissant</a:t>
            </a:r>
          </a:p>
          <a:p>
            <a:pPr lvl="1"/>
            <a:r>
              <a:rPr lang="fr-FR" dirty="0" smtClean="0"/>
              <a:t>Système de branches : fonctionnalité clef</a:t>
            </a:r>
          </a:p>
          <a:p>
            <a:pPr lvl="1"/>
            <a:r>
              <a:rPr lang="fr-FR" dirty="0" smtClean="0"/>
              <a:t>Très rapide pour l’accès aux anciennes versions</a:t>
            </a:r>
          </a:p>
          <a:p>
            <a:pPr lvl="1"/>
            <a:r>
              <a:rPr lang="fr-FR" dirty="0" smtClean="0"/>
              <a:t>Utilisé par </a:t>
            </a:r>
            <a:r>
              <a:rPr lang="fr-FR" dirty="0" err="1" smtClean="0"/>
              <a:t>Kernel</a:t>
            </a:r>
            <a:r>
              <a:rPr lang="fr-FR" dirty="0" smtClean="0"/>
              <a:t> Linux, Debian, </a:t>
            </a:r>
            <a:r>
              <a:rPr lang="fr-FR" dirty="0" err="1" smtClean="0"/>
              <a:t>Androïd</a:t>
            </a:r>
            <a:r>
              <a:rPr lang="fr-FR" dirty="0" smtClean="0"/>
              <a:t>, Gnome…</a:t>
            </a:r>
          </a:p>
          <a:p>
            <a:r>
              <a:rPr lang="fr-FR" dirty="0" smtClean="0"/>
              <a:t>Gestionnaires propriétaires</a:t>
            </a:r>
          </a:p>
          <a:p>
            <a:pPr lvl="1"/>
            <a:r>
              <a:rPr lang="fr-FR" dirty="0" err="1" smtClean="0"/>
              <a:t>BitKeeper</a:t>
            </a:r>
            <a:endParaRPr lang="fr-FR" dirty="0" smtClean="0"/>
          </a:p>
          <a:p>
            <a:pPr lvl="1"/>
            <a:r>
              <a:rPr lang="fr-FR" dirty="0" err="1" smtClean="0"/>
              <a:t>Perforce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Microsoft Visual SourceSafe</a:t>
            </a:r>
          </a:p>
        </p:txBody>
      </p:sp>
      <p:pic>
        <p:nvPicPr>
          <p:cNvPr id="4" name="Picture 2" descr="https://encrypted-tbn3.gstatic.com/images?q=tbn:ANd9GcQs7q3eIQjf3dmKhvUlqK09C87Z_ZCKM_VB4YxMa1T4aDif4IFeRw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4426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16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reativitycentral.squarespace.com/storage/questions.jpg?__SQUARESPACE_CACHEVERSION=13087941253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-603448"/>
            <a:ext cx="10081120" cy="74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910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I – Problématique et historique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Mauvaises pratiques :</a:t>
            </a:r>
          </a:p>
          <a:p>
            <a:pPr lvl="1"/>
            <a:r>
              <a:rPr lang="fr-FR" dirty="0" smtClean="0"/>
              <a:t>CPOLD</a:t>
            </a:r>
          </a:p>
          <a:p>
            <a:pPr lvl="1"/>
            <a:r>
              <a:rPr lang="fr-FR" dirty="0" smtClean="0"/>
              <a:t>Supports disquette, USB, </a:t>
            </a:r>
            <a:r>
              <a:rPr lang="fr-FR" dirty="0" err="1" smtClean="0"/>
              <a:t>etc</a:t>
            </a:r>
            <a:endParaRPr lang="fr-FR" dirty="0" smtClean="0"/>
          </a:p>
          <a:p>
            <a:pPr lvl="1"/>
            <a:r>
              <a:rPr lang="fr-FR" dirty="0" smtClean="0"/>
              <a:t>Cloud</a:t>
            </a:r>
            <a:endParaRPr lang="fr-FR" dirty="0"/>
          </a:p>
          <a:p>
            <a:r>
              <a:rPr lang="fr-FR" dirty="0" smtClean="0"/>
              <a:t>Inconvénients :</a:t>
            </a:r>
          </a:p>
          <a:p>
            <a:pPr lvl="1"/>
            <a:r>
              <a:rPr lang="fr-FR" dirty="0" smtClean="0"/>
              <a:t>Possibilité de pertes de données (erreur de copie)</a:t>
            </a:r>
          </a:p>
          <a:p>
            <a:pPr lvl="1"/>
            <a:r>
              <a:rPr lang="fr-FR" dirty="0" smtClean="0"/>
              <a:t>Redondance de l’information</a:t>
            </a:r>
          </a:p>
          <a:p>
            <a:pPr lvl="1"/>
            <a:r>
              <a:rPr lang="fr-FR" dirty="0" smtClean="0"/>
              <a:t>Difficulté de remonter aux anciennes versions</a:t>
            </a:r>
          </a:p>
          <a:p>
            <a:pPr lvl="1"/>
            <a:r>
              <a:rPr lang="fr-FR" dirty="0" smtClean="0"/>
              <a:t>Manque d’automatisation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4064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I </a:t>
            </a:r>
            <a:r>
              <a:rPr lang="fr-FR" dirty="0">
                <a:solidFill>
                  <a:schemeClr val="tx1"/>
                </a:solidFill>
              </a:rPr>
              <a:t>– Problématique et historique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7"/>
            <a:ext cx="8004986" cy="454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969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II – Cahier des charges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Fonctionnalités de base</a:t>
            </a:r>
          </a:p>
          <a:p>
            <a:pPr lvl="1"/>
            <a:r>
              <a:rPr lang="fr-FR" dirty="0" smtClean="0"/>
              <a:t>Retracer l’historique des modifications d’un fichier</a:t>
            </a:r>
          </a:p>
          <a:p>
            <a:pPr lvl="2"/>
            <a:r>
              <a:rPr lang="fr-FR" dirty="0" smtClean="0"/>
              <a:t>Qui? Quand?</a:t>
            </a:r>
          </a:p>
          <a:p>
            <a:pPr lvl="1"/>
            <a:r>
              <a:rPr lang="fr-FR" dirty="0" smtClean="0"/>
              <a:t>Conserver l’arborescence des fichiers</a:t>
            </a:r>
          </a:p>
          <a:p>
            <a:pPr lvl="1"/>
            <a:r>
              <a:rPr lang="fr-FR" dirty="0" smtClean="0"/>
              <a:t>Restauration d’une ancienne version de fichier</a:t>
            </a:r>
          </a:p>
          <a:p>
            <a:pPr lvl="1"/>
            <a:r>
              <a:rPr lang="fr-FR" dirty="0" smtClean="0"/>
              <a:t>Multi-utilisateurs</a:t>
            </a:r>
          </a:p>
          <a:p>
            <a:pPr lvl="1"/>
            <a:r>
              <a:rPr lang="fr-FR" dirty="0" smtClean="0"/>
              <a:t>Synchronisation entre tous les utilisateurs</a:t>
            </a:r>
          </a:p>
          <a:p>
            <a:pPr lvl="2"/>
            <a:r>
              <a:rPr lang="fr-FR" dirty="0" smtClean="0"/>
              <a:t>Architecture centralisée/décentralisée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08267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II –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Branche</a:t>
            </a:r>
          </a:p>
          <a:p>
            <a:pPr lvl="1"/>
            <a:r>
              <a:rPr lang="fr-FR" dirty="0"/>
              <a:t>Version parallèle du projet</a:t>
            </a:r>
          </a:p>
          <a:p>
            <a:pPr lvl="2"/>
            <a:r>
              <a:rPr lang="fr-FR" dirty="0" smtClean="0"/>
              <a:t>Travail sur la branche, fusion, branche principale (master)</a:t>
            </a:r>
            <a:endParaRPr lang="fr-FR" dirty="0"/>
          </a:p>
          <a:p>
            <a:r>
              <a:rPr lang="fr-FR" dirty="0" smtClean="0"/>
              <a:t>Commit</a:t>
            </a:r>
          </a:p>
          <a:p>
            <a:pPr lvl="1"/>
            <a:r>
              <a:rPr lang="fr-FR" dirty="0" smtClean="0"/>
              <a:t>Mise à jour élémentaire</a:t>
            </a:r>
          </a:p>
          <a:p>
            <a:pPr lvl="1"/>
            <a:r>
              <a:rPr lang="fr-FR" dirty="0" smtClean="0"/>
              <a:t>Granularité</a:t>
            </a:r>
            <a:endParaRPr lang="fr-FR" dirty="0"/>
          </a:p>
          <a:p>
            <a:pPr lvl="2"/>
            <a:r>
              <a:rPr lang="fr-FR" dirty="0"/>
              <a:t>Une mise à jour concerne une fonctionnalité ou un bug, se répercutant sur plusieurs </a:t>
            </a:r>
            <a:r>
              <a:rPr lang="fr-FR" dirty="0" smtClean="0"/>
              <a:t>fichiers</a:t>
            </a:r>
          </a:p>
          <a:p>
            <a:pPr lvl="2"/>
            <a:r>
              <a:rPr lang="fr-FR" dirty="0" smtClean="0"/>
              <a:t>Etiquetage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31203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II –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</a:p>
          <a:p>
            <a:pPr lvl="1"/>
            <a:r>
              <a:rPr lang="fr-FR" dirty="0" smtClean="0"/>
              <a:t>Différences entre fichiers</a:t>
            </a:r>
          </a:p>
          <a:p>
            <a:pPr lvl="2"/>
            <a:r>
              <a:rPr lang="fr-FR" dirty="0" smtClean="0"/>
              <a:t>L’information est moins redondante</a:t>
            </a:r>
          </a:p>
          <a:p>
            <a:pPr lvl="1"/>
            <a:r>
              <a:rPr lang="fr-FR" dirty="0" smtClean="0"/>
              <a:t>Utilisation de hash-codes SHA-1</a:t>
            </a:r>
          </a:p>
          <a:p>
            <a:pPr lvl="2"/>
            <a:r>
              <a:rPr lang="fr-FR" dirty="0" smtClean="0"/>
              <a:t>Pour détecter les fichiers modifiés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8268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II – Cahier des charges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992607"/>
            <a:ext cx="8504238" cy="3641135"/>
          </a:xfrm>
        </p:spPr>
      </p:pic>
    </p:spTree>
    <p:extLst>
      <p:ext uri="{BB962C8B-B14F-4D97-AF65-F5344CB8AC3E}">
        <p14:creationId xmlns:p14="http://schemas.microsoft.com/office/powerpoint/2010/main" val="4141561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II –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02305"/>
            <a:ext cx="6336704" cy="506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6890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III – Aperçu des gestionnaires existants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CVS, centralisé</a:t>
            </a:r>
          </a:p>
          <a:p>
            <a:pPr lvl="1"/>
            <a:r>
              <a:rPr lang="fr-FR" dirty="0" smtClean="0"/>
              <a:t>Un des plus anciens </a:t>
            </a:r>
          </a:p>
          <a:p>
            <a:pPr lvl="1"/>
            <a:r>
              <a:rPr lang="fr-FR" dirty="0" smtClean="0"/>
              <a:t>Incapacité de suivre les fichiers renommés </a:t>
            </a:r>
          </a:p>
          <a:p>
            <a:pPr lvl="1"/>
            <a:r>
              <a:rPr lang="fr-FR" dirty="0" smtClean="0"/>
              <a:t>Le moins puissant, mal mis à jour</a:t>
            </a:r>
          </a:p>
          <a:p>
            <a:pPr lvl="1"/>
            <a:r>
              <a:rPr lang="fr-FR" dirty="0" smtClean="0"/>
              <a:t>Utilisé par </a:t>
            </a:r>
            <a:r>
              <a:rPr lang="fr-FR" dirty="0" err="1" smtClean="0"/>
              <a:t>openBSD</a:t>
            </a:r>
            <a:endParaRPr lang="fr-FR" dirty="0" smtClean="0"/>
          </a:p>
          <a:p>
            <a:r>
              <a:rPr lang="fr-FR" dirty="0" smtClean="0"/>
              <a:t>SVN, centralisé</a:t>
            </a:r>
          </a:p>
          <a:p>
            <a:pPr lvl="1"/>
            <a:r>
              <a:rPr lang="fr-FR" dirty="0" smtClean="0"/>
              <a:t>Le plus utilisé</a:t>
            </a:r>
          </a:p>
          <a:p>
            <a:pPr lvl="1"/>
            <a:r>
              <a:rPr lang="fr-FR" dirty="0" smtClean="0"/>
              <a:t>Simple d’utilisation (interface graphique)</a:t>
            </a:r>
          </a:p>
          <a:p>
            <a:pPr lvl="1"/>
            <a:r>
              <a:rPr lang="fr-FR" dirty="0" smtClean="0"/>
              <a:t>Bonne intégration à Windows</a:t>
            </a:r>
          </a:p>
          <a:p>
            <a:pPr marL="27432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12538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175</TotalTime>
  <Words>322</Words>
  <Application>Microsoft Office PowerPoint</Application>
  <PresentationFormat>Affichage à l'écran (4:3)</PresentationFormat>
  <Paragraphs>77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Civil</vt:lpstr>
      <vt:lpstr>Gestionnaires de versions</vt:lpstr>
      <vt:lpstr>I – Problématique et historique</vt:lpstr>
      <vt:lpstr>I – Problématique et historique</vt:lpstr>
      <vt:lpstr>II – Cahier des charges</vt:lpstr>
      <vt:lpstr>II – Cahier des charges</vt:lpstr>
      <vt:lpstr>II – Cahier des charges</vt:lpstr>
      <vt:lpstr>II – Cahier des charges</vt:lpstr>
      <vt:lpstr>II – Cahier des charges</vt:lpstr>
      <vt:lpstr>III – Aperçu des gestionnaires existants</vt:lpstr>
      <vt:lpstr>III – Aperçu des gestionnaires existants</vt:lpstr>
      <vt:lpstr>III – Aperçu des gestionnaires existants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Baudouin</dc:creator>
  <cp:lastModifiedBy>Pascal</cp:lastModifiedBy>
  <cp:revision>29</cp:revision>
  <dcterms:created xsi:type="dcterms:W3CDTF">2014-03-27T22:09:15Z</dcterms:created>
  <dcterms:modified xsi:type="dcterms:W3CDTF">2014-03-28T08:41:43Z</dcterms:modified>
</cp:coreProperties>
</file>