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85" r:id="rId5"/>
    <p:sldId id="274" r:id="rId6"/>
    <p:sldId id="275" r:id="rId7"/>
    <p:sldId id="259" r:id="rId8"/>
    <p:sldId id="260" r:id="rId9"/>
    <p:sldId id="276" r:id="rId10"/>
    <p:sldId id="277" r:id="rId11"/>
    <p:sldId id="261" r:id="rId12"/>
    <p:sldId id="271" r:id="rId13"/>
    <p:sldId id="272" r:id="rId14"/>
    <p:sldId id="273" r:id="rId15"/>
    <p:sldId id="262" r:id="rId16"/>
    <p:sldId id="263" r:id="rId17"/>
    <p:sldId id="267" r:id="rId18"/>
    <p:sldId id="266" r:id="rId19"/>
    <p:sldId id="264" r:id="rId20"/>
    <p:sldId id="265" r:id="rId21"/>
    <p:sldId id="268" r:id="rId22"/>
    <p:sldId id="278" r:id="rId23"/>
    <p:sldId id="279" r:id="rId24"/>
    <p:sldId id="280" r:id="rId25"/>
    <p:sldId id="281" r:id="rId26"/>
    <p:sldId id="282" r:id="rId27"/>
    <p:sldId id="269" r:id="rId28"/>
    <p:sldId id="270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21759B"/>
    <a:srgbClr val="D54E21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37EFF-3036-44BF-A717-C3245CD94A06}" type="datetimeFigureOut">
              <a:rPr lang="en-US" smtClean="0"/>
              <a:pPr/>
              <a:t>07/04/2014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08049-3A05-47E2-9D5B-D5DFC1873D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2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217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62400"/>
            <a:ext cx="7772400" cy="761999"/>
          </a:xfrm>
        </p:spPr>
        <p:txBody>
          <a:bodyPr/>
          <a:lstStyle>
            <a:lvl1pPr algn="ctr">
              <a:defRPr>
                <a:solidFill>
                  <a:srgbClr val="D54E2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76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D62831-F5C0-4A0A-B71B-E788BC711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D62831-F5C0-4A0A-B71B-E788BC711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D62831-F5C0-4A0A-B71B-E788BC711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D62831-F5C0-4A0A-B71B-E788BC711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D62831-F5C0-4A0A-B71B-E788BC711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D62831-F5C0-4A0A-B71B-E788BC711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D62831-F5C0-4A0A-B71B-E788BC711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D62831-F5C0-4A0A-B71B-E788BC711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D62831-F5C0-4A0A-B71B-E788BC711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217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463040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6002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D54E2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21759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6464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D54E2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21759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7772400" cy="76199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Soutenance de projet</a:t>
            </a:r>
            <a:r>
              <a:rPr lang="en-US" dirty="0" smtClean="0"/>
              <a:t> </a:t>
            </a:r>
            <a:r>
              <a:rPr lang="fr-FR" dirty="0" smtClean="0"/>
              <a:t>logiciel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914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Alexandre Careil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Juan Manuel Mu</a:t>
            </a:r>
            <a:r>
              <a:rPr lang="en-US" dirty="0" smtClean="0">
                <a:solidFill>
                  <a:schemeClr val="tx1"/>
                </a:solidFill>
              </a:rPr>
              <a:t>ñoz Perez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971800" y="1524000"/>
            <a:ext cx="311046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b="1" dirty="0" smtClean="0">
                <a:latin typeface="Trajan Pro"/>
                <a:cs typeface="Trajan Pro"/>
              </a:rPr>
              <a:t>PLS14</a:t>
            </a:r>
            <a:endParaRPr lang="fr-FR" sz="7500" b="1" dirty="0">
              <a:latin typeface="Trajan Pro"/>
              <a:cs typeface="Trajan Pro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7338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 </a:t>
            </a:r>
            <a:r>
              <a:rPr lang="fr-FR" dirty="0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Utilisation d’OAR</a:t>
            </a:r>
            <a:endParaRPr lang="fr-FR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 de nœuds en interactif</a:t>
            </a:r>
          </a:p>
          <a:p>
            <a:pPr lvl="1"/>
            <a:r>
              <a:rPr lang="fr-FR" dirty="0" err="1"/>
              <a:t>o</a:t>
            </a:r>
            <a:r>
              <a:rPr lang="fr-FR" dirty="0" err="1" smtClean="0"/>
              <a:t>arsub</a:t>
            </a:r>
            <a:r>
              <a:rPr lang="fr-FR" dirty="0" smtClean="0"/>
              <a:t> –l </a:t>
            </a:r>
            <a:r>
              <a:rPr lang="fr-FR" dirty="0" err="1" smtClean="0"/>
              <a:t>nodes</a:t>
            </a:r>
            <a:r>
              <a:rPr lang="fr-FR" dirty="0" smtClean="0"/>
              <a:t>=4,walltime=00:05:00 - I</a:t>
            </a:r>
          </a:p>
          <a:p>
            <a:endParaRPr lang="fr-FR" dirty="0" smtClean="0"/>
          </a:p>
          <a:p>
            <a:r>
              <a:rPr lang="fr-FR" dirty="0" smtClean="0"/>
              <a:t>Informations supplémentaires</a:t>
            </a:r>
          </a:p>
          <a:p>
            <a:pPr lvl="1"/>
            <a:r>
              <a:rPr lang="fr-FR" dirty="0" err="1"/>
              <a:t>o</a:t>
            </a:r>
            <a:r>
              <a:rPr lang="fr-FR" dirty="0" err="1" smtClean="0"/>
              <a:t>arnodes</a:t>
            </a:r>
            <a:r>
              <a:rPr lang="fr-FR" dirty="0" smtClean="0"/>
              <a:t> –s</a:t>
            </a:r>
          </a:p>
          <a:p>
            <a:pPr lvl="1"/>
            <a:r>
              <a:rPr lang="fr-FR" dirty="0" err="1" smtClean="0"/>
              <a:t>oarstat</a:t>
            </a:r>
            <a:r>
              <a:rPr lang="fr-FR" dirty="0" smtClean="0"/>
              <a:t> –</a:t>
            </a:r>
            <a:r>
              <a:rPr lang="fr-FR" dirty="0" err="1" smtClean="0"/>
              <a:t>fj</a:t>
            </a:r>
            <a:r>
              <a:rPr lang="fr-FR" dirty="0" smtClean="0"/>
              <a:t> $OAR_JOB_ID</a:t>
            </a:r>
          </a:p>
          <a:p>
            <a:endParaRPr lang="fr-FR" dirty="0" smtClean="0"/>
          </a:p>
        </p:txBody>
      </p:sp>
      <p:pic>
        <p:nvPicPr>
          <p:cNvPr id="2050" name="Picture 2" descr="http://oar.imag.fr/dokuwiki/lib/exe/fetch.php?media=oar-logo_10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657600"/>
            <a:ext cx="219958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2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4" name="Image 3" descr="Architecture proj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8077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83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CdC : </a:t>
            </a:r>
            <a:r>
              <a:rPr lang="fr-FR" i="1" dirty="0" smtClean="0"/>
              <a:t>points essentiels</a:t>
            </a:r>
            <a:endParaRPr lang="fr-FR" dirty="0"/>
          </a:p>
        </p:txBody>
      </p:sp>
      <p:pic>
        <p:nvPicPr>
          <p:cNvPr id="4" name="Image 3" descr="CdC 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25073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5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CdC : </a:t>
            </a:r>
            <a:r>
              <a:rPr lang="fr-FR" i="1" dirty="0" smtClean="0"/>
              <a:t>développements fortement souhaités</a:t>
            </a:r>
            <a:endParaRPr lang="fr-FR" dirty="0"/>
          </a:p>
        </p:txBody>
      </p:sp>
      <p:pic>
        <p:nvPicPr>
          <p:cNvPr id="4" name="Image 3" descr="CdC OF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865681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2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CdC : </a:t>
            </a:r>
            <a:r>
              <a:rPr lang="fr-FR" i="1" dirty="0" smtClean="0"/>
              <a:t>points optionnels</a:t>
            </a:r>
            <a:endParaRPr lang="fr-FR" dirty="0"/>
          </a:p>
        </p:txBody>
      </p:sp>
      <p:pic>
        <p:nvPicPr>
          <p:cNvPr id="4" name="Image 3" descr="Cdc D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31327"/>
            <a:ext cx="8763000" cy="31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76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smtClean="0"/>
              <a:t>Use case</a:t>
            </a:r>
            <a:endParaRPr lang="fr-FR" i="1" dirty="0"/>
          </a:p>
        </p:txBody>
      </p:sp>
      <p:pic>
        <p:nvPicPr>
          <p:cNvPr id="4" name="Image 3" descr="use c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8001000" cy="54102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086600" y="6400800"/>
            <a:ext cx="1295400" cy="369332"/>
          </a:xfrm>
          <a:prstGeom prst="rect">
            <a:avLst/>
          </a:prstGeom>
          <a:solidFill>
            <a:srgbClr val="21759B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943600" y="5410200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GHOME</a:t>
            </a:r>
          </a:p>
          <a:p>
            <a:pPr algn="ctr"/>
            <a:r>
              <a:rPr lang="fr-FR" dirty="0" smtClean="0"/>
              <a:t>TERM2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9714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057400"/>
          </a:xfrm>
        </p:spPr>
        <p:txBody>
          <a:bodyPr/>
          <a:lstStyle/>
          <a:p>
            <a:r>
              <a:rPr lang="fr-FR" dirty="0" smtClean="0"/>
              <a:t>En tout on a 7 classes permettant de :</a:t>
            </a:r>
          </a:p>
          <a:p>
            <a:pPr lvl="1"/>
            <a:r>
              <a:rPr lang="fr-FR" dirty="0" smtClean="0"/>
              <a:t>Gérer les IU (3 classes)</a:t>
            </a:r>
          </a:p>
          <a:p>
            <a:pPr lvl="1"/>
            <a:r>
              <a:rPr lang="fr-FR" dirty="0" smtClean="0"/>
              <a:t>Gérer la connexion aux clusters ainsi que l’allocation des nœuds (4 classes)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39624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D54E2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21759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D54E2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21759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Pour mieux comprendre le diagramme de classe des IU (attributs associés), une description de l’architecture commune des IU s’impose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14853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des IU</a:t>
            </a:r>
            <a:endParaRPr lang="fr-FR" dirty="0"/>
          </a:p>
        </p:txBody>
      </p:sp>
      <p:pic>
        <p:nvPicPr>
          <p:cNvPr id="4" name="Image 3" descr="IU de Connexion deta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76600"/>
            <a:ext cx="7353300" cy="2425700"/>
          </a:xfrm>
          <a:prstGeom prst="rect">
            <a:avLst/>
          </a:prstGeom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fr-FR" dirty="0" smtClean="0"/>
              <a:t>Composants de l’IU (</a:t>
            </a:r>
            <a:r>
              <a:rPr lang="fr-FR" i="1" dirty="0" smtClean="0"/>
              <a:t>toolkit Swing)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55419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des IU</a:t>
            </a:r>
            <a:endParaRPr lang="fr-FR" dirty="0"/>
          </a:p>
        </p:txBody>
      </p:sp>
      <p:pic>
        <p:nvPicPr>
          <p:cNvPr id="4" name="Image 3" descr="Architecture I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90800"/>
            <a:ext cx="6553200" cy="3614511"/>
          </a:xfrm>
          <a:prstGeom prst="rect">
            <a:avLst/>
          </a:prstGeom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685800"/>
          </a:xfrm>
        </p:spPr>
        <p:txBody>
          <a:bodyPr/>
          <a:lstStyle/>
          <a:p>
            <a:r>
              <a:rPr lang="fr-FR" dirty="0" smtClean="0"/>
              <a:t>Et plus globalement : notion de </a:t>
            </a:r>
            <a:r>
              <a:rPr lang="fr-FR" i="1" dirty="0" smtClean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96020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classe </a:t>
            </a:r>
            <a:r>
              <a:rPr lang="fr-FR" i="1" dirty="0" smtClean="0"/>
              <a:t>InterfaceGraphiqueUtilisateur.class</a:t>
            </a:r>
            <a:endParaRPr lang="fr-FR" i="1" dirty="0"/>
          </a:p>
        </p:txBody>
      </p:sp>
      <p:pic>
        <p:nvPicPr>
          <p:cNvPr id="4" name="Image 3" descr="InterfaceGraphiqueUtilisa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73500"/>
            <a:ext cx="5511800" cy="2222500"/>
          </a:xfrm>
          <a:prstGeom prst="rect">
            <a:avLst/>
          </a:prstGeom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198120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Classe mère des IU</a:t>
            </a:r>
          </a:p>
          <a:p>
            <a:pPr lvl="1"/>
            <a:r>
              <a:rPr lang="fr-FR" dirty="0" smtClean="0"/>
              <a:t>IUConnexion.java</a:t>
            </a:r>
          </a:p>
          <a:p>
            <a:pPr lvl="1"/>
            <a:r>
              <a:rPr lang="fr-FR" dirty="0" smtClean="0"/>
              <a:t>IUAllocation.java</a:t>
            </a:r>
          </a:p>
          <a:p>
            <a:r>
              <a:rPr lang="fr-FR" dirty="0" smtClean="0"/>
              <a:t>Attribut </a:t>
            </a:r>
            <a:r>
              <a:rPr lang="fr-FR" i="1" dirty="0" smtClean="0"/>
              <a:t>ssh</a:t>
            </a:r>
            <a:r>
              <a:rPr lang="fr-FR" dirty="0" smtClean="0"/>
              <a:t> de la classe SSH</a:t>
            </a:r>
          </a:p>
          <a:p>
            <a:pPr lvl="1"/>
            <a:r>
              <a:rPr lang="fr-FR" dirty="0" smtClean="0"/>
              <a:t>Package JSch</a:t>
            </a:r>
          </a:p>
        </p:txBody>
      </p:sp>
    </p:spTree>
    <p:extLst>
      <p:ext uri="{BB962C8B-B14F-4D97-AF65-F5344CB8AC3E}">
        <p14:creationId xmlns:p14="http://schemas.microsoft.com/office/powerpoint/2010/main" val="156538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Contexte du projet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/>
          </a:bodyPr>
          <a:lstStyle/>
          <a:p>
            <a:r>
              <a:rPr lang="en-US" dirty="0" smtClean="0"/>
              <a:t>L’avènement du </a:t>
            </a:r>
            <a:r>
              <a:rPr lang="en-US" i="1" dirty="0" smtClean="0"/>
              <a:t>BIG DATA (Google Trends)</a:t>
            </a:r>
            <a:endParaRPr lang="en-US" dirty="0"/>
          </a:p>
          <a:p>
            <a:r>
              <a:rPr lang="en-US" dirty="0" smtClean="0"/>
              <a:t>Framework Java Hadoop</a:t>
            </a:r>
          </a:p>
          <a:p>
            <a:r>
              <a:rPr lang="en-US" dirty="0"/>
              <a:t>Un projet Supélec long en deux parties</a:t>
            </a:r>
          </a:p>
          <a:p>
            <a:pPr lvl="1"/>
            <a:r>
              <a:rPr lang="en-US" dirty="0"/>
              <a:t>GUI de connexion/allocation de noeuds au sein des clusters de Supélec</a:t>
            </a:r>
          </a:p>
          <a:p>
            <a:pPr lvl="1"/>
            <a:r>
              <a:rPr lang="en-US" dirty="0"/>
              <a:t>Scripts Hadoop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classe</a:t>
            </a:r>
            <a:br>
              <a:rPr lang="fr-FR" dirty="0" smtClean="0"/>
            </a:br>
            <a:r>
              <a:rPr lang="fr-FR" i="1" dirty="0" smtClean="0"/>
              <a:t>IUConnexion.class et IUAllocation</a:t>
            </a:r>
            <a:r>
              <a:rPr lang="fr-FR" i="1" dirty="0" smtClean="0"/>
              <a:t>.class</a:t>
            </a:r>
            <a:endParaRPr lang="fr-FR" i="1" dirty="0"/>
          </a:p>
        </p:txBody>
      </p:sp>
      <p:pic>
        <p:nvPicPr>
          <p:cNvPr id="4" name="Image 3" descr="IUConnex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3392366" cy="4313992"/>
          </a:xfrm>
          <a:prstGeom prst="rect">
            <a:avLst/>
          </a:prstGeom>
        </p:spPr>
      </p:pic>
      <p:pic>
        <p:nvPicPr>
          <p:cNvPr id="5" name="Image 4" descr="IUAlloc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392969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20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classe</a:t>
            </a:r>
            <a:br>
              <a:rPr lang="fr-FR" dirty="0" smtClean="0"/>
            </a:br>
            <a:r>
              <a:rPr lang="fr-FR" i="1" dirty="0" smtClean="0"/>
              <a:t>SSH.class et </a:t>
            </a:r>
            <a:r>
              <a:rPr lang="fr-FR" i="1" dirty="0" err="1" smtClean="0"/>
              <a:t>SSH_IUAlloation.class</a:t>
            </a:r>
            <a:endParaRPr lang="fr-FR" i="1" dirty="0"/>
          </a:p>
        </p:txBody>
      </p:sp>
      <p:pic>
        <p:nvPicPr>
          <p:cNvPr id="4" name="Image 3" descr="S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991"/>
            <a:ext cx="5041900" cy="4571209"/>
          </a:xfrm>
          <a:prstGeom prst="rect">
            <a:avLst/>
          </a:prstGeom>
        </p:spPr>
      </p:pic>
      <p:pic>
        <p:nvPicPr>
          <p:cNvPr id="5" name="Image 4" descr="SSH_IUAlloc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590800"/>
            <a:ext cx="3683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91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Présentation JSch</a:t>
            </a:r>
            <a:endParaRPr lang="fr-FR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Généralités</a:t>
            </a:r>
          </a:p>
          <a:p>
            <a:pPr lvl="1"/>
            <a:r>
              <a:rPr lang="fr-FR" dirty="0" smtClean="0"/>
              <a:t>Package Java</a:t>
            </a:r>
          </a:p>
          <a:p>
            <a:pPr lvl="1"/>
            <a:r>
              <a:rPr lang="fr-FR" dirty="0" smtClean="0"/>
              <a:t>Implémentation de SSH2</a:t>
            </a:r>
          </a:p>
          <a:p>
            <a:pPr lvl="1"/>
            <a:r>
              <a:rPr lang="fr-FR" dirty="0" smtClean="0"/>
              <a:t>Maintenu régulièrement</a:t>
            </a:r>
          </a:p>
          <a:p>
            <a:pPr lvl="1"/>
            <a:r>
              <a:rPr lang="fr-FR" dirty="0" smtClean="0"/>
              <a:t>Documentation pauvre !</a:t>
            </a:r>
          </a:p>
          <a:p>
            <a:r>
              <a:rPr lang="fr-FR" dirty="0" smtClean="0"/>
              <a:t>Possibilités</a:t>
            </a:r>
          </a:p>
          <a:p>
            <a:pPr lvl="1"/>
            <a:r>
              <a:rPr lang="fr-FR" dirty="0" smtClean="0"/>
              <a:t>Connexion SSH</a:t>
            </a:r>
          </a:p>
          <a:p>
            <a:pPr lvl="1"/>
            <a:r>
              <a:rPr lang="fr-FR" dirty="0" smtClean="0"/>
              <a:t>Canal actif pour la connexion</a:t>
            </a:r>
            <a:endParaRPr lang="fr-F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81200"/>
            <a:ext cx="2762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6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JSch : connexion SSH</a:t>
            </a:r>
            <a:endParaRPr lang="fr-FR" sz="5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5344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68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JSch :création d’un canal</a:t>
            </a:r>
            <a:endParaRPr lang="fr-FR" sz="50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79" y="2514600"/>
            <a:ext cx="7506221" cy="263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07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JSch : envoi d’une commande</a:t>
            </a:r>
            <a:endParaRPr lang="fr-FR" sz="50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23781"/>
            <a:ext cx="48482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885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JSch : lecture de la réponse</a:t>
            </a:r>
            <a:endParaRPr lang="fr-FR" sz="5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16498"/>
            <a:ext cx="8763000" cy="377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065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Threads et performances avec Swing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10000"/>
          </a:xfrm>
        </p:spPr>
        <p:txBody>
          <a:bodyPr/>
          <a:lstStyle/>
          <a:p>
            <a:r>
              <a:rPr lang="fr-FR" i="1" dirty="0" smtClean="0"/>
              <a:t>Swing</a:t>
            </a:r>
            <a:r>
              <a:rPr lang="fr-FR" dirty="0" smtClean="0"/>
              <a:t> : une API graphique construite à partir de </a:t>
            </a:r>
            <a:r>
              <a:rPr lang="fr-FR" i="1" dirty="0" smtClean="0"/>
              <a:t>AWT (Abstract Windowing Toolkit)</a:t>
            </a:r>
            <a:endParaRPr lang="fr-FR" dirty="0" smtClean="0"/>
          </a:p>
          <a:p>
            <a:r>
              <a:rPr lang="fr-FR" i="1" dirty="0" smtClean="0"/>
              <a:t>Swing : </a:t>
            </a:r>
            <a:r>
              <a:rPr lang="fr-FR" dirty="0" smtClean="0"/>
              <a:t>une API </a:t>
            </a:r>
            <a:r>
              <a:rPr lang="fr-FR" i="1" dirty="0" smtClean="0"/>
              <a:t>lightweight (performances améliorées)</a:t>
            </a:r>
          </a:p>
          <a:p>
            <a:r>
              <a:rPr lang="fr-FR" i="1" dirty="0" smtClean="0"/>
              <a:t>Swing</a:t>
            </a:r>
            <a:r>
              <a:rPr lang="fr-FR" dirty="0" smtClean="0"/>
              <a:t> a besoin de </a:t>
            </a:r>
            <a:r>
              <a:rPr lang="fr-FR" i="1" dirty="0" smtClean="0"/>
              <a:t>AWT</a:t>
            </a:r>
            <a:r>
              <a:rPr lang="fr-FR" dirty="0" smtClean="0"/>
              <a:t> pour fonctionner</a:t>
            </a:r>
          </a:p>
          <a:p>
            <a:pPr lvl="1"/>
            <a:r>
              <a:rPr lang="fr-FR" dirty="0" smtClean="0"/>
              <a:t>Système d’acheminement des événements       (Ex : ActionListener)</a:t>
            </a:r>
          </a:p>
        </p:txBody>
      </p:sp>
    </p:spTree>
    <p:extLst>
      <p:ext uri="{BB962C8B-B14F-4D97-AF65-F5344CB8AC3E}">
        <p14:creationId xmlns:p14="http://schemas.microsoft.com/office/powerpoint/2010/main" val="1553658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Threads et performances avec Swing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Une organisation tri-thread de </a:t>
            </a:r>
            <a:r>
              <a:rPr lang="fr-FR" i="1" dirty="0" smtClean="0"/>
              <a:t>Swing</a:t>
            </a:r>
            <a:r>
              <a:rPr lang="fr-FR" dirty="0" smtClean="0"/>
              <a:t> :</a:t>
            </a:r>
          </a:p>
          <a:p>
            <a:pPr lvl="1"/>
            <a:r>
              <a:rPr lang="fr-FR" dirty="0"/>
              <a:t>m</a:t>
            </a:r>
            <a:r>
              <a:rPr lang="fr-FR" dirty="0" smtClean="0"/>
              <a:t>ain application thread</a:t>
            </a:r>
          </a:p>
          <a:p>
            <a:pPr lvl="1"/>
            <a:r>
              <a:rPr lang="fr-FR" dirty="0"/>
              <a:t>t</a:t>
            </a:r>
            <a:r>
              <a:rPr lang="fr-FR" dirty="0" smtClean="0"/>
              <a:t>oolkit thread</a:t>
            </a:r>
          </a:p>
          <a:p>
            <a:pPr lvl="1"/>
            <a:r>
              <a:rPr lang="fr-FR" dirty="0" smtClean="0"/>
              <a:t>event dispatching thread : </a:t>
            </a:r>
            <a:r>
              <a:rPr lang="fr-FR" i="1" dirty="0" smtClean="0"/>
              <a:t>EDT</a:t>
            </a:r>
            <a:endParaRPr lang="fr-FR" dirty="0" smtClean="0"/>
          </a:p>
          <a:p>
            <a:r>
              <a:rPr lang="fr-FR" dirty="0" smtClean="0"/>
              <a:t>Une bonne compréhension du fonctionnement interne de </a:t>
            </a:r>
            <a:r>
              <a:rPr lang="fr-FR" i="1" dirty="0" smtClean="0"/>
              <a:t>Swing</a:t>
            </a:r>
            <a:r>
              <a:rPr lang="fr-FR" dirty="0" smtClean="0"/>
              <a:t> </a:t>
            </a:r>
            <a:r>
              <a:rPr lang="fr-FR" dirty="0" smtClean="0"/>
              <a:t>permet de créer des IU réactives</a:t>
            </a:r>
          </a:p>
          <a:p>
            <a:r>
              <a:rPr lang="fr-FR" dirty="0" smtClean="0"/>
              <a:t>Modèles de gestion des threads afin d’optimiser les performances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7292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questions ?</a:t>
            </a:r>
            <a:endParaRPr lang="fr-FR" dirty="0"/>
          </a:p>
        </p:txBody>
      </p:sp>
      <p:pic>
        <p:nvPicPr>
          <p:cNvPr id="4" name="Image 3" descr="questio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57400"/>
            <a:ext cx="54356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3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apture d’écran 2014-04-07 à 11.32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48006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Google Trends : </a:t>
            </a:r>
            <a:r>
              <a:rPr lang="en-US" sz="5000" i="1" dirty="0" smtClean="0"/>
              <a:t>BIG DATA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9841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Démarche</a:t>
            </a:r>
          </a:p>
          <a:p>
            <a:r>
              <a:rPr lang="fr-FR" dirty="0" smtClean="0"/>
              <a:t>Présentation d’OAR et des clusters</a:t>
            </a:r>
          </a:p>
          <a:p>
            <a:r>
              <a:rPr lang="fr-FR" dirty="0" smtClean="0"/>
              <a:t>Cahier des charges</a:t>
            </a:r>
          </a:p>
          <a:p>
            <a:r>
              <a:rPr lang="fr-FR" dirty="0" smtClean="0"/>
              <a:t>Diagramme Use Case/diagramme des classes</a:t>
            </a:r>
          </a:p>
          <a:p>
            <a:r>
              <a:rPr lang="fr-FR" dirty="0" smtClean="0"/>
              <a:t>Utilisation de JSch</a:t>
            </a:r>
          </a:p>
          <a:p>
            <a:r>
              <a:rPr lang="fr-FR" dirty="0" smtClean="0"/>
              <a:t>Remarques fondamentales sur Swing</a:t>
            </a:r>
          </a:p>
          <a:p>
            <a:r>
              <a:rPr lang="fr-FR" dirty="0" smtClean="0"/>
              <a:t>Démo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799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Git 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6" name="Picture 2" descr="http://javaetmoi.com/wp-content/uploads/2013/07/gi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14794"/>
            <a:ext cx="4357437" cy="181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01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GitHub 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8" name="Picture 4" descr="http://epnet.fr/uploads/news/image/5/blog-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95600"/>
            <a:ext cx="4419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57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60020"/>
            <a:ext cx="9144000" cy="1143000"/>
          </a:xfrm>
        </p:spPr>
        <p:txBody>
          <a:bodyPr/>
          <a:lstStyle/>
          <a:p>
            <a:pPr algn="ctr"/>
            <a:r>
              <a:rPr lang="fr-FR" i="1" dirty="0" smtClean="0"/>
              <a:t>Toolkits</a:t>
            </a:r>
            <a:r>
              <a:rPr lang="fr-FR" dirty="0" smtClean="0"/>
              <a:t> utilisés</a:t>
            </a:r>
            <a:endParaRPr lang="fr-FR" dirty="0"/>
          </a:p>
        </p:txBody>
      </p:sp>
      <p:pic>
        <p:nvPicPr>
          <p:cNvPr id="7" name="Image 6" descr="genmymodel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27420" r="10270" b="13443"/>
          <a:stretch/>
        </p:blipFill>
        <p:spPr>
          <a:xfrm>
            <a:off x="2819400" y="1600200"/>
            <a:ext cx="4026858" cy="2057400"/>
          </a:xfrm>
          <a:prstGeom prst="rect">
            <a:avLst/>
          </a:prstGeom>
        </p:spPr>
      </p:pic>
      <p:pic>
        <p:nvPicPr>
          <p:cNvPr id="8" name="Image 7" descr="draw.io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038600"/>
            <a:ext cx="19685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6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60020"/>
            <a:ext cx="9144000" cy="1143000"/>
          </a:xfrm>
        </p:spPr>
        <p:txBody>
          <a:bodyPr/>
          <a:lstStyle/>
          <a:p>
            <a:r>
              <a:rPr lang="fr-FR" dirty="0" smtClean="0"/>
              <a:t>Architecture serveur Supélec</a:t>
            </a:r>
            <a:endParaRPr lang="fr-FR" dirty="0"/>
          </a:p>
        </p:txBody>
      </p:sp>
      <p:pic>
        <p:nvPicPr>
          <p:cNvPr id="4" name="Image 3" descr="Architecture serveur Supéle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52"/>
            <a:ext cx="9144000" cy="48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Présentation d’OAR</a:t>
            </a:r>
            <a:endParaRPr lang="fr-FR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Gestionnaire de taches</a:t>
            </a:r>
          </a:p>
          <a:p>
            <a:pPr lvl="1"/>
            <a:r>
              <a:rPr lang="fr-FR" dirty="0" smtClean="0"/>
              <a:t>Batch</a:t>
            </a:r>
          </a:p>
          <a:p>
            <a:pPr lvl="1"/>
            <a:r>
              <a:rPr lang="fr-FR" dirty="0" smtClean="0"/>
              <a:t>Interactif</a:t>
            </a:r>
          </a:p>
          <a:p>
            <a:endParaRPr lang="fr-FR" dirty="0" smtClean="0"/>
          </a:p>
          <a:p>
            <a:r>
              <a:rPr lang="fr-FR" dirty="0" smtClean="0"/>
              <a:t>Gestionnaire de cluster</a:t>
            </a:r>
          </a:p>
          <a:p>
            <a:pPr lvl="1"/>
            <a:r>
              <a:rPr lang="fr-FR" dirty="0" smtClean="0"/>
              <a:t>Gère les requêtes de nœuds</a:t>
            </a:r>
          </a:p>
          <a:p>
            <a:pPr lvl="1"/>
            <a:r>
              <a:rPr lang="fr-FR" dirty="0" smtClean="0"/>
              <a:t>Donne des informations sur l’activité des jobs</a:t>
            </a:r>
            <a:endParaRPr lang="fr-FR" dirty="0" smtClean="0"/>
          </a:p>
        </p:txBody>
      </p:sp>
      <p:pic>
        <p:nvPicPr>
          <p:cNvPr id="2050" name="Picture 2" descr="http://oar.imag.fr/dokuwiki/lib/exe/fetch.php?media=oar-logo_10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44249"/>
            <a:ext cx="219958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262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396</Words>
  <Application>Microsoft Macintosh PowerPoint</Application>
  <PresentationFormat>Présentation à l'écran (4:3)</PresentationFormat>
  <Paragraphs>91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Office Theme</vt:lpstr>
      <vt:lpstr>Soutenance de projet logiciel</vt:lpstr>
      <vt:lpstr>Contexte du projet</vt:lpstr>
      <vt:lpstr>Google Trends : BIG DATA</vt:lpstr>
      <vt:lpstr>Sommaire</vt:lpstr>
      <vt:lpstr>Git </vt:lpstr>
      <vt:lpstr>GitHub </vt:lpstr>
      <vt:lpstr>Toolkits utilisés</vt:lpstr>
      <vt:lpstr>Architecture serveur Supélec</vt:lpstr>
      <vt:lpstr>Présentation d’OAR</vt:lpstr>
      <vt:lpstr>Utilisation d’OAR</vt:lpstr>
      <vt:lpstr>Présentation du projet</vt:lpstr>
      <vt:lpstr>CdC : points essentiels</vt:lpstr>
      <vt:lpstr>CdC : développements fortement souhaités</vt:lpstr>
      <vt:lpstr>CdC : points optionnels</vt:lpstr>
      <vt:lpstr>Use case</vt:lpstr>
      <vt:lpstr>Diagramme de classe</vt:lpstr>
      <vt:lpstr>Architecture des IU</vt:lpstr>
      <vt:lpstr>Architecture des IU</vt:lpstr>
      <vt:lpstr>Diagramme de classe InterfaceGraphiqueUtilisateur.class</vt:lpstr>
      <vt:lpstr>Diagramme de classe IUConnexion.class et IUAllocation.class</vt:lpstr>
      <vt:lpstr>Diagramme de classe SSH.class et SSH_IUAlloation.class</vt:lpstr>
      <vt:lpstr>Présentation JSch</vt:lpstr>
      <vt:lpstr>JSch : connexion SSH</vt:lpstr>
      <vt:lpstr>JSch :création d’un canal</vt:lpstr>
      <vt:lpstr>JSch : envoi d’une commande</vt:lpstr>
      <vt:lpstr>JSch : lecture de la réponse</vt:lpstr>
      <vt:lpstr>Threads et performances avec Swing</vt:lpstr>
      <vt:lpstr>Threads et performances avec Swing</vt:lpstr>
      <vt:lpstr>Des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WordPress as a Blogging Tool</dc:title>
  <dc:creator>Lester Chan</dc:creator>
  <cp:lastModifiedBy>Juan Manuel MUNOZ PEREZ</cp:lastModifiedBy>
  <cp:revision>82</cp:revision>
  <dcterms:created xsi:type="dcterms:W3CDTF">2009-02-22T15:54:16Z</dcterms:created>
  <dcterms:modified xsi:type="dcterms:W3CDTF">2014-04-07T11:56:16Z</dcterms:modified>
</cp:coreProperties>
</file>