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0"/>
  </p:notesMasterIdLst>
  <p:sldIdLst>
    <p:sldId id="256" r:id="rId2"/>
    <p:sldId id="258" r:id="rId3"/>
    <p:sldId id="257" r:id="rId4"/>
    <p:sldId id="267" r:id="rId5"/>
    <p:sldId id="260" r:id="rId6"/>
    <p:sldId id="263" r:id="rId7"/>
    <p:sldId id="262" r:id="rId8"/>
    <p:sldId id="268" r:id="rId9"/>
    <p:sldId id="261" r:id="rId10"/>
    <p:sldId id="270" r:id="rId11"/>
    <p:sldId id="264" r:id="rId12"/>
    <p:sldId id="265" r:id="rId13"/>
    <p:sldId id="266" r:id="rId14"/>
    <p:sldId id="272" r:id="rId15"/>
    <p:sldId id="273" r:id="rId16"/>
    <p:sldId id="27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8"/>
            <p14:sldId id="257"/>
            <p14:sldId id="267"/>
            <p14:sldId id="260"/>
            <p14:sldId id="263"/>
            <p14:sldId id="262"/>
            <p14:sldId id="268"/>
            <p14:sldId id="261"/>
            <p14:sldId id="270"/>
            <p14:sldId id="264"/>
            <p14:sldId id="265"/>
            <p14:sldId id="266"/>
            <p14:sldId id="272"/>
            <p14:sldId id="273"/>
            <p14:sldId id="274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37" autoAdjust="0"/>
  </p:normalViewPr>
  <p:slideViewPr>
    <p:cSldViewPr snapToGrid="0">
      <p:cViewPr varScale="1">
        <p:scale>
          <a:sx n="155" d="100"/>
          <a:sy n="155" d="100"/>
        </p:scale>
        <p:origin x="162" y="270"/>
      </p:cViewPr>
      <p:guideLst/>
    </p:cSldViewPr>
  </p:slideViewPr>
  <p:outlineViewPr>
    <p:cViewPr>
      <p:scale>
        <a:sx n="33" d="100"/>
        <a:sy n="33" d="100"/>
      </p:scale>
      <p:origin x="0" y="-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EF7-F925-434A-A03C-F55AA5FC4E4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75EC-E8A5-4EF8-B870-FB3FB721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FDIC website, first line: Austin Bank,</a:t>
            </a:r>
            <a:r>
              <a:rPr lang="en-US" baseline="0" dirty="0" smtClean="0"/>
              <a:t> Frankston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A75EC-E8A5-4EF8-B870-FB3FB721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alim/TargetBanksJupyter" TargetMode="External"/><Relationship Id="rId2" Type="http://schemas.openxmlformats.org/officeDocument/2006/relationships/hyperlink" Target="https://github.com/hhalim/TargetBan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iceone.com/law-enforcement-directory/" TargetMode="External"/><Relationship Id="rId5" Type="http://schemas.openxmlformats.org/officeDocument/2006/relationships/hyperlink" Target="http://www5.fdic.gov/" TargetMode="External"/><Relationship Id="rId4" Type="http://schemas.openxmlformats.org/officeDocument/2006/relationships/hyperlink" Target="https://www.atf.gov/resource-center/data-statist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03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High $$$ amount </a:t>
            </a:r>
            <a:r>
              <a:rPr lang="en-US" sz="2400" dirty="0" smtClean="0"/>
              <a:t>increases </a:t>
            </a:r>
            <a:r>
              <a:rPr lang="en-US" sz="2400" dirty="0"/>
              <a:t>the </a:t>
            </a:r>
            <a:r>
              <a:rPr lang="en-US" sz="2400" dirty="0" smtClean="0"/>
              <a:t>probability of a bank as a </a:t>
            </a:r>
            <a:r>
              <a:rPr lang="en-US" sz="2400" dirty="0"/>
              <a:t>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Distance to police stations increases the probability of getting caught.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High crime rate reduces response time by police officers.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Armed civilians may interfere during robbery, reduces probability of success.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More officers increase the ability to intercept robbers.</a:t>
            </a:r>
          </a:p>
        </p:txBody>
      </p:sp>
    </p:spTree>
    <p:extLst>
      <p:ext uri="{BB962C8B-B14F-4D97-AF65-F5344CB8AC3E}">
        <p14:creationId xmlns:p14="http://schemas.microsoft.com/office/powerpoint/2010/main" val="37083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7017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Manually remove duplicates, fill in some missing data, fix wrong addresses.</a:t>
            </a:r>
          </a:p>
          <a:p>
            <a:r>
              <a:rPr lang="en-US" sz="2400" dirty="0" smtClean="0"/>
              <a:t>Get latitude and longitude data using Google map API.</a:t>
            </a:r>
          </a:p>
          <a:p>
            <a:r>
              <a:rPr lang="en-US" sz="2400" dirty="0" smtClean="0"/>
              <a:t>Add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Find 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possible $$$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Sample 10% from all the banks data (sample.sql).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From this sample, use algorithm to decide whether a bank is a potential target or not (target.py).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Classify  group 1 – 5 based on $ take and probability of success.</a:t>
            </a:r>
          </a:p>
          <a:p>
            <a:r>
              <a:rPr lang="en-US" sz="2200" dirty="0" smtClean="0"/>
              <a:t>Probability of success formula:</a:t>
            </a:r>
          </a:p>
          <a:p>
            <a:r>
              <a:rPr lang="en-US" b="1" dirty="0"/>
              <a:t>1 - (((pDistance * 0.75) + (pPoliceResp * 0.25)) * 0.65)  - (pArmed * 0.20) - (pRating * 0.15)</a:t>
            </a:r>
          </a:p>
          <a:p>
            <a:r>
              <a:rPr lang="en-US" sz="2200" dirty="0" smtClean="0"/>
              <a:t>Police Response: </a:t>
            </a:r>
            <a:r>
              <a:rPr lang="en-US" sz="2200" b="1" dirty="0" smtClean="0"/>
              <a:t>pPoliceResp = </a:t>
            </a:r>
            <a:r>
              <a:rPr lang="en-US" sz="2200" b="1" dirty="0"/>
              <a:t>-0.1 + (0.4 * officersRate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</a:t>
            </a:r>
            <a:r>
              <a:rPr lang="en-US" sz="2200" dirty="0" smtClean="0"/>
              <a:t>Response</a:t>
            </a:r>
            <a:r>
              <a:rPr lang="en-US" sz="2200" dirty="0"/>
              <a:t>: </a:t>
            </a:r>
            <a:r>
              <a:rPr lang="en-US" sz="2200" b="1" dirty="0"/>
              <a:t>pArmed = -0.004444 + (0.0206 * fflCount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Rating: </a:t>
            </a:r>
            <a:r>
              <a:rPr lang="en-US" sz="2200" b="1" dirty="0" smtClean="0"/>
              <a:t>pRating </a:t>
            </a:r>
            <a:r>
              <a:rPr lang="en-US" sz="2200" b="1" dirty="0"/>
              <a:t>= 0 + (0.1 * avgRating</a:t>
            </a:r>
            <a:r>
              <a:rPr lang="en-US" sz="22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Supervised Model: modeling.ipynb</a:t>
            </a:r>
            <a:endParaRPr lang="en-US" sz="2400" dirty="0"/>
          </a:p>
          <a:p>
            <a:r>
              <a:rPr lang="en-US" sz="2400" dirty="0"/>
              <a:t>Unsupervised Model: K-Means modeling KMeans_TX.ipynb</a:t>
            </a:r>
          </a:p>
          <a:p>
            <a:r>
              <a:rPr lang="en-US" sz="2400" dirty="0" smtClean="0"/>
              <a:t>Use models for TX and NY: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Prediction_TX.ipynb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Prediction_NY.ipynb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68" y="63684"/>
            <a:ext cx="7601244" cy="6673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USAA Federal Savings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San Antonio,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Texas Capital Bank</a:t>
            </a:r>
          </a:p>
          <a:p>
            <a:r>
              <a:rPr lang="en-US" sz="2000" dirty="0" smtClean="0"/>
              <a:t>Houston,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73" y="172248"/>
            <a:ext cx="8008741" cy="64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JPMorgan </a:t>
            </a:r>
            <a:r>
              <a:rPr lang="en-US" sz="2000" dirty="0"/>
              <a:t>Chase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New York, NY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140826"/>
            <a:ext cx="8130447" cy="65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source of </a:t>
            </a:r>
            <a:r>
              <a:rPr lang="en-US" sz="2400" b="1" dirty="0"/>
              <a:t>good</a:t>
            </a:r>
            <a:r>
              <a:rPr lang="en-US" sz="2400" dirty="0"/>
              <a:t> data is very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Data wrangling is challenging.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Missing </a:t>
            </a:r>
            <a:r>
              <a:rPr lang="en-US" sz="2400" dirty="0"/>
              <a:t>data produce false positives and many inaccuracies even with well trained model.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Machine learning is the first step for bank security.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Supervised </a:t>
            </a:r>
            <a:r>
              <a:rPr lang="en-US" sz="2400" dirty="0" smtClean="0"/>
              <a:t>learning is only as useful as the initial assumptions I made for this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Interesting project, </a:t>
            </a:r>
            <a:r>
              <a:rPr lang="en-US" sz="2400" smtClean="0"/>
              <a:t>but not </a:t>
            </a:r>
            <a:r>
              <a:rPr lang="en-US" sz="2400" dirty="0" smtClean="0"/>
              <a:t>very useful.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32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more interesting things to do if I have more time?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map API for additional police stations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Manhattan distance, instead of straight distance calculation.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Yelp </a:t>
            </a:r>
            <a:r>
              <a:rPr lang="en-US" sz="2400" dirty="0" smtClean="0"/>
              <a:t>ratings </a:t>
            </a:r>
            <a:r>
              <a:rPr lang="en-US" sz="2400" dirty="0"/>
              <a:t>and reviews.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Natural Language Processing </a:t>
            </a:r>
            <a:r>
              <a:rPr lang="en-US" sz="2400"/>
              <a:t>for </a:t>
            </a:r>
            <a:r>
              <a:rPr lang="en-US" sz="2400" smtClean="0"/>
              <a:t>reviews.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Automated </a:t>
            </a:r>
            <a:r>
              <a:rPr lang="en-US" sz="2400" dirty="0" smtClean="0"/>
              <a:t>gathering </a:t>
            </a:r>
            <a:r>
              <a:rPr lang="en-US" sz="2400" dirty="0"/>
              <a:t>and cleaning for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Traffic density and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Use machine learning to identify </a:t>
            </a:r>
            <a:r>
              <a:rPr lang="en-US" sz="2800" dirty="0"/>
              <a:t>vulnerable banks </a:t>
            </a:r>
            <a:r>
              <a:rPr lang="en-US" sz="2800" dirty="0" smtClean="0"/>
              <a:t>for robbery based </a:t>
            </a:r>
            <a:r>
              <a:rPr lang="en-US" sz="2800" dirty="0"/>
              <a:t>on </a:t>
            </a:r>
            <a:r>
              <a:rPr lang="en-US" sz="2800" dirty="0" smtClean="0"/>
              <a:t>$$$ </a:t>
            </a:r>
            <a:r>
              <a:rPr lang="en-US" sz="2800" dirty="0"/>
              <a:t>deposits, distance from police stations, armed civilians, bank ratings, number of officers, and crime rates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hlinkClick r:id="rId2"/>
              </a:rPr>
              <a:t>https://github.com/hhalim/TargetBanks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github.com/hhalim/TargetBanksJupyter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FBI Bank Crime Statistics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4251 robberies in 2016.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Friday (913) is the day with the most frequent robberies, Sun (51) the least.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</a:t>
            </a:r>
            <a:r>
              <a:rPr lang="en-US" sz="2400" dirty="0" smtClean="0"/>
              <a:t>caught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177 out of 240 guards on duty during robbery.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8 robbers injured (0.002%) out of 4251 robberies. Guard 2, Employee 23, Customer 9.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Most robberies: Texas (301), New York(371), California (462), Minnesota (58)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110 explosive devices used.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22% of U.S. bank robberies where the cash was recovered (2010</a:t>
            </a:r>
            <a:r>
              <a:rPr lang="en-US" sz="2400" dirty="0" smtClean="0"/>
              <a:t>). Not an FBI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Alarm System 4,085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Surveillance Cameras 4,210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Bait Money 1,942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Guards 224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Currency Dye/Gas Packs 709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Electronic Tracking Devices 595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Bullet-Resistant Enclosures 610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Access-Controlled Entry-Way 56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 Trap 36</a:t>
            </a:r>
          </a:p>
        </p:txBody>
      </p:sp>
    </p:spTree>
    <p:extLst>
      <p:ext uri="{BB962C8B-B14F-4D97-AF65-F5344CB8AC3E}">
        <p14:creationId xmlns:p14="http://schemas.microsoft.com/office/powerpoint/2010/main" val="204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FBI </a:t>
            </a:r>
            <a:r>
              <a:rPr lang="en-US" sz="2400" dirty="0"/>
              <a:t>Crime Data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://ucr.fbi.gov/crime-in-the-u.s./2016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FBI Police Employment Numbers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://ucr.fbi.gov/crime-in-the-u.s/2016/crime-in-the-u.s.-2016/tables/table-26/table-26.xls/view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Federal Firearms License </a:t>
            </a:r>
            <a:r>
              <a:rPr lang="en-US" sz="2400" dirty="0" smtClean="0"/>
              <a:t>Holders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://www.atf.gov/resource-center/data-statistics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Federal </a:t>
            </a:r>
            <a:r>
              <a:rPr lang="en-US" sz="2400" dirty="0"/>
              <a:t>Deposit Insurance Corporations </a:t>
            </a:r>
            <a:r>
              <a:rPr lang="en-US" sz="2400" dirty="0">
                <a:hlinkClick r:id="rId5"/>
              </a:rPr>
              <a:t>http://www5.fdic.gov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Policeone.com </a:t>
            </a:r>
            <a:r>
              <a:rPr lang="en-US" sz="2400" dirty="0">
                <a:hlinkClick r:id="rId6"/>
              </a:rPr>
              <a:t>http://www.policeone.com/law-enforcement-directory/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Place API for ratings and reviews.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3" y="99174"/>
            <a:ext cx="10089915" cy="6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1" y="63305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714</TotalTime>
  <Words>707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Which Banks To Rob?</vt:lpstr>
      <vt:lpstr>Project</vt:lpstr>
      <vt:lpstr>FBI Bank Crime Statistics 2016</vt:lpstr>
      <vt:lpstr>Security Devices</vt:lpstr>
      <vt:lpstr>Data Gathering</vt:lpstr>
      <vt:lpstr>PowerPoint Presentation</vt:lpstr>
      <vt:lpstr>PowerPoint Presentation</vt:lpstr>
      <vt:lpstr>PowerPoint Presentation</vt:lpstr>
      <vt:lpstr>PowerPoint Presentation</vt:lpstr>
      <vt:lpstr>Assumptions</vt:lpstr>
      <vt:lpstr>Data Cleaning, Imputation, Features</vt:lpstr>
      <vt:lpstr>Supervised Learning Model</vt:lpstr>
      <vt:lpstr>Machine Learning</vt:lpstr>
      <vt:lpstr>PowerPoint Presentation</vt:lpstr>
      <vt:lpstr>PowerPoint Presentation</vt:lpstr>
      <vt:lpstr>PowerPoint Presentation</vt:lpstr>
      <vt:lpstr>What did I learn?</vt:lpstr>
      <vt:lpstr>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hartono@equalbyte.com</cp:lastModifiedBy>
  <cp:revision>54</cp:revision>
  <dcterms:created xsi:type="dcterms:W3CDTF">2018-03-27T18:13:46Z</dcterms:created>
  <dcterms:modified xsi:type="dcterms:W3CDTF">2018-03-28T19:15:17Z</dcterms:modified>
</cp:coreProperties>
</file>