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0"/>
  </p:notesMasterIdLst>
  <p:sldIdLst>
    <p:sldId id="256" r:id="rId2"/>
    <p:sldId id="258" r:id="rId3"/>
    <p:sldId id="257" r:id="rId4"/>
    <p:sldId id="267" r:id="rId5"/>
    <p:sldId id="260" r:id="rId6"/>
    <p:sldId id="263" r:id="rId7"/>
    <p:sldId id="262" r:id="rId8"/>
    <p:sldId id="268" r:id="rId9"/>
    <p:sldId id="261" r:id="rId10"/>
    <p:sldId id="270" r:id="rId11"/>
    <p:sldId id="264" r:id="rId12"/>
    <p:sldId id="265" r:id="rId13"/>
    <p:sldId id="266" r:id="rId14"/>
    <p:sldId id="272" r:id="rId15"/>
    <p:sldId id="273" r:id="rId16"/>
    <p:sldId id="274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6CB740-727A-4ADE-AE50-F0F7CD1C134B}">
          <p14:sldIdLst>
            <p14:sldId id="256"/>
            <p14:sldId id="258"/>
            <p14:sldId id="257"/>
            <p14:sldId id="267"/>
            <p14:sldId id="260"/>
            <p14:sldId id="263"/>
            <p14:sldId id="262"/>
            <p14:sldId id="268"/>
            <p14:sldId id="261"/>
            <p14:sldId id="270"/>
            <p14:sldId id="264"/>
            <p14:sldId id="265"/>
            <p14:sldId id="266"/>
            <p14:sldId id="272"/>
            <p14:sldId id="273"/>
            <p14:sldId id="274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37" autoAdjust="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outlineViewPr>
    <p:cViewPr>
      <p:scale>
        <a:sx n="33" d="100"/>
        <a:sy n="33" d="100"/>
      </p:scale>
      <p:origin x="0" y="-43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7EF7-F925-434A-A03C-F55AA5FC4E4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75EC-E8A5-4EF8-B870-FB3FB721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FDIC website, first line: Austin Bank,</a:t>
            </a:r>
            <a:r>
              <a:rPr lang="en-US" baseline="0" dirty="0" smtClean="0"/>
              <a:t> Frankston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A75EC-E8A5-4EF8-B870-FB3FB721F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A75EC-E8A5-4EF8-B870-FB3FB721F8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5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alim/TargetBanksJupyter" TargetMode="External"/><Relationship Id="rId2" Type="http://schemas.openxmlformats.org/officeDocument/2006/relationships/hyperlink" Target="https://github.com/hhalim/TargetBank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r.fbi.gov/crime-in-the-u.s/2016/crime-in-the-u.s.-2016/tables/table-26/table-26.xls/view" TargetMode="External"/><Relationship Id="rId2" Type="http://schemas.openxmlformats.org/officeDocument/2006/relationships/hyperlink" Target="https://ucr.fbi.gov/crime-in-the-u.s./2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liceone.com/law-enforcement-directory/" TargetMode="External"/><Relationship Id="rId5" Type="http://schemas.openxmlformats.org/officeDocument/2006/relationships/hyperlink" Target="http://www5.fdic.gov/" TargetMode="External"/><Relationship Id="rId4" Type="http://schemas.openxmlformats.org/officeDocument/2006/relationships/hyperlink" Target="https://www.atf.gov/resource-center/data-statisti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007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Banks To Rob?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764710"/>
            <a:ext cx="6400800" cy="1947333"/>
          </a:xfrm>
        </p:spPr>
        <p:txBody>
          <a:bodyPr/>
          <a:lstStyle/>
          <a:p>
            <a:r>
              <a:rPr lang="en-US" dirty="0" smtClean="0"/>
              <a:t>Inspired by </a:t>
            </a:r>
          </a:p>
          <a:p>
            <a:r>
              <a:rPr lang="en-US" dirty="0" smtClean="0"/>
              <a:t>When to Rob a Bank</a:t>
            </a:r>
          </a:p>
          <a:p>
            <a:r>
              <a:rPr lang="en-US" dirty="0" smtClean="0"/>
              <a:t>Stephen D. Levitt &amp; Stephen J. Dubner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03" y="2764710"/>
            <a:ext cx="2199502" cy="3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High $$$ amount </a:t>
            </a:r>
            <a:r>
              <a:rPr lang="en-US" sz="2400" dirty="0" smtClean="0"/>
              <a:t>increases </a:t>
            </a:r>
            <a:r>
              <a:rPr lang="en-US" sz="2400" dirty="0"/>
              <a:t>the </a:t>
            </a:r>
            <a:r>
              <a:rPr lang="en-US" sz="2400" dirty="0" smtClean="0"/>
              <a:t>probability of a bank as a </a:t>
            </a:r>
            <a:r>
              <a:rPr lang="en-US" sz="2400" dirty="0"/>
              <a:t>target.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Distance to police stations increases the probability of getting caught.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High crime rate reduces response time by police officers.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Armed civilians may interfere during robbery, reduces probability of success.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More officers increase the ability to intercept robbers.</a:t>
            </a:r>
          </a:p>
        </p:txBody>
      </p:sp>
    </p:spTree>
    <p:extLst>
      <p:ext uri="{BB962C8B-B14F-4D97-AF65-F5344CB8AC3E}">
        <p14:creationId xmlns:p14="http://schemas.microsoft.com/office/powerpoint/2010/main" val="37083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Cleaning, Imputation,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7017"/>
          </a:xfrm>
        </p:spPr>
        <p:txBody>
          <a:bodyPr>
            <a:noAutofit/>
          </a:bodyPr>
          <a:lstStyle/>
          <a:p>
            <a:r>
              <a:rPr lang="en-US" sz="2400" dirty="0" smtClean="0"/>
              <a:t>Manually remove duplicates, fill in some missing data, fix wrong addresses.</a:t>
            </a:r>
          </a:p>
          <a:p>
            <a:r>
              <a:rPr lang="en-US" sz="2400" dirty="0" smtClean="0"/>
              <a:t>Get latitude and longitude data using Google map API.</a:t>
            </a:r>
          </a:p>
          <a:p>
            <a:r>
              <a:rPr lang="en-US" sz="2400" dirty="0" smtClean="0"/>
              <a:t>Add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Count the closest Police Stations within 10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Find closest distance to the Police Station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Count the FFL within 5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officers number per 1000 population.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possible $$$ take for each bank (0.05% of FDIC deposit)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Probability of getting caught by closest distance to Police Stations </a:t>
            </a:r>
          </a:p>
          <a:p>
            <a:pPr marL="384048" lvl="2" indent="0">
              <a:buNone/>
            </a:pPr>
            <a:r>
              <a:rPr lang="en-US" sz="2400" dirty="0" smtClean="0"/>
              <a:t>y = 70 – 10x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74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Sample 10% from all the banks data (sample.sql).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From this sample, use algorithm to decide whether a bank is a potential target or not (target.py).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Classify  group 1 – 5 based on $ take and probability of success.</a:t>
            </a:r>
          </a:p>
          <a:p>
            <a:r>
              <a:rPr lang="en-US" sz="2200" dirty="0" smtClean="0"/>
              <a:t>Probability of success formula:</a:t>
            </a:r>
          </a:p>
          <a:p>
            <a:r>
              <a:rPr lang="en-US" b="1" dirty="0"/>
              <a:t>1 - (((pDistance * 0.75) + (pPoliceResp * 0.25)) * 0.65)  - (pArmed * 0.20) - (pRating * 0.15)</a:t>
            </a:r>
          </a:p>
          <a:p>
            <a:r>
              <a:rPr lang="en-US" sz="2200" dirty="0" smtClean="0"/>
              <a:t>Police Response: </a:t>
            </a:r>
            <a:r>
              <a:rPr lang="en-US" sz="2200" b="1" dirty="0" smtClean="0"/>
              <a:t>pPoliceResp = </a:t>
            </a:r>
            <a:r>
              <a:rPr lang="en-US" sz="2200" b="1" dirty="0"/>
              <a:t>-0.1 + (0.4 * officersRate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Civ. </a:t>
            </a:r>
            <a:r>
              <a:rPr lang="en-US" sz="2200" dirty="0"/>
              <a:t>Armed </a:t>
            </a:r>
            <a:r>
              <a:rPr lang="en-US" sz="2200" dirty="0" smtClean="0"/>
              <a:t>Response</a:t>
            </a:r>
            <a:r>
              <a:rPr lang="en-US" sz="2200" dirty="0"/>
              <a:t>: </a:t>
            </a:r>
            <a:r>
              <a:rPr lang="en-US" sz="2200" b="1" dirty="0"/>
              <a:t>pArmed = -0.004444 + (0.0206 * fflCount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Rating: </a:t>
            </a:r>
            <a:r>
              <a:rPr lang="en-US" sz="2200" b="1" dirty="0" smtClean="0"/>
              <a:t>pRating </a:t>
            </a:r>
            <a:r>
              <a:rPr lang="en-US" sz="2200" b="1" dirty="0"/>
              <a:t>= 0 + (0.1 * avgRating</a:t>
            </a:r>
            <a:r>
              <a:rPr lang="en-US" sz="22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Supervised Model: modeling.ipynb</a:t>
            </a:r>
            <a:endParaRPr lang="en-US" sz="2400" dirty="0"/>
          </a:p>
          <a:p>
            <a:r>
              <a:rPr lang="en-US" sz="2400" dirty="0"/>
              <a:t>Unsupervised Model: K-Means modeling KMeans_TX.ipynb</a:t>
            </a:r>
          </a:p>
          <a:p>
            <a:r>
              <a:rPr lang="en-US" sz="2400" dirty="0" smtClean="0"/>
              <a:t>Use models for TX and NY: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Prediction_TX.ipynb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Prediction_NY.ipynb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68" y="63684"/>
            <a:ext cx="7601244" cy="6673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USAA Federal Savings </a:t>
            </a:r>
            <a:r>
              <a:rPr lang="en-US" sz="2000" dirty="0" smtClean="0"/>
              <a:t>Bank</a:t>
            </a:r>
          </a:p>
          <a:p>
            <a:r>
              <a:rPr lang="en-US" sz="2000" dirty="0" smtClean="0"/>
              <a:t>San Antonio, TX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Texas Capital Bank</a:t>
            </a:r>
          </a:p>
          <a:p>
            <a:r>
              <a:rPr lang="en-US" sz="2000" dirty="0" smtClean="0"/>
              <a:t>Houston, TX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73" y="172248"/>
            <a:ext cx="8008741" cy="64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JPMorgan </a:t>
            </a:r>
            <a:r>
              <a:rPr lang="en-US" sz="2000" dirty="0"/>
              <a:t>Chase </a:t>
            </a:r>
            <a:r>
              <a:rPr lang="en-US" sz="2000" dirty="0" smtClean="0"/>
              <a:t>Bank</a:t>
            </a:r>
          </a:p>
          <a:p>
            <a:r>
              <a:rPr lang="en-US" sz="2000" dirty="0" smtClean="0"/>
              <a:t>New York, NY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03" y="140826"/>
            <a:ext cx="8130447" cy="65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Finding source of </a:t>
            </a:r>
            <a:r>
              <a:rPr lang="en-US" sz="2400" b="1" dirty="0"/>
              <a:t>good</a:t>
            </a:r>
            <a:r>
              <a:rPr lang="en-US" sz="2400" dirty="0"/>
              <a:t> data is very challenging.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Data wrangling is challenging.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Missing </a:t>
            </a:r>
            <a:r>
              <a:rPr lang="en-US" sz="2400" dirty="0"/>
              <a:t>data produce false positives and many inaccuracies even with well trained model.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Machine learning is the first step for bank security.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Supervised </a:t>
            </a:r>
            <a:r>
              <a:rPr lang="en-US" sz="2400" dirty="0" smtClean="0"/>
              <a:t>ML is </a:t>
            </a:r>
            <a:r>
              <a:rPr lang="en-US" sz="2400" dirty="0" smtClean="0"/>
              <a:t>only as useful as the initial assumptions I made for this project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Unsupervised model is not useful in this project.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232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What </a:t>
            </a:r>
            <a:r>
              <a:rPr lang="en-US" sz="2400" dirty="0"/>
              <a:t>more interesting things to do if I have more time?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Google map API for additional police stations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Manhattan distance, instead of straight distance calculation.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Yelp </a:t>
            </a:r>
            <a:r>
              <a:rPr lang="en-US" sz="2400" dirty="0" smtClean="0"/>
              <a:t>ratings </a:t>
            </a:r>
            <a:r>
              <a:rPr lang="en-US" sz="2400" dirty="0"/>
              <a:t>and reviews.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Natural Language Processing for </a:t>
            </a:r>
            <a:r>
              <a:rPr lang="en-US" sz="2400" dirty="0" smtClean="0"/>
              <a:t>reviews.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Automated </a:t>
            </a:r>
            <a:r>
              <a:rPr lang="en-US" sz="2400" dirty="0" smtClean="0"/>
              <a:t>gathering </a:t>
            </a:r>
            <a:r>
              <a:rPr lang="en-US" sz="2400" dirty="0"/>
              <a:t>and cleaning for the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Traffic density and time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Move DB to MySQL open source.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Use machine learning to identify </a:t>
            </a:r>
            <a:r>
              <a:rPr lang="en-US" sz="2800" dirty="0"/>
              <a:t>vulnerable banks </a:t>
            </a:r>
            <a:r>
              <a:rPr lang="en-US" sz="2800" dirty="0" smtClean="0"/>
              <a:t>for robbery based </a:t>
            </a:r>
            <a:r>
              <a:rPr lang="en-US" sz="2800" dirty="0"/>
              <a:t>on </a:t>
            </a:r>
            <a:r>
              <a:rPr lang="en-US" sz="2800" dirty="0" smtClean="0"/>
              <a:t>$$$ </a:t>
            </a:r>
            <a:r>
              <a:rPr lang="en-US" sz="2800" dirty="0"/>
              <a:t>deposits, distance from police stations, armed civilians, bank ratings, number of officers, and crime rates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hlinkClick r:id="rId2"/>
              </a:rPr>
              <a:t>https://github.com/hhalim/TargetBanks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github.com/hhalim/TargetBanksJupyter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29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Crime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4251 robberies in 2016.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Friday (913) is the day with the most frequent robberies, Sun (51) the least.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3 Average </a:t>
            </a:r>
            <a:r>
              <a:rPr lang="en-US" sz="2400" dirty="0"/>
              <a:t>number of successful bank heists before a robber is </a:t>
            </a:r>
            <a:r>
              <a:rPr lang="en-US" sz="2400" dirty="0" smtClean="0"/>
              <a:t>caught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177 out of 240 guards on duty during robbery.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8 robbers injured (0.002%) out of 4251 robberies. Guard 2, Employee 23, Customer 9.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Most robberies: Texas (301), New York(371), California (462), Minnesota (58)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110 explosive devices used. 1001 firearms used (965 handguns).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Single robber US $4,210 average. UK $18,000. More robbers yield bigger $$$.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Only 22</a:t>
            </a:r>
            <a:r>
              <a:rPr lang="en-US" sz="2400" dirty="0"/>
              <a:t>% of U.S. bank robberies where the cash </a:t>
            </a:r>
            <a:r>
              <a:rPr lang="en-US" sz="2400"/>
              <a:t>was </a:t>
            </a:r>
            <a:r>
              <a:rPr lang="en-US" sz="2400" smtClean="0"/>
              <a:t>recovered.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4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Alarm System 4,085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Surveillance Cameras 4,210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Bait Money 1,942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Guards 224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Currency Dye/Gas Packs 709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Electronic Tracking Devices 595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Bullet-Resistant Enclosures 610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Access-Controlled Entry-Way 56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Man Trap 36</a:t>
            </a:r>
          </a:p>
        </p:txBody>
      </p:sp>
    </p:spTree>
    <p:extLst>
      <p:ext uri="{BB962C8B-B14F-4D97-AF65-F5344CB8AC3E}">
        <p14:creationId xmlns:p14="http://schemas.microsoft.com/office/powerpoint/2010/main" val="20417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FBI </a:t>
            </a:r>
            <a:r>
              <a:rPr lang="en-US" sz="2400" dirty="0"/>
              <a:t>Crime Data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://ucr.fbi.gov/crime-in-the-u.s./2016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FBI Police Employment Numbers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://ucr.fbi.gov/crime-in-the-u.s/2016/crime-in-the-u.s.-2016/tables/table-26/table-26.xls/view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Federal Firearms License </a:t>
            </a:r>
            <a:r>
              <a:rPr lang="en-US" sz="2400" dirty="0" smtClean="0"/>
              <a:t>Holders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://www.atf.gov/resource-center/data-statistics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Federal </a:t>
            </a:r>
            <a:r>
              <a:rPr lang="en-US" sz="2400" dirty="0"/>
              <a:t>Deposit Insurance Corporations </a:t>
            </a:r>
            <a:r>
              <a:rPr lang="en-US" sz="2400" dirty="0">
                <a:hlinkClick r:id="rId5"/>
              </a:rPr>
              <a:t>http://www5.fdic.gov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Policeone.com </a:t>
            </a:r>
            <a:r>
              <a:rPr lang="en-US" sz="2400" dirty="0">
                <a:hlinkClick r:id="rId6"/>
              </a:rPr>
              <a:t>http://www.policeone.com/law-enforcement-directory/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Google Place API for ratings and reviews.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6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" y="136104"/>
            <a:ext cx="5819963" cy="5733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19" y="136104"/>
            <a:ext cx="603067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5" y="97049"/>
            <a:ext cx="5942793" cy="585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18" y="154459"/>
            <a:ext cx="5929066" cy="57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3" y="99174"/>
            <a:ext cx="10089915" cy="65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81" y="63305"/>
            <a:ext cx="7933038" cy="66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1148</TotalTime>
  <Words>731</Words>
  <Application>Microsoft Office PowerPoint</Application>
  <PresentationFormat>Widescreen</PresentationFormat>
  <Paragraphs>104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Which Banks To Rob?</vt:lpstr>
      <vt:lpstr>Project</vt:lpstr>
      <vt:lpstr>Bank Crime Statistics</vt:lpstr>
      <vt:lpstr>Security Devices</vt:lpstr>
      <vt:lpstr>Data Gathering</vt:lpstr>
      <vt:lpstr>PowerPoint Presentation</vt:lpstr>
      <vt:lpstr>PowerPoint Presentation</vt:lpstr>
      <vt:lpstr>PowerPoint Presentation</vt:lpstr>
      <vt:lpstr>PowerPoint Presentation</vt:lpstr>
      <vt:lpstr>Assumptions</vt:lpstr>
      <vt:lpstr>Data Cleaning, Imputation, Features</vt:lpstr>
      <vt:lpstr>Supervised Learning Model</vt:lpstr>
      <vt:lpstr>Machine Learning</vt:lpstr>
      <vt:lpstr>PowerPoint Presentation</vt:lpstr>
      <vt:lpstr>PowerPoint Presentation</vt:lpstr>
      <vt:lpstr>PowerPoint Presentation</vt:lpstr>
      <vt:lpstr>What did I learn?</vt:lpstr>
      <vt:lpstr>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Banks To Rob?</dc:title>
  <dc:creator>hartono@equalbyte.com</dc:creator>
  <cp:lastModifiedBy>Windows User</cp:lastModifiedBy>
  <cp:revision>61</cp:revision>
  <dcterms:created xsi:type="dcterms:W3CDTF">2018-03-27T18:13:46Z</dcterms:created>
  <dcterms:modified xsi:type="dcterms:W3CDTF">2018-03-29T03:08:47Z</dcterms:modified>
</cp:coreProperties>
</file>