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CB740-727A-4ADE-AE50-F0F7CD1C134B}">
          <p14:sldIdLst>
            <p14:sldId id="256"/>
            <p14:sldId id="257"/>
            <p14:sldId id="258"/>
            <p14:sldId id="260"/>
            <p14:sldId id="263"/>
            <p14:sldId id="259"/>
            <p14:sldId id="262"/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alim/TargetBanksJupyter" TargetMode="External"/><Relationship Id="rId2" Type="http://schemas.openxmlformats.org/officeDocument/2006/relationships/hyperlink" Target="https://github.com/hhalim/TargetBank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6/crime-in-the-u.s.-2016/tables/table-26/table-26.xls/view" TargetMode="External"/><Relationship Id="rId2" Type="http://schemas.openxmlformats.org/officeDocument/2006/relationships/hyperlink" Target="https://ucr.fbi.gov/crime-in-the-u.s./2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f.gov/resource-center/data-statis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ceone.com/law-enforcement-directory/" TargetMode="External"/><Relationship Id="rId2" Type="http://schemas.openxmlformats.org/officeDocument/2006/relationships/hyperlink" Target="http://www5.fdic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07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Banks To Rob?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64710"/>
            <a:ext cx="6400800" cy="1947333"/>
          </a:xfrm>
        </p:spPr>
        <p:txBody>
          <a:bodyPr/>
          <a:lstStyle/>
          <a:p>
            <a:r>
              <a:rPr lang="en-US" dirty="0" smtClean="0"/>
              <a:t>Inspired by </a:t>
            </a:r>
          </a:p>
          <a:p>
            <a:r>
              <a:rPr lang="en-US" dirty="0" smtClean="0"/>
              <a:t>When to Rob a Bank</a:t>
            </a:r>
          </a:p>
          <a:p>
            <a:r>
              <a:rPr lang="en-US" dirty="0" smtClean="0"/>
              <a:t>Stephen D. Levitt &amp; Stephen J. Dubner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65" y="2764710"/>
            <a:ext cx="2199502" cy="3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Created sample 10% data from all the banks data (</a:t>
            </a:r>
            <a:r>
              <a:rPr lang="en-US" sz="2200" dirty="0" err="1" smtClean="0"/>
              <a:t>sample.sql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From this sample, use algorithm to decide whether a bank is a vulnerable target or not (target.py).</a:t>
            </a:r>
          </a:p>
          <a:p>
            <a:r>
              <a:rPr lang="en-US" sz="2200" dirty="0" smtClean="0"/>
              <a:t>Classify  1 – 5 based on multiple conditions and $ take/reward.</a:t>
            </a:r>
          </a:p>
          <a:p>
            <a:r>
              <a:rPr lang="en-US" sz="2200" dirty="0" smtClean="0"/>
              <a:t>Some sample formulas:</a:t>
            </a:r>
          </a:p>
          <a:p>
            <a:r>
              <a:rPr lang="en-US" sz="2200" dirty="0" smtClean="0"/>
              <a:t>Police response: </a:t>
            </a:r>
            <a:r>
              <a:rPr lang="en-US" sz="2200" dirty="0" err="1" smtClean="0"/>
              <a:t>pPoliceResp</a:t>
            </a:r>
            <a:r>
              <a:rPr lang="en-US" sz="2200" dirty="0" smtClean="0"/>
              <a:t> = </a:t>
            </a:r>
            <a:r>
              <a:rPr lang="en-US" sz="2200" dirty="0"/>
              <a:t>-0.1 + (0.4 * </a:t>
            </a:r>
            <a:r>
              <a:rPr lang="en-US" sz="2200" dirty="0" err="1"/>
              <a:t>officersRate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Civ. </a:t>
            </a:r>
            <a:r>
              <a:rPr lang="en-US" sz="2200" dirty="0"/>
              <a:t>Armed response: </a:t>
            </a:r>
            <a:r>
              <a:rPr lang="en-US" sz="2200" dirty="0" err="1"/>
              <a:t>pArmed</a:t>
            </a:r>
            <a:r>
              <a:rPr lang="en-US" sz="2200" dirty="0"/>
              <a:t> = -0.004444 + (0.0206 * </a:t>
            </a:r>
            <a:r>
              <a:rPr lang="en-US" sz="2200" dirty="0" err="1"/>
              <a:t>fflCount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Ratings: </a:t>
            </a:r>
            <a:r>
              <a:rPr lang="en-US" sz="2200" dirty="0" err="1" smtClean="0"/>
              <a:t>pRating</a:t>
            </a:r>
            <a:r>
              <a:rPr lang="en-US" sz="2200" dirty="0" smtClean="0"/>
              <a:t> </a:t>
            </a:r>
            <a:r>
              <a:rPr lang="en-US" sz="2200" dirty="0"/>
              <a:t>= 0 + (0.1 * </a:t>
            </a:r>
            <a:r>
              <a:rPr lang="en-US" sz="2200" dirty="0" err="1"/>
              <a:t>avgRating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Probability of Success:</a:t>
            </a:r>
          </a:p>
          <a:p>
            <a:r>
              <a:rPr lang="en-US" sz="2200" dirty="0"/>
              <a:t>1 - (((</a:t>
            </a:r>
            <a:r>
              <a:rPr lang="en-US" sz="2200" dirty="0" err="1"/>
              <a:t>pDistance</a:t>
            </a:r>
            <a:r>
              <a:rPr lang="en-US" sz="2200" dirty="0"/>
              <a:t> * 0.75) + (</a:t>
            </a:r>
            <a:r>
              <a:rPr lang="en-US" sz="2200" dirty="0" err="1"/>
              <a:t>pPoliceResp</a:t>
            </a:r>
            <a:r>
              <a:rPr lang="en-US" sz="2200" dirty="0"/>
              <a:t> * 0.25)) * 0.65)  - (</a:t>
            </a:r>
            <a:r>
              <a:rPr lang="en-US" sz="2200" dirty="0" err="1"/>
              <a:t>pArmed</a:t>
            </a:r>
            <a:r>
              <a:rPr lang="en-US" sz="2200" dirty="0"/>
              <a:t> * 0.20) - (</a:t>
            </a:r>
            <a:r>
              <a:rPr lang="en-US" sz="2200" dirty="0" err="1"/>
              <a:t>pRating</a:t>
            </a:r>
            <a:r>
              <a:rPr lang="en-US" sz="2200" dirty="0"/>
              <a:t> * 0.15)</a:t>
            </a:r>
          </a:p>
        </p:txBody>
      </p:sp>
    </p:spTree>
    <p:extLst>
      <p:ext uri="{BB962C8B-B14F-4D97-AF65-F5344CB8AC3E}">
        <p14:creationId xmlns:p14="http://schemas.microsoft.com/office/powerpoint/2010/main" val="242463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Model: K-Means modeling </a:t>
            </a:r>
            <a:r>
              <a:rPr lang="en-US" dirty="0" err="1" smtClean="0"/>
              <a:t>KMeans_TX.ipynb</a:t>
            </a:r>
            <a:endParaRPr lang="en-US" dirty="0" smtClean="0"/>
          </a:p>
          <a:p>
            <a:r>
              <a:rPr lang="en-US" dirty="0" smtClean="0"/>
              <a:t>Supervised Model: </a:t>
            </a:r>
            <a:r>
              <a:rPr lang="en-US" dirty="0" err="1" smtClean="0"/>
              <a:t>modeling.ipynb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FBI Interesting Statistics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4251 robberies in 2016.</a:t>
            </a:r>
          </a:p>
          <a:p>
            <a:r>
              <a:rPr lang="en-US" sz="2400" dirty="0" smtClean="0"/>
              <a:t>Friday is the day with the most frequent robberies, Sat and Sun the least.</a:t>
            </a:r>
          </a:p>
          <a:p>
            <a:r>
              <a:rPr lang="en-US" sz="2400" dirty="0" smtClean="0"/>
              <a:t>3 Average </a:t>
            </a:r>
            <a:r>
              <a:rPr lang="en-US" sz="2400" dirty="0"/>
              <a:t>number of successful bank heists before a robber is caught</a:t>
            </a:r>
          </a:p>
          <a:p>
            <a:r>
              <a:rPr lang="en-US" sz="2400" dirty="0" smtClean="0"/>
              <a:t>22% of </a:t>
            </a:r>
            <a:r>
              <a:rPr lang="en-US" sz="2400" dirty="0"/>
              <a:t>U.S. bank robberies where the cash was recovered (2010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177 </a:t>
            </a:r>
            <a:r>
              <a:rPr lang="en-US" sz="2400" dirty="0" smtClean="0"/>
              <a:t>guards on duty during robbery.</a:t>
            </a:r>
          </a:p>
          <a:p>
            <a:r>
              <a:rPr lang="en-US" sz="2400" dirty="0" smtClean="0"/>
              <a:t>8 robbers injured (0.002%) out of 4251 robberies.</a:t>
            </a:r>
            <a:endParaRPr lang="en-US" sz="2400" dirty="0"/>
          </a:p>
          <a:p>
            <a:r>
              <a:rPr lang="en-US" sz="2400" dirty="0" smtClean="0"/>
              <a:t>Most robberies: Texas (301), New York(371), California (462)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4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vulnerable banks based on $ deposits, distance from police stations, armed civilians, bank ratings, number of officers, and crime rates</a:t>
            </a:r>
            <a:r>
              <a:rPr lang="en-US" sz="3200" dirty="0" smtClean="0"/>
              <a:t>.</a:t>
            </a:r>
          </a:p>
          <a:p>
            <a:r>
              <a:rPr lang="en-US" sz="3200" dirty="0">
                <a:hlinkClick r:id="rId2"/>
              </a:rPr>
              <a:t>https://github.com/hhalim/TargetBanks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>
                <a:hlinkClick r:id="rId3"/>
              </a:rPr>
              <a:t>https</a:t>
            </a:r>
            <a:r>
              <a:rPr lang="en-US" sz="3200">
                <a:hlinkClick r:id="rId3"/>
              </a:rPr>
              <a:t>://</a:t>
            </a:r>
            <a:r>
              <a:rPr lang="en-US" sz="3200" smtClean="0">
                <a:hlinkClick r:id="rId3"/>
              </a:rPr>
              <a:t>github.com/hhalim/TargetBanksJupyter</a:t>
            </a:r>
            <a:endParaRPr lang="en-US" sz="320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298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FBI </a:t>
            </a:r>
            <a:r>
              <a:rPr lang="en-US" dirty="0"/>
              <a:t>Crime Data </a:t>
            </a:r>
          </a:p>
          <a:p>
            <a:r>
              <a:rPr lang="en-US" dirty="0">
                <a:hlinkClick r:id="rId2"/>
              </a:rPr>
              <a:t>https://ucr.fbi.gov/crime-in-the-u.s./2016</a:t>
            </a:r>
            <a:endParaRPr lang="en-US" dirty="0"/>
          </a:p>
          <a:p>
            <a:r>
              <a:rPr lang="en-US" dirty="0"/>
              <a:t>FBI Police Employment Numbers </a:t>
            </a:r>
          </a:p>
          <a:p>
            <a:r>
              <a:rPr lang="en-US" dirty="0">
                <a:hlinkClick r:id="rId3"/>
              </a:rPr>
              <a:t>https://ucr.fbi.gov/crime-in-the-u.s/2016/crime-in-the-u.s.-2016/tables/table-26/table-26.xls/view</a:t>
            </a:r>
            <a:endParaRPr lang="en-US" dirty="0"/>
          </a:p>
          <a:p>
            <a:r>
              <a:rPr lang="en-US" dirty="0"/>
              <a:t>Federal Firearms License Holders</a:t>
            </a:r>
          </a:p>
          <a:p>
            <a:r>
              <a:rPr lang="en-US" dirty="0">
                <a:hlinkClick r:id="rId4"/>
              </a:rPr>
              <a:t>https://www.atf.gov/resource-center/data-statistics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136104"/>
            <a:ext cx="5819963" cy="5733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9" y="136104"/>
            <a:ext cx="603067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2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scraping / API:</a:t>
            </a:r>
            <a:endParaRPr lang="en-US" dirty="0"/>
          </a:p>
          <a:p>
            <a:r>
              <a:rPr lang="en-US" dirty="0"/>
              <a:t>Federal Deposit Insurance Corporations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://www5.fdic.gov</a:t>
            </a:r>
            <a:endParaRPr lang="en-US" dirty="0"/>
          </a:p>
          <a:p>
            <a:r>
              <a:rPr lang="en-US" dirty="0" smtClean="0"/>
              <a:t>Policeone.com </a:t>
            </a:r>
            <a:r>
              <a:rPr lang="en-US" dirty="0" smtClean="0">
                <a:hlinkClick r:id="rId3"/>
              </a:rPr>
              <a:t>http://www.policeone.com/law-enforcement-directory/</a:t>
            </a:r>
            <a:endParaRPr lang="en-US" dirty="0"/>
          </a:p>
          <a:p>
            <a:r>
              <a:rPr lang="en-US" dirty="0" smtClean="0"/>
              <a:t>Google Map API for latitude and longitude.</a:t>
            </a:r>
          </a:p>
          <a:p>
            <a:r>
              <a:rPr lang="en-US" dirty="0" smtClean="0"/>
              <a:t>Google Place API for 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5" y="97049"/>
            <a:ext cx="5942793" cy="585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18" y="154459"/>
            <a:ext cx="5929066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0"/>
            <a:ext cx="7933038" cy="66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Cleaning, Imputation,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duplicates, filled in some missing data or wrong addresses.</a:t>
            </a:r>
          </a:p>
          <a:p>
            <a:r>
              <a:rPr lang="en-US" dirty="0" smtClean="0"/>
              <a:t>Latitude and longitude data using Google map API.</a:t>
            </a:r>
          </a:p>
          <a:p>
            <a:r>
              <a:rPr lang="en-US" dirty="0" smtClean="0"/>
              <a:t>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Number of closest Police Stations within 10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Closest distance to the Police Station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Number of FFL within 5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Officers number per 1000 population.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Possible $ take for each bank (0.05% of FDIC deposit)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Probability of getting caught by closest distance to Police Stations </a:t>
            </a:r>
          </a:p>
          <a:p>
            <a:pPr marL="384048" lvl="2" indent="0">
              <a:buNone/>
            </a:pPr>
            <a:r>
              <a:rPr lang="en-US" sz="2400" dirty="0" smtClean="0"/>
              <a:t>y = 70 – 10x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87431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</TotalTime>
  <Words>431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Which Banks To Rob?</vt:lpstr>
      <vt:lpstr>FBI Interesting Statistics 2016</vt:lpstr>
      <vt:lpstr>Project</vt:lpstr>
      <vt:lpstr>Data Gathering</vt:lpstr>
      <vt:lpstr>PowerPoint Presentation</vt:lpstr>
      <vt:lpstr>Data Gathering</vt:lpstr>
      <vt:lpstr>PowerPoint Presentation</vt:lpstr>
      <vt:lpstr>PowerPoint Presentation</vt:lpstr>
      <vt:lpstr>Data Cleaning, Imputation, Features</vt:lpstr>
      <vt:lpstr>Supervised Learning Model</vt:lpstr>
      <vt:lpstr>Train Machine Learning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Banks To Rob?</dc:title>
  <dc:creator>hartono@equalbyte.com</dc:creator>
  <cp:lastModifiedBy>hartono@equalbyte.com</cp:lastModifiedBy>
  <cp:revision>19</cp:revision>
  <dcterms:created xsi:type="dcterms:W3CDTF">2018-03-27T18:13:46Z</dcterms:created>
  <dcterms:modified xsi:type="dcterms:W3CDTF">2018-03-28T01:28:21Z</dcterms:modified>
</cp:coreProperties>
</file>