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2" r:id="rId3"/>
    <p:sldId id="280" r:id="rId4"/>
    <p:sldId id="275" r:id="rId5"/>
    <p:sldId id="264" r:id="rId6"/>
    <p:sldId id="263" r:id="rId7"/>
    <p:sldId id="257" r:id="rId8"/>
    <p:sldId id="258" r:id="rId9"/>
    <p:sldId id="260" r:id="rId10"/>
    <p:sldId id="259" r:id="rId11"/>
    <p:sldId id="265" r:id="rId12"/>
    <p:sldId id="276" r:id="rId13"/>
    <p:sldId id="266" r:id="rId14"/>
    <p:sldId id="267" r:id="rId15"/>
    <p:sldId id="268" r:id="rId16"/>
    <p:sldId id="269" r:id="rId17"/>
    <p:sldId id="271" r:id="rId18"/>
    <p:sldId id="279" r:id="rId19"/>
    <p:sldId id="273" r:id="rId20"/>
    <p:sldId id="278" r:id="rId21"/>
    <p:sldId id="274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otel.ru/studentam/metodicheskaya-literatura" TargetMode="External"/><Relationship Id="rId2" Type="http://schemas.openxmlformats.org/officeDocument/2006/relationships/hyperlink" Target="https://arcotel.ru/new_site/images/upload/studentam/metodicheskaya-literatura/Sto2025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znanium.ru/catalog/product/2178802" TargetMode="External"/><Relationship Id="rId2" Type="http://schemas.openxmlformats.org/officeDocument/2006/relationships/hyperlink" Target="https://ibooks.ru/bookshelf/376974/rea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nanium.ru/catalog/product/2083407" TargetMode="External"/><Relationship Id="rId5" Type="http://schemas.openxmlformats.org/officeDocument/2006/relationships/hyperlink" Target="https://ibooks.ru/bookshelf/386796/reading" TargetMode="External"/><Relationship Id="rId4" Type="http://schemas.openxmlformats.org/officeDocument/2006/relationships/hyperlink" Target="https://znanium.ru/catalog/product/2096940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96952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2025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309634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Курсовое проектирование</a:t>
            </a:r>
            <a:br>
              <a:rPr lang="ru-RU" sz="3600" dirty="0" smtClean="0"/>
            </a:br>
            <a:r>
              <a:rPr lang="ru-RU" sz="3600" dirty="0" smtClean="0"/>
              <a:t>МДК.02.01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Технология разработки </a:t>
            </a:r>
            <a:r>
              <a:rPr lang="ru-RU" sz="3600" dirty="0" smtClean="0"/>
              <a:t>ПО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Знания</a:t>
            </a:r>
            <a:r>
              <a:rPr lang="ru-RU" dirty="0" smtClean="0">
                <a:sym typeface="+mn-ea"/>
              </a:rPr>
              <a:t> (ФГОС)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модели </a:t>
            </a:r>
            <a:r>
              <a:rPr lang="ru-RU" dirty="0"/>
              <a:t>процесса разработки программного </a:t>
            </a:r>
            <a:r>
              <a:rPr lang="ru-RU" dirty="0" smtClean="0"/>
              <a:t>обеспечения,</a:t>
            </a:r>
          </a:p>
          <a:p>
            <a:pPr lvl="1"/>
            <a:r>
              <a:rPr lang="ru-RU" dirty="0" smtClean="0"/>
              <a:t>основные </a:t>
            </a:r>
            <a:r>
              <a:rPr lang="ru-RU" dirty="0"/>
              <a:t>принципы процесса разработки программного </a:t>
            </a:r>
            <a:r>
              <a:rPr lang="ru-RU" dirty="0" smtClean="0"/>
              <a:t>обеспечения,</a:t>
            </a:r>
          </a:p>
          <a:p>
            <a:pPr lvl="1"/>
            <a:r>
              <a:rPr lang="ru-RU" dirty="0" smtClean="0"/>
              <a:t>основные </a:t>
            </a:r>
            <a:r>
              <a:rPr lang="ru-RU" dirty="0"/>
              <a:t>подходы к интегрированию программных </a:t>
            </a:r>
            <a:r>
              <a:rPr lang="ru-RU" dirty="0" smtClean="0"/>
              <a:t>модулей,</a:t>
            </a:r>
          </a:p>
          <a:p>
            <a:pPr lvl="1"/>
            <a:r>
              <a:rPr lang="ru-RU" dirty="0" smtClean="0"/>
              <a:t>основы </a:t>
            </a:r>
            <a:r>
              <a:rPr lang="ru-RU" dirty="0"/>
              <a:t>верификации и аттестации программного обеспечения</a:t>
            </a:r>
            <a:endParaRPr lang="ru-RU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выполнения КП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ru-RU" dirty="0" smtClean="0"/>
              <a:t>2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ru-RU" dirty="0" smtClean="0"/>
              <a:t>.10.2025 — постановка задачи и выбор темы,</a:t>
            </a:r>
          </a:p>
          <a:p>
            <a:r>
              <a:rPr lang="ru-RU" dirty="0" smtClean="0"/>
              <a:t>с 25.10.2025 по 31.10.2025 — сбор и анализ требований, </a:t>
            </a:r>
          </a:p>
          <a:p>
            <a:r>
              <a:rPr lang="ru-RU" dirty="0" smtClean="0"/>
              <a:t>с 01.11.2025 по 07.11.2025 — проектирование ПО,</a:t>
            </a:r>
          </a:p>
          <a:p>
            <a:r>
              <a:rPr lang="ru-RU" dirty="0" smtClean="0"/>
              <a:t>с 08.11.2025 по 25.11.2025 — разработка и интеграция модулей ПО,</a:t>
            </a:r>
          </a:p>
          <a:p>
            <a:r>
              <a:rPr lang="ru-RU" dirty="0"/>
              <a:t>с </a:t>
            </a:r>
            <a:r>
              <a:rPr lang="ru-RU" dirty="0" smtClean="0"/>
              <a:t>26.11.2025 </a:t>
            </a:r>
            <a:r>
              <a:rPr lang="ru-RU" dirty="0"/>
              <a:t>по </a:t>
            </a:r>
            <a:r>
              <a:rPr lang="ru-RU" dirty="0" smtClean="0"/>
              <a:t>02.12.2025 </a:t>
            </a:r>
            <a:r>
              <a:rPr lang="ru-RU" dirty="0"/>
              <a:t>— </a:t>
            </a:r>
            <a:r>
              <a:rPr lang="ru-RU" dirty="0" smtClean="0"/>
              <a:t>тестирование и отладка </a:t>
            </a:r>
            <a:r>
              <a:rPr lang="ru-RU" dirty="0"/>
              <a:t>ПО,</a:t>
            </a:r>
          </a:p>
          <a:p>
            <a:r>
              <a:rPr lang="ru-RU" dirty="0" smtClean="0"/>
              <a:t>с 25.10.2025 по 04.12.2025 — написание и проверка программной документации, оформление пояснительной записки, </a:t>
            </a:r>
          </a:p>
          <a:p>
            <a:r>
              <a:rPr lang="ru-RU" dirty="0" smtClean="0"/>
              <a:t>05.12.2025 — сдача курсового проекта на проверку, </a:t>
            </a:r>
          </a:p>
          <a:p>
            <a:r>
              <a:rPr lang="ru-RU" dirty="0" smtClean="0"/>
              <a:t>0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ru-RU" dirty="0" smtClean="0"/>
              <a:t>.12.2025 — защита курсового проекта.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Отправка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ru-RU" dirty="0" smtClean="0"/>
              <a:t>Для отправки использовать</a:t>
            </a:r>
            <a:r>
              <a:rPr lang="en-US" dirty="0" smtClean="0"/>
              <a:t> </a:t>
            </a:r>
            <a:r>
              <a:rPr lang="ru-RU" dirty="0" smtClean="0"/>
              <a:t>онлайн-</a:t>
            </a:r>
            <a:r>
              <a:rPr lang="ru-RU" dirty="0" err="1" smtClean="0"/>
              <a:t>репозиторий</a:t>
            </a:r>
            <a:r>
              <a:rPr lang="ru-RU" dirty="0" smtClean="0"/>
              <a:t> (например: </a:t>
            </a:r>
            <a:r>
              <a:rPr lang="en-US" dirty="0" smtClean="0"/>
              <a:t>github.com </a:t>
            </a:r>
            <a:r>
              <a:rPr lang="ru-RU" dirty="0" smtClean="0"/>
              <a:t>/ </a:t>
            </a:r>
            <a:r>
              <a:rPr lang="en-US" dirty="0" smtClean="0"/>
              <a:t>bitbucket.org</a:t>
            </a:r>
            <a:r>
              <a:rPr lang="ru-RU" dirty="0" smtClean="0"/>
              <a:t> / </a:t>
            </a:r>
            <a:r>
              <a:rPr lang="en-US" dirty="0" err="1" smtClean="0"/>
              <a:t>gitlab</a:t>
            </a:r>
            <a:r>
              <a:rPr lang="ru-RU" dirty="0"/>
              <a:t> / </a:t>
            </a:r>
            <a:r>
              <a:rPr lang="ru-RU" dirty="0" smtClean="0"/>
              <a:t>и т.д.)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ru-RU" dirty="0" smtClean="0"/>
              <a:t>создать </a:t>
            </a:r>
            <a:r>
              <a:rPr lang="ru-RU" dirty="0" err="1" smtClean="0"/>
              <a:t>репозиторий</a:t>
            </a:r>
            <a:r>
              <a:rPr lang="ru-RU" dirty="0" smtClean="0"/>
              <a:t> </a:t>
            </a:r>
            <a:r>
              <a:rPr lang="en-US" dirty="0" err="1" smtClean="0"/>
              <a:t>CourseProject</a:t>
            </a:r>
            <a:r>
              <a:rPr lang="ru-RU" dirty="0" smtClean="0"/>
              <a:t> и предоставить доступ на чтение,</a:t>
            </a:r>
          </a:p>
          <a:p>
            <a:pPr>
              <a:buFontTx/>
              <a:buChar char="-"/>
            </a:pPr>
            <a:r>
              <a:rPr lang="ru-RU" dirty="0" smtClean="0"/>
              <a:t>в </a:t>
            </a:r>
            <a:r>
              <a:rPr lang="ru-RU" dirty="0" err="1" smtClean="0"/>
              <a:t>репозитории</a:t>
            </a:r>
            <a:r>
              <a:rPr lang="ru-RU" dirty="0" smtClean="0"/>
              <a:t> должны быть все исходники, скрипты для создания объектов БД, необходимые для </a:t>
            </a:r>
            <a:r>
              <a:rPr lang="ru-RU" dirty="0"/>
              <a:t>импорта</a:t>
            </a:r>
            <a:r>
              <a:rPr lang="ru-RU" dirty="0" smtClean="0"/>
              <a:t> и развертывания файлы,</a:t>
            </a:r>
          </a:p>
          <a:p>
            <a:pPr>
              <a:buFontTx/>
              <a:buChar char="-"/>
            </a:pPr>
            <a:r>
              <a:rPr lang="ru-RU" dirty="0"/>
              <a:t>документацию загружать </a:t>
            </a:r>
            <a:r>
              <a:rPr lang="ru-RU" dirty="0" smtClean="0"/>
              <a:t>в </a:t>
            </a:r>
            <a:r>
              <a:rPr lang="ru-RU" dirty="0" err="1" smtClean="0"/>
              <a:t>репозиторий</a:t>
            </a:r>
            <a:r>
              <a:rPr lang="ru-RU" dirty="0" smtClean="0"/>
              <a:t> в </a:t>
            </a:r>
            <a:r>
              <a:rPr lang="ru-RU" dirty="0"/>
              <a:t>двух форматах: текстовом </a:t>
            </a:r>
            <a:r>
              <a:rPr lang="en-US" dirty="0"/>
              <a:t>(</a:t>
            </a:r>
            <a:r>
              <a:rPr lang="en-US" dirty="0" err="1"/>
              <a:t>docx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odt</a:t>
            </a:r>
            <a:r>
              <a:rPr lang="en-US" dirty="0"/>
              <a:t>)</a:t>
            </a:r>
            <a:r>
              <a:rPr lang="ru-RU" dirty="0"/>
              <a:t> и в </a:t>
            </a:r>
            <a:r>
              <a:rPr lang="en-US" dirty="0" smtClean="0"/>
              <a:t>pdf</a:t>
            </a:r>
            <a:r>
              <a:rPr lang="ru-RU" dirty="0" smtClean="0"/>
              <a:t> (можно в отдельную ветку).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0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Оформление пояснительной записки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Пояснительная записка </a:t>
            </a:r>
            <a:r>
              <a:rPr lang="ru-RU" u="sng" dirty="0" smtClean="0"/>
              <a:t>оформляется согласно стандарту</a:t>
            </a:r>
            <a:r>
              <a:rPr lang="ru-RU" dirty="0" smtClean="0"/>
              <a:t>, принятому в колледже (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arcotel.ru/new_site/images/upload/studentam/metodicheskaya-literatura/Sto2025.pdf</a:t>
            </a:r>
            <a:r>
              <a:rPr lang="ru-RU" dirty="0" smtClean="0"/>
              <a:t>)</a:t>
            </a:r>
          </a:p>
          <a:p>
            <a:r>
              <a:rPr lang="ru-RU" dirty="0" smtClean="0"/>
              <a:t>Титульный лист </a:t>
            </a:r>
            <a:r>
              <a:rPr lang="ru-RU" u="sng" dirty="0" smtClean="0"/>
              <a:t>подписывается студентом</a:t>
            </a:r>
            <a:r>
              <a:rPr lang="ru-RU" dirty="0" smtClean="0"/>
              <a:t> и </a:t>
            </a:r>
            <a:r>
              <a:rPr lang="ru-RU" u="sng" dirty="0" smtClean="0"/>
              <a:t>преподавателем</a:t>
            </a:r>
            <a:r>
              <a:rPr lang="ru-RU" dirty="0" smtClean="0"/>
              <a:t>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arcotel.ru/studentam/metodicheskaya-literatura</a:t>
            </a:r>
            <a:r>
              <a:rPr lang="ru-RU" dirty="0" smtClean="0"/>
              <a:t>)</a:t>
            </a:r>
          </a:p>
          <a:p>
            <a:r>
              <a:rPr lang="ru-RU" dirty="0" smtClean="0"/>
              <a:t>Лист задания на КП </a:t>
            </a:r>
            <a:r>
              <a:rPr lang="ru-RU" u="sng" dirty="0"/>
              <a:t>двусторонний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arcotel.ru/studentam/metodicheskaya-literatura</a:t>
            </a:r>
            <a:r>
              <a:rPr lang="ru-RU" dirty="0" smtClean="0"/>
              <a:t>), </a:t>
            </a:r>
            <a:r>
              <a:rPr lang="ru-RU" u="sng" dirty="0" smtClean="0"/>
              <a:t>подписывается</a:t>
            </a:r>
            <a:r>
              <a:rPr lang="ru-RU" dirty="0" smtClean="0"/>
              <a:t> </a:t>
            </a:r>
            <a:r>
              <a:rPr lang="ru-RU" u="sng" dirty="0" smtClean="0"/>
              <a:t>студентом</a:t>
            </a:r>
            <a:r>
              <a:rPr lang="ru-RU" dirty="0" smtClean="0"/>
              <a:t>, </a:t>
            </a:r>
            <a:r>
              <a:rPr lang="ru-RU" u="sng" dirty="0" smtClean="0"/>
              <a:t>преподавателем</a:t>
            </a:r>
            <a:r>
              <a:rPr lang="ru-RU" dirty="0" smtClean="0"/>
              <a:t> и </a:t>
            </a:r>
            <a:r>
              <a:rPr lang="ru-RU" u="sng" dirty="0" smtClean="0"/>
              <a:t>зав. отделением</a:t>
            </a:r>
            <a:r>
              <a:rPr lang="ru-RU" dirty="0" smtClean="0"/>
              <a:t> </a:t>
            </a:r>
          </a:p>
          <a:p>
            <a:r>
              <a:rPr lang="ru-RU" dirty="0" smtClean="0"/>
              <a:t>Объем всей ПЗ, включая титульный лист, должен составлять </a:t>
            </a:r>
            <a:r>
              <a:rPr lang="ru-RU" u="sng" dirty="0" smtClean="0"/>
              <a:t>30-40 листов</a:t>
            </a:r>
            <a:r>
              <a:rPr lang="ru-RU" dirty="0" smtClean="0"/>
              <a:t> (лист задания и приложения не учитываются)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USB-</a:t>
            </a:r>
            <a:r>
              <a:rPr lang="ru-RU" dirty="0" err="1" smtClean="0"/>
              <a:t>флешка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 smtClean="0"/>
              <a:t>пояснительная записка в форматах .</a:t>
            </a:r>
            <a:r>
              <a:rPr lang="en-US" dirty="0" err="1" smtClean="0"/>
              <a:t>docx</a:t>
            </a:r>
            <a:r>
              <a:rPr lang="en-US" dirty="0" smtClean="0"/>
              <a:t>/.</a:t>
            </a:r>
            <a:r>
              <a:rPr lang="en-US" dirty="0" err="1" smtClean="0"/>
              <a:t>odt</a:t>
            </a:r>
            <a:r>
              <a:rPr lang="en-US" dirty="0" smtClean="0"/>
              <a:t> </a:t>
            </a:r>
            <a:r>
              <a:rPr lang="ru-RU" dirty="0" smtClean="0"/>
              <a:t>и .</a:t>
            </a:r>
            <a:r>
              <a:rPr lang="ru-RU" dirty="0" err="1" smtClean="0"/>
              <a:t>pdf</a:t>
            </a:r>
            <a:r>
              <a:rPr lang="ru-RU" dirty="0" smtClean="0"/>
              <a:t>. Отсканированные титульный лист и лист задания с подписями должны быть в файлах с пояснительной запиской,</a:t>
            </a:r>
          </a:p>
          <a:p>
            <a:pPr lvl="0"/>
            <a:r>
              <a:rPr lang="ru-RU" dirty="0" smtClean="0"/>
              <a:t>исходные файлы приложения,</a:t>
            </a:r>
          </a:p>
          <a:p>
            <a:pPr lvl="0"/>
            <a:r>
              <a:rPr lang="ru-RU" dirty="0"/>
              <a:t>скрипт в формате .</a:t>
            </a:r>
            <a:r>
              <a:rPr lang="en-US" dirty="0"/>
              <a:t>sql </a:t>
            </a:r>
            <a:r>
              <a:rPr lang="ru-RU" dirty="0" smtClean="0"/>
              <a:t>или миграция </a:t>
            </a:r>
            <a:r>
              <a:rPr lang="ru-RU" altLang="en-US" dirty="0" smtClean="0"/>
              <a:t>для </a:t>
            </a:r>
            <a:r>
              <a:rPr lang="ru-RU" dirty="0"/>
              <a:t>создания БД и ее </a:t>
            </a:r>
            <a:r>
              <a:rPr lang="ru-RU" dirty="0" smtClean="0"/>
              <a:t>объектов,</a:t>
            </a:r>
            <a:endParaRPr lang="ru-RU" dirty="0"/>
          </a:p>
          <a:p>
            <a:pPr lvl="0"/>
            <a:r>
              <a:rPr lang="ru-RU" dirty="0" smtClean="0"/>
              <a:t>данные для импорта (скрипт </a:t>
            </a:r>
            <a:r>
              <a:rPr lang="ru-RU" dirty="0">
                <a:sym typeface="+mn-ea"/>
              </a:rPr>
              <a:t>в формате .</a:t>
            </a:r>
            <a:r>
              <a:rPr lang="en-US" dirty="0" err="1">
                <a:sym typeface="+mn-ea"/>
              </a:rPr>
              <a:t>sql</a:t>
            </a:r>
            <a:r>
              <a:rPr lang="en-US" dirty="0">
                <a:sym typeface="+mn-ea"/>
              </a:rPr>
              <a:t> </a:t>
            </a:r>
            <a:r>
              <a:rPr lang="ru-RU" dirty="0"/>
              <a:t>для заполнения таблиц и/или файлы </a:t>
            </a:r>
            <a:r>
              <a:rPr lang="ru-RU" dirty="0">
                <a:sym typeface="+mn-ea"/>
              </a:rPr>
              <a:t>в формате </a:t>
            </a:r>
            <a:r>
              <a:rPr lang="en-US" altLang="ru-RU" dirty="0">
                <a:sym typeface="+mn-ea"/>
              </a:rPr>
              <a:t>.csv / </a:t>
            </a:r>
            <a:r>
              <a:rPr lang="ru-RU" dirty="0">
                <a:sym typeface="+mn-ea"/>
              </a:rPr>
              <a:t>.</a:t>
            </a:r>
            <a:r>
              <a:rPr lang="en-US" dirty="0" err="1">
                <a:sym typeface="+mn-ea"/>
              </a:rPr>
              <a:t>xlsx</a:t>
            </a:r>
            <a:r>
              <a:rPr lang="en-US" dirty="0">
                <a:sym typeface="+mn-ea"/>
              </a:rPr>
              <a:t> </a:t>
            </a:r>
            <a:r>
              <a:rPr lang="ru-RU" dirty="0" smtClean="0">
                <a:sym typeface="+mn-ea"/>
              </a:rPr>
              <a:t>и/или миграция </a:t>
            </a:r>
            <a:r>
              <a:rPr lang="ru-RU" dirty="0" smtClean="0"/>
              <a:t>для </a:t>
            </a:r>
            <a:r>
              <a:rPr lang="ru-RU" dirty="0"/>
              <a:t>импорта </a:t>
            </a:r>
            <a:r>
              <a:rPr lang="ru-RU" dirty="0" smtClean="0"/>
              <a:t>данных),</a:t>
            </a:r>
            <a:endParaRPr lang="ru-RU" dirty="0"/>
          </a:p>
          <a:p>
            <a:pPr lvl="0"/>
            <a:r>
              <a:rPr lang="ru-RU" dirty="0" smtClean="0"/>
              <a:t>инструкция по развертыванию системы,</a:t>
            </a:r>
          </a:p>
          <a:p>
            <a:pPr lvl="0"/>
            <a:r>
              <a:rPr lang="ru-RU" dirty="0"/>
              <a:t>руководство </a:t>
            </a:r>
            <a:r>
              <a:rPr lang="ru-RU" dirty="0" smtClean="0"/>
              <a:t>пользователя с описанием всех возможностей системы (</a:t>
            </a:r>
            <a:r>
              <a:rPr lang="en-US" dirty="0" smtClean="0"/>
              <a:t>.pdf/.html</a:t>
            </a:r>
            <a:r>
              <a:rPr lang="ru-RU" dirty="0" smtClean="0"/>
              <a:t>),</a:t>
            </a:r>
          </a:p>
          <a:p>
            <a:pPr lvl="0"/>
            <a:r>
              <a:rPr lang="ru-RU" dirty="0" smtClean="0"/>
              <a:t>для </a:t>
            </a:r>
            <a:r>
              <a:rPr lang="en-US" dirty="0" smtClean="0"/>
              <a:t>portable-</a:t>
            </a:r>
            <a:r>
              <a:rPr lang="ru-RU" dirty="0" smtClean="0"/>
              <a:t>приложений – файл приложения с ресурсами, требующимися для работы,</a:t>
            </a:r>
          </a:p>
          <a:p>
            <a:pPr lvl="0"/>
            <a:r>
              <a:rPr lang="ru-RU" dirty="0" smtClean="0"/>
              <a:t>для устанавливаемого приложения: </a:t>
            </a:r>
            <a:r>
              <a:rPr lang="ru-RU" dirty="0" err="1" smtClean="0"/>
              <a:t>инсталлер</a:t>
            </a:r>
            <a:r>
              <a:rPr lang="ru-RU" dirty="0" smtClean="0"/>
              <a:t>,</a:t>
            </a:r>
          </a:p>
          <a:p>
            <a:pPr lvl="0"/>
            <a:r>
              <a:rPr lang="en-US" dirty="0"/>
              <a:t>D</a:t>
            </a:r>
            <a:r>
              <a:rPr lang="en-US" dirty="0" smtClean="0"/>
              <a:t>ocker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если написан).</a:t>
            </a:r>
          </a:p>
          <a:p>
            <a:pPr lvl="0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Содержимое ПЗ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088" cy="45720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Титульный лист </a:t>
            </a:r>
          </a:p>
          <a:p>
            <a:r>
              <a:rPr lang="ru-RU" dirty="0" smtClean="0"/>
              <a:t>Лист задания </a:t>
            </a:r>
            <a:r>
              <a:rPr lang="ru-RU" i="1" dirty="0" smtClean="0"/>
              <a:t>(двусторонний, в нумерации не участвует)</a:t>
            </a:r>
          </a:p>
          <a:p>
            <a:r>
              <a:rPr lang="ru-RU" dirty="0" smtClean="0"/>
              <a:t>Содержание</a:t>
            </a:r>
          </a:p>
          <a:p>
            <a:r>
              <a:rPr lang="ru-RU" dirty="0" smtClean="0"/>
              <a:t>Перечень сокращений и обозначений </a:t>
            </a:r>
          </a:p>
          <a:p>
            <a:r>
              <a:rPr lang="ru-RU" smtClean="0"/>
              <a:t>Введение </a:t>
            </a:r>
            <a:endParaRPr lang="ru-RU" dirty="0" smtClean="0"/>
          </a:p>
          <a:p>
            <a:r>
              <a:rPr lang="ru-RU" dirty="0" smtClean="0"/>
              <a:t>1 Анализ и разработка </a:t>
            </a:r>
            <a:r>
              <a:rPr lang="ru-RU" dirty="0" smtClean="0"/>
              <a:t>требований (3-4стр)</a:t>
            </a:r>
            <a:endParaRPr lang="ru-RU" dirty="0" smtClean="0"/>
          </a:p>
          <a:p>
            <a:r>
              <a:rPr lang="ru-RU" dirty="0" smtClean="0"/>
              <a:t>2 Проектирование программного обеспечения</a:t>
            </a:r>
          </a:p>
          <a:p>
            <a:r>
              <a:rPr lang="ru-RU" dirty="0" smtClean="0">
                <a:sym typeface="+mn-ea"/>
              </a:rPr>
              <a:t>3 Разработка и интеграция модулей </a:t>
            </a:r>
            <a:r>
              <a:rPr lang="ru-RU" dirty="0"/>
              <a:t>программного обеспечения</a:t>
            </a:r>
            <a:endParaRPr lang="ru-RU" dirty="0" smtClean="0"/>
          </a:p>
          <a:p>
            <a:r>
              <a:rPr lang="ru-RU" dirty="0" smtClean="0"/>
              <a:t>4 Тестирование и отладка </a:t>
            </a:r>
            <a:r>
              <a:rPr lang="ru-RU" dirty="0"/>
              <a:t>программного обеспечения</a:t>
            </a:r>
            <a:endParaRPr lang="ru-RU" dirty="0" smtClean="0"/>
          </a:p>
          <a:p>
            <a:r>
              <a:rPr lang="ru-RU" dirty="0" smtClean="0"/>
              <a:t>5 Инструкция по </a:t>
            </a:r>
            <a:r>
              <a:rPr lang="ru-RU" dirty="0"/>
              <a:t>эксплуатации программного обеспечения</a:t>
            </a:r>
            <a:endParaRPr lang="ru-RU" dirty="0" smtClean="0"/>
          </a:p>
          <a:p>
            <a:r>
              <a:rPr lang="ru-RU" dirty="0" smtClean="0"/>
              <a:t>Заключение</a:t>
            </a:r>
          </a:p>
          <a:p>
            <a:r>
              <a:rPr lang="ru-RU" dirty="0" smtClean="0"/>
              <a:t>Список использованных источников </a:t>
            </a:r>
            <a:r>
              <a:rPr lang="ru-RU" i="1" dirty="0" smtClean="0"/>
              <a:t>(на все – ссылки в ПЗ)</a:t>
            </a:r>
            <a:endParaRPr lang="ru-RU" i="1" dirty="0"/>
          </a:p>
          <a:p>
            <a:r>
              <a:rPr lang="ru-RU" dirty="0" smtClean="0"/>
              <a:t>Приложение </a:t>
            </a:r>
            <a:r>
              <a:rPr lang="ru-RU" i="1" dirty="0" smtClean="0"/>
              <a:t>(опционально)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 </a:t>
            </a:r>
            <a:r>
              <a:rPr lang="ru-RU" dirty="0"/>
              <a:t>Анализ и разработка требований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1.1 Назначение </a:t>
            </a:r>
            <a:r>
              <a:rPr lang="ru-RU" b="1" dirty="0"/>
              <a:t>и область </a:t>
            </a:r>
            <a:r>
              <a:rPr lang="ru-RU" b="1" dirty="0" smtClean="0"/>
              <a:t>применения</a:t>
            </a:r>
          </a:p>
          <a:p>
            <a:pPr marL="0" indent="0">
              <a:buNone/>
            </a:pPr>
            <a:r>
              <a:rPr lang="ru-RU" dirty="0" smtClean="0"/>
              <a:t>Указать, кто будет пользователями и для чего будет использоваться приложение</a:t>
            </a:r>
          </a:p>
          <a:p>
            <a:r>
              <a:rPr lang="ru-RU" b="1" dirty="0" smtClean="0"/>
              <a:t>1.2 Постановка задачи</a:t>
            </a:r>
          </a:p>
          <a:p>
            <a:pPr marL="0" indent="0">
              <a:buNone/>
            </a:pPr>
            <a:r>
              <a:rPr lang="ru-RU" dirty="0" smtClean="0"/>
              <a:t>Кратко описать ПО (какой будет тип приложения (оконное/веб, его основная функциональность, эксплуатационные требования к интерфейсу и защите данных). Этот же текст может использоваться в листе задания.</a:t>
            </a:r>
          </a:p>
          <a:p>
            <a:pPr marL="0" indent="0">
              <a:buNone/>
            </a:pPr>
            <a:r>
              <a:rPr lang="ru-RU" dirty="0" smtClean="0"/>
              <a:t>Указать все доступные функции, каким категориям какие действия доступны, как должно запускаться приложение.</a:t>
            </a:r>
            <a:endParaRPr lang="ru-RU" b="1" dirty="0" smtClean="0"/>
          </a:p>
          <a:p>
            <a:r>
              <a:rPr lang="ru-RU" b="1" dirty="0" smtClean="0"/>
              <a:t>1.3 Выбор состава программных и технических средств</a:t>
            </a:r>
          </a:p>
          <a:p>
            <a:pPr marL="0" indent="0">
              <a:buNone/>
            </a:pPr>
            <a:r>
              <a:rPr lang="ru-RU" dirty="0" smtClean="0"/>
              <a:t>Аргументировать выбор средств разработки и программные и аппаратные требования к клиенту и серверу для запуска разработанного ПО.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2 Проектирование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ru-RU" sz="2100" b="1" dirty="0"/>
              <a:t>2.1 Проектирование интерфейса </a:t>
            </a:r>
            <a:r>
              <a:rPr lang="ru-RU" sz="2100" b="1" dirty="0" smtClean="0"/>
              <a:t>пользователя</a:t>
            </a:r>
          </a:p>
          <a:p>
            <a:pPr marL="0" indent="0">
              <a:buNone/>
            </a:pPr>
            <a:r>
              <a:rPr lang="ru-RU" sz="2100" dirty="0" smtClean="0"/>
              <a:t>Здесь:</a:t>
            </a:r>
            <a:endParaRPr lang="en-US" sz="2100" dirty="0" smtClean="0"/>
          </a:p>
          <a:p>
            <a:pPr>
              <a:buFontTx/>
              <a:buChar char="-"/>
            </a:pPr>
            <a:r>
              <a:rPr lang="ru-RU" sz="2100" dirty="0" smtClean="0"/>
              <a:t>изображения каркасов (</a:t>
            </a:r>
            <a:r>
              <a:rPr lang="en-US" sz="2100" dirty="0" smtClean="0"/>
              <a:t>wireframe</a:t>
            </a:r>
            <a:r>
              <a:rPr lang="ru-RU" sz="2100" dirty="0" smtClean="0"/>
              <a:t>)</a:t>
            </a:r>
            <a:r>
              <a:rPr lang="en-US" sz="2100" dirty="0" smtClean="0"/>
              <a:t> </a:t>
            </a:r>
            <a:r>
              <a:rPr lang="ru-RU" sz="2100" dirty="0" smtClean="0"/>
              <a:t>и/или </a:t>
            </a:r>
            <a:r>
              <a:rPr lang="ru-RU" sz="2100" dirty="0" err="1" smtClean="0"/>
              <a:t>мокапов</a:t>
            </a:r>
            <a:endParaRPr lang="ru-RU" sz="2100" dirty="0" smtClean="0"/>
          </a:p>
          <a:p>
            <a:pPr>
              <a:buFontTx/>
              <a:buChar char="-"/>
            </a:pPr>
            <a:r>
              <a:rPr lang="ru-RU" sz="2100" dirty="0" smtClean="0"/>
              <a:t>перечисление выбранных цветов, шрифтов, сторонних иконок</a:t>
            </a:r>
          </a:p>
          <a:p>
            <a:r>
              <a:rPr lang="ru-RU" sz="2100" b="1" dirty="0" smtClean="0"/>
              <a:t>2.2 Разработка архитектуры программного обеспечения</a:t>
            </a:r>
            <a:endParaRPr lang="ru-RU" sz="2100" dirty="0" smtClean="0"/>
          </a:p>
          <a:p>
            <a:pPr marL="0" indent="0">
              <a:buNone/>
            </a:pPr>
            <a:r>
              <a:rPr lang="ru-RU" sz="2100" dirty="0" smtClean="0"/>
              <a:t>Здесь</a:t>
            </a:r>
            <a:r>
              <a:rPr lang="ru-RU" sz="2100" dirty="0"/>
              <a:t>: </a:t>
            </a:r>
            <a:endParaRPr lang="en-US" sz="2100" dirty="0"/>
          </a:p>
          <a:p>
            <a:pPr>
              <a:buFontTx/>
              <a:buChar char="-"/>
            </a:pPr>
            <a:r>
              <a:rPr lang="ru-RU" sz="2100" dirty="0"/>
              <a:t>структурные диаграмм (диаграмма </a:t>
            </a:r>
            <a:r>
              <a:rPr lang="ru-RU" sz="2100" dirty="0" smtClean="0"/>
              <a:t>классов, диаграмма пакетов, диаграмма развертывания и т.д.)</a:t>
            </a:r>
            <a:endParaRPr lang="ru-RU" sz="2100" dirty="0"/>
          </a:p>
          <a:p>
            <a:r>
              <a:rPr lang="ru-RU" sz="2100" b="1" dirty="0" smtClean="0"/>
              <a:t>2.3 </a:t>
            </a:r>
            <a:r>
              <a:rPr lang="ru-RU" sz="2100" b="1" dirty="0"/>
              <a:t>Проектирование </a:t>
            </a:r>
            <a:r>
              <a:rPr lang="ru-RU" sz="2100" b="1" dirty="0" smtClean="0"/>
              <a:t>БД </a:t>
            </a:r>
          </a:p>
          <a:p>
            <a:pPr marL="0" indent="0">
              <a:buNone/>
            </a:pPr>
            <a:r>
              <a:rPr lang="ru-RU" sz="2100" dirty="0" smtClean="0"/>
              <a:t>Здесь</a:t>
            </a:r>
            <a:r>
              <a:rPr lang="ru-RU" sz="2100" dirty="0"/>
              <a:t>: </a:t>
            </a:r>
            <a:endParaRPr lang="en-US" sz="2100" dirty="0"/>
          </a:p>
          <a:p>
            <a:pPr>
              <a:buFontTx/>
              <a:buChar char="-"/>
            </a:pPr>
            <a:r>
              <a:rPr lang="ru-RU" sz="2100" dirty="0"/>
              <a:t>физическая </a:t>
            </a:r>
            <a:r>
              <a:rPr lang="ru-RU" sz="2100" dirty="0" smtClean="0"/>
              <a:t>модель БД,</a:t>
            </a:r>
            <a:endParaRPr lang="ru-RU" sz="2100" dirty="0"/>
          </a:p>
          <a:p>
            <a:pPr>
              <a:buFontTx/>
              <a:buChar char="-"/>
            </a:pPr>
            <a:r>
              <a:rPr lang="ru-RU" sz="2100" dirty="0" smtClean="0"/>
              <a:t>словарь данных</a:t>
            </a:r>
            <a:endParaRPr lang="ru-RU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122096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3 Разработка и интеграция модулей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3.1 Разработка программных модулей</a:t>
            </a:r>
          </a:p>
          <a:p>
            <a:pPr marL="0" indent="0">
              <a:buNone/>
            </a:pPr>
            <a:r>
              <a:rPr lang="ru-RU" dirty="0" smtClean="0"/>
              <a:t>Здесь: перечислить разработанные модули, привести листинги кода, описать реализацию логики работы приложения, работы с БД, </a:t>
            </a:r>
            <a:r>
              <a:rPr lang="en-US" dirty="0" smtClean="0"/>
              <a:t>API</a:t>
            </a:r>
            <a:r>
              <a:rPr lang="ru-RU" dirty="0" smtClean="0"/>
              <a:t>, использованные паттерны и подходы к программированию </a:t>
            </a:r>
          </a:p>
          <a:p>
            <a:r>
              <a:rPr lang="ru-RU" b="1" dirty="0" smtClean="0"/>
              <a:t>3.2 Реализация интерфейса пользователя</a:t>
            </a:r>
          </a:p>
          <a:p>
            <a:pPr marL="0" indent="0">
              <a:buNone/>
            </a:pPr>
            <a:r>
              <a:rPr lang="ru-RU" dirty="0" smtClean="0"/>
              <a:t>Здесь: описать технологии, использованные при реализации интерфейса пользователя, настройку стилей приложения</a:t>
            </a:r>
          </a:p>
          <a:p>
            <a:r>
              <a:rPr lang="ru-RU" b="1" dirty="0" smtClean="0"/>
              <a:t>3.3 </a:t>
            </a:r>
            <a:r>
              <a:rPr lang="ru-RU" b="1" dirty="0"/>
              <a:t>Разграничение прав доступа пользователей</a:t>
            </a:r>
          </a:p>
          <a:p>
            <a:pPr marL="0" indent="0">
              <a:buNone/>
            </a:pPr>
            <a:r>
              <a:rPr lang="ru-RU" dirty="0"/>
              <a:t>Здесь: </a:t>
            </a:r>
            <a:r>
              <a:rPr lang="ru-RU" dirty="0" smtClean="0"/>
              <a:t>привести пример </a:t>
            </a:r>
            <a:r>
              <a:rPr lang="ru-RU" dirty="0"/>
              <a:t>кода для разграничения </a:t>
            </a:r>
            <a:r>
              <a:rPr lang="ru-RU" dirty="0" smtClean="0"/>
              <a:t>прав доступа, авторизации и регистрации</a:t>
            </a:r>
            <a:endParaRPr lang="ru-RU" dirty="0"/>
          </a:p>
          <a:p>
            <a:r>
              <a:rPr lang="ru-RU" b="1" dirty="0" smtClean="0"/>
              <a:t>3.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ru-RU" b="1" dirty="0" smtClean="0"/>
              <a:t> Экспорт и импорт данных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Здесь: </a:t>
            </a:r>
            <a:r>
              <a:rPr lang="ru-RU" dirty="0" smtClean="0"/>
              <a:t>листинги формирования </a:t>
            </a:r>
            <a:r>
              <a:rPr lang="ru-RU" dirty="0"/>
              <a:t>отчетов в виде </a:t>
            </a:r>
            <a:r>
              <a:rPr lang="ru-RU" dirty="0" smtClean="0"/>
              <a:t>документов, таблиц </a:t>
            </a:r>
            <a:r>
              <a:rPr lang="ru-RU" dirty="0"/>
              <a:t>и графиков, экспорт </a:t>
            </a:r>
            <a:r>
              <a:rPr lang="ru-RU" dirty="0" smtClean="0"/>
              <a:t>и импорт данных в формате </a:t>
            </a:r>
            <a:r>
              <a:rPr lang="en-US" dirty="0" err="1" smtClean="0"/>
              <a:t>docx</a:t>
            </a:r>
            <a:r>
              <a:rPr lang="en-US" dirty="0" smtClean="0"/>
              <a:t>/</a:t>
            </a:r>
            <a:r>
              <a:rPr lang="en-US" dirty="0" err="1" smtClean="0"/>
              <a:t>xlsx</a:t>
            </a:r>
            <a:r>
              <a:rPr lang="en-US" dirty="0" smtClean="0"/>
              <a:t>/csv/html/pdf</a:t>
            </a:r>
            <a:r>
              <a:rPr lang="en-US" dirty="0"/>
              <a:t>/</a:t>
            </a:r>
            <a:r>
              <a:rPr lang="en-US" dirty="0" err="1" smtClean="0"/>
              <a:t>json</a:t>
            </a:r>
            <a:r>
              <a:rPr lang="en-US" dirty="0" smtClean="0"/>
              <a:t>/txt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9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4 Тестирование и отладка ПО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4.1 </a:t>
            </a:r>
            <a:r>
              <a:rPr lang="ru-RU" b="1" dirty="0"/>
              <a:t>Структурное </a:t>
            </a:r>
            <a:r>
              <a:rPr lang="ru-RU" b="1" dirty="0" smtClean="0"/>
              <a:t>тестирование</a:t>
            </a:r>
          </a:p>
          <a:p>
            <a:pPr marL="0" indent="0">
              <a:buNone/>
            </a:pPr>
            <a:r>
              <a:rPr lang="ru-RU" dirty="0" smtClean="0"/>
              <a:t>Здесь: описание тестирования ПО программистом: листинги модульных тестов или таблицы с наборами тестов для тестирования ПО методом белого ящика (с доступом к коду)</a:t>
            </a:r>
          </a:p>
          <a:p>
            <a:r>
              <a:rPr lang="ru-RU" b="1" dirty="0" smtClean="0"/>
              <a:t>4.2 </a:t>
            </a:r>
            <a:r>
              <a:rPr lang="ru-RU" b="1" dirty="0"/>
              <a:t>Функциональное тестирование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Здесь: описание тестирования ПО </a:t>
            </a:r>
            <a:r>
              <a:rPr lang="ru-RU" dirty="0" smtClean="0"/>
              <a:t>пользователем: таблицы </a:t>
            </a:r>
            <a:r>
              <a:rPr lang="ru-RU" dirty="0"/>
              <a:t>с </a:t>
            </a:r>
            <a:r>
              <a:rPr lang="ru-RU" dirty="0" smtClean="0"/>
              <a:t>набором </a:t>
            </a:r>
            <a:r>
              <a:rPr lang="ru-RU" dirty="0"/>
              <a:t>тестов для тестирования </a:t>
            </a:r>
            <a:r>
              <a:rPr lang="ru-RU" dirty="0" smtClean="0"/>
              <a:t>функциональности методом черного ящика (без доступа к коду)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Тема курсового проекта (КП)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подсистемы «</a:t>
            </a:r>
            <a:r>
              <a:rPr lang="ru-RU" dirty="0" smtClean="0">
                <a:solidFill>
                  <a:srgbClr val="FF0000"/>
                </a:solidFill>
              </a:rPr>
              <a:t>…</a:t>
            </a:r>
            <a:r>
              <a:rPr lang="ru-RU" dirty="0" smtClean="0"/>
              <a:t>»</a:t>
            </a:r>
          </a:p>
          <a:p>
            <a:r>
              <a:rPr lang="ru-RU" dirty="0"/>
              <a:t>Разработка обучающей </a:t>
            </a:r>
            <a:r>
              <a:rPr lang="ru-RU" dirty="0" smtClean="0"/>
              <a:t>программы «</a:t>
            </a:r>
            <a:r>
              <a:rPr lang="ru-RU" dirty="0" smtClean="0">
                <a:solidFill>
                  <a:srgbClr val="FF0000"/>
                </a:solidFill>
              </a:rPr>
              <a:t>…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Разработка мобильного приложения «</a:t>
            </a:r>
            <a:r>
              <a:rPr lang="ru-RU" dirty="0" smtClean="0">
                <a:solidFill>
                  <a:srgbClr val="FF0000"/>
                </a:solidFill>
              </a:rPr>
              <a:t>…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Разработка веб-сайта «</a:t>
            </a:r>
            <a:r>
              <a:rPr lang="ru-RU" dirty="0" smtClean="0">
                <a:solidFill>
                  <a:srgbClr val="FF0000"/>
                </a:solidFill>
              </a:rPr>
              <a:t>…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Разработка игрового приложения «</a:t>
            </a:r>
            <a:r>
              <a:rPr lang="ru-RU" dirty="0" smtClean="0">
                <a:solidFill>
                  <a:srgbClr val="FF0000"/>
                </a:solidFill>
              </a:rPr>
              <a:t>…</a:t>
            </a:r>
            <a:r>
              <a:rPr lang="ru-RU" dirty="0" smtClean="0"/>
              <a:t>»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5 Инструкция по эксплуатации ПО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5.1 Установка </a:t>
            </a:r>
            <a:r>
              <a:rPr lang="ru-RU" b="1" dirty="0"/>
              <a:t>программного обеспечения 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Здесь: описание процесса установки и развертывания ПО на сервере и на клиенте, указание логинов-паролей по умолчанию, импорт тестовых данных и необходимых для работы системы данных, настройка </a:t>
            </a:r>
            <a:r>
              <a:rPr lang="en-US" dirty="0" smtClean="0"/>
              <a:t>Docker </a:t>
            </a:r>
            <a:r>
              <a:rPr lang="ru-RU" dirty="0" smtClean="0"/>
              <a:t>и переменных окружения</a:t>
            </a:r>
          </a:p>
          <a:p>
            <a:r>
              <a:rPr lang="ru-RU" b="1" dirty="0" smtClean="0"/>
              <a:t>5.2 Инструкция по работе</a:t>
            </a:r>
          </a:p>
          <a:p>
            <a:pPr marL="0" indent="0">
              <a:buNone/>
            </a:pPr>
            <a:r>
              <a:rPr lang="ru-RU" dirty="0" smtClean="0"/>
              <a:t>Примеры интерфейсов для разных ролей, перечисление возможностей пользователя с иллюстрациями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801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Список использованных </a:t>
            </a:r>
            <a:r>
              <a:rPr lang="ru-RU" dirty="0" smtClean="0"/>
              <a:t>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40350"/>
          </a:xfrm>
        </p:spPr>
        <p:txBody>
          <a:bodyPr>
            <a:noAutofit/>
          </a:bodyPr>
          <a:lstStyle/>
          <a:p>
            <a:pPr marL="342900" indent="-342900">
              <a:buFont typeface="Wingdings 2" panose="05020102010507070707"/>
              <a:buAutoNum type="arabicPeriod"/>
            </a:pPr>
            <a:r>
              <a:rPr lang="ru-RU" sz="1400" dirty="0"/>
              <a:t>Бек, К. Экстремальное программирование: разработка через тестирование. – Санкт-Петербург : Питер, 2021. – 224 с. – URL: </a:t>
            </a:r>
            <a:r>
              <a:rPr lang="ru-RU" sz="1400" dirty="0">
                <a:hlinkClick r:id="rId2"/>
              </a:rPr>
              <a:t>https://</a:t>
            </a:r>
            <a:r>
              <a:rPr lang="ru-RU" sz="1400" dirty="0" smtClean="0">
                <a:hlinkClick r:id="rId2"/>
              </a:rPr>
              <a:t>ibooks.ru/bookshelf/376974/reading</a:t>
            </a:r>
            <a:r>
              <a:rPr lang="ru-RU" sz="1400" dirty="0" smtClean="0"/>
              <a:t> (</a:t>
            </a:r>
            <a:r>
              <a:rPr lang="ru-RU" sz="1400" dirty="0"/>
              <a:t>дата обращения: __.</a:t>
            </a:r>
            <a:r>
              <a:rPr lang="ru-RU" sz="1400" dirty="0" smtClean="0"/>
              <a:t>11.2025). </a:t>
            </a:r>
            <a:r>
              <a:rPr lang="ru-RU" sz="1400" dirty="0"/>
              <a:t>– Режим доступа: </a:t>
            </a:r>
            <a:r>
              <a:rPr lang="ru-RU" sz="1400" dirty="0" smtClean="0"/>
              <a:t>для </a:t>
            </a:r>
            <a:r>
              <a:rPr lang="ru-RU" sz="1400" dirty="0" err="1" smtClean="0"/>
              <a:t>зарегистрир</a:t>
            </a:r>
            <a:r>
              <a:rPr lang="ru-RU" sz="1400" dirty="0" smtClean="0"/>
              <a:t>. пользователей. </a:t>
            </a:r>
            <a:r>
              <a:rPr lang="ru-RU" sz="1400" dirty="0"/>
              <a:t>– Текст: электронный</a:t>
            </a:r>
            <a:r>
              <a:rPr lang="ru-RU" sz="1400" dirty="0" smtClean="0"/>
              <a:t>.</a:t>
            </a:r>
          </a:p>
          <a:p>
            <a:pPr marL="342900" indent="-342900">
              <a:buFont typeface="Wingdings 2" panose="05020102010507070707"/>
              <a:buAutoNum type="arabicPeriod"/>
            </a:pPr>
            <a:r>
              <a:rPr lang="ru-RU" sz="1400" dirty="0" smtClean="0"/>
              <a:t>Гагарина</a:t>
            </a:r>
            <a:r>
              <a:rPr lang="ru-RU" sz="1400" dirty="0"/>
              <a:t>, Л. Г. Технология разработки программного обеспечения : учебное пособие / Л. Г. Гагарина, Е. В. </a:t>
            </a:r>
            <a:r>
              <a:rPr lang="ru-RU" sz="1400" dirty="0" err="1"/>
              <a:t>Кокорева</a:t>
            </a:r>
            <a:r>
              <a:rPr lang="ru-RU" sz="1400" dirty="0"/>
              <a:t>, Б. Д. Сидорова-</a:t>
            </a:r>
            <a:r>
              <a:rPr lang="ru-RU" sz="1400" dirty="0" err="1"/>
              <a:t>Виснадул</a:t>
            </a:r>
            <a:r>
              <a:rPr lang="ru-RU" sz="1400" dirty="0"/>
              <a:t> ; под ред. Л. Г. Гагариной. – Москва : ФОРУМ : ИНФРА-М, </a:t>
            </a:r>
            <a:r>
              <a:rPr lang="ru-RU" sz="1400" dirty="0" smtClean="0"/>
              <a:t>2025. </a:t>
            </a:r>
            <a:r>
              <a:rPr lang="ru-RU" sz="1400" dirty="0"/>
              <a:t>– 400 с. – URL: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znanium.ru/catalog/product/2178802</a:t>
            </a:r>
            <a:r>
              <a:rPr lang="ru-RU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1400" dirty="0" smtClean="0"/>
              <a:t>(дата </a:t>
            </a:r>
            <a:r>
              <a:rPr lang="ru-RU" sz="1400" dirty="0"/>
              <a:t>обращения: __.</a:t>
            </a:r>
            <a:r>
              <a:rPr lang="ru-RU" sz="1400" dirty="0" smtClean="0"/>
              <a:t>11.2025). </a:t>
            </a:r>
            <a:r>
              <a:rPr lang="ru-RU" sz="1400" dirty="0"/>
              <a:t>– Режим доступа: по подписке. – Текст : электронный.</a:t>
            </a:r>
          </a:p>
          <a:p>
            <a:pPr marL="342900" indent="-342900">
              <a:buFont typeface="Wingdings 2" panose="05020102010507070707"/>
              <a:buAutoNum type="arabicPeriod"/>
            </a:pPr>
            <a:r>
              <a:rPr lang="ru-RU" sz="1400" dirty="0" err="1" smtClean="0"/>
              <a:t>Мартишин</a:t>
            </a:r>
            <a:r>
              <a:rPr lang="ru-RU" sz="1400" dirty="0"/>
              <a:t>, С. А. Базы данных. Практическое применение СУБД SQL и </a:t>
            </a:r>
            <a:r>
              <a:rPr lang="ru-RU" sz="1400" dirty="0" err="1"/>
              <a:t>NoSQL</a:t>
            </a:r>
            <a:r>
              <a:rPr lang="ru-RU" sz="1400" dirty="0"/>
              <a:t>-типа для проектирования информационных систем : учебное пособие / С. А. </a:t>
            </a:r>
            <a:r>
              <a:rPr lang="ru-RU" sz="1400" dirty="0" err="1"/>
              <a:t>Мартишин</a:t>
            </a:r>
            <a:r>
              <a:rPr lang="ru-RU" sz="1400" dirty="0"/>
              <a:t>, В. Л. Симонов, М. В. Храпченко. – Москва : ФОРУМ : ИНФРА-М, 2024. – 368 с. – Текст : электронный. – URL: </a:t>
            </a:r>
            <a:r>
              <a:rPr lang="ru-RU" sz="1400" dirty="0">
                <a:hlinkClick r:id="rId4"/>
              </a:rPr>
              <a:t>https://</a:t>
            </a:r>
            <a:r>
              <a:rPr lang="ru-RU" sz="1400" dirty="0" smtClean="0">
                <a:hlinkClick r:id="rId4"/>
              </a:rPr>
              <a:t>znanium.ru/catalog/product/2096940</a:t>
            </a:r>
            <a:r>
              <a:rPr lang="ru-RU" sz="1400" dirty="0" smtClean="0"/>
              <a:t> </a:t>
            </a:r>
            <a:r>
              <a:rPr lang="ru-RU" sz="1400" dirty="0"/>
              <a:t>(дата обращения: __.11.2025)</a:t>
            </a:r>
            <a:r>
              <a:rPr lang="ru-RU" sz="1400" dirty="0" smtClean="0"/>
              <a:t>. </a:t>
            </a:r>
            <a:r>
              <a:rPr lang="ru-RU" sz="1400" dirty="0"/>
              <a:t>– Режим доступа: по подписке</a:t>
            </a:r>
            <a:r>
              <a:rPr lang="ru-RU" sz="1400" dirty="0" smtClean="0"/>
              <a:t>.</a:t>
            </a:r>
          </a:p>
          <a:p>
            <a:pPr marL="342900" indent="-342900">
              <a:buFont typeface="Wingdings 2" panose="05020102010507070707"/>
              <a:buAutoNum type="arabicPeriod"/>
            </a:pPr>
            <a:r>
              <a:rPr lang="ru-RU" sz="1400" dirty="0" err="1"/>
              <a:t>Тидвелл</a:t>
            </a:r>
            <a:r>
              <a:rPr lang="ru-RU" sz="1400" dirty="0"/>
              <a:t>, Д. Разработка интерфейсов. Паттерны проектирования. 3-е изд. – Санкт-Петербург : Питер, 2022. – 560 с. – Текст : электронный. – URL: </a:t>
            </a:r>
            <a:r>
              <a:rPr lang="ru-RU" sz="1400" dirty="0">
                <a:hlinkClick r:id="rId5"/>
              </a:rPr>
              <a:t>https://</a:t>
            </a:r>
            <a:r>
              <a:rPr lang="ru-RU" sz="1400" dirty="0" smtClean="0">
                <a:hlinkClick r:id="rId5"/>
              </a:rPr>
              <a:t>ibooks.ru/bookshelf/386796/reading</a:t>
            </a:r>
            <a:r>
              <a:rPr lang="ru-RU" sz="1400" dirty="0" smtClean="0"/>
              <a:t> (</a:t>
            </a:r>
            <a:r>
              <a:rPr lang="ru-RU" sz="1400" dirty="0"/>
              <a:t>дата обращения: __.11.2025</a:t>
            </a:r>
            <a:r>
              <a:rPr lang="ru-RU" sz="1400" dirty="0" smtClean="0"/>
              <a:t>). </a:t>
            </a:r>
            <a:r>
              <a:rPr lang="ru-RU" sz="1400" dirty="0"/>
              <a:t>– Режим доступа: для </a:t>
            </a:r>
            <a:r>
              <a:rPr lang="ru-RU" sz="1400" dirty="0" err="1"/>
              <a:t>зарегистрир</a:t>
            </a:r>
            <a:r>
              <a:rPr lang="ru-RU" sz="1400" dirty="0"/>
              <a:t>. пользователей</a:t>
            </a:r>
            <a:r>
              <a:rPr lang="ru-RU" sz="1400" dirty="0" smtClean="0"/>
              <a:t>.</a:t>
            </a:r>
          </a:p>
          <a:p>
            <a:pPr marL="342900" indent="-342900">
              <a:buFont typeface="Wingdings 2" panose="05020102010507070707"/>
              <a:buAutoNum type="arabicPeriod"/>
            </a:pPr>
            <a:r>
              <a:rPr lang="ru-RU" sz="1400" dirty="0" smtClean="0"/>
              <a:t>Федорова</a:t>
            </a:r>
            <a:r>
              <a:rPr lang="ru-RU" sz="1400" dirty="0"/>
              <a:t>, Г. Н. Разработка, внедрение и адаптация программного обеспечения отраслевой направленности : учебное пособие. — Москва : КУРС : ИНФРА-М, </a:t>
            </a:r>
            <a:r>
              <a:rPr lang="ru-RU" sz="1400" dirty="0" smtClean="0"/>
              <a:t>202</a:t>
            </a:r>
            <a:r>
              <a:rPr lang="en-US" sz="1400" dirty="0" smtClean="0"/>
              <a:t>4</a:t>
            </a:r>
            <a:r>
              <a:rPr lang="ru-RU" sz="1400" dirty="0" smtClean="0"/>
              <a:t>. </a:t>
            </a:r>
            <a:r>
              <a:rPr lang="ru-RU" sz="1400" dirty="0"/>
              <a:t>— 336 с. – URL: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https://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znanium.ru/catalog/product/2083407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1400" dirty="0" smtClean="0"/>
              <a:t>(дата </a:t>
            </a:r>
            <a:r>
              <a:rPr lang="ru-RU" sz="1400" dirty="0"/>
              <a:t>обращения: __.</a:t>
            </a:r>
            <a:r>
              <a:rPr lang="ru-RU" sz="1400" dirty="0" smtClean="0"/>
              <a:t>11.2025). </a:t>
            </a:r>
            <a:r>
              <a:rPr lang="ru-RU" sz="1400" dirty="0"/>
              <a:t>– Режим доступа: по подписке. – Текст : электронный.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40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На все источники должна быть ссылка в тексте (указывается в </a:t>
            </a:r>
            <a:r>
              <a:rPr lang="en-US" sz="2800" dirty="0" smtClean="0"/>
              <a:t>[…])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61310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GUI (</a:t>
            </a:r>
            <a:r>
              <a:rPr lang="ru-RU" dirty="0" smtClean="0"/>
              <a:t>оконный / веб / мобильный или </a:t>
            </a:r>
            <a:r>
              <a:rPr lang="ru-RU" dirty="0" err="1" smtClean="0"/>
              <a:t>компбинация</a:t>
            </a:r>
            <a:r>
              <a:rPr lang="ru-RU" dirty="0" smtClean="0"/>
              <a:t>),</a:t>
            </a:r>
          </a:p>
          <a:p>
            <a:r>
              <a:rPr lang="ru-RU" dirty="0" smtClean="0"/>
              <a:t>Просмотр данных БД,</a:t>
            </a:r>
          </a:p>
          <a:p>
            <a:r>
              <a:rPr lang="ru-RU" dirty="0" smtClean="0"/>
              <a:t>Фильтрация</a:t>
            </a:r>
            <a:r>
              <a:rPr lang="en-US" dirty="0" smtClean="0"/>
              <a:t> (</a:t>
            </a:r>
            <a:r>
              <a:rPr lang="ru-RU" dirty="0" smtClean="0"/>
              <a:t>выпадающие списки / флажки / переключатели и т.д.), поиск по введенному в поисковую строку тексту и сортировка данных (по возрастанию/убыванию) при просмотре с возможностью сброса фильтров,</a:t>
            </a:r>
          </a:p>
          <a:p>
            <a:r>
              <a:rPr lang="ru-RU" dirty="0" smtClean="0"/>
              <a:t>Добавление / обновление / удаление данных БД,</a:t>
            </a:r>
          </a:p>
          <a:p>
            <a:r>
              <a:rPr lang="ru-RU" dirty="0" smtClean="0"/>
              <a:t>Авторизация и регистрация пользователей,</a:t>
            </a:r>
          </a:p>
          <a:p>
            <a:r>
              <a:rPr lang="ru-RU" dirty="0" smtClean="0"/>
              <a:t>Разграничение прав доступа (минимум 3 роли, включая роль «гость» для неавторизованных пользователей),</a:t>
            </a:r>
          </a:p>
          <a:p>
            <a:r>
              <a:rPr lang="ru-RU" dirty="0"/>
              <a:t>Настройка </a:t>
            </a:r>
            <a:r>
              <a:rPr lang="ru-RU" dirty="0" smtClean="0"/>
              <a:t>единого внешнего вида </a:t>
            </a:r>
            <a:r>
              <a:rPr lang="ru-RU" dirty="0"/>
              <a:t>для приложения </a:t>
            </a:r>
            <a:r>
              <a:rPr lang="ru-RU" dirty="0" smtClean="0"/>
              <a:t>(стили, цвета</a:t>
            </a:r>
            <a:r>
              <a:rPr lang="ru-RU" dirty="0"/>
              <a:t>, шрифты, логотипы, иконки, пиктограммы</a:t>
            </a:r>
            <a:r>
              <a:rPr lang="ru-RU" dirty="0" smtClean="0"/>
              <a:t>),</a:t>
            </a:r>
          </a:p>
          <a:p>
            <a:r>
              <a:rPr lang="ru-RU" dirty="0" smtClean="0"/>
              <a:t>Размещение проекта онлайн в </a:t>
            </a:r>
            <a:r>
              <a:rPr lang="en-US" dirty="0" err="1" smtClean="0"/>
              <a:t>git</a:t>
            </a:r>
            <a:r>
              <a:rPr lang="ru-RU" dirty="0" smtClean="0"/>
              <a:t>-</a:t>
            </a:r>
            <a:r>
              <a:rPr lang="ru-RU" dirty="0" err="1" smtClean="0"/>
              <a:t>репозитории</a:t>
            </a:r>
            <a:r>
              <a:rPr lang="ru-RU" dirty="0" smtClean="0"/>
              <a:t> (с адекватными </a:t>
            </a:r>
            <a:r>
              <a:rPr lang="ru-RU" dirty="0" err="1" smtClean="0"/>
              <a:t>коммитами</a:t>
            </a:r>
            <a:r>
              <a:rPr lang="ru-RU" dirty="0" smtClean="0"/>
              <a:t> на протяжении всего курсового проектирования)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22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 курсового проектирования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/>
              <a:t>Цель </a:t>
            </a:r>
            <a:r>
              <a:rPr lang="ru-RU" i="1" dirty="0" smtClean="0"/>
              <a:t>(примерное описание)</a:t>
            </a:r>
          </a:p>
          <a:p>
            <a:pPr marL="0" indent="0">
              <a:buNone/>
            </a:pPr>
            <a:r>
              <a:rPr lang="ru-RU" dirty="0" smtClean="0"/>
              <a:t>В ходе курсового проектирования требуется разработать многопользовательскую клиент-серверную информационную систему для учета </a:t>
            </a:r>
            <a:r>
              <a:rPr lang="ru-RU" dirty="0" smtClean="0">
                <a:solidFill>
                  <a:srgbClr val="FF0000"/>
                </a:solidFill>
              </a:rPr>
              <a:t>..., </a:t>
            </a:r>
            <a:r>
              <a:rPr lang="ru-RU" dirty="0" smtClean="0"/>
              <a:t>автоматизации </a:t>
            </a:r>
            <a:r>
              <a:rPr lang="ru-RU" dirty="0">
                <a:solidFill>
                  <a:srgbClr val="FF0000"/>
                </a:solidFill>
              </a:rPr>
              <a:t>…, </a:t>
            </a:r>
            <a:r>
              <a:rPr lang="ru-RU" dirty="0" smtClean="0">
                <a:solidFill>
                  <a:srgbClr val="FF0000"/>
                </a:solidFill>
              </a:rPr>
              <a:t>…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>
              <a:buNone/>
            </a:pPr>
            <a:r>
              <a:rPr lang="ru-RU" b="1" dirty="0" smtClean="0"/>
              <a:t>Задачи</a:t>
            </a:r>
          </a:p>
          <a:p>
            <a:pPr marL="0" indent="0">
              <a:buNone/>
            </a:pPr>
            <a:r>
              <a:rPr lang="ru-RU" dirty="0" smtClean="0"/>
              <a:t>Для достижения поставленной цели требуется выполнить следующие задачи: </a:t>
            </a:r>
            <a:r>
              <a:rPr lang="ru-RU" dirty="0" smtClean="0">
                <a:solidFill>
                  <a:schemeClr val="accent1"/>
                </a:solidFill>
              </a:rPr>
              <a:t>...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задачи берутся из этапов создания ПО, требований к проекту, из ФГОС 09.02.07.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курсового проектирования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 smtClean="0"/>
              <a:t>изучить особенности конкретной предметной области, относящиеся к теме курсового проектирования,</a:t>
            </a:r>
          </a:p>
          <a:p>
            <a:pPr lvl="0"/>
            <a:r>
              <a:rPr lang="ru-RU" dirty="0" smtClean="0"/>
              <a:t>спроектировать диаграммы и модели, необходимые для разработки ПО</a:t>
            </a:r>
            <a:r>
              <a:rPr lang="en-US" dirty="0" smtClean="0"/>
              <a:t> (</a:t>
            </a:r>
            <a:r>
              <a:rPr lang="ru-RU" dirty="0" smtClean="0"/>
              <a:t>перечислить каждую отдельным пунктом),</a:t>
            </a:r>
          </a:p>
          <a:p>
            <a:pPr lvl="0"/>
            <a:r>
              <a:rPr lang="ru-RU" dirty="0" smtClean="0"/>
              <a:t>разработать БД / </a:t>
            </a:r>
            <a:r>
              <a:rPr lang="en-US" dirty="0" smtClean="0"/>
              <a:t>API</a:t>
            </a:r>
            <a:r>
              <a:rPr lang="ru-RU" dirty="0" smtClean="0"/>
              <a:t> / программный модуль …,</a:t>
            </a:r>
          </a:p>
          <a:p>
            <a:pPr lvl="0"/>
            <a:r>
              <a:rPr lang="ru-RU" dirty="0" smtClean="0"/>
              <a:t>реализовать экспорт данных и формирование отчетов,</a:t>
            </a:r>
          </a:p>
          <a:p>
            <a:pPr lvl="0"/>
            <a:r>
              <a:rPr lang="ru-RU" dirty="0" smtClean="0"/>
              <a:t>реализовать разграничение прав доступа пользователей,</a:t>
            </a:r>
          </a:p>
          <a:p>
            <a:pPr lvl="0"/>
            <a:r>
              <a:rPr lang="ru-RU" dirty="0"/>
              <a:t>р</a:t>
            </a:r>
            <a:r>
              <a:rPr lang="ru-RU" dirty="0" smtClean="0"/>
              <a:t>еализовать фильтрацию / поиск / сортировку данных,</a:t>
            </a:r>
          </a:p>
          <a:p>
            <a:pPr lvl="0"/>
            <a:r>
              <a:rPr lang="ru-RU" dirty="0" smtClean="0"/>
              <a:t>реализовать защиту данных,</a:t>
            </a:r>
          </a:p>
          <a:p>
            <a:pPr lvl="0"/>
            <a:r>
              <a:rPr lang="ru-RU" dirty="0" smtClean="0"/>
              <a:t>выполнить тестирование и отладку ПО и проанализировать результаты тестирования,</a:t>
            </a:r>
          </a:p>
          <a:p>
            <a:pPr lvl="0"/>
            <a:r>
              <a:rPr lang="ru-RU" dirty="0" smtClean="0"/>
              <a:t>разработать программную и эксплуатационную документацию.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курсового проектирования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ru-RU" dirty="0" smtClean="0"/>
              <a:t>систематизировать и закрепить полученные теоретические знания и практические умения по общепрофессиональным и специальным дисциплинам специальности «09.02.0</a:t>
            </a:r>
            <a:r>
              <a:rPr lang="en-US" dirty="0" smtClean="0"/>
              <a:t>7</a:t>
            </a:r>
            <a:r>
              <a:rPr lang="ru-RU" dirty="0" smtClean="0"/>
              <a:t> — Информационные системы и программирование»,</a:t>
            </a:r>
          </a:p>
          <a:p>
            <a:pPr lvl="0"/>
            <a:r>
              <a:rPr lang="ru-RU" dirty="0" smtClean="0"/>
              <a:t>углубить теоретические знания в соответствии с заданной темой,</a:t>
            </a:r>
          </a:p>
          <a:p>
            <a:pPr lvl="0"/>
            <a:r>
              <a:rPr lang="ru-RU" dirty="0" smtClean="0"/>
              <a:t>сформировать умения применять теоретические знания при решении поставленных вопросов,</a:t>
            </a:r>
          </a:p>
          <a:p>
            <a:pPr lvl="0"/>
            <a:r>
              <a:rPr lang="ru-RU" dirty="0" smtClean="0"/>
              <a:t>сформировать умения использовать справочную и нормативную документацию.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Профессиональные компетенции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 smtClean="0"/>
              <a:t>ПК 2.1. </a:t>
            </a:r>
            <a:r>
              <a:rPr lang="ru-RU" dirty="0"/>
              <a:t>Разрабатывать требования к программным модулям на основе анализа проектной и технической документации на предмет взаимодействия компонент</a:t>
            </a:r>
            <a:r>
              <a:rPr lang="ru-RU" dirty="0" smtClean="0"/>
              <a:t>,</a:t>
            </a:r>
          </a:p>
          <a:p>
            <a:pPr lvl="0"/>
            <a:r>
              <a:rPr lang="ru-RU" dirty="0" smtClean="0"/>
              <a:t>ПК 2.2. </a:t>
            </a:r>
            <a:r>
              <a:rPr lang="ru-RU" dirty="0"/>
              <a:t>Выполнять интеграцию модулей в программное обеспечение</a:t>
            </a:r>
            <a:r>
              <a:rPr lang="ru-RU" dirty="0" smtClean="0"/>
              <a:t>,</a:t>
            </a:r>
          </a:p>
          <a:p>
            <a:pPr lvl="0"/>
            <a:r>
              <a:rPr lang="ru-RU" dirty="0" smtClean="0"/>
              <a:t>ПК 2.3. </a:t>
            </a:r>
            <a:r>
              <a:rPr lang="ru-RU" dirty="0"/>
              <a:t>Выполнять отладку программного модуля с использованием специализированных программных средств</a:t>
            </a:r>
            <a:r>
              <a:rPr lang="ru-RU" dirty="0" smtClean="0"/>
              <a:t>,</a:t>
            </a:r>
          </a:p>
          <a:p>
            <a:pPr lvl="0"/>
            <a:r>
              <a:rPr lang="ru-RU" dirty="0" smtClean="0"/>
              <a:t>ПК 2.4. </a:t>
            </a:r>
            <a:r>
              <a:rPr lang="ru-RU" dirty="0"/>
              <a:t>Осуществлять разработку тестовых наборов и тестовых сценариев для программного </a:t>
            </a:r>
            <a:r>
              <a:rPr lang="ru-RU" dirty="0" smtClean="0"/>
              <a:t>обеспечения,</a:t>
            </a:r>
          </a:p>
          <a:p>
            <a:pPr lvl="0"/>
            <a:r>
              <a:rPr lang="ru-RU" dirty="0"/>
              <a:t>ПК 2.5 Производить инспектирование компонент программного обеспечения на предмет соответствия стандартам кодирования</a:t>
            </a:r>
            <a:endParaRPr lang="ru-RU" dirty="0" smtClean="0"/>
          </a:p>
          <a:p>
            <a:pPr lvl="0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Практический опыт (ФГОС)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в </a:t>
            </a:r>
            <a:r>
              <a:rPr lang="ru-RU" dirty="0"/>
              <a:t>интеграции модулей в программное </a:t>
            </a:r>
            <a:r>
              <a:rPr lang="ru-RU" dirty="0" smtClean="0"/>
              <a:t>обеспечение,</a:t>
            </a:r>
          </a:p>
          <a:p>
            <a:pPr lvl="0"/>
            <a:r>
              <a:rPr lang="ru-RU" dirty="0" smtClean="0"/>
              <a:t>в </a:t>
            </a:r>
            <a:r>
              <a:rPr lang="ru-RU" dirty="0"/>
              <a:t>отладке программных </a:t>
            </a:r>
            <a:r>
              <a:rPr lang="ru-RU" dirty="0" smtClean="0"/>
              <a:t>модулей,</a:t>
            </a:r>
          </a:p>
          <a:p>
            <a:pPr lvl="0"/>
            <a:r>
              <a:rPr lang="ru-RU" dirty="0" smtClean="0"/>
              <a:t>инспектирования </a:t>
            </a:r>
            <a:r>
              <a:rPr lang="ru-RU" dirty="0"/>
              <a:t>разработанных программных модулей на предмет соответствия стандартам кодирования.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Умения</a:t>
            </a:r>
            <a:r>
              <a:rPr lang="ru-RU" dirty="0" smtClean="0">
                <a:sym typeface="+mn-ea"/>
              </a:rPr>
              <a:t> (ФГОС)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использовать </a:t>
            </a:r>
            <a:r>
              <a:rPr lang="ru-RU" dirty="0"/>
              <a:t>выбранную систему контроля </a:t>
            </a:r>
            <a:r>
              <a:rPr lang="ru-RU" dirty="0" smtClean="0"/>
              <a:t>версий</a:t>
            </a:r>
            <a:r>
              <a:rPr lang="ru-RU" dirty="0"/>
              <a:t>,</a:t>
            </a:r>
            <a:endParaRPr lang="ru-RU" dirty="0" smtClean="0"/>
          </a:p>
          <a:p>
            <a:pPr lvl="0"/>
            <a:r>
              <a:rPr lang="ru-RU" dirty="0" smtClean="0"/>
              <a:t>использовать </a:t>
            </a:r>
            <a:r>
              <a:rPr lang="ru-RU" dirty="0"/>
              <a:t>методы для получения кода с заданной функциональностью и степенью качества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793</TotalTime>
  <Words>1582</Words>
  <Application>Microsoft Office PowerPoint</Application>
  <PresentationFormat>Экран (4:3)</PresentationFormat>
  <Paragraphs>151</Paragraphs>
  <Slides>22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Calibri</vt:lpstr>
      <vt:lpstr>Cambria</vt:lpstr>
      <vt:lpstr>Franklin Gothic Book</vt:lpstr>
      <vt:lpstr>Perpetua</vt:lpstr>
      <vt:lpstr>Wingdings 2</vt:lpstr>
      <vt:lpstr>Справедливость</vt:lpstr>
      <vt:lpstr>Курсовое проектирование МДК.02.01 Технология разработки ПО</vt:lpstr>
      <vt:lpstr>Тема курсового проекта (КП)</vt:lpstr>
      <vt:lpstr>Требования</vt:lpstr>
      <vt:lpstr>Цель курсового проектирования</vt:lpstr>
      <vt:lpstr>Задачи курсового проектирования</vt:lpstr>
      <vt:lpstr>Задачи курсового проектирования</vt:lpstr>
      <vt:lpstr>Профессиональные компетенции</vt:lpstr>
      <vt:lpstr>Практический опыт (ФГОС)</vt:lpstr>
      <vt:lpstr>Умения (ФГОС)</vt:lpstr>
      <vt:lpstr>Знания (ФГОС)</vt:lpstr>
      <vt:lpstr>Этапы выполнения КП</vt:lpstr>
      <vt:lpstr>Отправка работы</vt:lpstr>
      <vt:lpstr>Оформление пояснительной записки</vt:lpstr>
      <vt:lpstr>USB-флешка</vt:lpstr>
      <vt:lpstr>Содержимое ПЗ</vt:lpstr>
      <vt:lpstr>1 Анализ и разработка требований</vt:lpstr>
      <vt:lpstr>2 Проектирование ПО</vt:lpstr>
      <vt:lpstr>3 Разработка и интеграция модулей ПО</vt:lpstr>
      <vt:lpstr>4 Тестирование и отладка ПО </vt:lpstr>
      <vt:lpstr>5 Инструкция по эксплуатации ПО </vt:lpstr>
      <vt:lpstr>Список использованных источников</vt:lpstr>
      <vt:lpstr>Список использованных источников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Курсовое проектирование МДК.02.02</dc:title>
  <dc:creator>Valued Acer Customer</dc:creator>
  <cp:lastModifiedBy>0109-09</cp:lastModifiedBy>
  <cp:revision>149</cp:revision>
  <dcterms:created xsi:type="dcterms:W3CDTF">2021-03-06T05:01:00Z</dcterms:created>
  <dcterms:modified xsi:type="dcterms:W3CDTF">2025-10-23T05:58:54Z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1033-11.2.0.10308</vt:lpwstr>
  </property>
  <property fmtid="{D5CDD505-2E9C-101B-9397-08002B2CF9AE}" pid="3" name="ICV">
    <vt:lpwstr>686F559373614CF8864994671E0D706A</vt:lpwstr>
  </property>
</Properties>
</file>