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257" r:id="rId2"/>
    <p:sldId id="269" r:id="rId3"/>
    <p:sldId id="275" r:id="rId4"/>
    <p:sldId id="276" r:id="rId5"/>
    <p:sldId id="277" r:id="rId6"/>
    <p:sldId id="278" r:id="rId7"/>
    <p:sldId id="280" r:id="rId8"/>
    <p:sldId id="281" r:id="rId9"/>
    <p:sldId id="285" r:id="rId10"/>
    <p:sldId id="283" r:id="rId11"/>
    <p:sldId id="284" r:id="rId12"/>
    <p:sldId id="286" r:id="rId13"/>
    <p:sldId id="288" r:id="rId14"/>
    <p:sldId id="289" r:id="rId15"/>
    <p:sldId id="290" r:id="rId16"/>
    <p:sldId id="273" r:id="rId17"/>
    <p:sldId id="291" r:id="rId18"/>
    <p:sldId id="292" r:id="rId19"/>
    <p:sldId id="293" r:id="rId20"/>
    <p:sldId id="294" r:id="rId21"/>
    <p:sldId id="295" r:id="rId22"/>
    <p:sldId id="296" r:id="rId23"/>
    <p:sldId id="297" r:id="rId24"/>
    <p:sldId id="300" r:id="rId2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5" autoAdjust="0"/>
    <p:restoredTop sz="94706" autoAdjust="0"/>
  </p:normalViewPr>
  <p:slideViewPr>
    <p:cSldViewPr>
      <p:cViewPr varScale="1">
        <p:scale>
          <a:sx n="87" d="100"/>
          <a:sy n="87" d="100"/>
        </p:scale>
        <p:origin x="552" y="58"/>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84" d="100"/>
          <a:sy n="84" d="100"/>
        </p:scale>
        <p:origin x="1002"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4A8D02-4E65-4CCD-8312-4AB164C6C77D}" type="datetimeFigureOut">
              <a:rPr lang="en-US"/>
              <a:t>5/12/2018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19DBA-4540-49B3-8FA9-6259387ECF9E}" type="slidenum">
              <a:rPr/>
              <a:t>‹#›</a:t>
            </a:fld>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755D9-D361-47B8-9652-3B4EA9776CE5}" type="datetimeFigureOut">
              <a:rPr lang="en-US"/>
              <a:t>5/12/2018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36274-F2B9-4C45-BBB4-0EDF4CD651A7}" type="slidenum">
              <a:rPr/>
              <a:t>‹#›</a:t>
            </a:fld>
            <a:endParaRPr/>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8" name="Parallelogram 7"/>
          <p:cNvSpPr/>
          <p:nvPr userDrawn="1"/>
        </p:nvSpPr>
        <p:spPr>
          <a:xfrm>
            <a:off x="842352" y="606206"/>
            <a:ext cx="10484024" cy="5573039"/>
          </a:xfrm>
          <a:custGeom>
            <a:avLst/>
            <a:gdLst>
              <a:gd name="connsiteX0" fmla="*/ 0 w 10896600"/>
              <a:gd name="connsiteY0" fmla="*/ 5410200 h 5410200"/>
              <a:gd name="connsiteX1" fmla="*/ 1352550 w 10896600"/>
              <a:gd name="connsiteY1" fmla="*/ 0 h 5410200"/>
              <a:gd name="connsiteX2" fmla="*/ 10896600 w 10896600"/>
              <a:gd name="connsiteY2" fmla="*/ 0 h 5410200"/>
              <a:gd name="connsiteX3" fmla="*/ 9544050 w 10896600"/>
              <a:gd name="connsiteY3" fmla="*/ 5410200 h 5410200"/>
              <a:gd name="connsiteX4" fmla="*/ 0 w 10896600"/>
              <a:gd name="connsiteY4" fmla="*/ 5410200 h 5410200"/>
              <a:gd name="connsiteX0" fmla="*/ 0 w 10733762"/>
              <a:gd name="connsiteY0" fmla="*/ 5234835 h 5410200"/>
              <a:gd name="connsiteX1" fmla="*/ 1189712 w 10733762"/>
              <a:gd name="connsiteY1" fmla="*/ 0 h 5410200"/>
              <a:gd name="connsiteX2" fmla="*/ 10733762 w 10733762"/>
              <a:gd name="connsiteY2" fmla="*/ 0 h 5410200"/>
              <a:gd name="connsiteX3" fmla="*/ 9381212 w 10733762"/>
              <a:gd name="connsiteY3" fmla="*/ 5410200 h 5410200"/>
              <a:gd name="connsiteX4" fmla="*/ 0 w 10733762"/>
              <a:gd name="connsiteY4" fmla="*/ 5234835 h 5410200"/>
              <a:gd name="connsiteX0" fmla="*/ 0 w 10771340"/>
              <a:gd name="connsiteY0" fmla="*/ 5360096 h 5410200"/>
              <a:gd name="connsiteX1" fmla="*/ 1227290 w 10771340"/>
              <a:gd name="connsiteY1" fmla="*/ 0 h 5410200"/>
              <a:gd name="connsiteX2" fmla="*/ 10771340 w 10771340"/>
              <a:gd name="connsiteY2" fmla="*/ 0 h 5410200"/>
              <a:gd name="connsiteX3" fmla="*/ 9418790 w 10771340"/>
              <a:gd name="connsiteY3" fmla="*/ 5410200 h 5410200"/>
              <a:gd name="connsiteX4" fmla="*/ 0 w 10771340"/>
              <a:gd name="connsiteY4" fmla="*/ 5360096 h 5410200"/>
              <a:gd name="connsiteX0" fmla="*/ 0 w 10771340"/>
              <a:gd name="connsiteY0" fmla="*/ 5360096 h 5360096"/>
              <a:gd name="connsiteX1" fmla="*/ 1227290 w 10771340"/>
              <a:gd name="connsiteY1" fmla="*/ 0 h 5360096"/>
              <a:gd name="connsiteX2" fmla="*/ 10771340 w 10771340"/>
              <a:gd name="connsiteY2" fmla="*/ 0 h 5360096"/>
              <a:gd name="connsiteX3" fmla="*/ 9819623 w 10771340"/>
              <a:gd name="connsiteY3" fmla="*/ 5335043 h 5360096"/>
              <a:gd name="connsiteX4" fmla="*/ 0 w 10771340"/>
              <a:gd name="connsiteY4" fmla="*/ 5360096 h 5360096"/>
              <a:gd name="connsiteX0" fmla="*/ 0 w 10345455"/>
              <a:gd name="connsiteY0" fmla="*/ 5573039 h 5573039"/>
              <a:gd name="connsiteX1" fmla="*/ 1227290 w 10345455"/>
              <a:gd name="connsiteY1" fmla="*/ 212943 h 5573039"/>
              <a:gd name="connsiteX2" fmla="*/ 10345455 w 10345455"/>
              <a:gd name="connsiteY2" fmla="*/ 0 h 5573039"/>
              <a:gd name="connsiteX3" fmla="*/ 9819623 w 10345455"/>
              <a:gd name="connsiteY3" fmla="*/ 5547986 h 5573039"/>
              <a:gd name="connsiteX4" fmla="*/ 0 w 10345455"/>
              <a:gd name="connsiteY4" fmla="*/ 5573039 h 5573039"/>
              <a:gd name="connsiteX0" fmla="*/ 100469 w 10445924"/>
              <a:gd name="connsiteY0" fmla="*/ 5573039 h 5573039"/>
              <a:gd name="connsiteX1" fmla="*/ 0 w 10445924"/>
              <a:gd name="connsiteY1" fmla="*/ 250521 h 5573039"/>
              <a:gd name="connsiteX2" fmla="*/ 10445924 w 10445924"/>
              <a:gd name="connsiteY2" fmla="*/ 0 h 5573039"/>
              <a:gd name="connsiteX3" fmla="*/ 9920092 w 10445924"/>
              <a:gd name="connsiteY3" fmla="*/ 5547986 h 5573039"/>
              <a:gd name="connsiteX4" fmla="*/ 100469 w 10445924"/>
              <a:gd name="connsiteY4" fmla="*/ 5573039 h 5573039"/>
              <a:gd name="connsiteX0" fmla="*/ 376042 w 10445924"/>
              <a:gd name="connsiteY0" fmla="*/ 5435252 h 5547986"/>
              <a:gd name="connsiteX1" fmla="*/ 0 w 10445924"/>
              <a:gd name="connsiteY1" fmla="*/ 250521 h 5547986"/>
              <a:gd name="connsiteX2" fmla="*/ 10445924 w 10445924"/>
              <a:gd name="connsiteY2" fmla="*/ 0 h 5547986"/>
              <a:gd name="connsiteX3" fmla="*/ 9920092 w 10445924"/>
              <a:gd name="connsiteY3" fmla="*/ 5547986 h 5547986"/>
              <a:gd name="connsiteX4" fmla="*/ 376042 w 10445924"/>
              <a:gd name="connsiteY4" fmla="*/ 5435252 h 5547986"/>
              <a:gd name="connsiteX0" fmla="*/ 112995 w 10445924"/>
              <a:gd name="connsiteY0" fmla="*/ 5573039 h 5573039"/>
              <a:gd name="connsiteX1" fmla="*/ 0 w 10445924"/>
              <a:gd name="connsiteY1" fmla="*/ 250521 h 5573039"/>
              <a:gd name="connsiteX2" fmla="*/ 10445924 w 10445924"/>
              <a:gd name="connsiteY2" fmla="*/ 0 h 5573039"/>
              <a:gd name="connsiteX3" fmla="*/ 9920092 w 10445924"/>
              <a:gd name="connsiteY3" fmla="*/ 5547986 h 5573039"/>
              <a:gd name="connsiteX4" fmla="*/ 112995 w 10445924"/>
              <a:gd name="connsiteY4" fmla="*/ 5573039 h 5573039"/>
              <a:gd name="connsiteX0" fmla="*/ 112995 w 10464974"/>
              <a:gd name="connsiteY0" fmla="*/ 5592089 h 5592089"/>
              <a:gd name="connsiteX1" fmla="*/ 0 w 10464974"/>
              <a:gd name="connsiteY1" fmla="*/ 269571 h 5592089"/>
              <a:gd name="connsiteX2" fmla="*/ 10464974 w 10464974"/>
              <a:gd name="connsiteY2" fmla="*/ 0 h 5592089"/>
              <a:gd name="connsiteX3" fmla="*/ 9920092 w 10464974"/>
              <a:gd name="connsiteY3" fmla="*/ 5567036 h 5592089"/>
              <a:gd name="connsiteX4" fmla="*/ 112995 w 10464974"/>
              <a:gd name="connsiteY4" fmla="*/ 5592089 h 5592089"/>
              <a:gd name="connsiteX0" fmla="*/ 112995 w 10464974"/>
              <a:gd name="connsiteY0" fmla="*/ 5592089 h 5592089"/>
              <a:gd name="connsiteX1" fmla="*/ 0 w 10464974"/>
              <a:gd name="connsiteY1" fmla="*/ 269571 h 5592089"/>
              <a:gd name="connsiteX2" fmla="*/ 10464974 w 10464974"/>
              <a:gd name="connsiteY2" fmla="*/ 0 h 5592089"/>
              <a:gd name="connsiteX3" fmla="*/ 9920092 w 10464974"/>
              <a:gd name="connsiteY3" fmla="*/ 5547986 h 5592089"/>
              <a:gd name="connsiteX4" fmla="*/ 112995 w 10464974"/>
              <a:gd name="connsiteY4" fmla="*/ 5592089 h 5592089"/>
              <a:gd name="connsiteX0" fmla="*/ 112995 w 10464974"/>
              <a:gd name="connsiteY0" fmla="*/ 5573039 h 5573039"/>
              <a:gd name="connsiteX1" fmla="*/ 0 w 10464974"/>
              <a:gd name="connsiteY1" fmla="*/ 269571 h 5573039"/>
              <a:gd name="connsiteX2" fmla="*/ 10464974 w 10464974"/>
              <a:gd name="connsiteY2" fmla="*/ 0 h 5573039"/>
              <a:gd name="connsiteX3" fmla="*/ 9920092 w 10464974"/>
              <a:gd name="connsiteY3" fmla="*/ 5547986 h 5573039"/>
              <a:gd name="connsiteX4" fmla="*/ 112995 w 10464974"/>
              <a:gd name="connsiteY4" fmla="*/ 5573039 h 5573039"/>
              <a:gd name="connsiteX0" fmla="*/ 132045 w 10484024"/>
              <a:gd name="connsiteY0" fmla="*/ 5573039 h 5573039"/>
              <a:gd name="connsiteX1" fmla="*/ 0 w 10484024"/>
              <a:gd name="connsiteY1" fmla="*/ 269571 h 5573039"/>
              <a:gd name="connsiteX2" fmla="*/ 10484024 w 10484024"/>
              <a:gd name="connsiteY2" fmla="*/ 0 h 5573039"/>
              <a:gd name="connsiteX3" fmla="*/ 9939142 w 10484024"/>
              <a:gd name="connsiteY3" fmla="*/ 5547986 h 5573039"/>
              <a:gd name="connsiteX4" fmla="*/ 132045 w 10484024"/>
              <a:gd name="connsiteY4" fmla="*/ 5573039 h 5573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84024" h="5573039">
                <a:moveTo>
                  <a:pt x="132045" y="5573039"/>
                </a:moveTo>
                <a:lnTo>
                  <a:pt x="0" y="269571"/>
                </a:lnTo>
                <a:lnTo>
                  <a:pt x="10484024" y="0"/>
                </a:lnTo>
                <a:lnTo>
                  <a:pt x="9939142" y="5547986"/>
                </a:lnTo>
                <a:lnTo>
                  <a:pt x="132045" y="5573039"/>
                </a:lnTo>
                <a:close/>
              </a:path>
            </a:pathLst>
          </a:custGeom>
          <a:solidFill>
            <a:schemeClr val="bg2">
              <a:lumMod val="25000"/>
              <a:alpha val="73000"/>
            </a:schemeClr>
          </a:solidFill>
          <a:ln cap="rnd">
            <a:solidFill>
              <a:schemeClr val="bg2">
                <a:lumMod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tx1"/>
              </a:solidFill>
            </a:endParaRPr>
          </a:p>
        </p:txBody>
      </p:sp>
      <p:sp>
        <p:nvSpPr>
          <p:cNvPr id="2" name="Title 1"/>
          <p:cNvSpPr>
            <a:spLocks noGrp="1"/>
          </p:cNvSpPr>
          <p:nvPr>
            <p:ph type="ctrTitle"/>
          </p:nvPr>
        </p:nvSpPr>
        <p:spPr bwMode="white">
          <a:xfrm>
            <a:off x="1522413" y="914400"/>
            <a:ext cx="9144000" cy="3505200"/>
          </a:xfrm>
        </p:spPr>
        <p:txBody>
          <a:bodyPr>
            <a:noAutofit/>
          </a:bodyPr>
          <a:lstStyle>
            <a:lvl1pPr>
              <a:defRPr sz="7200">
                <a:solidFill>
                  <a:schemeClr val="bg1"/>
                </a:solidFill>
              </a:defRPr>
            </a:lvl1pPr>
          </a:lstStyle>
          <a:p>
            <a:r>
              <a:rPr lang="en-US"/>
              <a:t>Click to edit Master title style</a:t>
            </a:r>
            <a:endParaRPr dirty="0"/>
          </a:p>
        </p:txBody>
      </p:sp>
      <p:sp>
        <p:nvSpPr>
          <p:cNvPr id="3" name="Subtitle 2"/>
          <p:cNvSpPr>
            <a:spLocks noGrp="1"/>
          </p:cNvSpPr>
          <p:nvPr>
            <p:ph type="subTitle" idx="1"/>
          </p:nvPr>
        </p:nvSpPr>
        <p:spPr bwMode="white">
          <a:xfrm>
            <a:off x="1522413" y="4495800"/>
            <a:ext cx="8229600" cy="1066800"/>
          </a:xfrm>
        </p:spPr>
        <p:txBody>
          <a:bodyPr>
            <a:normAutofit/>
          </a:bodyPr>
          <a:lstStyle>
            <a:lvl1pPr marL="0" indent="0" algn="l">
              <a:spcBef>
                <a:spcPts val="0"/>
              </a:spcBef>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5/12/2018</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967521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baseline="0"/>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5/12/2018</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52229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2" y="533400"/>
            <a:ext cx="1371600" cy="5592764"/>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1" y="533400"/>
            <a:ext cx="8077201" cy="5592764"/>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5/12/2018</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257523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baseline="0"/>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5/12/2018</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227332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3" y="2514601"/>
            <a:ext cx="9144000" cy="2819400"/>
          </a:xfrm>
        </p:spPr>
        <p:txBody>
          <a:bodyPr anchor="b">
            <a:noAutofit/>
          </a:bodyPr>
          <a:lstStyle>
            <a:lvl1pPr algn="l">
              <a:defRPr sz="6600" b="0" i="0" cap="none" baseline="0"/>
            </a:lvl1pPr>
          </a:lstStyle>
          <a:p>
            <a:r>
              <a:rPr lang="en-US"/>
              <a:t>Click to edit Master title style</a:t>
            </a:r>
            <a:endParaRPr/>
          </a:p>
        </p:txBody>
      </p:sp>
      <p:sp>
        <p:nvSpPr>
          <p:cNvPr id="3" name="Text Placeholder 2"/>
          <p:cNvSpPr>
            <a:spLocks noGrp="1"/>
          </p:cNvSpPr>
          <p:nvPr>
            <p:ph type="body" idx="1"/>
          </p:nvPr>
        </p:nvSpPr>
        <p:spPr>
          <a:xfrm>
            <a:off x="1065212" y="990600"/>
            <a:ext cx="8229600"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a:xfrm>
            <a:off x="1517950" y="6327648"/>
            <a:ext cx="6862462" cy="273049"/>
          </a:xfrm>
        </p:spPr>
        <p:txBody>
          <a:bodyPr/>
          <a:lstStyle/>
          <a:p>
            <a:r>
              <a:rPr lang="en-US" dirty="0"/>
              <a:t>Add a footer</a:t>
            </a:r>
          </a:p>
        </p:txBody>
      </p:sp>
      <p:sp>
        <p:nvSpPr>
          <p:cNvPr id="4" name="Date Placeholder 3"/>
          <p:cNvSpPr>
            <a:spLocks noGrp="1"/>
          </p:cNvSpPr>
          <p:nvPr>
            <p:ph type="dt" sz="half" idx="10"/>
          </p:nvPr>
        </p:nvSpPr>
        <p:spPr>
          <a:xfrm>
            <a:off x="8609012" y="6327648"/>
            <a:ext cx="1320059" cy="273049"/>
          </a:xfrm>
        </p:spPr>
        <p:txBody>
          <a:bodyPr/>
          <a:lstStyle/>
          <a:p>
            <a:fld id="{83829175-527E-46A3-863C-1BB1F163B849}" type="datetimeFigureOut">
              <a:rPr lang="en-US" smtClean="0"/>
              <a:t>5/12/2018</a:t>
            </a:fld>
            <a:endParaRPr lang="en-US" dirty="0"/>
          </a:p>
        </p:txBody>
      </p:sp>
      <p:sp>
        <p:nvSpPr>
          <p:cNvPr id="6" name="Slide Number Placeholder 5"/>
          <p:cNvSpPr>
            <a:spLocks noGrp="1"/>
          </p:cNvSpPr>
          <p:nvPr>
            <p:ph type="sldNum" sz="quarter" idx="12"/>
          </p:nvPr>
        </p:nvSpPr>
        <p:spPr>
          <a:xfrm>
            <a:off x="10133012" y="6327648"/>
            <a:ext cx="990601" cy="273049"/>
          </a:xfrm>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169015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65212" y="533400"/>
            <a:ext cx="9601200" cy="1143000"/>
          </a:xfrm>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645152"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18210" y="1828800"/>
            <a:ext cx="4648201"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83829175-527E-46A3-863C-1BB1F163B849}" type="datetimeFigureOut">
              <a:rPr lang="en-US" smtClean="0"/>
              <a:t>5/12/2018</a:t>
            </a:fld>
            <a:endParaRPr lang="en-US" dirty="0"/>
          </a:p>
        </p:txBody>
      </p:sp>
      <p:sp>
        <p:nvSpPr>
          <p:cNvPr id="7" name="Slide Number Placeholder 6"/>
          <p:cNvSpPr>
            <a:spLocks noGrp="1"/>
          </p:cNvSpPr>
          <p:nvPr>
            <p:ph type="sldNum" sz="quarter" idx="12"/>
          </p:nvPr>
        </p:nvSpPr>
        <p:spPr/>
        <p:txBody>
          <a:bodyPr/>
          <a:lstStyle/>
          <a:p>
            <a:fld id="{E5137D0E-4A4F-4307-8994-C1891D747D59}" type="slidenum">
              <a:rPr lang="en-US" smtClean="0"/>
              <a:t>‹#›</a:t>
            </a:fld>
            <a:endParaRPr lang="en-US" dirty="0"/>
          </a:p>
        </p:txBody>
      </p:sp>
    </p:spTree>
    <p:extLst>
      <p:ext uri="{BB962C8B-B14F-4D97-AF65-F5344CB8AC3E}">
        <p14:creationId xmlns:p14="http://schemas.microsoft.com/office/powerpoint/2010/main" val="2886291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671"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2" y="533400"/>
            <a:ext cx="9601200"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2"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5212"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21260"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21260"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83829175-527E-46A3-863C-1BB1F163B849}" type="datetimeFigureOut">
              <a:rPr lang="en-US" smtClean="0"/>
              <a:t>5/12/2018</a:t>
            </a:fld>
            <a:endParaRPr lang="en-US"/>
          </a:p>
        </p:txBody>
      </p:sp>
      <p:sp>
        <p:nvSpPr>
          <p:cNvPr id="9" name="Slide Number Placeholder 8"/>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167703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3829175-527E-46A3-863C-1BB1F163B849}" type="datetimeFigureOut">
              <a:rPr lang="en-US" smtClean="0"/>
              <a:t>5/12/2018</a:t>
            </a:fld>
            <a:endParaRPr lang="en-US"/>
          </a:p>
        </p:txBody>
      </p:sp>
      <p:sp>
        <p:nvSpPr>
          <p:cNvPr id="5" name="Slide Number Placeholder 4"/>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3876037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83829175-527E-46A3-863C-1BB1F163B849}" type="datetimeFigureOut">
              <a:rPr lang="en-US" smtClean="0"/>
              <a:t>5/12/2018</a:t>
            </a:fld>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800589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2" y="2590800"/>
            <a:ext cx="3276599" cy="1924050"/>
          </a:xfrm>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646611" y="838200"/>
            <a:ext cx="6172201" cy="5181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2"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Footer Placeholder 8"/>
          <p:cNvSpPr>
            <a:spLocks noGrp="1"/>
          </p:cNvSpPr>
          <p:nvPr>
            <p:ph type="ftr" sz="quarter" idx="11"/>
          </p:nvPr>
        </p:nvSpPr>
        <p:spPr/>
        <p:txBody>
          <a:bodyPr/>
          <a:lstStyle/>
          <a:p>
            <a:r>
              <a:rPr lang="en-US" dirty="0"/>
              <a:t>Add a footer</a:t>
            </a:r>
          </a:p>
        </p:txBody>
      </p:sp>
      <p:sp>
        <p:nvSpPr>
          <p:cNvPr id="8" name="Date Placeholder 7"/>
          <p:cNvSpPr>
            <a:spLocks noGrp="1"/>
          </p:cNvSpPr>
          <p:nvPr>
            <p:ph type="dt" sz="half" idx="10"/>
          </p:nvPr>
        </p:nvSpPr>
        <p:spPr/>
        <p:txBody>
          <a:bodyPr/>
          <a:lstStyle/>
          <a:p>
            <a:fld id="{83829175-527E-46A3-863C-1BB1F163B849}" type="datetimeFigureOut">
              <a:rPr lang="en-US" smtClean="0"/>
              <a:pPr/>
              <a:t>5/12/2018</a:t>
            </a:fld>
            <a:endParaRPr lang="en-US"/>
          </a:p>
        </p:txBody>
      </p:sp>
      <p:sp>
        <p:nvSpPr>
          <p:cNvPr id="10" name="Slide Number Placeholder 9"/>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1402759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2" y="2590800"/>
            <a:ext cx="3276599" cy="1924050"/>
          </a:xfrm>
        </p:spPr>
        <p:txBody>
          <a:bodyPr anchor="b">
            <a:normAutofit/>
          </a:bodyPr>
          <a:lstStyle>
            <a:lvl1pPr algn="l">
              <a:defRPr sz="3200" b="0"/>
            </a:lvl1pPr>
          </a:lstStyle>
          <a:p>
            <a:r>
              <a:rPr lang="en-US"/>
              <a:t>Click to edit Master title style</a:t>
            </a:r>
            <a:endParaRPr dirty="0"/>
          </a:p>
        </p:txBody>
      </p:sp>
      <p:sp>
        <p:nvSpPr>
          <p:cNvPr id="3" name="Picture Placeholder 2" descr="An empty placeholder to add an image. Click on the placeholder and select the image that you wish to add"/>
          <p:cNvSpPr>
            <a:spLocks noGrp="1"/>
          </p:cNvSpPr>
          <p:nvPr>
            <p:ph type="pic" idx="1"/>
          </p:nvPr>
        </p:nvSpPr>
        <p:spPr>
          <a:xfrm>
            <a:off x="4799012" y="836610"/>
            <a:ext cx="5867401" cy="518319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212"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8"/>
          <p:cNvSpPr>
            <a:spLocks noGrp="1"/>
          </p:cNvSpPr>
          <p:nvPr>
            <p:ph type="ftr" sz="quarter" idx="11"/>
          </p:nvPr>
        </p:nvSpPr>
        <p:spPr>
          <a:xfrm>
            <a:off x="1517950" y="6324600"/>
            <a:ext cx="6862462" cy="273049"/>
          </a:xfrm>
        </p:spPr>
        <p:txBody>
          <a:bodyPr/>
          <a:lstStyle/>
          <a:p>
            <a:r>
              <a:rPr lang="en-US" dirty="0"/>
              <a:t>Add a footer</a:t>
            </a:r>
          </a:p>
        </p:txBody>
      </p:sp>
      <p:sp>
        <p:nvSpPr>
          <p:cNvPr id="6" name="Date Placeholder 7"/>
          <p:cNvSpPr>
            <a:spLocks noGrp="1"/>
          </p:cNvSpPr>
          <p:nvPr>
            <p:ph type="dt" sz="half" idx="10"/>
          </p:nvPr>
        </p:nvSpPr>
        <p:spPr>
          <a:xfrm>
            <a:off x="8609012" y="6324600"/>
            <a:ext cx="1320059" cy="273049"/>
          </a:xfrm>
        </p:spPr>
        <p:txBody>
          <a:bodyPr/>
          <a:lstStyle/>
          <a:p>
            <a:fld id="{83829175-527E-46A3-863C-1BB1F163B849}" type="datetimeFigureOut">
              <a:rPr lang="en-US" smtClean="0"/>
              <a:pPr/>
              <a:t>5/12/2018</a:t>
            </a:fld>
            <a:endParaRPr lang="en-US"/>
          </a:p>
        </p:txBody>
      </p:sp>
      <p:sp>
        <p:nvSpPr>
          <p:cNvPr id="7" name="Slide Number Placeholder 9"/>
          <p:cNvSpPr>
            <a:spLocks noGrp="1"/>
          </p:cNvSpPr>
          <p:nvPr>
            <p:ph type="sldNum" sz="quarter" idx="12"/>
          </p:nvPr>
        </p:nvSpPr>
        <p:spPr>
          <a:xfrm>
            <a:off x="10133012" y="6324600"/>
            <a:ext cx="990601" cy="273049"/>
          </a:xfrm>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269077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2" name="Title Placeholder 1"/>
          <p:cNvSpPr>
            <a:spLocks noGrp="1"/>
          </p:cNvSpPr>
          <p:nvPr>
            <p:ph type="title"/>
          </p:nvPr>
        </p:nvSpPr>
        <p:spPr>
          <a:xfrm>
            <a:off x="1065212" y="533400"/>
            <a:ext cx="96012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065212" y="1828800"/>
            <a:ext cx="9601200" cy="4191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17950" y="6324600"/>
            <a:ext cx="6862462"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8609012" y="6324600"/>
            <a:ext cx="1320059" cy="273049"/>
          </a:xfrm>
          <a:prstGeom prst="rect">
            <a:avLst/>
          </a:prstGeom>
        </p:spPr>
        <p:txBody>
          <a:bodyPr vert="horz" lIns="91440" tIns="45720" rIns="91440" bIns="45720" rtlCol="0" anchor="ctr"/>
          <a:lstStyle>
            <a:lvl1pPr algn="r">
              <a:defRPr sz="1100">
                <a:solidFill>
                  <a:schemeClr val="tx1"/>
                </a:solidFill>
              </a:defRPr>
            </a:lvl1pPr>
          </a:lstStyle>
          <a:p>
            <a:fld id="{83829175-527E-46A3-863C-1BB1F163B849}" type="datetimeFigureOut">
              <a:rPr lang="en-US" smtClean="0"/>
              <a:pPr/>
              <a:t>5/12/2018</a:t>
            </a:fld>
            <a:endParaRPr lang="en-US"/>
          </a:p>
        </p:txBody>
      </p:sp>
      <p:sp>
        <p:nvSpPr>
          <p:cNvPr id="6" name="Slide Number Placeholder 5"/>
          <p:cNvSpPr>
            <a:spLocks noGrp="1"/>
          </p:cNvSpPr>
          <p:nvPr>
            <p:ph type="sldNum" sz="quarter" idx="4"/>
          </p:nvPr>
        </p:nvSpPr>
        <p:spPr>
          <a:xfrm>
            <a:off x="10133012" y="6324600"/>
            <a:ext cx="990601" cy="273049"/>
          </a:xfrm>
          <a:prstGeom prst="rect">
            <a:avLst/>
          </a:prstGeom>
        </p:spPr>
        <p:txBody>
          <a:bodyPr vert="horz" lIns="91440" tIns="45720" rIns="91440" bIns="45720" rtlCol="0" anchor="ctr"/>
          <a:lstStyle>
            <a:lvl1pPr algn="r">
              <a:defRPr sz="1100">
                <a:solidFill>
                  <a:schemeClr val="tx1"/>
                </a:solidFill>
              </a:defRPr>
            </a:lvl1pPr>
          </a:lstStyle>
          <a:p>
            <a:fld id="{E5137D0E-4A4F-4307-8994-C1891D747D59}" type="slidenum">
              <a:rPr lang="en-US" smtClean="0"/>
              <a:pPr/>
              <a:t>‹#›</a:t>
            </a:fld>
            <a:endParaRPr lang="en-US"/>
          </a:p>
        </p:txBody>
      </p:sp>
    </p:spTree>
    <p:extLst>
      <p:ext uri="{BB962C8B-B14F-4D97-AF65-F5344CB8AC3E}">
        <p14:creationId xmlns:p14="http://schemas.microsoft.com/office/powerpoint/2010/main" val="3816540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39" userDrawn="1">
          <p15:clr>
            <a:srgbClr val="F26B43"/>
          </p15:clr>
        </p15:guide>
        <p15:guide id="2" pos="671" userDrawn="1">
          <p15:clr>
            <a:srgbClr val="F26B43"/>
          </p15:clr>
        </p15:guide>
        <p15:guide id="3" pos="671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t>Sentiment Analysis of Social Media Tweets Using Leading Economic Indicators of Recession</a:t>
            </a:r>
          </a:p>
        </p:txBody>
      </p:sp>
      <p:sp>
        <p:nvSpPr>
          <p:cNvPr id="3" name="Subtitle 2"/>
          <p:cNvSpPr>
            <a:spLocks noGrp="1"/>
          </p:cNvSpPr>
          <p:nvPr>
            <p:ph type="subTitle" idx="1"/>
          </p:nvPr>
        </p:nvSpPr>
        <p:spPr/>
        <p:txBody>
          <a:bodyPr>
            <a:normAutofit lnSpcReduction="10000"/>
          </a:bodyPr>
          <a:lstStyle/>
          <a:p>
            <a:pPr algn="ctr"/>
            <a:r>
              <a:rPr lang="en-US" dirty="0"/>
              <a:t>Masters project for </a:t>
            </a:r>
          </a:p>
          <a:p>
            <a:pPr algn="ctr"/>
            <a:r>
              <a:rPr lang="en-US" dirty="0"/>
              <a:t>the Master of Science in Data Science degree in</a:t>
            </a:r>
          </a:p>
          <a:p>
            <a:pPr algn="ctr"/>
            <a:r>
              <a:rPr lang="en-US" dirty="0"/>
              <a:t> the College of Arts and Sciences of Lewis University</a:t>
            </a:r>
          </a:p>
        </p:txBody>
      </p:sp>
    </p:spTree>
    <p:extLst>
      <p:ext uri="{BB962C8B-B14F-4D97-AF65-F5344CB8AC3E}">
        <p14:creationId xmlns:p14="http://schemas.microsoft.com/office/powerpoint/2010/main" val="4565610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B1CA4-95C7-4E6A-A063-E7BF039DCD27}"/>
              </a:ext>
            </a:extLst>
          </p:cNvPr>
          <p:cNvSpPr>
            <a:spLocks noGrp="1"/>
          </p:cNvSpPr>
          <p:nvPr>
            <p:ph type="title"/>
          </p:nvPr>
        </p:nvSpPr>
        <p:spPr/>
        <p:txBody>
          <a:bodyPr/>
          <a:lstStyle/>
          <a:p>
            <a:r>
              <a:rPr lang="en-US" dirty="0"/>
              <a:t>Methodology: Sentiment Analysis </a:t>
            </a:r>
          </a:p>
        </p:txBody>
      </p:sp>
      <p:sp>
        <p:nvSpPr>
          <p:cNvPr id="3" name="Content Placeholder 2">
            <a:extLst>
              <a:ext uri="{FF2B5EF4-FFF2-40B4-BE49-F238E27FC236}">
                <a16:creationId xmlns:a16="http://schemas.microsoft.com/office/drawing/2014/main" id="{B3050F62-F9A2-487E-A939-97FC1420CCC2}"/>
              </a:ext>
            </a:extLst>
          </p:cNvPr>
          <p:cNvSpPr>
            <a:spLocks noGrp="1"/>
          </p:cNvSpPr>
          <p:nvPr>
            <p:ph idx="1"/>
          </p:nvPr>
        </p:nvSpPr>
        <p:spPr>
          <a:xfrm>
            <a:off x="1065212" y="1828800"/>
            <a:ext cx="9601200" cy="4191000"/>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dirty="0" err="1"/>
              <a:t>TextBlob</a:t>
            </a:r>
            <a:r>
              <a:rPr lang="en-US" dirty="0"/>
              <a:t> used for Sentiment Analysis</a:t>
            </a:r>
          </a:p>
          <a:p>
            <a:pPr lvl="1">
              <a:buFont typeface="Wingdings" panose="05000000000000000000" pitchFamily="2" charset="2"/>
              <a:buChar char="Ø"/>
            </a:pPr>
            <a:r>
              <a:rPr lang="en-US" dirty="0"/>
              <a:t>How Sentiment Analysis is calculated:</a:t>
            </a:r>
          </a:p>
          <a:p>
            <a:pPr lvl="1">
              <a:buFont typeface="Wingdings" panose="05000000000000000000" pitchFamily="2" charset="2"/>
              <a:buChar char="Ø"/>
            </a:pPr>
            <a:endParaRPr lang="en-US" dirty="0"/>
          </a:p>
          <a:p>
            <a:pPr marL="0" indent="0">
              <a:buNone/>
            </a:pPr>
            <a:r>
              <a:rPr lang="en-US" sz="1400" dirty="0"/>
              <a:t>     (Loria, 2014) </a:t>
            </a:r>
          </a:p>
          <a:p>
            <a:pPr marL="0" indent="0">
              <a:spcBef>
                <a:spcPts val="600"/>
              </a:spcBef>
              <a:buNone/>
            </a:pPr>
            <a:r>
              <a:rPr lang="en-US" sz="1400" dirty="0"/>
              <a:t>Default sentiment calculations are stored in a en.sentiment.xml file which stores many different “senses” of a    particular word.</a:t>
            </a:r>
          </a:p>
          <a:p>
            <a:pPr marL="0" indent="0">
              <a:spcBef>
                <a:spcPts val="600"/>
              </a:spcBef>
              <a:buNone/>
            </a:pPr>
            <a:r>
              <a:rPr lang="en-US" sz="1400" dirty="0"/>
              <a:t>The word “great” has 4 entries each with different senses.  Each entry has a polarity score, subjectivity score, an intensity and a confidence.  The polarity and subjectivity scores for the 4 entries are averaged. For “great” polarity = 0.8.  </a:t>
            </a:r>
          </a:p>
          <a:p>
            <a:pPr marL="0" indent="0">
              <a:spcBef>
                <a:spcPts val="600"/>
              </a:spcBef>
              <a:buNone/>
            </a:pPr>
            <a:r>
              <a:rPr lang="en-US" sz="1400" dirty="0"/>
              <a:t>The word “not” is a negative word not handled by </a:t>
            </a:r>
            <a:r>
              <a:rPr lang="en-US" sz="1400" dirty="0" err="1"/>
              <a:t>TextBlob</a:t>
            </a:r>
            <a:r>
              <a:rPr lang="en-US" sz="1400" dirty="0"/>
              <a:t>  and automatically gets a score of -0.5</a:t>
            </a:r>
          </a:p>
          <a:p>
            <a:pPr marL="0" indent="0">
              <a:spcBef>
                <a:spcPts val="600"/>
              </a:spcBef>
              <a:buNone/>
            </a:pPr>
            <a:r>
              <a:rPr lang="en-US" sz="1400" dirty="0"/>
              <a:t>Modifiers like “very” use the intensity score.  “very” has an intensity score = 1.3 in its entry in the xml file.  </a:t>
            </a:r>
          </a:p>
          <a:p>
            <a:pPr marL="0" indent="0">
              <a:spcBef>
                <a:spcPts val="600"/>
              </a:spcBef>
              <a:buNone/>
            </a:pPr>
            <a:r>
              <a:rPr lang="en-US" sz="1400" dirty="0"/>
              <a:t>“calculation” and “a” do not have an entry in the xml file so they are ignored.</a:t>
            </a:r>
          </a:p>
          <a:p>
            <a:pPr marL="0" indent="0">
              <a:spcBef>
                <a:spcPts val="600"/>
              </a:spcBef>
              <a:buNone/>
            </a:pPr>
            <a:r>
              <a:rPr lang="en-US" sz="1400" dirty="0"/>
              <a:t>For polarity, the negation score is multiplied by the inverse of the intensity score of the modifier and the average polarity score.</a:t>
            </a:r>
          </a:p>
          <a:p>
            <a:pPr marL="0" indent="0">
              <a:spcBef>
                <a:spcPts val="600"/>
              </a:spcBef>
              <a:buNone/>
            </a:pPr>
            <a:r>
              <a:rPr lang="en-US" sz="1400" dirty="0"/>
              <a:t>  </a:t>
            </a:r>
          </a:p>
          <a:p>
            <a:pPr marL="279082" lvl="1" indent="0">
              <a:buNone/>
            </a:pPr>
            <a:endParaRPr lang="en-US" dirty="0"/>
          </a:p>
        </p:txBody>
      </p:sp>
      <p:sp>
        <p:nvSpPr>
          <p:cNvPr id="4" name="TextBox 3">
            <a:extLst>
              <a:ext uri="{FF2B5EF4-FFF2-40B4-BE49-F238E27FC236}">
                <a16:creationId xmlns:a16="http://schemas.microsoft.com/office/drawing/2014/main" id="{B11D7B20-E0E7-403E-8BB7-D5262876823C}"/>
              </a:ext>
            </a:extLst>
          </p:cNvPr>
          <p:cNvSpPr txBox="1"/>
          <p:nvPr/>
        </p:nvSpPr>
        <p:spPr>
          <a:xfrm>
            <a:off x="1370012" y="2438401"/>
            <a:ext cx="8381999" cy="646331"/>
          </a:xfrm>
          <a:prstGeom prst="rect">
            <a:avLst/>
          </a:prstGeom>
          <a:solidFill>
            <a:schemeClr val="accent2">
              <a:lumMod val="20000"/>
              <a:lumOff val="80000"/>
            </a:schemeClr>
          </a:solidFill>
        </p:spPr>
        <p:txBody>
          <a:bodyPr wrap="square" rtlCol="0">
            <a:spAutoFit/>
          </a:bodyPr>
          <a:lstStyle/>
          <a:p>
            <a:r>
              <a:rPr lang="en-US" dirty="0" err="1"/>
              <a:t>TextBlob</a:t>
            </a:r>
            <a:r>
              <a:rPr lang="en-US" dirty="0"/>
              <a:t>("not a very great calculation").sentiment</a:t>
            </a:r>
            <a:endParaRPr lang="en-US" sz="1200" dirty="0"/>
          </a:p>
          <a:p>
            <a:r>
              <a:rPr lang="en-US" dirty="0"/>
              <a:t>&gt;&gt;Sentiment(polarity=-0.3076923076923077, subjectivity=0.5769230769230769)</a:t>
            </a:r>
            <a:endParaRPr lang="en-US" sz="1200" dirty="0"/>
          </a:p>
        </p:txBody>
      </p:sp>
      <p:sp>
        <p:nvSpPr>
          <p:cNvPr id="5" name="TextBox 4">
            <a:extLst>
              <a:ext uri="{FF2B5EF4-FFF2-40B4-BE49-F238E27FC236}">
                <a16:creationId xmlns:a16="http://schemas.microsoft.com/office/drawing/2014/main" id="{3922C101-BF2E-44B2-96A6-2F9C96425161}"/>
              </a:ext>
            </a:extLst>
          </p:cNvPr>
          <p:cNvSpPr txBox="1"/>
          <p:nvPr/>
        </p:nvSpPr>
        <p:spPr>
          <a:xfrm>
            <a:off x="3427412" y="5410200"/>
            <a:ext cx="3949089" cy="369332"/>
          </a:xfrm>
          <a:prstGeom prst="rect">
            <a:avLst/>
          </a:prstGeom>
          <a:solidFill>
            <a:schemeClr val="bg2"/>
          </a:solidFill>
        </p:spPr>
        <p:txBody>
          <a:bodyPr wrap="square" rtlCol="0">
            <a:spAutoFit/>
          </a:bodyPr>
          <a:lstStyle/>
          <a:p>
            <a:pPr algn="ctr">
              <a:spcBef>
                <a:spcPts val="600"/>
              </a:spcBef>
            </a:pPr>
            <a:r>
              <a:rPr lang="en-US" dirty="0"/>
              <a:t>-0.5*(1/1.3)*0.8 = -0.3076923076923077</a:t>
            </a:r>
          </a:p>
        </p:txBody>
      </p:sp>
    </p:spTree>
    <p:extLst>
      <p:ext uri="{BB962C8B-B14F-4D97-AF65-F5344CB8AC3E}">
        <p14:creationId xmlns:p14="http://schemas.microsoft.com/office/powerpoint/2010/main" val="74097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755E-B0E2-4835-8E1A-50EFD6ABF81F}"/>
              </a:ext>
            </a:extLst>
          </p:cNvPr>
          <p:cNvSpPr>
            <a:spLocks noGrp="1"/>
          </p:cNvSpPr>
          <p:nvPr>
            <p:ph type="title"/>
          </p:nvPr>
        </p:nvSpPr>
        <p:spPr/>
        <p:txBody>
          <a:bodyPr/>
          <a:lstStyle/>
          <a:p>
            <a:r>
              <a:rPr lang="en-US" dirty="0"/>
              <a:t>Methodology: MapReduce</a:t>
            </a:r>
          </a:p>
        </p:txBody>
      </p:sp>
      <p:sp>
        <p:nvSpPr>
          <p:cNvPr id="3" name="Content Placeholder 2">
            <a:extLst>
              <a:ext uri="{FF2B5EF4-FFF2-40B4-BE49-F238E27FC236}">
                <a16:creationId xmlns:a16="http://schemas.microsoft.com/office/drawing/2014/main" id="{8E196392-7AE7-4EC2-9C0B-2B6BC53D3CAB}"/>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pPr marL="0" indent="0">
              <a:buNone/>
            </a:pPr>
            <a:r>
              <a:rPr lang="en-US" dirty="0"/>
              <a:t>MapReduce was used on all of the tweets to obtain the frequency of each significant word in the tweet along with its count into Key/Value Pairs.</a:t>
            </a:r>
          </a:p>
          <a:p>
            <a:pPr lvl="1">
              <a:buFont typeface="Wingdings" panose="05000000000000000000" pitchFamily="2" charset="2"/>
              <a:buChar char="Ø"/>
            </a:pPr>
            <a:r>
              <a:rPr lang="en-US" dirty="0"/>
              <a:t>The Word Count Algorithm was used within a Microsoft Azure Hadoop Spark cluster.</a:t>
            </a:r>
          </a:p>
          <a:p>
            <a:pPr lvl="1">
              <a:buFont typeface="Wingdings" panose="05000000000000000000" pitchFamily="2" charset="2"/>
              <a:buChar char="Ø"/>
            </a:pPr>
            <a:r>
              <a:rPr lang="en-US" dirty="0"/>
              <a:t>This was useful to do in order to find significant words and phrases that were used frequently in tweets so they can be put together for the analysis.</a:t>
            </a:r>
          </a:p>
        </p:txBody>
      </p:sp>
    </p:spTree>
    <p:extLst>
      <p:ext uri="{BB962C8B-B14F-4D97-AF65-F5344CB8AC3E}">
        <p14:creationId xmlns:p14="http://schemas.microsoft.com/office/powerpoint/2010/main" val="2084077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1A860-554B-455E-95E1-DD4DAEC5BE68}"/>
              </a:ext>
            </a:extLst>
          </p:cNvPr>
          <p:cNvSpPr>
            <a:spLocks noGrp="1"/>
          </p:cNvSpPr>
          <p:nvPr>
            <p:ph type="title"/>
          </p:nvPr>
        </p:nvSpPr>
        <p:spPr/>
        <p:txBody>
          <a:bodyPr/>
          <a:lstStyle/>
          <a:p>
            <a:r>
              <a:rPr lang="en-US" dirty="0"/>
              <a:t>Experiments/Implementation</a:t>
            </a:r>
          </a:p>
        </p:txBody>
      </p:sp>
      <p:sp>
        <p:nvSpPr>
          <p:cNvPr id="3" name="Content Placeholder 2">
            <a:extLst>
              <a:ext uri="{FF2B5EF4-FFF2-40B4-BE49-F238E27FC236}">
                <a16:creationId xmlns:a16="http://schemas.microsoft.com/office/drawing/2014/main" id="{6E485C3A-6F40-471A-BFE2-1C552157A091}"/>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pPr marL="0" indent="0">
              <a:buNone/>
            </a:pPr>
            <a:r>
              <a:rPr lang="en-US" dirty="0"/>
              <a:t>Created 4 categories of words and phrases on topics from the time period             January 20, 2017 to January 31, 2018</a:t>
            </a:r>
          </a:p>
          <a:p>
            <a:pPr lvl="1">
              <a:buFont typeface="Wingdings" panose="05000000000000000000" pitchFamily="2" charset="2"/>
              <a:buChar char="Ø"/>
            </a:pPr>
            <a:r>
              <a:rPr lang="en-US" dirty="0"/>
              <a:t>Politics</a:t>
            </a:r>
          </a:p>
          <a:p>
            <a:pPr lvl="2">
              <a:buFont typeface="Wingdings" panose="05000000000000000000" pitchFamily="2" charset="2"/>
              <a:buChar char="§"/>
            </a:pPr>
            <a:r>
              <a:rPr lang="en-US" dirty="0"/>
              <a:t>Healthcare and tax cuts</a:t>
            </a:r>
          </a:p>
          <a:p>
            <a:pPr lvl="1">
              <a:buFont typeface="Wingdings" panose="05000000000000000000" pitchFamily="2" charset="2"/>
              <a:buChar char="Ø"/>
            </a:pPr>
            <a:r>
              <a:rPr lang="en-US" dirty="0"/>
              <a:t>The Economy</a:t>
            </a:r>
          </a:p>
          <a:p>
            <a:pPr lvl="2">
              <a:buFont typeface="Wingdings" panose="05000000000000000000" pitchFamily="2" charset="2"/>
              <a:buChar char="§"/>
            </a:pPr>
            <a:r>
              <a:rPr lang="en-US" dirty="0"/>
              <a:t>Jobs and “Make America Great Again”</a:t>
            </a:r>
          </a:p>
          <a:p>
            <a:pPr lvl="1">
              <a:buFont typeface="Wingdings" panose="05000000000000000000" pitchFamily="2" charset="2"/>
              <a:buChar char="Ø"/>
            </a:pPr>
            <a:r>
              <a:rPr lang="en-US" dirty="0"/>
              <a:t>News Media</a:t>
            </a:r>
          </a:p>
          <a:p>
            <a:pPr lvl="2">
              <a:buFont typeface="Wingdings" panose="05000000000000000000" pitchFamily="2" charset="2"/>
              <a:buChar char="§"/>
            </a:pPr>
            <a:r>
              <a:rPr lang="en-US" dirty="0"/>
              <a:t>Fake news and “</a:t>
            </a:r>
            <a:r>
              <a:rPr lang="en-US" dirty="0" err="1"/>
              <a:t>foxandfriends</a:t>
            </a:r>
            <a:r>
              <a:rPr lang="en-US" dirty="0"/>
              <a:t>”</a:t>
            </a:r>
          </a:p>
          <a:p>
            <a:pPr lvl="1">
              <a:buFont typeface="Wingdings" panose="05000000000000000000" pitchFamily="2" charset="2"/>
              <a:buChar char="Ø"/>
            </a:pPr>
            <a:r>
              <a:rPr lang="en-US" dirty="0"/>
              <a:t>Foreign Affairs</a:t>
            </a:r>
          </a:p>
          <a:p>
            <a:pPr lvl="2">
              <a:buFont typeface="Wingdings" panose="05000000000000000000" pitchFamily="2" charset="2"/>
              <a:buChar char="§"/>
            </a:pPr>
            <a:r>
              <a:rPr lang="en-US" dirty="0"/>
              <a:t>Meetings with people, building the wall, North Korea and Russia</a:t>
            </a:r>
          </a:p>
        </p:txBody>
      </p:sp>
    </p:spTree>
    <p:extLst>
      <p:ext uri="{BB962C8B-B14F-4D97-AF65-F5344CB8AC3E}">
        <p14:creationId xmlns:p14="http://schemas.microsoft.com/office/powerpoint/2010/main" val="2710986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258C4-DECC-474F-ADA8-DB8DBC0D6859}"/>
              </a:ext>
            </a:extLst>
          </p:cNvPr>
          <p:cNvSpPr>
            <a:spLocks noGrp="1"/>
          </p:cNvSpPr>
          <p:nvPr>
            <p:ph type="title"/>
          </p:nvPr>
        </p:nvSpPr>
        <p:spPr/>
        <p:txBody>
          <a:bodyPr/>
          <a:lstStyle/>
          <a:p>
            <a:r>
              <a:rPr lang="en-US" dirty="0"/>
              <a:t>Experiments/Implementation</a:t>
            </a:r>
          </a:p>
        </p:txBody>
      </p:sp>
      <p:sp>
        <p:nvSpPr>
          <p:cNvPr id="3" name="Content Placeholder 2">
            <a:extLst>
              <a:ext uri="{FF2B5EF4-FFF2-40B4-BE49-F238E27FC236}">
                <a16:creationId xmlns:a16="http://schemas.microsoft.com/office/drawing/2014/main" id="{577628E1-D73E-4831-BE22-4DCD213F8BB9}"/>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marL="0" indent="0" algn="ctr">
              <a:spcBef>
                <a:spcPts val="600"/>
              </a:spcBef>
              <a:buNone/>
            </a:pPr>
            <a:r>
              <a:rPr lang="en-US" dirty="0"/>
              <a:t>6 Categories of Sentiment Polarity paired with Economic Direction Label</a:t>
            </a:r>
          </a:p>
          <a:p>
            <a:endParaRPr lang="en-US" dirty="0"/>
          </a:p>
          <a:p>
            <a:endParaRPr lang="en-US" dirty="0"/>
          </a:p>
          <a:p>
            <a:endParaRPr lang="en-US" dirty="0"/>
          </a:p>
          <a:p>
            <a:pPr marL="0" indent="0">
              <a:buNone/>
            </a:pPr>
            <a:r>
              <a:rPr lang="en-US" dirty="0"/>
              <a:t>Python code was used to extract a list of tweets from the archive that contained the words “Hillary” and “FBI”.</a:t>
            </a:r>
          </a:p>
          <a:p>
            <a:pPr lvl="1">
              <a:buFont typeface="Wingdings" panose="05000000000000000000" pitchFamily="2" charset="2"/>
              <a:buChar char="Ø"/>
            </a:pPr>
            <a:r>
              <a:rPr lang="en-US" dirty="0"/>
              <a:t>Each tweet extracted has the words “Hillary” and  “FBI” in it and a date, a sentiment polarity label and economic direction label associated with it all of which are stored in a Panda Series Data Frame.</a:t>
            </a:r>
          </a:p>
          <a:p>
            <a:pPr marL="0" indent="0">
              <a:buNone/>
            </a:pPr>
            <a:r>
              <a:rPr lang="en-US" dirty="0"/>
              <a:t>Using SQL-like statements in Panda Series Data Frame syntax, percentages of each of the categories as shown above were created.</a:t>
            </a:r>
          </a:p>
          <a:p>
            <a:pPr marL="0" indent="0">
              <a:buNone/>
            </a:pPr>
            <a:r>
              <a:rPr lang="en-US" dirty="0"/>
              <a:t>For example, the percentage of tweets with the words “Hillary” and “FBI” that had an Expansion of Economy label and Positive Sentiment label was 30%.</a:t>
            </a:r>
          </a:p>
        </p:txBody>
      </p:sp>
      <p:graphicFrame>
        <p:nvGraphicFramePr>
          <p:cNvPr id="4" name="Content Placeholder 4">
            <a:extLst>
              <a:ext uri="{FF2B5EF4-FFF2-40B4-BE49-F238E27FC236}">
                <a16:creationId xmlns:a16="http://schemas.microsoft.com/office/drawing/2014/main" id="{882AB346-2EE1-4BDA-B0EE-169B6BB53BC8}"/>
              </a:ext>
            </a:extLst>
          </p:cNvPr>
          <p:cNvGraphicFramePr>
            <a:graphicFrameLocks/>
          </p:cNvGraphicFramePr>
          <p:nvPr>
            <p:extLst>
              <p:ext uri="{D42A27DB-BD31-4B8C-83A1-F6EECF244321}">
                <p14:modId xmlns:p14="http://schemas.microsoft.com/office/powerpoint/2010/main" val="3527580543"/>
              </p:ext>
            </p:extLst>
          </p:nvPr>
        </p:nvGraphicFramePr>
        <p:xfrm>
          <a:off x="2513012" y="2286001"/>
          <a:ext cx="6896100" cy="1219198"/>
        </p:xfrm>
        <a:graphic>
          <a:graphicData uri="http://schemas.openxmlformats.org/drawingml/2006/table">
            <a:tbl>
              <a:tblPr firstRow="1" firstCol="1" bandRow="1">
                <a:tableStyleId>{5C22544A-7EE6-4342-B048-85BDC9FD1C3A}</a:tableStyleId>
              </a:tblPr>
              <a:tblGrid>
                <a:gridCol w="3151444">
                  <a:extLst>
                    <a:ext uri="{9D8B030D-6E8A-4147-A177-3AD203B41FA5}">
                      <a16:colId xmlns:a16="http://schemas.microsoft.com/office/drawing/2014/main" val="3221892635"/>
                    </a:ext>
                  </a:extLst>
                </a:gridCol>
                <a:gridCol w="1120142">
                  <a:extLst>
                    <a:ext uri="{9D8B030D-6E8A-4147-A177-3AD203B41FA5}">
                      <a16:colId xmlns:a16="http://schemas.microsoft.com/office/drawing/2014/main" val="525881458"/>
                    </a:ext>
                  </a:extLst>
                </a:gridCol>
                <a:gridCol w="1360859">
                  <a:extLst>
                    <a:ext uri="{9D8B030D-6E8A-4147-A177-3AD203B41FA5}">
                      <a16:colId xmlns:a16="http://schemas.microsoft.com/office/drawing/2014/main" val="1153801238"/>
                    </a:ext>
                  </a:extLst>
                </a:gridCol>
                <a:gridCol w="1263655">
                  <a:extLst>
                    <a:ext uri="{9D8B030D-6E8A-4147-A177-3AD203B41FA5}">
                      <a16:colId xmlns:a16="http://schemas.microsoft.com/office/drawing/2014/main" val="1391591461"/>
                    </a:ext>
                  </a:extLst>
                </a:gridCol>
              </a:tblGrid>
              <a:tr h="196715">
                <a:tc gridSpan="4">
                  <a:txBody>
                    <a:bodyPr/>
                    <a:lstStyle/>
                    <a:p>
                      <a:pPr marL="0" marR="0" algn="ctr">
                        <a:lnSpc>
                          <a:spcPts val="1150"/>
                        </a:lnSpc>
                        <a:spcBef>
                          <a:spcPts val="0"/>
                        </a:spcBef>
                        <a:spcAft>
                          <a:spcPts val="0"/>
                        </a:spcAft>
                      </a:pPr>
                      <a:r>
                        <a:rPr lang="en-US" sz="1200" kern="800" dirty="0">
                          <a:effectLst/>
                        </a:rPr>
                        <a:t>Hillary FBI                                          Sentiment Polarity</a:t>
                      </a:r>
                      <a:endParaRPr lang="en-US" sz="950" kern="800" dirty="0">
                        <a:effectLst/>
                        <a:latin typeface="Palatino"/>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51163111"/>
                  </a:ext>
                </a:extLst>
              </a:tr>
              <a:tr h="345151">
                <a:tc>
                  <a:txBody>
                    <a:bodyPr/>
                    <a:lstStyle/>
                    <a:p>
                      <a:pPr marL="0" marR="0" algn="ctr">
                        <a:lnSpc>
                          <a:spcPct val="150000"/>
                        </a:lnSpc>
                        <a:spcBef>
                          <a:spcPts val="0"/>
                        </a:spcBef>
                        <a:spcAft>
                          <a:spcPts val="0"/>
                        </a:spcAft>
                      </a:pPr>
                      <a:r>
                        <a:rPr lang="en-US" sz="1200" kern="800" dirty="0">
                          <a:effectLst/>
                        </a:rPr>
                        <a:t> </a:t>
                      </a:r>
                      <a:endParaRPr lang="en-US" sz="950" kern="800" dirty="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kern="800">
                          <a:effectLst/>
                        </a:rPr>
                        <a:t>Positive</a:t>
                      </a:r>
                      <a:endParaRPr lang="en-US" sz="950" kern="80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kern="800">
                          <a:effectLst/>
                        </a:rPr>
                        <a:t>Neutral</a:t>
                      </a:r>
                      <a:endParaRPr lang="en-US" sz="950" kern="80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kern="800">
                          <a:effectLst/>
                        </a:rPr>
                        <a:t>Negative</a:t>
                      </a:r>
                      <a:endParaRPr lang="en-US" sz="950" kern="800">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27000701"/>
                  </a:ext>
                </a:extLst>
              </a:tr>
              <a:tr h="338666">
                <a:tc>
                  <a:txBody>
                    <a:bodyPr/>
                    <a:lstStyle/>
                    <a:p>
                      <a:pPr marL="0" marR="0" algn="ctr">
                        <a:lnSpc>
                          <a:spcPct val="150000"/>
                        </a:lnSpc>
                        <a:spcBef>
                          <a:spcPts val="0"/>
                        </a:spcBef>
                        <a:spcAft>
                          <a:spcPts val="0"/>
                        </a:spcAft>
                      </a:pPr>
                      <a:r>
                        <a:rPr lang="en-US" sz="1200" kern="800">
                          <a:effectLst/>
                        </a:rPr>
                        <a:t>Expansion of Economy</a:t>
                      </a:r>
                      <a:endParaRPr lang="en-US" sz="950" kern="80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kern="800" dirty="0">
                          <a:effectLst/>
                        </a:rPr>
                        <a:t>30%</a:t>
                      </a:r>
                      <a:endParaRPr lang="en-US" sz="950" kern="800" dirty="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kern="800">
                          <a:effectLst/>
                        </a:rPr>
                        <a:t>10%</a:t>
                      </a:r>
                      <a:endParaRPr lang="en-US" sz="950" kern="80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kern="800">
                          <a:effectLst/>
                        </a:rPr>
                        <a:t>20%</a:t>
                      </a:r>
                      <a:endParaRPr lang="en-US" sz="950" kern="800">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69017530"/>
                  </a:ext>
                </a:extLst>
              </a:tr>
              <a:tr h="338666">
                <a:tc>
                  <a:txBody>
                    <a:bodyPr/>
                    <a:lstStyle/>
                    <a:p>
                      <a:pPr marL="0" marR="0" algn="ctr">
                        <a:lnSpc>
                          <a:spcPct val="150000"/>
                        </a:lnSpc>
                        <a:spcBef>
                          <a:spcPts val="0"/>
                        </a:spcBef>
                        <a:spcAft>
                          <a:spcPts val="0"/>
                        </a:spcAft>
                      </a:pPr>
                      <a:r>
                        <a:rPr lang="en-US" sz="1200" kern="800" dirty="0">
                          <a:effectLst/>
                        </a:rPr>
                        <a:t>Contraction of Economy</a:t>
                      </a:r>
                      <a:endParaRPr lang="en-US" sz="950" kern="800" dirty="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kern="800">
                          <a:effectLst/>
                        </a:rPr>
                        <a:t>20%</a:t>
                      </a:r>
                      <a:endParaRPr lang="en-US" sz="950" kern="80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kern="800" dirty="0">
                          <a:effectLst/>
                        </a:rPr>
                        <a:t>10%</a:t>
                      </a:r>
                      <a:endParaRPr lang="en-US" sz="950" kern="800" dirty="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kern="800" dirty="0">
                          <a:effectLst/>
                        </a:rPr>
                        <a:t>10%</a:t>
                      </a:r>
                      <a:endParaRPr lang="en-US" sz="950" kern="800" dirty="0">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6462343"/>
                  </a:ext>
                </a:extLst>
              </a:tr>
            </a:tbl>
          </a:graphicData>
        </a:graphic>
      </p:graphicFrame>
    </p:spTree>
    <p:extLst>
      <p:ext uri="{BB962C8B-B14F-4D97-AF65-F5344CB8AC3E}">
        <p14:creationId xmlns:p14="http://schemas.microsoft.com/office/powerpoint/2010/main" val="2601535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1B304-93B3-4091-B23E-FE7373D93F61}"/>
              </a:ext>
            </a:extLst>
          </p:cNvPr>
          <p:cNvSpPr>
            <a:spLocks noGrp="1"/>
          </p:cNvSpPr>
          <p:nvPr>
            <p:ph type="title"/>
          </p:nvPr>
        </p:nvSpPr>
        <p:spPr/>
        <p:txBody>
          <a:bodyPr/>
          <a:lstStyle/>
          <a:p>
            <a:r>
              <a:rPr lang="en-US" dirty="0"/>
              <a:t>Experiments/Implementation</a:t>
            </a:r>
          </a:p>
        </p:txBody>
      </p:sp>
      <p:sp>
        <p:nvSpPr>
          <p:cNvPr id="3" name="Content Placeholder 2">
            <a:extLst>
              <a:ext uri="{FF2B5EF4-FFF2-40B4-BE49-F238E27FC236}">
                <a16:creationId xmlns:a16="http://schemas.microsoft.com/office/drawing/2014/main" id="{E9ECA021-704F-4B82-B172-314C20A0E379}"/>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r>
              <a:rPr lang="en-US" dirty="0"/>
              <a:t>Pie charts were created for each word or phrase experimented with using the percentages for each Sentiment and Economic direction label category.  </a:t>
            </a:r>
          </a:p>
          <a:p>
            <a:r>
              <a:rPr lang="en-US" dirty="0"/>
              <a:t>Words and phrases used:</a:t>
            </a:r>
          </a:p>
          <a:p>
            <a:endParaRPr lang="en-US" dirty="0"/>
          </a:p>
        </p:txBody>
      </p:sp>
      <p:graphicFrame>
        <p:nvGraphicFramePr>
          <p:cNvPr id="4" name="Table 3">
            <a:extLst>
              <a:ext uri="{FF2B5EF4-FFF2-40B4-BE49-F238E27FC236}">
                <a16:creationId xmlns:a16="http://schemas.microsoft.com/office/drawing/2014/main" id="{47C43745-9E7D-4E70-AC61-AB904A048D1A}"/>
              </a:ext>
            </a:extLst>
          </p:cNvPr>
          <p:cNvGraphicFramePr>
            <a:graphicFrameLocks noGrp="1"/>
          </p:cNvGraphicFramePr>
          <p:nvPr>
            <p:extLst>
              <p:ext uri="{D42A27DB-BD31-4B8C-83A1-F6EECF244321}">
                <p14:modId xmlns:p14="http://schemas.microsoft.com/office/powerpoint/2010/main" val="1489167127"/>
              </p:ext>
            </p:extLst>
          </p:nvPr>
        </p:nvGraphicFramePr>
        <p:xfrm>
          <a:off x="1781761" y="2895600"/>
          <a:ext cx="8168102" cy="3017520"/>
        </p:xfrm>
        <a:graphic>
          <a:graphicData uri="http://schemas.openxmlformats.org/drawingml/2006/table">
            <a:tbl>
              <a:tblPr firstRow="1" bandRow="1">
                <a:tableStyleId>{5C22544A-7EE6-4342-B048-85BDC9FD1C3A}</a:tableStyleId>
              </a:tblPr>
              <a:tblGrid>
                <a:gridCol w="1962028">
                  <a:extLst>
                    <a:ext uri="{9D8B030D-6E8A-4147-A177-3AD203B41FA5}">
                      <a16:colId xmlns:a16="http://schemas.microsoft.com/office/drawing/2014/main" val="1977401225"/>
                    </a:ext>
                  </a:extLst>
                </a:gridCol>
                <a:gridCol w="1771772">
                  <a:extLst>
                    <a:ext uri="{9D8B030D-6E8A-4147-A177-3AD203B41FA5}">
                      <a16:colId xmlns:a16="http://schemas.microsoft.com/office/drawing/2014/main" val="848114324"/>
                    </a:ext>
                  </a:extLst>
                </a:gridCol>
                <a:gridCol w="1828800">
                  <a:extLst>
                    <a:ext uri="{9D8B030D-6E8A-4147-A177-3AD203B41FA5}">
                      <a16:colId xmlns:a16="http://schemas.microsoft.com/office/drawing/2014/main" val="1754002032"/>
                    </a:ext>
                  </a:extLst>
                </a:gridCol>
                <a:gridCol w="2605502">
                  <a:extLst>
                    <a:ext uri="{9D8B030D-6E8A-4147-A177-3AD203B41FA5}">
                      <a16:colId xmlns:a16="http://schemas.microsoft.com/office/drawing/2014/main" val="3271078337"/>
                    </a:ext>
                  </a:extLst>
                </a:gridCol>
              </a:tblGrid>
              <a:tr h="361071">
                <a:tc>
                  <a:txBody>
                    <a:bodyPr/>
                    <a:lstStyle/>
                    <a:p>
                      <a:r>
                        <a:rPr lang="en-US" dirty="0">
                          <a:solidFill>
                            <a:schemeClr val="tx1"/>
                          </a:solidFill>
                        </a:rPr>
                        <a:t>Politics</a:t>
                      </a:r>
                    </a:p>
                  </a:txBody>
                  <a:tcPr>
                    <a:solidFill>
                      <a:schemeClr val="bg2">
                        <a:lumMod val="75000"/>
                      </a:schemeClr>
                    </a:solidFill>
                  </a:tcPr>
                </a:tc>
                <a:tc>
                  <a:txBody>
                    <a:bodyPr/>
                    <a:lstStyle/>
                    <a:p>
                      <a:r>
                        <a:rPr lang="en-US" dirty="0">
                          <a:solidFill>
                            <a:schemeClr val="tx1"/>
                          </a:solidFill>
                        </a:rPr>
                        <a:t>The Economy</a:t>
                      </a:r>
                    </a:p>
                  </a:txBody>
                  <a:tcPr>
                    <a:solidFill>
                      <a:schemeClr val="bg2">
                        <a:lumMod val="75000"/>
                      </a:schemeClr>
                    </a:solidFill>
                  </a:tcPr>
                </a:tc>
                <a:tc>
                  <a:txBody>
                    <a:bodyPr/>
                    <a:lstStyle/>
                    <a:p>
                      <a:r>
                        <a:rPr lang="en-US" dirty="0">
                          <a:solidFill>
                            <a:schemeClr val="tx1"/>
                          </a:solidFill>
                        </a:rPr>
                        <a:t>News Media</a:t>
                      </a:r>
                    </a:p>
                  </a:txBody>
                  <a:tcPr>
                    <a:solidFill>
                      <a:schemeClr val="bg2">
                        <a:lumMod val="75000"/>
                      </a:schemeClr>
                    </a:solidFill>
                  </a:tcPr>
                </a:tc>
                <a:tc>
                  <a:txBody>
                    <a:bodyPr/>
                    <a:lstStyle/>
                    <a:p>
                      <a:r>
                        <a:rPr lang="en-US" dirty="0">
                          <a:solidFill>
                            <a:schemeClr val="tx1"/>
                          </a:solidFill>
                        </a:rPr>
                        <a:t>Foreign Affairs</a:t>
                      </a:r>
                    </a:p>
                  </a:txBody>
                  <a:tcPr>
                    <a:solidFill>
                      <a:schemeClr val="bg2">
                        <a:lumMod val="75000"/>
                      </a:schemeClr>
                    </a:solidFill>
                  </a:tcPr>
                </a:tc>
                <a:extLst>
                  <a:ext uri="{0D108BD9-81ED-4DB2-BD59-A6C34878D82A}">
                    <a16:rowId xmlns:a16="http://schemas.microsoft.com/office/drawing/2014/main" val="532241020"/>
                  </a:ext>
                </a:extLst>
              </a:tr>
              <a:tr h="361071">
                <a:tc>
                  <a:txBody>
                    <a:bodyPr/>
                    <a:lstStyle/>
                    <a:p>
                      <a:r>
                        <a:rPr lang="en-US" dirty="0"/>
                        <a:t>tax cut</a:t>
                      </a:r>
                    </a:p>
                  </a:txBody>
                  <a:tcPr/>
                </a:tc>
                <a:tc>
                  <a:txBody>
                    <a:bodyPr/>
                    <a:lstStyle/>
                    <a:p>
                      <a:r>
                        <a:rPr lang="en-US" dirty="0"/>
                        <a:t>economy</a:t>
                      </a:r>
                    </a:p>
                  </a:txBody>
                  <a:tcPr/>
                </a:tc>
                <a:tc>
                  <a:txBody>
                    <a:bodyPr/>
                    <a:lstStyle/>
                    <a:p>
                      <a:r>
                        <a:rPr lang="en-US" dirty="0"/>
                        <a:t>fake news</a:t>
                      </a:r>
                    </a:p>
                  </a:txBody>
                  <a:tcPr/>
                </a:tc>
                <a:tc>
                  <a:txBody>
                    <a:bodyPr/>
                    <a:lstStyle/>
                    <a:p>
                      <a:r>
                        <a:rPr lang="en-US" dirty="0" err="1"/>
                        <a:t>hillary</a:t>
                      </a:r>
                      <a:r>
                        <a:rPr lang="en-US" dirty="0"/>
                        <a:t> </a:t>
                      </a:r>
                      <a:r>
                        <a:rPr lang="en-US" dirty="0" err="1"/>
                        <a:t>fbi</a:t>
                      </a:r>
                      <a:endParaRPr lang="en-US" dirty="0"/>
                    </a:p>
                  </a:txBody>
                  <a:tcPr/>
                </a:tc>
                <a:extLst>
                  <a:ext uri="{0D108BD9-81ED-4DB2-BD59-A6C34878D82A}">
                    <a16:rowId xmlns:a16="http://schemas.microsoft.com/office/drawing/2014/main" val="2058978681"/>
                  </a:ext>
                </a:extLst>
              </a:tr>
              <a:tr h="361071">
                <a:tc>
                  <a:txBody>
                    <a:bodyPr/>
                    <a:lstStyle/>
                    <a:p>
                      <a:r>
                        <a:rPr lang="en-US" dirty="0"/>
                        <a:t>tax cut democrat/</a:t>
                      </a:r>
                      <a:r>
                        <a:rPr lang="en-US" dirty="0" err="1"/>
                        <a:t>dems</a:t>
                      </a:r>
                      <a:endParaRPr lang="en-US" dirty="0"/>
                    </a:p>
                  </a:txBody>
                  <a:tcPr/>
                </a:tc>
                <a:tc>
                  <a:txBody>
                    <a:bodyPr/>
                    <a:lstStyle/>
                    <a:p>
                      <a:r>
                        <a:rPr lang="en-US" dirty="0"/>
                        <a:t>make </a:t>
                      </a:r>
                      <a:r>
                        <a:rPr lang="en-US" dirty="0" err="1"/>
                        <a:t>america</a:t>
                      </a:r>
                      <a:r>
                        <a:rPr lang="en-US" dirty="0"/>
                        <a:t> great</a:t>
                      </a:r>
                    </a:p>
                  </a:txBody>
                  <a:tcPr/>
                </a:tc>
                <a:tc>
                  <a:txBody>
                    <a:bodyPr/>
                    <a:lstStyle/>
                    <a:p>
                      <a:r>
                        <a:rPr lang="en-US" dirty="0" err="1"/>
                        <a:t>foxandfriends</a:t>
                      </a:r>
                      <a:endParaRPr lang="en-US" dirty="0"/>
                    </a:p>
                  </a:txBody>
                  <a:tcPr/>
                </a:tc>
                <a:tc>
                  <a:txBody>
                    <a:bodyPr/>
                    <a:lstStyle/>
                    <a:p>
                      <a:r>
                        <a:rPr lang="en-US" dirty="0"/>
                        <a:t>great meeting</a:t>
                      </a:r>
                    </a:p>
                  </a:txBody>
                  <a:tcPr/>
                </a:tc>
                <a:extLst>
                  <a:ext uri="{0D108BD9-81ED-4DB2-BD59-A6C34878D82A}">
                    <a16:rowId xmlns:a16="http://schemas.microsoft.com/office/drawing/2014/main" val="989098654"/>
                  </a:ext>
                </a:extLst>
              </a:tr>
              <a:tr h="361071">
                <a:tc>
                  <a:txBody>
                    <a:bodyPr/>
                    <a:lstStyle/>
                    <a:p>
                      <a:r>
                        <a:rPr lang="en-US" dirty="0"/>
                        <a:t>tax cut republican</a:t>
                      </a:r>
                    </a:p>
                  </a:txBody>
                  <a:tcPr/>
                </a:tc>
                <a:tc>
                  <a:txBody>
                    <a:bodyPr/>
                    <a:lstStyle/>
                    <a:p>
                      <a:r>
                        <a:rPr lang="en-US" dirty="0"/>
                        <a:t>people job/working</a:t>
                      </a:r>
                    </a:p>
                  </a:txBody>
                  <a:tcPr/>
                </a:tc>
                <a:tc>
                  <a:txBody>
                    <a:bodyPr/>
                    <a:lstStyle/>
                    <a:p>
                      <a:r>
                        <a:rPr lang="en-US" dirty="0" err="1"/>
                        <a:t>realdontrump</a:t>
                      </a:r>
                      <a:endParaRPr lang="en-US" dirty="0"/>
                    </a:p>
                  </a:txBody>
                  <a:tcPr/>
                </a:tc>
                <a:tc>
                  <a:txBody>
                    <a:bodyPr/>
                    <a:lstStyle/>
                    <a:p>
                      <a:r>
                        <a:rPr lang="en-US" dirty="0"/>
                        <a:t>north </a:t>
                      </a:r>
                      <a:r>
                        <a:rPr lang="en-US" dirty="0" err="1"/>
                        <a:t>korea</a:t>
                      </a:r>
                      <a:endParaRPr lang="en-US" dirty="0"/>
                    </a:p>
                  </a:txBody>
                  <a:tcPr/>
                </a:tc>
                <a:extLst>
                  <a:ext uri="{0D108BD9-81ED-4DB2-BD59-A6C34878D82A}">
                    <a16:rowId xmlns:a16="http://schemas.microsoft.com/office/drawing/2014/main" val="1914437217"/>
                  </a:ext>
                </a:extLst>
              </a:tr>
              <a:tr h="361071">
                <a:tc>
                  <a:txBody>
                    <a:bodyPr/>
                    <a:lstStyle/>
                    <a:p>
                      <a:r>
                        <a:rPr lang="en-US" dirty="0"/>
                        <a:t>healthcare/</a:t>
                      </a:r>
                    </a:p>
                    <a:p>
                      <a:r>
                        <a:rPr lang="en-US" dirty="0" err="1"/>
                        <a:t>obamacare</a:t>
                      </a:r>
                      <a:endParaRPr lang="en-US" dirty="0"/>
                    </a:p>
                  </a:txBody>
                  <a:tcPr/>
                </a:tc>
                <a:tc>
                  <a:txBody>
                    <a:bodyPr/>
                    <a:lstStyle/>
                    <a:p>
                      <a:endParaRPr lang="en-US" dirty="0"/>
                    </a:p>
                  </a:txBody>
                  <a:tcPr/>
                </a:tc>
                <a:tc>
                  <a:txBody>
                    <a:bodyPr/>
                    <a:lstStyle/>
                    <a:p>
                      <a:endParaRPr lang="en-US" dirty="0"/>
                    </a:p>
                  </a:txBody>
                  <a:tcPr/>
                </a:tc>
                <a:tc>
                  <a:txBody>
                    <a:bodyPr/>
                    <a:lstStyle/>
                    <a:p>
                      <a:r>
                        <a:rPr lang="en-US" dirty="0" err="1"/>
                        <a:t>russia</a:t>
                      </a:r>
                      <a:r>
                        <a:rPr lang="en-US" dirty="0"/>
                        <a:t>/</a:t>
                      </a:r>
                      <a:r>
                        <a:rPr lang="en-US" dirty="0" err="1"/>
                        <a:t>russian</a:t>
                      </a:r>
                      <a:r>
                        <a:rPr lang="en-US" dirty="0"/>
                        <a:t> collusion</a:t>
                      </a:r>
                    </a:p>
                  </a:txBody>
                  <a:tcPr/>
                </a:tc>
                <a:extLst>
                  <a:ext uri="{0D108BD9-81ED-4DB2-BD59-A6C34878D82A}">
                    <a16:rowId xmlns:a16="http://schemas.microsoft.com/office/drawing/2014/main" val="1767556100"/>
                  </a:ext>
                </a:extLst>
              </a:tr>
              <a:tr h="36107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wall</a:t>
                      </a:r>
                    </a:p>
                  </a:txBody>
                  <a:tcPr/>
                </a:tc>
                <a:extLst>
                  <a:ext uri="{0D108BD9-81ED-4DB2-BD59-A6C34878D82A}">
                    <a16:rowId xmlns:a16="http://schemas.microsoft.com/office/drawing/2014/main" val="2070232644"/>
                  </a:ext>
                </a:extLst>
              </a:tr>
            </a:tbl>
          </a:graphicData>
        </a:graphic>
      </p:graphicFrame>
    </p:spTree>
    <p:extLst>
      <p:ext uri="{BB962C8B-B14F-4D97-AF65-F5344CB8AC3E}">
        <p14:creationId xmlns:p14="http://schemas.microsoft.com/office/powerpoint/2010/main" val="157084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3F50E-758C-43AF-B517-28F70C731D52}"/>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4BD339D-CB38-4040-B7CD-CA637C8F6676}"/>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buNone/>
            </a:pPr>
            <a:r>
              <a:rPr lang="en-US" dirty="0"/>
              <a:t>The time period from January 2017 to January 2018 was an economic period where the economy grew more than it contracted.  </a:t>
            </a:r>
          </a:p>
          <a:p>
            <a:pPr lvl="1">
              <a:buFont typeface="Wingdings" panose="05000000000000000000" pitchFamily="2" charset="2"/>
              <a:buChar char="Ø"/>
            </a:pPr>
            <a:r>
              <a:rPr lang="en-US" dirty="0"/>
              <a:t>If all of the pie charts were divided by the economic direction label of expansion and contraction, it was easy to see that approximately 80% of the pie fell into the expansion category and approximately 20% in the contraction category.</a:t>
            </a:r>
          </a:p>
          <a:p>
            <a:pPr lvl="2">
              <a:buFont typeface="Wingdings" panose="05000000000000000000" pitchFamily="2" charset="2"/>
              <a:buChar char="§"/>
            </a:pPr>
            <a:r>
              <a:rPr lang="en-US" dirty="0"/>
              <a:t> More precisely, just using the economic direction tags for every tweet, it was found that 81.0% were expansion of the economy tags and 19.0% were contraction of the economy.</a:t>
            </a:r>
          </a:p>
          <a:p>
            <a:pPr marL="0" indent="0">
              <a:buNone/>
            </a:pPr>
            <a:r>
              <a:rPr lang="en-US" dirty="0"/>
              <a:t>To make the results more significantly meaningful, focus on salient features from the pie charts in the areas where a result showed a significant portion of the pie where there was contraction in the economy.</a:t>
            </a:r>
          </a:p>
          <a:p>
            <a:pPr lvl="1">
              <a:buFont typeface="Wingdings" panose="05000000000000000000" pitchFamily="2" charset="2"/>
              <a:buChar char="Ø"/>
            </a:pPr>
            <a:r>
              <a:rPr lang="en-US" dirty="0"/>
              <a:t>Sentiment was negative yet there was expansion in the economy for a specific set of tweets (pink slices in pie)</a:t>
            </a:r>
          </a:p>
          <a:p>
            <a:pPr lvl="1">
              <a:buFont typeface="Wingdings" panose="05000000000000000000" pitchFamily="2" charset="2"/>
              <a:buChar char="Ø"/>
            </a:pPr>
            <a:r>
              <a:rPr lang="en-US" dirty="0"/>
              <a:t>Sentiment was positive yet there was contraction in the economy for a specific set of tweets. (indigo blue slices in pie)</a:t>
            </a:r>
          </a:p>
        </p:txBody>
      </p:sp>
    </p:spTree>
    <p:extLst>
      <p:ext uri="{BB962C8B-B14F-4D97-AF65-F5344CB8AC3E}">
        <p14:creationId xmlns:p14="http://schemas.microsoft.com/office/powerpoint/2010/main" val="71906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Politics</a:t>
            </a:r>
          </a:p>
        </p:txBody>
      </p:sp>
      <p:sp>
        <p:nvSpPr>
          <p:cNvPr id="3" name="Text Placeholder 2"/>
          <p:cNvSpPr>
            <a:spLocks noGrp="1"/>
          </p:cNvSpPr>
          <p:nvPr>
            <p:ph type="body" idx="1"/>
          </p:nvPr>
        </p:nvSpPr>
        <p:spPr/>
        <p:txBody>
          <a:bodyPr>
            <a:normAutofit fontScale="70000" lnSpcReduction="20000"/>
          </a:bodyPr>
          <a:lstStyle/>
          <a:p>
            <a:r>
              <a:rPr lang="en-US" dirty="0"/>
              <a:t>20.3% of tweets had negative sentiment on a day when the economy expanded when the subject of the tweet was healthcare. </a:t>
            </a:r>
          </a:p>
        </p:txBody>
      </p:sp>
      <p:pic>
        <p:nvPicPr>
          <p:cNvPr id="8" name="Content Placeholder 7">
            <a:extLst>
              <a:ext uri="{FF2B5EF4-FFF2-40B4-BE49-F238E27FC236}">
                <a16:creationId xmlns:a16="http://schemas.microsoft.com/office/drawing/2014/main" id="{71330379-9418-46DA-9393-80959A0B5B1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52525" y="2667000"/>
            <a:ext cx="4470400" cy="3352800"/>
          </a:xfrm>
        </p:spPr>
      </p:pic>
      <p:sp>
        <p:nvSpPr>
          <p:cNvPr id="5" name="Text Placeholder 4"/>
          <p:cNvSpPr>
            <a:spLocks noGrp="1"/>
          </p:cNvSpPr>
          <p:nvPr>
            <p:ph type="body" sz="quarter" idx="3"/>
          </p:nvPr>
        </p:nvSpPr>
        <p:spPr/>
        <p:txBody>
          <a:bodyPr>
            <a:normAutofit fontScale="70000" lnSpcReduction="20000"/>
          </a:bodyPr>
          <a:lstStyle/>
          <a:p>
            <a:r>
              <a:rPr lang="en-US" dirty="0"/>
              <a:t>22.4% of the tweets had positive sentiment on a day when the economy contracted when the subject of the tweet was about the Tax Cut Bill.</a:t>
            </a:r>
          </a:p>
        </p:txBody>
      </p:sp>
      <p:pic>
        <p:nvPicPr>
          <p:cNvPr id="10" name="Content Placeholder 9">
            <a:extLst>
              <a:ext uri="{FF2B5EF4-FFF2-40B4-BE49-F238E27FC236}">
                <a16:creationId xmlns:a16="http://schemas.microsoft.com/office/drawing/2014/main" id="{96DE5DE1-A856-4364-A8F6-F37530793514}"/>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08700" y="2667000"/>
            <a:ext cx="4470400" cy="3352800"/>
          </a:xfrm>
        </p:spPr>
      </p:pic>
    </p:spTree>
    <p:extLst>
      <p:ext uri="{BB962C8B-B14F-4D97-AF65-F5344CB8AC3E}">
        <p14:creationId xmlns:p14="http://schemas.microsoft.com/office/powerpoint/2010/main" val="53397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9B09B-B4E2-4CB7-A00C-FFB2E9B940F4}"/>
              </a:ext>
            </a:extLst>
          </p:cNvPr>
          <p:cNvSpPr>
            <a:spLocks noGrp="1"/>
          </p:cNvSpPr>
          <p:nvPr>
            <p:ph type="title"/>
          </p:nvPr>
        </p:nvSpPr>
        <p:spPr/>
        <p:txBody>
          <a:bodyPr/>
          <a:lstStyle/>
          <a:p>
            <a:r>
              <a:rPr lang="en-US" dirty="0"/>
              <a:t>Results: Politics</a:t>
            </a:r>
          </a:p>
        </p:txBody>
      </p:sp>
      <p:sp>
        <p:nvSpPr>
          <p:cNvPr id="3" name="Text Placeholder 2">
            <a:extLst>
              <a:ext uri="{FF2B5EF4-FFF2-40B4-BE49-F238E27FC236}">
                <a16:creationId xmlns:a16="http://schemas.microsoft.com/office/drawing/2014/main" id="{206820FE-2B93-47B9-9F3F-22146E50B446}"/>
              </a:ext>
            </a:extLst>
          </p:cNvPr>
          <p:cNvSpPr>
            <a:spLocks noGrp="1"/>
          </p:cNvSpPr>
          <p:nvPr>
            <p:ph type="body" idx="1"/>
          </p:nvPr>
        </p:nvSpPr>
        <p:spPr/>
        <p:txBody>
          <a:bodyPr>
            <a:normAutofit fontScale="62500" lnSpcReduction="20000"/>
          </a:bodyPr>
          <a:lstStyle/>
          <a:p>
            <a:r>
              <a:rPr lang="en-US" dirty="0"/>
              <a:t>Differences between having the word democrat verse republican were not significant except when there was negative sentiment and contraction in the economy on a specific day.</a:t>
            </a:r>
          </a:p>
        </p:txBody>
      </p:sp>
      <p:pic>
        <p:nvPicPr>
          <p:cNvPr id="8" name="Content Placeholder 7">
            <a:extLst>
              <a:ext uri="{FF2B5EF4-FFF2-40B4-BE49-F238E27FC236}">
                <a16:creationId xmlns:a16="http://schemas.microsoft.com/office/drawing/2014/main" id="{C37FD984-5A5A-44DF-9ADA-128D4F1E6CE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52525" y="2667000"/>
            <a:ext cx="4470400" cy="3352800"/>
          </a:xfrm>
        </p:spPr>
      </p:pic>
      <p:sp>
        <p:nvSpPr>
          <p:cNvPr id="5" name="Text Placeholder 4">
            <a:extLst>
              <a:ext uri="{FF2B5EF4-FFF2-40B4-BE49-F238E27FC236}">
                <a16:creationId xmlns:a16="http://schemas.microsoft.com/office/drawing/2014/main" id="{20C424A8-1CF1-4EF3-8047-BA5AD846293A}"/>
              </a:ext>
            </a:extLst>
          </p:cNvPr>
          <p:cNvSpPr>
            <a:spLocks noGrp="1"/>
          </p:cNvSpPr>
          <p:nvPr>
            <p:ph type="body" sz="quarter" idx="3"/>
          </p:nvPr>
        </p:nvSpPr>
        <p:spPr/>
        <p:txBody>
          <a:bodyPr>
            <a:normAutofit fontScale="62500" lnSpcReduction="20000"/>
          </a:bodyPr>
          <a:lstStyle/>
          <a:p>
            <a:r>
              <a:rPr lang="en-US" dirty="0"/>
              <a:t>This 9.1% slice in red is when the word republican was in the tweet and there was negative sentiment and contraction in the economy.  The word “hard” appears in all of these tweets.</a:t>
            </a:r>
          </a:p>
        </p:txBody>
      </p:sp>
      <p:pic>
        <p:nvPicPr>
          <p:cNvPr id="10" name="Content Placeholder 9">
            <a:extLst>
              <a:ext uri="{FF2B5EF4-FFF2-40B4-BE49-F238E27FC236}">
                <a16:creationId xmlns:a16="http://schemas.microsoft.com/office/drawing/2014/main" id="{8CC9747E-4F6B-4F52-8488-2D9200298880}"/>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08700" y="2667000"/>
            <a:ext cx="4470400" cy="3352800"/>
          </a:xfrm>
        </p:spPr>
      </p:pic>
    </p:spTree>
    <p:extLst>
      <p:ext uri="{BB962C8B-B14F-4D97-AF65-F5344CB8AC3E}">
        <p14:creationId xmlns:p14="http://schemas.microsoft.com/office/powerpoint/2010/main" val="3274695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9B09B-B4E2-4CB7-A00C-FFB2E9B940F4}"/>
              </a:ext>
            </a:extLst>
          </p:cNvPr>
          <p:cNvSpPr>
            <a:spLocks noGrp="1"/>
          </p:cNvSpPr>
          <p:nvPr>
            <p:ph type="title"/>
          </p:nvPr>
        </p:nvSpPr>
        <p:spPr/>
        <p:txBody>
          <a:bodyPr/>
          <a:lstStyle/>
          <a:p>
            <a:r>
              <a:rPr lang="en-US" dirty="0"/>
              <a:t>Results: The Economy</a:t>
            </a:r>
          </a:p>
        </p:txBody>
      </p:sp>
      <p:sp>
        <p:nvSpPr>
          <p:cNvPr id="3" name="Text Placeholder 2">
            <a:extLst>
              <a:ext uri="{FF2B5EF4-FFF2-40B4-BE49-F238E27FC236}">
                <a16:creationId xmlns:a16="http://schemas.microsoft.com/office/drawing/2014/main" id="{206820FE-2B93-47B9-9F3F-22146E50B446}"/>
              </a:ext>
            </a:extLst>
          </p:cNvPr>
          <p:cNvSpPr>
            <a:spLocks noGrp="1"/>
          </p:cNvSpPr>
          <p:nvPr>
            <p:ph type="body" idx="1"/>
          </p:nvPr>
        </p:nvSpPr>
        <p:spPr/>
        <p:txBody>
          <a:bodyPr>
            <a:normAutofit fontScale="70000" lnSpcReduction="20000"/>
          </a:bodyPr>
          <a:lstStyle/>
          <a:p>
            <a:r>
              <a:rPr lang="en-US" dirty="0"/>
              <a:t>“Make America great”, a very positive slogan, showed 86.2% of the pie with positive sentiment and expansion of the economy.</a:t>
            </a:r>
          </a:p>
        </p:txBody>
      </p:sp>
      <p:sp>
        <p:nvSpPr>
          <p:cNvPr id="5" name="Text Placeholder 4">
            <a:extLst>
              <a:ext uri="{FF2B5EF4-FFF2-40B4-BE49-F238E27FC236}">
                <a16:creationId xmlns:a16="http://schemas.microsoft.com/office/drawing/2014/main" id="{20C424A8-1CF1-4EF3-8047-BA5AD846293A}"/>
              </a:ext>
            </a:extLst>
          </p:cNvPr>
          <p:cNvSpPr>
            <a:spLocks noGrp="1"/>
          </p:cNvSpPr>
          <p:nvPr>
            <p:ph type="body" sz="quarter" idx="3"/>
          </p:nvPr>
        </p:nvSpPr>
        <p:spPr/>
        <p:txBody>
          <a:bodyPr>
            <a:normAutofit fontScale="70000" lnSpcReduction="20000"/>
          </a:bodyPr>
          <a:lstStyle/>
          <a:p>
            <a:r>
              <a:rPr lang="en-US" dirty="0"/>
              <a:t>There is no contraction in the economy whenever jobs and people working were the topic of the tweet. </a:t>
            </a:r>
          </a:p>
        </p:txBody>
      </p:sp>
      <p:pic>
        <p:nvPicPr>
          <p:cNvPr id="9" name="Content Placeholder 8">
            <a:extLst>
              <a:ext uri="{FF2B5EF4-FFF2-40B4-BE49-F238E27FC236}">
                <a16:creationId xmlns:a16="http://schemas.microsoft.com/office/drawing/2014/main" id="{277EF0C6-1AB9-4E3D-AAC2-E2BA4C05DD7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65213" y="2795058"/>
            <a:ext cx="4645025" cy="3096683"/>
          </a:xfrm>
        </p:spPr>
      </p:pic>
      <p:pic>
        <p:nvPicPr>
          <p:cNvPr id="12" name="Content Placeholder 11">
            <a:extLst>
              <a:ext uri="{FF2B5EF4-FFF2-40B4-BE49-F238E27FC236}">
                <a16:creationId xmlns:a16="http://schemas.microsoft.com/office/drawing/2014/main" id="{9C3B7F98-5DBA-4756-8DE4-F6C8DE2E990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08700" y="2667000"/>
            <a:ext cx="4470400" cy="3352800"/>
          </a:xfrm>
        </p:spPr>
      </p:pic>
    </p:spTree>
    <p:extLst>
      <p:ext uri="{BB962C8B-B14F-4D97-AF65-F5344CB8AC3E}">
        <p14:creationId xmlns:p14="http://schemas.microsoft.com/office/powerpoint/2010/main" val="10879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9B09B-B4E2-4CB7-A00C-FFB2E9B940F4}"/>
              </a:ext>
            </a:extLst>
          </p:cNvPr>
          <p:cNvSpPr>
            <a:spLocks noGrp="1"/>
          </p:cNvSpPr>
          <p:nvPr>
            <p:ph type="title"/>
          </p:nvPr>
        </p:nvSpPr>
        <p:spPr/>
        <p:txBody>
          <a:bodyPr/>
          <a:lstStyle/>
          <a:p>
            <a:r>
              <a:rPr lang="en-US" dirty="0"/>
              <a:t>Results: News Media</a:t>
            </a:r>
          </a:p>
        </p:txBody>
      </p:sp>
      <p:sp>
        <p:nvSpPr>
          <p:cNvPr id="3" name="Text Placeholder 2">
            <a:extLst>
              <a:ext uri="{FF2B5EF4-FFF2-40B4-BE49-F238E27FC236}">
                <a16:creationId xmlns:a16="http://schemas.microsoft.com/office/drawing/2014/main" id="{206820FE-2B93-47B9-9F3F-22146E50B446}"/>
              </a:ext>
            </a:extLst>
          </p:cNvPr>
          <p:cNvSpPr>
            <a:spLocks noGrp="1"/>
          </p:cNvSpPr>
          <p:nvPr>
            <p:ph type="body" idx="1"/>
          </p:nvPr>
        </p:nvSpPr>
        <p:spPr/>
        <p:txBody>
          <a:bodyPr>
            <a:normAutofit fontScale="85000" lnSpcReduction="20000"/>
          </a:bodyPr>
          <a:lstStyle/>
          <a:p>
            <a:r>
              <a:rPr lang="en-US" dirty="0"/>
              <a:t>Here the word “fake” creates a lot of negative sentiment in the tweet. </a:t>
            </a:r>
          </a:p>
        </p:txBody>
      </p:sp>
      <p:sp>
        <p:nvSpPr>
          <p:cNvPr id="5" name="Text Placeholder 4">
            <a:extLst>
              <a:ext uri="{FF2B5EF4-FFF2-40B4-BE49-F238E27FC236}">
                <a16:creationId xmlns:a16="http://schemas.microsoft.com/office/drawing/2014/main" id="{20C424A8-1CF1-4EF3-8047-BA5AD846293A}"/>
              </a:ext>
            </a:extLst>
          </p:cNvPr>
          <p:cNvSpPr>
            <a:spLocks noGrp="1"/>
          </p:cNvSpPr>
          <p:nvPr>
            <p:ph type="body" sz="quarter" idx="3"/>
          </p:nvPr>
        </p:nvSpPr>
        <p:spPr/>
        <p:txBody>
          <a:bodyPr>
            <a:normAutofit fontScale="85000" lnSpcReduction="20000"/>
          </a:bodyPr>
          <a:lstStyle/>
          <a:p>
            <a:r>
              <a:rPr lang="en-US" dirty="0"/>
              <a:t>The word “</a:t>
            </a:r>
            <a:r>
              <a:rPr lang="en-US" dirty="0" err="1"/>
              <a:t>foxandfriends</a:t>
            </a:r>
            <a:r>
              <a:rPr lang="en-US" dirty="0"/>
              <a:t>” shows 82.8% of the chart under expansion in the economy.  </a:t>
            </a:r>
          </a:p>
        </p:txBody>
      </p:sp>
      <p:pic>
        <p:nvPicPr>
          <p:cNvPr id="8" name="Content Placeholder 7">
            <a:extLst>
              <a:ext uri="{FF2B5EF4-FFF2-40B4-BE49-F238E27FC236}">
                <a16:creationId xmlns:a16="http://schemas.microsoft.com/office/drawing/2014/main" id="{1B69E825-A7D1-446A-B037-48323DF012C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65213" y="2795058"/>
            <a:ext cx="4645025" cy="3096683"/>
          </a:xfrm>
        </p:spPr>
      </p:pic>
      <p:pic>
        <p:nvPicPr>
          <p:cNvPr id="11" name="Content Placeholder 10">
            <a:extLst>
              <a:ext uri="{FF2B5EF4-FFF2-40B4-BE49-F238E27FC236}">
                <a16:creationId xmlns:a16="http://schemas.microsoft.com/office/drawing/2014/main" id="{09A1F372-B6B3-4850-9DA4-0C18C4F2452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08700" y="2667000"/>
            <a:ext cx="4470400" cy="3352800"/>
          </a:xfrm>
        </p:spPr>
      </p:pic>
    </p:spTree>
    <p:extLst>
      <p:ext uri="{BB962C8B-B14F-4D97-AF65-F5344CB8AC3E}">
        <p14:creationId xmlns:p14="http://schemas.microsoft.com/office/powerpoint/2010/main" val="236821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p>
        </p:txBody>
      </p:sp>
      <p:sp>
        <p:nvSpPr>
          <p:cNvPr id="14" name="Content Placeholder 13"/>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pPr marL="0" lvl="0" indent="0">
              <a:buNone/>
            </a:pPr>
            <a:r>
              <a:rPr lang="en-US" dirty="0"/>
              <a:t>President Donald Trump’s daily tweets on Twitter from                                       January 20, 2017 to   January 31, 2018</a:t>
            </a:r>
          </a:p>
          <a:p>
            <a:pPr lvl="1">
              <a:buFont typeface="Wingdings" panose="05000000000000000000" pitchFamily="2" charset="2"/>
              <a:buChar char="Ø"/>
            </a:pPr>
            <a:r>
              <a:rPr lang="en-US" dirty="0"/>
              <a:t>How can they influence daily changes in the economic markets of the U.S. Economy?</a:t>
            </a:r>
          </a:p>
          <a:p>
            <a:pPr lvl="2">
              <a:buFont typeface="Wingdings" panose="05000000000000000000" pitchFamily="2" charset="2"/>
              <a:buChar char="§"/>
            </a:pPr>
            <a:r>
              <a:rPr lang="en-US" dirty="0"/>
              <a:t>Can a tweet </a:t>
            </a:r>
            <a:r>
              <a:rPr lang="en-US" sz="1400" dirty="0"/>
              <a:t>with</a:t>
            </a:r>
            <a:r>
              <a:rPr lang="en-US" dirty="0"/>
              <a:t> negative sentiment cause a change in the direction of expansion?</a:t>
            </a:r>
          </a:p>
          <a:p>
            <a:pPr lvl="2">
              <a:buFont typeface="Wingdings" panose="05000000000000000000" pitchFamily="2" charset="2"/>
              <a:buChar char="§"/>
            </a:pPr>
            <a:r>
              <a:rPr lang="en-US" dirty="0"/>
              <a:t>Can a tweet with positive sentiment cause a change in the direction of contraction?</a:t>
            </a:r>
          </a:p>
          <a:p>
            <a:pPr lvl="2">
              <a:buFont typeface="Wingdings" panose="05000000000000000000" pitchFamily="2" charset="2"/>
              <a:buChar char="§"/>
            </a:pPr>
            <a:r>
              <a:rPr lang="en-US" dirty="0"/>
              <a:t>Are the specific words used in the tweets important to influence the daily change?</a:t>
            </a:r>
          </a:p>
          <a:p>
            <a:pPr marL="0" indent="0">
              <a:buNone/>
            </a:pPr>
            <a:r>
              <a:rPr lang="en-US" dirty="0"/>
              <a:t>A sentiment analysis label</a:t>
            </a:r>
          </a:p>
          <a:p>
            <a:pPr lvl="1">
              <a:buFont typeface="Wingdings" panose="05000000000000000000" pitchFamily="2" charset="2"/>
              <a:buChar char="Ø"/>
            </a:pPr>
            <a:r>
              <a:rPr lang="en-US" dirty="0"/>
              <a:t> Positive, Neutral, or Negative Polarity</a:t>
            </a:r>
          </a:p>
          <a:p>
            <a:pPr marL="0" indent="0">
              <a:buNone/>
            </a:pPr>
            <a:r>
              <a:rPr lang="en-US" dirty="0"/>
              <a:t>A leading economic indicator of recession label</a:t>
            </a:r>
          </a:p>
          <a:p>
            <a:pPr lvl="1">
              <a:buFont typeface="Wingdings" panose="05000000000000000000" pitchFamily="2" charset="2"/>
              <a:buChar char="Ø"/>
            </a:pPr>
            <a:r>
              <a:rPr lang="en-US" dirty="0"/>
              <a:t>Expansion</a:t>
            </a:r>
          </a:p>
          <a:p>
            <a:pPr lvl="1">
              <a:buFont typeface="Wingdings" panose="05000000000000000000" pitchFamily="2" charset="2"/>
              <a:buChar char="Ø"/>
            </a:pPr>
            <a:r>
              <a:rPr lang="en-US" dirty="0"/>
              <a:t>Contraction</a:t>
            </a:r>
          </a:p>
          <a:p>
            <a:pPr marL="0" indent="0">
              <a:buNone/>
            </a:pPr>
            <a:endParaRPr lang="en-US" sz="1800" dirty="0"/>
          </a:p>
          <a:p>
            <a:pPr marL="0" indent="0">
              <a:buNone/>
            </a:pPr>
            <a:endParaRPr lang="en-US" dirty="0"/>
          </a:p>
        </p:txBody>
      </p:sp>
    </p:spTree>
    <p:extLst>
      <p:ext uri="{BB962C8B-B14F-4D97-AF65-F5344CB8AC3E}">
        <p14:creationId xmlns:p14="http://schemas.microsoft.com/office/powerpoint/2010/main" val="41242897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9B09B-B4E2-4CB7-A00C-FFB2E9B940F4}"/>
              </a:ext>
            </a:extLst>
          </p:cNvPr>
          <p:cNvSpPr>
            <a:spLocks noGrp="1"/>
          </p:cNvSpPr>
          <p:nvPr>
            <p:ph type="title"/>
          </p:nvPr>
        </p:nvSpPr>
        <p:spPr/>
        <p:txBody>
          <a:bodyPr/>
          <a:lstStyle/>
          <a:p>
            <a:r>
              <a:rPr lang="en-US" dirty="0"/>
              <a:t>Results: Foreign Affairs</a:t>
            </a:r>
          </a:p>
        </p:txBody>
      </p:sp>
      <p:sp>
        <p:nvSpPr>
          <p:cNvPr id="3" name="Text Placeholder 2">
            <a:extLst>
              <a:ext uri="{FF2B5EF4-FFF2-40B4-BE49-F238E27FC236}">
                <a16:creationId xmlns:a16="http://schemas.microsoft.com/office/drawing/2014/main" id="{206820FE-2B93-47B9-9F3F-22146E50B446}"/>
              </a:ext>
            </a:extLst>
          </p:cNvPr>
          <p:cNvSpPr>
            <a:spLocks noGrp="1"/>
          </p:cNvSpPr>
          <p:nvPr>
            <p:ph type="body" idx="1"/>
          </p:nvPr>
        </p:nvSpPr>
        <p:spPr/>
        <p:txBody>
          <a:bodyPr>
            <a:normAutofit fontScale="85000" lnSpcReduction="20000"/>
          </a:bodyPr>
          <a:lstStyle/>
          <a:p>
            <a:r>
              <a:rPr lang="en-US" dirty="0"/>
              <a:t>The topic of North Korea created more expansion in the economy than contraction.  </a:t>
            </a:r>
          </a:p>
        </p:txBody>
      </p:sp>
      <p:sp>
        <p:nvSpPr>
          <p:cNvPr id="5" name="Text Placeholder 4">
            <a:extLst>
              <a:ext uri="{FF2B5EF4-FFF2-40B4-BE49-F238E27FC236}">
                <a16:creationId xmlns:a16="http://schemas.microsoft.com/office/drawing/2014/main" id="{20C424A8-1CF1-4EF3-8047-BA5AD846293A}"/>
              </a:ext>
            </a:extLst>
          </p:cNvPr>
          <p:cNvSpPr>
            <a:spLocks noGrp="1"/>
          </p:cNvSpPr>
          <p:nvPr>
            <p:ph type="body" sz="quarter" idx="3"/>
          </p:nvPr>
        </p:nvSpPr>
        <p:spPr/>
        <p:txBody>
          <a:bodyPr>
            <a:normAutofit fontScale="85000" lnSpcReduction="20000"/>
          </a:bodyPr>
          <a:lstStyle/>
          <a:p>
            <a:r>
              <a:rPr lang="en-US" dirty="0"/>
              <a:t>The topic of the Russian probe within the time period of this project appears to be insignificant.  </a:t>
            </a:r>
          </a:p>
        </p:txBody>
      </p:sp>
      <p:pic>
        <p:nvPicPr>
          <p:cNvPr id="7" name="Content Placeholder 6">
            <a:extLst>
              <a:ext uri="{FF2B5EF4-FFF2-40B4-BE49-F238E27FC236}">
                <a16:creationId xmlns:a16="http://schemas.microsoft.com/office/drawing/2014/main" id="{F257B6FC-DE83-4402-8A86-2DF152EC43F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52525" y="2667000"/>
            <a:ext cx="4470400" cy="3352800"/>
          </a:xfrm>
        </p:spPr>
      </p:pic>
      <p:pic>
        <p:nvPicPr>
          <p:cNvPr id="12" name="Content Placeholder 11">
            <a:extLst>
              <a:ext uri="{FF2B5EF4-FFF2-40B4-BE49-F238E27FC236}">
                <a16:creationId xmlns:a16="http://schemas.microsoft.com/office/drawing/2014/main" id="{FBEAAC3F-60AC-416C-A30E-B72C38B75A1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08700" y="2667000"/>
            <a:ext cx="4470400" cy="3352800"/>
          </a:xfrm>
        </p:spPr>
      </p:pic>
    </p:spTree>
    <p:extLst>
      <p:ext uri="{BB962C8B-B14F-4D97-AF65-F5344CB8AC3E}">
        <p14:creationId xmlns:p14="http://schemas.microsoft.com/office/powerpoint/2010/main" val="3947604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9B09B-B4E2-4CB7-A00C-FFB2E9B940F4}"/>
              </a:ext>
            </a:extLst>
          </p:cNvPr>
          <p:cNvSpPr>
            <a:spLocks noGrp="1"/>
          </p:cNvSpPr>
          <p:nvPr>
            <p:ph type="title"/>
          </p:nvPr>
        </p:nvSpPr>
        <p:spPr/>
        <p:txBody>
          <a:bodyPr/>
          <a:lstStyle/>
          <a:p>
            <a:r>
              <a:rPr lang="en-US" dirty="0"/>
              <a:t>Results: Foreign Affairs</a:t>
            </a:r>
          </a:p>
        </p:txBody>
      </p:sp>
      <p:sp>
        <p:nvSpPr>
          <p:cNvPr id="3" name="Text Placeholder 2">
            <a:extLst>
              <a:ext uri="{FF2B5EF4-FFF2-40B4-BE49-F238E27FC236}">
                <a16:creationId xmlns:a16="http://schemas.microsoft.com/office/drawing/2014/main" id="{206820FE-2B93-47B9-9F3F-22146E50B446}"/>
              </a:ext>
            </a:extLst>
          </p:cNvPr>
          <p:cNvSpPr>
            <a:spLocks noGrp="1"/>
          </p:cNvSpPr>
          <p:nvPr>
            <p:ph type="body" idx="1"/>
          </p:nvPr>
        </p:nvSpPr>
        <p:spPr/>
        <p:txBody>
          <a:bodyPr>
            <a:normAutofit fontScale="85000" lnSpcReduction="20000"/>
          </a:bodyPr>
          <a:lstStyle/>
          <a:p>
            <a:r>
              <a:rPr lang="en-US" dirty="0"/>
              <a:t>Another example of the word “great” having 100% positive sentiment. </a:t>
            </a:r>
          </a:p>
        </p:txBody>
      </p:sp>
      <p:sp>
        <p:nvSpPr>
          <p:cNvPr id="5" name="Text Placeholder 4">
            <a:extLst>
              <a:ext uri="{FF2B5EF4-FFF2-40B4-BE49-F238E27FC236}">
                <a16:creationId xmlns:a16="http://schemas.microsoft.com/office/drawing/2014/main" id="{20C424A8-1CF1-4EF3-8047-BA5AD846293A}"/>
              </a:ext>
            </a:extLst>
          </p:cNvPr>
          <p:cNvSpPr>
            <a:spLocks noGrp="1"/>
          </p:cNvSpPr>
          <p:nvPr>
            <p:ph type="body" sz="quarter" idx="3"/>
          </p:nvPr>
        </p:nvSpPr>
        <p:spPr/>
        <p:txBody>
          <a:bodyPr>
            <a:normAutofit fontScale="85000" lnSpcReduction="20000"/>
          </a:bodyPr>
          <a:lstStyle/>
          <a:p>
            <a:r>
              <a:rPr lang="en-US" dirty="0"/>
              <a:t>Here the topic of the wall shows 84.6% of the pie in expansion of economy category. </a:t>
            </a:r>
          </a:p>
        </p:txBody>
      </p:sp>
      <p:pic>
        <p:nvPicPr>
          <p:cNvPr id="8" name="Content Placeholder 7">
            <a:extLst>
              <a:ext uri="{FF2B5EF4-FFF2-40B4-BE49-F238E27FC236}">
                <a16:creationId xmlns:a16="http://schemas.microsoft.com/office/drawing/2014/main" id="{7F07F84B-DD1B-460F-AF69-B7CC61AF099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52525" y="2667000"/>
            <a:ext cx="4470400" cy="3352800"/>
          </a:xfrm>
        </p:spPr>
      </p:pic>
      <p:pic>
        <p:nvPicPr>
          <p:cNvPr id="11" name="Content Placeholder 10">
            <a:extLst>
              <a:ext uri="{FF2B5EF4-FFF2-40B4-BE49-F238E27FC236}">
                <a16:creationId xmlns:a16="http://schemas.microsoft.com/office/drawing/2014/main" id="{6096768B-BB38-43C3-8EB8-E0D3B7A7748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08700" y="2667000"/>
            <a:ext cx="4470400" cy="3352800"/>
          </a:xfrm>
        </p:spPr>
      </p:pic>
    </p:spTree>
    <p:extLst>
      <p:ext uri="{BB962C8B-B14F-4D97-AF65-F5344CB8AC3E}">
        <p14:creationId xmlns:p14="http://schemas.microsoft.com/office/powerpoint/2010/main" val="3967295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C3EDB-BCBF-41BC-8D16-28CF4E13DC49}"/>
              </a:ext>
            </a:extLst>
          </p:cNvPr>
          <p:cNvSpPr>
            <a:spLocks noGrp="1"/>
          </p:cNvSpPr>
          <p:nvPr>
            <p:ph type="title"/>
          </p:nvPr>
        </p:nvSpPr>
        <p:spPr/>
        <p:txBody>
          <a:bodyPr/>
          <a:lstStyle/>
          <a:p>
            <a:r>
              <a:rPr lang="en-US" dirty="0"/>
              <a:t>Discussion of Results</a:t>
            </a:r>
          </a:p>
        </p:txBody>
      </p:sp>
      <p:sp>
        <p:nvSpPr>
          <p:cNvPr id="3" name="Content Placeholder 2">
            <a:extLst>
              <a:ext uri="{FF2B5EF4-FFF2-40B4-BE49-F238E27FC236}">
                <a16:creationId xmlns:a16="http://schemas.microsoft.com/office/drawing/2014/main" id="{76D96011-3238-41C0-A8D1-DDE0B9923FEB}"/>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buNone/>
            </a:pPr>
            <a:r>
              <a:rPr lang="en-US" dirty="0"/>
              <a:t>Two salient features stood out in the results</a:t>
            </a:r>
          </a:p>
          <a:p>
            <a:pPr lvl="1">
              <a:buFont typeface="Wingdings" panose="05000000000000000000" pitchFamily="2" charset="2"/>
              <a:buChar char="Ø"/>
            </a:pPr>
            <a:r>
              <a:rPr lang="en-US" dirty="0"/>
              <a:t>Mainly positive sentiment and expansion of the economy in most of the pie charts.</a:t>
            </a:r>
          </a:p>
          <a:p>
            <a:pPr lvl="2">
              <a:buFont typeface="Wingdings" panose="05000000000000000000" pitchFamily="2" charset="2"/>
              <a:buChar char="§"/>
            </a:pPr>
            <a:r>
              <a:rPr lang="en-US" dirty="0"/>
              <a:t>The time period the tweets were evaluated showed more expansion in the economy than contraction.</a:t>
            </a:r>
          </a:p>
          <a:p>
            <a:pPr lvl="2">
              <a:buFont typeface="Wingdings" panose="05000000000000000000" pitchFamily="2" charset="2"/>
              <a:buChar char="§"/>
            </a:pPr>
            <a:r>
              <a:rPr lang="en-US" dirty="0"/>
              <a:t>It would be nice to see periods in the economic data where there is a lot more contraction in the economy or more equal amounts of expansion and contraction to see how Donald Trump’s tweets influence such a distribution.</a:t>
            </a:r>
          </a:p>
          <a:p>
            <a:pPr lvl="1">
              <a:buFont typeface="Wingdings" panose="05000000000000000000" pitchFamily="2" charset="2"/>
              <a:buChar char="Ø"/>
            </a:pPr>
            <a:r>
              <a:rPr lang="en-US" dirty="0"/>
              <a:t>How the sentiment analysis calculation determined the polarity of the tweet.</a:t>
            </a:r>
          </a:p>
          <a:p>
            <a:pPr lvl="2">
              <a:buFont typeface="Wingdings" panose="05000000000000000000" pitchFamily="2" charset="2"/>
              <a:buChar char="§"/>
            </a:pPr>
            <a:r>
              <a:rPr lang="en-US" dirty="0" err="1"/>
              <a:t>TextBlob</a:t>
            </a:r>
            <a:r>
              <a:rPr lang="en-US" dirty="0"/>
              <a:t> Sentiment Analysis was not sophisticated enough in differentiating the positive and negative meanings of the word “hard” because it did not evaluate the words before and after it. </a:t>
            </a:r>
          </a:p>
          <a:p>
            <a:pPr lvl="2">
              <a:buFont typeface="Wingdings" panose="05000000000000000000" pitchFamily="2" charset="2"/>
              <a:buChar char="§"/>
            </a:pPr>
            <a:r>
              <a:rPr lang="en-US" dirty="0"/>
              <a:t>The word “hard” has a negative connotation when compared to “soft” but when it is used in the phrase “hard working” like it is in the tweet, it supposedly becomes somewhat positive in nature.</a:t>
            </a:r>
          </a:p>
          <a:p>
            <a:pPr lvl="2">
              <a:buFont typeface="Wingdings" panose="05000000000000000000" pitchFamily="2" charset="2"/>
              <a:buChar char="§"/>
            </a:pPr>
            <a:r>
              <a:rPr lang="en-US" dirty="0"/>
              <a:t>We would need a machine learning algorithm that had a large enough training set to differentiate these meanings. This is something that could definitely be improved upon in future development of sentiment analysis. </a:t>
            </a:r>
          </a:p>
        </p:txBody>
      </p:sp>
    </p:spTree>
    <p:extLst>
      <p:ext uri="{BB962C8B-B14F-4D97-AF65-F5344CB8AC3E}">
        <p14:creationId xmlns:p14="http://schemas.microsoft.com/office/powerpoint/2010/main" val="956106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64FAF-4148-4C59-A3C7-A6344E40139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79572C5-032E-4BC4-A7F6-1BD60C158576}"/>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buNone/>
            </a:pPr>
            <a:r>
              <a:rPr lang="en-US" dirty="0"/>
              <a:t>The purpose of this project was to see how the sentiment of Donald Trump tweets and the words or phrases he uses in them correlate to a daily expansion or contraction in the United States economy.</a:t>
            </a:r>
          </a:p>
          <a:p>
            <a:pPr marL="0" indent="0">
              <a:buNone/>
            </a:pPr>
            <a:r>
              <a:rPr lang="en-US" dirty="0"/>
              <a:t>Based on the above results that cover the period from January 20, 2017 to January 31, 2018, the economy did quite well at expanding in this period and Donald Trump could arguably take some credit for the expansion of the economy.</a:t>
            </a:r>
          </a:p>
          <a:p>
            <a:pPr marL="0" indent="0">
              <a:buNone/>
            </a:pPr>
            <a:r>
              <a:rPr lang="en-US" dirty="0"/>
              <a:t>Because the data is highly skewed towards economic expansion, no real conclusions about the predictability can be made until data showing significant contraction in the economy is seen to have similar effects.</a:t>
            </a:r>
          </a:p>
          <a:p>
            <a:pPr marL="0" indent="0">
              <a:buNone/>
            </a:pPr>
            <a:r>
              <a:rPr lang="en-US" dirty="0"/>
              <a:t>It can be concluded based on the results of this project that tweets produced by a powerful person like the President of the United States could possibly be used to predict future expansion or contraction in the economy, but more data that reflects a contracting economy needs to be investigated before making a definitive conclusion. </a:t>
            </a:r>
          </a:p>
          <a:p>
            <a:endParaRPr lang="en-US" dirty="0"/>
          </a:p>
        </p:txBody>
      </p:sp>
    </p:spTree>
    <p:extLst>
      <p:ext uri="{BB962C8B-B14F-4D97-AF65-F5344CB8AC3E}">
        <p14:creationId xmlns:p14="http://schemas.microsoft.com/office/powerpoint/2010/main" val="2711315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5F396-001B-4CB0-B02B-207AB533C986}"/>
              </a:ext>
            </a:extLst>
          </p:cNvPr>
          <p:cNvSpPr>
            <a:spLocks noGrp="1"/>
          </p:cNvSpPr>
          <p:nvPr>
            <p:ph type="title"/>
          </p:nvPr>
        </p:nvSpPr>
        <p:spPr/>
        <p:txBody>
          <a:bodyPr>
            <a:noAutofit/>
          </a:bodyPr>
          <a:lstStyle/>
          <a:p>
            <a:pPr algn="ctr"/>
            <a:r>
              <a:rPr lang="en-US" sz="4400" dirty="0"/>
              <a:t>Any </a:t>
            </a:r>
            <a:br>
              <a:rPr lang="en-US" sz="4400" dirty="0"/>
            </a:br>
            <a:r>
              <a:rPr lang="en-US" sz="4400" dirty="0"/>
              <a:t>Questions?</a:t>
            </a:r>
            <a:br>
              <a:rPr lang="en-US" sz="4400" dirty="0"/>
            </a:br>
            <a:br>
              <a:rPr lang="en-US" sz="4400" dirty="0"/>
            </a:br>
            <a:endParaRPr lang="en-US" sz="4400" dirty="0"/>
          </a:p>
        </p:txBody>
      </p:sp>
      <p:pic>
        <p:nvPicPr>
          <p:cNvPr id="6" name="Picture Placeholder 5">
            <a:extLst>
              <a:ext uri="{FF2B5EF4-FFF2-40B4-BE49-F238E27FC236}">
                <a16:creationId xmlns:a16="http://schemas.microsoft.com/office/drawing/2014/main" id="{600B02F0-B2D8-48FA-94B7-A01CDEE79AEF}"/>
              </a:ext>
            </a:extLst>
          </p:cNvPr>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t="15129" b="15129"/>
          <a:stretch>
            <a:fillRect/>
          </a:stretch>
        </p:blipFill>
        <p:spPr>
          <a:xfrm>
            <a:off x="4646613" y="836613"/>
            <a:ext cx="5867400" cy="5183187"/>
          </a:xfrm>
        </p:spPr>
      </p:pic>
      <p:sp>
        <p:nvSpPr>
          <p:cNvPr id="4" name="Text Placeholder 3">
            <a:extLst>
              <a:ext uri="{FF2B5EF4-FFF2-40B4-BE49-F238E27FC236}">
                <a16:creationId xmlns:a16="http://schemas.microsoft.com/office/drawing/2014/main" id="{366A7C7D-9B0E-4C42-84C2-D90EFE14B522}"/>
              </a:ext>
            </a:extLst>
          </p:cNvPr>
          <p:cNvSpPr>
            <a:spLocks noGrp="1"/>
          </p:cNvSpPr>
          <p:nvPr>
            <p:ph type="body" sz="half" idx="2"/>
          </p:nvPr>
        </p:nvSpPr>
        <p:spPr/>
        <p:txBody>
          <a:bodyPr>
            <a:normAutofit/>
          </a:bodyPr>
          <a:lstStyle/>
          <a:p>
            <a:pPr algn="ctr"/>
            <a:r>
              <a:rPr lang="en-US" sz="3600" dirty="0"/>
              <a:t>Thank </a:t>
            </a:r>
          </a:p>
          <a:p>
            <a:pPr algn="ctr"/>
            <a:r>
              <a:rPr lang="en-US" sz="3600" dirty="0"/>
              <a:t>You!</a:t>
            </a:r>
          </a:p>
        </p:txBody>
      </p:sp>
    </p:spTree>
    <p:extLst>
      <p:ext uri="{BB962C8B-B14F-4D97-AF65-F5344CB8AC3E}">
        <p14:creationId xmlns:p14="http://schemas.microsoft.com/office/powerpoint/2010/main" val="34147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B3DFD-A4D8-4F17-828D-672A255EFC82}"/>
              </a:ext>
            </a:extLst>
          </p:cNvPr>
          <p:cNvSpPr>
            <a:spLocks noGrp="1"/>
          </p:cNvSpPr>
          <p:nvPr>
            <p:ph type="title"/>
          </p:nvPr>
        </p:nvSpPr>
        <p:spPr/>
        <p:txBody>
          <a:bodyPr/>
          <a:lstStyle/>
          <a:p>
            <a:r>
              <a:rPr lang="en-US" dirty="0"/>
              <a:t>Leading Economic Indicators of Recession</a:t>
            </a:r>
          </a:p>
        </p:txBody>
      </p:sp>
      <p:sp>
        <p:nvSpPr>
          <p:cNvPr id="3" name="Content Placeholder 2">
            <a:extLst>
              <a:ext uri="{FF2B5EF4-FFF2-40B4-BE49-F238E27FC236}">
                <a16:creationId xmlns:a16="http://schemas.microsoft.com/office/drawing/2014/main" id="{2A0E3F88-573E-48D5-B181-168473A94BBA}"/>
              </a:ext>
            </a:extLst>
          </p:cNvPr>
          <p:cNvSpPr>
            <a:spLocks noGrp="1"/>
          </p:cNvSpPr>
          <p:nvPr>
            <p:ph idx="1"/>
          </p:nvPr>
        </p:nvSpPr>
        <p:spPr>
          <a:xfrm>
            <a:off x="1065212" y="1828800"/>
            <a:ext cx="9601200" cy="4191000"/>
          </a:xfrm>
        </p:spPr>
        <p:style>
          <a:lnRef idx="2">
            <a:schemeClr val="accent2"/>
          </a:lnRef>
          <a:fillRef idx="1">
            <a:schemeClr val="lt1"/>
          </a:fillRef>
          <a:effectRef idx="0">
            <a:schemeClr val="accent2"/>
          </a:effectRef>
          <a:fontRef idx="minor">
            <a:schemeClr val="dk1"/>
          </a:fontRef>
        </p:style>
        <p:txBody>
          <a:bodyPr/>
          <a:lstStyle/>
          <a:p>
            <a:pPr marL="0" indent="0">
              <a:buNone/>
            </a:pPr>
            <a:r>
              <a:rPr lang="en-US" dirty="0"/>
              <a:t>Copper-Gold Ratio</a:t>
            </a:r>
          </a:p>
          <a:p>
            <a:pPr lvl="1">
              <a:buFont typeface="Wingdings" panose="05000000000000000000" pitchFamily="2" charset="2"/>
              <a:buChar char="Ø"/>
            </a:pPr>
            <a:r>
              <a:rPr lang="en-US" dirty="0"/>
              <a:t>When the economy is expanding copper prices rise.</a:t>
            </a:r>
          </a:p>
          <a:p>
            <a:pPr lvl="1">
              <a:buFont typeface="Wingdings" panose="05000000000000000000" pitchFamily="2" charset="2"/>
              <a:buChar char="Ø"/>
            </a:pPr>
            <a:r>
              <a:rPr lang="en-US" dirty="0"/>
              <a:t>When the economy is contracting gold prices rise.</a:t>
            </a:r>
          </a:p>
          <a:p>
            <a:pPr lvl="1">
              <a:buFont typeface="Wingdings" panose="05000000000000000000" pitchFamily="2" charset="2"/>
              <a:buChar char="Ø"/>
            </a:pPr>
            <a:r>
              <a:rPr lang="en-US" dirty="0"/>
              <a:t>An increase means the economy is expanding and a decrease means it is contracting.</a:t>
            </a:r>
          </a:p>
          <a:p>
            <a:pPr marL="279082" lvl="1" indent="0">
              <a:buNone/>
            </a:pPr>
            <a:r>
              <a:rPr lang="en-US" dirty="0"/>
              <a:t>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3B37152-E0CD-4A69-A258-2E2F20E2F941}"/>
                  </a:ext>
                </a:extLst>
              </p:cNvPr>
              <p:cNvSpPr txBox="1"/>
              <p:nvPr/>
            </p:nvSpPr>
            <p:spPr>
              <a:xfrm>
                <a:off x="2284412" y="3581400"/>
                <a:ext cx="6781800" cy="1268681"/>
              </a:xfrm>
              <a:prstGeom prst="rect">
                <a:avLst/>
              </a:prstGeom>
              <a:solidFill>
                <a:schemeClr val="accent5">
                  <a:lumMod val="60000"/>
                  <a:lumOff val="40000"/>
                </a:schemeClr>
              </a:solidFill>
            </p:spPr>
            <p:txBody>
              <a:bodyPr wrap="square" rtlCol="0">
                <a:spAutoFit/>
              </a:bodyPr>
              <a:lstStyle/>
              <a:p>
                <a:pPr algn="ctr"/>
                <a:endParaRPr lang="en-US" dirty="0"/>
              </a:p>
              <a:p>
                <a:pPr algn="ctr"/>
                <a:r>
                  <a:rPr lang="en-US" sz="2800" dirty="0"/>
                  <a:t>Copper-Gold Ratio   =   </a:t>
                </a:r>
                <a14:m>
                  <m:oMath xmlns:m="http://schemas.openxmlformats.org/officeDocument/2006/math">
                    <m:f>
                      <m:fPr>
                        <m:ctrlPr>
                          <a:rPr lang="en-US" sz="2800" i="1">
                            <a:latin typeface="Cambria Math" panose="02040503050406030204" pitchFamily="18" charset="0"/>
                          </a:rPr>
                        </m:ctrlPr>
                      </m:fPr>
                      <m:num>
                        <m:r>
                          <m:rPr>
                            <m:sty m:val="p"/>
                          </m:rPr>
                          <a:rPr lang="en-US" sz="2800" i="0">
                            <a:latin typeface="Cambria Math" panose="02040503050406030204" pitchFamily="18" charset="0"/>
                          </a:rPr>
                          <m:t>Copper</m:t>
                        </m:r>
                      </m:num>
                      <m:den>
                        <m:r>
                          <m:rPr>
                            <m:sty m:val="p"/>
                          </m:rPr>
                          <a:rPr lang="en-US" sz="2800" i="0">
                            <a:latin typeface="Cambria Math" panose="02040503050406030204" pitchFamily="18" charset="0"/>
                          </a:rPr>
                          <m:t>Gold</m:t>
                        </m:r>
                      </m:den>
                    </m:f>
                  </m:oMath>
                </a14:m>
                <a:endParaRPr lang="en-US" sz="2800" dirty="0"/>
              </a:p>
              <a:p>
                <a:endParaRPr lang="en-US" dirty="0"/>
              </a:p>
            </p:txBody>
          </p:sp>
        </mc:Choice>
        <mc:Fallback xmlns="">
          <p:sp>
            <p:nvSpPr>
              <p:cNvPr id="4" name="TextBox 3">
                <a:extLst>
                  <a:ext uri="{FF2B5EF4-FFF2-40B4-BE49-F238E27FC236}">
                    <a16:creationId xmlns:a16="http://schemas.microsoft.com/office/drawing/2014/main" id="{63B37152-E0CD-4A69-A258-2E2F20E2F941}"/>
                  </a:ext>
                </a:extLst>
              </p:cNvPr>
              <p:cNvSpPr txBox="1">
                <a:spLocks noRot="1" noChangeAspect="1" noMove="1" noResize="1" noEditPoints="1" noAdjustHandles="1" noChangeArrowheads="1" noChangeShapeType="1" noTextEdit="1"/>
              </p:cNvSpPr>
              <p:nvPr/>
            </p:nvSpPr>
            <p:spPr>
              <a:xfrm>
                <a:off x="2284412" y="3581400"/>
                <a:ext cx="6781800" cy="1268681"/>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09383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93EA5-54C9-465E-AF1C-A6D4FB0CC399}"/>
              </a:ext>
            </a:extLst>
          </p:cNvPr>
          <p:cNvSpPr>
            <a:spLocks noGrp="1"/>
          </p:cNvSpPr>
          <p:nvPr>
            <p:ph type="title"/>
          </p:nvPr>
        </p:nvSpPr>
        <p:spPr/>
        <p:txBody>
          <a:bodyPr/>
          <a:lstStyle/>
          <a:p>
            <a:r>
              <a:rPr lang="en-US" dirty="0"/>
              <a:t>Leading Economic Indicators of Recession</a:t>
            </a:r>
          </a:p>
        </p:txBody>
      </p:sp>
      <p:sp>
        <p:nvSpPr>
          <p:cNvPr id="3" name="Content Placeholder 2">
            <a:extLst>
              <a:ext uri="{FF2B5EF4-FFF2-40B4-BE49-F238E27FC236}">
                <a16:creationId xmlns:a16="http://schemas.microsoft.com/office/drawing/2014/main" id="{525ED714-1F29-4336-9F56-743C2C66D734}"/>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pPr marL="0" indent="0">
              <a:buNone/>
            </a:pPr>
            <a:r>
              <a:rPr lang="en-US" dirty="0"/>
              <a:t>Yield Curve Flattening</a:t>
            </a:r>
          </a:p>
          <a:p>
            <a:pPr lvl="1">
              <a:buFont typeface="Wingdings" panose="05000000000000000000" pitchFamily="2" charset="2"/>
              <a:buChar char="Ø"/>
            </a:pPr>
            <a:r>
              <a:rPr lang="en-US" dirty="0"/>
              <a:t>During an expansion of the economy, long-term yields increase as inflation increases and decrease during times the economy is contracting.</a:t>
            </a:r>
          </a:p>
          <a:p>
            <a:pPr lvl="1">
              <a:buFont typeface="Wingdings" panose="05000000000000000000" pitchFamily="2" charset="2"/>
              <a:buChar char="Ø"/>
            </a:pPr>
            <a:r>
              <a:rPr lang="en-US" dirty="0"/>
              <a:t>When investors fear a recession is coming, the short-term bond yields go up.</a:t>
            </a:r>
          </a:p>
          <a:p>
            <a:pPr lvl="1">
              <a:buFont typeface="Wingdings" panose="05000000000000000000" pitchFamily="2" charset="2"/>
              <a:buChar char="Ø"/>
            </a:pPr>
            <a:r>
              <a:rPr lang="en-US" dirty="0"/>
              <a:t>When a yield curve inverts, it is suggested that a recession may be imminent.</a:t>
            </a:r>
          </a:p>
          <a:p>
            <a:pPr lvl="1">
              <a:buFont typeface="Wingdings" panose="05000000000000000000" pitchFamily="2" charset="2"/>
              <a:buChar char="Ø"/>
            </a:pPr>
            <a:r>
              <a:rPr lang="en-US" dirty="0"/>
              <a:t>Short-term bond yields move higher than long-term yields.</a:t>
            </a:r>
          </a:p>
          <a:p>
            <a:pPr lvl="1">
              <a:buFont typeface="Wingdings" panose="05000000000000000000" pitchFamily="2" charset="2"/>
              <a:buChar char="Ø"/>
            </a:pPr>
            <a:r>
              <a:rPr lang="en-US" dirty="0"/>
              <a:t>Can say when this happens on a daily basis, the economy is contracting.</a:t>
            </a:r>
          </a:p>
          <a:p>
            <a:pPr marL="279082" lvl="1" indent="0">
              <a:buNone/>
            </a:pPr>
            <a:endParaRPr lang="en-US" dirty="0"/>
          </a:p>
          <a:p>
            <a:pPr marL="279082" lvl="1" indent="0">
              <a:buNone/>
            </a:pPr>
            <a:endParaRPr lang="en-US" dirty="0"/>
          </a:p>
          <a:p>
            <a:pPr marL="279082" lvl="1" indent="0">
              <a:buNone/>
            </a:pPr>
            <a:endParaRPr lang="en-US" dirty="0"/>
          </a:p>
        </p:txBody>
      </p:sp>
      <p:sp>
        <p:nvSpPr>
          <p:cNvPr id="4" name="TextBox 3">
            <a:extLst>
              <a:ext uri="{FF2B5EF4-FFF2-40B4-BE49-F238E27FC236}">
                <a16:creationId xmlns:a16="http://schemas.microsoft.com/office/drawing/2014/main" id="{DC155D1D-F34A-4150-8848-727F293BBDE0}"/>
              </a:ext>
            </a:extLst>
          </p:cNvPr>
          <p:cNvSpPr txBox="1"/>
          <p:nvPr/>
        </p:nvSpPr>
        <p:spPr>
          <a:xfrm>
            <a:off x="1674812" y="4514612"/>
            <a:ext cx="8077200" cy="369332"/>
          </a:xfrm>
          <a:prstGeom prst="rect">
            <a:avLst/>
          </a:prstGeom>
          <a:solidFill>
            <a:schemeClr val="tx2">
              <a:lumMod val="20000"/>
              <a:lumOff val="80000"/>
            </a:schemeClr>
          </a:solidFill>
        </p:spPr>
        <p:txBody>
          <a:bodyPr wrap="square" rtlCol="0">
            <a:spAutoFit/>
          </a:bodyPr>
          <a:lstStyle/>
          <a:p>
            <a:r>
              <a:rPr lang="en-US" dirty="0"/>
              <a:t>Short-term Bond Yield Rate        Long-term Bond Yield Rate         </a:t>
            </a:r>
            <a:r>
              <a:rPr lang="en-US" b="1" dirty="0"/>
              <a:t>= </a:t>
            </a:r>
            <a:r>
              <a:rPr lang="en-US" dirty="0"/>
              <a:t> Recession</a:t>
            </a:r>
          </a:p>
        </p:txBody>
      </p:sp>
      <p:sp>
        <p:nvSpPr>
          <p:cNvPr id="5" name="Arrow: Up 4">
            <a:extLst>
              <a:ext uri="{FF2B5EF4-FFF2-40B4-BE49-F238E27FC236}">
                <a16:creationId xmlns:a16="http://schemas.microsoft.com/office/drawing/2014/main" id="{1286DA82-4302-4304-824A-853788CEE095}"/>
              </a:ext>
            </a:extLst>
          </p:cNvPr>
          <p:cNvSpPr/>
          <p:nvPr/>
        </p:nvSpPr>
        <p:spPr>
          <a:xfrm>
            <a:off x="4646612" y="4533033"/>
            <a:ext cx="228600" cy="29313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CCA542EE-37AF-4A43-A535-41D945D9FD26}"/>
              </a:ext>
            </a:extLst>
          </p:cNvPr>
          <p:cNvSpPr/>
          <p:nvPr/>
        </p:nvSpPr>
        <p:spPr>
          <a:xfrm>
            <a:off x="7870824" y="4552712"/>
            <a:ext cx="228600" cy="293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676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E4181-22D3-47CF-8E7F-C69D8A5CBE3B}"/>
              </a:ext>
            </a:extLst>
          </p:cNvPr>
          <p:cNvSpPr>
            <a:spLocks noGrp="1"/>
          </p:cNvSpPr>
          <p:nvPr>
            <p:ph type="title"/>
          </p:nvPr>
        </p:nvSpPr>
        <p:spPr/>
        <p:txBody>
          <a:bodyPr/>
          <a:lstStyle/>
          <a:p>
            <a:r>
              <a:rPr lang="en-US" dirty="0"/>
              <a:t>Leading Economic Indicators of Recession</a:t>
            </a:r>
          </a:p>
        </p:txBody>
      </p:sp>
      <p:sp>
        <p:nvSpPr>
          <p:cNvPr id="3" name="Content Placeholder 2">
            <a:extLst>
              <a:ext uri="{FF2B5EF4-FFF2-40B4-BE49-F238E27FC236}">
                <a16:creationId xmlns:a16="http://schemas.microsoft.com/office/drawing/2014/main" id="{2DF1DD40-B47C-4FC4-ABF5-687401DABEA7}"/>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pPr marL="0" indent="0">
              <a:buNone/>
            </a:pPr>
            <a:r>
              <a:rPr lang="en-US" dirty="0"/>
              <a:t>Conference Board’s Leading Economic Index</a:t>
            </a:r>
          </a:p>
          <a:p>
            <a:pPr lvl="1">
              <a:buFont typeface="Wingdings" panose="05000000000000000000" pitchFamily="2" charset="2"/>
              <a:buChar char="Ø"/>
            </a:pPr>
            <a:r>
              <a:rPr lang="en-US" dirty="0"/>
              <a:t>Used extensively to analyze different aspects of any world economy</a:t>
            </a:r>
          </a:p>
          <a:p>
            <a:pPr lvl="1">
              <a:buFont typeface="Wingdings" panose="05000000000000000000" pitchFamily="2" charset="2"/>
              <a:buChar char="Ø"/>
            </a:pPr>
            <a:r>
              <a:rPr lang="en-US" dirty="0"/>
              <a:t>When it dips below zero, it is an indication of the economy moving towards recession.</a:t>
            </a:r>
          </a:p>
          <a:p>
            <a:pPr lvl="1">
              <a:buFont typeface="Wingdings" panose="05000000000000000000" pitchFamily="2" charset="2"/>
              <a:buChar char="Ø"/>
            </a:pPr>
            <a:r>
              <a:rPr lang="en-US" dirty="0"/>
              <a:t>There are ten variables inside the Index used to calculate a diffusion index that are reported every month by the conference board.   </a:t>
            </a:r>
          </a:p>
          <a:p>
            <a:pPr lvl="1">
              <a:buFont typeface="Wingdings" panose="05000000000000000000" pitchFamily="2" charset="2"/>
              <a:buChar char="Ø"/>
            </a:pPr>
            <a:r>
              <a:rPr lang="en-US" dirty="0"/>
              <a:t>Every variable is given a value of 1.0 if the change is &gt; 0.05% from one month to another, a value of 0.5 if it is between -0.05% and +0.05% and a value of 0.0 if the change is &lt;  -0.05%.</a:t>
            </a:r>
          </a:p>
          <a:p>
            <a:pPr lvl="1">
              <a:buFont typeface="Wingdings" panose="05000000000000000000" pitchFamily="2" charset="2"/>
              <a:buChar char="Ø"/>
            </a:pPr>
            <a:r>
              <a:rPr lang="en-US" dirty="0"/>
              <a:t>All the values for each of the 10 is averaged and multiplied by 100.  </a:t>
            </a:r>
          </a:p>
          <a:p>
            <a:pPr lvl="1">
              <a:buFont typeface="Wingdings" panose="05000000000000000000" pitchFamily="2" charset="2"/>
              <a:buChar char="Ø"/>
            </a:pPr>
            <a:r>
              <a:rPr lang="en-US" dirty="0"/>
              <a:t>A final value &gt; = 50 indicates an expansion of the economy and a final value &lt; 50 indicates a contraction of the economy.</a:t>
            </a:r>
          </a:p>
        </p:txBody>
      </p:sp>
    </p:spTree>
    <p:extLst>
      <p:ext uri="{BB962C8B-B14F-4D97-AF65-F5344CB8AC3E}">
        <p14:creationId xmlns:p14="http://schemas.microsoft.com/office/powerpoint/2010/main" val="2030240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10C3B-1603-4800-833D-CD1187813BBD}"/>
              </a:ext>
            </a:extLst>
          </p:cNvPr>
          <p:cNvSpPr>
            <a:spLocks noGrp="1"/>
          </p:cNvSpPr>
          <p:nvPr>
            <p:ph type="title"/>
          </p:nvPr>
        </p:nvSpPr>
        <p:spPr/>
        <p:txBody>
          <a:bodyPr>
            <a:normAutofit/>
          </a:bodyPr>
          <a:lstStyle/>
          <a:p>
            <a:pPr marL="182880">
              <a:lnSpc>
                <a:spcPct val="120000"/>
              </a:lnSpc>
            </a:pPr>
            <a:r>
              <a:rPr lang="en-US" dirty="0"/>
              <a:t>The Conference Board’s Leading Economic Index</a:t>
            </a:r>
          </a:p>
        </p:txBody>
      </p:sp>
      <p:sp>
        <p:nvSpPr>
          <p:cNvPr id="3" name="Content Placeholder 2">
            <a:extLst>
              <a:ext uri="{FF2B5EF4-FFF2-40B4-BE49-F238E27FC236}">
                <a16:creationId xmlns:a16="http://schemas.microsoft.com/office/drawing/2014/main" id="{7BE0C230-00D8-4FE8-9CDC-875FEC60A3CE}"/>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lnSpcReduction="10000"/>
          </a:bodyPr>
          <a:lstStyle/>
          <a:p>
            <a:pPr marL="461962" lvl="1" indent="-457200">
              <a:lnSpc>
                <a:spcPct val="120000"/>
              </a:lnSpc>
              <a:spcBef>
                <a:spcPts val="0"/>
              </a:spcBef>
              <a:buFont typeface="+mj-lt"/>
              <a:buAutoNum type="arabicPeriod"/>
            </a:pPr>
            <a:r>
              <a:rPr lang="en-US" dirty="0"/>
              <a:t>Average Weekly Hours, Manufacturing</a:t>
            </a:r>
          </a:p>
          <a:p>
            <a:pPr marL="461962" lvl="1" indent="-457200">
              <a:lnSpc>
                <a:spcPct val="120000"/>
              </a:lnSpc>
              <a:buAutoNum type="arabicPeriod"/>
            </a:pPr>
            <a:r>
              <a:rPr lang="en-US" dirty="0"/>
              <a:t>Average Weekly Initial Claims for Unemployment Insurance</a:t>
            </a:r>
          </a:p>
          <a:p>
            <a:pPr marL="461962" lvl="1" indent="-457200">
              <a:lnSpc>
                <a:spcPct val="120000"/>
              </a:lnSpc>
              <a:buAutoNum type="arabicPeriod"/>
            </a:pPr>
            <a:r>
              <a:rPr lang="en-US" dirty="0"/>
              <a:t>Manufacturers’ New Orders, Consumer Goods and Materials</a:t>
            </a:r>
          </a:p>
          <a:p>
            <a:pPr marL="461962" lvl="1" indent="-457200">
              <a:lnSpc>
                <a:spcPct val="120000"/>
              </a:lnSpc>
              <a:buAutoNum type="arabicPeriod"/>
            </a:pPr>
            <a:r>
              <a:rPr lang="en-US" dirty="0"/>
              <a:t>ISM® Index of New Orders</a:t>
            </a:r>
          </a:p>
          <a:p>
            <a:pPr marL="461962" lvl="1" indent="-457200">
              <a:lnSpc>
                <a:spcPct val="120000"/>
              </a:lnSpc>
              <a:buAutoNum type="arabicPeriod"/>
            </a:pPr>
            <a:r>
              <a:rPr lang="en-US" dirty="0"/>
              <a:t>Manufacturers' New Orders, Nondefense Capital Goods Excluding Aircraft Orders</a:t>
            </a:r>
          </a:p>
          <a:p>
            <a:pPr marL="461962" lvl="1" indent="-457200">
              <a:lnSpc>
                <a:spcPct val="120000"/>
              </a:lnSpc>
              <a:buAutoNum type="arabicPeriod"/>
            </a:pPr>
            <a:r>
              <a:rPr lang="en-US" dirty="0"/>
              <a:t>Building Permits, New Private Housing Units</a:t>
            </a:r>
          </a:p>
          <a:p>
            <a:pPr marL="461962" lvl="1" indent="-457200">
              <a:lnSpc>
                <a:spcPct val="120000"/>
              </a:lnSpc>
              <a:buAutoNum type="arabicPeriod"/>
            </a:pPr>
            <a:r>
              <a:rPr lang="en-US" dirty="0"/>
              <a:t>Stock Prices, 500 Common Stocks</a:t>
            </a:r>
          </a:p>
          <a:p>
            <a:pPr marL="461962" lvl="1" indent="-457200">
              <a:lnSpc>
                <a:spcPct val="120000"/>
              </a:lnSpc>
              <a:buAutoNum type="arabicPeriod"/>
            </a:pPr>
            <a:r>
              <a:rPr lang="en-US" dirty="0"/>
              <a:t>Leading Credit Index™</a:t>
            </a:r>
          </a:p>
          <a:p>
            <a:pPr marL="461962" lvl="1" indent="-457200">
              <a:lnSpc>
                <a:spcPct val="120000"/>
              </a:lnSpc>
              <a:buAutoNum type="arabicPeriod"/>
            </a:pPr>
            <a:r>
              <a:rPr lang="en-US" dirty="0"/>
              <a:t>Interest Rate Spread, 10-year Treasury Bonds Less Federal Funds</a:t>
            </a:r>
          </a:p>
          <a:p>
            <a:pPr marL="461962" lvl="1" indent="-457200">
              <a:lnSpc>
                <a:spcPct val="120000"/>
              </a:lnSpc>
              <a:buAutoNum type="arabicPeriod"/>
            </a:pPr>
            <a:r>
              <a:rPr lang="en-US" dirty="0"/>
              <a:t>Average Consumer Expectations for Business Conditions</a:t>
            </a:r>
          </a:p>
        </p:txBody>
      </p:sp>
    </p:spTree>
    <p:extLst>
      <p:ext uri="{BB962C8B-B14F-4D97-AF65-F5344CB8AC3E}">
        <p14:creationId xmlns:p14="http://schemas.microsoft.com/office/powerpoint/2010/main" val="396396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040A7-5875-489E-9938-5CEE6A447DCA}"/>
              </a:ext>
            </a:extLst>
          </p:cNvPr>
          <p:cNvSpPr>
            <a:spLocks noGrp="1"/>
          </p:cNvSpPr>
          <p:nvPr>
            <p:ph type="title"/>
          </p:nvPr>
        </p:nvSpPr>
        <p:spPr/>
        <p:txBody>
          <a:bodyPr/>
          <a:lstStyle/>
          <a:p>
            <a:r>
              <a:rPr lang="en-US" dirty="0"/>
              <a:t>Overview of Project</a:t>
            </a:r>
          </a:p>
        </p:txBody>
      </p:sp>
      <p:pic>
        <p:nvPicPr>
          <p:cNvPr id="3074" name="Picture 2" descr="https://services.smartdraw.com/fileconversion/9cdb3287-af00-4b3f-a950-54e92cc21d4c/2/Leading%20Economic%20Indicators.png">
            <a:extLst>
              <a:ext uri="{FF2B5EF4-FFF2-40B4-BE49-F238E27FC236}">
                <a16:creationId xmlns:a16="http://schemas.microsoft.com/office/drawing/2014/main" id="{A80FB753-CC84-4490-8AA9-A97A93E535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3050" y="795338"/>
            <a:ext cx="6562725" cy="526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63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8EE8E-6F32-4BF5-BE4F-FB14D1701B58}"/>
              </a:ext>
            </a:extLst>
          </p:cNvPr>
          <p:cNvSpPr>
            <a:spLocks noGrp="1"/>
          </p:cNvSpPr>
          <p:nvPr>
            <p:ph type="title"/>
          </p:nvPr>
        </p:nvSpPr>
        <p:spPr/>
        <p:txBody>
          <a:bodyPr/>
          <a:lstStyle/>
          <a:p>
            <a:r>
              <a:rPr lang="en-US" dirty="0"/>
              <a:t>Overview of Project</a:t>
            </a:r>
          </a:p>
        </p:txBody>
      </p:sp>
      <p:pic>
        <p:nvPicPr>
          <p:cNvPr id="4102" name="Picture 6" descr="https://services.smartdraw.com/fileconversion/630e61cf-3894-47b7-9bf8-3f3fd4f249ea/2/Tweet%20Construction.png">
            <a:extLst>
              <a:ext uri="{FF2B5EF4-FFF2-40B4-BE49-F238E27FC236}">
                <a16:creationId xmlns:a16="http://schemas.microsoft.com/office/drawing/2014/main" id="{3F7385E2-9AF7-4930-BC32-787E621B4C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666875"/>
            <a:ext cx="952500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879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E13F1-6690-46DC-9D4A-D70480F5B3B1}"/>
              </a:ext>
            </a:extLst>
          </p:cNvPr>
          <p:cNvSpPr>
            <a:spLocks noGrp="1"/>
          </p:cNvSpPr>
          <p:nvPr>
            <p:ph type="title"/>
          </p:nvPr>
        </p:nvSpPr>
        <p:spPr/>
        <p:txBody>
          <a:bodyPr/>
          <a:lstStyle/>
          <a:p>
            <a:r>
              <a:rPr lang="en-US" dirty="0"/>
              <a:t>Methodology: Tweet Cleansing</a:t>
            </a:r>
          </a:p>
        </p:txBody>
      </p:sp>
      <p:sp>
        <p:nvSpPr>
          <p:cNvPr id="3" name="Content Placeholder 2">
            <a:extLst>
              <a:ext uri="{FF2B5EF4-FFF2-40B4-BE49-F238E27FC236}">
                <a16:creationId xmlns:a16="http://schemas.microsoft.com/office/drawing/2014/main" id="{4DA39274-FFF1-444D-BA94-F844A7DDECA7}"/>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pPr marL="0" indent="0">
              <a:buNone/>
            </a:pPr>
            <a:r>
              <a:rPr lang="en-US" dirty="0"/>
              <a:t>RE was used to extract the non-alphanumeric characters including emoticons if there were any in a tweet.</a:t>
            </a:r>
          </a:p>
          <a:p>
            <a:pPr marL="0" indent="0">
              <a:buNone/>
            </a:pPr>
            <a:r>
              <a:rPr lang="en-US" dirty="0"/>
              <a:t>Natural Language Toolkit (NLTK) was used to extract </a:t>
            </a:r>
            <a:r>
              <a:rPr lang="en-US" dirty="0" err="1"/>
              <a:t>stopwords</a:t>
            </a:r>
            <a:r>
              <a:rPr lang="en-US" dirty="0"/>
              <a:t> like “a”, “the”, “or”, “of” and to lemmatize any words needing lemmatization in the tweet.  </a:t>
            </a:r>
          </a:p>
          <a:p>
            <a:pPr lvl="1">
              <a:buFont typeface="Wingdings" panose="05000000000000000000" pitchFamily="2" charset="2"/>
              <a:buChar char="Ø"/>
            </a:pPr>
            <a:r>
              <a:rPr lang="en-US" dirty="0"/>
              <a:t>“parsed” and “parses” would lemmatize to “parse”</a:t>
            </a:r>
          </a:p>
          <a:p>
            <a:pPr lvl="1">
              <a:buFont typeface="Wingdings" panose="05000000000000000000" pitchFamily="2" charset="2"/>
              <a:buChar char="Ø"/>
            </a:pPr>
            <a:r>
              <a:rPr lang="en-US" dirty="0"/>
              <a:t>“softer” and “softly” would lemmatize to “soft”</a:t>
            </a:r>
          </a:p>
          <a:p>
            <a:pPr marL="0" indent="0">
              <a:buNone/>
            </a:pPr>
            <a:r>
              <a:rPr lang="en-US" dirty="0"/>
              <a:t>The clean tweet words are then tokenized into individual words using </a:t>
            </a:r>
            <a:r>
              <a:rPr lang="en-US" dirty="0" err="1"/>
              <a:t>TextBlob</a:t>
            </a:r>
            <a:r>
              <a:rPr lang="en-US" dirty="0"/>
              <a:t>.</a:t>
            </a:r>
            <a:br>
              <a:rPr lang="en-US" dirty="0"/>
            </a:br>
            <a:endParaRPr lang="en-US" dirty="0"/>
          </a:p>
        </p:txBody>
      </p:sp>
    </p:spTree>
    <p:extLst>
      <p:ext uri="{BB962C8B-B14F-4D97-AF65-F5344CB8AC3E}">
        <p14:creationId xmlns:p14="http://schemas.microsoft.com/office/powerpoint/2010/main" val="3338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eometric design templat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Geometric design slides.potx" id="{F67263A8-1AB1-4C27-90C5-8DFF5AB0A457}" vid="{97C8510C-5076-4DB0-83F7-452F3E0654AF}"/>
    </a:ext>
  </a:extLst>
</a:theme>
</file>

<file path=ppt/theme/theme2.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Geometric design slides</Template>
  <TotalTime>4725</TotalTime>
  <Words>2035</Words>
  <Application>Microsoft Office PowerPoint</Application>
  <PresentationFormat>Custom</PresentationFormat>
  <Paragraphs>175</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Cambria Math</vt:lpstr>
      <vt:lpstr>Palatino</vt:lpstr>
      <vt:lpstr>Palatino Linotype</vt:lpstr>
      <vt:lpstr>Times New Roman</vt:lpstr>
      <vt:lpstr>Wingdings</vt:lpstr>
      <vt:lpstr>Geometric design template</vt:lpstr>
      <vt:lpstr>Sentiment Analysis of Social Media Tweets Using Leading Economic Indicators of Recession</vt:lpstr>
      <vt:lpstr>Introduction</vt:lpstr>
      <vt:lpstr>Leading Economic Indicators of Recession</vt:lpstr>
      <vt:lpstr>Leading Economic Indicators of Recession</vt:lpstr>
      <vt:lpstr>Leading Economic Indicators of Recession</vt:lpstr>
      <vt:lpstr>The Conference Board’s Leading Economic Index</vt:lpstr>
      <vt:lpstr>Overview of Project</vt:lpstr>
      <vt:lpstr>Overview of Project</vt:lpstr>
      <vt:lpstr>Methodology: Tweet Cleansing</vt:lpstr>
      <vt:lpstr>Methodology: Sentiment Analysis </vt:lpstr>
      <vt:lpstr>Methodology: MapReduce</vt:lpstr>
      <vt:lpstr>Experiments/Implementation</vt:lpstr>
      <vt:lpstr>Experiments/Implementation</vt:lpstr>
      <vt:lpstr>Experiments/Implementation</vt:lpstr>
      <vt:lpstr>Results</vt:lpstr>
      <vt:lpstr>Results: Politics</vt:lpstr>
      <vt:lpstr>Results: Politics</vt:lpstr>
      <vt:lpstr>Results: The Economy</vt:lpstr>
      <vt:lpstr>Results: News Media</vt:lpstr>
      <vt:lpstr>Results: Foreign Affairs</vt:lpstr>
      <vt:lpstr>Results: Foreign Affairs</vt:lpstr>
      <vt:lpstr>Discussion of Results</vt:lpstr>
      <vt:lpstr>Conclusion</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 of Social Media Tweets Using Leading Economic Indicators of Recession</dc:title>
  <dc:creator>Howard Hamburger;Howard Hamburger</dc:creator>
  <cp:lastModifiedBy>Howard Hamburger</cp:lastModifiedBy>
  <cp:revision>70</cp:revision>
  <dcterms:created xsi:type="dcterms:W3CDTF">2018-05-06T17:12:09Z</dcterms:created>
  <dcterms:modified xsi:type="dcterms:W3CDTF">2018-05-12T17:47:18Z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