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88" r:id="rId5"/>
    <p:sldId id="289" r:id="rId6"/>
    <p:sldId id="290" r:id="rId7"/>
    <p:sldId id="291" r:id="rId8"/>
    <p:sldId id="292" r:id="rId9"/>
    <p:sldId id="293" r:id="rId10"/>
    <p:sldId id="294" r:id="rId11"/>
    <p:sldId id="295" r:id="rId12"/>
    <p:sldId id="296" r:id="rId13"/>
    <p:sldId id="297" r:id="rId14"/>
    <p:sldId id="299" r:id="rId15"/>
    <p:sldId id="298" r:id="rId16"/>
    <p:sldId id="287" r:id="rId17"/>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1"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32"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7"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9"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40"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41" name="Picture 40"/>
          <p:cNvPicPr/>
          <p:nvPr/>
        </p:nvPicPr>
        <p:blipFill>
          <a:blip r:embed="rId2" cstate="print"/>
          <a:stretch>
            <a:fillRect/>
          </a:stretch>
        </p:blipFill>
        <p:spPr>
          <a:xfrm>
            <a:off x="2079000" y="1604520"/>
            <a:ext cx="4984920" cy="3977280"/>
          </a:xfrm>
          <a:prstGeom prst="rect">
            <a:avLst/>
          </a:prstGeom>
          <a:ln>
            <a:noFill/>
          </a:ln>
        </p:spPr>
      </p:pic>
      <p:pic>
        <p:nvPicPr>
          <p:cNvPr id="42" name="Picture 41"/>
          <p:cNvPicPr/>
          <p:nvPr/>
        </p:nvPicPr>
        <p:blipFill>
          <a:blip r:embed="rId2" cstate="print"/>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1"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3"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5"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6"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62"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0"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4"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6"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9"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70"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2"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73"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7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77"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78"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0"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81"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82" name="Picture 81"/>
          <p:cNvPicPr/>
          <p:nvPr/>
        </p:nvPicPr>
        <p:blipFill>
          <a:blip r:embed="rId2" cstate="print"/>
          <a:stretch>
            <a:fillRect/>
          </a:stretch>
        </p:blipFill>
        <p:spPr>
          <a:xfrm>
            <a:off x="2079000" y="1604520"/>
            <a:ext cx="4984920" cy="3977280"/>
          </a:xfrm>
          <a:prstGeom prst="rect">
            <a:avLst/>
          </a:prstGeom>
          <a:ln>
            <a:noFill/>
          </a:ln>
        </p:spPr>
      </p:pic>
      <p:pic>
        <p:nvPicPr>
          <p:cNvPr id="83" name="Picture 82"/>
          <p:cNvPicPr/>
          <p:nvPr/>
        </p:nvPicPr>
        <p:blipFill>
          <a:blip r:embed="rId2" cstate="print"/>
          <a:stretch>
            <a:fillRec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4"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5"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0"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21"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5"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cstate="print"/>
          <a:tile/>
        </a:blipFill>
        <a:effectLst/>
      </p:bgPr>
    </p:bg>
    <p:spTree>
      <p:nvGrpSpPr>
        <p:cNvPr id="1" name=""/>
        <p:cNvGrpSpPr/>
        <p:nvPr/>
      </p:nvGrpSpPr>
      <p:grpSpPr>
        <a:xfrm>
          <a:off x="0" y="0"/>
          <a:ext cx="0" cy="0"/>
          <a:chOff x="0" y="0"/>
          <a:chExt cx="0" cy="0"/>
        </a:xfrm>
      </p:grpSpPr>
      <p:sp>
        <p:nvSpPr>
          <p:cNvPr id="9" name="CustomShape 1"/>
          <p:cNvSpPr/>
          <p:nvPr/>
        </p:nvSpPr>
        <p:spPr>
          <a:xfrm>
            <a:off x="-815760" y="-815760"/>
            <a:ext cx="1635120" cy="1635120"/>
          </a:xfrm>
          <a:prstGeom prst="pie">
            <a:avLst>
              <a:gd name="adj1" fmla="val 0"/>
              <a:gd name="adj2" fmla="val 5402120"/>
            </a:avLst>
          </a:prstGeom>
          <a:solidFill>
            <a:srgbClr val="FEFCF7"/>
          </a:solidFill>
          <a:ln w="3240">
            <a:solidFill>
              <a:srgbClr val="D0CEBB"/>
            </a:solidFill>
            <a:round/>
          </a:ln>
        </p:spPr>
      </p:sp>
      <p:sp>
        <p:nvSpPr>
          <p:cNvPr id="10" name="CustomShape 2"/>
          <p:cNvSpPr/>
          <p:nvPr/>
        </p:nvSpPr>
        <p:spPr>
          <a:xfrm>
            <a:off x="168840" y="21240"/>
            <a:ext cx="1698480" cy="1698480"/>
          </a:xfrm>
          <a:prstGeom prst="ellipse">
            <a:avLst/>
          </a:prstGeom>
          <a:noFill/>
          <a:ln w="27360">
            <a:solidFill>
              <a:srgbClr val="FDF9EC"/>
            </a:solidFill>
            <a:round/>
          </a:ln>
        </p:spPr>
      </p:sp>
      <p:sp>
        <p:nvSpPr>
          <p:cNvPr id="2" name="CustomShape 3"/>
          <p:cNvSpPr/>
          <p:nvPr/>
        </p:nvSpPr>
        <p:spPr>
          <a:xfrm rot="2315400">
            <a:off x="182520" y="1052280"/>
            <a:ext cx="1122120" cy="1099080"/>
          </a:xfrm>
          <a:prstGeom prst="donut">
            <a:avLst>
              <a:gd name="adj" fmla="val 13775"/>
            </a:avLst>
          </a:prstGeom>
          <a:gradFill>
            <a:gsLst>
              <a:gs pos="0">
                <a:srgbClr val="FDFDFA"/>
              </a:gs>
              <a:gs pos="100000">
                <a:srgbClr val="FFFCFC"/>
              </a:gs>
            </a:gsLst>
            <a:lin ang="0"/>
          </a:gradFill>
          <a:ln w="7200">
            <a:solidFill>
              <a:srgbClr val="C4C0AE"/>
            </a:solidFill>
            <a:round/>
          </a:ln>
        </p:spPr>
      </p:sp>
      <p:sp>
        <p:nvSpPr>
          <p:cNvPr id="3" name="CustomShape 4"/>
          <p:cNvSpPr/>
          <p:nvPr/>
        </p:nvSpPr>
        <p:spPr>
          <a:xfrm>
            <a:off x="1013040" y="0"/>
            <a:ext cx="8127360" cy="6854400"/>
          </a:xfrm>
          <a:prstGeom prst="rect">
            <a:avLst/>
          </a:prstGeom>
          <a:solidFill>
            <a:srgbClr val="FFFFFF"/>
          </a:solidFill>
          <a:ln w="38160">
            <a:noFill/>
          </a:ln>
        </p:spPr>
      </p:sp>
      <p:sp>
        <p:nvSpPr>
          <p:cNvPr id="4" name="CustomShape 5"/>
          <p:cNvSpPr/>
          <p:nvPr/>
        </p:nvSpPr>
        <p:spPr>
          <a:xfrm>
            <a:off x="1014840" y="0"/>
            <a:ext cx="69480" cy="6854400"/>
          </a:xfrm>
          <a:prstGeom prst="rect">
            <a:avLst/>
          </a:prstGeom>
          <a:solidFill>
            <a:srgbClr val="FFFFFF"/>
          </a:solidFill>
          <a:ln w="38160">
            <a:noFill/>
          </a:ln>
        </p:spPr>
      </p:sp>
      <p:sp>
        <p:nvSpPr>
          <p:cNvPr id="5" name="CustomShape 6"/>
          <p:cNvSpPr/>
          <p:nvPr/>
        </p:nvSpPr>
        <p:spPr>
          <a:xfrm>
            <a:off x="921600" y="1413720"/>
            <a:ext cx="206640" cy="206640"/>
          </a:xfrm>
          <a:prstGeom prst="ellipse">
            <a:avLst/>
          </a:prstGeom>
          <a:gradFill>
            <a:gsLst>
              <a:gs pos="0">
                <a:srgbClr val="DDE7FF"/>
              </a:gs>
              <a:gs pos="100000">
                <a:srgbClr val="C2D6F9"/>
              </a:gs>
            </a:gsLst>
            <a:lin ang="0"/>
          </a:gradFill>
          <a:ln w="2160">
            <a:solidFill>
              <a:srgbClr val="467BB9"/>
            </a:solidFill>
            <a:round/>
          </a:ln>
        </p:spPr>
      </p:sp>
      <p:sp>
        <p:nvSpPr>
          <p:cNvPr id="6" name="CustomShape 7"/>
          <p:cNvSpPr/>
          <p:nvPr/>
        </p:nvSpPr>
        <p:spPr>
          <a:xfrm>
            <a:off x="1157040" y="1344960"/>
            <a:ext cx="60480" cy="60480"/>
          </a:xfrm>
          <a:prstGeom prst="ellipse">
            <a:avLst/>
          </a:prstGeom>
          <a:noFill/>
          <a:ln w="12600">
            <a:solidFill>
              <a:srgbClr val="4571A6"/>
            </a:solidFill>
            <a:round/>
          </a:ln>
        </p:spPr>
      </p:sp>
      <p:sp>
        <p:nvSpPr>
          <p:cNvPr id="7" name="PlaceHolder 8"/>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8" name="PlaceHolder 9"/>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cstate="print"/>
          <a:tile/>
        </a:blipFill>
        <a:effectLst/>
      </p:bgPr>
    </p:bg>
    <p:spTree>
      <p:nvGrpSpPr>
        <p:cNvPr id="1" name=""/>
        <p:cNvGrpSpPr/>
        <p:nvPr/>
      </p:nvGrpSpPr>
      <p:grpSpPr>
        <a:xfrm>
          <a:off x="0" y="0"/>
          <a:ext cx="0" cy="0"/>
          <a:chOff x="0" y="0"/>
          <a:chExt cx="0" cy="0"/>
        </a:xfrm>
      </p:grpSpPr>
      <p:sp>
        <p:nvSpPr>
          <p:cNvPr id="43" name="CustomShape 1"/>
          <p:cNvSpPr/>
          <p:nvPr/>
        </p:nvSpPr>
        <p:spPr>
          <a:xfrm>
            <a:off x="-815760" y="-815760"/>
            <a:ext cx="1635120" cy="1635120"/>
          </a:xfrm>
          <a:prstGeom prst="pie">
            <a:avLst>
              <a:gd name="adj1" fmla="val 0"/>
              <a:gd name="adj2" fmla="val 5402120"/>
            </a:avLst>
          </a:prstGeom>
          <a:solidFill>
            <a:srgbClr val="FEFCF7"/>
          </a:solidFill>
          <a:ln w="3240">
            <a:solidFill>
              <a:srgbClr val="D0CEBB"/>
            </a:solidFill>
            <a:round/>
          </a:ln>
        </p:spPr>
      </p:sp>
      <p:sp>
        <p:nvSpPr>
          <p:cNvPr id="44" name="CustomShape 2"/>
          <p:cNvSpPr/>
          <p:nvPr/>
        </p:nvSpPr>
        <p:spPr>
          <a:xfrm>
            <a:off x="168840" y="21240"/>
            <a:ext cx="1698480" cy="1698480"/>
          </a:xfrm>
          <a:prstGeom prst="ellipse">
            <a:avLst/>
          </a:prstGeom>
          <a:noFill/>
          <a:ln w="27360">
            <a:solidFill>
              <a:srgbClr val="FDF9EC"/>
            </a:solidFill>
            <a:round/>
          </a:ln>
        </p:spPr>
      </p:sp>
      <p:sp>
        <p:nvSpPr>
          <p:cNvPr id="45" name="CustomShape 3"/>
          <p:cNvSpPr/>
          <p:nvPr/>
        </p:nvSpPr>
        <p:spPr>
          <a:xfrm rot="2315400">
            <a:off x="182520" y="1052280"/>
            <a:ext cx="1122120" cy="1099080"/>
          </a:xfrm>
          <a:prstGeom prst="donut">
            <a:avLst>
              <a:gd name="adj" fmla="val 13775"/>
            </a:avLst>
          </a:prstGeom>
          <a:gradFill>
            <a:gsLst>
              <a:gs pos="0">
                <a:srgbClr val="FDFDFA"/>
              </a:gs>
              <a:gs pos="100000">
                <a:srgbClr val="FFFCFC"/>
              </a:gs>
            </a:gsLst>
            <a:lin ang="0"/>
          </a:gradFill>
          <a:ln w="7200">
            <a:solidFill>
              <a:srgbClr val="C4C0AE"/>
            </a:solidFill>
            <a:round/>
          </a:ln>
        </p:spPr>
      </p:sp>
      <p:sp>
        <p:nvSpPr>
          <p:cNvPr id="46" name="CustomShape 4"/>
          <p:cNvSpPr/>
          <p:nvPr/>
        </p:nvSpPr>
        <p:spPr>
          <a:xfrm>
            <a:off x="1013040" y="0"/>
            <a:ext cx="8127360" cy="6854400"/>
          </a:xfrm>
          <a:prstGeom prst="rect">
            <a:avLst/>
          </a:prstGeom>
          <a:solidFill>
            <a:srgbClr val="FFFFFF"/>
          </a:solidFill>
          <a:ln w="38160">
            <a:noFill/>
          </a:ln>
        </p:spPr>
      </p:sp>
      <p:sp>
        <p:nvSpPr>
          <p:cNvPr id="47" name="CustomShape 5"/>
          <p:cNvSpPr/>
          <p:nvPr/>
        </p:nvSpPr>
        <p:spPr>
          <a:xfrm>
            <a:off x="1014840" y="0"/>
            <a:ext cx="69480" cy="6854400"/>
          </a:xfrm>
          <a:prstGeom prst="rect">
            <a:avLst/>
          </a:prstGeom>
          <a:solidFill>
            <a:srgbClr val="FFFFFF"/>
          </a:solidFill>
          <a:ln w="38160">
            <a:noFill/>
          </a:ln>
        </p:spPr>
      </p:sp>
      <p:sp>
        <p:nvSpPr>
          <p:cNvPr id="48" name="PlaceHolder 6"/>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49" name="PlaceHolder 7"/>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fr.wikipedia.org/wiki/Mod%C3%A8le-vue-pr%C3%A9sentation" TargetMode="External"/><Relationship Id="rId7" Type="http://schemas.openxmlformats.org/officeDocument/2006/relationships/hyperlink" Target="https://fr.wikipedia.org/wiki/Vue_(informatique)" TargetMode="External"/><Relationship Id="rId2" Type="http://schemas.openxmlformats.org/officeDocument/2006/relationships/hyperlink" Target="https://fr.wikipedia.org/wiki/Patron_de_conception" TargetMode="External"/><Relationship Id="rId1" Type="http://schemas.openxmlformats.org/officeDocument/2006/relationships/slideLayout" Target="../slideLayouts/slideLayout3.xml"/><Relationship Id="rId6" Type="http://schemas.openxmlformats.org/officeDocument/2006/relationships/hyperlink" Target="https://fr.wikipedia.org/wiki/Mod%C3%A8le_de_donn%C3%A9es" TargetMode="External"/><Relationship Id="rId5" Type="http://schemas.openxmlformats.org/officeDocument/2006/relationships/hyperlink" Target="https://fr.wikipedia.org/wiki/Paradigme_(programmation)" TargetMode="External"/><Relationship Id="rId4" Type="http://schemas.openxmlformats.org/officeDocument/2006/relationships/hyperlink" Target="https://fr.wikipedia.org/wiki/Pr%C3%A9sentation,_abstraction,_contr%C3%B4l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mysql.com/support/supportedplatforms/database.html" TargetMode="External"/><Relationship Id="rId2" Type="http://schemas.openxmlformats.org/officeDocument/2006/relationships/hyperlink" Target="https://fr.wikipedia.org/wiki/Syst%C3%A8me_de_gestion_de_base_de_donn%C3%A9es" TargetMode="External"/><Relationship Id="rId1" Type="http://schemas.openxmlformats.org/officeDocument/2006/relationships/slideLayout" Target="../slideLayouts/slideLayout3.xml"/><Relationship Id="rId4" Type="http://schemas.openxmlformats.org/officeDocument/2006/relationships/hyperlink" Target="http://www.php.net/manual/en/mysqlnd.overview.ph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aful.org/ressources/licences-libre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1295280" y="2133600"/>
            <a:ext cx="7403040" cy="4038600"/>
          </a:xfrm>
          <a:prstGeom prst="rect">
            <a:avLst/>
          </a:prstGeom>
          <a:noFill/>
          <a:ln>
            <a:noFill/>
          </a:ln>
        </p:spPr>
        <p:txBody>
          <a:bodyPr lIns="90000" tIns="0" rIns="90000" bIns="45000"/>
          <a:lstStyle/>
          <a:p>
            <a:pPr>
              <a:lnSpc>
                <a:spcPct val="100000"/>
              </a:lnSpc>
            </a:pPr>
            <a:r>
              <a:rPr lang="en-US" sz="2600" dirty="0">
                <a:solidFill>
                  <a:srgbClr val="3C3C3C"/>
                </a:solidFill>
                <a:latin typeface="Gill Sans MT"/>
                <a:ea typeface="DejaVu Sans"/>
              </a:rPr>
              <a:t>                </a:t>
            </a:r>
            <a:r>
              <a:rPr lang="en-US" sz="2600" b="1" dirty="0" err="1">
                <a:solidFill>
                  <a:srgbClr val="3C3C3C"/>
                </a:solidFill>
                <a:latin typeface="Gill Sans MT"/>
                <a:ea typeface="DejaVu Sans"/>
              </a:rPr>
              <a:t>Projet</a:t>
            </a:r>
            <a:r>
              <a:rPr lang="en-US" sz="2600" b="1" dirty="0">
                <a:solidFill>
                  <a:srgbClr val="3C3C3C"/>
                </a:solidFill>
                <a:latin typeface="Gill Sans MT"/>
                <a:ea typeface="DejaVu Sans"/>
              </a:rPr>
              <a:t> de la </a:t>
            </a:r>
            <a:r>
              <a:rPr lang="en-US" sz="2600" b="1" dirty="0" err="1">
                <a:solidFill>
                  <a:srgbClr val="3C3C3C"/>
                </a:solidFill>
                <a:latin typeface="Gill Sans MT"/>
                <a:ea typeface="DejaVu Sans"/>
              </a:rPr>
              <a:t>matière</a:t>
            </a:r>
            <a:r>
              <a:rPr lang="en-US" sz="2600" b="1" dirty="0" smtClean="0">
                <a:solidFill>
                  <a:srgbClr val="3C3C3C"/>
                </a:solidFill>
                <a:latin typeface="Gill Sans MT"/>
                <a:ea typeface="DejaVu Sans"/>
              </a:rPr>
              <a:t>:</a:t>
            </a:r>
          </a:p>
          <a:p>
            <a:pPr>
              <a:lnSpc>
                <a:spcPct val="100000"/>
              </a:lnSpc>
            </a:pPr>
            <a:endParaRPr dirty="0"/>
          </a:p>
          <a:p>
            <a:pPr>
              <a:lnSpc>
                <a:spcPct val="100000"/>
              </a:lnSpc>
            </a:pPr>
            <a:r>
              <a:rPr lang="en-US" sz="2600" b="1" dirty="0">
                <a:solidFill>
                  <a:srgbClr val="3C3C3C"/>
                </a:solidFill>
                <a:latin typeface="Gill Sans MT"/>
                <a:ea typeface="DejaVu Sans"/>
              </a:rPr>
              <a:t> </a:t>
            </a:r>
            <a:r>
              <a:rPr lang="en-US" sz="2600" b="1" dirty="0" smtClean="0">
                <a:solidFill>
                  <a:srgbClr val="3C3C3C"/>
                </a:solidFill>
                <a:latin typeface="Gill Sans MT"/>
                <a:ea typeface="DejaVu Sans"/>
              </a:rPr>
              <a:t>SMB215</a:t>
            </a:r>
            <a:r>
              <a:rPr lang="en-US" sz="2600" dirty="0" smtClean="0">
                <a:solidFill>
                  <a:srgbClr val="3C3C3C"/>
                </a:solidFill>
                <a:latin typeface="Gill Sans MT"/>
                <a:ea typeface="DejaVu Sans"/>
              </a:rPr>
              <a:t>: </a:t>
            </a:r>
            <a:r>
              <a:rPr lang="en-US" sz="2600" dirty="0" err="1">
                <a:solidFill>
                  <a:srgbClr val="3C3C3C"/>
                </a:solidFill>
                <a:latin typeface="Gill Sans MT"/>
                <a:ea typeface="DejaVu Sans"/>
              </a:rPr>
              <a:t>Réseaux</a:t>
            </a:r>
            <a:r>
              <a:rPr lang="en-US" sz="2600" dirty="0">
                <a:solidFill>
                  <a:srgbClr val="3C3C3C"/>
                </a:solidFill>
                <a:latin typeface="Gill Sans MT"/>
                <a:ea typeface="DejaVu Sans"/>
              </a:rPr>
              <a:t> et </a:t>
            </a:r>
            <a:r>
              <a:rPr lang="en-US" sz="2600" dirty="0" err="1">
                <a:solidFill>
                  <a:srgbClr val="3C3C3C"/>
                </a:solidFill>
                <a:latin typeface="Gill Sans MT"/>
                <a:ea typeface="DejaVu Sans"/>
              </a:rPr>
              <a:t>systèmes</a:t>
            </a:r>
            <a:r>
              <a:rPr lang="en-US" sz="2600" dirty="0">
                <a:solidFill>
                  <a:srgbClr val="3C3C3C"/>
                </a:solidFill>
                <a:latin typeface="Gill Sans MT"/>
                <a:ea typeface="DejaVu Sans"/>
              </a:rPr>
              <a:t> </a:t>
            </a:r>
            <a:r>
              <a:rPr lang="en-US" sz="2600" dirty="0" err="1">
                <a:solidFill>
                  <a:srgbClr val="3C3C3C"/>
                </a:solidFill>
                <a:latin typeface="Gill Sans MT"/>
                <a:ea typeface="DejaVu Sans"/>
              </a:rPr>
              <a:t>répartis</a:t>
            </a:r>
            <a:r>
              <a:rPr lang="en-US" sz="2600" dirty="0">
                <a:solidFill>
                  <a:srgbClr val="3C3C3C"/>
                </a:solidFill>
                <a:latin typeface="Gill Sans MT"/>
                <a:ea typeface="DejaVu Sans"/>
              </a:rPr>
              <a:t>(2</a:t>
            </a:r>
            <a:r>
              <a:rPr lang="en-US" sz="2600" dirty="0" smtClean="0">
                <a:solidFill>
                  <a:srgbClr val="3C3C3C"/>
                </a:solidFill>
                <a:latin typeface="Gill Sans MT"/>
                <a:ea typeface="DejaVu Sans"/>
              </a:rPr>
              <a:t>)</a:t>
            </a:r>
          </a:p>
          <a:p>
            <a:pPr>
              <a:lnSpc>
                <a:spcPct val="100000"/>
              </a:lnSpc>
            </a:pPr>
            <a:r>
              <a:rPr lang="en-US" sz="2600" dirty="0" smtClean="0">
                <a:solidFill>
                  <a:srgbClr val="3C3C3C"/>
                </a:solidFill>
                <a:latin typeface="Gill Sans MT"/>
                <a:ea typeface="DejaVu Sans"/>
              </a:rPr>
              <a:t> </a:t>
            </a:r>
            <a:endParaRPr dirty="0"/>
          </a:p>
          <a:p>
            <a:r>
              <a:rPr lang="en-US" sz="2600" b="1" dirty="0">
                <a:solidFill>
                  <a:srgbClr val="3C3C3C"/>
                </a:solidFill>
                <a:latin typeface="Gill Sans MT"/>
                <a:ea typeface="DejaVu Sans"/>
              </a:rPr>
              <a:t> </a:t>
            </a:r>
            <a:r>
              <a:rPr lang="en-US" sz="2600" b="1" dirty="0" err="1">
                <a:solidFill>
                  <a:srgbClr val="3C3C3C"/>
                </a:solidFill>
                <a:latin typeface="Gill Sans MT"/>
                <a:ea typeface="DejaVu Sans"/>
              </a:rPr>
              <a:t>Sujet</a:t>
            </a:r>
            <a:r>
              <a:rPr lang="en-US" sz="2600" b="1" dirty="0">
                <a:solidFill>
                  <a:srgbClr val="3C3C3C"/>
                </a:solidFill>
                <a:latin typeface="Gill Sans MT"/>
                <a:ea typeface="DejaVu Sans"/>
              </a:rPr>
              <a:t> du </a:t>
            </a:r>
            <a:r>
              <a:rPr lang="en-US" sz="2600" b="1" dirty="0" err="1">
                <a:solidFill>
                  <a:srgbClr val="3C3C3C"/>
                </a:solidFill>
                <a:latin typeface="Gill Sans MT"/>
                <a:ea typeface="DejaVu Sans"/>
              </a:rPr>
              <a:t>projet</a:t>
            </a:r>
            <a:r>
              <a:rPr lang="en-US" sz="2600" b="1" dirty="0">
                <a:solidFill>
                  <a:srgbClr val="3C3C3C"/>
                </a:solidFill>
                <a:latin typeface="Gill Sans MT"/>
                <a:ea typeface="DejaVu Sans"/>
              </a:rPr>
              <a:t> : </a:t>
            </a:r>
            <a:r>
              <a:rPr lang="en-US" sz="2600" dirty="0">
                <a:solidFill>
                  <a:srgbClr val="3C3C3C"/>
                </a:solidFill>
                <a:latin typeface="Gill Sans MT"/>
                <a:ea typeface="DejaVu Sans"/>
              </a:rPr>
              <a:t>Centre-Commercial</a:t>
            </a:r>
          </a:p>
          <a:p>
            <a:pPr>
              <a:lnSpc>
                <a:spcPct val="100000"/>
              </a:lnSpc>
            </a:pPr>
            <a:endParaRPr dirty="0"/>
          </a:p>
          <a:p>
            <a:pPr>
              <a:lnSpc>
                <a:spcPct val="100000"/>
              </a:lnSpc>
            </a:pPr>
            <a:r>
              <a:rPr lang="en-US" sz="2600" b="1" dirty="0">
                <a:solidFill>
                  <a:srgbClr val="3C3C3C"/>
                </a:solidFill>
                <a:latin typeface="Gill Sans MT"/>
                <a:ea typeface="DejaVu Sans"/>
              </a:rPr>
              <a:t> </a:t>
            </a:r>
            <a:r>
              <a:rPr lang="en-US" sz="2600" b="1" dirty="0" err="1">
                <a:solidFill>
                  <a:srgbClr val="3C3C3C"/>
                </a:solidFill>
                <a:latin typeface="Gill Sans MT"/>
                <a:ea typeface="DejaVu Sans"/>
              </a:rPr>
              <a:t>Préparé</a:t>
            </a:r>
            <a:r>
              <a:rPr lang="en-US" sz="2600" b="1" dirty="0">
                <a:solidFill>
                  <a:srgbClr val="3C3C3C"/>
                </a:solidFill>
                <a:latin typeface="Gill Sans MT"/>
                <a:ea typeface="DejaVu Sans"/>
              </a:rPr>
              <a:t> par : </a:t>
            </a:r>
            <a:endParaRPr lang="en-US" sz="2600" b="1" dirty="0" smtClean="0">
              <a:solidFill>
                <a:srgbClr val="3C3C3C"/>
              </a:solidFill>
              <a:latin typeface="Gill Sans MT"/>
              <a:ea typeface="DejaVu Sans"/>
            </a:endParaRPr>
          </a:p>
          <a:p>
            <a:pPr>
              <a:lnSpc>
                <a:spcPct val="100000"/>
              </a:lnSpc>
            </a:pPr>
            <a:r>
              <a:rPr lang="en-US" sz="2600" dirty="0" err="1" smtClean="0">
                <a:solidFill>
                  <a:srgbClr val="3C3C3C"/>
                </a:solidFill>
                <a:latin typeface="Gill Sans MT"/>
                <a:ea typeface="DejaVu Sans"/>
              </a:rPr>
              <a:t>Hamza</a:t>
            </a:r>
            <a:r>
              <a:rPr lang="en-US" sz="2600" dirty="0" smtClean="0">
                <a:solidFill>
                  <a:srgbClr val="3C3C3C"/>
                </a:solidFill>
                <a:latin typeface="Gill Sans MT"/>
                <a:ea typeface="DejaVu Sans"/>
              </a:rPr>
              <a:t> </a:t>
            </a:r>
            <a:r>
              <a:rPr lang="en-US" sz="2600" dirty="0">
                <a:solidFill>
                  <a:srgbClr val="3C3C3C"/>
                </a:solidFill>
                <a:latin typeface="Gill Sans MT"/>
                <a:ea typeface="DejaVu Sans"/>
              </a:rPr>
              <a:t>Omar </a:t>
            </a:r>
            <a:r>
              <a:rPr lang="en-US" sz="2600" dirty="0" err="1" smtClean="0">
                <a:solidFill>
                  <a:srgbClr val="3C3C3C"/>
                </a:solidFill>
                <a:latin typeface="Gill Sans MT"/>
                <a:ea typeface="DejaVu Sans"/>
              </a:rPr>
              <a:t>Hamia</a:t>
            </a:r>
            <a:r>
              <a:rPr lang="en-US" sz="2600" dirty="0" smtClean="0">
                <a:solidFill>
                  <a:srgbClr val="3C3C3C"/>
                </a:solidFill>
                <a:latin typeface="Gill Sans MT"/>
                <a:ea typeface="DejaVu Sans"/>
              </a:rPr>
              <a:t> </a:t>
            </a:r>
            <a:r>
              <a:rPr lang="en-US" sz="2600" dirty="0" smtClean="0">
                <a:solidFill>
                  <a:srgbClr val="3C3C3C"/>
                </a:solidFill>
                <a:latin typeface="Gill Sans MT"/>
                <a:ea typeface="DejaVu Sans"/>
              </a:rPr>
              <a:t>                 </a:t>
            </a:r>
            <a:r>
              <a:rPr lang="en-US" sz="1400" b="1" dirty="0" err="1" smtClean="0"/>
              <a:t>Numéro</a:t>
            </a:r>
            <a:r>
              <a:rPr lang="en-US" sz="1400" b="1" dirty="0" smtClean="0"/>
              <a:t> </a:t>
            </a:r>
            <a:r>
              <a:rPr lang="en-US" sz="1400" b="1" dirty="0" smtClean="0"/>
              <a:t>dossier: </a:t>
            </a:r>
            <a:r>
              <a:rPr lang="en-US" sz="1400" b="1" dirty="0"/>
              <a:t>7566f</a:t>
            </a:r>
            <a:r>
              <a:rPr lang="en-US" sz="2800" dirty="0"/>
              <a:t> </a:t>
            </a:r>
            <a:endParaRPr lang="en-US" sz="2600" dirty="0" smtClean="0">
              <a:solidFill>
                <a:srgbClr val="3C3C3C"/>
              </a:solidFill>
              <a:latin typeface="Gill Sans MT"/>
              <a:ea typeface="DejaVu Sans"/>
            </a:endParaRPr>
          </a:p>
          <a:p>
            <a:pPr>
              <a:lnSpc>
                <a:spcPct val="100000"/>
              </a:lnSpc>
            </a:pPr>
            <a:r>
              <a:rPr lang="en-US" sz="2600" dirty="0" err="1" smtClean="0">
                <a:solidFill>
                  <a:srgbClr val="3C3C3C"/>
                </a:solidFill>
                <a:latin typeface="Gill Sans MT"/>
              </a:rPr>
              <a:t>Mohamad</a:t>
            </a:r>
            <a:r>
              <a:rPr lang="en-US" sz="2600" dirty="0" smtClean="0">
                <a:solidFill>
                  <a:srgbClr val="3C3C3C"/>
                </a:solidFill>
                <a:latin typeface="Gill Sans MT"/>
              </a:rPr>
              <a:t> El </a:t>
            </a:r>
            <a:r>
              <a:rPr lang="en-US" sz="2600" dirty="0" err="1" smtClean="0">
                <a:solidFill>
                  <a:srgbClr val="3C3C3C"/>
                </a:solidFill>
                <a:latin typeface="Gill Sans MT"/>
              </a:rPr>
              <a:t>dakdouki</a:t>
            </a:r>
            <a:r>
              <a:rPr lang="en-US" sz="2600" dirty="0" smtClean="0">
                <a:solidFill>
                  <a:srgbClr val="3C3C3C"/>
                </a:solidFill>
                <a:latin typeface="Gill Sans MT"/>
              </a:rPr>
              <a:t>                </a:t>
            </a:r>
            <a:r>
              <a:rPr lang="en-US" sz="1400" b="1" dirty="0" err="1" smtClean="0"/>
              <a:t>Numéro</a:t>
            </a:r>
            <a:r>
              <a:rPr lang="en-US" sz="1400" b="1" dirty="0" smtClean="0"/>
              <a:t> dossier :</a:t>
            </a:r>
            <a:r>
              <a:rPr lang="en-US" sz="1400" b="1" dirty="0" smtClean="0"/>
              <a:t>7901f</a:t>
            </a:r>
            <a:endParaRPr lang="en-US" sz="1400" b="1" dirty="0"/>
          </a:p>
        </p:txBody>
      </p:sp>
      <p:pic>
        <p:nvPicPr>
          <p:cNvPr id="85" name="Picture 2"/>
          <p:cNvPicPr/>
          <p:nvPr/>
        </p:nvPicPr>
        <p:blipFill>
          <a:blip r:embed="rId2" cstate="print"/>
          <a:stretch>
            <a:fillRect/>
          </a:stretch>
        </p:blipFill>
        <p:spPr>
          <a:xfrm>
            <a:off x="3124080" y="533520"/>
            <a:ext cx="2968200" cy="1444320"/>
          </a:xfrm>
          <a:prstGeom prst="rect">
            <a:avLst/>
          </a:prstGeom>
          <a:ln>
            <a:noFill/>
          </a:ln>
        </p:spPr>
      </p:pic>
      <p:sp>
        <p:nvSpPr>
          <p:cNvPr id="86" name="CustomShape 2"/>
          <p:cNvSpPr/>
          <p:nvPr/>
        </p:nvSpPr>
        <p:spPr>
          <a:xfrm>
            <a:off x="8613720" y="6305400"/>
            <a:ext cx="453600" cy="472680"/>
          </a:xfrm>
          <a:prstGeom prst="rect">
            <a:avLst/>
          </a:prstGeom>
          <a:noFill/>
          <a:ln>
            <a:noFill/>
          </a:ln>
        </p:spPr>
      </p:sp>
      <p:sp>
        <p:nvSpPr>
          <p:cNvPr id="87" name="CustomShape 3"/>
          <p:cNvSpPr/>
          <p:nvPr/>
        </p:nvSpPr>
        <p:spPr>
          <a:xfrm>
            <a:off x="8562600" y="6145560"/>
            <a:ext cx="305640" cy="345240"/>
          </a:xfrm>
          <a:prstGeom prst="rect">
            <a:avLst/>
          </a:prstGeom>
          <a:noFill/>
          <a:ln>
            <a:noFill/>
          </a:ln>
        </p:spPr>
        <p:txBody>
          <a:bodyPr lIns="90000" tIns="45000" rIns="90000" bIns="45000"/>
          <a:lstStyle/>
          <a:p>
            <a:r>
              <a:rPr lang="en-US" sz="1200">
                <a:latin typeface="Arial"/>
              </a:rPr>
              <a:t>1</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3600"/>
            <a:ext cx="7086240" cy="1145160"/>
          </a:xfrm>
        </p:spPr>
        <p:txBody>
          <a:bodyPr/>
          <a:lstStyle/>
          <a:p>
            <a:r>
              <a:rPr lang="fr-FR" sz="2000" b="1" dirty="0" smtClean="0"/>
              <a:t>Langages de programmation utilisé et pourquoi</a:t>
            </a:r>
            <a:endParaRPr lang="en-US" sz="2000" b="1" dirty="0"/>
          </a:p>
        </p:txBody>
      </p:sp>
      <p:sp>
        <p:nvSpPr>
          <p:cNvPr id="3" name="Text Placeholder 2"/>
          <p:cNvSpPr>
            <a:spLocks noGrp="1"/>
          </p:cNvSpPr>
          <p:nvPr>
            <p:ph type="body"/>
          </p:nvPr>
        </p:nvSpPr>
        <p:spPr>
          <a:xfrm>
            <a:off x="1600200" y="1604520"/>
            <a:ext cx="7315200" cy="5024880"/>
          </a:xfrm>
        </p:spPr>
        <p:txBody>
          <a:bodyPr/>
          <a:lstStyle/>
          <a:p>
            <a:r>
              <a:rPr lang="en-US" dirty="0" smtClean="0"/>
              <a:t>On utilize la language du </a:t>
            </a:r>
            <a:r>
              <a:rPr lang="en-US" dirty="0" err="1" smtClean="0"/>
              <a:t>programmation</a:t>
            </a:r>
            <a:r>
              <a:rPr lang="en-US" dirty="0" smtClean="0"/>
              <a:t> Java </a:t>
            </a:r>
            <a:r>
              <a:rPr lang="en-US" dirty="0" err="1" smtClean="0"/>
              <a:t>Fx</a:t>
            </a:r>
            <a:r>
              <a:rPr lang="en-US" dirty="0" smtClean="0"/>
              <a:t> pour les objective </a:t>
            </a:r>
            <a:r>
              <a:rPr lang="en-US" dirty="0" err="1" smtClean="0"/>
              <a:t>suivants</a:t>
            </a:r>
            <a:r>
              <a:rPr lang="en-US" dirty="0" smtClean="0"/>
              <a:t>:</a:t>
            </a:r>
          </a:p>
          <a:p>
            <a:pPr marL="285750" indent="-285750">
              <a:buFontTx/>
              <a:buChar char="-"/>
            </a:pPr>
            <a:r>
              <a:rPr lang="fr-FR" i="1" dirty="0" err="1" smtClean="0"/>
              <a:t>JavaFX</a:t>
            </a:r>
            <a:r>
              <a:rPr lang="fr-FR" i="1" dirty="0" smtClean="0"/>
              <a:t> </a:t>
            </a:r>
            <a:r>
              <a:rPr lang="fr-FR" i="1" dirty="0"/>
              <a:t>est une technologie créée par Sun Microsystems qui appartient désormais à Oracle, </a:t>
            </a:r>
            <a:endParaRPr lang="fr-FR" i="1" dirty="0" smtClean="0"/>
          </a:p>
          <a:p>
            <a:endParaRPr lang="fr-FR" i="1" dirty="0" smtClean="0"/>
          </a:p>
          <a:p>
            <a:pPr marL="285750" indent="-285750">
              <a:buFontTx/>
              <a:buChar char="-"/>
            </a:pPr>
            <a:r>
              <a:rPr lang="fr-FR" i="1" dirty="0" err="1" smtClean="0"/>
              <a:t>JavaFX</a:t>
            </a:r>
            <a:r>
              <a:rPr lang="fr-FR" i="1" dirty="0" smtClean="0"/>
              <a:t> </a:t>
            </a:r>
            <a:r>
              <a:rPr lang="fr-FR" i="1" dirty="0"/>
              <a:t>devient l'outil de création d'interface graphique ('GUI </a:t>
            </a:r>
            <a:r>
              <a:rPr lang="fr-FR" i="1" dirty="0" err="1"/>
              <a:t>toolkit</a:t>
            </a:r>
            <a:r>
              <a:rPr lang="fr-FR" i="1" dirty="0"/>
              <a:t>') officiel du langage Java, pour toutes les sortes d'application (applications mobiles, applications sur poste de travail, applications Web...), </a:t>
            </a:r>
            <a:endParaRPr lang="fr-FR" i="1" dirty="0" smtClean="0"/>
          </a:p>
          <a:p>
            <a:pPr marL="285750" indent="-285750">
              <a:buFontTx/>
              <a:buChar char="-"/>
            </a:pPr>
            <a:endParaRPr lang="fr-FR" i="1" dirty="0" smtClean="0"/>
          </a:p>
          <a:p>
            <a:r>
              <a:rPr lang="fr-FR" i="1" dirty="0" smtClean="0"/>
              <a:t>-</a:t>
            </a:r>
            <a:r>
              <a:rPr lang="fr-FR" i="1" dirty="0" err="1" smtClean="0"/>
              <a:t>JavaFX</a:t>
            </a:r>
            <a:r>
              <a:rPr lang="fr-FR" i="1" dirty="0" smtClean="0"/>
              <a:t> </a:t>
            </a:r>
            <a:r>
              <a:rPr lang="fr-FR" i="1" dirty="0"/>
              <a:t>est désormais une pure API Java (le langage de script spécifique qui a été un temps associé à </a:t>
            </a:r>
            <a:r>
              <a:rPr lang="fr-FR" i="1" dirty="0" err="1"/>
              <a:t>JavaFX</a:t>
            </a:r>
            <a:r>
              <a:rPr lang="fr-FR" i="1" dirty="0"/>
              <a:t> est maintenant abandonné). </a:t>
            </a:r>
            <a:endParaRPr lang="fr-FR" i="1" dirty="0" smtClean="0"/>
          </a:p>
          <a:p>
            <a:endParaRPr lang="fr-FR" i="1" dirty="0" smtClean="0"/>
          </a:p>
          <a:p>
            <a:r>
              <a:rPr lang="fr-FR" i="1" dirty="0" smtClean="0"/>
              <a:t>-</a:t>
            </a:r>
            <a:r>
              <a:rPr lang="fr-FR" i="1" dirty="0" err="1" smtClean="0"/>
              <a:t>JavaFX</a:t>
            </a:r>
            <a:r>
              <a:rPr lang="fr-FR" i="1" dirty="0" smtClean="0"/>
              <a:t> </a:t>
            </a:r>
            <a:r>
              <a:rPr lang="fr-FR" i="1" dirty="0"/>
              <a:t>contient des outils très divers, notamment pour les médias audio et vidéo, le graphisme 2D et 3D</a:t>
            </a:r>
            <a:r>
              <a:rPr lang="fr-FR" i="1" dirty="0" smtClean="0"/>
              <a:t>,. </a:t>
            </a:r>
            <a:r>
              <a:rPr lang="fr-FR" i="1" dirty="0"/>
              <a:t>Des projets libres complètent </a:t>
            </a:r>
            <a:r>
              <a:rPr lang="fr-FR" i="1" dirty="0" smtClean="0"/>
              <a:t>– -- </a:t>
            </a:r>
            <a:r>
              <a:rPr lang="fr-FR" i="1" dirty="0" err="1" smtClean="0"/>
              <a:t>JavaFX</a:t>
            </a:r>
            <a:r>
              <a:rPr lang="fr-FR" i="1" dirty="0" smtClean="0"/>
              <a:t> </a:t>
            </a:r>
            <a:r>
              <a:rPr lang="fr-FR" i="1" dirty="0"/>
              <a:t>en fournissant des composants de haute </a:t>
            </a:r>
            <a:r>
              <a:rPr lang="fr-FR" i="1" dirty="0" smtClean="0"/>
              <a:t>qualité.</a:t>
            </a:r>
            <a:endParaRPr lang="en-US" dirty="0" smtClean="0"/>
          </a:p>
          <a:p>
            <a:endParaRPr lang="en-US" dirty="0"/>
          </a:p>
        </p:txBody>
      </p:sp>
    </p:spTree>
    <p:extLst>
      <p:ext uri="{BB962C8B-B14F-4D97-AF65-F5344CB8AC3E}">
        <p14:creationId xmlns:p14="http://schemas.microsoft.com/office/powerpoint/2010/main" xmlns="" val="36357960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3600"/>
            <a:ext cx="7314840" cy="1145160"/>
          </a:xfrm>
        </p:spPr>
        <p:txBody>
          <a:bodyPr/>
          <a:lstStyle/>
          <a:p>
            <a:pPr algn="ctr"/>
            <a:r>
              <a:rPr lang="en-US" sz="2000" b="1" dirty="0" smtClean="0"/>
              <a:t>Les concepts utilizer dans java FX</a:t>
            </a:r>
            <a:endParaRPr lang="en-US" sz="2000" b="1" dirty="0"/>
          </a:p>
        </p:txBody>
      </p:sp>
      <p:sp>
        <p:nvSpPr>
          <p:cNvPr id="3" name="Text Placeholder 2"/>
          <p:cNvSpPr>
            <a:spLocks noGrp="1"/>
          </p:cNvSpPr>
          <p:nvPr>
            <p:ph type="body"/>
          </p:nvPr>
        </p:nvSpPr>
        <p:spPr>
          <a:xfrm>
            <a:off x="1295400" y="1604520"/>
            <a:ext cx="7391040" cy="4948680"/>
          </a:xfrm>
        </p:spPr>
        <p:txBody>
          <a:bodyPr/>
          <a:lstStyle/>
          <a:p>
            <a:r>
              <a:rPr lang="en-US" dirty="0" smtClean="0"/>
              <a:t>1- </a:t>
            </a:r>
            <a:r>
              <a:rPr lang="fr-FR" b="1" dirty="0" smtClean="0"/>
              <a:t>Modèle-vue-contrôleur (MVC)</a:t>
            </a:r>
            <a:endParaRPr lang="en-US" dirty="0" smtClean="0"/>
          </a:p>
          <a:p>
            <a:r>
              <a:rPr lang="fr-FR" dirty="0" smtClean="0"/>
              <a:t>Le</a:t>
            </a:r>
            <a:r>
              <a:rPr lang="fr-FR" dirty="0"/>
              <a:t> </a:t>
            </a:r>
            <a:r>
              <a:rPr lang="fr-FR" dirty="0">
                <a:hlinkClick r:id="rId2" tooltip="Patron de conception"/>
              </a:rPr>
              <a:t>patron</a:t>
            </a:r>
            <a:r>
              <a:rPr lang="fr-FR" dirty="0"/>
              <a:t> d'architecture logicielle </a:t>
            </a:r>
            <a:r>
              <a:rPr lang="fr-FR" b="1" dirty="0"/>
              <a:t>modèle-vue-contrôleur</a:t>
            </a:r>
            <a:r>
              <a:rPr lang="fr-FR" dirty="0"/>
              <a:t> (en abrégé </a:t>
            </a:r>
            <a:r>
              <a:rPr lang="fr-FR" b="1" dirty="0"/>
              <a:t>MVC</a:t>
            </a:r>
            <a:r>
              <a:rPr lang="fr-FR" dirty="0"/>
              <a:t>, en anglais </a:t>
            </a:r>
            <a:r>
              <a:rPr lang="fr-FR" i="1" dirty="0"/>
              <a:t>model-</a:t>
            </a:r>
            <a:r>
              <a:rPr lang="fr-FR" i="1" dirty="0" err="1"/>
              <a:t>view</a:t>
            </a:r>
            <a:r>
              <a:rPr lang="fr-FR" i="1" dirty="0"/>
              <a:t>-</a:t>
            </a:r>
            <a:r>
              <a:rPr lang="fr-FR" i="1" dirty="0" err="1"/>
              <a:t>controller</a:t>
            </a:r>
            <a:r>
              <a:rPr lang="fr-FR" dirty="0"/>
              <a:t>), tout comme les patrons </a:t>
            </a:r>
            <a:r>
              <a:rPr lang="fr-FR" dirty="0">
                <a:hlinkClick r:id="rId3" tooltip="Modèle-vue-présentation"/>
              </a:rPr>
              <a:t>modèle-vue-présentation</a:t>
            </a:r>
            <a:r>
              <a:rPr lang="fr-FR" dirty="0"/>
              <a:t> ou </a:t>
            </a:r>
            <a:r>
              <a:rPr lang="fr-FR" dirty="0">
                <a:hlinkClick r:id="rId4" tooltip="Présentation, abstraction, contrôle"/>
              </a:rPr>
              <a:t>présentation, abstraction, contrôle</a:t>
            </a:r>
            <a:r>
              <a:rPr lang="fr-FR" dirty="0"/>
              <a:t>, est un modèle destiné à répondre aux besoins des applications interactives en séparant les problématiques liées aux différents composants au sein de leur architecture respective.</a:t>
            </a:r>
          </a:p>
          <a:p>
            <a:r>
              <a:rPr lang="fr-FR" dirty="0"/>
              <a:t>Ce </a:t>
            </a:r>
            <a:r>
              <a:rPr lang="fr-FR" dirty="0">
                <a:hlinkClick r:id="rId5" tooltip="Paradigme (programmation)"/>
              </a:rPr>
              <a:t>paradigme</a:t>
            </a:r>
            <a:r>
              <a:rPr lang="fr-FR" dirty="0"/>
              <a:t> regroupe les fonctions nécessaires en trois catégories :</a:t>
            </a:r>
          </a:p>
          <a:p>
            <a:r>
              <a:rPr lang="fr-FR" dirty="0"/>
              <a:t>un </a:t>
            </a:r>
            <a:r>
              <a:rPr lang="fr-FR" dirty="0">
                <a:hlinkClick r:id="rId6" tooltip="Modèle de données"/>
              </a:rPr>
              <a:t>modèle</a:t>
            </a:r>
            <a:r>
              <a:rPr lang="fr-FR" dirty="0"/>
              <a:t> (modèle de données) ;</a:t>
            </a:r>
          </a:p>
          <a:p>
            <a:r>
              <a:rPr lang="fr-FR" dirty="0"/>
              <a:t>une </a:t>
            </a:r>
            <a:r>
              <a:rPr lang="fr-FR" dirty="0">
                <a:hlinkClick r:id="rId7" tooltip="Vue (informatique)"/>
              </a:rPr>
              <a:t>vue</a:t>
            </a:r>
            <a:r>
              <a:rPr lang="fr-FR" dirty="0"/>
              <a:t> (présentation, interface utilisateur) ;</a:t>
            </a:r>
          </a:p>
          <a:p>
            <a:r>
              <a:rPr lang="fr-FR" dirty="0"/>
              <a:t>un contrôleur (logique de contrôle, gestion des événements, synchronisation</a:t>
            </a:r>
            <a:r>
              <a:rPr lang="fr-FR" dirty="0" smtClean="0"/>
              <a:t>).</a:t>
            </a:r>
          </a:p>
          <a:p>
            <a:endParaRPr lang="fr-FR" dirty="0"/>
          </a:p>
          <a:p>
            <a:r>
              <a:rPr lang="fr-FR" dirty="0" smtClean="0"/>
              <a:t>2- Une expression lambda est une fonction anonyme que vous pouvez utiliser pour créer des délégués ou des types d'arbres d'expression. En</a:t>
            </a:r>
            <a:endParaRPr lang="fr-FR" dirty="0"/>
          </a:p>
          <a:p>
            <a:endParaRPr lang="en-US" dirty="0"/>
          </a:p>
        </p:txBody>
      </p:sp>
    </p:spTree>
    <p:extLst>
      <p:ext uri="{BB962C8B-B14F-4D97-AF65-F5344CB8AC3E}">
        <p14:creationId xmlns:p14="http://schemas.microsoft.com/office/powerpoint/2010/main" xmlns="" val="40819181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1219200" y="1447800"/>
            <a:ext cx="7391040" cy="3977280"/>
          </a:xfrm>
        </p:spPr>
        <p:txBody>
          <a:bodyPr/>
          <a:lstStyle/>
          <a:p>
            <a:r>
              <a:rPr lang="fr-FR" dirty="0" smtClean="0"/>
              <a:t>utilisant des expressions lambda, vous pouvez écrire des fonctions locales qui peuvent être passés comme arguments ou renvoyés que la valeur des appels de fonction. Les expressions lambda sont particulièrement utiles pour la rédaction de LINQ expressions de requête.</a:t>
            </a:r>
          </a:p>
          <a:p>
            <a:endParaRPr lang="fr-FR" dirty="0" smtClean="0"/>
          </a:p>
          <a:p>
            <a:r>
              <a:rPr lang="fr-FR" dirty="0" smtClean="0"/>
              <a:t>Pour créer une expression lambda, vous spécifiez des paramètres d'entrée (le cas échéant) sur le côté gauche de l'opérateur lambda =&gt;, et vous mettez l'expression ou bloc d'instructions de l'autre côté. Par exemple, l'expression x =&gt; x * x lambda spécifie un paramètre qui est nommé x et retourne la valeur de x au carré</a:t>
            </a:r>
          </a:p>
          <a:p>
            <a:endParaRPr lang="en-US" dirty="0"/>
          </a:p>
        </p:txBody>
      </p:sp>
    </p:spTree>
    <p:extLst>
      <p:ext uri="{BB962C8B-B14F-4D97-AF65-F5344CB8AC3E}">
        <p14:creationId xmlns:p14="http://schemas.microsoft.com/office/powerpoint/2010/main" xmlns="" val="1002267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3600"/>
            <a:ext cx="7238640" cy="1145160"/>
          </a:xfrm>
        </p:spPr>
        <p:txBody>
          <a:bodyPr/>
          <a:lstStyle/>
          <a:p>
            <a:pPr algn="ctr"/>
            <a:r>
              <a:rPr lang="fr-FR" b="1" dirty="0" smtClean="0"/>
              <a:t>PHP</a:t>
            </a:r>
            <a:r>
              <a:rPr lang="fr-FR" dirty="0" smtClean="0"/>
              <a:t/>
            </a:r>
            <a:br>
              <a:rPr lang="fr-FR" dirty="0" smtClean="0"/>
            </a:br>
            <a:endParaRPr lang="en-US" dirty="0"/>
          </a:p>
        </p:txBody>
      </p:sp>
      <p:sp>
        <p:nvSpPr>
          <p:cNvPr id="3" name="Text Placeholder 2"/>
          <p:cNvSpPr>
            <a:spLocks noGrp="1"/>
          </p:cNvSpPr>
          <p:nvPr>
            <p:ph type="body"/>
          </p:nvPr>
        </p:nvSpPr>
        <p:spPr>
          <a:xfrm>
            <a:off x="1267178" y="990600"/>
            <a:ext cx="7267222" cy="5334000"/>
          </a:xfrm>
        </p:spPr>
        <p:txBody>
          <a:bodyPr/>
          <a:lstStyle/>
          <a:p>
            <a:r>
              <a:rPr lang="fr-FR" b="1" dirty="0" smtClean="0"/>
              <a:t>PHP </a:t>
            </a:r>
            <a:r>
              <a:rPr lang="fr-FR" b="1" dirty="0"/>
              <a:t>est un langage de programmation</a:t>
            </a:r>
            <a:r>
              <a:rPr lang="fr-FR" dirty="0"/>
              <a:t>. Il est adapté à la réalisation de scripts (lancés en ligne de commande, en tâche de fond ou autre) mais doit surtout sa notoriété à la facilité qu'il apporte à la mise en place de sites web</a:t>
            </a:r>
            <a:r>
              <a:rPr lang="fr-FR" dirty="0" smtClean="0"/>
              <a:t>.</a:t>
            </a:r>
          </a:p>
          <a:p>
            <a:endParaRPr lang="fr-FR" dirty="0"/>
          </a:p>
          <a:p>
            <a:r>
              <a:rPr lang="fr-FR" b="1" dirty="0"/>
              <a:t>PHP est un langage interprété</a:t>
            </a:r>
            <a:r>
              <a:rPr lang="fr-FR" dirty="0"/>
              <a:t>. Il n'y a pas besoin de compiler (ni déployer) le code avant de pouvoir l'exécuter. Il est donc particulièrement simple à mettre en </a:t>
            </a:r>
            <a:r>
              <a:rPr lang="fr-FR" dirty="0" err="1"/>
              <a:t>oeuvre</a:t>
            </a:r>
            <a:r>
              <a:rPr lang="fr-FR" dirty="0"/>
              <a:t> une fois l'</a:t>
            </a:r>
            <a:r>
              <a:rPr lang="fr-FR" dirty="0" err="1"/>
              <a:t>interpreteur</a:t>
            </a:r>
            <a:r>
              <a:rPr lang="fr-FR" dirty="0"/>
              <a:t> installé</a:t>
            </a:r>
            <a:r>
              <a:rPr lang="fr-FR" dirty="0" smtClean="0"/>
              <a:t>.</a:t>
            </a:r>
          </a:p>
          <a:p>
            <a:endParaRPr lang="fr-FR" dirty="0"/>
          </a:p>
          <a:p>
            <a:r>
              <a:rPr lang="fr-FR" b="1" dirty="0"/>
              <a:t>PHP peut générer un peu tout type de résultat</a:t>
            </a:r>
            <a:r>
              <a:rPr lang="fr-FR" dirty="0"/>
              <a:t>. Il est donc possible de créer tout type de </a:t>
            </a:r>
            <a:r>
              <a:rPr lang="fr-FR" b="1" dirty="0"/>
              <a:t>document </a:t>
            </a:r>
            <a:r>
              <a:rPr lang="fr-FR" b="1" dirty="0" err="1"/>
              <a:t>texte</a:t>
            </a:r>
            <a:r>
              <a:rPr lang="fr-FR" dirty="0" err="1"/>
              <a:t>comme</a:t>
            </a:r>
            <a:r>
              <a:rPr lang="fr-FR" dirty="0"/>
              <a:t> des pages HTML, JS, CSS, XML, texte brut, etc. mais aussi tout type de </a:t>
            </a:r>
            <a:r>
              <a:rPr lang="fr-FR" b="1" dirty="0"/>
              <a:t>document binaire</a:t>
            </a:r>
            <a:r>
              <a:rPr lang="fr-FR" dirty="0"/>
              <a:t> comme des images JPEG, PNG, etc. des documents PDF, des fichiers ZIP, etc</a:t>
            </a:r>
            <a:r>
              <a:rPr lang="fr-FR" dirty="0" smtClean="0"/>
              <a:t>.</a:t>
            </a:r>
          </a:p>
          <a:p>
            <a:endParaRPr lang="fr-FR" dirty="0"/>
          </a:p>
          <a:p>
            <a:r>
              <a:rPr lang="fr-FR" b="1" dirty="0"/>
              <a:t>PHP peut s'interfacer avec de nombreuses applications</a:t>
            </a:r>
            <a:r>
              <a:rPr lang="fr-FR" dirty="0"/>
              <a:t>. Il est donc possible d'interroger et d'écrire dans de nombreux types de bases de données (MySQL, </a:t>
            </a:r>
            <a:r>
              <a:rPr lang="fr-FR" dirty="0" err="1"/>
              <a:t>PostreSQL</a:t>
            </a:r>
            <a:r>
              <a:rPr lang="fr-FR" dirty="0"/>
              <a:t>, Oracle, </a:t>
            </a:r>
            <a:r>
              <a:rPr lang="fr-FR" dirty="0" err="1"/>
              <a:t>SQLite</a:t>
            </a:r>
            <a:r>
              <a:rPr lang="fr-FR" dirty="0"/>
              <a:t>, etc.), des serveurs LDAP, etc. Il est possible d'envoyer des mails, etc.</a:t>
            </a:r>
          </a:p>
          <a:p>
            <a:endParaRPr lang="en-US" dirty="0"/>
          </a:p>
        </p:txBody>
      </p:sp>
    </p:spTree>
    <p:extLst>
      <p:ext uri="{BB962C8B-B14F-4D97-AF65-F5344CB8AC3E}">
        <p14:creationId xmlns:p14="http://schemas.microsoft.com/office/powerpoint/2010/main" xmlns="" val="12067148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600"/>
            <a:ext cx="7467240" cy="1145160"/>
          </a:xfrm>
        </p:spPr>
        <p:txBody>
          <a:bodyPr/>
          <a:lstStyle/>
          <a:p>
            <a:pPr algn="ctr"/>
            <a:r>
              <a:rPr lang="en-US" b="1" dirty="0" smtClean="0"/>
              <a:t>Base </a:t>
            </a:r>
            <a:r>
              <a:rPr lang="en-US" b="1" dirty="0"/>
              <a:t>de </a:t>
            </a:r>
            <a:r>
              <a:rPr lang="en-US" b="1" dirty="0" err="1"/>
              <a:t>données</a:t>
            </a:r>
            <a:endParaRPr lang="en-US" dirty="0"/>
          </a:p>
        </p:txBody>
      </p:sp>
      <p:sp>
        <p:nvSpPr>
          <p:cNvPr id="3" name="Text Placeholder 2"/>
          <p:cNvSpPr>
            <a:spLocks noGrp="1"/>
          </p:cNvSpPr>
          <p:nvPr>
            <p:ph type="body"/>
          </p:nvPr>
        </p:nvSpPr>
        <p:spPr>
          <a:xfrm>
            <a:off x="1219200" y="1604520"/>
            <a:ext cx="7620000" cy="4796280"/>
          </a:xfrm>
        </p:spPr>
        <p:txBody>
          <a:bodyPr/>
          <a:lstStyle/>
          <a:p>
            <a:r>
              <a:rPr lang="en-US" dirty="0" smtClean="0"/>
              <a:t>Nous </a:t>
            </a:r>
            <a:r>
              <a:rPr lang="en-US" dirty="0" err="1" smtClean="0"/>
              <a:t>avons</a:t>
            </a:r>
            <a:r>
              <a:rPr lang="en-US" dirty="0" smtClean="0"/>
              <a:t> utilizer le </a:t>
            </a:r>
            <a:r>
              <a:rPr lang="fr-FR" dirty="0">
                <a:hlinkClick r:id="rId2"/>
              </a:rPr>
              <a:t>Système de gestion de base de données </a:t>
            </a:r>
            <a:r>
              <a:rPr lang="fr-FR" dirty="0" smtClean="0"/>
              <a:t> MYSQL</a:t>
            </a:r>
          </a:p>
          <a:p>
            <a:endParaRPr lang="fr-FR" dirty="0"/>
          </a:p>
          <a:p>
            <a:pPr fontAlgn="base"/>
            <a:r>
              <a:rPr lang="fr-FR" b="1" dirty="0"/>
              <a:t>Il est open source</a:t>
            </a:r>
            <a:r>
              <a:rPr lang="fr-FR" dirty="0"/>
              <a:t>, ce qui signifie qu’il est gratuit et que tout le monde peut l’utiliser et le </a:t>
            </a:r>
            <a:r>
              <a:rPr lang="fr-FR" dirty="0" smtClean="0"/>
              <a:t>modifier</a:t>
            </a:r>
          </a:p>
          <a:p>
            <a:pPr fontAlgn="base"/>
            <a:endParaRPr lang="fr-FR" dirty="0"/>
          </a:p>
          <a:p>
            <a:pPr fontAlgn="base"/>
            <a:r>
              <a:rPr lang="fr-FR" b="1" dirty="0"/>
              <a:t>Il est largement déployé</a:t>
            </a:r>
            <a:r>
              <a:rPr lang="fr-FR" dirty="0"/>
              <a:t> : </a:t>
            </a:r>
            <a:r>
              <a:rPr lang="fr-FR" i="1" dirty="0"/>
              <a:t>MySQL</a:t>
            </a:r>
            <a:r>
              <a:rPr lang="fr-FR" dirty="0"/>
              <a:t> peut être installé sur de </a:t>
            </a:r>
            <a:r>
              <a:rPr lang="fr-FR" b="1" u="sng" dirty="0">
                <a:hlinkClick r:id="rId3"/>
              </a:rPr>
              <a:t>multiples et différentes plateformes</a:t>
            </a:r>
            <a:r>
              <a:rPr lang="fr-FR" dirty="0"/>
              <a:t>, et il est habituellement un standard sur la plupart des configurations d’hébergement </a:t>
            </a:r>
            <a:r>
              <a:rPr lang="fr-FR" dirty="0" smtClean="0"/>
              <a:t>Web</a:t>
            </a:r>
          </a:p>
          <a:p>
            <a:pPr fontAlgn="base"/>
            <a:endParaRPr lang="fr-FR" dirty="0"/>
          </a:p>
          <a:p>
            <a:pPr fontAlgn="base"/>
            <a:r>
              <a:rPr lang="fr-FR" b="1" dirty="0"/>
              <a:t>Il est facile à utiliser</a:t>
            </a:r>
            <a:r>
              <a:rPr lang="fr-FR" dirty="0"/>
              <a:t> : Mettre en place et travailler avec des bases de données </a:t>
            </a:r>
            <a:r>
              <a:rPr lang="fr-FR" i="1" dirty="0"/>
              <a:t>MySQL</a:t>
            </a:r>
            <a:r>
              <a:rPr lang="fr-FR" dirty="0"/>
              <a:t> est relativement </a:t>
            </a:r>
            <a:r>
              <a:rPr lang="fr-FR" dirty="0" smtClean="0"/>
              <a:t>simple</a:t>
            </a:r>
          </a:p>
          <a:p>
            <a:pPr fontAlgn="base"/>
            <a:endParaRPr lang="fr-FR" dirty="0"/>
          </a:p>
          <a:p>
            <a:pPr fontAlgn="base"/>
            <a:r>
              <a:rPr lang="fr-FR" b="1" dirty="0"/>
              <a:t>Il fonctionne bien avec PHP</a:t>
            </a:r>
            <a:r>
              <a:rPr lang="fr-FR" dirty="0"/>
              <a:t> : Depuis la version 5.3, PHP dispose d’un </a:t>
            </a:r>
            <a:r>
              <a:rPr lang="fr-FR" b="1" u="sng" dirty="0">
                <a:hlinkClick r:id="rId4"/>
              </a:rPr>
              <a:t>driver </a:t>
            </a:r>
            <a:r>
              <a:rPr lang="fr-FR" b="1" i="1" u="sng" dirty="0">
                <a:hlinkClick r:id="rId4"/>
              </a:rPr>
              <a:t>MySQL</a:t>
            </a:r>
            <a:r>
              <a:rPr lang="fr-FR" dirty="0"/>
              <a:t>, qui est étroitement lié avec le moteur PHP, ce qui en fait un bon choix pour les codeurs </a:t>
            </a:r>
            <a:r>
              <a:rPr lang="fr-FR" dirty="0" smtClean="0"/>
              <a:t>PHP</a:t>
            </a:r>
          </a:p>
          <a:p>
            <a:pPr fontAlgn="base"/>
            <a:endParaRPr lang="fr-FR" dirty="0"/>
          </a:p>
          <a:p>
            <a:endParaRPr lang="fr-FR" dirty="0" smtClean="0"/>
          </a:p>
          <a:p>
            <a:endParaRPr lang="fr-FR" dirty="0"/>
          </a:p>
          <a:p>
            <a:endParaRPr lang="en-US" dirty="0"/>
          </a:p>
        </p:txBody>
      </p:sp>
    </p:spTree>
    <p:extLst>
      <p:ext uri="{BB962C8B-B14F-4D97-AF65-F5344CB8AC3E}">
        <p14:creationId xmlns:p14="http://schemas.microsoft.com/office/powerpoint/2010/main" xmlns="" val="3582593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1295280" y="2819520"/>
            <a:ext cx="7494480" cy="682200"/>
          </a:xfrm>
          <a:prstGeom prst="rect">
            <a:avLst/>
          </a:prstGeom>
          <a:noFill/>
          <a:ln>
            <a:noFill/>
          </a:ln>
        </p:spPr>
        <p:txBody>
          <a:bodyPr lIns="90000" tIns="45000" rIns="90000" bIns="45000"/>
          <a:lstStyle/>
          <a:p>
            <a:pPr algn="ctr">
              <a:lnSpc>
                <a:spcPct val="100000"/>
              </a:lnSpc>
            </a:pPr>
            <a:r>
              <a:rPr lang="en-US" sz="3200">
                <a:solidFill>
                  <a:srgbClr val="2C71FF"/>
                </a:solidFill>
                <a:latin typeface="Adobe Garamond Pro Bold"/>
                <a:ea typeface="DejaVu Sans"/>
              </a:rPr>
              <a:t>Merci pour votre écoute</a:t>
            </a:r>
            <a:endParaRPr/>
          </a:p>
        </p:txBody>
      </p:sp>
      <p:sp>
        <p:nvSpPr>
          <p:cNvPr id="241" name="CustomShape 2"/>
          <p:cNvSpPr/>
          <p:nvPr/>
        </p:nvSpPr>
        <p:spPr>
          <a:xfrm>
            <a:off x="5715000" y="6305400"/>
            <a:ext cx="2891880" cy="472680"/>
          </a:xfrm>
          <a:prstGeom prst="rect">
            <a:avLst/>
          </a:prstGeom>
          <a:noFill/>
          <a:ln>
            <a:noFill/>
          </a:ln>
        </p:spPr>
        <p:txBody>
          <a:bodyPr lIns="90000" tIns="45000" rIns="90000" bIns="45000" anchor="b"/>
          <a:lstStyle/>
          <a:p>
            <a:pPr>
              <a:lnSpc>
                <a:spcPct val="100000"/>
              </a:lnSpc>
            </a:pPr>
            <a:r>
              <a:rPr lang="en-US" sz="1200">
                <a:solidFill>
                  <a:srgbClr val="9B9B9B"/>
                </a:solidFill>
                <a:latin typeface="Gill Sans MT"/>
                <a:ea typeface="DejaVu Sans"/>
              </a:rPr>
              <a:t>Préparé par : Hamza Omar Hamia</a:t>
            </a:r>
            <a:endParaRPr/>
          </a:p>
        </p:txBody>
      </p:sp>
      <p:sp>
        <p:nvSpPr>
          <p:cNvPr id="242" name="CustomShape 3"/>
          <p:cNvSpPr/>
          <p:nvPr/>
        </p:nvSpPr>
        <p:spPr>
          <a:xfrm>
            <a:off x="8613720" y="6305400"/>
            <a:ext cx="453600" cy="472680"/>
          </a:xfrm>
          <a:prstGeom prst="rect">
            <a:avLst/>
          </a:prstGeom>
          <a:noFill/>
          <a:ln>
            <a:noFill/>
          </a:ln>
        </p:spPr>
      </p:sp>
      <p:sp>
        <p:nvSpPr>
          <p:cNvPr id="243" name="CustomShape 4"/>
          <p:cNvSpPr/>
          <p:nvPr/>
        </p:nvSpPr>
        <p:spPr>
          <a:xfrm>
            <a:off x="8321040" y="6146640"/>
            <a:ext cx="488880" cy="345240"/>
          </a:xfrm>
          <a:prstGeom prst="rect">
            <a:avLst/>
          </a:prstGeom>
          <a:noFill/>
          <a:ln>
            <a:noFill/>
          </a:ln>
        </p:spPr>
        <p:txBody>
          <a:bodyPr lIns="90000" tIns="45000" rIns="90000" bIns="45000"/>
          <a:lstStyle/>
          <a:p>
            <a:r>
              <a:rPr lang="en-US" sz="1200">
                <a:latin typeface="Arial"/>
              </a:rPr>
              <a:t>31</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435680" y="274680"/>
            <a:ext cx="7494480" cy="1139400"/>
          </a:xfrm>
          <a:prstGeom prst="rect">
            <a:avLst/>
          </a:prstGeom>
          <a:noFill/>
          <a:ln>
            <a:noFill/>
          </a:ln>
        </p:spPr>
        <p:txBody>
          <a:bodyPr lIns="90000" tIns="45000" rIns="90000" bIns="45000" anchor="ctr"/>
          <a:lstStyle/>
          <a:p>
            <a:pPr>
              <a:lnSpc>
                <a:spcPct val="100000"/>
              </a:lnSpc>
            </a:pPr>
            <a:r>
              <a:rPr lang="en-US" sz="4300">
                <a:solidFill>
                  <a:srgbClr val="666666"/>
                </a:solidFill>
                <a:latin typeface="Gill Sans MT"/>
                <a:ea typeface="DejaVu Sans"/>
              </a:rPr>
              <a:t>Plan du projet </a:t>
            </a:r>
            <a:endParaRPr/>
          </a:p>
        </p:txBody>
      </p:sp>
      <p:sp>
        <p:nvSpPr>
          <p:cNvPr id="89" name="CustomShape 2"/>
          <p:cNvSpPr/>
          <p:nvPr/>
        </p:nvSpPr>
        <p:spPr>
          <a:xfrm>
            <a:off x="1435680" y="1447920"/>
            <a:ext cx="6870120" cy="4648080"/>
          </a:xfrm>
          <a:prstGeom prst="rect">
            <a:avLst/>
          </a:prstGeom>
          <a:noFill/>
          <a:ln>
            <a:noFill/>
          </a:ln>
        </p:spPr>
        <p:txBody>
          <a:bodyPr lIns="90000" tIns="45000" rIns="90000" bIns="45000"/>
          <a:lstStyle/>
          <a:p>
            <a:pPr>
              <a:lnSpc>
                <a:spcPct val="100000"/>
              </a:lnSpc>
              <a:buSzPct val="80000"/>
              <a:buFont typeface="StarSymbol"/>
              <a:buAutoNum type="romanUcPeriod"/>
            </a:pPr>
            <a:r>
              <a:rPr lang="fr-FR" dirty="0"/>
              <a:t>Idée du projet </a:t>
            </a:r>
            <a:r>
              <a:rPr lang="en-US" dirty="0" smtClean="0">
                <a:solidFill>
                  <a:srgbClr val="000000"/>
                </a:solidFill>
                <a:latin typeface="Angsana New"/>
                <a:ea typeface="DejaVu Sans"/>
              </a:rPr>
              <a:t>Architecture Cassandra</a:t>
            </a:r>
          </a:p>
          <a:p>
            <a:pPr>
              <a:lnSpc>
                <a:spcPct val="100000"/>
              </a:lnSpc>
              <a:buSzPct val="80000"/>
              <a:buFont typeface="StarSymbol"/>
              <a:buAutoNum type="romanUcPeriod"/>
            </a:pPr>
            <a:endParaRPr dirty="0"/>
          </a:p>
          <a:p>
            <a:pPr>
              <a:lnSpc>
                <a:spcPct val="100000"/>
              </a:lnSpc>
              <a:buSzPct val="80000"/>
              <a:buFont typeface="StarSymbol"/>
              <a:buAutoNum type="romanUcPeriod"/>
            </a:pPr>
            <a:r>
              <a:rPr lang="en-US" dirty="0">
                <a:solidFill>
                  <a:srgbClr val="000000"/>
                </a:solidFill>
                <a:latin typeface="Angsana New"/>
                <a:ea typeface="DejaVu Sans"/>
              </a:rPr>
              <a:t> </a:t>
            </a:r>
            <a:r>
              <a:rPr lang="fr-FR" dirty="0"/>
              <a:t>Présentation de l'idée du </a:t>
            </a:r>
            <a:r>
              <a:rPr lang="fr-FR" dirty="0" smtClean="0"/>
              <a:t>projet</a:t>
            </a:r>
          </a:p>
          <a:p>
            <a:pPr>
              <a:lnSpc>
                <a:spcPct val="100000"/>
              </a:lnSpc>
              <a:buSzPct val="80000"/>
              <a:buFont typeface="StarSymbol"/>
              <a:buAutoNum type="romanUcPeriod"/>
            </a:pPr>
            <a:endParaRPr lang="en-US" dirty="0">
              <a:solidFill>
                <a:srgbClr val="000000"/>
              </a:solidFill>
              <a:latin typeface="Angsana New"/>
            </a:endParaRPr>
          </a:p>
          <a:p>
            <a:pPr>
              <a:lnSpc>
                <a:spcPct val="100000"/>
              </a:lnSpc>
              <a:buSzPct val="80000"/>
              <a:buFont typeface="StarSymbol"/>
              <a:buAutoNum type="romanUcPeriod"/>
            </a:pPr>
            <a:r>
              <a:rPr lang="fr-FR" dirty="0"/>
              <a:t>Objectif du </a:t>
            </a:r>
            <a:r>
              <a:rPr lang="fr-FR" dirty="0" smtClean="0"/>
              <a:t>projet</a:t>
            </a:r>
          </a:p>
          <a:p>
            <a:pPr>
              <a:lnSpc>
                <a:spcPct val="100000"/>
              </a:lnSpc>
              <a:buSzPct val="80000"/>
              <a:buFont typeface="StarSymbol"/>
              <a:buAutoNum type="romanUcPeriod"/>
            </a:pPr>
            <a:endParaRPr lang="fr-FR" dirty="0" smtClean="0"/>
          </a:p>
          <a:p>
            <a:pPr>
              <a:lnSpc>
                <a:spcPct val="100000"/>
              </a:lnSpc>
              <a:buSzPct val="80000"/>
              <a:buFont typeface="StarSymbol"/>
              <a:buAutoNum type="romanUcPeriod"/>
            </a:pPr>
            <a:r>
              <a:rPr lang="fr-FR" dirty="0"/>
              <a:t>Présentation </a:t>
            </a:r>
            <a:r>
              <a:rPr lang="fr-FR" dirty="0" smtClean="0"/>
              <a:t>de l’application Local</a:t>
            </a:r>
          </a:p>
          <a:p>
            <a:pPr>
              <a:lnSpc>
                <a:spcPct val="100000"/>
              </a:lnSpc>
              <a:buSzPct val="80000"/>
              <a:buFont typeface="StarSymbol"/>
              <a:buAutoNum type="romanUcPeriod"/>
            </a:pPr>
            <a:endParaRPr lang="fr-FR" dirty="0" smtClean="0"/>
          </a:p>
          <a:p>
            <a:pPr>
              <a:lnSpc>
                <a:spcPct val="100000"/>
              </a:lnSpc>
              <a:buSzPct val="80000"/>
              <a:buFont typeface="StarSymbol"/>
              <a:buAutoNum type="romanUcPeriod"/>
            </a:pPr>
            <a:r>
              <a:rPr lang="fr-FR" dirty="0"/>
              <a:t>Présentation de l’application </a:t>
            </a:r>
            <a:r>
              <a:rPr lang="fr-FR" dirty="0" err="1" smtClean="0"/>
              <a:t>androide</a:t>
            </a:r>
            <a:endParaRPr lang="fr-FR" dirty="0" smtClean="0"/>
          </a:p>
          <a:p>
            <a:pPr>
              <a:lnSpc>
                <a:spcPct val="100000"/>
              </a:lnSpc>
              <a:buSzPct val="80000"/>
              <a:buFont typeface="StarSymbol"/>
              <a:buAutoNum type="romanUcPeriod"/>
            </a:pPr>
            <a:endParaRPr lang="fr-FR" dirty="0" smtClean="0"/>
          </a:p>
          <a:p>
            <a:pPr>
              <a:lnSpc>
                <a:spcPct val="100000"/>
              </a:lnSpc>
              <a:buSzPct val="80000"/>
              <a:buFont typeface="StarSymbol"/>
              <a:buAutoNum type="romanUcPeriod"/>
            </a:pPr>
            <a:r>
              <a:rPr lang="fr-FR" dirty="0" smtClean="0"/>
              <a:t>Présentation </a:t>
            </a:r>
            <a:r>
              <a:rPr lang="fr-FR" dirty="0"/>
              <a:t>de l’application </a:t>
            </a:r>
            <a:r>
              <a:rPr lang="fr-FR" dirty="0" smtClean="0"/>
              <a:t>Web</a:t>
            </a:r>
          </a:p>
          <a:p>
            <a:pPr>
              <a:lnSpc>
                <a:spcPct val="100000"/>
              </a:lnSpc>
              <a:buSzPct val="80000"/>
              <a:buFont typeface="StarSymbol"/>
              <a:buAutoNum type="romanUcPeriod"/>
            </a:pPr>
            <a:endParaRPr lang="fr-FR" dirty="0"/>
          </a:p>
          <a:p>
            <a:pPr>
              <a:lnSpc>
                <a:spcPct val="100000"/>
              </a:lnSpc>
              <a:buSzPct val="80000"/>
              <a:buFont typeface="StarSymbol"/>
              <a:buAutoNum type="romanUcPeriod"/>
            </a:pPr>
            <a:r>
              <a:rPr lang="en-US" dirty="0"/>
              <a:t>Etude </a:t>
            </a:r>
            <a:r>
              <a:rPr lang="en-US" dirty="0" smtClean="0"/>
              <a:t>technique</a:t>
            </a:r>
          </a:p>
          <a:p>
            <a:pPr>
              <a:lnSpc>
                <a:spcPct val="100000"/>
              </a:lnSpc>
              <a:buSzPct val="80000"/>
              <a:buFont typeface="StarSymbol"/>
              <a:buAutoNum type="romanUcPeriod"/>
            </a:pPr>
            <a:endParaRPr lang="en-US" dirty="0"/>
          </a:p>
          <a:p>
            <a:pPr>
              <a:lnSpc>
                <a:spcPct val="100000"/>
              </a:lnSpc>
              <a:buSzPct val="80000"/>
            </a:pPr>
            <a:endParaRPr lang="en-US" dirty="0" smtClean="0"/>
          </a:p>
          <a:p>
            <a:pPr>
              <a:lnSpc>
                <a:spcPct val="100000"/>
              </a:lnSpc>
              <a:buSzPct val="80000"/>
              <a:buFont typeface="StarSymbol"/>
              <a:buAutoNum type="romanUcPeriod"/>
            </a:pPr>
            <a:endParaRPr lang="en-US" dirty="0"/>
          </a:p>
          <a:p>
            <a:pPr>
              <a:lnSpc>
                <a:spcPct val="100000"/>
              </a:lnSpc>
              <a:buSzPct val="80000"/>
              <a:buFont typeface="StarSymbol"/>
              <a:buAutoNum type="romanUcPeriod"/>
            </a:pPr>
            <a:endParaRPr lang="en-US" dirty="0" smtClean="0"/>
          </a:p>
          <a:p>
            <a:pPr>
              <a:lnSpc>
                <a:spcPct val="100000"/>
              </a:lnSpc>
              <a:buSzPct val="80000"/>
            </a:pPr>
            <a:endParaRPr lang="en-US" sz="1600" dirty="0" smtClean="0"/>
          </a:p>
        </p:txBody>
      </p:sp>
      <p:sp>
        <p:nvSpPr>
          <p:cNvPr id="90" name="CustomShape 3"/>
          <p:cNvSpPr/>
          <p:nvPr/>
        </p:nvSpPr>
        <p:spPr>
          <a:xfrm>
            <a:off x="8613720" y="6305400"/>
            <a:ext cx="453600" cy="472680"/>
          </a:xfrm>
          <a:prstGeom prst="rect">
            <a:avLst/>
          </a:prstGeom>
          <a:noFill/>
          <a:ln>
            <a:noFill/>
          </a:ln>
        </p:spPr>
      </p:sp>
      <p:sp>
        <p:nvSpPr>
          <p:cNvPr id="91" name="CustomShape 4"/>
          <p:cNvSpPr/>
          <p:nvPr/>
        </p:nvSpPr>
        <p:spPr>
          <a:xfrm>
            <a:off x="5715000" y="6305400"/>
            <a:ext cx="2891880" cy="472680"/>
          </a:xfrm>
          <a:prstGeom prst="rect">
            <a:avLst/>
          </a:prstGeom>
          <a:noFill/>
          <a:ln>
            <a:noFill/>
          </a:ln>
        </p:spPr>
        <p:txBody>
          <a:bodyPr lIns="90000" tIns="45000" rIns="90000" bIns="45000" anchor="b"/>
          <a:lstStyle/>
          <a:p>
            <a:pPr>
              <a:lnSpc>
                <a:spcPct val="100000"/>
              </a:lnSpc>
            </a:pPr>
            <a:r>
              <a:rPr lang="en-US" sz="1200">
                <a:solidFill>
                  <a:srgbClr val="9B9B9B"/>
                </a:solidFill>
                <a:latin typeface="Gill Sans MT"/>
                <a:ea typeface="DejaVu Sans"/>
              </a:rPr>
              <a:t>Préparé par : Hamza Omar Hamia</a:t>
            </a:r>
            <a:endParaRPr/>
          </a:p>
        </p:txBody>
      </p:sp>
      <p:sp>
        <p:nvSpPr>
          <p:cNvPr id="92" name="CustomShape 5"/>
          <p:cNvSpPr/>
          <p:nvPr/>
        </p:nvSpPr>
        <p:spPr>
          <a:xfrm>
            <a:off x="8595360" y="6217920"/>
            <a:ext cx="305640" cy="345240"/>
          </a:xfrm>
          <a:prstGeom prst="rect">
            <a:avLst/>
          </a:prstGeom>
          <a:noFill/>
          <a:ln>
            <a:noFill/>
          </a:ln>
        </p:spPr>
        <p:txBody>
          <a:bodyPr lIns="90000" tIns="45000" rIns="90000" bIns="45000"/>
          <a:lstStyle/>
          <a:p>
            <a:r>
              <a:rPr lang="en-US" sz="1200">
                <a:latin typeface="Arial"/>
              </a:rPr>
              <a:t>2</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t>            I. Idée du projet:</a:t>
            </a:r>
            <a:endParaRPr lang="en-US" b="1" dirty="0"/>
          </a:p>
        </p:txBody>
      </p:sp>
      <p:sp>
        <p:nvSpPr>
          <p:cNvPr id="3" name="Subtitle 2"/>
          <p:cNvSpPr>
            <a:spLocks noGrp="1"/>
          </p:cNvSpPr>
          <p:nvPr>
            <p:ph type="subTitle"/>
          </p:nvPr>
        </p:nvSpPr>
        <p:spPr>
          <a:xfrm>
            <a:off x="1219200" y="1604520"/>
            <a:ext cx="7467240" cy="3977640"/>
          </a:xfrm>
        </p:spPr>
        <p:txBody>
          <a:bodyPr/>
          <a:lstStyle/>
          <a:p>
            <a:r>
              <a:rPr lang="fr-FR" dirty="0" smtClean="0"/>
              <a:t>                        </a:t>
            </a:r>
            <a:r>
              <a:rPr lang="fr-FR" b="1" dirty="0" smtClean="0"/>
              <a:t>   Gestion du stock pour un centre commercial</a:t>
            </a: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6629400" cy="1145160"/>
          </a:xfrm>
        </p:spPr>
        <p:txBody>
          <a:bodyPr/>
          <a:lstStyle/>
          <a:p>
            <a:r>
              <a:rPr lang="fr-FR" b="1" dirty="0" smtClean="0"/>
              <a:t>II. Présentation </a:t>
            </a:r>
            <a:r>
              <a:rPr lang="fr-FR" b="1" dirty="0"/>
              <a:t>de l'idée du projet</a:t>
            </a:r>
            <a:endParaRPr lang="en-US" b="1" dirty="0"/>
          </a:p>
        </p:txBody>
      </p:sp>
      <p:sp>
        <p:nvSpPr>
          <p:cNvPr id="3" name="Subtitle 2"/>
          <p:cNvSpPr>
            <a:spLocks noGrp="1"/>
          </p:cNvSpPr>
          <p:nvPr>
            <p:ph type="subTitle"/>
          </p:nvPr>
        </p:nvSpPr>
        <p:spPr>
          <a:xfrm>
            <a:off x="1295400" y="1604520"/>
            <a:ext cx="7391040" cy="3424680"/>
          </a:xfrm>
        </p:spPr>
        <p:txBody>
          <a:bodyPr/>
          <a:lstStyle/>
          <a:p>
            <a:r>
              <a:rPr lang="fr-FR" dirty="0"/>
              <a:t> </a:t>
            </a:r>
            <a:endParaRPr lang="en-US" dirty="0"/>
          </a:p>
        </p:txBody>
      </p:sp>
      <p:sp>
        <p:nvSpPr>
          <p:cNvPr id="4" name="Rectangle 3"/>
          <p:cNvSpPr/>
          <p:nvPr/>
        </p:nvSpPr>
        <p:spPr>
          <a:xfrm>
            <a:off x="1447800" y="1524000"/>
            <a:ext cx="6934200" cy="6186309"/>
          </a:xfrm>
          <a:prstGeom prst="rect">
            <a:avLst/>
          </a:prstGeom>
        </p:spPr>
        <p:txBody>
          <a:bodyPr wrap="square">
            <a:spAutoFit/>
          </a:bodyPr>
          <a:lstStyle/>
          <a:p>
            <a:pPr fontAlgn="ctr">
              <a:buFont typeface="Wingdings" pitchFamily="2" charset="2"/>
              <a:buChar char="Ø"/>
            </a:pPr>
            <a:r>
              <a:rPr lang="fr-FR" dirty="0" smtClean="0"/>
              <a:t>Un centre commercial est un ensemble des points d'achat des différents types des entreprise</a:t>
            </a:r>
            <a:r>
              <a:rPr lang="en-US" dirty="0"/>
              <a:t>,</a:t>
            </a:r>
            <a:r>
              <a:rPr lang="en-US" dirty="0" err="1" smtClean="0"/>
              <a:t>Permettre</a:t>
            </a:r>
            <a:r>
              <a:rPr lang="en-US" dirty="0"/>
              <a:t> la </a:t>
            </a:r>
            <a:r>
              <a:rPr lang="en-US" dirty="0" err="1" smtClean="0"/>
              <a:t>vente</a:t>
            </a:r>
            <a:r>
              <a:rPr lang="en-US" dirty="0" smtClean="0"/>
              <a:t> </a:t>
            </a:r>
            <a:r>
              <a:rPr lang="en-US" dirty="0"/>
              <a:t>de </a:t>
            </a:r>
            <a:r>
              <a:rPr lang="en-US" dirty="0" err="1"/>
              <a:t>produits</a:t>
            </a:r>
            <a:r>
              <a:rPr lang="en-US" dirty="0"/>
              <a:t> et </a:t>
            </a:r>
            <a:r>
              <a:rPr lang="en-US" dirty="0" smtClean="0"/>
              <a:t>services </a:t>
            </a:r>
            <a:r>
              <a:rPr lang="fr-FR" dirty="0" smtClean="0"/>
              <a:t>différents.</a:t>
            </a:r>
          </a:p>
          <a:p>
            <a:pPr fontAlgn="ctr"/>
            <a:endParaRPr lang="fr-FR" dirty="0" smtClean="0"/>
          </a:p>
          <a:p>
            <a:pPr fontAlgn="ctr"/>
            <a:endParaRPr lang="fr-FR" dirty="0" smtClean="0"/>
          </a:p>
          <a:p>
            <a:pPr fontAlgn="ctr">
              <a:buFont typeface="Wingdings" pitchFamily="2" charset="2"/>
              <a:buChar char="Ø"/>
            </a:pPr>
            <a:r>
              <a:rPr lang="fr-FR" dirty="0" smtClean="0"/>
              <a:t>le rôle du projet est de gérer le stock des différents produit pour chaque point d'achat </a:t>
            </a:r>
          </a:p>
          <a:p>
            <a:pPr fontAlgn="ctr">
              <a:buFont typeface="Wingdings" pitchFamily="2" charset="2"/>
              <a:buChar char="Ø"/>
            </a:pPr>
            <a:endParaRPr lang="fr-FR" dirty="0" smtClean="0"/>
          </a:p>
          <a:p>
            <a:pPr fontAlgn="ctr">
              <a:buFont typeface="Wingdings" pitchFamily="2" charset="2"/>
              <a:buChar char="Ø"/>
            </a:pPr>
            <a:endParaRPr lang="fr-FR" dirty="0" smtClean="0"/>
          </a:p>
          <a:p>
            <a:pPr fontAlgn="ctr">
              <a:buFont typeface="Wingdings" pitchFamily="2" charset="2"/>
              <a:buChar char="Ø"/>
            </a:pPr>
            <a:r>
              <a:rPr lang="fr-FR" dirty="0" smtClean="0"/>
              <a:t>En plus de faire une gestion pour et les restaurants(services du restaurant) et le cinéma(services du cinéma , réservation pour les film, réservation de place).</a:t>
            </a:r>
          </a:p>
          <a:p>
            <a:pPr fontAlgn="ctr"/>
            <a:endParaRPr lang="fr-FR" dirty="0"/>
          </a:p>
          <a:p>
            <a:pPr fontAlgn="ctr"/>
            <a:endParaRPr lang="en-US"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600"/>
            <a:ext cx="7467240" cy="1145160"/>
          </a:xfrm>
        </p:spPr>
        <p:txBody>
          <a:bodyPr/>
          <a:lstStyle/>
          <a:p>
            <a:r>
              <a:rPr lang="fr-FR" b="1" dirty="0" smtClean="0"/>
              <a:t>III. Objectif du projet</a:t>
            </a:r>
            <a:endParaRPr lang="en-US" b="1" dirty="0"/>
          </a:p>
        </p:txBody>
      </p:sp>
      <p:sp>
        <p:nvSpPr>
          <p:cNvPr id="3" name="Subtitle 2"/>
          <p:cNvSpPr>
            <a:spLocks noGrp="1"/>
          </p:cNvSpPr>
          <p:nvPr>
            <p:ph type="subTitle"/>
          </p:nvPr>
        </p:nvSpPr>
        <p:spPr>
          <a:xfrm>
            <a:off x="1219200" y="1828800"/>
            <a:ext cx="7086240" cy="3962400"/>
          </a:xfrm>
        </p:spPr>
        <p:txBody>
          <a:bodyPr/>
          <a:lstStyle/>
          <a:p>
            <a:r>
              <a:rPr lang="fr-FR" dirty="0"/>
              <a:t>O</a:t>
            </a:r>
            <a:r>
              <a:rPr lang="fr-FR" dirty="0" smtClean="0"/>
              <a:t>n </a:t>
            </a:r>
            <a:r>
              <a:rPr lang="fr-FR" dirty="0"/>
              <a:t>général l'objectif principale du projet et de gestion du stock du chaque point d'achat et ce projet consiste 3 application Chacun de ses objectifs</a:t>
            </a:r>
            <a:r>
              <a:rPr lang="fr-FR" dirty="0" smtClean="0"/>
              <a:t>.</a:t>
            </a:r>
          </a:p>
          <a:p>
            <a:endParaRPr lang="fr-FR" dirty="0" smtClean="0"/>
          </a:p>
          <a:p>
            <a:r>
              <a:rPr lang="en-US" dirty="0"/>
              <a:t>1-Application </a:t>
            </a:r>
            <a:r>
              <a:rPr lang="en-US" dirty="0" smtClean="0"/>
              <a:t>local</a:t>
            </a:r>
          </a:p>
          <a:p>
            <a:endParaRPr lang="en-US" dirty="0"/>
          </a:p>
          <a:p>
            <a:r>
              <a:rPr lang="en-US" dirty="0"/>
              <a:t>2-Application web </a:t>
            </a:r>
            <a:endParaRPr lang="en-US" dirty="0" smtClean="0"/>
          </a:p>
          <a:p>
            <a:endParaRPr lang="en-US" dirty="0"/>
          </a:p>
          <a:p>
            <a:r>
              <a:rPr lang="en-US" dirty="0"/>
              <a:t>3-Application mobile </a:t>
            </a:r>
            <a:r>
              <a:rPr lang="en-US" dirty="0" err="1"/>
              <a:t>androïde</a:t>
            </a:r>
            <a:endParaRPr lang="en-US" dirty="0" smtClean="0"/>
          </a:p>
          <a:p>
            <a:endParaRPr lang="fr-FR" dirty="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600"/>
            <a:ext cx="7467240" cy="869400"/>
          </a:xfrm>
        </p:spPr>
        <p:txBody>
          <a:bodyPr/>
          <a:lstStyle/>
          <a:p>
            <a:pPr algn="ctr"/>
            <a:r>
              <a:rPr lang="fr-FR" b="1" dirty="0" err="1" smtClean="0"/>
              <a:t>IV.Présentation</a:t>
            </a:r>
            <a:r>
              <a:rPr lang="fr-FR" b="1" dirty="0" smtClean="0"/>
              <a:t> de l’application Local</a:t>
            </a:r>
            <a:r>
              <a:rPr lang="fr-FR" dirty="0" smtClean="0"/>
              <a:t/>
            </a:r>
            <a:br>
              <a:rPr lang="fr-FR" dirty="0" smtClean="0"/>
            </a:br>
            <a:endParaRPr lang="en-US" dirty="0"/>
          </a:p>
        </p:txBody>
      </p:sp>
      <p:sp>
        <p:nvSpPr>
          <p:cNvPr id="3" name="Subtitle 2"/>
          <p:cNvSpPr>
            <a:spLocks noGrp="1"/>
          </p:cNvSpPr>
          <p:nvPr>
            <p:ph type="subTitle"/>
          </p:nvPr>
        </p:nvSpPr>
        <p:spPr>
          <a:xfrm>
            <a:off x="1447800" y="1524000"/>
            <a:ext cx="7086240" cy="4800600"/>
          </a:xfrm>
        </p:spPr>
        <p:txBody>
          <a:bodyPr/>
          <a:lstStyle/>
          <a:p>
            <a:endParaRPr lang="fr-FR" i="1" dirty="0" smtClean="0"/>
          </a:p>
          <a:p>
            <a:endParaRPr lang="fr-FR" dirty="0"/>
          </a:p>
          <a:p>
            <a:r>
              <a:rPr lang="fr-FR" dirty="0" smtClean="0"/>
              <a:t>      Cette </a:t>
            </a:r>
            <a:r>
              <a:rPr lang="fr-FR" dirty="0"/>
              <a:t>application </a:t>
            </a:r>
            <a:r>
              <a:rPr lang="fr-FR" dirty="0" smtClean="0"/>
              <a:t> permet de:</a:t>
            </a:r>
          </a:p>
          <a:p>
            <a:endParaRPr lang="fr-FR" dirty="0" smtClean="0"/>
          </a:p>
          <a:p>
            <a:pPr>
              <a:buFont typeface="Arial" pitchFamily="34" charset="0"/>
              <a:buChar char="•"/>
            </a:pPr>
            <a:r>
              <a:rPr lang="fr-FR" dirty="0" smtClean="0"/>
              <a:t> Gère </a:t>
            </a:r>
            <a:r>
              <a:rPr lang="fr-FR" dirty="0"/>
              <a:t>les </a:t>
            </a:r>
            <a:r>
              <a:rPr lang="fr-FR" dirty="0" smtClean="0"/>
              <a:t>article </a:t>
            </a:r>
            <a:r>
              <a:rPr lang="fr-FR" dirty="0"/>
              <a:t>de chaque point d'achat </a:t>
            </a:r>
            <a:r>
              <a:rPr lang="fr-FR" dirty="0" smtClean="0"/>
              <a:t>.</a:t>
            </a:r>
          </a:p>
          <a:p>
            <a:pPr>
              <a:buFont typeface="Arial" pitchFamily="34" charset="0"/>
              <a:buChar char="•"/>
            </a:pPr>
            <a:endParaRPr lang="fr-FR" dirty="0" smtClean="0"/>
          </a:p>
          <a:p>
            <a:pPr>
              <a:buFont typeface="Arial" pitchFamily="34" charset="0"/>
              <a:buChar char="•"/>
            </a:pPr>
            <a:r>
              <a:rPr lang="fr-FR" dirty="0" smtClean="0"/>
              <a:t>Administration </a:t>
            </a:r>
            <a:r>
              <a:rPr lang="fr-FR" dirty="0"/>
              <a:t>et gestion des stocks </a:t>
            </a:r>
            <a:endParaRPr lang="fr-FR" dirty="0" smtClean="0"/>
          </a:p>
          <a:p>
            <a:pPr>
              <a:buFont typeface="Arial" pitchFamily="34" charset="0"/>
              <a:buChar char="•"/>
            </a:pPr>
            <a:endParaRPr lang="fr-FR" dirty="0" smtClean="0"/>
          </a:p>
          <a:p>
            <a:pPr>
              <a:buFont typeface="Arial" pitchFamily="34" charset="0"/>
              <a:buChar char="•"/>
            </a:pPr>
            <a:r>
              <a:rPr lang="fr-FR" dirty="0"/>
              <a:t>.</a:t>
            </a:r>
            <a:r>
              <a:rPr lang="fr-FR" dirty="0" smtClean="0"/>
              <a:t>La </a:t>
            </a:r>
            <a:r>
              <a:rPr lang="fr-FR" dirty="0"/>
              <a:t>possibilité de traiter les marchandises par code à </a:t>
            </a:r>
            <a:r>
              <a:rPr lang="fr-FR" dirty="0" smtClean="0"/>
              <a:t>barres.</a:t>
            </a:r>
          </a:p>
          <a:p>
            <a:pPr>
              <a:buFont typeface="Arial" pitchFamily="34" charset="0"/>
              <a:buChar char="•"/>
            </a:pPr>
            <a:endParaRPr lang="fr-FR" dirty="0" smtClean="0"/>
          </a:p>
          <a:p>
            <a:pPr>
              <a:buFont typeface="Arial" pitchFamily="34" charset="0"/>
              <a:buChar char="•"/>
            </a:pPr>
            <a:r>
              <a:rPr lang="fr-FR" dirty="0" smtClean="0"/>
              <a:t>.Gère le clients et les fournisseur.</a:t>
            </a:r>
          </a:p>
          <a:p>
            <a:pPr>
              <a:buFont typeface="Arial" pitchFamily="34" charset="0"/>
              <a:buChar char="•"/>
            </a:pPr>
            <a:endParaRPr lang="fr-FR" dirty="0" smtClean="0"/>
          </a:p>
          <a:p>
            <a:pPr>
              <a:buFont typeface="Arial" pitchFamily="34" charset="0"/>
              <a:buChar char="•"/>
            </a:pPr>
            <a:r>
              <a:rPr lang="fr-FR" dirty="0"/>
              <a:t> </a:t>
            </a:r>
            <a:r>
              <a:rPr lang="fr-FR" dirty="0" smtClean="0"/>
              <a:t>surveillance page pour les mouvement de stock et des article.</a:t>
            </a:r>
          </a:p>
          <a:p>
            <a:pPr>
              <a:buFont typeface="Arial" pitchFamily="34" charset="0"/>
              <a:buChar char="•"/>
            </a:pPr>
            <a:endParaRPr lang="fr-FR" dirty="0" smtClean="0"/>
          </a:p>
          <a:p>
            <a:pPr>
              <a:buFont typeface="Arial" pitchFamily="34" charset="0"/>
              <a:buChar char="•"/>
            </a:pPr>
            <a:r>
              <a:rPr lang="fr-FR" dirty="0" smtClean="0"/>
              <a:t>Rapport page pour les facture .</a:t>
            </a:r>
          </a:p>
          <a:p>
            <a:pPr>
              <a:buFont typeface="Arial" pitchFamily="34" charset="0"/>
              <a:buChar char="•"/>
            </a:pPr>
            <a:endParaRPr lang="fr-FR" dirty="0" smtClean="0"/>
          </a:p>
          <a:p>
            <a:pPr>
              <a:buFont typeface="Arial" pitchFamily="34" charset="0"/>
              <a:buChar char="•"/>
            </a:pPr>
            <a:r>
              <a:rPr lang="fr-FR" dirty="0" smtClean="0"/>
              <a:t>Rapport statistique.</a:t>
            </a:r>
          </a:p>
          <a:p>
            <a:pPr>
              <a:buFont typeface="Arial" pitchFamily="34" charset="0"/>
              <a:buChar char="•"/>
            </a:pPr>
            <a:endParaRPr lang="fr-FR" dirty="0" smtClean="0"/>
          </a:p>
          <a:p>
            <a:pPr>
              <a:buFont typeface="Arial" pitchFamily="34" charset="0"/>
              <a:buChar char="•"/>
            </a:pPr>
            <a:r>
              <a:rPr lang="fr-FR" dirty="0" smtClean="0"/>
              <a:t>Management </a:t>
            </a:r>
            <a:r>
              <a:rPr lang="fr-FR" dirty="0" err="1" smtClean="0"/>
              <a:t>users</a:t>
            </a:r>
            <a:r>
              <a:rPr lang="fr-FR" dirty="0" smtClean="0"/>
              <a:t>.</a:t>
            </a:r>
          </a:p>
          <a:p>
            <a:pPr>
              <a:buFont typeface="Arial" pitchFamily="34" charset="0"/>
              <a:buChar char="•"/>
            </a:pPr>
            <a:endParaRPr lang="fr-FR" dirty="0" smtClean="0"/>
          </a:p>
          <a:p>
            <a:pPr>
              <a:buFont typeface="Arial" pitchFamily="34" charset="0"/>
              <a:buChar char="•"/>
            </a:pPr>
            <a:r>
              <a:rPr lang="fr-FR" dirty="0" smtClean="0"/>
              <a:t>Entreprise managements</a:t>
            </a:r>
          </a:p>
          <a:p>
            <a:pPr>
              <a:buFont typeface="Arial" pitchFamily="34" charset="0"/>
              <a:buChar char="•"/>
            </a:pPr>
            <a:endParaRPr lang="fr-FR" dirty="0" smtClean="0"/>
          </a:p>
          <a:p>
            <a:pPr>
              <a:buFont typeface="Arial" pitchFamily="34" charset="0"/>
              <a:buChar char="•"/>
            </a:pPr>
            <a:endParaRPr lang="fr-FR" dirty="0" smtClean="0"/>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lnSpc>
                <a:spcPct val="100000"/>
              </a:lnSpc>
              <a:buSzPct val="80000"/>
              <a:buFont typeface="StarSymbol"/>
              <a:buAutoNum type="romanUcPeriod"/>
            </a:pPr>
            <a:r>
              <a:rPr lang="fr-FR" dirty="0" smtClean="0"/>
              <a:t/>
            </a:r>
            <a:br>
              <a:rPr lang="fr-FR" dirty="0" smtClean="0"/>
            </a:br>
            <a:r>
              <a:rPr lang="fr-FR" dirty="0" err="1" smtClean="0"/>
              <a:t>V.Présentation</a:t>
            </a:r>
            <a:r>
              <a:rPr lang="fr-FR" dirty="0" smtClean="0"/>
              <a:t> de l’application </a:t>
            </a:r>
            <a:r>
              <a:rPr lang="fr-FR" dirty="0" err="1" smtClean="0"/>
              <a:t>androide</a:t>
            </a:r>
            <a:endParaRPr lang="fr-FR" dirty="0" smtClean="0"/>
          </a:p>
        </p:txBody>
      </p:sp>
      <p:sp>
        <p:nvSpPr>
          <p:cNvPr id="3" name="Subtitle 2"/>
          <p:cNvSpPr>
            <a:spLocks noGrp="1"/>
          </p:cNvSpPr>
          <p:nvPr>
            <p:ph type="subTitle"/>
          </p:nvPr>
        </p:nvSpPr>
        <p:spPr>
          <a:xfrm>
            <a:off x="1524000" y="1604520"/>
            <a:ext cx="7162440" cy="3977640"/>
          </a:xfrm>
        </p:spPr>
        <p:txBody>
          <a:bodyPr/>
          <a:lstStyle/>
          <a:p>
            <a:pPr algn="just"/>
            <a:r>
              <a:rPr lang="fr-FR" dirty="0" smtClean="0"/>
              <a:t>Cette application  est compose de neuf formes différents:</a:t>
            </a:r>
          </a:p>
          <a:p>
            <a:pPr marL="342900" indent="-342900" algn="just">
              <a:buFont typeface="+mj-lt"/>
              <a:buAutoNum type="arabicPeriod"/>
            </a:pPr>
            <a:r>
              <a:rPr lang="fr-FR" dirty="0" smtClean="0"/>
              <a:t>Inscription et registration des utilisateurs.</a:t>
            </a:r>
          </a:p>
          <a:p>
            <a:pPr marL="342900" indent="-342900" algn="just">
              <a:buFont typeface="+mj-lt"/>
              <a:buAutoNum type="arabicPeriod"/>
            </a:pPr>
            <a:r>
              <a:rPr lang="fr-FR" dirty="0" smtClean="0"/>
              <a:t>Page principale contenant un navigateur au différents formes.</a:t>
            </a:r>
          </a:p>
          <a:p>
            <a:pPr marL="342900" indent="-342900" algn="just">
              <a:buFont typeface="+mj-lt"/>
              <a:buAutoNum type="arabicPeriod"/>
            </a:pPr>
            <a:r>
              <a:rPr lang="fr-FR" dirty="0" smtClean="0"/>
              <a:t>Forme du recherche et présentation des articles</a:t>
            </a:r>
          </a:p>
          <a:p>
            <a:pPr marL="342900" indent="-342900" algn="just">
              <a:buFont typeface="+mj-lt"/>
              <a:buAutoNum type="arabicPeriod"/>
            </a:pPr>
            <a:r>
              <a:rPr lang="fr-FR" dirty="0" smtClean="0"/>
              <a:t>Forme permettre de présenter tous les points d’achats</a:t>
            </a:r>
          </a:p>
          <a:p>
            <a:pPr marL="342900" indent="-342900" algn="just">
              <a:buFont typeface="+mj-lt"/>
              <a:buAutoNum type="arabicPeriod"/>
            </a:pPr>
            <a:r>
              <a:rPr lang="fr-FR" dirty="0" smtClean="0"/>
              <a:t>forme pour registrer au cinéma</a:t>
            </a:r>
          </a:p>
          <a:p>
            <a:pPr marL="342900" indent="-342900" algn="just">
              <a:buFont typeface="+mj-lt"/>
              <a:buAutoNum type="arabicPeriod"/>
            </a:pPr>
            <a:r>
              <a:rPr lang="fr-FR" dirty="0" smtClean="0"/>
              <a:t>Forme pour registrer au restaurant</a:t>
            </a:r>
          </a:p>
          <a:p>
            <a:pPr marL="342900" indent="-342900" algn="just">
              <a:buFont typeface="+mj-lt"/>
              <a:buAutoNum type="arabicPeriod"/>
            </a:pPr>
            <a:r>
              <a:rPr lang="fr-FR" dirty="0" smtClean="0"/>
              <a:t>Forme settings permette de manager le profile personnel</a:t>
            </a:r>
          </a:p>
          <a:p>
            <a:pPr marL="342900" indent="-342900" algn="just">
              <a:buFont typeface="+mj-lt"/>
              <a:buAutoNum type="arabicPeriod"/>
            </a:pPr>
            <a:r>
              <a:rPr lang="fr-FR" dirty="0" smtClean="0"/>
              <a:t>Forme permettant la communication entre les différents utilisateurs</a:t>
            </a:r>
          </a:p>
          <a:p>
            <a:pPr marL="342900" indent="-342900" algn="just">
              <a:buFont typeface="+mj-lt"/>
              <a:buAutoNum type="arabicPeriod"/>
            </a:pPr>
            <a:r>
              <a:rPr lang="fr-FR" dirty="0" smtClean="0"/>
              <a:t>Forme « ajouter a carte » permet l’achat en ligne des articles</a:t>
            </a:r>
          </a:p>
          <a:p>
            <a:pPr marL="342900" indent="-342900">
              <a:buFont typeface="+mj-lt"/>
              <a:buAutoNum type="arabicPeriod"/>
            </a:pPr>
            <a:endParaRPr lang="fr-FR" dirty="0"/>
          </a:p>
          <a:p>
            <a:pPr marL="342900" indent="-342900">
              <a:buFont typeface="+mj-lt"/>
              <a:buAutoNum type="arabicPeriod"/>
            </a:pPr>
            <a:endParaRPr lang="fr-FR" dirty="0" smtClean="0"/>
          </a:p>
          <a:p>
            <a:pPr marL="342900" indent="-342900">
              <a:buFont typeface="+mj-lt"/>
              <a:buAutoNum type="arabicPeriod"/>
            </a:pPr>
            <a:endParaRPr lang="fr-FR" dirty="0" smtClean="0"/>
          </a:p>
        </p:txBody>
      </p:sp>
    </p:spTree>
    <p:extLst>
      <p:ext uri="{BB962C8B-B14F-4D97-AF65-F5344CB8AC3E}">
        <p14:creationId xmlns:p14="http://schemas.microsoft.com/office/powerpoint/2010/main" xmlns="" val="2268816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lnSpc>
                <a:spcPct val="100000"/>
              </a:lnSpc>
              <a:buSzPct val="80000"/>
              <a:buFont typeface="StarSymbol"/>
              <a:buAutoNum type="romanUcPeriod"/>
            </a:pPr>
            <a:r>
              <a:rPr lang="fr-FR" dirty="0" smtClean="0"/>
              <a:t/>
            </a:r>
            <a:br>
              <a:rPr lang="fr-FR" dirty="0" smtClean="0"/>
            </a:br>
            <a:r>
              <a:rPr lang="fr-FR" dirty="0" err="1" smtClean="0"/>
              <a:t>VI.Présentation</a:t>
            </a:r>
            <a:r>
              <a:rPr lang="fr-FR" dirty="0" smtClean="0"/>
              <a:t> de l’application Web</a:t>
            </a:r>
          </a:p>
        </p:txBody>
      </p:sp>
      <p:sp>
        <p:nvSpPr>
          <p:cNvPr id="3" name="Subtitle 2"/>
          <p:cNvSpPr>
            <a:spLocks noGrp="1"/>
          </p:cNvSpPr>
          <p:nvPr>
            <p:ph type="subTitle"/>
          </p:nvPr>
        </p:nvSpPr>
        <p:spPr>
          <a:xfrm>
            <a:off x="1676400" y="1403153"/>
            <a:ext cx="6705600" cy="3352800"/>
          </a:xfrm>
        </p:spPr>
        <p:txBody>
          <a:bodyPr/>
          <a:lstStyle/>
          <a:p>
            <a:pPr marL="342900" indent="-342900">
              <a:buFont typeface="+mj-lt"/>
              <a:buAutoNum type="arabicPeriod"/>
            </a:pPr>
            <a:r>
              <a:rPr lang="en-US" dirty="0"/>
              <a:t>P</a:t>
            </a:r>
            <a:r>
              <a:rPr lang="en-US" dirty="0" smtClean="0"/>
              <a:t>age </a:t>
            </a:r>
            <a:r>
              <a:rPr lang="fr-FR" dirty="0" smtClean="0"/>
              <a:t>inscription</a:t>
            </a:r>
            <a:r>
              <a:rPr lang="en-US" dirty="0" smtClean="0"/>
              <a:t> des enterprises ou des administrateurs system</a:t>
            </a:r>
          </a:p>
          <a:p>
            <a:pPr marL="342900" indent="-342900">
              <a:buFont typeface="+mj-lt"/>
              <a:buAutoNum type="arabicPeriod"/>
            </a:pPr>
            <a:endParaRPr lang="en-US" dirty="0" smtClean="0"/>
          </a:p>
          <a:p>
            <a:pPr marL="342900" indent="-342900">
              <a:buFont typeface="+mj-lt"/>
              <a:buAutoNum type="arabicPeriod"/>
            </a:pPr>
            <a:r>
              <a:rPr lang="fr-FR" dirty="0" smtClean="0"/>
              <a:t>Ajouter</a:t>
            </a:r>
            <a:r>
              <a:rPr lang="en-US" dirty="0" smtClean="0"/>
              <a:t> une nouvelle entreprise</a:t>
            </a:r>
          </a:p>
          <a:p>
            <a:pPr marL="342900" indent="-342900">
              <a:buFont typeface="+mj-lt"/>
              <a:buAutoNum type="arabicPeriod"/>
            </a:pPr>
            <a:endParaRPr lang="en-US" dirty="0" smtClean="0"/>
          </a:p>
          <a:p>
            <a:pPr marL="342900" indent="-342900">
              <a:buFont typeface="+mj-lt"/>
              <a:buAutoNum type="arabicPeriod"/>
            </a:pPr>
            <a:r>
              <a:rPr lang="fr-CA" dirty="0" smtClean="0"/>
              <a:t>Ajouter</a:t>
            </a:r>
            <a:r>
              <a:rPr lang="en-US" dirty="0" smtClean="0"/>
              <a:t> des articles</a:t>
            </a:r>
          </a:p>
          <a:p>
            <a:pPr marL="342900" indent="-342900">
              <a:buFont typeface="+mj-lt"/>
              <a:buAutoNum type="arabicPeriod"/>
            </a:pPr>
            <a:endParaRPr lang="en-US" dirty="0" smtClean="0"/>
          </a:p>
          <a:p>
            <a:pPr marL="342900" indent="-342900">
              <a:buFont typeface="+mj-lt"/>
              <a:buAutoNum type="arabicPeriod"/>
            </a:pPr>
            <a:r>
              <a:rPr lang="en-US" dirty="0" smtClean="0"/>
              <a:t>Management des orders des clients</a:t>
            </a:r>
          </a:p>
          <a:p>
            <a:pPr marL="342900" indent="-342900">
              <a:buFont typeface="+mj-lt"/>
              <a:buAutoNum type="arabicPeriod"/>
            </a:pPr>
            <a:endParaRPr lang="en-US" dirty="0" smtClean="0"/>
          </a:p>
          <a:p>
            <a:pPr marL="342900" indent="-342900">
              <a:buFont typeface="+mj-lt"/>
              <a:buAutoNum type="arabicPeriod"/>
            </a:pPr>
            <a:r>
              <a:rPr lang="en-US" dirty="0" smtClean="0"/>
              <a:t>Generation des factures</a:t>
            </a:r>
            <a:endParaRPr lang="en-US" dirty="0"/>
          </a:p>
        </p:txBody>
      </p:sp>
    </p:spTree>
    <p:extLst>
      <p:ext uri="{BB962C8B-B14F-4D97-AF65-F5344CB8AC3E}">
        <p14:creationId xmlns:p14="http://schemas.microsoft.com/office/powerpoint/2010/main" xmlns="" val="3288996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p:nvPr>
        </p:nvSpPr>
        <p:spPr>
          <a:xfrm>
            <a:off x="1371600" y="1604520"/>
            <a:ext cx="7314840" cy="4643880"/>
          </a:xfrm>
        </p:spPr>
        <p:txBody>
          <a:bodyPr/>
          <a:lstStyle/>
          <a:p>
            <a:r>
              <a:rPr lang="fr-FR" b="1" i="1" u="sng" dirty="0" err="1" smtClean="0"/>
              <a:t>Presentation</a:t>
            </a:r>
            <a:r>
              <a:rPr lang="fr-FR" b="1" i="1" u="sng" dirty="0" smtClean="0"/>
              <a:t> et objectif du code libre:</a:t>
            </a:r>
          </a:p>
          <a:p>
            <a:endParaRPr lang="fr-FR" b="1" i="1" u="sng" dirty="0" smtClean="0"/>
          </a:p>
          <a:p>
            <a:r>
              <a:rPr lang="fr-FR" dirty="0"/>
              <a:t>Un logiciel libre est un logiciel qui est distribué selon une </a:t>
            </a:r>
            <a:r>
              <a:rPr lang="fr-FR" dirty="0">
                <a:hlinkClick r:id="rId2"/>
              </a:rPr>
              <a:t>licence libre</a:t>
            </a:r>
            <a:r>
              <a:rPr lang="fr-FR" dirty="0"/>
              <a:t>. Précisément, ce sont les licences libres qui définissent les logiciels comme tels.</a:t>
            </a:r>
            <a:endParaRPr lang="fr-FR" b="1" i="1" u="sng" dirty="0"/>
          </a:p>
          <a:p>
            <a:r>
              <a:rPr lang="fr-FR" dirty="0"/>
              <a:t> </a:t>
            </a:r>
          </a:p>
          <a:p>
            <a:r>
              <a:rPr lang="fr-FR" dirty="0"/>
              <a:t>-</a:t>
            </a:r>
            <a:r>
              <a:rPr lang="fr-FR" dirty="0" smtClean="0"/>
              <a:t>Peu </a:t>
            </a:r>
            <a:r>
              <a:rPr lang="fr-FR" dirty="0"/>
              <a:t>ou pas de coûts de licences ou de maintenance</a:t>
            </a:r>
          </a:p>
          <a:p>
            <a:r>
              <a:rPr lang="fr-FR" dirty="0"/>
              <a:t> </a:t>
            </a:r>
          </a:p>
          <a:p>
            <a:r>
              <a:rPr lang="fr-FR" dirty="0"/>
              <a:t>-</a:t>
            </a:r>
            <a:r>
              <a:rPr lang="fr-FR" dirty="0" smtClean="0"/>
              <a:t>Facile </a:t>
            </a:r>
            <a:r>
              <a:rPr lang="fr-FR" dirty="0"/>
              <a:t>à déployer : vous pouvez l’installer dans autant de localisations souhaitées sans faire de suivi particulier</a:t>
            </a:r>
          </a:p>
          <a:p>
            <a:r>
              <a:rPr lang="fr-FR" dirty="0"/>
              <a:t> </a:t>
            </a:r>
          </a:p>
          <a:p>
            <a:r>
              <a:rPr lang="fr-FR" dirty="0"/>
              <a:t>-</a:t>
            </a:r>
            <a:r>
              <a:rPr lang="fr-FR" dirty="0" smtClean="0"/>
              <a:t> </a:t>
            </a:r>
            <a:r>
              <a:rPr lang="fr-FR" dirty="0"/>
              <a:t>Amélioration continu et en temps réel de la solution : tout le monde accède au code donc peut corriger les bugs et les erreurs sans attendre le prochain release</a:t>
            </a:r>
          </a:p>
          <a:p>
            <a:r>
              <a:rPr lang="fr-FR" dirty="0"/>
              <a:t>  </a:t>
            </a:r>
          </a:p>
          <a:p>
            <a:r>
              <a:rPr lang="fr-FR" dirty="0"/>
              <a:t>-</a:t>
            </a:r>
            <a:r>
              <a:rPr lang="fr-FR" dirty="0" smtClean="0"/>
              <a:t>Pas </a:t>
            </a:r>
            <a:r>
              <a:rPr lang="fr-FR" dirty="0"/>
              <a:t>de boîte noire : les équipes peuvent explorer le code pour réellement comprendre le fonctionnement de l’application</a:t>
            </a:r>
          </a:p>
          <a:p>
            <a:endParaRPr lang="fr-FR" b="1" i="1" u="sng" dirty="0" smtClean="0"/>
          </a:p>
          <a:p>
            <a:endParaRPr lang="fr-FR" b="1" i="1" u="sng" dirty="0"/>
          </a:p>
          <a:p>
            <a:endParaRPr lang="fr-FR" b="1" i="1" u="sng" dirty="0" smtClean="0"/>
          </a:p>
          <a:p>
            <a:endParaRPr lang="fr-FR" b="1" i="1" u="sng" dirty="0" smtClean="0"/>
          </a:p>
          <a:p>
            <a:endParaRPr lang="fr-FR" dirty="0" smtClean="0"/>
          </a:p>
        </p:txBody>
      </p:sp>
      <p:sp>
        <p:nvSpPr>
          <p:cNvPr id="2" name="Title 1"/>
          <p:cNvSpPr>
            <a:spLocks noGrp="1"/>
          </p:cNvSpPr>
          <p:nvPr>
            <p:ph type="title"/>
          </p:nvPr>
        </p:nvSpPr>
        <p:spPr/>
        <p:txBody>
          <a:bodyPr/>
          <a:lstStyle/>
          <a:p>
            <a:pPr algn="ctr">
              <a:lnSpc>
                <a:spcPct val="100000"/>
              </a:lnSpc>
              <a:buSzPct val="80000"/>
            </a:pPr>
            <a:r>
              <a:rPr lang="en-US" dirty="0" smtClean="0"/>
              <a:t>VII. Etude technique</a:t>
            </a:r>
          </a:p>
        </p:txBody>
      </p:sp>
    </p:spTree>
    <p:extLst>
      <p:ext uri="{BB962C8B-B14F-4D97-AF65-F5344CB8AC3E}">
        <p14:creationId xmlns:p14="http://schemas.microsoft.com/office/powerpoint/2010/main" xmlns="" val="22150428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670</Words>
  <Application>Microsoft Office PowerPoint</Application>
  <PresentationFormat>On-screen Show (4:3)</PresentationFormat>
  <Paragraphs>160</Paragraphs>
  <Slides>15</Slides>
  <Notes>0</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Office Theme</vt:lpstr>
      <vt:lpstr>Slide 1</vt:lpstr>
      <vt:lpstr>Slide 2</vt:lpstr>
      <vt:lpstr>            I. Idée du projet:</vt:lpstr>
      <vt:lpstr>II. Présentation de l'idée du projet</vt:lpstr>
      <vt:lpstr>III. Objectif du projet</vt:lpstr>
      <vt:lpstr>IV.Présentation de l’application Local </vt:lpstr>
      <vt:lpstr> V.Présentation de l’application androide</vt:lpstr>
      <vt:lpstr> VI.Présentation de l’application Web</vt:lpstr>
      <vt:lpstr>VII. Etude technique</vt:lpstr>
      <vt:lpstr>Langages de programmation utilisé et pourquoi</vt:lpstr>
      <vt:lpstr>Les concepts utilizer dans java FX</vt:lpstr>
      <vt:lpstr>Slide 12</vt:lpstr>
      <vt:lpstr>PHP </vt:lpstr>
      <vt:lpstr>Base de données</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hamza hamia</dc:creator>
  <cp:lastModifiedBy>hamza hamia</cp:lastModifiedBy>
  <cp:revision>19</cp:revision>
  <dcterms:modified xsi:type="dcterms:W3CDTF">2016-12-05T09:33:44Z</dcterms:modified>
</cp:coreProperties>
</file>