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7.jpeg" ContentType="image/jpeg"/>
  <Override PartName="/ppt/media/image6.png" ContentType="image/png"/>
  <Override PartName="/ppt/media/image5.png" ContentType="image/png"/>
  <Override PartName="/ppt/media/image18.png" ContentType="image/png"/>
  <Override PartName="/ppt/media/image4.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2" name="" descr=""/>
          <p:cNvPicPr/>
          <p:nvPr/>
        </p:nvPicPr>
        <p:blipFill>
          <a:blip r:embed="rId2"/>
          <a:stretch>
            <a:fillRect/>
          </a:stretch>
        </p:blipFill>
        <p:spPr>
          <a:xfrm>
            <a:off x="2079000" y="1604520"/>
            <a:ext cx="4984920" cy="3977280"/>
          </a:xfrm>
          <a:prstGeom prst="rect">
            <a:avLst/>
          </a:prstGeom>
          <a:ln>
            <a:noFill/>
          </a:ln>
        </p:spPr>
      </p:pic>
      <p:pic>
        <p:nvPicPr>
          <p:cNvPr id="8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6560" cy="1636560"/>
          </a:xfrm>
          <a:prstGeom prst="pie">
            <a:avLst>
              <a:gd name="adj1" fmla="val 0"/>
              <a:gd name="adj2" fmla="val 5402120"/>
            </a:avLst>
          </a:prstGeom>
          <a:solidFill>
            <a:srgbClr val="fefcf7"/>
          </a:solidFill>
          <a:ln w="3240">
            <a:solidFill>
              <a:srgbClr val="d0cebb"/>
            </a:solidFill>
            <a:round/>
          </a:ln>
        </p:spPr>
      </p:sp>
      <p:sp>
        <p:nvSpPr>
          <p:cNvPr id="1" name="CustomShape 2"/>
          <p:cNvSpPr/>
          <p:nvPr/>
        </p:nvSpPr>
        <p:spPr>
          <a:xfrm>
            <a:off x="168840" y="21240"/>
            <a:ext cx="1699920" cy="1699920"/>
          </a:xfrm>
          <a:prstGeom prst="ellipse">
            <a:avLst/>
          </a:prstGeom>
          <a:noFill/>
          <a:ln w="27360">
            <a:solidFill>
              <a:srgbClr val="fdf9ec"/>
            </a:solidFill>
            <a:round/>
          </a:ln>
        </p:spPr>
      </p:sp>
      <p:sp>
        <p:nvSpPr>
          <p:cNvPr id="2" name="CustomShape 3"/>
          <p:cNvSpPr/>
          <p:nvPr/>
        </p:nvSpPr>
        <p:spPr>
          <a:xfrm rot="2315400">
            <a:off x="182520" y="1053360"/>
            <a:ext cx="1123560" cy="110052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3" name="CustomShape 4"/>
          <p:cNvSpPr/>
          <p:nvPr/>
        </p:nvSpPr>
        <p:spPr>
          <a:xfrm>
            <a:off x="1013040" y="0"/>
            <a:ext cx="8128800" cy="6855840"/>
          </a:xfrm>
          <a:prstGeom prst="rect">
            <a:avLst/>
          </a:prstGeom>
          <a:solidFill>
            <a:srgbClr val="ffffff"/>
          </a:solidFill>
          <a:ln w="38160">
            <a:noFill/>
          </a:ln>
        </p:spPr>
      </p:sp>
      <p:sp>
        <p:nvSpPr>
          <p:cNvPr id="4" name="CustomShape 5"/>
          <p:cNvSpPr/>
          <p:nvPr/>
        </p:nvSpPr>
        <p:spPr>
          <a:xfrm>
            <a:off x="1014840" y="0"/>
            <a:ext cx="70920" cy="6855840"/>
          </a:xfrm>
          <a:prstGeom prst="rect">
            <a:avLst/>
          </a:prstGeom>
          <a:solidFill>
            <a:srgbClr val="ffffff"/>
          </a:solidFill>
          <a:ln w="38160">
            <a:noFill/>
          </a:ln>
        </p:spPr>
      </p:sp>
      <p:sp>
        <p:nvSpPr>
          <p:cNvPr id="5" name="CustomShape 6"/>
          <p:cNvSpPr/>
          <p:nvPr/>
        </p:nvSpPr>
        <p:spPr>
          <a:xfrm>
            <a:off x="921600" y="1413720"/>
            <a:ext cx="208080" cy="208080"/>
          </a:xfrm>
          <a:prstGeom prst="ellipse">
            <a:avLst/>
          </a:prstGeom>
          <a:gradFill>
            <a:gsLst>
              <a:gs pos="0">
                <a:srgbClr val="dde7ff"/>
              </a:gs>
              <a:gs pos="100000">
                <a:srgbClr val="c2d6f9"/>
              </a:gs>
            </a:gsLst>
            <a:lin ang="0"/>
          </a:gradFill>
          <a:ln w="2160">
            <a:solidFill>
              <a:srgbClr val="467bb9"/>
            </a:solidFill>
            <a:round/>
          </a:ln>
        </p:spPr>
      </p:sp>
      <p:sp>
        <p:nvSpPr>
          <p:cNvPr id="6" name="CustomShape 7"/>
          <p:cNvSpPr/>
          <p:nvPr/>
        </p:nvSpPr>
        <p:spPr>
          <a:xfrm>
            <a:off x="1157040" y="1344960"/>
            <a:ext cx="61920" cy="61920"/>
          </a:xfrm>
          <a:prstGeom prst="ellipse">
            <a:avLst/>
          </a:prstGeom>
          <a:noFill/>
          <a:ln w="12600">
            <a:solidFill>
              <a:srgbClr val="4571a6"/>
            </a:solidFill>
            <a:round/>
          </a:ln>
        </p:spPr>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815760" y="-815760"/>
            <a:ext cx="1636560" cy="1636560"/>
          </a:xfrm>
          <a:prstGeom prst="pie">
            <a:avLst>
              <a:gd name="adj1" fmla="val 0"/>
              <a:gd name="adj2" fmla="val 5402120"/>
            </a:avLst>
          </a:prstGeom>
          <a:solidFill>
            <a:srgbClr val="fefcf7"/>
          </a:solidFill>
          <a:ln w="3240">
            <a:solidFill>
              <a:srgbClr val="d0cebb"/>
            </a:solidFill>
            <a:round/>
          </a:ln>
        </p:spPr>
      </p:sp>
      <p:sp>
        <p:nvSpPr>
          <p:cNvPr id="44" name="CustomShape 2"/>
          <p:cNvSpPr/>
          <p:nvPr/>
        </p:nvSpPr>
        <p:spPr>
          <a:xfrm>
            <a:off x="168840" y="21240"/>
            <a:ext cx="1699920" cy="1699920"/>
          </a:xfrm>
          <a:prstGeom prst="ellipse">
            <a:avLst/>
          </a:prstGeom>
          <a:noFill/>
          <a:ln w="27360">
            <a:solidFill>
              <a:srgbClr val="fdf9ec"/>
            </a:solidFill>
            <a:round/>
          </a:ln>
        </p:spPr>
      </p:sp>
      <p:sp>
        <p:nvSpPr>
          <p:cNvPr id="45" name="CustomShape 3"/>
          <p:cNvSpPr/>
          <p:nvPr/>
        </p:nvSpPr>
        <p:spPr>
          <a:xfrm rot="2315400">
            <a:off x="182520" y="1053360"/>
            <a:ext cx="1123560" cy="110052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46" name="CustomShape 4"/>
          <p:cNvSpPr/>
          <p:nvPr/>
        </p:nvSpPr>
        <p:spPr>
          <a:xfrm>
            <a:off x="1013040" y="0"/>
            <a:ext cx="8128800" cy="6855840"/>
          </a:xfrm>
          <a:prstGeom prst="rect">
            <a:avLst/>
          </a:prstGeom>
          <a:solidFill>
            <a:srgbClr val="ffffff"/>
          </a:solidFill>
          <a:ln w="38160">
            <a:noFill/>
          </a:ln>
        </p:spPr>
      </p:sp>
      <p:sp>
        <p:nvSpPr>
          <p:cNvPr id="47" name="CustomShape 5"/>
          <p:cNvSpPr/>
          <p:nvPr/>
        </p:nvSpPr>
        <p:spPr>
          <a:xfrm>
            <a:off x="1014840" y="0"/>
            <a:ext cx="70920" cy="6855840"/>
          </a:xfrm>
          <a:prstGeom prst="rect">
            <a:avLst/>
          </a:prstGeom>
          <a:solidFill>
            <a:srgbClr val="ffffff"/>
          </a:solidFill>
          <a:ln w="38160">
            <a:noFill/>
          </a:ln>
        </p:spPr>
      </p:sp>
      <p:sp>
        <p:nvSpPr>
          <p:cNvPr id="48"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49"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295280" y="2666880"/>
            <a:ext cx="7404480" cy="3503160"/>
          </a:xfrm>
          <a:prstGeom prst="rect">
            <a:avLst/>
          </a:prstGeom>
          <a:noFill/>
          <a:ln>
            <a:noFill/>
          </a:ln>
        </p:spPr>
        <p:txBody>
          <a:bodyPr lIns="90000" rIns="90000" tIns="0" bIns="45000"/>
          <a:p>
            <a:pPr>
              <a:lnSpc>
                <a:spcPct val="100000"/>
              </a:lnSpc>
            </a:pPr>
            <a:r>
              <a:rPr lang="en-US" sz="2600">
                <a:solidFill>
                  <a:srgbClr val="3c3c3c"/>
                </a:solidFill>
                <a:latin typeface="Gill Sans MT"/>
                <a:ea typeface="DejaVu Sans"/>
              </a:rPr>
              <a:t>                </a:t>
            </a:r>
            <a:r>
              <a:rPr b="1" lang="en-US" sz="2600">
                <a:solidFill>
                  <a:srgbClr val="3c3c3c"/>
                </a:solidFill>
                <a:latin typeface="Gill Sans MT"/>
                <a:ea typeface="DejaVu Sans"/>
              </a:rPr>
              <a:t>Projet de la matière:</a:t>
            </a:r>
            <a:endParaRPr/>
          </a:p>
          <a:p>
            <a:pPr>
              <a:lnSpc>
                <a:spcPct val="100000"/>
              </a:lnSpc>
            </a:pPr>
            <a:r>
              <a:rPr lang="en-US" sz="2600">
                <a:solidFill>
                  <a:srgbClr val="3c3c3c"/>
                </a:solidFill>
                <a:latin typeface="Gill Sans MT"/>
                <a:ea typeface="DejaVu Sans"/>
              </a:rPr>
              <a:t> </a:t>
            </a:r>
            <a:r>
              <a:rPr lang="en-US" sz="2600">
                <a:solidFill>
                  <a:srgbClr val="3c3c3c"/>
                </a:solidFill>
                <a:latin typeface="Gill Sans MT"/>
                <a:ea typeface="DejaVu Sans"/>
              </a:rPr>
              <a:t>SMB214: Réseaux ,systèmes embarqués et répartis</a:t>
            </a:r>
            <a:endParaRPr/>
          </a:p>
          <a:p>
            <a:pPr>
              <a:lnSpc>
                <a:spcPct val="100000"/>
              </a:lnSpc>
            </a:pPr>
            <a:r>
              <a:rPr lang="en-US" sz="2600">
                <a:solidFill>
                  <a:srgbClr val="3c3c3c"/>
                </a:solidFill>
                <a:latin typeface="Gill Sans MT"/>
                <a:ea typeface="DejaVu Sans"/>
              </a:rPr>
              <a:t>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Sujet du projet : </a:t>
            </a:r>
            <a:r>
              <a:rPr lang="en-US" sz="2600">
                <a:solidFill>
                  <a:srgbClr val="3c3c3c"/>
                </a:solidFill>
                <a:latin typeface="Gill Sans MT"/>
                <a:ea typeface="DejaVu Sans"/>
              </a:rPr>
              <a:t>Apache</a:t>
            </a:r>
            <a:r>
              <a:rPr b="1" lang="en-US" sz="2600">
                <a:solidFill>
                  <a:srgbClr val="3c3c3c"/>
                </a:solidFill>
                <a:latin typeface="Gill Sans MT"/>
                <a:ea typeface="DejaVu Sans"/>
              </a:rPr>
              <a:t> </a:t>
            </a:r>
            <a:r>
              <a:rPr lang="en-US" sz="2600">
                <a:solidFill>
                  <a:srgbClr val="3c3c3c"/>
                </a:solidFill>
                <a:latin typeface="Gill Sans MT"/>
                <a:ea typeface="DejaVu Sans"/>
              </a:rPr>
              <a:t>Cassandra </a:t>
            </a:r>
            <a:endParaRPr/>
          </a:p>
          <a:p>
            <a:pPr>
              <a:lnSpc>
                <a:spcPct val="100000"/>
              </a:lnSpc>
            </a:pPr>
            <a:r>
              <a:rPr b="1" lang="en-US" sz="2600">
                <a:solidFill>
                  <a:srgbClr val="3c3c3c"/>
                </a:solidFill>
                <a:latin typeface="Gill Sans MT"/>
                <a:ea typeface="DejaVu Sans"/>
              </a:rPr>
              <a:t> </a:t>
            </a:r>
            <a:r>
              <a:rPr b="1" lang="en-US" sz="2600">
                <a:solidFill>
                  <a:srgbClr val="3c3c3c"/>
                </a:solidFill>
                <a:latin typeface="Gill Sans MT"/>
                <a:ea typeface="DejaVu Sans"/>
              </a:rPr>
              <a:t>Préparé par : </a:t>
            </a:r>
            <a:r>
              <a:rPr lang="en-US" sz="2600">
                <a:solidFill>
                  <a:srgbClr val="3c3c3c"/>
                </a:solidFill>
                <a:latin typeface="Gill Sans MT"/>
                <a:ea typeface="DejaVu Sans"/>
              </a:rPr>
              <a:t>Hamza Omar Hamia</a:t>
            </a:r>
            <a:endParaRPr/>
          </a:p>
        </p:txBody>
      </p:sp>
      <p:pic>
        <p:nvPicPr>
          <p:cNvPr id="85" name="Picture 2" descr=""/>
          <p:cNvPicPr/>
          <p:nvPr/>
        </p:nvPicPr>
        <p:blipFill>
          <a:blip r:embed="rId1"/>
          <a:stretch>
            <a:fillRect/>
          </a:stretch>
        </p:blipFill>
        <p:spPr>
          <a:xfrm>
            <a:off x="3124080" y="533520"/>
            <a:ext cx="2969640" cy="1445760"/>
          </a:xfrm>
          <a:prstGeom prst="rect">
            <a:avLst/>
          </a:prstGeom>
          <a:ln>
            <a:noFill/>
          </a:ln>
        </p:spPr>
      </p:pic>
      <p:sp>
        <p:nvSpPr>
          <p:cNvPr id="86" name="CustomShape 2"/>
          <p:cNvSpPr/>
          <p:nvPr/>
        </p:nvSpPr>
        <p:spPr>
          <a:xfrm>
            <a:off x="8613720" y="6305400"/>
            <a:ext cx="455040" cy="474120"/>
          </a:xfrm>
          <a:prstGeom prst="rect">
            <a:avLst/>
          </a:prstGeom>
          <a:noFill/>
          <a:ln>
            <a:noFill/>
          </a:ln>
        </p:spPr>
      </p:sp>
      <p:sp>
        <p:nvSpPr>
          <p:cNvPr id="87" name="TextShape 3"/>
          <p:cNvSpPr txBox="1"/>
          <p:nvPr/>
        </p:nvSpPr>
        <p:spPr>
          <a:xfrm>
            <a:off x="8562600" y="6145560"/>
            <a:ext cx="307080" cy="346680"/>
          </a:xfrm>
          <a:prstGeom prst="rect">
            <a:avLst/>
          </a:prstGeom>
        </p:spPr>
        <p:txBody>
          <a:bodyPr lIns="90000" rIns="90000" tIns="45000" bIns="45000"/>
          <a:p>
            <a:r>
              <a:rPr lang="en-US" sz="1200">
                <a:latin typeface="Arial"/>
              </a:rPr>
              <a:t>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416240" y="275040"/>
            <a:ext cx="7495920" cy="363600"/>
          </a:xfrm>
          <a:prstGeom prst="rect">
            <a:avLst/>
          </a:prstGeom>
          <a:noFill/>
          <a:ln>
            <a:noFill/>
          </a:ln>
        </p:spPr>
        <p:txBody>
          <a:bodyPr lIns="90000" rIns="90000" tIns="45000" bIns="45000" anchor="ctr"/>
          <a:p>
            <a:pPr>
              <a:lnSpc>
                <a:spcPct val="100000"/>
              </a:lnSpc>
            </a:pPr>
            <a:r>
              <a:rPr b="1" lang="en-US" sz="2800">
                <a:solidFill>
                  <a:srgbClr val="666666"/>
                </a:solidFill>
                <a:latin typeface="Gill Sans MT"/>
                <a:ea typeface="DejaVu Sans"/>
              </a:rPr>
              <a:t>II.Principales cararecteristiques</a:t>
            </a:r>
            <a:endParaRPr/>
          </a:p>
        </p:txBody>
      </p:sp>
      <p:sp>
        <p:nvSpPr>
          <p:cNvPr id="136" name="CustomShape 2"/>
          <p:cNvSpPr/>
          <p:nvPr/>
        </p:nvSpPr>
        <p:spPr>
          <a:xfrm>
            <a:off x="914400" y="731520"/>
            <a:ext cx="8227440" cy="5895720"/>
          </a:xfrm>
          <a:prstGeom prst="rect">
            <a:avLst/>
          </a:prstGeom>
          <a:noFill/>
          <a:ln>
            <a:noFill/>
          </a:ln>
        </p:spPr>
        <p:txBody>
          <a:bodyPr lIns="90000" rIns="90000" tIns="45000" bIns="45000"/>
          <a:p>
            <a:pPr>
              <a:lnSpc>
                <a:spcPct val="100000"/>
              </a:lnSpc>
              <a:buSzPct val="80000"/>
              <a:buFont typeface="Wingdings 2" charset="2"/>
              <a:buChar char=""/>
            </a:pPr>
            <a:r>
              <a:rPr b="1" lang="en-US" sz="1600">
                <a:solidFill>
                  <a:srgbClr val="000000"/>
                </a:solidFill>
                <a:latin typeface="Gill Sans MT"/>
                <a:ea typeface="DejaVu Sans"/>
              </a:rPr>
              <a:t>Tolérance aux pannes</a:t>
            </a:r>
            <a:r>
              <a:rPr lang="en-US" sz="1600">
                <a:solidFill>
                  <a:srgbClr val="000000"/>
                </a:solidFill>
                <a:latin typeface="Gill Sans MT"/>
                <a:ea typeface="DejaVu Sans"/>
              </a:rPr>
              <a:t> : les données d'un nœud (un nœud est une instance de Cassandra) sont automatiquement répliquées vers d'autres nœuds (différentes machines). Ainsi, si un nœud est hors service les données présentes sont disponibles à travers d'autres nœuds. Le terme de facteur de réplication désigne le nombre de nœuds où la donnée est répliquée. Par ailleurs, l'architecture de Cassandra définit le terme de cluster comme étant un groupe d'au moins deux nœuds et un data center comme étant des clusters délocalisés. Cassandra permet d'assurer la réplication à travers différents data center. Les nœuds qui sont tombés peuvent être remplacés sans indisponibilité du service.</a:t>
            </a:r>
            <a:endParaRPr/>
          </a:p>
          <a:p>
            <a:pPr>
              <a:lnSpc>
                <a:spcPct val="100000"/>
              </a:lnSpc>
              <a:buSzPct val="80000"/>
              <a:buFont typeface="Wingdings 2" charset="2"/>
              <a:buChar char=""/>
            </a:pPr>
            <a:r>
              <a:rPr b="1" lang="en-US" sz="1600">
                <a:solidFill>
                  <a:srgbClr val="000000"/>
                </a:solidFill>
                <a:latin typeface="Gill Sans MT"/>
                <a:ea typeface="DejaVu Sans"/>
              </a:rPr>
              <a:t>Décentralisé</a:t>
            </a:r>
            <a:r>
              <a:rPr lang="en-US" sz="1600">
                <a:solidFill>
                  <a:srgbClr val="000000"/>
                </a:solidFill>
                <a:latin typeface="Gill Sans MT"/>
                <a:ea typeface="DejaVu Sans"/>
              </a:rPr>
              <a:t> : dans un cluster tous les nœuds sont égaux. Il n'y pas de notion de maitre, ni d'esclave, le protocole GOSSIP utilisé pour découvrir la localisation et les informations sur l'état des nœuds d'un cluster.</a:t>
            </a:r>
            <a:endParaRPr/>
          </a:p>
          <a:p>
            <a:pPr>
              <a:lnSpc>
                <a:spcPct val="100000"/>
              </a:lnSpc>
              <a:buSzPct val="80000"/>
              <a:buFont typeface="Wingdings 2" charset="2"/>
              <a:buChar char=""/>
            </a:pPr>
            <a:r>
              <a:rPr b="1" lang="en-US" sz="1600">
                <a:solidFill>
                  <a:srgbClr val="000000"/>
                </a:solidFill>
                <a:latin typeface="Gill Sans MT"/>
                <a:ea typeface="DejaVu Sans"/>
              </a:rPr>
              <a:t>Élastique</a:t>
            </a:r>
            <a:r>
              <a:rPr lang="en-US" sz="1600">
                <a:solidFill>
                  <a:srgbClr val="000000"/>
                </a:solidFill>
                <a:latin typeface="Gill Sans MT"/>
                <a:ea typeface="DejaVu Sans"/>
              </a:rPr>
              <a:t> : lorsqu'un nouveau serveur est ajouté dans le cluster. Par ailleurs, Cassandra assure qu'il n'y aura pas d'indisponibilité du système ni d'interruption au niveau des applications.</a:t>
            </a:r>
            <a:endParaRPr/>
          </a:p>
          <a:p>
            <a:pPr>
              <a:lnSpc>
                <a:spcPct val="100000"/>
              </a:lnSpc>
              <a:buSzPct val="80000"/>
              <a:buFont typeface="Wingdings 2" charset="2"/>
              <a:buChar char=""/>
            </a:pPr>
            <a:r>
              <a:rPr b="1" lang="en-US" sz="1600">
                <a:solidFill>
                  <a:srgbClr val="000000"/>
                </a:solidFill>
                <a:latin typeface="Gill Sans MT"/>
                <a:ea typeface="DejaVu Sans"/>
              </a:rPr>
              <a:t>Haute disponibilité</a:t>
            </a:r>
            <a:r>
              <a:rPr lang="en-US" sz="1600">
                <a:solidFill>
                  <a:srgbClr val="000000"/>
                </a:solidFill>
                <a:latin typeface="Gill Sans MT"/>
                <a:ea typeface="DejaVu Sans"/>
              </a:rPr>
              <a:t> : possibilité de spécifier le niveau de cohérence concernant la lecture et l'écriture. On parle alors de </a:t>
            </a:r>
            <a:r>
              <a:rPr i="1" lang="en-US" sz="1600">
                <a:solidFill>
                  <a:srgbClr val="000000"/>
                </a:solidFill>
                <a:latin typeface="Gill Sans MT"/>
                <a:ea typeface="DejaVu Sans"/>
              </a:rPr>
              <a:t>Consistency</a:t>
            </a:r>
            <a:r>
              <a:rPr lang="en-US" sz="1600">
                <a:solidFill>
                  <a:srgbClr val="000000"/>
                </a:solidFill>
                <a:latin typeface="Gill Sans MT"/>
                <a:ea typeface="DejaVu Sans"/>
              </a:rPr>
              <a:t>. Apache Cassandra ne dispose pas de transaction. L'écriture des données est très rapide comparée au monde des bases de données relationnelles.</a:t>
            </a:r>
            <a:endParaRPr/>
          </a:p>
          <a:p>
            <a:pPr>
              <a:lnSpc>
                <a:spcPct val="100000"/>
              </a:lnSpc>
            </a:pPr>
            <a:endParaRPr/>
          </a:p>
        </p:txBody>
      </p:sp>
      <p:sp>
        <p:nvSpPr>
          <p:cNvPr id="137" name="CustomShape 3"/>
          <p:cNvSpPr/>
          <p:nvPr/>
        </p:nvSpPr>
        <p:spPr>
          <a:xfrm>
            <a:off x="8613720" y="6305400"/>
            <a:ext cx="455040" cy="474120"/>
          </a:xfrm>
          <a:prstGeom prst="rect">
            <a:avLst/>
          </a:prstGeom>
          <a:noFill/>
          <a:ln>
            <a:noFill/>
          </a:ln>
        </p:spPr>
      </p:sp>
      <p:sp>
        <p:nvSpPr>
          <p:cNvPr id="138"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9" name="TextShape 5"/>
          <p:cNvSpPr txBox="1"/>
          <p:nvPr/>
        </p:nvSpPr>
        <p:spPr>
          <a:xfrm>
            <a:off x="8470800" y="6145920"/>
            <a:ext cx="490320" cy="346680"/>
          </a:xfrm>
          <a:prstGeom prst="rect">
            <a:avLst/>
          </a:prstGeom>
        </p:spPr>
        <p:txBody>
          <a:bodyPr lIns="90000" rIns="90000" tIns="45000" bIns="45000"/>
          <a:p>
            <a:r>
              <a:rPr lang="en-US" sz="1200">
                <a:latin typeface="Arial"/>
              </a:rPr>
              <a:t>10</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1435680" y="274680"/>
            <a:ext cx="7495920" cy="561240"/>
          </a:xfrm>
          <a:prstGeom prst="rect">
            <a:avLst/>
          </a:prstGeom>
          <a:noFill/>
          <a:ln>
            <a:noFill/>
          </a:ln>
        </p:spPr>
        <p:txBody>
          <a:bodyPr lIns="90000" rIns="90000" tIns="45000" bIns="45000" anchor="ctr"/>
          <a:p>
            <a:pPr>
              <a:lnSpc>
                <a:spcPct val="100000"/>
              </a:lnSpc>
            </a:pPr>
            <a:r>
              <a:rPr lang="en-US" sz="2400">
                <a:solidFill>
                  <a:srgbClr val="666666"/>
                </a:solidFill>
                <a:latin typeface="Gill Sans MT"/>
                <a:ea typeface="DejaVu Sans"/>
              </a:rPr>
              <a:t>III.Architecture Cassandra</a:t>
            </a:r>
            <a:endParaRPr/>
          </a:p>
        </p:txBody>
      </p:sp>
      <p:sp>
        <p:nvSpPr>
          <p:cNvPr id="141" name="CustomShape 2"/>
          <p:cNvSpPr/>
          <p:nvPr/>
        </p:nvSpPr>
        <p:spPr>
          <a:xfrm>
            <a:off x="1435680" y="1447920"/>
            <a:ext cx="7495920" cy="47984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Gill Sans MT"/>
                <a:ea typeface="DejaVu Sans"/>
              </a:rPr>
              <a:t>Sur le schéma ci-dessus, on distingue la présence de 3 couches métiers :</a:t>
            </a:r>
            <a:endParaRPr/>
          </a:p>
          <a:p>
            <a:pPr>
              <a:lnSpc>
                <a:spcPct val="100000"/>
              </a:lnSpc>
              <a:buSzPct val="80000"/>
              <a:buFont typeface="Wingdings 2" charset="2"/>
              <a:buChar char=""/>
            </a:pPr>
            <a:r>
              <a:rPr lang="en-US">
                <a:solidFill>
                  <a:srgbClr val="000000"/>
                </a:solidFill>
                <a:latin typeface="Gill Sans MT"/>
                <a:ea typeface="DejaVu Sans"/>
              </a:rPr>
              <a:t>API, responsable de recevoir les requêtes venant des clients sous format Thrift (protocole RPC)</a:t>
            </a:r>
            <a:endParaRPr/>
          </a:p>
          <a:p>
            <a:pPr>
              <a:lnSpc>
                <a:spcPct val="100000"/>
              </a:lnSpc>
              <a:buSzPct val="80000"/>
              <a:buFont typeface="Wingdings 2" charset="2"/>
              <a:buChar char=""/>
            </a:pPr>
            <a:r>
              <a:rPr lang="en-US">
                <a:solidFill>
                  <a:srgbClr val="000000"/>
                </a:solidFill>
                <a:latin typeface="Gill Sans MT"/>
                <a:ea typeface="DejaVu Sans"/>
              </a:rPr>
              <a:t>Dynamo, responsable de la distribution des données entre différents noeuds et du protocole peer-to-peer</a:t>
            </a:r>
            <a:endParaRPr/>
          </a:p>
          <a:p>
            <a:pPr>
              <a:lnSpc>
                <a:spcPct val="100000"/>
              </a:lnSpc>
              <a:buSzPct val="80000"/>
              <a:buFont typeface="Wingdings 2" charset="2"/>
              <a:buChar char=""/>
            </a:pPr>
            <a:r>
              <a:rPr lang="en-US">
                <a:solidFill>
                  <a:srgbClr val="000000"/>
                </a:solidFill>
                <a:latin typeface="Gill Sans MT"/>
                <a:ea typeface="DejaVu Sans"/>
              </a:rPr>
              <a:t>Base de données, responsable de la persistance des données sur disques</a:t>
            </a:r>
            <a:endParaRPr/>
          </a:p>
          <a:p>
            <a:pPr>
              <a:lnSpc>
                <a:spcPct val="100000"/>
              </a:lnSpc>
            </a:pPr>
            <a:r>
              <a:rPr lang="en-US" sz="1400">
                <a:solidFill>
                  <a:srgbClr val="000000"/>
                </a:solidFill>
                <a:latin typeface="Gill Sans MT"/>
                <a:ea typeface="DejaVu Sans"/>
              </a:rPr>
              <a:t>Cassandra reprend les conceptes de 2 bases de données existantes. La première BigTable, créé par Google, pour son modèle de données orienté colonne et son mécanisme de persistance sur disque, et la seconde Dynamo, créé par Amazon, pour son achitecture distribuée sans noeud maître.</a:t>
            </a:r>
            <a:endParaRPr/>
          </a:p>
          <a:p>
            <a:pPr>
              <a:lnSpc>
                <a:spcPct val="100000"/>
              </a:lnSpc>
            </a:pPr>
            <a:endParaRPr/>
          </a:p>
        </p:txBody>
      </p:sp>
      <p:pic>
        <p:nvPicPr>
          <p:cNvPr id="142" name="Picture 2" descr=""/>
          <p:cNvPicPr/>
          <p:nvPr/>
        </p:nvPicPr>
        <p:blipFill>
          <a:blip r:embed="rId1"/>
          <a:stretch>
            <a:fillRect/>
          </a:stretch>
        </p:blipFill>
        <p:spPr>
          <a:xfrm>
            <a:off x="2397600" y="937800"/>
            <a:ext cx="4788720" cy="1950120"/>
          </a:xfrm>
          <a:prstGeom prst="rect">
            <a:avLst/>
          </a:prstGeom>
          <a:ln>
            <a:noFill/>
          </a:ln>
        </p:spPr>
      </p:pic>
      <p:sp>
        <p:nvSpPr>
          <p:cNvPr id="143" name="CustomShape 3"/>
          <p:cNvSpPr/>
          <p:nvPr/>
        </p:nvSpPr>
        <p:spPr>
          <a:xfrm>
            <a:off x="8613720" y="6305400"/>
            <a:ext cx="455040" cy="474120"/>
          </a:xfrm>
          <a:prstGeom prst="rect">
            <a:avLst/>
          </a:prstGeom>
          <a:noFill/>
          <a:ln>
            <a:noFill/>
          </a:ln>
        </p:spPr>
      </p:sp>
      <p:sp>
        <p:nvSpPr>
          <p:cNvPr id="144"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45" name="TextShape 5"/>
          <p:cNvSpPr txBox="1"/>
          <p:nvPr/>
        </p:nvSpPr>
        <p:spPr>
          <a:xfrm>
            <a:off x="8321040" y="6146280"/>
            <a:ext cx="490320" cy="346680"/>
          </a:xfrm>
          <a:prstGeom prst="rect">
            <a:avLst/>
          </a:prstGeom>
        </p:spPr>
        <p:txBody>
          <a:bodyPr lIns="90000" rIns="90000" tIns="45000" bIns="45000"/>
          <a:p>
            <a:r>
              <a:rPr lang="en-US" sz="1200">
                <a:latin typeface="Arial"/>
              </a:rPr>
              <a:t>11</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1435680" y="274680"/>
            <a:ext cx="7495920" cy="729720"/>
          </a:xfrm>
          <a:prstGeom prst="rect">
            <a:avLst/>
          </a:prstGeom>
          <a:noFill/>
          <a:ln>
            <a:noFill/>
          </a:ln>
        </p:spPr>
        <p:txBody>
          <a:bodyPr lIns="90000" rIns="90000" tIns="45000" bIns="45000" anchor="ctr"/>
          <a:p>
            <a:pPr>
              <a:lnSpc>
                <a:spcPct val="100000"/>
              </a:lnSpc>
            </a:pPr>
            <a:r>
              <a:rPr b="1" lang="en-US" sz="2600">
                <a:solidFill>
                  <a:srgbClr val="666666"/>
                </a:solidFill>
                <a:latin typeface="Gill Sans MT"/>
                <a:ea typeface="DejaVu Sans"/>
              </a:rPr>
              <a:t>IV.Les cas d'utilisation de Cassandra</a:t>
            </a:r>
            <a:endParaRPr/>
          </a:p>
        </p:txBody>
      </p:sp>
      <p:sp>
        <p:nvSpPr>
          <p:cNvPr id="147" name="CustomShape 2"/>
          <p:cNvSpPr/>
          <p:nvPr/>
        </p:nvSpPr>
        <p:spPr>
          <a:xfrm>
            <a:off x="1435680" y="1005840"/>
            <a:ext cx="7495920" cy="539352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Vous utiliserez Apache Cassandra à chaque fois que vous aurez affaire à une problématique de charge, de volume et de besoins de très haute disponibilité.</a:t>
            </a:r>
            <a:endParaRPr/>
          </a:p>
          <a:p>
            <a:pPr>
              <a:lnSpc>
                <a:spcPct val="100000"/>
              </a:lnSpc>
            </a:pPr>
            <a:r>
              <a:rPr lang="en-US">
                <a:solidFill>
                  <a:srgbClr val="000000"/>
                </a:solidFill>
                <a:latin typeface="Gill Sans MT"/>
                <a:ea typeface="DejaVu Sans"/>
              </a:rPr>
              <a:t>- Les cas d'utilisation sont très nombreux. Pour ne citer que les plus importants, on peut noter</a:t>
            </a:r>
            <a:endParaRPr/>
          </a:p>
          <a:p>
            <a:pPr>
              <a:lnSpc>
                <a:spcPct val="100000"/>
              </a:lnSpc>
              <a:buSzPct val="80000"/>
              <a:buFont typeface="Wingdings 2" charset="2"/>
              <a:buChar char=""/>
            </a:pPr>
            <a:r>
              <a:rPr b="1" lang="en-US">
                <a:solidFill>
                  <a:srgbClr val="000000"/>
                </a:solidFill>
                <a:latin typeface="Gill Sans MT"/>
                <a:ea typeface="DejaVu Sans"/>
              </a:rPr>
              <a:t>Timeseries</a:t>
            </a:r>
            <a:r>
              <a:rPr lang="en-US">
                <a:solidFill>
                  <a:srgbClr val="000000"/>
                </a:solidFill>
                <a:latin typeface="Gill Sans MT"/>
                <a:ea typeface="DejaVu Sans"/>
              </a:rPr>
              <a:t> : où les données sont stockées suivant des timestamps. Une modélisation possible serait d'utiliser le nom de la colonne comme timestamp et la valeur contiendrait les données. Les logs ou les données issues de capteurs s'y prêtent parfaitement.</a:t>
            </a:r>
            <a:endParaRPr/>
          </a:p>
          <a:p>
            <a:pPr>
              <a:lnSpc>
                <a:spcPct val="100000"/>
              </a:lnSpc>
              <a:buSzPct val="80000"/>
              <a:buFont typeface="Wingdings 2" charset="2"/>
              <a:buChar char=""/>
            </a:pPr>
            <a:r>
              <a:rPr b="1" lang="en-US">
                <a:solidFill>
                  <a:srgbClr val="000000"/>
                </a:solidFill>
                <a:latin typeface="Gill Sans MT"/>
                <a:ea typeface="DejaVu Sans"/>
              </a:rPr>
              <a:t>Clickstreams</a:t>
            </a:r>
            <a:r>
              <a:rPr lang="en-US">
                <a:solidFill>
                  <a:srgbClr val="000000"/>
                </a:solidFill>
                <a:latin typeface="Gill Sans MT"/>
                <a:ea typeface="DejaVu Sans"/>
              </a:rPr>
              <a:t> :.Un </a:t>
            </a:r>
            <a:r>
              <a:rPr b="1" lang="en-US">
                <a:solidFill>
                  <a:srgbClr val="000000"/>
                </a:solidFill>
                <a:latin typeface="Gill Sans MT"/>
                <a:ea typeface="DejaVu Sans"/>
              </a:rPr>
              <a:t>Flux de clics</a:t>
            </a:r>
            <a:r>
              <a:rPr lang="en-US">
                <a:solidFill>
                  <a:srgbClr val="000000"/>
                </a:solidFill>
                <a:latin typeface="Gill Sans MT"/>
                <a:ea typeface="DejaVu Sans"/>
              </a:rPr>
              <a:t> (« </a:t>
            </a:r>
            <a:r>
              <a:rPr i="1" lang="en-US">
                <a:solidFill>
                  <a:srgbClr val="000000"/>
                </a:solidFill>
                <a:latin typeface="Gill Sans MT"/>
                <a:ea typeface="DejaVu Sans"/>
              </a:rPr>
              <a:t>Clickstream</a:t>
            </a:r>
            <a:r>
              <a:rPr lang="en-US">
                <a:solidFill>
                  <a:srgbClr val="000000"/>
                </a:solidFill>
                <a:latin typeface="Gill Sans MT"/>
                <a:ea typeface="DejaVu Sans"/>
              </a:rPr>
              <a:t> ») l'enregistrement des actions d'un utilisateur sur application lorsqu'il navigue sur Internet ou lorsqu'il utilise un autre outil informatique. Lorsqu'il clique n'importe où sur une page Web ou sur un formulaire d'application.</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 </a:t>
            </a:r>
            <a:r>
              <a:rPr lang="en-US">
                <a:solidFill>
                  <a:srgbClr val="000000"/>
                </a:solidFill>
                <a:latin typeface="Gill Sans MT"/>
                <a:ea typeface="DejaVu Sans"/>
              </a:rPr>
              <a:t>Il peut aussi être utile si l’architecture complète doit être en Java.</a:t>
            </a:r>
            <a:endParaRPr/>
          </a:p>
          <a:p>
            <a:pPr>
              <a:lnSpc>
                <a:spcPct val="100000"/>
              </a:lnSpc>
            </a:pPr>
            <a:endParaRPr/>
          </a:p>
        </p:txBody>
      </p:sp>
      <p:sp>
        <p:nvSpPr>
          <p:cNvPr id="148" name="CustomShape 3"/>
          <p:cNvSpPr/>
          <p:nvPr/>
        </p:nvSpPr>
        <p:spPr>
          <a:xfrm>
            <a:off x="8613720" y="6305400"/>
            <a:ext cx="455040" cy="474120"/>
          </a:xfrm>
          <a:prstGeom prst="rect">
            <a:avLst/>
          </a:prstGeom>
          <a:noFill/>
          <a:ln>
            <a:noFill/>
          </a:ln>
        </p:spPr>
      </p:sp>
      <p:sp>
        <p:nvSpPr>
          <p:cNvPr id="149"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0" name="TextShape 5"/>
          <p:cNvSpPr txBox="1"/>
          <p:nvPr/>
        </p:nvSpPr>
        <p:spPr>
          <a:xfrm>
            <a:off x="8321040" y="6146280"/>
            <a:ext cx="490320" cy="346680"/>
          </a:xfrm>
          <a:prstGeom prst="rect">
            <a:avLst/>
          </a:prstGeom>
        </p:spPr>
        <p:txBody>
          <a:bodyPr lIns="90000" rIns="90000" tIns="45000" bIns="45000"/>
          <a:p>
            <a:r>
              <a:rPr lang="en-US" sz="1200">
                <a:latin typeface="Arial"/>
              </a:rPr>
              <a:t>12</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1219320" y="533520"/>
            <a:ext cx="8227440" cy="378720"/>
          </a:xfrm>
          <a:prstGeom prst="rect">
            <a:avLst/>
          </a:prstGeom>
          <a:noFill/>
          <a:ln>
            <a:noFill/>
          </a:ln>
        </p:spPr>
        <p:txBody>
          <a:bodyPr lIns="90000" rIns="90000" tIns="45000" bIns="45000" anchor="ctr"/>
          <a:p>
            <a:r>
              <a:rPr b="1" lang="en-US" sz="2200">
                <a:solidFill>
                  <a:srgbClr val="666666"/>
                </a:solidFill>
                <a:latin typeface="Gill Sans MT"/>
                <a:ea typeface="DejaVu Sans"/>
              </a:rPr>
              <a:t>V.l'indexation dans cassandra</a:t>
            </a:r>
            <a:r>
              <a:rPr b="1" lang="en-US" sz="4300">
                <a:solidFill>
                  <a:srgbClr val="666666"/>
                </a:solidFill>
                <a:latin typeface="Gill Sans MT"/>
                <a:ea typeface="DejaVu Sans"/>
              </a:rPr>
              <a:t> </a:t>
            </a:r>
            <a:endParaRPr/>
          </a:p>
          <a:p>
            <a:pPr>
              <a:lnSpc>
                <a:spcPct val="100000"/>
              </a:lnSpc>
            </a:pPr>
            <a:endParaRPr/>
          </a:p>
        </p:txBody>
      </p:sp>
      <p:sp>
        <p:nvSpPr>
          <p:cNvPr id="152" name="CustomShape 2"/>
          <p:cNvSpPr/>
          <p:nvPr/>
        </p:nvSpPr>
        <p:spPr>
          <a:xfrm>
            <a:off x="990720" y="838080"/>
            <a:ext cx="7922520" cy="571284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Un index est une structure de données qui permet un accès rapide ainsi qu'une recherche de données par rapport à un ensemble de critères donnés.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les bases de données classiques, une clé primaire est une clé unique utilisée pour identifier chaque ligne d'une table. Cela permet, comme tous les index, d'accélérer l'accès aux données dans une table.</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Dans Cassandra, l'index primaire d'une famille de colonnes correspond à l'index de ses clés de ligne. Puisque chaque nœud connait la plage de ses clés par nœuds gérés, les requêtes sur les lignes sont plus aisées à localiser en scannant l'index des lignes sur un nœud donné.</a:t>
            </a:r>
            <a:endParaRPr/>
          </a:p>
          <a:p>
            <a:pPr>
              <a:lnSpc>
                <a:spcPct val="100000"/>
              </a:lnSpc>
            </a:pPr>
            <a:endParaRPr/>
          </a:p>
        </p:txBody>
      </p:sp>
      <p:sp>
        <p:nvSpPr>
          <p:cNvPr id="153" name="CustomShape 3"/>
          <p:cNvSpPr/>
          <p:nvPr/>
        </p:nvSpPr>
        <p:spPr>
          <a:xfrm>
            <a:off x="8613720" y="6305400"/>
            <a:ext cx="455040" cy="474120"/>
          </a:xfrm>
          <a:prstGeom prst="rect">
            <a:avLst/>
          </a:prstGeom>
          <a:noFill/>
          <a:ln>
            <a:noFill/>
          </a:ln>
        </p:spPr>
      </p:sp>
      <p:sp>
        <p:nvSpPr>
          <p:cNvPr id="154"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5" name="TextShape 5"/>
          <p:cNvSpPr txBox="1"/>
          <p:nvPr/>
        </p:nvSpPr>
        <p:spPr>
          <a:xfrm>
            <a:off x="8321040" y="6146280"/>
            <a:ext cx="490320" cy="346680"/>
          </a:xfrm>
          <a:prstGeom prst="rect">
            <a:avLst/>
          </a:prstGeom>
        </p:spPr>
        <p:txBody>
          <a:bodyPr lIns="90000" rIns="90000" tIns="45000" bIns="45000"/>
          <a:p>
            <a:r>
              <a:rPr lang="en-US" sz="1200">
                <a:latin typeface="Arial"/>
              </a:rPr>
              <a:t>13</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1435680" y="274680"/>
            <a:ext cx="7495920" cy="1140840"/>
          </a:xfrm>
          <a:prstGeom prst="rect">
            <a:avLst/>
          </a:prstGeom>
          <a:noFill/>
          <a:ln>
            <a:noFill/>
          </a:ln>
        </p:spPr>
        <p:txBody>
          <a:bodyPr lIns="90000" rIns="90000" tIns="45000" bIns="45000" anchor="ctr"/>
          <a:p>
            <a:r>
              <a:rPr lang="en-US" sz="2400">
                <a:solidFill>
                  <a:srgbClr val="666666"/>
                </a:solidFill>
                <a:latin typeface="Gill Sans MT"/>
                <a:ea typeface="DejaVu Sans"/>
              </a:rPr>
              <a:t>VI.La répartition des données </a:t>
            </a:r>
            <a:endParaRPr/>
          </a:p>
          <a:p>
            <a:pPr>
              <a:lnSpc>
                <a:spcPct val="100000"/>
              </a:lnSpc>
            </a:pPr>
            <a:endParaRPr/>
          </a:p>
        </p:txBody>
      </p:sp>
      <p:sp>
        <p:nvSpPr>
          <p:cNvPr id="157" name="CustomShape 2"/>
          <p:cNvSpPr/>
          <p:nvPr/>
        </p:nvSpPr>
        <p:spPr>
          <a:xfrm>
            <a:off x="1371600" y="869400"/>
            <a:ext cx="7495920" cy="4798440"/>
          </a:xfrm>
          <a:prstGeom prst="rect">
            <a:avLst/>
          </a:prstGeom>
          <a:noFill/>
          <a:ln>
            <a:noFill/>
          </a:ln>
        </p:spPr>
        <p:txBody>
          <a:bodyPr lIns="90000" rIns="90000" tIns="45000" bIns="45000"/>
          <a:p>
            <a:pPr>
              <a:lnSpc>
                <a:spcPct val="100000"/>
              </a:lnSpc>
              <a:buSzPct val="80000"/>
              <a:buFont typeface="Wingdings 2" charset="2"/>
              <a:buChar char=""/>
            </a:pPr>
            <a:r>
              <a:rPr lang="en-US" sz="2000">
                <a:solidFill>
                  <a:srgbClr val="000000"/>
                </a:solidFill>
                <a:latin typeface="Gill Sans MT"/>
                <a:ea typeface="DejaVu Sans"/>
              </a:rPr>
              <a:t>La réplication est le processus permettant de stocker des copies des données sur de multiples noeuds afin de permettre leur fiabilité et la tolérance à la panne.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Quand un </a:t>
            </a:r>
            <a:r>
              <a:rPr b="1" lang="en-US" sz="2000">
                <a:solidFill>
                  <a:srgbClr val="000000"/>
                </a:solidFill>
                <a:latin typeface="Gill Sans MT"/>
                <a:ea typeface="DejaVu Sans"/>
              </a:rPr>
              <a:t>keyspace</a:t>
            </a:r>
            <a:r>
              <a:rPr lang="en-US" sz="2000">
                <a:solidFill>
                  <a:srgbClr val="000000"/>
                </a:solidFill>
                <a:latin typeface="Gill Sans MT"/>
                <a:ea typeface="DejaVu Sans"/>
              </a:rPr>
              <a:t> est créé dans Cassandra, il lui est affecté la stratégie de distribution des réplicas, c’est à dire le nombre de réplicas et la manière dont ils sont répliqués dans le cluster. </a:t>
            </a:r>
            <a:endParaRPr/>
          </a:p>
          <a:p>
            <a:pPr>
              <a:lnSpc>
                <a:spcPct val="100000"/>
              </a:lnSpc>
            </a:pPr>
            <a:r>
              <a:rPr lang="en-US" sz="2000">
                <a:solidFill>
                  <a:srgbClr val="000000"/>
                </a:solidFill>
                <a:latin typeface="Gill Sans MT"/>
                <a:ea typeface="DejaVu Sans"/>
              </a:rPr>
              <a:t> </a:t>
            </a:r>
            <a:r>
              <a:rPr lang="en-US" sz="2000">
                <a:solidFill>
                  <a:srgbClr val="000000"/>
                </a:solidFill>
                <a:latin typeface="Gill Sans MT"/>
                <a:ea typeface="DejaVu Sans"/>
              </a:rPr>
              <a:t>La stratégie de réplication repose sur la configuration du cluster snitch afin de déterminer la localisation physique des noeuds ainsi que leur proximité par rapport aux autres.</a:t>
            </a:r>
            <a:endParaRPr/>
          </a:p>
          <a:p>
            <a:pPr>
              <a:lnSpc>
                <a:spcPct val="100000"/>
              </a:lnSpc>
              <a:buSzPct val="80000"/>
              <a:buFont typeface="Wingdings 2" charset="2"/>
              <a:buChar char=""/>
            </a:pPr>
            <a:r>
              <a:rPr lang="en-US" sz="2000">
                <a:solidFill>
                  <a:srgbClr val="000000"/>
                </a:solidFill>
                <a:latin typeface="Gill Sans MT"/>
                <a:ea typeface="DejaVu Sans"/>
              </a:rPr>
              <a:t>Il est souvent fait référence au facteur de réplication (</a:t>
            </a:r>
            <a:r>
              <a:rPr b="1" lang="en-US" sz="2000">
                <a:solidFill>
                  <a:srgbClr val="000000"/>
                </a:solidFill>
                <a:latin typeface="Gill Sans MT"/>
                <a:ea typeface="DejaVu Sans"/>
              </a:rPr>
              <a:t>replication factor</a:t>
            </a:r>
            <a:r>
              <a:rPr lang="en-US" sz="2000">
                <a:solidFill>
                  <a:srgbClr val="000000"/>
                </a:solidFill>
                <a:latin typeface="Gill Sans MT"/>
                <a:ea typeface="DejaVu Sans"/>
              </a:rPr>
              <a:t>) pour parler du nombre total de réplicas dans le cluster.</a:t>
            </a:r>
            <a:endParaRPr/>
          </a:p>
          <a:p>
            <a:pPr>
              <a:lnSpc>
                <a:spcPct val="100000"/>
              </a:lnSpc>
              <a:buSzPct val="80000"/>
              <a:buFont typeface="Wingdings 2" charset="2"/>
              <a:buChar char=""/>
            </a:pPr>
            <a:r>
              <a:rPr lang="en-US" sz="2000">
                <a:solidFill>
                  <a:srgbClr val="000000"/>
                </a:solidFill>
                <a:latin typeface="Gill Sans MT"/>
                <a:ea typeface="DejaVu Sans"/>
              </a:rPr>
              <a:t>Aussi :</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1 signifie qu’il n’y a qu’une seule copie de chaque ligne.</a:t>
            </a:r>
            <a:endParaRPr/>
          </a:p>
          <a:p>
            <a:pPr>
              <a:lnSpc>
                <a:spcPct val="100000"/>
              </a:lnSpc>
              <a:buSzPct val="80000"/>
              <a:buFont typeface="Wingdings 2" charset="2"/>
              <a:buChar char=""/>
            </a:pPr>
            <a:r>
              <a:rPr lang="en-US" sz="2000">
                <a:solidFill>
                  <a:srgbClr val="000000"/>
                </a:solidFill>
                <a:latin typeface="Gill Sans MT"/>
                <a:ea typeface="DejaVu Sans"/>
              </a:rPr>
              <a:t>Un facteur de réplication de 2 signifie qu’il existe deux copie de chaque ligne.</a:t>
            </a:r>
            <a:endParaRPr/>
          </a:p>
          <a:p>
            <a:pPr>
              <a:lnSpc>
                <a:spcPct val="100000"/>
              </a:lnSpc>
            </a:pPr>
            <a:endParaRPr/>
          </a:p>
        </p:txBody>
      </p:sp>
      <p:sp>
        <p:nvSpPr>
          <p:cNvPr id="158" name="CustomShape 3"/>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59" name="CustomShape 4"/>
          <p:cNvSpPr/>
          <p:nvPr/>
        </p:nvSpPr>
        <p:spPr>
          <a:xfrm>
            <a:off x="8613720" y="6305400"/>
            <a:ext cx="455040" cy="474120"/>
          </a:xfrm>
          <a:prstGeom prst="rect">
            <a:avLst/>
          </a:prstGeom>
          <a:noFill/>
          <a:ln>
            <a:noFill/>
          </a:ln>
        </p:spPr>
      </p:sp>
      <p:sp>
        <p:nvSpPr>
          <p:cNvPr id="160" name="TextShape 5"/>
          <p:cNvSpPr txBox="1"/>
          <p:nvPr/>
        </p:nvSpPr>
        <p:spPr>
          <a:xfrm>
            <a:off x="8321040" y="6400800"/>
            <a:ext cx="490320" cy="262440"/>
          </a:xfrm>
          <a:prstGeom prst="rect">
            <a:avLst/>
          </a:prstGeom>
        </p:spPr>
        <p:txBody>
          <a:bodyPr lIns="90000" rIns="90000" tIns="45000" bIns="45000"/>
          <a:p>
            <a:r>
              <a:rPr lang="en-US" sz="1200">
                <a:latin typeface="Arial"/>
              </a:rPr>
              <a:t>14</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435680" y="274680"/>
            <a:ext cx="7495920" cy="1140840"/>
          </a:xfrm>
          <a:prstGeom prst="rect">
            <a:avLst/>
          </a:prstGeom>
          <a:noFill/>
          <a:ln>
            <a:noFill/>
          </a:ln>
        </p:spPr>
        <p:txBody>
          <a:bodyPr lIns="90000" rIns="90000" tIns="45000" bIns="45000" anchor="ctr"/>
          <a:p>
            <a:pPr>
              <a:lnSpc>
                <a:spcPct val="100000"/>
              </a:lnSpc>
            </a:pPr>
            <a:r>
              <a:rPr b="1" lang="en-US" sz="2200">
                <a:solidFill>
                  <a:srgbClr val="666666"/>
                </a:solidFill>
                <a:latin typeface="Gill Sans MT"/>
                <a:ea typeface="DejaVu Sans"/>
              </a:rPr>
              <a:t>VII.L'accès aux données dans Cassandra</a:t>
            </a:r>
            <a:endParaRPr/>
          </a:p>
        </p:txBody>
      </p:sp>
      <p:sp>
        <p:nvSpPr>
          <p:cNvPr id="162" name="CustomShape 2"/>
          <p:cNvSpPr/>
          <p:nvPr/>
        </p:nvSpPr>
        <p:spPr>
          <a:xfrm>
            <a:off x="1435680" y="1447920"/>
            <a:ext cx="7495920" cy="4798440"/>
          </a:xfrm>
          <a:prstGeom prst="rect">
            <a:avLst/>
          </a:prstGeom>
          <a:noFill/>
          <a:ln>
            <a:noFill/>
          </a:ln>
        </p:spPr>
        <p:txBody>
          <a:bodyPr lIns="90000" rIns="90000" tIns="45000" bIns="45000"/>
          <a:p>
            <a:pPr>
              <a:lnSpc>
                <a:spcPct val="100000"/>
              </a:lnSpc>
              <a:buSzPct val="80000"/>
              <a:buFont typeface="Wingdings 2" charset="2"/>
              <a:buChar char=""/>
            </a:pPr>
            <a:r>
              <a:rPr lang="en-US" sz="1600">
                <a:solidFill>
                  <a:srgbClr val="000000"/>
                </a:solidFill>
                <a:latin typeface="Gill Sans MT"/>
                <a:ea typeface="DejaVu Sans"/>
              </a:rPr>
              <a:t>Tous les noeuds de Cassandra sont égaux. Ainsi, une demande de lecture ou d’écrire peut interroger indifféremment n’importe quel noeud du cluster. Quand un client se connecte à un noeud et demande une opération d’écriture ou de lecture, le noeud courant sert de coordinateur du point de vue du client.</a:t>
            </a:r>
            <a:endParaRPr/>
          </a:p>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 travail du coordinateur est de se comporter comme un proxy entre le client de l’application et les noeuds qui possèdent la données. C’est lui qui a la charge de déterminer quels noeuds de l’anneau devra recevoir la requête.</a:t>
            </a:r>
            <a:endParaRPr/>
          </a:p>
          <a:p>
            <a:pPr>
              <a:lnSpc>
                <a:spcPct val="100000"/>
              </a:lnSpc>
            </a:pPr>
            <a:endParaRPr/>
          </a:p>
          <a:p>
            <a:pPr>
              <a:lnSpc>
                <a:spcPct val="100000"/>
              </a:lnSpc>
            </a:pPr>
            <a:r>
              <a:rPr lang="en-US" sz="1600">
                <a:solidFill>
                  <a:srgbClr val="000000"/>
                </a:solidFill>
                <a:latin typeface="Gill Sans MT"/>
                <a:ea typeface="DejaVu Sans"/>
              </a:rPr>
              <a:t>Cassandra privilégie toujours les accès séquentiels aux accès aléatoires, ce qui permet d’éviter une partie des latences importantes dues aux mécaniques des disques durs. Ainsi, lors d’une écriture, les données ne sont pas écrites directement sur disque mais stockées dans une table en mémoire ; un ajout dans un commitlog se comportant en append-only (et donc de manière séquentielle) permet d’assurer la durabilité de l’écriture. Lorsque la table en mémoire est pleine, elle est écrite sur le disque.</a:t>
            </a:r>
            <a:endParaRPr/>
          </a:p>
          <a:p>
            <a:pPr>
              <a:lnSpc>
                <a:spcPct val="100000"/>
              </a:lnSpc>
            </a:pPr>
            <a:endParaRPr/>
          </a:p>
          <a:p>
            <a:pPr>
              <a:lnSpc>
                <a:spcPct val="100000"/>
              </a:lnSpc>
            </a:pPr>
            <a:endParaRPr/>
          </a:p>
        </p:txBody>
      </p:sp>
      <p:sp>
        <p:nvSpPr>
          <p:cNvPr id="163" name="CustomShape 3"/>
          <p:cNvSpPr/>
          <p:nvPr/>
        </p:nvSpPr>
        <p:spPr>
          <a:xfrm>
            <a:off x="8613720" y="6305400"/>
            <a:ext cx="455040" cy="474120"/>
          </a:xfrm>
          <a:prstGeom prst="rect">
            <a:avLst/>
          </a:prstGeom>
          <a:noFill/>
          <a:ln>
            <a:noFill/>
          </a:ln>
        </p:spPr>
      </p:sp>
      <p:sp>
        <p:nvSpPr>
          <p:cNvPr id="164"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5" name="TextShape 5"/>
          <p:cNvSpPr txBox="1"/>
          <p:nvPr/>
        </p:nvSpPr>
        <p:spPr>
          <a:xfrm>
            <a:off x="8321040" y="6146280"/>
            <a:ext cx="490320" cy="346680"/>
          </a:xfrm>
          <a:prstGeom prst="rect">
            <a:avLst/>
          </a:prstGeom>
        </p:spPr>
        <p:txBody>
          <a:bodyPr lIns="90000" rIns="90000" tIns="45000" bIns="45000"/>
          <a:p>
            <a:r>
              <a:rPr lang="en-US" sz="1200">
                <a:latin typeface="Arial"/>
              </a:rPr>
              <a:t>15</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6" name="Picture 2" descr=""/>
          <p:cNvPicPr/>
          <p:nvPr/>
        </p:nvPicPr>
        <p:blipFill>
          <a:blip r:embed="rId1"/>
          <a:stretch>
            <a:fillRect/>
          </a:stretch>
        </p:blipFill>
        <p:spPr>
          <a:xfrm>
            <a:off x="1371600" y="567360"/>
            <a:ext cx="2800080" cy="1915920"/>
          </a:xfrm>
          <a:prstGeom prst="rect">
            <a:avLst/>
          </a:prstGeom>
          <a:ln>
            <a:noFill/>
          </a:ln>
        </p:spPr>
      </p:pic>
      <p:sp>
        <p:nvSpPr>
          <p:cNvPr id="167" name="CustomShape 1"/>
          <p:cNvSpPr/>
          <p:nvPr/>
        </p:nvSpPr>
        <p:spPr>
          <a:xfrm>
            <a:off x="8613720" y="6305400"/>
            <a:ext cx="455040" cy="474120"/>
          </a:xfrm>
          <a:prstGeom prst="rect">
            <a:avLst/>
          </a:prstGeom>
          <a:noFill/>
          <a:ln>
            <a:noFill/>
          </a:ln>
        </p:spPr>
      </p:sp>
      <p:sp>
        <p:nvSpPr>
          <p:cNvPr id="168" name="CustomShape 2"/>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69" name="CustomShape 3"/>
          <p:cNvSpPr/>
          <p:nvPr/>
        </p:nvSpPr>
        <p:spPr>
          <a:xfrm>
            <a:off x="1097280" y="2830680"/>
            <a:ext cx="7771680" cy="347400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Concernant les requêtes d’écriture, le coordinateur émet la requête à tous les réplicas qui possèdent la ligne à modifier. Aussi longtemps qu’il sont disponibles, ils reçoivent les demandes d’écriture quelque soit le niveau de consistance demandé par le client. Le niveau de consistance d’écriture détermine le nombre de noeuds qui doivent acquitter l’écriture afin de considérer l’écriture comme ayant réussi.</a:t>
            </a:r>
            <a:endParaRPr/>
          </a:p>
          <a:p>
            <a:pPr>
              <a:lnSpc>
                <a:spcPct val="100000"/>
              </a:lnSpc>
            </a:pPr>
            <a:endParaRPr/>
          </a:p>
          <a:p>
            <a:pPr>
              <a:lnSpc>
                <a:spcPct val="100000"/>
              </a:lnSpc>
            </a:pPr>
            <a:r>
              <a:rPr lang="en-US" sz="1500">
                <a:solidFill>
                  <a:srgbClr val="000000"/>
                </a:solidFill>
                <a:latin typeface="Gill Sans MT"/>
                <a:ea typeface="DejaVu Sans"/>
              </a:rPr>
              <a:t>Il est à noter que, dans le cas où il existe plusieurs </a:t>
            </a:r>
            <a:r>
              <a:rPr i="1" lang="en-US" sz="1500">
                <a:solidFill>
                  <a:srgbClr val="000000"/>
                </a:solidFill>
                <a:latin typeface="Gill Sans MT"/>
                <a:ea typeface="DejaVu Sans"/>
              </a:rPr>
              <a:t>data center deployments</a:t>
            </a:r>
            <a:r>
              <a:rPr lang="en-US" sz="1500">
                <a:solidFill>
                  <a:srgbClr val="000000"/>
                </a:solidFill>
                <a:latin typeface="Gill Sans MT"/>
                <a:ea typeface="DejaVu Sans"/>
              </a:rPr>
              <a:t>, Cassandra optimise les performances d’écriture en choisissant un noeud coordinateur dans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 afin de traiter les requêtes des réplica dans le data center. Le noeud coordinateur contacté par l’application cliente n’a alors qu’à transmettre les requêtes d’écriture à un seul noeud de chaque </a:t>
            </a:r>
            <a:r>
              <a:rPr i="1" lang="en-US" sz="1500">
                <a:solidFill>
                  <a:srgbClr val="000000"/>
                </a:solidFill>
                <a:latin typeface="Gill Sans MT"/>
                <a:ea typeface="DejaVu Sans"/>
              </a:rPr>
              <a:t>data center</a:t>
            </a:r>
            <a:r>
              <a:rPr lang="en-US" sz="1500">
                <a:solidFill>
                  <a:srgbClr val="000000"/>
                </a:solidFill>
                <a:latin typeface="Gill Sans MT"/>
                <a:ea typeface="DejaVu Sans"/>
              </a:rPr>
              <a:t> distant.</a:t>
            </a:r>
            <a:endParaRPr/>
          </a:p>
        </p:txBody>
      </p:sp>
      <p:pic>
        <p:nvPicPr>
          <p:cNvPr id="170" name="Picture 2" descr=""/>
          <p:cNvPicPr/>
          <p:nvPr/>
        </p:nvPicPr>
        <p:blipFill>
          <a:blip r:embed="rId2"/>
          <a:stretch>
            <a:fillRect/>
          </a:stretch>
        </p:blipFill>
        <p:spPr>
          <a:xfrm>
            <a:off x="4480560" y="604440"/>
            <a:ext cx="4539240" cy="1807920"/>
          </a:xfrm>
          <a:prstGeom prst="rect">
            <a:avLst/>
          </a:prstGeom>
          <a:ln>
            <a:noFill/>
          </a:ln>
        </p:spPr>
      </p:pic>
      <p:sp>
        <p:nvSpPr>
          <p:cNvPr id="171" name="TextShape 4"/>
          <p:cNvSpPr txBox="1"/>
          <p:nvPr/>
        </p:nvSpPr>
        <p:spPr>
          <a:xfrm>
            <a:off x="8321040" y="6146280"/>
            <a:ext cx="490320" cy="346680"/>
          </a:xfrm>
          <a:prstGeom prst="rect">
            <a:avLst/>
          </a:prstGeom>
        </p:spPr>
        <p:txBody>
          <a:bodyPr lIns="90000" rIns="90000" tIns="45000" bIns="45000"/>
          <a:p>
            <a:r>
              <a:rPr lang="en-US" sz="1200">
                <a:latin typeface="Arial"/>
              </a:rPr>
              <a:t>16</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914400" y="380880"/>
            <a:ext cx="7846560" cy="6017760"/>
          </a:xfrm>
          <a:prstGeom prst="rect">
            <a:avLst/>
          </a:prstGeom>
          <a:noFill/>
          <a:ln>
            <a:noFill/>
          </a:ln>
        </p:spPr>
        <p:txBody>
          <a:bodyPr lIns="90000" rIns="90000" tIns="45000" bIns="45000"/>
          <a:p>
            <a:pPr>
              <a:lnSpc>
                <a:spcPct val="100000"/>
              </a:lnSpc>
            </a:pPr>
            <a:r>
              <a:rPr lang="en-US">
                <a:solidFill>
                  <a:srgbClr val="000000"/>
                </a:solidFill>
                <a:latin typeface="Gill Sans MT"/>
                <a:ea typeface="DejaVu Sans"/>
              </a:rPr>
              <a:t> </a:t>
            </a:r>
            <a:r>
              <a:rPr lang="en-US">
                <a:solidFill>
                  <a:srgbClr val="000000"/>
                </a:solidFill>
                <a:latin typeface="Gill Sans MT"/>
                <a:ea typeface="DejaVu Sans"/>
              </a:rPr>
              <a:t>Ecriture et lecture de data dans CASSANDRA</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c’est faire intervenir 4 mécanismes principaux :</a:t>
            </a:r>
            <a:endParaRPr/>
          </a:p>
          <a:p>
            <a:pPr>
              <a:lnSpc>
                <a:spcPct val="100000"/>
              </a:lnSpc>
            </a:pP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Ecriture de l’évènement : «Commitlog»,</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Mise à disposition de la donnée le plus vite possible : «Memtable»,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Déclenchement du mécanisme qui rend la donnée consistante dans le temps     : «SSTable»,</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Ranger et Optimiser : «Compaction». </a:t>
            </a:r>
            <a:endParaRPr/>
          </a:p>
          <a:p>
            <a:pPr>
              <a:lnSpc>
                <a:spcPct val="100000"/>
              </a:lnSpc>
            </a:pPr>
            <a:endParaRPr/>
          </a:p>
          <a:p>
            <a:pPr>
              <a:lnSpc>
                <a:spcPct val="100000"/>
              </a:lnSpc>
            </a:pPr>
            <a:endParaRPr/>
          </a:p>
          <a:p>
            <a:pPr>
              <a:lnSpc>
                <a:spcPct val="100000"/>
              </a:lnSpc>
            </a:pPr>
            <a:endParaRPr/>
          </a:p>
        </p:txBody>
      </p:sp>
      <p:sp>
        <p:nvSpPr>
          <p:cNvPr id="173" name="CustomShape 2"/>
          <p:cNvSpPr/>
          <p:nvPr/>
        </p:nvSpPr>
        <p:spPr>
          <a:xfrm>
            <a:off x="8613720" y="6305400"/>
            <a:ext cx="455040" cy="474120"/>
          </a:xfrm>
          <a:prstGeom prst="rect">
            <a:avLst/>
          </a:prstGeom>
          <a:noFill/>
          <a:ln>
            <a:noFill/>
          </a:ln>
        </p:spPr>
      </p:sp>
      <p:sp>
        <p:nvSpPr>
          <p:cNvPr id="174" name="CustomShape 3"/>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75" name="" descr=""/>
          <p:cNvPicPr/>
          <p:nvPr/>
        </p:nvPicPr>
        <p:blipFill>
          <a:blip r:embed="rId1"/>
          <a:stretch>
            <a:fillRect/>
          </a:stretch>
        </p:blipFill>
        <p:spPr>
          <a:xfrm>
            <a:off x="5248440" y="2413440"/>
            <a:ext cx="3071880" cy="3620880"/>
          </a:xfrm>
          <a:prstGeom prst="rect">
            <a:avLst/>
          </a:prstGeom>
          <a:ln>
            <a:noFill/>
          </a:ln>
        </p:spPr>
      </p:pic>
      <p:sp>
        <p:nvSpPr>
          <p:cNvPr id="176" name="CustomShape 4"/>
          <p:cNvSpPr/>
          <p:nvPr/>
        </p:nvSpPr>
        <p:spPr>
          <a:xfrm>
            <a:off x="1280160" y="2988720"/>
            <a:ext cx="3748680" cy="3502800"/>
          </a:xfrm>
          <a:prstGeom prst="rect">
            <a:avLst/>
          </a:prstGeom>
          <a:noFill/>
          <a:ln>
            <a:noFill/>
          </a:ln>
        </p:spPr>
        <p:txBody>
          <a:bodyPr lIns="90000" rIns="90000" tIns="45000" bIns="45000"/>
          <a:p>
            <a:r>
              <a:rPr b="1" lang="en-US" sz="1200">
                <a:latin typeface="Arial"/>
              </a:rPr>
              <a:t>Opérations d'écriture</a:t>
            </a:r>
            <a:endParaRPr/>
          </a:p>
          <a:p>
            <a:r>
              <a:rPr lang="en-US" sz="1200">
                <a:latin typeface="Arial"/>
              </a:rPr>
              <a:t>Toute activité d'écriture de noeuds est capturé par commit logs écrites dans les noeuds. Plus tard, les données seront capturées et stockées dans la mem-table. Chaque fois que le mem-table est pleine, les données seront écrites dans le fichier de données SStable. Toutes les écritures sont automatiquement partitionnées et répliquées dans le cluster. Cassandra consolide périodiquement le SSTable, en rejetant les données inutiles.</a:t>
            </a:r>
            <a:endParaRPr/>
          </a:p>
          <a:p>
            <a:endParaRPr/>
          </a:p>
          <a:p>
            <a:r>
              <a:rPr b="1" lang="en-US" sz="1200">
                <a:latin typeface="Arial"/>
              </a:rPr>
              <a:t>opérations de lecture</a:t>
            </a:r>
            <a:endParaRPr/>
          </a:p>
          <a:p>
            <a:r>
              <a:rPr lang="en-US" sz="1200">
                <a:latin typeface="Arial"/>
              </a:rPr>
              <a:t>Pendant les opérations de lecture, Cassandra obtient des valeurs de la mem-table et vérifie le filtre bloom pour trouver la SSTable appropriée qui contient les données requises.</a:t>
            </a:r>
            <a:endParaRPr/>
          </a:p>
        </p:txBody>
      </p:sp>
      <p:sp>
        <p:nvSpPr>
          <p:cNvPr id="177" name="TextShape 5"/>
          <p:cNvSpPr txBox="1"/>
          <p:nvPr/>
        </p:nvSpPr>
        <p:spPr>
          <a:xfrm>
            <a:off x="8321040" y="6146280"/>
            <a:ext cx="490320" cy="346680"/>
          </a:xfrm>
          <a:prstGeom prst="rect">
            <a:avLst/>
          </a:prstGeom>
        </p:spPr>
        <p:txBody>
          <a:bodyPr lIns="90000" rIns="90000" tIns="45000" bIns="45000"/>
          <a:p>
            <a:r>
              <a:rPr lang="en-US" sz="1200">
                <a:latin typeface="Arial"/>
              </a:rPr>
              <a:t>17</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1371600" y="462600"/>
            <a:ext cx="7498080" cy="4900680"/>
          </a:xfrm>
          <a:prstGeom prst="rect">
            <a:avLst/>
          </a:prstGeom>
        </p:spPr>
        <p:txBody>
          <a:bodyPr lIns="90000" rIns="90000" tIns="45000" bIns="45000"/>
          <a:p>
            <a:endParaRPr/>
          </a:p>
          <a:p>
            <a:r>
              <a:rPr b="1" lang="en-US" sz="2200">
                <a:latin typeface="Arial"/>
              </a:rPr>
              <a:t>La suppression</a:t>
            </a:r>
            <a:endParaRPr/>
          </a:p>
          <a:p>
            <a:r>
              <a:rPr lang="en-US" sz="2200">
                <a:latin typeface="Arial"/>
              </a:rPr>
              <a:t>Lorsqu'une ligne ou une colonne est supprimée dans Cassandra, il est important de comprendre les points ci-dessous :</a:t>
            </a:r>
            <a:endParaRPr/>
          </a:p>
          <a:p>
            <a:r>
              <a:rPr lang="en-US" sz="2200">
                <a:latin typeface="Arial"/>
              </a:rPr>
              <a:t>la suppression de la donnée du disque n'est pas immédiate (pour rappel, une donnée insérée est écrite dans la SSTable qui se trouve sur le disque). En effet, la SSTable étant immuable, un marqueur appelé tombstone est écrit pour renseigner le nouveau statut de la colonne. Les colonnes ainsi marquées persistent pendant un certain laps de temps configurable puis sont réellement supprimées lors du processus decompaction .</a:t>
            </a:r>
            <a:endParaRPr/>
          </a:p>
          <a:p>
            <a:endParaRPr/>
          </a:p>
        </p:txBody>
      </p:sp>
      <p:sp>
        <p:nvSpPr>
          <p:cNvPr id="179" name="TextShape 2"/>
          <p:cNvSpPr txBox="1"/>
          <p:nvPr/>
        </p:nvSpPr>
        <p:spPr>
          <a:xfrm>
            <a:off x="8321040" y="6146640"/>
            <a:ext cx="490320" cy="346680"/>
          </a:xfrm>
          <a:prstGeom prst="rect">
            <a:avLst/>
          </a:prstGeom>
        </p:spPr>
        <p:txBody>
          <a:bodyPr lIns="90000" rIns="90000" tIns="45000" bIns="45000"/>
          <a:p>
            <a:r>
              <a:rPr lang="en-US" sz="1200">
                <a:latin typeface="Arial"/>
              </a:rPr>
              <a:t>18</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8613720" y="6305400"/>
            <a:ext cx="455040" cy="474120"/>
          </a:xfrm>
          <a:prstGeom prst="rect">
            <a:avLst/>
          </a:prstGeom>
          <a:noFill/>
          <a:ln>
            <a:noFill/>
          </a:ln>
        </p:spPr>
      </p:sp>
      <p:sp>
        <p:nvSpPr>
          <p:cNvPr id="181" name="CustomShape 2"/>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2" name="CustomShape 3"/>
          <p:cNvSpPr/>
          <p:nvPr/>
        </p:nvSpPr>
        <p:spPr>
          <a:xfrm>
            <a:off x="1188720" y="822960"/>
            <a:ext cx="7040160" cy="5522040"/>
          </a:xfrm>
          <a:prstGeom prst="rect">
            <a:avLst/>
          </a:prstGeom>
          <a:noFill/>
          <a:ln>
            <a:noFill/>
          </a:ln>
        </p:spPr>
        <p:txBody>
          <a:bodyPr lIns="90000" rIns="90000" tIns="45000" bIns="45000"/>
          <a:p>
            <a:r>
              <a:rPr b="1" lang="en-US" sz="1600">
                <a:solidFill>
                  <a:srgbClr val="000000"/>
                </a:solidFill>
                <a:latin typeface="Arial"/>
                <a:ea typeface="DejaVu Sans"/>
              </a:rPr>
              <a:t>Composants de Cassandra</a:t>
            </a:r>
            <a:endParaRPr/>
          </a:p>
          <a:p>
            <a:r>
              <a:rPr lang="en-US" sz="1500">
                <a:solidFill>
                  <a:srgbClr val="000000"/>
                </a:solidFill>
                <a:latin typeface="Arial"/>
                <a:ea typeface="DejaVu Sans"/>
              </a:rPr>
              <a:t>Les principales composantes de Cassandra sont les suivantes -</a:t>
            </a:r>
            <a:endParaRPr/>
          </a:p>
          <a:p>
            <a:r>
              <a:rPr lang="en-US" sz="1500">
                <a:solidFill>
                  <a:srgbClr val="000000"/>
                </a:solidFill>
                <a:latin typeface="Arial"/>
                <a:ea typeface="DejaVu Sans"/>
              </a:rPr>
              <a:t>     </a:t>
            </a:r>
            <a:r>
              <a:rPr b="1" lang="en-US" sz="1500">
                <a:solidFill>
                  <a:srgbClr val="000000"/>
                </a:solidFill>
                <a:latin typeface="Arial"/>
                <a:ea typeface="DejaVu Sans"/>
              </a:rPr>
              <a:t>Node</a:t>
            </a:r>
            <a:r>
              <a:rPr lang="en-US" sz="1500">
                <a:solidFill>
                  <a:srgbClr val="000000"/>
                </a:solidFill>
                <a:latin typeface="Arial"/>
                <a:ea typeface="DejaVu Sans"/>
              </a:rPr>
              <a:t> - Il est l'endroit où les données sont stockées.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Data center </a:t>
            </a:r>
            <a:r>
              <a:rPr lang="en-US" sz="1500">
                <a:solidFill>
                  <a:srgbClr val="000000"/>
                </a:solidFill>
                <a:latin typeface="Arial"/>
                <a:ea typeface="DejaVu Sans"/>
              </a:rPr>
              <a:t>- Il est une collection de noeuds connexes.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Cluster</a:t>
            </a:r>
            <a:r>
              <a:rPr lang="en-US" sz="1500">
                <a:solidFill>
                  <a:srgbClr val="000000"/>
                </a:solidFill>
                <a:latin typeface="Arial"/>
                <a:ea typeface="DejaVu Sans"/>
              </a:rPr>
              <a:t>  - Une grappe est un composant qui contient un ou plusieurs centres de données.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Commit log </a:t>
            </a:r>
            <a:r>
              <a:rPr lang="en-US" sz="1500">
                <a:solidFill>
                  <a:srgbClr val="000000"/>
                </a:solidFill>
                <a:latin typeface="Arial"/>
                <a:ea typeface="DejaVu Sans"/>
              </a:rPr>
              <a:t>- Le journal commettre est un mécanisme crash-reprise de Cassandra. Chaque opération d'écriture est écrit dans le journal de validation.</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 </a:t>
            </a:r>
            <a:r>
              <a:rPr b="1" lang="en-US" sz="1500">
                <a:solidFill>
                  <a:srgbClr val="000000"/>
                </a:solidFill>
                <a:latin typeface="Arial"/>
                <a:ea typeface="DejaVu Sans"/>
              </a:rPr>
              <a:t>Mem table</a:t>
            </a:r>
            <a:r>
              <a:rPr lang="en-US" sz="1500">
                <a:solidFill>
                  <a:srgbClr val="000000"/>
                </a:solidFill>
                <a:latin typeface="Arial"/>
                <a:ea typeface="DejaVu Sans"/>
              </a:rPr>
              <a:t> - Un mem-table est une structure de données résidant en mémoire. Après commettre journal, les données seront écrites dans le mem-table. Parfois, pour une famille mono-colonne, il y aura plusieurs mem-tables.</a:t>
            </a:r>
            <a:endParaRPr/>
          </a:p>
          <a:p>
            <a:endParaRPr/>
          </a:p>
          <a:p>
            <a:r>
              <a:rPr lang="en-US" sz="1500">
                <a:solidFill>
                  <a:srgbClr val="000000"/>
                </a:solidFill>
                <a:latin typeface="Arial"/>
                <a:ea typeface="DejaVu Sans"/>
              </a:rPr>
              <a:t>     </a:t>
            </a:r>
            <a:r>
              <a:rPr b="1" lang="en-US" sz="1500">
                <a:solidFill>
                  <a:srgbClr val="000000"/>
                </a:solidFill>
                <a:latin typeface="Arial"/>
                <a:ea typeface="DejaVu Sans"/>
              </a:rPr>
              <a:t>SSTable </a:t>
            </a:r>
            <a:r>
              <a:rPr lang="en-US" sz="1500">
                <a:solidFill>
                  <a:srgbClr val="000000"/>
                </a:solidFill>
                <a:latin typeface="Arial"/>
                <a:ea typeface="DejaVu Sans"/>
              </a:rPr>
              <a:t>- Il est un fichier de disque sur lequel les données sont rincée de la mem-table lorsque son contenu atteint une valeur de seuil.</a:t>
            </a:r>
            <a:endParaRPr/>
          </a:p>
          <a:p>
            <a:endParaRPr/>
          </a:p>
          <a:p>
            <a:r>
              <a:rPr b="1" lang="en-US" sz="1500">
                <a:solidFill>
                  <a:srgbClr val="000000"/>
                </a:solidFill>
                <a:latin typeface="Arial"/>
                <a:ea typeface="DejaVu Sans"/>
              </a:rPr>
              <a:t>Bloom filtre</a:t>
            </a:r>
            <a:r>
              <a:rPr lang="en-US" sz="1500">
                <a:solidFill>
                  <a:srgbClr val="000000"/>
                </a:solidFill>
                <a:latin typeface="Arial"/>
                <a:ea typeface="DejaVu Sans"/>
              </a:rPr>
              <a:t> - Ce ne sont que rapides, non déterministes, des algorithmes pour tester si un élément est un élément d'un ensemble. Il est un type spécial de cache. filtres de Bloom sont accessibles après chaque requête.</a:t>
            </a:r>
            <a:endParaRPr/>
          </a:p>
          <a:p>
            <a:endParaRPr/>
          </a:p>
        </p:txBody>
      </p:sp>
      <p:sp>
        <p:nvSpPr>
          <p:cNvPr id="183" name="TextShape 4"/>
          <p:cNvSpPr txBox="1"/>
          <p:nvPr/>
        </p:nvSpPr>
        <p:spPr>
          <a:xfrm>
            <a:off x="8321040" y="6146280"/>
            <a:ext cx="490320" cy="346680"/>
          </a:xfrm>
          <a:prstGeom prst="rect">
            <a:avLst/>
          </a:prstGeom>
        </p:spPr>
        <p:txBody>
          <a:bodyPr lIns="90000" rIns="90000" tIns="45000" bIns="45000"/>
          <a:p>
            <a:r>
              <a:rPr lang="en-US" sz="1200">
                <a:latin typeface="Arial"/>
              </a:rPr>
              <a:t>19</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435680" y="274680"/>
            <a:ext cx="7495920" cy="114084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Plan du projet </a:t>
            </a:r>
            <a:endParaRPr/>
          </a:p>
        </p:txBody>
      </p:sp>
      <p:sp>
        <p:nvSpPr>
          <p:cNvPr id="89" name="CustomShape 2"/>
          <p:cNvSpPr/>
          <p:nvPr/>
        </p:nvSpPr>
        <p:spPr>
          <a:xfrm>
            <a:off x="1435680" y="1447920"/>
            <a:ext cx="7495920" cy="4798440"/>
          </a:xfrm>
          <a:prstGeom prst="rect">
            <a:avLst/>
          </a:prstGeom>
          <a:noFill/>
          <a:ln>
            <a:noFill/>
          </a:ln>
        </p:spPr>
        <p:txBody>
          <a:bodyPr lIns="90000" rIns="90000" tIns="45000" bIns="45000"/>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Introduction au base de données NOSQL</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Origine et concept du Cassandra</a:t>
            </a:r>
            <a:endParaRPr/>
          </a:p>
          <a:p>
            <a:pPr>
              <a:lnSpc>
                <a:spcPct val="100000"/>
              </a:lnSpc>
              <a:buSzPct val="80000"/>
              <a:buFont typeface="StarSymbol"/>
              <a:buAutoNum type="romanUcPeriod"/>
            </a:pPr>
            <a:r>
              <a:rPr lang="en-US" sz="2200">
                <a:solidFill>
                  <a:srgbClr val="000000"/>
                </a:solidFill>
                <a:latin typeface="Angsana New"/>
                <a:ea typeface="DejaVu Sans"/>
              </a:rPr>
              <a:t>Principales caractéristiques </a:t>
            </a:r>
            <a:endParaRPr/>
          </a:p>
          <a:p>
            <a:pPr>
              <a:lnSpc>
                <a:spcPct val="100000"/>
              </a:lnSpc>
              <a:buSzPct val="80000"/>
              <a:buFont typeface="StarSymbol"/>
              <a:buAutoNum type="romanUcPeriod"/>
            </a:pPr>
            <a:r>
              <a:rPr lang="en-US" sz="2200">
                <a:solidFill>
                  <a:srgbClr val="000000"/>
                </a:solidFill>
                <a:latin typeface="Angsana New"/>
                <a:ea typeface="DejaVu Sans"/>
              </a:rPr>
              <a:t>Architecture Cassandra</a:t>
            </a:r>
            <a:endParaRPr/>
          </a:p>
          <a:p>
            <a:pPr>
              <a:lnSpc>
                <a:spcPct val="100000"/>
              </a:lnSpc>
              <a:buSzPct val="80000"/>
              <a:buFont typeface="StarSymbol"/>
              <a:buAutoNum type="romanUcPeriod"/>
            </a:pPr>
            <a:r>
              <a:rPr lang="en-US" sz="2200">
                <a:solidFill>
                  <a:srgbClr val="000000"/>
                </a:solidFill>
                <a:latin typeface="Angsana New"/>
                <a:ea typeface="DejaVu Sans"/>
              </a:rPr>
              <a:t> </a:t>
            </a:r>
            <a:r>
              <a:rPr lang="en-US" sz="2200">
                <a:solidFill>
                  <a:srgbClr val="000000"/>
                </a:solidFill>
                <a:latin typeface="Angsana New"/>
                <a:ea typeface="DejaVu Sans"/>
              </a:rPr>
              <a:t>Les cas d'utilisation</a:t>
            </a:r>
            <a:endParaRPr/>
          </a:p>
          <a:p>
            <a:pPr>
              <a:lnSpc>
                <a:spcPct val="100000"/>
              </a:lnSpc>
              <a:buSzPct val="80000"/>
              <a:buFont typeface="StarSymbol"/>
              <a:buAutoNum type="romanUcPeriod"/>
            </a:pPr>
            <a:r>
              <a:rPr lang="en-US" sz="2200">
                <a:solidFill>
                  <a:srgbClr val="000000"/>
                </a:solidFill>
                <a:latin typeface="Angsana New"/>
                <a:ea typeface="DejaVu Sans"/>
              </a:rPr>
              <a:t>L'indexation dans Cassandra </a:t>
            </a:r>
            <a:endParaRPr/>
          </a:p>
          <a:p>
            <a:pPr>
              <a:lnSpc>
                <a:spcPct val="100000"/>
              </a:lnSpc>
              <a:buSzPct val="80000"/>
              <a:buFont typeface="StarSymbol"/>
              <a:buAutoNum type="romanUcPeriod"/>
            </a:pPr>
            <a:r>
              <a:rPr lang="en-US" sz="2200">
                <a:solidFill>
                  <a:srgbClr val="000000"/>
                </a:solidFill>
                <a:latin typeface="Angsana New"/>
                <a:ea typeface="DejaVu Sans"/>
              </a:rPr>
              <a:t>La répartition des données </a:t>
            </a:r>
            <a:endParaRPr/>
          </a:p>
          <a:p>
            <a:pPr>
              <a:lnSpc>
                <a:spcPct val="100000"/>
              </a:lnSpc>
              <a:buSzPct val="80000"/>
              <a:buFont typeface="StarSymbol"/>
              <a:buAutoNum type="romanUcPeriod"/>
            </a:pPr>
            <a:r>
              <a:rPr lang="en-US" sz="2200">
                <a:solidFill>
                  <a:srgbClr val="000000"/>
                </a:solidFill>
                <a:latin typeface="Angsana New"/>
                <a:ea typeface="DejaVu Sans"/>
              </a:rPr>
              <a:t>L'accès aux données </a:t>
            </a:r>
            <a:endParaRPr/>
          </a:p>
          <a:p>
            <a:pPr>
              <a:lnSpc>
                <a:spcPct val="100000"/>
              </a:lnSpc>
              <a:buSzPct val="80000"/>
              <a:buFont typeface="StarSymbol"/>
              <a:buAutoNum type="romanUcPeriod"/>
            </a:pPr>
            <a:r>
              <a:rPr lang="en-US" sz="2200">
                <a:solidFill>
                  <a:srgbClr val="000000"/>
                </a:solidFill>
                <a:latin typeface="Angsana New"/>
                <a:ea typeface="DejaVu Sans"/>
              </a:rPr>
              <a:t>Communication entre les nœuds</a:t>
            </a:r>
            <a:endParaRPr/>
          </a:p>
          <a:p>
            <a:pPr>
              <a:lnSpc>
                <a:spcPct val="100000"/>
              </a:lnSpc>
              <a:buSzPct val="80000"/>
              <a:buFont typeface="StarSymbol"/>
              <a:buAutoNum type="romanUcPeriod"/>
            </a:pPr>
            <a:r>
              <a:rPr lang="en-US" sz="2200">
                <a:solidFill>
                  <a:srgbClr val="000000"/>
                </a:solidFill>
                <a:latin typeface="Angsana New"/>
                <a:ea typeface="DejaVu Sans"/>
              </a:rPr>
              <a:t>Securite dans appache cassandra</a:t>
            </a:r>
            <a:endParaRPr/>
          </a:p>
          <a:p>
            <a:pPr>
              <a:lnSpc>
                <a:spcPct val="100000"/>
              </a:lnSpc>
              <a:buSzPct val="80000"/>
              <a:buFont typeface="StarSymbol"/>
              <a:buAutoNum type="romanUcPeriod"/>
            </a:pPr>
            <a:r>
              <a:rPr lang="en-US" sz="2200">
                <a:solidFill>
                  <a:srgbClr val="000000"/>
                </a:solidFill>
                <a:latin typeface="Angsana New"/>
                <a:ea typeface="DejaVu Sans"/>
              </a:rPr>
              <a:t>Installation et configuration </a:t>
            </a:r>
            <a:endParaRPr/>
          </a:p>
          <a:p>
            <a:pPr>
              <a:lnSpc>
                <a:spcPct val="100000"/>
              </a:lnSpc>
              <a:buSzPct val="80000"/>
              <a:buFont typeface="StarSymbol"/>
              <a:buAutoNum type="romanUcPeriod"/>
            </a:pPr>
            <a:r>
              <a:rPr lang="en-US" sz="2200">
                <a:solidFill>
                  <a:srgbClr val="000000"/>
                </a:solidFill>
                <a:latin typeface="Angsana New"/>
                <a:ea typeface="DejaVu Sans"/>
              </a:rPr>
              <a:t>Opération sur les keyspace est sur les table dans Cassandra et java code connection</a:t>
            </a:r>
            <a:endParaRPr/>
          </a:p>
          <a:p>
            <a:pPr>
              <a:lnSpc>
                <a:spcPct val="100000"/>
              </a:lnSpc>
            </a:pPr>
            <a:r>
              <a:rPr lang="en-US" sz="2200">
                <a:solidFill>
                  <a:srgbClr val="000000"/>
                </a:solidFill>
                <a:latin typeface="Angsana New"/>
                <a:ea typeface="DejaVu Sans"/>
              </a:rPr>
              <a:t>  </a:t>
            </a:r>
            <a:r>
              <a:rPr lang="en-US" sz="2200">
                <a:solidFill>
                  <a:srgbClr val="000000"/>
                </a:solidFill>
                <a:latin typeface="Angsana New"/>
                <a:ea typeface="DejaVu Sans"/>
              </a:rPr>
              <a:t>Conclusion </a:t>
            </a:r>
            <a:endParaRPr/>
          </a:p>
          <a:p>
            <a:pPr>
              <a:lnSpc>
                <a:spcPct val="100000"/>
              </a:lnSpc>
            </a:pPr>
            <a:r>
              <a:rPr lang="en-US" sz="2200">
                <a:solidFill>
                  <a:srgbClr val="000000"/>
                </a:solidFill>
                <a:latin typeface="Angsana New"/>
                <a:ea typeface="DejaVu Sans"/>
              </a:rPr>
              <a:t>Exemple pratique sur Cassandra</a:t>
            </a:r>
            <a:endParaRPr/>
          </a:p>
        </p:txBody>
      </p:sp>
      <p:sp>
        <p:nvSpPr>
          <p:cNvPr id="90" name="CustomShape 3"/>
          <p:cNvSpPr/>
          <p:nvPr/>
        </p:nvSpPr>
        <p:spPr>
          <a:xfrm>
            <a:off x="8613720" y="6305400"/>
            <a:ext cx="455040" cy="474120"/>
          </a:xfrm>
          <a:prstGeom prst="rect">
            <a:avLst/>
          </a:prstGeom>
          <a:noFill/>
          <a:ln>
            <a:noFill/>
          </a:ln>
        </p:spPr>
      </p:sp>
      <p:sp>
        <p:nvSpPr>
          <p:cNvPr id="91"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2" name="TextShape 5"/>
          <p:cNvSpPr txBox="1"/>
          <p:nvPr/>
        </p:nvSpPr>
        <p:spPr>
          <a:xfrm>
            <a:off x="8595360" y="6217920"/>
            <a:ext cx="307080" cy="346680"/>
          </a:xfrm>
          <a:prstGeom prst="rect">
            <a:avLst/>
          </a:prstGeom>
        </p:spPr>
        <p:txBody>
          <a:bodyPr lIns="90000" rIns="90000" tIns="45000" bIns="45000"/>
          <a:p>
            <a:r>
              <a:rPr lang="en-US" sz="1200">
                <a:latin typeface="Arial"/>
              </a:rPr>
              <a:t>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1435680" y="274680"/>
            <a:ext cx="7495920" cy="638280"/>
          </a:xfrm>
          <a:prstGeom prst="rect">
            <a:avLst/>
          </a:prstGeom>
          <a:noFill/>
          <a:ln>
            <a:noFill/>
          </a:ln>
        </p:spPr>
        <p:txBody>
          <a:bodyPr lIns="90000" rIns="90000" tIns="45000" bIns="45000" anchor="ctr"/>
          <a:p>
            <a:pPr>
              <a:lnSpc>
                <a:spcPct val="100000"/>
              </a:lnSpc>
            </a:pPr>
            <a:r>
              <a:rPr lang="en-US" sz="2200">
                <a:solidFill>
                  <a:srgbClr val="666666"/>
                </a:solidFill>
                <a:latin typeface="Angsana New"/>
                <a:ea typeface="DejaVu Sans"/>
              </a:rPr>
              <a:t>VIII.Communication entre les neouds dans cassandra</a:t>
            </a:r>
            <a:endParaRPr/>
          </a:p>
        </p:txBody>
      </p:sp>
      <p:sp>
        <p:nvSpPr>
          <p:cNvPr id="185" name="CustomShape 2"/>
          <p:cNvSpPr/>
          <p:nvPr/>
        </p:nvSpPr>
        <p:spPr>
          <a:xfrm>
            <a:off x="1435680" y="914400"/>
            <a:ext cx="7495920" cy="5331960"/>
          </a:xfrm>
          <a:prstGeom prst="rect">
            <a:avLst/>
          </a:prstGeom>
          <a:noFill/>
          <a:ln>
            <a:noFill/>
          </a:ln>
        </p:spPr>
        <p:txBody>
          <a:bodyPr lIns="90000" rIns="90000" tIns="45000" bIns="45000"/>
          <a:p>
            <a:pPr>
              <a:lnSpc>
                <a:spcPct val="200000"/>
              </a:lnSpc>
              <a:buSzPct val="80000"/>
              <a:buFont typeface="Wingdings 2" charset="2"/>
              <a:buChar char=""/>
            </a:pPr>
            <a:r>
              <a:rPr lang="en-US">
                <a:solidFill>
                  <a:srgbClr val="000000"/>
                </a:solidFill>
                <a:latin typeface="Gill Sans MT"/>
                <a:ea typeface="DejaVu Sans"/>
              </a:rPr>
              <a:t>Cassandra utilise un protocole appelé </a:t>
            </a:r>
            <a:r>
              <a:rPr b="1" lang="en-US">
                <a:solidFill>
                  <a:srgbClr val="000000"/>
                </a:solidFill>
                <a:latin typeface="Gill Sans MT"/>
                <a:ea typeface="DejaVu Sans"/>
              </a:rPr>
              <a:t>Gossip</a:t>
            </a:r>
            <a:r>
              <a:rPr lang="en-US">
                <a:solidFill>
                  <a:srgbClr val="000000"/>
                </a:solidFill>
                <a:latin typeface="Gill Sans MT"/>
                <a:ea typeface="DejaVu Sans"/>
              </a:rPr>
              <a:t> afin de découvrir la localisation et les information sur l’état desautres noeuds du cluster. Le protocole </a:t>
            </a:r>
            <a:r>
              <a:rPr b="1" lang="en-US">
                <a:solidFill>
                  <a:srgbClr val="000000"/>
                </a:solidFill>
                <a:latin typeface="Gill Sans MT"/>
                <a:ea typeface="DejaVu Sans"/>
              </a:rPr>
              <a:t>Gossip</a:t>
            </a:r>
            <a:r>
              <a:rPr lang="en-US">
                <a:solidFill>
                  <a:srgbClr val="000000"/>
                </a:solidFill>
                <a:latin typeface="Gill Sans MT"/>
                <a:ea typeface="DejaVu Sans"/>
              </a:rPr>
              <a:t> est un protocole de communication de type </a:t>
            </a:r>
            <a:r>
              <a:rPr i="1" lang="en-US">
                <a:solidFill>
                  <a:srgbClr val="000000"/>
                </a:solidFill>
                <a:latin typeface="Gill Sans MT"/>
                <a:ea typeface="DejaVu Sans"/>
              </a:rPr>
              <a:t>peer-to-peer</a:t>
            </a:r>
            <a:r>
              <a:rPr lang="en-US">
                <a:solidFill>
                  <a:srgbClr val="000000"/>
                </a:solidFill>
                <a:latin typeface="Gill Sans MT"/>
                <a:ea typeface="DejaVu Sans"/>
              </a:rPr>
              <a:t> dans lequel les noeuds échangent périodiquement des informations sur leur état mais également sur ce qu’ils savent des autres noeuds.</a:t>
            </a:r>
            <a:endParaRPr/>
          </a:p>
          <a:p>
            <a:pPr>
              <a:lnSpc>
                <a:spcPct val="100000"/>
              </a:lnSpc>
              <a:buSzPct val="80000"/>
              <a:buFont typeface="Wingdings" charset="2"/>
              <a:buChar char=""/>
            </a:pPr>
            <a:r>
              <a:rPr lang="en-US">
                <a:solidFill>
                  <a:srgbClr val="000000"/>
                </a:solidFill>
                <a:latin typeface="Gill Sans MT"/>
                <a:ea typeface="DejaVu Sans"/>
              </a:rPr>
              <a:t>Avec Gossip, les clients connaissent qui possède quoi. Il s' agit de garder l'information à jour entre les nœuds</a:t>
            </a:r>
            <a:endParaRPr/>
          </a:p>
          <a:p>
            <a:pPr>
              <a:lnSpc>
                <a:spcPct val="100000"/>
              </a:lnSpc>
              <a:buSzPct val="80000"/>
              <a:buFont typeface="Wingdings 2" charset="2"/>
              <a:buChar char=""/>
            </a:pPr>
            <a:r>
              <a:rPr lang="en-US">
                <a:solidFill>
                  <a:srgbClr val="000000"/>
                </a:solidFill>
                <a:latin typeface="Gill Sans MT"/>
                <a:ea typeface="DejaVu Sans"/>
              </a:rPr>
              <a:t>Types de flux:</a:t>
            </a:r>
            <a:endParaRPr/>
          </a:p>
          <a:p>
            <a:pPr>
              <a:lnSpc>
                <a:spcPct val="100000"/>
              </a:lnSpc>
              <a:buSzPct val="80000"/>
              <a:buFont typeface="StarSymbol"/>
              <a:buAutoNum type="arabicPeriod"/>
            </a:pPr>
            <a:r>
              <a:rPr lang="en-US">
                <a:solidFill>
                  <a:srgbClr val="000000"/>
                </a:solidFill>
                <a:latin typeface="Gill Sans MT"/>
                <a:ea typeface="DejaVu Sans"/>
              </a:rPr>
              <a:t>Flux datas : enregistrement et lecture de la donnée,</a:t>
            </a:r>
            <a:endParaRPr/>
          </a:p>
          <a:p>
            <a:pPr>
              <a:lnSpc>
                <a:spcPct val="100000"/>
              </a:lnSpc>
              <a:buSzPct val="80000"/>
              <a:buFont typeface="StarSymbol"/>
              <a:buAutoNum type="arabicPeriod"/>
            </a:pPr>
            <a:r>
              <a:rPr lang="en-US">
                <a:solidFill>
                  <a:srgbClr val="000000"/>
                </a:solidFill>
                <a:latin typeface="Gill Sans MT"/>
                <a:ea typeface="DejaVu Sans"/>
              </a:rPr>
              <a:t>Flux de services : communication entre les noeuds, gestion du partitionnement, stratégie de la réplication.</a:t>
            </a:r>
            <a:endParaRPr/>
          </a:p>
          <a:p>
            <a:pPr>
              <a:lnSpc>
                <a:spcPct val="100000"/>
              </a:lnSpc>
            </a:pPr>
            <a:endParaRPr/>
          </a:p>
          <a:p>
            <a:pPr>
              <a:lnSpc>
                <a:spcPct val="100000"/>
              </a:lnSpc>
            </a:pPr>
            <a:endParaRPr/>
          </a:p>
        </p:txBody>
      </p:sp>
      <p:sp>
        <p:nvSpPr>
          <p:cNvPr id="186" name="CustomShape 3"/>
          <p:cNvSpPr/>
          <p:nvPr/>
        </p:nvSpPr>
        <p:spPr>
          <a:xfrm>
            <a:off x="8613720" y="6305400"/>
            <a:ext cx="455040" cy="474120"/>
          </a:xfrm>
          <a:prstGeom prst="rect">
            <a:avLst/>
          </a:prstGeom>
          <a:noFill/>
          <a:ln>
            <a:noFill/>
          </a:ln>
        </p:spPr>
      </p:sp>
      <p:sp>
        <p:nvSpPr>
          <p:cNvPr id="187"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88" name="TextShape 5"/>
          <p:cNvSpPr txBox="1"/>
          <p:nvPr/>
        </p:nvSpPr>
        <p:spPr>
          <a:xfrm>
            <a:off x="8321040" y="6400800"/>
            <a:ext cx="490320" cy="262440"/>
          </a:xfrm>
          <a:prstGeom prst="rect">
            <a:avLst/>
          </a:prstGeom>
        </p:spPr>
        <p:txBody>
          <a:bodyPr lIns="90000" rIns="90000" tIns="45000" bIns="45000"/>
          <a:p>
            <a:r>
              <a:rPr lang="en-US" sz="1200">
                <a:latin typeface="Arial"/>
              </a:rPr>
              <a:t>20</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1371600" y="640080"/>
            <a:ext cx="6217560" cy="475452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0" name="CustomShape 2"/>
          <p:cNvSpPr/>
          <p:nvPr/>
        </p:nvSpPr>
        <p:spPr>
          <a:xfrm>
            <a:off x="1280160" y="1463040"/>
            <a:ext cx="7779600" cy="420588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1" name="CustomShape 3"/>
          <p:cNvSpPr/>
          <p:nvPr/>
        </p:nvSpPr>
        <p:spPr>
          <a:xfrm>
            <a:off x="6217920" y="6314400"/>
            <a:ext cx="2751480" cy="26892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2" name="TextShape 4"/>
          <p:cNvSpPr txBox="1"/>
          <p:nvPr/>
        </p:nvSpPr>
        <p:spPr>
          <a:xfrm>
            <a:off x="8321040" y="5943600"/>
            <a:ext cx="490320" cy="365760"/>
          </a:xfrm>
          <a:prstGeom prst="rect">
            <a:avLst/>
          </a:prstGeom>
        </p:spPr>
        <p:txBody>
          <a:bodyPr lIns="90000" rIns="90000" tIns="45000" bIns="45000"/>
          <a:p>
            <a:r>
              <a:rPr lang="en-US" sz="1200">
                <a:latin typeface="Arial"/>
              </a:rPr>
              <a:t>21</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1371600" y="640080"/>
            <a:ext cx="6217560" cy="4754520"/>
          </a:xfrm>
          <a:prstGeom prst="rect">
            <a:avLst/>
          </a:prstGeom>
          <a:noFill/>
          <a:ln>
            <a:noFill/>
          </a:ln>
        </p:spPr>
        <p:txBody>
          <a:bodyPr lIns="90000" rIns="90000" tIns="45000" bIns="45000"/>
          <a:p>
            <a:r>
              <a:rPr b="1" lang="en-US" sz="2600">
                <a:solidFill>
                  <a:srgbClr val="808080"/>
                </a:solidFill>
                <a:latin typeface="Gill Sans MT"/>
                <a:ea typeface="DejaVu Sans"/>
              </a:rPr>
              <a:t>IX.</a:t>
            </a:r>
            <a:r>
              <a:rPr b="1" lang="en-US" sz="2000">
                <a:solidFill>
                  <a:srgbClr val="808080"/>
                </a:solidFill>
                <a:latin typeface="Arial"/>
                <a:ea typeface="DejaVu Sans"/>
              </a:rPr>
              <a:t>Securité  dans Appache cassandra </a:t>
            </a:r>
            <a:endParaRPr/>
          </a:p>
        </p:txBody>
      </p:sp>
      <p:sp>
        <p:nvSpPr>
          <p:cNvPr id="194" name="CustomShape 2"/>
          <p:cNvSpPr/>
          <p:nvPr/>
        </p:nvSpPr>
        <p:spPr>
          <a:xfrm>
            <a:off x="1280160" y="1463040"/>
            <a:ext cx="7779600" cy="4205880"/>
          </a:xfrm>
          <a:prstGeom prst="rect">
            <a:avLst/>
          </a:prstGeom>
          <a:noFill/>
          <a:ln>
            <a:noFill/>
          </a:ln>
        </p:spPr>
        <p:txBody>
          <a:bodyPr lIns="90000" rIns="90000" tIns="45000" bIns="45000"/>
          <a:p>
            <a:r>
              <a:rPr b="1" lang="en-US">
                <a:latin typeface="Arial"/>
              </a:rPr>
              <a:t>Authentification interne</a:t>
            </a:r>
            <a:endParaRPr/>
          </a:p>
          <a:p>
            <a:r>
              <a:rPr lang="en-US">
                <a:latin typeface="Arial"/>
              </a:rPr>
              <a:t>-Gestion des ID de login et des mots de passe dans la base de données.</a:t>
            </a:r>
            <a:endParaRPr/>
          </a:p>
          <a:p>
            <a:endParaRPr/>
          </a:p>
          <a:p>
            <a:r>
              <a:rPr b="1" lang="en-US">
                <a:latin typeface="Arial"/>
              </a:rPr>
              <a:t>Gestion de la permission des objects </a:t>
            </a:r>
            <a:endParaRPr/>
          </a:p>
          <a:p>
            <a:r>
              <a:rPr lang="en-US">
                <a:latin typeface="Arial"/>
              </a:rPr>
              <a:t>-Contrôle d'accès  aux objets et des actions des utilisateurs dans la base de données.</a:t>
            </a:r>
            <a:endParaRPr/>
          </a:p>
          <a:p>
            <a:endParaRPr/>
          </a:p>
          <a:p>
            <a:r>
              <a:rPr b="1" lang="en-US">
                <a:latin typeface="Arial"/>
              </a:rPr>
              <a:t>Encryption client a Noeud</a:t>
            </a:r>
            <a:endParaRPr/>
          </a:p>
          <a:p>
            <a:r>
              <a:rPr lang="en-US">
                <a:latin typeface="Arial"/>
              </a:rPr>
              <a:t>-Protéger les données naviguant vers et depuis le cluster de la base de données.</a:t>
            </a:r>
            <a:endParaRPr/>
          </a:p>
          <a:p>
            <a:r>
              <a:rPr lang="en-US">
                <a:latin typeface="Arial"/>
              </a:rPr>
              <a:t>-S'assure que les données ne peuvent pas être interceptées lors de l'acheminement  au serveur.</a:t>
            </a:r>
            <a:endParaRPr/>
          </a:p>
        </p:txBody>
      </p:sp>
      <p:sp>
        <p:nvSpPr>
          <p:cNvPr id="195" name="CustomShape 3"/>
          <p:cNvSpPr/>
          <p:nvPr/>
        </p:nvSpPr>
        <p:spPr>
          <a:xfrm>
            <a:off x="6217920" y="6314400"/>
            <a:ext cx="2751480" cy="26892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96" name="TextShape 4"/>
          <p:cNvSpPr txBox="1"/>
          <p:nvPr/>
        </p:nvSpPr>
        <p:spPr>
          <a:xfrm>
            <a:off x="8321040" y="5943600"/>
            <a:ext cx="490320" cy="365760"/>
          </a:xfrm>
          <a:prstGeom prst="rect">
            <a:avLst/>
          </a:prstGeom>
        </p:spPr>
        <p:txBody>
          <a:bodyPr lIns="90000" rIns="90000" tIns="45000" bIns="45000"/>
          <a:p>
            <a:r>
              <a:rPr lang="en-US" sz="1200">
                <a:latin typeface="Arial"/>
              </a:rPr>
              <a:t>22</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1435680" y="274680"/>
            <a:ext cx="7495920" cy="1140840"/>
          </a:xfrm>
          <a:prstGeom prst="rect">
            <a:avLst/>
          </a:prstGeom>
          <a:noFill/>
          <a:ln>
            <a:noFill/>
          </a:ln>
        </p:spPr>
        <p:txBody>
          <a:bodyPr lIns="90000" rIns="90000" tIns="45000" bIns="45000" anchor="ctr"/>
          <a:p>
            <a:pPr>
              <a:lnSpc>
                <a:spcPct val="100000"/>
              </a:lnSpc>
            </a:pPr>
            <a:r>
              <a:rPr b="1" lang="en-US" sz="2600">
                <a:solidFill>
                  <a:srgbClr val="808080"/>
                </a:solidFill>
                <a:latin typeface="Gill Sans MT"/>
                <a:ea typeface="DejaVu Sans"/>
              </a:rPr>
              <a:t>IX.Installation de Cassandra sur Ubuntu</a:t>
            </a:r>
            <a:endParaRPr/>
          </a:p>
        </p:txBody>
      </p:sp>
      <p:sp>
        <p:nvSpPr>
          <p:cNvPr id="198" name="CustomShape 2"/>
          <p:cNvSpPr/>
          <p:nvPr/>
        </p:nvSpPr>
        <p:spPr>
          <a:xfrm>
            <a:off x="1188720" y="1188720"/>
            <a:ext cx="7953120" cy="5133600"/>
          </a:xfrm>
          <a:prstGeom prst="rect">
            <a:avLst/>
          </a:prstGeom>
          <a:noFill/>
          <a:ln>
            <a:noFill/>
          </a:ln>
        </p:spPr>
        <p:txBody>
          <a:bodyPr lIns="90000" rIns="90000" tIns="45000" bIns="45000"/>
          <a:p>
            <a:pPr>
              <a:lnSpc>
                <a:spcPct val="100000"/>
              </a:lnSpc>
            </a:pPr>
            <a:r>
              <a:rPr b="1" lang="en-US" sz="3200">
                <a:solidFill>
                  <a:srgbClr val="000000"/>
                </a:solidFill>
                <a:latin typeface="Gill Sans MT"/>
                <a:ea typeface="DejaVu Sans"/>
              </a:rPr>
              <a:t>I – Installation</a:t>
            </a:r>
            <a:endParaRPr/>
          </a:p>
          <a:p>
            <a:pPr>
              <a:lnSpc>
                <a:spcPct val="100000"/>
              </a:lnSpc>
            </a:pPr>
            <a:r>
              <a:rPr lang="en-US" sz="1600">
                <a:solidFill>
                  <a:srgbClr val="00b0f0"/>
                </a:solidFill>
                <a:latin typeface="Gill Sans MT"/>
                <a:ea typeface="DejaVu Sans"/>
              </a:rPr>
              <a:t>Étape 1 </a:t>
            </a:r>
            <a:r>
              <a:rPr lang="en-US" sz="1600">
                <a:solidFill>
                  <a:srgbClr val="000000"/>
                </a:solidFill>
                <a:latin typeface="Gill Sans MT"/>
                <a:ea typeface="DejaVu Sans"/>
              </a:rPr>
              <a:t>- Installation de la machine virtuelle Java </a:t>
            </a:r>
            <a:endParaRPr/>
          </a:p>
          <a:p>
            <a:pPr>
              <a:lnSpc>
                <a:spcPct val="100000"/>
              </a:lnSpc>
            </a:pPr>
            <a:r>
              <a:rPr lang="en-US" sz="1600">
                <a:solidFill>
                  <a:srgbClr val="000000"/>
                </a:solidFill>
                <a:latin typeface="Gill Sans MT"/>
                <a:ea typeface="DejaVu Sans"/>
              </a:rPr>
              <a:t>Pour rendre le package Oracle JRE disponibles, vous devrez ajouter personnelles Archives emballage (PPA) en utilisant cette commande:</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add-apt-repository ppa:webupd8team/java</a:t>
            </a:r>
            <a:endParaRPr/>
          </a:p>
          <a:p>
            <a:pPr>
              <a:lnSpc>
                <a:spcPct val="100000"/>
              </a:lnSpc>
            </a:pPr>
            <a:r>
              <a:rPr lang="en-US" sz="1600">
                <a:solidFill>
                  <a:srgbClr val="000000"/>
                </a:solidFill>
                <a:latin typeface="Gill Sans MT"/>
                <a:ea typeface="DejaVu Sans"/>
              </a:rPr>
              <a:t> </a:t>
            </a:r>
            <a:endParaRPr/>
          </a:p>
          <a:p>
            <a:pPr>
              <a:lnSpc>
                <a:spcPct val="100000"/>
              </a:lnSpc>
            </a:pPr>
            <a:r>
              <a:rPr lang="en-US" sz="1600">
                <a:solidFill>
                  <a:srgbClr val="000000"/>
                </a:solidFill>
                <a:latin typeface="Gill Sans MT"/>
                <a:ea typeface="DejaVu Sans"/>
              </a:rPr>
              <a:t>Mettre à jour la base de données du paquet:</a:t>
            </a:r>
            <a:endParaRPr/>
          </a:p>
          <a:p>
            <a:pPr>
              <a:lnSpc>
                <a:spcPct val="100000"/>
              </a:lnSpc>
            </a:pPr>
            <a:r>
              <a:rPr lang="en-US" sz="1600">
                <a:solidFill>
                  <a:srgbClr val="ff0000"/>
                </a:solidFill>
                <a:latin typeface="Gill Sans MT"/>
                <a:ea typeface="DejaVu Sans"/>
              </a:rPr>
              <a:t>             </a:t>
            </a:r>
            <a:r>
              <a:rPr lang="en-US" sz="1600">
                <a:solidFill>
                  <a:srgbClr val="ff0000"/>
                </a:solidFill>
                <a:latin typeface="Gill Sans MT"/>
                <a:ea typeface="DejaVu Sans"/>
              </a:rPr>
              <a:t>sudo apt-get update</a:t>
            </a:r>
            <a:endParaRPr/>
          </a:p>
          <a:p>
            <a:pPr>
              <a:lnSpc>
                <a:spcPct val="100000"/>
              </a:lnSpc>
            </a:pPr>
            <a:r>
              <a:rPr lang="en-US" sz="1600">
                <a:solidFill>
                  <a:srgbClr val="000000"/>
                </a:solidFill>
                <a:latin typeface="Gill Sans MT"/>
                <a:ea typeface="DejaVu Sans"/>
              </a:rPr>
              <a:t>Ensuite, installez le Oracle JRE. L'installation de ce paquet particulier non seulement l'installe mais                         </a:t>
            </a:r>
            <a:endParaRPr/>
          </a:p>
          <a:p>
            <a:pPr>
              <a:lnSpc>
                <a:spcPct val="100000"/>
              </a:lnSpc>
            </a:pPr>
            <a:r>
              <a:rPr lang="en-US" sz="1600">
                <a:solidFill>
                  <a:srgbClr val="000000"/>
                </a:solidFill>
                <a:latin typeface="Gill Sans MT"/>
                <a:ea typeface="DejaVu Sans"/>
              </a:rPr>
              <a:t>aussi rend le JRE par défaut. Lorsque vous êtes invité, acceptez le contrat de licence:</a:t>
            </a:r>
            <a:endParaRPr/>
          </a:p>
          <a:p>
            <a:pPr>
              <a:lnSpc>
                <a:spcPct val="100000"/>
              </a:lnSpc>
            </a:pPr>
            <a:r>
              <a:rPr lang="en-US" sz="1600">
                <a:solidFill>
                  <a:srgbClr val="ff0000"/>
                </a:solidFill>
                <a:latin typeface="Gill Sans MT"/>
                <a:ea typeface="DejaVu Sans"/>
              </a:rPr>
              <a:t>sudo apt-get install oracle-java8-set-default</a:t>
            </a:r>
            <a:endParaRPr/>
          </a:p>
          <a:p>
            <a:pPr>
              <a:lnSpc>
                <a:spcPct val="100000"/>
              </a:lnSpc>
            </a:pPr>
            <a:r>
              <a:rPr lang="en-US" sz="1600">
                <a:solidFill>
                  <a:srgbClr val="000000"/>
                </a:solidFill>
                <a:latin typeface="Gill Sans MT"/>
                <a:ea typeface="DejaVu Sans"/>
              </a:rPr>
              <a:t>Après l'avoir installé, vérifiez qu'il est maintenant le JRE par défaut:</a:t>
            </a:r>
            <a:endParaRPr/>
          </a:p>
          <a:p>
            <a:pPr>
              <a:lnSpc>
                <a:spcPct val="100000"/>
              </a:lnSpc>
            </a:pPr>
            <a:r>
              <a:rPr lang="en-US" sz="1600">
                <a:solidFill>
                  <a:srgbClr val="ff0000"/>
                </a:solidFill>
                <a:latin typeface="Gill Sans MT"/>
                <a:ea typeface="DejaVu Sans"/>
              </a:rPr>
              <a:t>java –version</a:t>
            </a:r>
            <a:endParaRPr/>
          </a:p>
          <a:p>
            <a:pPr>
              <a:lnSpc>
                <a:spcPct val="100000"/>
              </a:lnSpc>
            </a:pPr>
            <a:r>
              <a:rPr lang="en-US" sz="1600">
                <a:solidFill>
                  <a:srgbClr val="000000"/>
                </a:solidFill>
                <a:latin typeface="Gill Sans MT"/>
                <a:ea typeface="DejaVu Sans"/>
              </a:rPr>
              <a:t>Vous devriez voir une sortie similaire à ce qui suit:</a:t>
            </a:r>
            <a:endParaRPr/>
          </a:p>
          <a:p>
            <a:pPr>
              <a:lnSpc>
                <a:spcPct val="100000"/>
              </a:lnSpc>
            </a:pPr>
            <a:r>
              <a:rPr lang="en-US" sz="1600">
                <a:solidFill>
                  <a:srgbClr val="000000"/>
                </a:solidFill>
                <a:latin typeface="Gill Sans MT"/>
                <a:ea typeface="DejaVu Sans"/>
              </a:rPr>
              <a:t> </a:t>
            </a:r>
            <a:r>
              <a:rPr lang="en-US" sz="1600">
                <a:solidFill>
                  <a:srgbClr val="000000"/>
                </a:solidFill>
                <a:latin typeface="Gill Sans MT"/>
                <a:ea typeface="DejaVu Sans"/>
              </a:rPr>
              <a:t>Output java version "1.8.0_60"Java(TM) SE Runtime Environment (build 1.8.0_60-b27)Java HotSpot(TM) 64-Bit Server VM (build 25.60-b23, mixed mode)</a:t>
            </a:r>
            <a:endParaRPr/>
          </a:p>
        </p:txBody>
      </p:sp>
      <p:sp>
        <p:nvSpPr>
          <p:cNvPr id="199" name="CustomShape 3"/>
          <p:cNvSpPr/>
          <p:nvPr/>
        </p:nvSpPr>
        <p:spPr>
          <a:xfrm>
            <a:off x="8613720" y="6305400"/>
            <a:ext cx="455040" cy="474120"/>
          </a:xfrm>
          <a:prstGeom prst="rect">
            <a:avLst/>
          </a:prstGeom>
          <a:noFill/>
          <a:ln>
            <a:noFill/>
          </a:ln>
        </p:spPr>
      </p:sp>
      <p:sp>
        <p:nvSpPr>
          <p:cNvPr id="200"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1" name="TextShape 5"/>
          <p:cNvSpPr txBox="1"/>
          <p:nvPr/>
        </p:nvSpPr>
        <p:spPr>
          <a:xfrm>
            <a:off x="8321040" y="6146280"/>
            <a:ext cx="490320" cy="346680"/>
          </a:xfrm>
          <a:prstGeom prst="rect">
            <a:avLst/>
          </a:prstGeom>
        </p:spPr>
        <p:txBody>
          <a:bodyPr lIns="90000" rIns="90000" tIns="45000" bIns="45000"/>
          <a:p>
            <a:r>
              <a:rPr lang="en-US" sz="1200">
                <a:latin typeface="Arial"/>
              </a:rPr>
              <a:t>23</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1435680" y="274680"/>
            <a:ext cx="7495920" cy="1140840"/>
          </a:xfrm>
          <a:prstGeom prst="rect">
            <a:avLst/>
          </a:prstGeom>
          <a:noFill/>
          <a:ln>
            <a:noFill/>
          </a:ln>
        </p:spPr>
        <p:txBody>
          <a:bodyPr lIns="90000" rIns="90000" tIns="45000" bIns="45000" anchor="ctr"/>
          <a:p>
            <a:r>
              <a:rPr lang="en-US" sz="2400">
                <a:solidFill>
                  <a:srgbClr val="666666"/>
                </a:solidFill>
                <a:latin typeface="Gill Sans MT"/>
                <a:ea typeface="DejaVu Sans"/>
              </a:rPr>
              <a:t>Étape 2 - Installation de Cassandra</a:t>
            </a:r>
            <a:endParaRPr/>
          </a:p>
          <a:p>
            <a:pPr>
              <a:lnSpc>
                <a:spcPct val="100000"/>
              </a:lnSpc>
            </a:pPr>
            <a:endParaRPr/>
          </a:p>
        </p:txBody>
      </p:sp>
      <p:sp>
        <p:nvSpPr>
          <p:cNvPr id="203" name="CustomShape 2"/>
          <p:cNvSpPr/>
          <p:nvPr/>
        </p:nvSpPr>
        <p:spPr>
          <a:xfrm>
            <a:off x="1371600" y="914400"/>
            <a:ext cx="7770240" cy="571284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Installez les nouvelles mises à jour à l'aide des commandes suivantes </a:t>
            </a:r>
            <a:endParaRPr/>
          </a:p>
          <a:p>
            <a:pPr>
              <a:lnSpc>
                <a:spcPct val="100000"/>
              </a:lnSpc>
            </a:pPr>
            <a:r>
              <a:rPr lang="en-US">
                <a:solidFill>
                  <a:srgbClr val="ff3333"/>
                </a:solidFill>
                <a:latin typeface="Gill Sans MT"/>
                <a:ea typeface="DejaVu Sans"/>
              </a:rPr>
              <a:t>sudo apt-get update </a:t>
            </a:r>
            <a:endParaRPr/>
          </a:p>
          <a:p>
            <a:pPr>
              <a:lnSpc>
                <a:spcPct val="100000"/>
              </a:lnSpc>
            </a:pPr>
            <a:r>
              <a:rPr lang="en-US">
                <a:solidFill>
                  <a:srgbClr val="ff3333"/>
                </a:solidFill>
                <a:latin typeface="Gill Sans MT"/>
                <a:ea typeface="DejaVu Sans"/>
              </a:rPr>
              <a:t>sudo apt-get upgrade</a:t>
            </a:r>
            <a:endParaRPr/>
          </a:p>
          <a:p>
            <a:pPr>
              <a:lnSpc>
                <a:spcPct val="100000"/>
              </a:lnSpc>
              <a:buSzPct val="80000"/>
              <a:buFont typeface="Wingdings 2" charset="2"/>
              <a:buChar char=""/>
            </a:pPr>
            <a:r>
              <a:rPr lang="en-US">
                <a:solidFill>
                  <a:srgbClr val="000000"/>
                </a:solidFill>
                <a:latin typeface="Gill Sans MT"/>
                <a:ea typeface="DejaVu Sans"/>
              </a:rPr>
              <a:t>Ouverir /etc/apt/sources.list utilisant la commande suivante </a:t>
            </a:r>
            <a:endParaRPr/>
          </a:p>
          <a:p>
            <a:pPr>
              <a:lnSpc>
                <a:spcPct val="100000"/>
              </a:lnSpc>
            </a:pPr>
            <a:r>
              <a:rPr lang="en-US">
                <a:solidFill>
                  <a:srgbClr val="000000"/>
                </a:solidFill>
                <a:latin typeface="Gill Sans MT"/>
                <a:ea typeface="DejaVu Sans"/>
              </a:rPr>
              <a:t>sudo gedit /etc/apt/sources.list</a:t>
            </a:r>
            <a:endParaRPr/>
          </a:p>
          <a:p>
            <a:pPr>
              <a:lnSpc>
                <a:spcPct val="100000"/>
              </a:lnSpc>
              <a:buSzPct val="80000"/>
              <a:buFont typeface="Wingdings 2" charset="2"/>
              <a:buChar char=""/>
            </a:pPr>
            <a:r>
              <a:rPr lang="en-US">
                <a:solidFill>
                  <a:srgbClr val="000000"/>
                </a:solidFill>
                <a:latin typeface="Gill Sans MT"/>
                <a:ea typeface="DejaVu Sans"/>
              </a:rPr>
              <a:t>Ajouter les ligns suivant </a:t>
            </a:r>
            <a:endParaRPr/>
          </a:p>
          <a:p>
            <a:pPr>
              <a:lnSpc>
                <a:spcPct val="100000"/>
              </a:lnSpc>
            </a:pPr>
            <a:r>
              <a:rPr lang="en-US">
                <a:solidFill>
                  <a:srgbClr val="ff3333"/>
                </a:solidFill>
                <a:latin typeface="Gill Sans MT"/>
                <a:ea typeface="DejaVu Sans"/>
              </a:rPr>
              <a:t>deb http://www.apache.org/dist/cassandra/debian 10x main</a:t>
            </a:r>
            <a:r>
              <a:rPr lang="en-US">
                <a:solidFill>
                  <a:srgbClr val="000000"/>
                </a:solidFill>
                <a:latin typeface="Gill Sans MT"/>
                <a:ea typeface="DejaVu Sans"/>
              </a:rPr>
              <a:t> </a:t>
            </a:r>
            <a:endParaRPr/>
          </a:p>
          <a:p>
            <a:pPr>
              <a:lnSpc>
                <a:spcPct val="100000"/>
              </a:lnSpc>
            </a:pPr>
            <a:r>
              <a:rPr lang="en-US">
                <a:solidFill>
                  <a:srgbClr val="ff3333"/>
                </a:solidFill>
                <a:latin typeface="Gill Sans MT"/>
                <a:ea typeface="DejaVu Sans"/>
              </a:rPr>
              <a:t>deb-src http://www.apache.org/dist/cassandra/debian 10x main</a:t>
            </a:r>
            <a:endParaRPr/>
          </a:p>
          <a:p>
            <a:pPr>
              <a:lnSpc>
                <a:spcPct val="100000"/>
              </a:lnSpc>
              <a:buSzPct val="80000"/>
              <a:buFont typeface="Wingdings 2" charset="2"/>
              <a:buChar char=""/>
            </a:pPr>
            <a:r>
              <a:rPr lang="en-US">
                <a:solidFill>
                  <a:srgbClr val="000000"/>
                </a:solidFill>
                <a:latin typeface="Gill Sans MT"/>
                <a:ea typeface="DejaVu Sans"/>
              </a:rPr>
              <a:t>Inscrivez-vous et ajouter une touche de clés publiques et de mettre à jour à nouveau, notez que vous devrez peut-être modifier la clé conséquence</a:t>
            </a:r>
            <a:endParaRPr/>
          </a:p>
          <a:p>
            <a:pPr>
              <a:lnSpc>
                <a:spcPct val="100000"/>
              </a:lnSpc>
            </a:pPr>
            <a:r>
              <a:rPr lang="en-US">
                <a:solidFill>
                  <a:srgbClr val="ff3333"/>
                </a:solidFill>
                <a:latin typeface="Gill Sans MT"/>
                <a:ea typeface="DejaVu Sans"/>
              </a:rPr>
              <a:t>gpg --keyserver wwwkeys.pgp.net --recv-keys 4BD736A82B5C1B00 </a:t>
            </a:r>
            <a:endParaRPr/>
          </a:p>
          <a:p>
            <a:pPr>
              <a:lnSpc>
                <a:spcPct val="100000"/>
              </a:lnSpc>
            </a:pPr>
            <a:r>
              <a:rPr lang="en-US">
                <a:solidFill>
                  <a:srgbClr val="ff3333"/>
                </a:solidFill>
                <a:latin typeface="Gill Sans MT"/>
                <a:ea typeface="DejaVu Sans"/>
              </a:rPr>
              <a:t>sudo apt-key add ~/.gnupg/pubring.gpg </a:t>
            </a:r>
            <a:endParaRPr/>
          </a:p>
          <a:p>
            <a:pPr>
              <a:lnSpc>
                <a:spcPct val="100000"/>
              </a:lnSpc>
            </a:pPr>
            <a:r>
              <a:rPr lang="en-US">
                <a:solidFill>
                  <a:srgbClr val="ff3333"/>
                </a:solidFill>
                <a:latin typeface="Gill Sans MT"/>
                <a:ea typeface="DejaVu Sans"/>
              </a:rPr>
              <a:t>sudo apt-get update</a:t>
            </a:r>
            <a:endParaRPr/>
          </a:p>
          <a:p>
            <a:pPr>
              <a:lnSpc>
                <a:spcPct val="100000"/>
              </a:lnSpc>
              <a:buSzPct val="80000"/>
              <a:buFont typeface="Wingdings 2" charset="2"/>
              <a:buChar char=""/>
            </a:pPr>
            <a:r>
              <a:rPr lang="en-US">
                <a:solidFill>
                  <a:srgbClr val="000000"/>
                </a:solidFill>
                <a:latin typeface="Gill Sans MT"/>
                <a:ea typeface="DejaVu Sans"/>
              </a:rPr>
              <a:t>.      Installez Cassandra utilisant la commande suivante</a:t>
            </a:r>
            <a:endParaRPr/>
          </a:p>
          <a:p>
            <a:pPr>
              <a:lnSpc>
                <a:spcPct val="100000"/>
              </a:lnSpc>
            </a:pPr>
            <a:r>
              <a:rPr lang="en-US">
                <a:solidFill>
                  <a:srgbClr val="ff3333"/>
                </a:solidFill>
                <a:latin typeface="Gill Sans MT"/>
                <a:ea typeface="DejaVu Sans"/>
              </a:rPr>
              <a:t>sudo apt-get install cassandra</a:t>
            </a:r>
            <a:endParaRPr/>
          </a:p>
          <a:p>
            <a:pPr>
              <a:lnSpc>
                <a:spcPct val="100000"/>
              </a:lnSpc>
            </a:pPr>
            <a:endParaRPr/>
          </a:p>
        </p:txBody>
      </p:sp>
      <p:sp>
        <p:nvSpPr>
          <p:cNvPr id="204" name="CustomShape 3"/>
          <p:cNvSpPr/>
          <p:nvPr/>
        </p:nvSpPr>
        <p:spPr>
          <a:xfrm>
            <a:off x="8613720" y="6305400"/>
            <a:ext cx="455040" cy="474120"/>
          </a:xfrm>
          <a:prstGeom prst="rect">
            <a:avLst/>
          </a:prstGeom>
          <a:noFill/>
          <a:ln>
            <a:noFill/>
          </a:ln>
        </p:spPr>
      </p:sp>
      <p:sp>
        <p:nvSpPr>
          <p:cNvPr id="205"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06" name="TextShape 5"/>
          <p:cNvSpPr txBox="1"/>
          <p:nvPr/>
        </p:nvSpPr>
        <p:spPr>
          <a:xfrm>
            <a:off x="8321040" y="6146280"/>
            <a:ext cx="490320" cy="346680"/>
          </a:xfrm>
          <a:prstGeom prst="rect">
            <a:avLst/>
          </a:prstGeom>
        </p:spPr>
        <p:txBody>
          <a:bodyPr lIns="90000" rIns="90000" tIns="45000" bIns="45000"/>
          <a:p>
            <a:r>
              <a:rPr lang="en-US" sz="1200">
                <a:latin typeface="Arial"/>
              </a:rPr>
              <a:t>24</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1143000" y="380880"/>
            <a:ext cx="8227440" cy="94248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08" name="CustomShape 2"/>
          <p:cNvSpPr/>
          <p:nvPr/>
        </p:nvSpPr>
        <p:spPr>
          <a:xfrm>
            <a:off x="1435680" y="1447920"/>
            <a:ext cx="7495920" cy="510336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09" name="CustomShape 3"/>
          <p:cNvSpPr/>
          <p:nvPr/>
        </p:nvSpPr>
        <p:spPr>
          <a:xfrm>
            <a:off x="8613720" y="6305400"/>
            <a:ext cx="455040" cy="474120"/>
          </a:xfrm>
          <a:prstGeom prst="rect">
            <a:avLst/>
          </a:prstGeom>
          <a:noFill/>
          <a:ln>
            <a:noFill/>
          </a:ln>
        </p:spPr>
      </p:sp>
      <p:sp>
        <p:nvSpPr>
          <p:cNvPr id="210"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1" name="TextShape 5"/>
          <p:cNvSpPr txBox="1"/>
          <p:nvPr/>
        </p:nvSpPr>
        <p:spPr>
          <a:xfrm>
            <a:off x="8321040" y="6146280"/>
            <a:ext cx="490320" cy="346680"/>
          </a:xfrm>
          <a:prstGeom prst="rect">
            <a:avLst/>
          </a:prstGeom>
        </p:spPr>
        <p:txBody>
          <a:bodyPr lIns="90000" rIns="90000" tIns="45000" bIns="45000"/>
          <a:p>
            <a:r>
              <a:rPr lang="en-US" sz="1200">
                <a:latin typeface="Arial"/>
              </a:rPr>
              <a:t>25</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1143000" y="380880"/>
            <a:ext cx="8227440" cy="942480"/>
          </a:xfrm>
          <a:prstGeom prst="rect">
            <a:avLst/>
          </a:prstGeom>
          <a:noFill/>
          <a:ln>
            <a:noFill/>
          </a:ln>
        </p:spPr>
        <p:txBody>
          <a:bodyPr lIns="90000" rIns="90000" tIns="45000" bIns="45000" anchor="ctr"/>
          <a:p>
            <a:r>
              <a:rPr b="1" lang="en-US" sz="2200">
                <a:solidFill>
                  <a:srgbClr val="666666"/>
                </a:solidFill>
                <a:latin typeface="Gill Sans MT"/>
                <a:ea typeface="DejaVu Sans"/>
              </a:rPr>
              <a:t>XI.Quelques Operation sur les keyspace dans cassandra et java code connection</a:t>
            </a:r>
            <a:endParaRPr/>
          </a:p>
          <a:p>
            <a:pPr>
              <a:lnSpc>
                <a:spcPct val="100000"/>
              </a:lnSpc>
            </a:pPr>
            <a:endParaRPr/>
          </a:p>
        </p:txBody>
      </p:sp>
      <p:sp>
        <p:nvSpPr>
          <p:cNvPr id="213" name="CustomShape 2"/>
          <p:cNvSpPr/>
          <p:nvPr/>
        </p:nvSpPr>
        <p:spPr>
          <a:xfrm>
            <a:off x="1435680" y="1447920"/>
            <a:ext cx="7495920" cy="5103360"/>
          </a:xfrm>
          <a:prstGeom prst="rect">
            <a:avLst/>
          </a:prstGeom>
          <a:noFill/>
          <a:ln>
            <a:noFill/>
          </a:ln>
        </p:spPr>
        <p:txBody>
          <a:bodyPr lIns="90000" rIns="90000" tIns="45000" bIns="45000"/>
          <a:p>
            <a:pPr>
              <a:lnSpc>
                <a:spcPct val="100000"/>
              </a:lnSpc>
            </a:pPr>
            <a:r>
              <a:rPr lang="en-US" sz="1500">
                <a:solidFill>
                  <a:srgbClr val="000000"/>
                </a:solidFill>
                <a:latin typeface="Gill Sans MT"/>
                <a:ea typeface="DejaVu Sans"/>
              </a:rPr>
              <a:t>un KEYSPACE appelé  </a:t>
            </a:r>
            <a:r>
              <a:rPr i="1" lang="en-US" sz="1500">
                <a:solidFill>
                  <a:srgbClr val="000000"/>
                </a:solidFill>
                <a:latin typeface="Gill Sans MT"/>
                <a:ea typeface="DejaVu Sans"/>
              </a:rPr>
              <a:t>cassandrademocql</a:t>
            </a:r>
            <a:r>
              <a:rPr lang="en-US" sz="1500">
                <a:solidFill>
                  <a:srgbClr val="000000"/>
                </a:solidFill>
                <a:latin typeface="Gill Sans MT"/>
                <a:ea typeface="DejaVu Sans"/>
              </a:rPr>
              <a:t> via la commande </a:t>
            </a:r>
            <a:r>
              <a:rPr i="1" lang="en-US" sz="1500">
                <a:solidFill>
                  <a:srgbClr val="000000"/>
                </a:solidFill>
                <a:latin typeface="Gill Sans MT"/>
                <a:ea typeface="DejaVu Sans"/>
              </a:rPr>
              <a:t>CREATE KEYSPACE</a:t>
            </a:r>
            <a:r>
              <a:rPr lang="en-US" sz="1500">
                <a:solidFill>
                  <a:srgbClr val="000000"/>
                </a:solidFill>
                <a:latin typeface="Gill Sans MT"/>
                <a:ea typeface="DejaVu Sans"/>
              </a:rPr>
              <a:t>, en utilisant la stratégie de placement 'SimpleStrategy' et un facteur de réplication à 1. </a:t>
            </a:r>
            <a:endParaRPr/>
          </a:p>
          <a:p>
            <a:pPr>
              <a:lnSpc>
                <a:spcPct val="100000"/>
              </a:lnSpc>
            </a:pPr>
            <a:r>
              <a:rPr lang="en-US" sz="1500">
                <a:solidFill>
                  <a:srgbClr val="000000"/>
                </a:solidFill>
                <a:latin typeface="Gill Sans MT"/>
                <a:ea typeface="DejaVu Sans"/>
              </a:rPr>
              <a:t>SimpleStrategy</a:t>
            </a:r>
            <a:endParaRPr/>
          </a:p>
          <a:p>
            <a:pPr>
              <a:lnSpc>
                <a:spcPct val="100000"/>
              </a:lnSpc>
            </a:pPr>
            <a:r>
              <a:rPr lang="en-US" sz="1500">
                <a:solidFill>
                  <a:srgbClr val="000000"/>
                </a:solidFill>
                <a:latin typeface="Gill Sans MT"/>
                <a:ea typeface="DejaVu Sans"/>
              </a:rPr>
              <a:t>Utilisez uniquement pour un seul centre de données. SimpleStrategy place la première réplique sur un noeud déterminé par le programme de partitionnement</a:t>
            </a:r>
            <a:endParaRPr/>
          </a:p>
          <a:p>
            <a:pPr>
              <a:lnSpc>
                <a:spcPct val="100000"/>
              </a:lnSpc>
            </a:pPr>
            <a:r>
              <a:rPr b="1" lang="en-US" sz="1500">
                <a:solidFill>
                  <a:srgbClr val="000000"/>
                </a:solidFill>
                <a:latin typeface="Gill Sans MT"/>
                <a:ea typeface="DejaVu Sans"/>
              </a:rPr>
              <a:t>CQLSH</a:t>
            </a:r>
            <a:endParaRPr/>
          </a:p>
          <a:p>
            <a:pPr>
              <a:lnSpc>
                <a:spcPct val="100000"/>
              </a:lnSpc>
            </a:pPr>
            <a:r>
              <a:rPr lang="en-US" sz="1500">
                <a:solidFill>
                  <a:srgbClr val="000000"/>
                </a:solidFill>
                <a:latin typeface="Gill Sans MT"/>
                <a:ea typeface="DejaVu Sans"/>
              </a:rPr>
              <a:t>                 </a:t>
            </a:r>
            <a:r>
              <a:rPr lang="en-US" sz="1500">
                <a:solidFill>
                  <a:srgbClr val="000000"/>
                </a:solidFill>
                <a:latin typeface="Gill Sans MT"/>
                <a:ea typeface="DejaVu Sans"/>
              </a:rPr>
              <a:t>CREATE KEYSPACE cassandrademocql WITH               REPLICATION = { 'class' : 'SimpleStrategy', 'replication_factor' : 1 };</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r>
              <a:rPr b="1" lang="en-US" sz="1500">
                <a:solidFill>
                  <a:srgbClr val="000000"/>
                </a:solidFill>
                <a:latin typeface="Gill Sans MT"/>
                <a:ea typeface="DejaVu Sans"/>
              </a:rPr>
              <a:t>                </a:t>
            </a:r>
            <a:r>
              <a:rPr b="1" lang="en-US" sz="1500">
                <a:solidFill>
                  <a:srgbClr val="000000"/>
                </a:solidFill>
                <a:latin typeface="Gill Sans MT"/>
                <a:ea typeface="DejaVu Sans"/>
              </a:rPr>
              <a:t>USE cassandrademocql</a:t>
            </a:r>
            <a:endParaRPr/>
          </a:p>
          <a:p>
            <a:pPr>
              <a:lnSpc>
                <a:spcPct val="100000"/>
              </a:lnSpc>
              <a:buSzPct val="80000"/>
              <a:buFont typeface="Wingdings 2" charset="2"/>
              <a:buChar char=""/>
            </a:pPr>
            <a:r>
              <a:rPr b="1" lang="en-US" sz="1500">
                <a:solidFill>
                  <a:srgbClr val="000000"/>
                </a:solidFill>
                <a:latin typeface="Gill Sans MT"/>
                <a:ea typeface="DejaVu Sans"/>
              </a:rPr>
              <a:t>CQLSH</a:t>
            </a:r>
            <a:endParaRPr/>
          </a:p>
          <a:p>
            <a:pPr>
              <a:lnSpc>
                <a:spcPct val="100000"/>
              </a:lnSpc>
            </a:pPr>
            <a:endParaRPr/>
          </a:p>
          <a:p>
            <a:pPr>
              <a:lnSpc>
                <a:spcPct val="100000"/>
              </a:lnSpc>
              <a:buSzPct val="80000"/>
              <a:buFont typeface="Wingdings 2" charset="2"/>
              <a:buChar char=""/>
            </a:pPr>
            <a:r>
              <a:rPr b="1" lang="en-US" sz="1500">
                <a:solidFill>
                  <a:srgbClr val="000000"/>
                </a:solidFill>
                <a:latin typeface="Gill Sans MT"/>
                <a:ea typeface="DejaVu Sans"/>
              </a:rPr>
              <a:t>ALTER KEYSPACE </a:t>
            </a:r>
            <a:r>
              <a:rPr lang="en-US" sz="1500">
                <a:solidFill>
                  <a:srgbClr val="000000"/>
                </a:solidFill>
                <a:latin typeface="Gill Sans MT"/>
                <a:ea typeface="DejaVu Sans"/>
              </a:rPr>
              <a:t>cassandrademocql WITH strategy_class=SimpleStrategy AND strategy_options:replication_factor=2;</a:t>
            </a:r>
            <a:endParaRPr/>
          </a:p>
          <a:p>
            <a:pPr>
              <a:lnSpc>
                <a:spcPct val="100000"/>
              </a:lnSpc>
            </a:pPr>
            <a:endParaRPr/>
          </a:p>
          <a:p>
            <a:pPr>
              <a:lnSpc>
                <a:spcPct val="100000"/>
              </a:lnSpc>
            </a:pPr>
            <a:r>
              <a:rPr lang="en-US" sz="1500">
                <a:solidFill>
                  <a:srgbClr val="000000"/>
                </a:solidFill>
                <a:latin typeface="Gill Sans MT"/>
                <a:ea typeface="DejaVu Sans"/>
              </a:rPr>
              <a:t>CQLSH</a:t>
            </a:r>
            <a:endParaRPr/>
          </a:p>
          <a:p>
            <a:pPr>
              <a:lnSpc>
                <a:spcPct val="100000"/>
              </a:lnSpc>
              <a:buSzPct val="80000"/>
              <a:buFont typeface="Wingdings 2" charset="2"/>
              <a:buChar char=""/>
            </a:pPr>
            <a:r>
              <a:rPr b="1" lang="en-US" sz="1500">
                <a:solidFill>
                  <a:srgbClr val="000000"/>
                </a:solidFill>
                <a:latin typeface="Gill Sans MT"/>
                <a:ea typeface="DejaVu Sans"/>
              </a:rPr>
              <a:t> </a:t>
            </a:r>
            <a:r>
              <a:rPr b="1" lang="en-US" sz="1500">
                <a:solidFill>
                  <a:srgbClr val="000000"/>
                </a:solidFill>
                <a:latin typeface="Gill Sans MT"/>
                <a:ea typeface="DejaVu Sans"/>
              </a:rPr>
              <a:t>DROP KEYSPACE cassandrademocql</a:t>
            </a:r>
            <a:endParaRPr/>
          </a:p>
          <a:p>
            <a:pPr>
              <a:lnSpc>
                <a:spcPct val="100000"/>
              </a:lnSpc>
            </a:pPr>
            <a:endParaRPr/>
          </a:p>
          <a:p>
            <a:pPr>
              <a:lnSpc>
                <a:spcPct val="100000"/>
              </a:lnSpc>
            </a:pPr>
            <a:endParaRPr/>
          </a:p>
        </p:txBody>
      </p:sp>
      <p:sp>
        <p:nvSpPr>
          <p:cNvPr id="214" name="CustomShape 3"/>
          <p:cNvSpPr/>
          <p:nvPr/>
        </p:nvSpPr>
        <p:spPr>
          <a:xfrm>
            <a:off x="8613720" y="6305400"/>
            <a:ext cx="455040" cy="474120"/>
          </a:xfrm>
          <a:prstGeom prst="rect">
            <a:avLst/>
          </a:prstGeom>
          <a:noFill/>
          <a:ln>
            <a:noFill/>
          </a:ln>
        </p:spPr>
      </p:sp>
      <p:sp>
        <p:nvSpPr>
          <p:cNvPr id="215"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16" name="TextShape 5"/>
          <p:cNvSpPr txBox="1"/>
          <p:nvPr/>
        </p:nvSpPr>
        <p:spPr>
          <a:xfrm>
            <a:off x="8321040" y="6146280"/>
            <a:ext cx="490320" cy="346680"/>
          </a:xfrm>
          <a:prstGeom prst="rect">
            <a:avLst/>
          </a:prstGeom>
        </p:spPr>
        <p:txBody>
          <a:bodyPr lIns="90000" rIns="90000" tIns="45000" bIns="45000"/>
          <a:p>
            <a:r>
              <a:rPr lang="en-US" sz="1200">
                <a:latin typeface="Arial"/>
              </a:rPr>
              <a:t>26</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1435680" y="548640"/>
            <a:ext cx="7495920" cy="27288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200">
                <a:solidFill>
                  <a:srgbClr val="666666"/>
                </a:solidFill>
                <a:latin typeface="Gill Sans MT"/>
                <a:ea typeface="DejaVu Sans"/>
              </a:rPr>
              <a:t>Quelques Operation sur la table</a:t>
            </a:r>
            <a:endParaRPr/>
          </a:p>
          <a:p>
            <a:pPr>
              <a:lnSpc>
                <a:spcPct val="100000"/>
              </a:lnSpc>
            </a:pPr>
            <a:endParaRPr/>
          </a:p>
          <a:p>
            <a:pPr>
              <a:lnSpc>
                <a:spcPct val="100000"/>
              </a:lnSpc>
            </a:pPr>
            <a:endParaRPr/>
          </a:p>
        </p:txBody>
      </p:sp>
      <p:sp>
        <p:nvSpPr>
          <p:cNvPr id="218" name="CustomShape 2"/>
          <p:cNvSpPr/>
          <p:nvPr/>
        </p:nvSpPr>
        <p:spPr>
          <a:xfrm>
            <a:off x="1435680" y="1447920"/>
            <a:ext cx="7495920" cy="4798440"/>
          </a:xfrm>
          <a:prstGeom prst="rect">
            <a:avLst/>
          </a:prstGeom>
          <a:noFill/>
          <a:ln>
            <a:noFill/>
          </a:ln>
        </p:spPr>
        <p:txBody>
          <a:bodyPr lIns="90000" rIns="90000" tIns="45000" bIns="45000"/>
          <a:p>
            <a:pPr>
              <a:lnSpc>
                <a:spcPct val="100000"/>
              </a:lnSpc>
              <a:buSzPct val="80000"/>
              <a:buFont typeface="Wingdings 2" charset="2"/>
              <a:buChar char=""/>
            </a:pPr>
            <a:r>
              <a:rPr b="1" lang="en-US" sz="2600">
                <a:solidFill>
                  <a:srgbClr val="000000"/>
                </a:solidFill>
                <a:latin typeface="Gill Sans MT"/>
                <a:ea typeface="DejaVu Sans"/>
              </a:rPr>
              <a:t>CREATE</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emp ( empID int, deptID int, first_name varchar, last_name varchar, </a:t>
            </a:r>
            <a:r>
              <a:rPr b="1" lang="en-US" sz="2600">
                <a:solidFill>
                  <a:srgbClr val="000000"/>
                </a:solidFill>
                <a:latin typeface="Gill Sans MT"/>
                <a:ea typeface="DejaVu Sans"/>
              </a:rPr>
              <a:t>PRIMARY</a:t>
            </a:r>
            <a:r>
              <a:rPr lang="en-US" sz="2600">
                <a:solidFill>
                  <a:srgbClr val="000000"/>
                </a:solidFill>
                <a:latin typeface="Gill Sans MT"/>
                <a:ea typeface="DejaVu Sans"/>
              </a:rPr>
              <a:t> </a:t>
            </a:r>
            <a:r>
              <a:rPr b="1" lang="en-US" sz="2600">
                <a:solidFill>
                  <a:srgbClr val="000000"/>
                </a:solidFill>
                <a:latin typeface="Gill Sans MT"/>
                <a:ea typeface="DejaVu Sans"/>
              </a:rPr>
              <a:t>KEY</a:t>
            </a:r>
            <a:r>
              <a:rPr lang="en-US" sz="2600">
                <a:solidFill>
                  <a:srgbClr val="000000"/>
                </a:solidFill>
                <a:latin typeface="Gill Sans MT"/>
                <a:ea typeface="DejaVu Sans"/>
              </a:rPr>
              <a:t> (empID, deptID) );</a:t>
            </a:r>
            <a:endParaRPr/>
          </a:p>
          <a:p>
            <a:pPr>
              <a:lnSpc>
                <a:spcPct val="100000"/>
              </a:lnSpc>
              <a:buSzPct val="80000"/>
              <a:buFont typeface="Wingdings 2" charset="2"/>
              <a:buChar char=""/>
            </a:pPr>
            <a:r>
              <a:rPr b="1" lang="en-US" sz="2600">
                <a:solidFill>
                  <a:srgbClr val="000000"/>
                </a:solidFill>
                <a:latin typeface="Gill Sans MT"/>
                <a:ea typeface="DejaVu Sans"/>
              </a:rPr>
              <a:t>INSERT</a:t>
            </a:r>
            <a:r>
              <a:rPr lang="en-US" sz="2600">
                <a:solidFill>
                  <a:srgbClr val="000000"/>
                </a:solidFill>
                <a:latin typeface="Gill Sans MT"/>
                <a:ea typeface="DejaVu Sans"/>
              </a:rPr>
              <a:t> </a:t>
            </a:r>
            <a:r>
              <a:rPr b="1" lang="en-US" sz="2600">
                <a:solidFill>
                  <a:srgbClr val="000000"/>
                </a:solidFill>
                <a:latin typeface="Gill Sans MT"/>
                <a:ea typeface="DejaVu Sans"/>
              </a:rPr>
              <a:t>INTO</a:t>
            </a:r>
            <a:r>
              <a:rPr lang="en-US" sz="2600">
                <a:solidFill>
                  <a:srgbClr val="000000"/>
                </a:solidFill>
                <a:latin typeface="Gill Sans MT"/>
                <a:ea typeface="DejaVu Sans"/>
              </a:rPr>
              <a:t> Hollywood.NerdMovies (user_uuid, fan) </a:t>
            </a:r>
            <a:r>
              <a:rPr b="1" lang="en-US" sz="2600">
                <a:solidFill>
                  <a:srgbClr val="000000"/>
                </a:solidFill>
                <a:latin typeface="Gill Sans MT"/>
                <a:ea typeface="DejaVu Sans"/>
              </a:rPr>
              <a:t>VALUES</a:t>
            </a:r>
            <a:r>
              <a:rPr lang="en-US" sz="2600">
                <a:solidFill>
                  <a:srgbClr val="000000"/>
                </a:solidFill>
                <a:latin typeface="Gill Sans MT"/>
                <a:ea typeface="DejaVu Sans"/>
              </a:rPr>
              <a:t> (cfd66ccc-d857-4e90-b1e5-df98a3d40cd6, 'johndoe')</a:t>
            </a:r>
            <a:endParaRPr/>
          </a:p>
          <a:p>
            <a:pPr>
              <a:lnSpc>
                <a:spcPct val="100000"/>
              </a:lnSpc>
              <a:buSzPct val="80000"/>
              <a:buFont typeface="Wingdings 2" charset="2"/>
              <a:buChar char=""/>
            </a:pPr>
            <a:r>
              <a:rPr b="1" lang="en-US" sz="2600">
                <a:solidFill>
                  <a:srgbClr val="000000"/>
                </a:solidFill>
                <a:latin typeface="Gill Sans MT"/>
                <a:ea typeface="DejaVu Sans"/>
              </a:rPr>
              <a:t>DROP</a:t>
            </a:r>
            <a:r>
              <a:rPr lang="en-US" sz="2600">
                <a:solidFill>
                  <a:srgbClr val="000000"/>
                </a:solidFill>
                <a:latin typeface="Gill Sans MT"/>
                <a:ea typeface="DejaVu Sans"/>
              </a:rPr>
              <a:t> </a:t>
            </a:r>
            <a:r>
              <a:rPr b="1" lang="en-US" sz="2600">
                <a:solidFill>
                  <a:srgbClr val="000000"/>
                </a:solidFill>
                <a:latin typeface="Gill Sans MT"/>
                <a:ea typeface="DejaVu Sans"/>
              </a:rPr>
              <a:t>TABLE</a:t>
            </a:r>
            <a:r>
              <a:rPr lang="en-US" sz="2600">
                <a:solidFill>
                  <a:srgbClr val="000000"/>
                </a:solidFill>
                <a:latin typeface="Gill Sans MT"/>
                <a:ea typeface="DejaVu Sans"/>
              </a:rPr>
              <a:t> worldSeriesAttendees;</a:t>
            </a:r>
            <a:endParaRPr/>
          </a:p>
        </p:txBody>
      </p:sp>
      <p:sp>
        <p:nvSpPr>
          <p:cNvPr id="219" name="CustomShape 3"/>
          <p:cNvSpPr/>
          <p:nvPr/>
        </p:nvSpPr>
        <p:spPr>
          <a:xfrm>
            <a:off x="8613720" y="6305400"/>
            <a:ext cx="455040" cy="474120"/>
          </a:xfrm>
          <a:prstGeom prst="rect">
            <a:avLst/>
          </a:prstGeom>
          <a:noFill/>
          <a:ln>
            <a:noFill/>
          </a:ln>
        </p:spPr>
      </p:sp>
      <p:sp>
        <p:nvSpPr>
          <p:cNvPr id="220"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1" name="TextShape 5"/>
          <p:cNvSpPr txBox="1"/>
          <p:nvPr/>
        </p:nvSpPr>
        <p:spPr>
          <a:xfrm>
            <a:off x="8470800" y="6146280"/>
            <a:ext cx="490320" cy="346680"/>
          </a:xfrm>
          <a:prstGeom prst="rect">
            <a:avLst/>
          </a:prstGeom>
        </p:spPr>
        <p:txBody>
          <a:bodyPr lIns="90000" rIns="90000" tIns="45000" bIns="45000"/>
          <a:p>
            <a:r>
              <a:rPr lang="en-US" sz="1200">
                <a:latin typeface="Arial"/>
              </a:rPr>
              <a:t>27</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1772640" y="914400"/>
            <a:ext cx="5667120" cy="5342040"/>
          </a:xfrm>
          <a:prstGeom prst="rect">
            <a:avLst/>
          </a:prstGeom>
        </p:spPr>
        <p:txBody>
          <a:bodyPr lIns="90000" rIns="90000" tIns="45000" bIns="45000"/>
          <a:p>
            <a:r>
              <a:rPr lang="en-US" sz="1300">
                <a:latin typeface="Liberation Mono;Cumberland AMT;Cumberland;Courier New;Cousine;Nimbus Mono L;DejaVu Sans Mono;Courier;Lucida Sans Typewriter;Lucida Typewriter;Monaco;Monospaced"/>
              </a:rPr>
              <a:t>package com.example.cassandra;</a:t>
            </a:r>
            <a:endParaRPr/>
          </a:p>
          <a:p>
            <a:r>
              <a:rPr lang="en-US" sz="1300">
                <a:latin typeface="Liberation Mono;Cumberland AMT;Cumberland;Courier New;Cousine;Nimbus Mono L;DejaVu Sans Mono;Courier;Lucida Sans Typewriter;Lucida Typewriter;Monaco;Monospaced"/>
              </a:rPr>
              <a:t>import com.datastax.driver.core.Cluster;</a:t>
            </a:r>
            <a:endParaRPr/>
          </a:p>
          <a:p>
            <a:r>
              <a:rPr lang="en-US" sz="1300">
                <a:latin typeface="Liberation Mono;Cumberland AMT;Cumberland;Courier New;Cousine;Nimbus Mono L;DejaVu Sans Mono;Courier;Lucida Sans Typewriter;Lucida Typewriter;Monaco;Monospaced"/>
              </a:rPr>
              <a:t>import com.datastax.driver.core.Host;</a:t>
            </a:r>
            <a:endParaRPr/>
          </a:p>
          <a:p>
            <a:r>
              <a:rPr lang="en-US" sz="1300">
                <a:latin typeface="Liberation Mono;Cumberland AMT;Cumberland;Courier New;Cousine;Nimbus Mono L;DejaVu Sans Mono;Courier;Lucida Sans Typewriter;Lucida Typewriter;Monaco;Monospaced"/>
              </a:rPr>
              <a:t>import com.datastax.driver.core.Metadata;</a:t>
            </a:r>
            <a:endParaRPr/>
          </a:p>
          <a:p>
            <a:r>
              <a:rPr lang="en-US" sz="1300">
                <a:latin typeface="Liberation Mono;Cumberland AMT;Cumberland;Courier New;Cousine;Nimbus Mono L;DejaVu Sans Mono;Courier;Lucida Sans Typewriter;Lucida Typewriter;Monaco;Monospaced"/>
              </a:rPr>
              <a:t>public class SimpleClient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private Cluster cluster;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connect(String node)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 = Cluster.builder()</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.addContactPoint(node).build();</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 metadata = cluster.getMetadata();</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System.out.printf("Connected to cluster: %s\n",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metadata.getClusterName());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for ( Host host : metadata.getAllHosts() )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System.out.printf("Datatacenter: %s; Host: %s; Rack: %s\n",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host.getDatacenter(), host.getAddress(), host.getRack());</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void close()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cluster.shutdown();</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public static void main(String[] args) {</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SimpleClient client = new SimpleClient();</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client.connect("127.0.0.1");</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client.close();</a:t>
            </a:r>
            <a:endParaRPr/>
          </a:p>
          <a:p>
            <a:r>
              <a:rPr lang="en-US" sz="1300">
                <a:latin typeface="Liberation Mono;Cumberland AMT;Cumberland;Courier New;Cousine;Nimbus Mono L;DejaVu Sans Mono;Courier;Lucida Sans Typewriter;Lucida Typewriter;Monaco;Monospaced"/>
              </a:rPr>
              <a:t>   </a:t>
            </a:r>
            <a:r>
              <a:rPr lang="en-US" sz="1300">
                <a:latin typeface="Liberation Mono;Cumberland AMT;Cumberland;Courier New;Cousine;Nimbus Mono L;DejaVu Sans Mono;Courier;Lucida Sans Typewriter;Lucida Typewriter;Monaco;Monospaced"/>
              </a:rPr>
              <a:t>}</a:t>
            </a:r>
            <a:endParaRPr/>
          </a:p>
          <a:p>
            <a:r>
              <a:rPr lang="en-US" sz="1300">
                <a:latin typeface="Liberation Mono;Cumberland AMT;Cumberland;Courier New;Cousine;Nimbus Mono L;DejaVu Sans Mono;Courier;Lucida Sans Typewriter;Lucida Typewriter;Monaco;Monospaced"/>
              </a:rPr>
              <a:t>}</a:t>
            </a:r>
            <a:endParaRPr/>
          </a:p>
        </p:txBody>
      </p:sp>
      <p:sp>
        <p:nvSpPr>
          <p:cNvPr id="223" name="TextShape 2"/>
          <p:cNvSpPr txBox="1"/>
          <p:nvPr/>
        </p:nvSpPr>
        <p:spPr>
          <a:xfrm>
            <a:off x="1371600" y="384840"/>
            <a:ext cx="6126480" cy="346680"/>
          </a:xfrm>
          <a:prstGeom prst="rect">
            <a:avLst/>
          </a:prstGeom>
        </p:spPr>
        <p:txBody>
          <a:bodyPr lIns="90000" rIns="90000" tIns="45000" bIns="45000"/>
          <a:p>
            <a:r>
              <a:rPr lang="en-US">
                <a:latin typeface="Arial"/>
              </a:rPr>
              <a:t>Simple code java (connection avec cassandra)</a:t>
            </a:r>
            <a:endParaRPr/>
          </a:p>
        </p:txBody>
      </p:sp>
      <p:sp>
        <p:nvSpPr>
          <p:cNvPr id="224" name="TextShape 3"/>
          <p:cNvSpPr txBox="1"/>
          <p:nvPr/>
        </p:nvSpPr>
        <p:spPr>
          <a:xfrm>
            <a:off x="8321040" y="6146280"/>
            <a:ext cx="490320" cy="346680"/>
          </a:xfrm>
          <a:prstGeom prst="rect">
            <a:avLst/>
          </a:prstGeom>
        </p:spPr>
        <p:txBody>
          <a:bodyPr lIns="90000" rIns="90000" tIns="45000" bIns="45000"/>
          <a:p>
            <a:r>
              <a:rPr lang="en-US" sz="1200">
                <a:latin typeface="Arial"/>
              </a:rPr>
              <a:t>28</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1435680" y="274680"/>
            <a:ext cx="7495920" cy="1140840"/>
          </a:xfrm>
          <a:prstGeom prst="rect">
            <a:avLst/>
          </a:prstGeom>
          <a:noFill/>
          <a:ln>
            <a:noFill/>
          </a:ln>
        </p:spPr>
        <p:txBody>
          <a:bodyPr lIns="90000" rIns="90000" tIns="45000" bIns="45000" anchor="ctr"/>
          <a:p>
            <a:r>
              <a:rPr lang="en-US" sz="4300">
                <a:solidFill>
                  <a:srgbClr val="666666"/>
                </a:solidFill>
                <a:latin typeface="Gill Sans MT"/>
                <a:ea typeface="DejaVu Sans"/>
              </a:rPr>
              <a:t>Conclusion</a:t>
            </a:r>
            <a:endParaRPr/>
          </a:p>
          <a:p>
            <a:pPr>
              <a:lnSpc>
                <a:spcPct val="100000"/>
              </a:lnSpc>
            </a:pPr>
            <a:endParaRPr/>
          </a:p>
        </p:txBody>
      </p:sp>
      <p:sp>
        <p:nvSpPr>
          <p:cNvPr id="226" name="CustomShape 2"/>
          <p:cNvSpPr/>
          <p:nvPr/>
        </p:nvSpPr>
        <p:spPr>
          <a:xfrm>
            <a:off x="1371600" y="990720"/>
            <a:ext cx="7495920" cy="5255640"/>
          </a:xfrm>
          <a:prstGeom prst="rect">
            <a:avLst/>
          </a:prstGeom>
          <a:noFill/>
          <a:ln>
            <a:noFill/>
          </a:ln>
        </p:spPr>
        <p:txBody>
          <a:bodyPr lIns="90000" rIns="90000" tIns="45000" bIns="45000"/>
          <a:p>
            <a:pPr>
              <a:lnSpc>
                <a:spcPct val="100000"/>
              </a:lnSpc>
              <a:buSzPct val="80000"/>
              <a:buFont typeface="Wingdings 2" charset="2"/>
              <a:buChar char=""/>
            </a:pPr>
            <a:r>
              <a:rPr lang="en-US">
                <a:solidFill>
                  <a:srgbClr val="000000"/>
                </a:solidFill>
                <a:latin typeface="Gill Sans MT"/>
                <a:ea typeface="DejaVu Sans"/>
              </a:rPr>
              <a:t>Cassandra est très rapide pour manipuler un volume important de données. Elle permet d'avoir des schémas de données flexible grâce à sa représentation en colonnes. De plus son architecture lui permet d'évoluer sans problème dans un environnement distribué, elle intègre des mécanismes de réplication de données et la possibilité de mettre en cluster plusieurs serveurs Cassandra.</a:t>
            </a:r>
            <a:endParaRPr/>
          </a:p>
          <a:p>
            <a:pPr>
              <a:lnSpc>
                <a:spcPct val="100000"/>
              </a:lnSpc>
              <a:buSzPct val="80000"/>
              <a:buFont typeface="Wingdings 2" charset="2"/>
              <a:buChar char=""/>
            </a:pPr>
            <a:r>
              <a:rPr lang="en-US">
                <a:solidFill>
                  <a:srgbClr val="000000"/>
                </a:solidFill>
                <a:latin typeface="Gill Sans MT"/>
                <a:ea typeface="DejaVu Sans"/>
              </a:rPr>
              <a:t>Pour ses accès disque, Cassandra privilégie toujours les accès séquentiels aux accès aléatoires, ce qui permet d’éviter une partie des latences importantes dues aux mécaniques des disques durs.</a:t>
            </a:r>
            <a:endParaRPr/>
          </a:p>
          <a:p>
            <a:pPr>
              <a:lnSpc>
                <a:spcPct val="100000"/>
              </a:lnSpc>
            </a:pPr>
            <a:endParaRPr/>
          </a:p>
          <a:p>
            <a:pPr>
              <a:lnSpc>
                <a:spcPct val="100000"/>
              </a:lnSpc>
              <a:buSzPct val="80000"/>
              <a:buFont typeface="Wingdings 2" charset="2"/>
              <a:buChar char=""/>
            </a:pPr>
            <a:r>
              <a:rPr lang="en-US">
                <a:solidFill>
                  <a:srgbClr val="000000"/>
                </a:solidFill>
                <a:latin typeface="Gill Sans MT"/>
                <a:ea typeface="DejaVu Sans"/>
              </a:rPr>
              <a:t>Vous l'aurez compris, Cassandra est un formidable outil doté d'une architecture passionnante et pouvant servir de référence en architecture logicielle.</a:t>
            </a:r>
            <a:endParaRPr/>
          </a:p>
          <a:p>
            <a:pPr>
              <a:lnSpc>
                <a:spcPct val="100000"/>
              </a:lnSpc>
            </a:pPr>
            <a:endParaRPr/>
          </a:p>
          <a:p>
            <a:pPr>
              <a:lnSpc>
                <a:spcPct val="100000"/>
              </a:lnSpc>
            </a:pPr>
            <a:r>
              <a:rPr lang="en-US">
                <a:solidFill>
                  <a:srgbClr val="000000"/>
                </a:solidFill>
                <a:latin typeface="Gill Sans MT"/>
                <a:ea typeface="DejaVu Sans"/>
              </a:rPr>
              <a:t>À utiliser, vous l'aurez compris, avec modération pour des besoins exceptionnels dans vos applications. Tout choix d'architecture logicielle est une question de compromis.</a:t>
            </a:r>
            <a:endParaRPr/>
          </a:p>
        </p:txBody>
      </p:sp>
      <p:sp>
        <p:nvSpPr>
          <p:cNvPr id="227" name="CustomShape 3"/>
          <p:cNvSpPr/>
          <p:nvPr/>
        </p:nvSpPr>
        <p:spPr>
          <a:xfrm>
            <a:off x="8613720" y="6305400"/>
            <a:ext cx="455040" cy="474120"/>
          </a:xfrm>
          <a:prstGeom prst="rect">
            <a:avLst/>
          </a:prstGeom>
          <a:noFill/>
          <a:ln>
            <a:noFill/>
          </a:ln>
        </p:spPr>
      </p:sp>
      <p:sp>
        <p:nvSpPr>
          <p:cNvPr id="228"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29" name="TextShape 5"/>
          <p:cNvSpPr txBox="1"/>
          <p:nvPr/>
        </p:nvSpPr>
        <p:spPr>
          <a:xfrm>
            <a:off x="8321040" y="6146280"/>
            <a:ext cx="490320" cy="346680"/>
          </a:xfrm>
          <a:prstGeom prst="rect">
            <a:avLst/>
          </a:prstGeom>
        </p:spPr>
        <p:txBody>
          <a:bodyPr lIns="90000" rIns="90000" tIns="45000" bIns="45000"/>
          <a:p>
            <a:r>
              <a:rPr lang="en-US" sz="1200">
                <a:latin typeface="Arial"/>
              </a:rPr>
              <a:t>29</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990720" y="0"/>
            <a:ext cx="7770240" cy="912960"/>
          </a:xfrm>
          <a:prstGeom prst="rect">
            <a:avLst/>
          </a:prstGeom>
          <a:noFill/>
          <a:ln>
            <a:noFill/>
          </a:ln>
        </p:spPr>
        <p:txBody>
          <a:bodyPr lIns="90000" rIns="90000" tIns="45000" bIns="45000" anchor="b"/>
          <a:p>
            <a:pPr>
              <a:lnSpc>
                <a:spcPct val="100000"/>
              </a:lnSpc>
            </a:pPr>
            <a:r>
              <a:rPr b="1" lang="en-US" sz="2600">
                <a:solidFill>
                  <a:srgbClr val="666666"/>
                </a:solidFill>
                <a:latin typeface="Gill Sans MT"/>
                <a:ea typeface="DejaVu Sans"/>
              </a:rPr>
              <a:t>Introduction au NoSQL</a:t>
            </a:r>
            <a:endParaRPr/>
          </a:p>
        </p:txBody>
      </p:sp>
      <p:sp>
        <p:nvSpPr>
          <p:cNvPr id="94" name="CustomShape 2"/>
          <p:cNvSpPr/>
          <p:nvPr/>
        </p:nvSpPr>
        <p:spPr>
          <a:xfrm>
            <a:off x="1066680" y="1188720"/>
            <a:ext cx="6398640" cy="4981320"/>
          </a:xfrm>
          <a:prstGeom prst="rect">
            <a:avLst/>
          </a:prstGeom>
          <a:noFill/>
          <a:ln>
            <a:noFill/>
          </a:ln>
        </p:spPr>
        <p:txBody>
          <a:bodyPr lIns="90000" rIns="90000" tIns="0" bIns="45000"/>
          <a:p>
            <a:pPr>
              <a:lnSpc>
                <a:spcPct val="100000"/>
              </a:lnSpc>
            </a:pPr>
            <a:r>
              <a:rPr lang="en-US" sz="2200">
                <a:solidFill>
                  <a:srgbClr val="000000"/>
                </a:solidFill>
                <a:latin typeface="Gill Sans MT"/>
                <a:ea typeface="DejaVu Sans"/>
              </a:rPr>
              <a:t>-Le terme «NoSQL» a été inventé en 2009 lors d’un événement sur les bases de données distribuées.</a:t>
            </a:r>
            <a:endParaRPr/>
          </a:p>
          <a:p>
            <a:pPr>
              <a:lnSpc>
                <a:spcPct val="100000"/>
              </a:lnSpc>
            </a:pPr>
            <a:endParaRPr/>
          </a:p>
          <a:p>
            <a:pPr>
              <a:lnSpc>
                <a:spcPct val="100000"/>
              </a:lnSpc>
            </a:pPr>
            <a:r>
              <a:rPr lang="en-US" sz="2200">
                <a:solidFill>
                  <a:srgbClr val="000000"/>
                </a:solidFill>
                <a:latin typeface="Gill Sans MT"/>
                <a:ea typeface="DejaVu Sans"/>
              </a:rPr>
              <a:t>-NoSQL désigne une catégorie de Systèmes de Gestion de Bases de Données (SGBD)</a:t>
            </a:r>
            <a:endParaRPr/>
          </a:p>
          <a:p>
            <a:pPr>
              <a:lnSpc>
                <a:spcPct val="100000"/>
              </a:lnSpc>
            </a:pPr>
            <a:endParaRPr/>
          </a:p>
          <a:p>
            <a:pPr>
              <a:lnSpc>
                <a:spcPct val="100000"/>
              </a:lnSpc>
            </a:pPr>
            <a:r>
              <a:rPr lang="en-US" sz="2200">
                <a:solidFill>
                  <a:srgbClr val="000000"/>
                </a:solidFill>
                <a:latin typeface="Gill Sans MT"/>
                <a:ea typeface="DejaVu Sans"/>
              </a:rPr>
              <a:t> </a:t>
            </a:r>
            <a:r>
              <a:rPr lang="en-US" sz="2200">
                <a:solidFill>
                  <a:srgbClr val="000000"/>
                </a:solidFill>
                <a:latin typeface="Gill Sans MT"/>
                <a:ea typeface="DejaVu Sans"/>
              </a:rPr>
              <a:t>-Manipuler des bases de données dont les volumes sont très importants.</a:t>
            </a:r>
            <a:endParaRPr/>
          </a:p>
          <a:p>
            <a:pPr>
              <a:lnSpc>
                <a:spcPct val="100000"/>
              </a:lnSpc>
            </a:pPr>
            <a:endParaRPr/>
          </a:p>
          <a:p>
            <a:pPr>
              <a:lnSpc>
                <a:spcPct val="100000"/>
              </a:lnSpc>
            </a:pPr>
            <a:r>
              <a:rPr lang="en-US" sz="2200">
                <a:solidFill>
                  <a:srgbClr val="000000"/>
                </a:solidFill>
                <a:latin typeface="Gill Sans MT"/>
                <a:ea typeface="DejaVu Sans"/>
              </a:rPr>
              <a:t>- En effet, NoSQL ne vient pas remplacer les BD relationnelles mais proposer une alternative ou compléter les fonctionnalités des SGBDR pour donner des solutions plus intéressantes dans certains contextes</a:t>
            </a:r>
            <a:r>
              <a:rPr lang="en-US" sz="2400">
                <a:solidFill>
                  <a:srgbClr val="000000"/>
                </a:solidFill>
                <a:latin typeface="Gill Sans MT"/>
                <a:ea typeface="DejaVu Sans"/>
              </a:rPr>
              <a:t>.</a:t>
            </a:r>
            <a:endParaRPr/>
          </a:p>
          <a:p>
            <a:pPr>
              <a:lnSpc>
                <a:spcPct val="100000"/>
              </a:lnSpc>
            </a:pPr>
            <a:endParaRPr/>
          </a:p>
        </p:txBody>
      </p:sp>
      <p:sp>
        <p:nvSpPr>
          <p:cNvPr id="95" name="CustomShape 3"/>
          <p:cNvSpPr/>
          <p:nvPr/>
        </p:nvSpPr>
        <p:spPr>
          <a:xfrm>
            <a:off x="8613720" y="6305400"/>
            <a:ext cx="455040" cy="474120"/>
          </a:xfrm>
          <a:prstGeom prst="rect">
            <a:avLst/>
          </a:prstGeom>
          <a:noFill/>
          <a:ln>
            <a:noFill/>
          </a:ln>
        </p:spPr>
      </p:sp>
      <p:sp>
        <p:nvSpPr>
          <p:cNvPr id="96"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97" name="TextShape 5"/>
          <p:cNvSpPr txBox="1"/>
          <p:nvPr/>
        </p:nvSpPr>
        <p:spPr>
          <a:xfrm>
            <a:off x="8503920" y="6145560"/>
            <a:ext cx="307080" cy="346680"/>
          </a:xfrm>
          <a:prstGeom prst="rect">
            <a:avLst/>
          </a:prstGeom>
        </p:spPr>
        <p:txBody>
          <a:bodyPr lIns="90000" rIns="90000" tIns="45000" bIns="45000"/>
          <a:p>
            <a:r>
              <a:rPr lang="en-US" sz="1200">
                <a:latin typeface="Arial"/>
              </a:rPr>
              <a:t>3</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1295280" y="2819520"/>
            <a:ext cx="7495920" cy="683640"/>
          </a:xfrm>
          <a:prstGeom prst="rect">
            <a:avLst/>
          </a:prstGeom>
          <a:noFill/>
          <a:ln>
            <a:noFill/>
          </a:ln>
        </p:spPr>
        <p:txBody>
          <a:bodyPr lIns="90000" rIns="90000" tIns="45000" bIns="45000"/>
          <a:p>
            <a:pPr algn="ctr">
              <a:lnSpc>
                <a:spcPct val="100000"/>
              </a:lnSpc>
            </a:pPr>
            <a:r>
              <a:rPr lang="en-US" sz="3200">
                <a:solidFill>
                  <a:srgbClr val="2c71ff"/>
                </a:solidFill>
                <a:latin typeface="Adobe Garamond Pro Bold"/>
                <a:ea typeface="DejaVu Sans"/>
              </a:rPr>
              <a:t>Merci pour votre écoute</a:t>
            </a:r>
            <a:endParaRPr/>
          </a:p>
        </p:txBody>
      </p:sp>
      <p:sp>
        <p:nvSpPr>
          <p:cNvPr id="231" name="CustomShape 2"/>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232" name="CustomShape 3"/>
          <p:cNvSpPr/>
          <p:nvPr/>
        </p:nvSpPr>
        <p:spPr>
          <a:xfrm>
            <a:off x="8613720" y="6305400"/>
            <a:ext cx="455040" cy="474120"/>
          </a:xfrm>
          <a:prstGeom prst="rect">
            <a:avLst/>
          </a:prstGeom>
          <a:noFill/>
          <a:ln>
            <a:noFill/>
          </a:ln>
        </p:spPr>
      </p:sp>
      <p:sp>
        <p:nvSpPr>
          <p:cNvPr id="233" name="TextShape 4"/>
          <p:cNvSpPr txBox="1"/>
          <p:nvPr/>
        </p:nvSpPr>
        <p:spPr>
          <a:xfrm>
            <a:off x="8321040" y="6146640"/>
            <a:ext cx="490320" cy="346680"/>
          </a:xfrm>
          <a:prstGeom prst="rect">
            <a:avLst/>
          </a:prstGeom>
        </p:spPr>
        <p:txBody>
          <a:bodyPr lIns="90000" rIns="90000" tIns="45000" bIns="45000"/>
          <a:p>
            <a:r>
              <a:rPr lang="en-US" sz="1200">
                <a:latin typeface="Arial"/>
              </a:rPr>
              <a:t>30</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435680" y="274680"/>
            <a:ext cx="7495920" cy="1140840"/>
          </a:xfrm>
          <a:prstGeom prst="rect">
            <a:avLst/>
          </a:prstGeom>
          <a:noFill/>
          <a:ln>
            <a:noFill/>
          </a:ln>
        </p:spPr>
        <p:txBody>
          <a:bodyPr lIns="90000" rIns="90000" tIns="45000" bIns="45000" anchor="ctr"/>
          <a:p>
            <a:r>
              <a:rPr lang="en-US" sz="4300">
                <a:solidFill>
                  <a:srgbClr val="666666"/>
                </a:solidFill>
                <a:latin typeface="Gill Sans MT"/>
                <a:ea typeface="DejaVu Sans"/>
              </a:rPr>
              <a:t>Mais pourquoi le NoSQL ?</a:t>
            </a:r>
            <a:endParaRPr/>
          </a:p>
          <a:p>
            <a:pPr>
              <a:lnSpc>
                <a:spcPct val="100000"/>
              </a:lnSpc>
            </a:pPr>
            <a:endParaRPr/>
          </a:p>
        </p:txBody>
      </p:sp>
      <p:sp>
        <p:nvSpPr>
          <p:cNvPr id="99" name="CustomShape 2"/>
          <p:cNvSpPr/>
          <p:nvPr/>
        </p:nvSpPr>
        <p:spPr>
          <a:xfrm>
            <a:off x="1435680" y="1447920"/>
            <a:ext cx="7495920" cy="4798440"/>
          </a:xfrm>
          <a:prstGeom prst="rect">
            <a:avLst/>
          </a:prstGeom>
          <a:noFill/>
          <a:ln>
            <a:noFill/>
          </a:ln>
        </p:spPr>
        <p:txBody>
          <a:bodyPr lIns="90000" rIns="90000" tIns="45000" bIns="45000"/>
          <a:p>
            <a:pPr>
              <a:lnSpc>
                <a:spcPct val="100000"/>
              </a:lnSpc>
              <a:buSzPct val="80000"/>
              <a:buFont typeface="Wingdings 2" charset="2"/>
              <a:buChar char=""/>
            </a:pPr>
            <a:r>
              <a:rPr b="1" lang="en-US" sz="2200">
                <a:solidFill>
                  <a:srgbClr val="000000"/>
                </a:solidFill>
                <a:latin typeface="Gill Sans MT"/>
                <a:ea typeface="DejaVu Sans"/>
              </a:rPr>
              <a:t>Cohérence</a:t>
            </a:r>
            <a:r>
              <a:rPr lang="en-US" sz="2200">
                <a:solidFill>
                  <a:srgbClr val="000000"/>
                </a:solidFill>
                <a:latin typeface="Gill Sans MT"/>
                <a:ea typeface="DejaVu Sans"/>
              </a:rPr>
              <a:t> : tous les noeuds du système voient exactement les mêmes données au même moment.</a:t>
            </a:r>
            <a:endParaRPr/>
          </a:p>
          <a:p>
            <a:pPr>
              <a:lnSpc>
                <a:spcPct val="100000"/>
              </a:lnSpc>
              <a:buSzPct val="80000"/>
              <a:buFont typeface="Wingdings 2" charset="2"/>
              <a:buChar char=""/>
            </a:pPr>
            <a:endParaRPr/>
          </a:p>
          <a:p>
            <a:pPr>
              <a:lnSpc>
                <a:spcPct val="100000"/>
              </a:lnSpc>
              <a:buSzPct val="80000"/>
              <a:buFont typeface="Wingdings 2" charset="2"/>
              <a:buChar char=""/>
            </a:pPr>
            <a:r>
              <a:rPr b="1" lang="en-US" sz="2200">
                <a:solidFill>
                  <a:srgbClr val="000000"/>
                </a:solidFill>
                <a:latin typeface="Gill Sans MT"/>
                <a:ea typeface="DejaVu Sans"/>
              </a:rPr>
              <a:t>Haute disponibilité (Availability)</a:t>
            </a:r>
            <a:r>
              <a:rPr lang="en-US" sz="2200">
                <a:solidFill>
                  <a:srgbClr val="000000"/>
                </a:solidFill>
                <a:latin typeface="Gill Sans MT"/>
                <a:ea typeface="DejaVu Sans"/>
              </a:rPr>
              <a:t> : en cas de panne, les données restent accessibles</a:t>
            </a:r>
            <a:endParaRPr/>
          </a:p>
          <a:p>
            <a:pPr>
              <a:lnSpc>
                <a:spcPct val="100000"/>
              </a:lnSpc>
              <a:buSzPct val="80000"/>
              <a:buFont typeface="Wingdings 2" charset="2"/>
              <a:buChar char=""/>
            </a:pPr>
            <a:endParaRPr/>
          </a:p>
          <a:p>
            <a:pPr>
              <a:lnSpc>
                <a:spcPct val="100000"/>
              </a:lnSpc>
              <a:buSzPct val="80000"/>
              <a:buFont typeface="Wingdings 2" charset="2"/>
              <a:buChar char=""/>
            </a:pPr>
            <a:r>
              <a:rPr b="1" lang="en-US" sz="2200">
                <a:solidFill>
                  <a:srgbClr val="000000"/>
                </a:solidFill>
                <a:latin typeface="Gill Sans MT"/>
                <a:ea typeface="DejaVu Sans"/>
              </a:rPr>
              <a:t>Tolérance au Partitionnement</a:t>
            </a:r>
            <a:r>
              <a:rPr lang="en-US" sz="2200">
                <a:solidFill>
                  <a:srgbClr val="000000"/>
                </a:solidFill>
                <a:latin typeface="Gill Sans MT"/>
                <a:ea typeface="DejaVu Sans"/>
              </a:rPr>
              <a:t> :  Le système continue à fonctionner malgré la perte d’un message du à une panne. Autrement dit, en cas de morcellement du réseau, chaque sous-réseau doit pouvoir fonctionner de facon autonome.</a:t>
            </a:r>
            <a:endParaRPr/>
          </a:p>
          <a:p>
            <a:pPr>
              <a:lnSpc>
                <a:spcPct val="100000"/>
              </a:lnSpc>
            </a:pPr>
            <a:endParaRPr/>
          </a:p>
        </p:txBody>
      </p:sp>
      <p:sp>
        <p:nvSpPr>
          <p:cNvPr id="100" name="CustomShape 3"/>
          <p:cNvSpPr/>
          <p:nvPr/>
        </p:nvSpPr>
        <p:spPr>
          <a:xfrm>
            <a:off x="8613720" y="6305400"/>
            <a:ext cx="455040" cy="474120"/>
          </a:xfrm>
          <a:prstGeom prst="rect">
            <a:avLst/>
          </a:prstGeom>
          <a:noFill/>
          <a:ln>
            <a:noFill/>
          </a:ln>
        </p:spPr>
      </p:sp>
      <p:sp>
        <p:nvSpPr>
          <p:cNvPr id="101"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2" name="TextShape 5"/>
          <p:cNvSpPr txBox="1"/>
          <p:nvPr/>
        </p:nvSpPr>
        <p:spPr>
          <a:xfrm>
            <a:off x="8503920" y="5943600"/>
            <a:ext cx="307080" cy="346680"/>
          </a:xfrm>
          <a:prstGeom prst="rect">
            <a:avLst/>
          </a:prstGeom>
        </p:spPr>
        <p:txBody>
          <a:bodyPr lIns="90000" rIns="90000" tIns="45000" bIns="45000"/>
          <a:p>
            <a:r>
              <a:rPr lang="en-US" sz="1200">
                <a:latin typeface="Arial"/>
              </a:rPr>
              <a:t>4</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435680" y="274680"/>
            <a:ext cx="7495920" cy="1140840"/>
          </a:xfrm>
          <a:prstGeom prst="rect">
            <a:avLst/>
          </a:prstGeom>
          <a:noFill/>
          <a:ln>
            <a:noFill/>
          </a:ln>
        </p:spPr>
        <p:txBody>
          <a:bodyPr lIns="90000" rIns="90000" tIns="45000" bIns="45000" anchor="ctr"/>
          <a:p>
            <a:pPr>
              <a:lnSpc>
                <a:spcPct val="100000"/>
              </a:lnSpc>
            </a:pPr>
            <a:r>
              <a:rPr lang="en-US" sz="4300">
                <a:solidFill>
                  <a:srgbClr val="666666"/>
                </a:solidFill>
                <a:latin typeface="Gill Sans MT"/>
                <a:ea typeface="DejaVu Sans"/>
              </a:rPr>
              <a:t>Types du base de données NSQL</a:t>
            </a:r>
            <a:endParaRPr/>
          </a:p>
        </p:txBody>
      </p:sp>
      <p:sp>
        <p:nvSpPr>
          <p:cNvPr id="104" name="CustomShape 2"/>
          <p:cNvSpPr/>
          <p:nvPr/>
        </p:nvSpPr>
        <p:spPr>
          <a:xfrm>
            <a:off x="1435680" y="1447920"/>
            <a:ext cx="7495920" cy="4798440"/>
          </a:xfrm>
          <a:prstGeom prst="rect">
            <a:avLst/>
          </a:prstGeom>
          <a:noFill/>
          <a:ln>
            <a:noFill/>
          </a:ln>
        </p:spPr>
        <p:txBody>
          <a:bodyPr lIns="90000" rIns="90000" tIns="45000" bIns="45000"/>
          <a:p>
            <a:pPr>
              <a:lnSpc>
                <a:spcPct val="100000"/>
              </a:lnSpc>
            </a:pPr>
            <a:endParaRPr/>
          </a:p>
          <a:p>
            <a:pPr>
              <a:lnSpc>
                <a:spcPct val="100000"/>
              </a:lnSpc>
              <a:buSzPct val="80000"/>
              <a:buFont typeface="Wingdings 2" charset="2"/>
              <a:buChar char=""/>
            </a:pPr>
            <a:r>
              <a:rPr lang="en-US" sz="1600">
                <a:solidFill>
                  <a:srgbClr val="000000"/>
                </a:solidFill>
                <a:latin typeface="Gill Sans MT"/>
                <a:ea typeface="DejaVu Sans"/>
              </a:rPr>
              <a:t>Les solutions NoSQL existantes peuvent être regroupées en 4 grandes familles.</a:t>
            </a:r>
            <a:endParaRPr/>
          </a:p>
          <a:p>
            <a:pPr>
              <a:lnSpc>
                <a:spcPct val="100000"/>
              </a:lnSpc>
              <a:buSzPct val="80000"/>
              <a:buFont typeface="Wingdings 2" charset="2"/>
              <a:buChar char=""/>
            </a:pPr>
            <a:r>
              <a:rPr b="1" lang="en-US" sz="1600">
                <a:solidFill>
                  <a:srgbClr val="000000"/>
                </a:solidFill>
                <a:latin typeface="Gill Sans MT"/>
                <a:ea typeface="DejaVu Sans"/>
              </a:rPr>
              <a:t>Clé / valeur </a:t>
            </a:r>
            <a:r>
              <a:rPr lang="en-US" sz="1600">
                <a:solidFill>
                  <a:srgbClr val="000000"/>
                </a:solidFill>
                <a:latin typeface="Gill Sans MT"/>
                <a:ea typeface="DejaVu Sans"/>
              </a:rPr>
              <a:t>: Ce modèle peut être assimilé à une hashmap distribuée. Les données sont, donc, simplement représentées par un couple clé/valeur.</a:t>
            </a:r>
            <a:endParaRPr/>
          </a:p>
          <a:p>
            <a:pPr>
              <a:lnSpc>
                <a:spcPct val="100000"/>
              </a:lnSpc>
            </a:pPr>
            <a:endParaRPr/>
          </a:p>
          <a:p>
            <a:pPr>
              <a:lnSpc>
                <a:spcPct val="100000"/>
              </a:lnSpc>
            </a:pPr>
            <a:endParaRPr/>
          </a:p>
          <a:p>
            <a:pPr>
              <a:lnSpc>
                <a:spcPct val="100000"/>
              </a:lnSpc>
            </a:pPr>
            <a:r>
              <a:rPr lang="en-US" sz="1600">
                <a:solidFill>
                  <a:srgbClr val="000000"/>
                </a:solidFill>
                <a:latin typeface="Gill Sans MT"/>
                <a:ea typeface="DejaVu Sans"/>
              </a:rPr>
              <a:t>Examples:  </a:t>
            </a:r>
            <a:r>
              <a:rPr lang="en-US" sz="1600" u="sng">
                <a:solidFill>
                  <a:srgbClr val="000000"/>
                </a:solidFill>
                <a:latin typeface="Gill Sans MT"/>
                <a:ea typeface="DejaVu Sans"/>
              </a:rPr>
              <a:t>Amazon</a:t>
            </a:r>
            <a:endParaRPr/>
          </a:p>
          <a:p>
            <a:pPr>
              <a:lnSpc>
                <a:spcPct val="100000"/>
              </a:lnSpc>
              <a:buSzPct val="80000"/>
              <a:buFont typeface="Wingdings 2" charset="2"/>
              <a:buChar char=""/>
            </a:pPr>
            <a:r>
              <a:rPr b="1" lang="en-US" sz="1600">
                <a:solidFill>
                  <a:srgbClr val="000000"/>
                </a:solidFill>
                <a:latin typeface="Gill Sans MT"/>
                <a:ea typeface="DejaVu Sans"/>
              </a:rPr>
              <a:t>Orienté colonne </a:t>
            </a:r>
            <a:r>
              <a:rPr lang="en-US" sz="1600">
                <a:solidFill>
                  <a:srgbClr val="000000"/>
                </a:solidFill>
                <a:latin typeface="Gill Sans MT"/>
                <a:ea typeface="DejaVu Sans"/>
              </a:rPr>
              <a:t>: Ce modèle ressemble à première vue à une table dans un SGBDR à la différence qu’avec une BD NoSQL orientée colonne, le nombre de colonnes est dynamique. En effet, dans une table relationnelle, le nombre de colonnes est fixé .</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Cassandra</a:t>
            </a:r>
            <a:r>
              <a:rPr lang="en-US" sz="1600">
                <a:solidFill>
                  <a:srgbClr val="000000"/>
                </a:solidFill>
                <a:latin typeface="Gill Sans MT"/>
                <a:ea typeface="DejaVu Sans"/>
              </a:rPr>
              <a:t>, </a:t>
            </a:r>
            <a:r>
              <a:rPr lang="en-US" sz="1600" u="sng">
                <a:solidFill>
                  <a:srgbClr val="0000ff"/>
                </a:solidFill>
                <a:latin typeface="Gill Sans MT"/>
                <a:ea typeface="DejaVu Sans"/>
              </a:rPr>
              <a:t>HBase</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05" name="CustomShape 3"/>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06" name="CustomShape 4"/>
          <p:cNvSpPr/>
          <p:nvPr/>
        </p:nvSpPr>
        <p:spPr>
          <a:xfrm>
            <a:off x="8613720" y="6305400"/>
            <a:ext cx="455040" cy="474120"/>
          </a:xfrm>
          <a:prstGeom prst="rect">
            <a:avLst/>
          </a:prstGeom>
          <a:noFill/>
          <a:ln>
            <a:noFill/>
          </a:ln>
        </p:spPr>
      </p:sp>
      <p:pic>
        <p:nvPicPr>
          <p:cNvPr id="107" name="Picture 2" descr=""/>
          <p:cNvPicPr/>
          <p:nvPr/>
        </p:nvPicPr>
        <p:blipFill>
          <a:blip r:embed="rId1"/>
          <a:stretch>
            <a:fillRect/>
          </a:stretch>
        </p:blipFill>
        <p:spPr>
          <a:xfrm>
            <a:off x="4297680" y="2911680"/>
            <a:ext cx="2698200" cy="378720"/>
          </a:xfrm>
          <a:prstGeom prst="rect">
            <a:avLst/>
          </a:prstGeom>
          <a:ln>
            <a:noFill/>
          </a:ln>
        </p:spPr>
      </p:pic>
      <p:pic>
        <p:nvPicPr>
          <p:cNvPr id="108" name="Picture 3" descr=""/>
          <p:cNvPicPr/>
          <p:nvPr/>
        </p:nvPicPr>
        <p:blipFill>
          <a:blip r:embed="rId2"/>
          <a:stretch>
            <a:fillRect/>
          </a:stretch>
        </p:blipFill>
        <p:spPr>
          <a:xfrm>
            <a:off x="4607280" y="4701240"/>
            <a:ext cx="4352400" cy="1698120"/>
          </a:xfrm>
          <a:prstGeom prst="rect">
            <a:avLst/>
          </a:prstGeom>
          <a:ln>
            <a:noFill/>
          </a:ln>
        </p:spPr>
      </p:pic>
      <p:sp>
        <p:nvSpPr>
          <p:cNvPr id="109" name="TextShape 5"/>
          <p:cNvSpPr txBox="1"/>
          <p:nvPr/>
        </p:nvSpPr>
        <p:spPr>
          <a:xfrm>
            <a:off x="8686800" y="6399360"/>
            <a:ext cx="307080" cy="346680"/>
          </a:xfrm>
          <a:prstGeom prst="rect">
            <a:avLst/>
          </a:prstGeom>
        </p:spPr>
        <p:txBody>
          <a:bodyPr lIns="90000" rIns="90000" tIns="45000" bIns="45000"/>
          <a:p>
            <a:r>
              <a:rPr lang="en-US" sz="1200">
                <a:latin typeface="Arial"/>
              </a:rPr>
              <a:t>5</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318320" y="274320"/>
            <a:ext cx="7458480" cy="6216480"/>
          </a:xfrm>
          <a:prstGeom prst="rect">
            <a:avLst/>
          </a:prstGeom>
          <a:noFill/>
          <a:ln>
            <a:noFill/>
          </a:ln>
        </p:spPr>
        <p:txBody>
          <a:bodyPr lIns="90000" rIns="90000" tIns="45000" bIns="45000"/>
          <a:p>
            <a:pPr>
              <a:lnSpc>
                <a:spcPct val="100000"/>
              </a:lnSpc>
            </a:pPr>
            <a:r>
              <a:rPr b="1" lang="en-US" sz="1600">
                <a:solidFill>
                  <a:srgbClr val="000000"/>
                </a:solidFill>
                <a:latin typeface="Gill Sans MT"/>
                <a:ea typeface="DejaVu Sans"/>
              </a:rPr>
              <a:t>Orienté document</a:t>
            </a:r>
            <a:r>
              <a:rPr lang="en-US" sz="1600">
                <a:solidFill>
                  <a:srgbClr val="000000"/>
                </a:solidFill>
                <a:latin typeface="Gill Sans MT"/>
                <a:ea typeface="DejaVu Sans"/>
              </a:rPr>
              <a:t> : Ce modèle se base sur le form clé valeur. La valeur, dans ce cas, est un document de type JSON ou XML. L’avantage est de pouvoir récupérer, via une seule clé, un ensemble d’informations structurées de manière hiérarchique.</a:t>
            </a:r>
            <a:endParaRPr/>
          </a:p>
          <a:p>
            <a:pPr>
              <a:lnSpc>
                <a:spcPct val="100000"/>
              </a:lnSpc>
            </a:pPr>
            <a:r>
              <a:rPr lang="en-US" sz="1600">
                <a:solidFill>
                  <a:srgbClr val="000000"/>
                </a:solidFill>
                <a:latin typeface="Gill Sans MT"/>
                <a:ea typeface="DejaVu Sans"/>
              </a:rPr>
              <a:t>Cette représentation est considérée comme la plus adaptée au monde d’internet. Les données sont hiérarchisées</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CouchDB</a:t>
            </a:r>
            <a:r>
              <a:rPr lang="en-US" sz="1600">
                <a:solidFill>
                  <a:srgbClr val="000000"/>
                </a:solidFill>
                <a:latin typeface="Gill Sans MT"/>
                <a:ea typeface="DejaVu Sans"/>
              </a:rPr>
              <a:t>, </a:t>
            </a:r>
            <a:r>
              <a:rPr lang="en-US" sz="1600" u="sng">
                <a:solidFill>
                  <a:srgbClr val="0000ff"/>
                </a:solidFill>
                <a:latin typeface="Gill Sans MT"/>
                <a:ea typeface="DejaVu Sans"/>
              </a:rPr>
              <a:t>MongoDb</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b="1" lang="en-US" sz="1600">
                <a:solidFill>
                  <a:srgbClr val="000000"/>
                </a:solidFill>
                <a:latin typeface="Gill Sans MT"/>
                <a:ea typeface="DejaVu Sans"/>
              </a:rPr>
              <a:t>Orienté graphe</a:t>
            </a:r>
            <a:r>
              <a:rPr lang="en-US" sz="1600">
                <a:solidFill>
                  <a:srgbClr val="000000"/>
                </a:solidFill>
                <a:latin typeface="Gill Sans MT"/>
                <a:ea typeface="DejaVu Sans"/>
              </a:rPr>
              <a:t> : Une base de données orientée graphe est une base de données orientée objet utilisant la théorie des graphes, donc avec des nœuds et des arcs, permettant de représenter et stocker les données .</a:t>
            </a:r>
            <a:endParaRPr/>
          </a:p>
          <a:p>
            <a:pPr>
              <a:lnSpc>
                <a:spcPct val="100000"/>
              </a:lnSpc>
            </a:pPr>
            <a:r>
              <a:rPr lang="en-US" sz="1600">
                <a:solidFill>
                  <a:srgbClr val="000000"/>
                </a:solidFill>
                <a:latin typeface="Gill Sans MT"/>
                <a:ea typeface="DejaVu Sans"/>
              </a:rPr>
              <a:t>On note :Dans le cas d’un réseau social par exemple, il peut être intéressant d’utiliser ce modèle, car il est plus facile retrouver une personne selon ses relations que selon son nom.</a:t>
            </a:r>
            <a:endParaRPr/>
          </a:p>
          <a:p>
            <a:pPr>
              <a:lnSpc>
                <a:spcPct val="100000"/>
              </a:lnSpc>
            </a:pPr>
            <a:r>
              <a:rPr lang="en-US" sz="1600">
                <a:solidFill>
                  <a:srgbClr val="000000"/>
                </a:solidFill>
                <a:latin typeface="Gill Sans MT"/>
                <a:ea typeface="DejaVu Sans"/>
              </a:rPr>
              <a:t>Examples: </a:t>
            </a:r>
            <a:r>
              <a:rPr lang="en-US" sz="1600" u="sng">
                <a:solidFill>
                  <a:srgbClr val="0000ff"/>
                </a:solidFill>
                <a:latin typeface="Gill Sans MT"/>
                <a:ea typeface="DejaVu Sans"/>
              </a:rPr>
              <a:t>Neo4J</a:t>
            </a:r>
            <a:r>
              <a:rPr lang="en-US" sz="1600">
                <a:solidFill>
                  <a:srgbClr val="000000"/>
                </a:solidFill>
                <a:latin typeface="Gill Sans MT"/>
                <a:ea typeface="DejaVu Sans"/>
              </a:rPr>
              <a:t>, </a:t>
            </a:r>
            <a:r>
              <a:rPr lang="en-US" sz="1600" u="sng">
                <a:solidFill>
                  <a:srgbClr val="0000ff"/>
                </a:solidFill>
                <a:latin typeface="Gill Sans MT"/>
                <a:ea typeface="DejaVu Sans"/>
              </a:rPr>
              <a:t>InfoGrid</a:t>
            </a:r>
            <a:endParaRPr/>
          </a:p>
          <a:p>
            <a:pPr>
              <a:lnSpc>
                <a:spcPct val="100000"/>
              </a:lnSpc>
            </a:pPr>
            <a:endParaRPr/>
          </a:p>
        </p:txBody>
      </p:sp>
      <p:pic>
        <p:nvPicPr>
          <p:cNvPr id="111" name="Picture 4" descr=""/>
          <p:cNvPicPr/>
          <p:nvPr/>
        </p:nvPicPr>
        <p:blipFill>
          <a:blip r:embed="rId1"/>
          <a:stretch>
            <a:fillRect/>
          </a:stretch>
        </p:blipFill>
        <p:spPr>
          <a:xfrm>
            <a:off x="4666680" y="1814400"/>
            <a:ext cx="4201560" cy="1018800"/>
          </a:xfrm>
          <a:prstGeom prst="rect">
            <a:avLst/>
          </a:prstGeom>
          <a:ln>
            <a:noFill/>
          </a:ln>
        </p:spPr>
      </p:pic>
      <p:pic>
        <p:nvPicPr>
          <p:cNvPr id="112" name="Picture 5" descr=""/>
          <p:cNvPicPr/>
          <p:nvPr/>
        </p:nvPicPr>
        <p:blipFill>
          <a:blip r:embed="rId2"/>
          <a:stretch>
            <a:fillRect/>
          </a:stretch>
        </p:blipFill>
        <p:spPr>
          <a:xfrm>
            <a:off x="4754880" y="5029200"/>
            <a:ext cx="3461760" cy="1156680"/>
          </a:xfrm>
          <a:prstGeom prst="rect">
            <a:avLst/>
          </a:prstGeom>
          <a:ln>
            <a:noFill/>
          </a:ln>
        </p:spPr>
      </p:pic>
      <p:sp>
        <p:nvSpPr>
          <p:cNvPr id="113" name="CustomShape 2"/>
          <p:cNvSpPr/>
          <p:nvPr/>
        </p:nvSpPr>
        <p:spPr>
          <a:xfrm>
            <a:off x="6035040" y="6491160"/>
            <a:ext cx="2751480" cy="268920"/>
          </a:xfrm>
          <a:prstGeom prst="rect">
            <a:avLst/>
          </a:prstGeom>
          <a:noFill/>
          <a:ln>
            <a:noFill/>
          </a:ln>
        </p:spPr>
        <p:txBody>
          <a:bodyPr lIns="90000" rIns="90000" tIns="45000" bIns="45000"/>
          <a:p>
            <a:pPr>
              <a:lnSpc>
                <a:spcPct val="100000"/>
              </a:lnSpc>
            </a:pPr>
            <a:r>
              <a:rPr lang="en-US" sz="1200">
                <a:solidFill>
                  <a:srgbClr val="9b9b9b"/>
                </a:solidFill>
                <a:latin typeface="Gill Sans MT"/>
                <a:ea typeface="DejaVu Sans"/>
              </a:rPr>
              <a:t>Préparé par : Hamza Omar Hamia</a:t>
            </a:r>
            <a:endParaRPr/>
          </a:p>
        </p:txBody>
      </p:sp>
      <p:sp>
        <p:nvSpPr>
          <p:cNvPr id="114" name="TextShape 3"/>
          <p:cNvSpPr txBox="1"/>
          <p:nvPr/>
        </p:nvSpPr>
        <p:spPr>
          <a:xfrm>
            <a:off x="8595360" y="6035040"/>
            <a:ext cx="365760" cy="346680"/>
          </a:xfrm>
          <a:prstGeom prst="rect">
            <a:avLst/>
          </a:prstGeom>
        </p:spPr>
        <p:txBody>
          <a:bodyPr lIns="90000" rIns="90000" tIns="45000" bIns="45000"/>
          <a:p>
            <a:r>
              <a:rPr lang="en-US" sz="1200">
                <a:latin typeface="Arial"/>
              </a:rPr>
              <a:t>6</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1435680" y="274680"/>
            <a:ext cx="7495920" cy="1140840"/>
          </a:xfrm>
          <a:prstGeom prst="rect">
            <a:avLst/>
          </a:prstGeom>
          <a:noFill/>
          <a:ln>
            <a:noFill/>
          </a:ln>
        </p:spPr>
        <p:txBody>
          <a:bodyPr lIns="90000" rIns="90000" tIns="45000" bIns="45000" anchor="ctr"/>
          <a:p>
            <a:pPr>
              <a:lnSpc>
                <a:spcPct val="100000"/>
              </a:lnSpc>
            </a:pPr>
            <a:r>
              <a:rPr b="1" lang="en-US" sz="4300">
                <a:solidFill>
                  <a:srgbClr val="666666"/>
                </a:solidFill>
                <a:latin typeface="Gill Sans MT"/>
                <a:ea typeface="DejaVu Sans"/>
              </a:rPr>
              <a:t>I.Origin et concept du cassandra</a:t>
            </a:r>
            <a:endParaRPr/>
          </a:p>
        </p:txBody>
      </p:sp>
      <p:sp>
        <p:nvSpPr>
          <p:cNvPr id="116" name="CustomShape 2"/>
          <p:cNvSpPr/>
          <p:nvPr/>
        </p:nvSpPr>
        <p:spPr>
          <a:xfrm>
            <a:off x="1005840" y="1494360"/>
            <a:ext cx="8227440" cy="5179320"/>
          </a:xfrm>
          <a:prstGeom prst="rect">
            <a:avLst/>
          </a:prstGeom>
          <a:noFill/>
          <a:ln>
            <a:noFill/>
          </a:ln>
        </p:spPr>
        <p:txBody>
          <a:bodyPr lIns="90000" rIns="90000" tIns="45000" bIns="45000"/>
          <a:p>
            <a:pPr>
              <a:lnSpc>
                <a:spcPct val="100000"/>
              </a:lnSpc>
            </a:pPr>
            <a:r>
              <a:rPr lang="en-US" sz="2000">
                <a:solidFill>
                  <a:srgbClr val="000000"/>
                </a:solidFill>
                <a:latin typeface="Gill Sans MT"/>
                <a:ea typeface="DejaVu Sans"/>
              </a:rPr>
              <a:t>Initialement apache Cassandra a été développée en interne par Facebook en 2008 puis a été diffusée en Open Source.</a:t>
            </a:r>
            <a:endParaRPr/>
          </a:p>
          <a:p>
            <a:pPr>
              <a:lnSpc>
                <a:spcPct val="100000"/>
              </a:lnSpc>
            </a:pPr>
            <a:r>
              <a:rPr lang="en-US" sz="2000">
                <a:solidFill>
                  <a:srgbClr val="000000"/>
                </a:solidFill>
                <a:latin typeface="Gill Sans MT"/>
                <a:ea typeface="DejaVu Sans"/>
              </a:rPr>
              <a:t>-Il est écrit en Java</a:t>
            </a:r>
            <a:endParaRPr/>
          </a:p>
          <a:p>
            <a:pPr>
              <a:lnSpc>
                <a:spcPct val="100000"/>
              </a:lnSpc>
            </a:pPr>
            <a:r>
              <a:rPr lang="en-US" sz="2000">
                <a:solidFill>
                  <a:srgbClr val="000000"/>
                </a:solidFill>
                <a:latin typeface="Gill Sans MT"/>
                <a:ea typeface="DejaVu Sans"/>
              </a:rPr>
              <a:t>- Utilise un protocole de sérialisation créé par facebook</a:t>
            </a:r>
            <a:endParaRPr/>
          </a:p>
          <a:p>
            <a:pPr>
              <a:lnSpc>
                <a:spcPct val="100000"/>
              </a:lnSpc>
            </a:pPr>
            <a:r>
              <a:rPr lang="en-US" sz="2000">
                <a:solidFill>
                  <a:srgbClr val="000000"/>
                </a:solidFill>
                <a:latin typeface="Gill Sans MT"/>
                <a:ea typeface="DejaVu Sans"/>
              </a:rPr>
              <a:t>-Cassandra est une base de données distribuée qui permet de stocker une grande quantité de données grâce à sa scalabilité horizontale</a:t>
            </a:r>
            <a:endParaRPr/>
          </a:p>
          <a:p>
            <a:pPr>
              <a:lnSpc>
                <a:spcPct val="100000"/>
              </a:lnSpc>
            </a:pPr>
            <a:r>
              <a:rPr lang="en-US" sz="2000">
                <a:solidFill>
                  <a:srgbClr val="000000"/>
                </a:solidFill>
                <a:latin typeface="Gill Sans MT"/>
                <a:ea typeface="DejaVu Sans"/>
              </a:rPr>
              <a:t>- Fournit un schéma de données dynamique afin d'offrir un maximum de flexibilité et de performance.</a:t>
            </a:r>
            <a:endParaRPr/>
          </a:p>
          <a:p>
            <a:pPr>
              <a:lnSpc>
                <a:spcPct val="100000"/>
              </a:lnSpc>
            </a:pPr>
            <a:r>
              <a:rPr lang="en-US" sz="2000">
                <a:solidFill>
                  <a:srgbClr val="000000"/>
                </a:solidFill>
                <a:latin typeface="Gill Sans MT"/>
                <a:ea typeface="DejaVu Sans"/>
              </a:rPr>
              <a:t>- Est une base de données NoSQL appartenant à la famille des bases de données orientées colonnes </a:t>
            </a:r>
            <a:endParaRPr/>
          </a:p>
          <a:p>
            <a:pPr>
              <a:lnSpc>
                <a:spcPct val="100000"/>
              </a:lnSpc>
            </a:pPr>
            <a:r>
              <a:rPr lang="en-US" sz="2000">
                <a:solidFill>
                  <a:srgbClr val="000000"/>
                </a:solidFill>
                <a:latin typeface="Gill Sans MT"/>
                <a:ea typeface="DejaVu Sans"/>
              </a:rPr>
              <a:t>- Plusieurs grandes sociétés utilisent Cassandra pour leur application grand public. C'est le cas de Facebook, Twitter</a:t>
            </a:r>
            <a:endParaRPr/>
          </a:p>
          <a:p>
            <a:pPr>
              <a:lnSpc>
                <a:spcPct val="100000"/>
              </a:lnSpc>
            </a:pPr>
            <a:r>
              <a:rPr lang="en-US" sz="2000">
                <a:solidFill>
                  <a:srgbClr val="000000"/>
                </a:solidFill>
                <a:latin typeface="Gill Sans MT"/>
                <a:ea typeface="DejaVu Sans"/>
              </a:rPr>
              <a:t>- Mais pour bien comprendre cet outil, il faut tout d'abord bien assimiler le vocabulaire de base.</a:t>
            </a:r>
            <a:endParaRPr/>
          </a:p>
          <a:p>
            <a:pPr>
              <a:lnSpc>
                <a:spcPct val="100000"/>
              </a:lnSpc>
            </a:pPr>
            <a:endParaRPr/>
          </a:p>
          <a:p>
            <a:pPr>
              <a:lnSpc>
                <a:spcPct val="100000"/>
              </a:lnSpc>
            </a:pPr>
            <a:endParaRPr/>
          </a:p>
        </p:txBody>
      </p:sp>
      <p:sp>
        <p:nvSpPr>
          <p:cNvPr id="117" name="CustomShape 3"/>
          <p:cNvSpPr/>
          <p:nvPr/>
        </p:nvSpPr>
        <p:spPr>
          <a:xfrm>
            <a:off x="8613720" y="6305400"/>
            <a:ext cx="455040" cy="474120"/>
          </a:xfrm>
          <a:prstGeom prst="rect">
            <a:avLst/>
          </a:prstGeom>
          <a:noFill/>
          <a:ln>
            <a:noFill/>
          </a:ln>
        </p:spPr>
      </p:sp>
      <p:sp>
        <p:nvSpPr>
          <p:cNvPr id="118"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pic>
        <p:nvPicPr>
          <p:cNvPr id="119" name="Picture 2" descr=""/>
          <p:cNvPicPr/>
          <p:nvPr/>
        </p:nvPicPr>
        <p:blipFill>
          <a:blip r:embed="rId1"/>
          <a:stretch>
            <a:fillRect/>
          </a:stretch>
        </p:blipFill>
        <p:spPr>
          <a:xfrm>
            <a:off x="6998400" y="732960"/>
            <a:ext cx="1856160" cy="682560"/>
          </a:xfrm>
          <a:prstGeom prst="rect">
            <a:avLst/>
          </a:prstGeom>
          <a:ln>
            <a:noFill/>
          </a:ln>
        </p:spPr>
      </p:pic>
      <p:sp>
        <p:nvSpPr>
          <p:cNvPr id="120" name="TextShape 5"/>
          <p:cNvSpPr txBox="1"/>
          <p:nvPr/>
        </p:nvSpPr>
        <p:spPr>
          <a:xfrm>
            <a:off x="8504280" y="6145920"/>
            <a:ext cx="307080" cy="346680"/>
          </a:xfrm>
          <a:prstGeom prst="rect">
            <a:avLst/>
          </a:prstGeom>
        </p:spPr>
        <p:txBody>
          <a:bodyPr lIns="90000" rIns="90000" tIns="45000" bIns="45000"/>
          <a:p>
            <a:r>
              <a:rPr lang="en-US" sz="1200">
                <a:latin typeface="Arial"/>
              </a:rPr>
              <a:t>7</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1" name="Picture 2" descr=""/>
          <p:cNvPicPr/>
          <p:nvPr/>
        </p:nvPicPr>
        <p:blipFill>
          <a:blip r:embed="rId1"/>
          <a:stretch>
            <a:fillRect/>
          </a:stretch>
        </p:blipFill>
        <p:spPr>
          <a:xfrm>
            <a:off x="1066680" y="3863520"/>
            <a:ext cx="7497360" cy="2230560"/>
          </a:xfrm>
          <a:prstGeom prst="rect">
            <a:avLst/>
          </a:prstGeom>
          <a:ln>
            <a:noFill/>
          </a:ln>
        </p:spPr>
      </p:pic>
      <p:sp>
        <p:nvSpPr>
          <p:cNvPr id="122" name="CustomShape 1"/>
          <p:cNvSpPr/>
          <p:nvPr/>
        </p:nvSpPr>
        <p:spPr>
          <a:xfrm>
            <a:off x="1143000" y="3124080"/>
            <a:ext cx="6170040" cy="63720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ligne :</a:t>
            </a:r>
            <a:r>
              <a:rPr lang="en-US">
                <a:solidFill>
                  <a:srgbClr val="000000"/>
                </a:solidFill>
                <a:latin typeface="Gill Sans MT"/>
                <a:ea typeface="DejaVu Sans"/>
              </a:rPr>
              <a:t>Une ligne est composée d'un ensemble de colonnes. Elle est identifiée par une clé.</a:t>
            </a:r>
            <a:endParaRPr/>
          </a:p>
        </p:txBody>
      </p:sp>
      <p:sp>
        <p:nvSpPr>
          <p:cNvPr id="123" name="CustomShape 2"/>
          <p:cNvSpPr/>
          <p:nvPr/>
        </p:nvSpPr>
        <p:spPr>
          <a:xfrm>
            <a:off x="1066680" y="609480"/>
            <a:ext cx="6855840" cy="1185120"/>
          </a:xfrm>
          <a:prstGeom prst="rect">
            <a:avLst/>
          </a:prstGeom>
          <a:noFill/>
          <a:ln>
            <a:noFill/>
          </a:ln>
        </p:spPr>
        <p:txBody>
          <a:bodyPr lIns="90000" rIns="90000" tIns="45000" bIns="45000"/>
          <a:p>
            <a:pPr>
              <a:lnSpc>
                <a:spcPct val="100000"/>
              </a:lnSpc>
            </a:pPr>
            <a:r>
              <a:rPr b="1" lang="en-US">
                <a:solidFill>
                  <a:srgbClr val="000000"/>
                </a:solidFill>
                <a:latin typeface="Gill Sans MT"/>
                <a:ea typeface="DejaVu Sans"/>
              </a:rPr>
              <a:t>Colonne :</a:t>
            </a:r>
            <a:r>
              <a:rPr lang="en-US">
                <a:solidFill>
                  <a:srgbClr val="000000"/>
                </a:solidFill>
                <a:latin typeface="Gill Sans MT"/>
                <a:ea typeface="DejaVu Sans"/>
              </a:rPr>
              <a:t>Une colonne est la plus petite unité du modèle de données de Cassandra. C'est un triplet contenant un nom, une valeur et un timestamp. Ce dernier sert à déterminer la mise à jour la plus récente. </a:t>
            </a:r>
            <a:endParaRPr/>
          </a:p>
        </p:txBody>
      </p:sp>
      <p:pic>
        <p:nvPicPr>
          <p:cNvPr id="124" name="Picture 4" descr=""/>
          <p:cNvPicPr/>
          <p:nvPr/>
        </p:nvPicPr>
        <p:blipFill>
          <a:blip r:embed="rId2"/>
          <a:stretch>
            <a:fillRect/>
          </a:stretch>
        </p:blipFill>
        <p:spPr>
          <a:xfrm>
            <a:off x="3657600" y="1828800"/>
            <a:ext cx="1474200" cy="1102680"/>
          </a:xfrm>
          <a:prstGeom prst="rect">
            <a:avLst/>
          </a:prstGeom>
          <a:ln>
            <a:noFill/>
          </a:ln>
        </p:spPr>
      </p:pic>
      <p:sp>
        <p:nvSpPr>
          <p:cNvPr id="125" name="CustomShape 3"/>
          <p:cNvSpPr/>
          <p:nvPr/>
        </p:nvSpPr>
        <p:spPr>
          <a:xfrm>
            <a:off x="8613720" y="6305400"/>
            <a:ext cx="455040" cy="474120"/>
          </a:xfrm>
          <a:prstGeom prst="rect">
            <a:avLst/>
          </a:prstGeom>
          <a:noFill/>
          <a:ln>
            <a:noFill/>
          </a:ln>
        </p:spPr>
      </p:sp>
      <p:sp>
        <p:nvSpPr>
          <p:cNvPr id="126"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27" name="TextShape 5"/>
          <p:cNvSpPr txBox="1"/>
          <p:nvPr/>
        </p:nvSpPr>
        <p:spPr>
          <a:xfrm>
            <a:off x="8504280" y="6145920"/>
            <a:ext cx="307080" cy="346680"/>
          </a:xfrm>
          <a:prstGeom prst="rect">
            <a:avLst/>
          </a:prstGeom>
        </p:spPr>
        <p:txBody>
          <a:bodyPr lIns="90000" rIns="90000" tIns="45000" bIns="45000"/>
          <a:p>
            <a:r>
              <a:rPr lang="en-US" sz="1200">
                <a:latin typeface="Arial"/>
              </a:rPr>
              <a:t>8</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1143000" y="2895480"/>
            <a:ext cx="8227440" cy="912240"/>
          </a:xfrm>
          <a:prstGeom prst="rect">
            <a:avLst/>
          </a:prstGeom>
          <a:noFill/>
          <a:ln>
            <a:noFill/>
          </a:ln>
        </p:spPr>
        <p:txBody>
          <a:bodyPr lIns="90000" rIns="90000" tIns="45000" bIns="45000" anchor="ctr"/>
          <a:p>
            <a:pPr>
              <a:lnSpc>
                <a:spcPct val="100000"/>
              </a:lnSpc>
            </a:pPr>
            <a:endParaRPr/>
          </a:p>
          <a:p>
            <a:pPr>
              <a:lnSpc>
                <a:spcPct val="100000"/>
              </a:lnSpc>
            </a:pPr>
            <a:endParaRPr/>
          </a:p>
          <a:p>
            <a:pPr>
              <a:lnSpc>
                <a:spcPct val="100000"/>
              </a:lnSpc>
            </a:pPr>
            <a:r>
              <a:rPr b="1" lang="en-US" sz="2400">
                <a:solidFill>
                  <a:srgbClr val="000000"/>
                </a:solidFill>
                <a:latin typeface="Gill Sans MT"/>
                <a:ea typeface="DejaVu Sans"/>
              </a:rPr>
              <a:t>Keyspace</a:t>
            </a:r>
            <a:r>
              <a:rPr lang="en-US" sz="2400">
                <a:solidFill>
                  <a:srgbClr val="000000"/>
                </a:solidFill>
                <a:latin typeface="Gill Sans MT"/>
                <a:ea typeface="DejaVu Sans"/>
              </a:rPr>
              <a:t> :est un regroupement de famille de colonnes. Il s'agit d'une sorte de schéma si on compare au monde des bases de données relationnelles</a:t>
            </a:r>
            <a:r>
              <a:rPr lang="en-US" sz="2400">
                <a:solidFill>
                  <a:srgbClr val="666666"/>
                </a:solidFill>
                <a:latin typeface="Gill Sans MT"/>
                <a:ea typeface="DejaVu Sans"/>
              </a:rPr>
              <a:t>.</a:t>
            </a:r>
            <a:endParaRPr/>
          </a:p>
        </p:txBody>
      </p:sp>
      <p:pic>
        <p:nvPicPr>
          <p:cNvPr id="129" name="Picture 2" descr=""/>
          <p:cNvPicPr/>
          <p:nvPr/>
        </p:nvPicPr>
        <p:blipFill>
          <a:blip r:embed="rId1"/>
          <a:stretch>
            <a:fillRect/>
          </a:stretch>
        </p:blipFill>
        <p:spPr>
          <a:xfrm>
            <a:off x="2080800" y="4572000"/>
            <a:ext cx="5621760" cy="1598040"/>
          </a:xfrm>
          <a:prstGeom prst="rect">
            <a:avLst/>
          </a:prstGeom>
          <a:ln>
            <a:noFill/>
          </a:ln>
        </p:spPr>
      </p:pic>
      <p:sp>
        <p:nvSpPr>
          <p:cNvPr id="130" name="CustomShape 2"/>
          <p:cNvSpPr/>
          <p:nvPr/>
        </p:nvSpPr>
        <p:spPr>
          <a:xfrm>
            <a:off x="1143000" y="228600"/>
            <a:ext cx="7465320" cy="1612440"/>
          </a:xfrm>
          <a:prstGeom prst="rect">
            <a:avLst/>
          </a:prstGeom>
          <a:noFill/>
          <a:ln>
            <a:noFill/>
          </a:ln>
        </p:spPr>
        <p:txBody>
          <a:bodyPr lIns="90000" rIns="90000" tIns="45000" bIns="45000"/>
          <a:p>
            <a:pPr>
              <a:lnSpc>
                <a:spcPct val="100000"/>
              </a:lnSpc>
            </a:pPr>
            <a:r>
              <a:rPr b="1" lang="en-US" sz="2000">
                <a:solidFill>
                  <a:srgbClr val="000000"/>
                </a:solidFill>
                <a:latin typeface="Gill Sans MT"/>
                <a:ea typeface="DejaVu Sans"/>
              </a:rPr>
              <a:t>Une famille de colonnes : </a:t>
            </a:r>
            <a:r>
              <a:rPr lang="en-US" sz="2000">
                <a:solidFill>
                  <a:srgbClr val="000000"/>
                </a:solidFill>
                <a:latin typeface="Gill Sans MT"/>
                <a:ea typeface="DejaVu Sans"/>
              </a:rPr>
              <a:t>ou </a:t>
            </a:r>
            <a:r>
              <a:rPr i="1" lang="en-US" sz="2000">
                <a:solidFill>
                  <a:srgbClr val="000000"/>
                </a:solidFill>
                <a:latin typeface="Gill Sans MT"/>
                <a:ea typeface="DejaVu Sans"/>
              </a:rPr>
              <a:t>column family</a:t>
            </a:r>
            <a:r>
              <a:rPr lang="en-US" sz="2000">
                <a:solidFill>
                  <a:srgbClr val="000000"/>
                </a:solidFill>
                <a:latin typeface="Gill Sans MT"/>
                <a:ea typeface="DejaVu Sans"/>
              </a:rPr>
              <a:t> en anglais est un regroupement logique de lignes. Pour faire le parallèle avec le monde des bases de données relationnelles, une famille de colonnes est en quelque sorte une table.</a:t>
            </a:r>
            <a:endParaRPr/>
          </a:p>
        </p:txBody>
      </p:sp>
      <p:pic>
        <p:nvPicPr>
          <p:cNvPr id="131" name="Picture 3" descr=""/>
          <p:cNvPicPr/>
          <p:nvPr/>
        </p:nvPicPr>
        <p:blipFill>
          <a:blip r:embed="rId2"/>
          <a:stretch>
            <a:fillRect/>
          </a:stretch>
        </p:blipFill>
        <p:spPr>
          <a:xfrm>
            <a:off x="1828800" y="1936080"/>
            <a:ext cx="6017760" cy="988560"/>
          </a:xfrm>
          <a:prstGeom prst="rect">
            <a:avLst/>
          </a:prstGeom>
          <a:ln>
            <a:noFill/>
          </a:ln>
        </p:spPr>
      </p:pic>
      <p:sp>
        <p:nvSpPr>
          <p:cNvPr id="132" name="CustomShape 3"/>
          <p:cNvSpPr/>
          <p:nvPr/>
        </p:nvSpPr>
        <p:spPr>
          <a:xfrm>
            <a:off x="8613720" y="6305400"/>
            <a:ext cx="455040" cy="474120"/>
          </a:xfrm>
          <a:prstGeom prst="rect">
            <a:avLst/>
          </a:prstGeom>
          <a:noFill/>
          <a:ln>
            <a:noFill/>
          </a:ln>
        </p:spPr>
      </p:sp>
      <p:sp>
        <p:nvSpPr>
          <p:cNvPr id="133" name="CustomShape 4"/>
          <p:cNvSpPr/>
          <p:nvPr/>
        </p:nvSpPr>
        <p:spPr>
          <a:xfrm>
            <a:off x="5715000" y="6305400"/>
            <a:ext cx="2893320" cy="474120"/>
          </a:xfrm>
          <a:prstGeom prst="rect">
            <a:avLst/>
          </a:prstGeom>
          <a:noFill/>
          <a:ln>
            <a:noFill/>
          </a:ln>
        </p:spPr>
        <p:txBody>
          <a:bodyPr lIns="90000" rIns="90000" tIns="45000" bIns="45000" anchor="b"/>
          <a:p>
            <a:pPr>
              <a:lnSpc>
                <a:spcPct val="100000"/>
              </a:lnSpc>
            </a:pPr>
            <a:r>
              <a:rPr lang="en-US" sz="1200">
                <a:solidFill>
                  <a:srgbClr val="9b9b9b"/>
                </a:solidFill>
                <a:latin typeface="Gill Sans MT"/>
                <a:ea typeface="DejaVu Sans"/>
              </a:rPr>
              <a:t>Préparé par : Hamza Omar Hamia</a:t>
            </a:r>
            <a:endParaRPr/>
          </a:p>
        </p:txBody>
      </p:sp>
      <p:sp>
        <p:nvSpPr>
          <p:cNvPr id="134" name="TextShape 5"/>
          <p:cNvSpPr txBox="1"/>
          <p:nvPr/>
        </p:nvSpPr>
        <p:spPr>
          <a:xfrm>
            <a:off x="8504280" y="6145920"/>
            <a:ext cx="307080" cy="346680"/>
          </a:xfrm>
          <a:prstGeom prst="rect">
            <a:avLst/>
          </a:prstGeom>
        </p:spPr>
        <p:txBody>
          <a:bodyPr lIns="90000" rIns="90000" tIns="45000" bIns="45000"/>
          <a:p>
            <a:r>
              <a:rPr lang="en-US" sz="1200">
                <a:latin typeface="Arial"/>
              </a:rPr>
              <a:t>9</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