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8" r:id="rId4"/>
    <p:sldId id="257" r:id="rId5"/>
    <p:sldId id="269" r:id="rId6"/>
    <p:sldId id="259" r:id="rId7"/>
    <p:sldId id="265" r:id="rId8"/>
    <p:sldId id="270" r:id="rId9"/>
    <p:sldId id="271" r:id="rId10"/>
    <p:sldId id="266" r:id="rId11"/>
    <p:sldId id="272" r:id="rId12"/>
    <p:sldId id="273" r:id="rId13"/>
    <p:sldId id="262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343" autoAdjust="0"/>
  </p:normalViewPr>
  <p:slideViewPr>
    <p:cSldViewPr snapToGrid="0">
      <p:cViewPr varScale="1">
        <p:scale>
          <a:sx n="89" d="100"/>
          <a:sy n="89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DB621-FE1C-4474-88FD-A0A0E5DC0E8B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1D94-A3B7-4EDC-B425-9E58041BB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＊</a:t>
            </a:r>
            <a:r>
              <a:rPr lang="ko-KR" altLang="en-US" dirty="0" err="1"/>
              <a:t>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5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err="1"/>
              <a:t>번쨰로</a:t>
            </a:r>
            <a:r>
              <a:rPr lang="ko-KR" altLang="en-US" dirty="0"/>
              <a:t> </a:t>
            </a:r>
            <a:r>
              <a:rPr lang="en-US" altLang="ko-KR" dirty="0"/>
              <a:t>~~~~~~~~~~~~~~~~`</a:t>
            </a:r>
          </a:p>
          <a:p>
            <a:endParaRPr lang="en-US" altLang="ko-KR" dirty="0"/>
          </a:p>
          <a:p>
            <a:r>
              <a:rPr lang="ko-KR" altLang="en-US" dirty="0"/>
              <a:t>두 번째로 사용한 샘플 데이터는 매 테스트 시 마다 특정 구간의 기준 음향이 선별되어 수집됨</a:t>
            </a:r>
            <a:r>
              <a:rPr lang="en-US" altLang="ko-KR" dirty="0"/>
              <a:t>. </a:t>
            </a:r>
            <a:r>
              <a:rPr lang="ko-KR" altLang="en-US" dirty="0"/>
              <a:t>이는 활용 측정기기의 기능 활용한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제조현장과 제품의 성능검사 시마다 최적의 전처리 방식이 존재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상황에 맞는 전처리 하여 최적의 데이터셋 확보에 중점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0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전자부품업종의 기본 제조 공정은 </a:t>
            </a:r>
            <a:r>
              <a:rPr lang="en-US" altLang="ko-KR" dirty="0"/>
              <a:t>PCB </a:t>
            </a:r>
            <a:r>
              <a:rPr lang="ko-KR" altLang="en-US" dirty="0"/>
              <a:t>표면에 부착되는 전자 회로를 생산하는 방법인 </a:t>
            </a:r>
            <a:r>
              <a:rPr lang="en-US" altLang="ko-KR" dirty="0"/>
              <a:t>SMT, </a:t>
            </a:r>
            <a:r>
              <a:rPr lang="ko-KR" altLang="en-US" dirty="0"/>
              <a:t>조립</a:t>
            </a:r>
            <a:r>
              <a:rPr lang="en-US" altLang="ko-KR" dirty="0"/>
              <a:t>, </a:t>
            </a:r>
            <a:r>
              <a:rPr lang="ko-KR" altLang="en-US" dirty="0"/>
              <a:t>검사</a:t>
            </a:r>
            <a:r>
              <a:rPr lang="en-US" altLang="ko-KR" dirty="0"/>
              <a:t>, </a:t>
            </a:r>
            <a:r>
              <a:rPr lang="ko-KR" altLang="en-US" dirty="0"/>
              <a:t>출하 순으로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중</a:t>
            </a:r>
            <a:r>
              <a:rPr lang="en-US" altLang="ko-KR" dirty="0"/>
              <a:t>, </a:t>
            </a:r>
            <a:r>
              <a:rPr lang="ko-KR" altLang="en-US" dirty="0"/>
              <a:t>검사 공정은 완성된 전자부품을 검사 및 시험하여 품질기준에 적합한가를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음향기기 평가는 오디오 분석기를 사용하여 입력 파형과 출력 파형을 비교하여 평가가 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과정에서 </a:t>
            </a:r>
            <a:r>
              <a:rPr lang="ko-KR" altLang="en-US" dirty="0" err="1"/>
              <a:t>출력값의</a:t>
            </a:r>
            <a:r>
              <a:rPr lang="ko-KR" altLang="en-US" dirty="0"/>
              <a:t> 정밀한 측정이 어려워 작업자의 경험</a:t>
            </a:r>
            <a:r>
              <a:rPr lang="en-US" altLang="ko-KR" dirty="0"/>
              <a:t>, </a:t>
            </a:r>
            <a:r>
              <a:rPr lang="ko-KR" altLang="en-US" dirty="0"/>
              <a:t>숙련도</a:t>
            </a:r>
            <a:r>
              <a:rPr lang="en-US" altLang="ko-KR" dirty="0"/>
              <a:t>, </a:t>
            </a:r>
            <a:r>
              <a:rPr lang="ko-KR" altLang="en-US" dirty="0"/>
              <a:t>성향에 따라 합불 판정이 이루어진다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출하제품의 품질이 작업자에 의해 변동되는 현상이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낮은 품질 기준이면 고객의 품질 만족도가 떨어지고</a:t>
            </a:r>
            <a:r>
              <a:rPr lang="en-US" altLang="ko-KR" dirty="0"/>
              <a:t>, </a:t>
            </a:r>
            <a:r>
              <a:rPr lang="ko-KR" altLang="en-US" dirty="0"/>
              <a:t>높은 품질 기준이면 제품의 </a:t>
            </a:r>
            <a:r>
              <a:rPr lang="ko-KR" altLang="en-US" dirty="0" err="1"/>
              <a:t>수율에</a:t>
            </a:r>
            <a:r>
              <a:rPr lang="ko-KR" altLang="en-US" dirty="0"/>
              <a:t> 영향을 미쳐 합불 판정 기준 마련과 데이터 측정 방안이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4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이슈사항을 해결하기 위해 품질 좋은 음향기기 측정 장비가 있지만</a:t>
            </a:r>
            <a:r>
              <a:rPr lang="en-US" altLang="ko-KR" dirty="0"/>
              <a:t>, </a:t>
            </a:r>
            <a:r>
              <a:rPr lang="ko-KR" altLang="en-US" dirty="0"/>
              <a:t>비용적인 측면이 크므로</a:t>
            </a:r>
            <a:r>
              <a:rPr lang="en-US" altLang="ko-KR" dirty="0"/>
              <a:t>, AI</a:t>
            </a:r>
            <a:r>
              <a:rPr lang="ko-KR" altLang="en-US" dirty="0"/>
              <a:t>를 통해 과거의 출하검사 데이터를 분석하여 양품과 불량에 따른 음파 파형의 패턴을 파악하여 해결하는 것이 더 효율적이다</a:t>
            </a:r>
            <a:r>
              <a:rPr lang="en-US" altLang="ko-KR" dirty="0"/>
              <a:t>. </a:t>
            </a:r>
            <a:r>
              <a:rPr lang="ko-KR" altLang="en-US" dirty="0"/>
              <a:t>궁극적으로 불량 </a:t>
            </a:r>
            <a:r>
              <a:rPr lang="ko-KR" altLang="en-US" dirty="0" err="1"/>
              <a:t>검출률을</a:t>
            </a:r>
            <a:r>
              <a:rPr lang="ko-KR" altLang="en-US" dirty="0"/>
              <a:t> 높이고 품질 검사 프로세스 자동화를 목표로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 </a:t>
            </a:r>
            <a:r>
              <a:rPr lang="en-US" altLang="ko-KR" dirty="0"/>
              <a:t>~~~~~~~~~~</a:t>
            </a:r>
          </a:p>
          <a:p>
            <a:endParaRPr lang="en-US" altLang="ko-KR" dirty="0"/>
          </a:p>
          <a:p>
            <a:r>
              <a:rPr lang="ko-KR" altLang="en-US" dirty="0"/>
              <a:t>이 데이터들을 바탕으로 두 개의 모델 분석 결과를 얻었다</a:t>
            </a:r>
            <a:r>
              <a:rPr lang="en-US" altLang="ko-KR" dirty="0"/>
              <a:t>. </a:t>
            </a:r>
            <a:r>
              <a:rPr lang="ko-KR" altLang="en-US" dirty="0"/>
              <a:t>데이터 분석 프로세스는 다음과 같다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라이브러리 데이터 불러오고</a:t>
            </a:r>
            <a:r>
              <a:rPr lang="en-US" altLang="ko-KR" dirty="0"/>
              <a:t>, </a:t>
            </a:r>
            <a:r>
              <a:rPr lang="ko-KR" altLang="en-US" dirty="0"/>
              <a:t>데이터 종류 및 개수 확인</a:t>
            </a:r>
            <a:r>
              <a:rPr lang="en-US" altLang="ko-KR" dirty="0"/>
              <a:t>, </a:t>
            </a:r>
            <a:r>
              <a:rPr lang="ko-KR" altLang="en-US" dirty="0"/>
              <a:t>데이터 특성 파악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데이터 정제에서 푸리에 변환</a:t>
            </a:r>
            <a:r>
              <a:rPr lang="en-US" altLang="ko-KR" dirty="0"/>
              <a:t>, STFT, MFCC</a:t>
            </a:r>
            <a:r>
              <a:rPr lang="ko-KR" altLang="en-US" dirty="0"/>
              <a:t>를 사용하여 전처리하고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평가 데이터 분리를 하고</a:t>
            </a:r>
            <a:r>
              <a:rPr lang="en-US" altLang="ko-KR" dirty="0"/>
              <a:t>, </a:t>
            </a:r>
            <a:r>
              <a:rPr lang="ko-KR" altLang="en-US" dirty="0"/>
              <a:t>원하는 모델을 생성하여 이 모델을 훈련 시킨다</a:t>
            </a:r>
            <a:r>
              <a:rPr lang="en-US" altLang="ko-KR" dirty="0"/>
              <a:t>. </a:t>
            </a:r>
            <a:r>
              <a:rPr lang="ko-KR" altLang="en-US" dirty="0"/>
              <a:t>그리고 결과 분석 및 해석을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0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음향 데이터는 시간에 따라 변동하는 특징이 있기 때문에 시계열 예측을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  <a:r>
              <a:rPr lang="ko-KR" altLang="en-US" dirty="0"/>
              <a:t>따라서 시간의 변화에 따라 처리하는 모델을 </a:t>
            </a:r>
            <a:r>
              <a:rPr lang="ko-KR" altLang="en-US" dirty="0" err="1"/>
              <a:t>선택해야한다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은 장기 의존성을 잘 학습할 수 있기 때문에 시계열 분석에서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사진 보면 알 수 있듯이 메모리 셀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망각 게이트로 구성되어 있다</a:t>
            </a:r>
            <a:r>
              <a:rPr lang="en-US" altLang="ko-KR" dirty="0"/>
              <a:t>. </a:t>
            </a:r>
            <a:r>
              <a:rPr lang="ko-KR" altLang="en-US" dirty="0"/>
              <a:t>이는 과거의 정보를 업데이트하고</a:t>
            </a:r>
            <a:r>
              <a:rPr lang="en-US" altLang="ko-KR" dirty="0"/>
              <a:t>, </a:t>
            </a:r>
            <a:r>
              <a:rPr lang="ko-KR" altLang="en-US" dirty="0"/>
              <a:t>새로운 정보를 자동적으로 선택하여 메모리 셀을 통해 저장한다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알고리즘을 사용하여 모델을 학습할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전에 봤던 음향 데이터를 디지털 신호로 변환합니다</a:t>
            </a:r>
            <a:r>
              <a:rPr lang="en-US" altLang="ko-KR" dirty="0"/>
              <a:t>. 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시간에 따라 변동하기 때문에 </a:t>
            </a:r>
            <a:r>
              <a:rPr lang="en-US" altLang="ko-KR" dirty="0"/>
              <a:t>STFT</a:t>
            </a:r>
            <a:r>
              <a:rPr lang="ko-KR" altLang="en-US" dirty="0"/>
              <a:t>를 사용하여 주파수 스펙트럼을 추출합니다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스펙트럼 데이터는 용량이 커서 </a:t>
            </a:r>
            <a:r>
              <a:rPr lang="en-US" altLang="ko-KR" dirty="0"/>
              <a:t>Mel-Spectrogram</a:t>
            </a:r>
            <a:r>
              <a:rPr lang="ko-KR" altLang="en-US" dirty="0"/>
              <a:t>을 사용하여 크기를 조절합니다</a:t>
            </a:r>
            <a:r>
              <a:rPr lang="en-US" altLang="ko-KR" dirty="0"/>
              <a:t>. 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 필수 특징을 추출하기 위해 </a:t>
            </a:r>
            <a:r>
              <a:rPr lang="en-US" altLang="ko-KR" dirty="0"/>
              <a:t>Mel-Spectogram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를 계산합니다</a:t>
            </a:r>
            <a:r>
              <a:rPr lang="en-US" altLang="ko-KR" dirty="0"/>
              <a:t>. MFCC</a:t>
            </a:r>
            <a:r>
              <a:rPr lang="ko-KR" altLang="en-US" dirty="0"/>
              <a:t>는 오디오 신호의 파워 스펙트럼을 멜 스케일로 간략하게 표현한 것으로</a:t>
            </a:r>
            <a:r>
              <a:rPr lang="en-US" altLang="ko-KR" dirty="0"/>
              <a:t>, </a:t>
            </a:r>
            <a:r>
              <a:rPr lang="ko-KR" altLang="en-US" dirty="0"/>
              <a:t>인간 청각의 특성을 포착하는 효율성으로 인해 다양한 오디오 처리에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</a:t>
            </a:r>
            <a:r>
              <a:rPr lang="en-US" altLang="ko-KR" dirty="0"/>
              <a:t>, LSTM</a:t>
            </a:r>
            <a:r>
              <a:rPr lang="ko-KR" altLang="en-US" dirty="0"/>
              <a:t>을 사용하여 양품과 불량품의 음향 특성을 식별한다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알고리즘으로 </a:t>
            </a:r>
            <a:r>
              <a:rPr lang="en-US" altLang="ko-KR" dirty="0"/>
              <a:t>CNN</a:t>
            </a:r>
            <a:r>
              <a:rPr lang="ko-KR" altLang="en-US" dirty="0"/>
              <a:t>을 사용하였다</a:t>
            </a:r>
            <a:r>
              <a:rPr lang="en-US" altLang="ko-KR" dirty="0"/>
              <a:t>. CNN</a:t>
            </a:r>
            <a:r>
              <a:rPr lang="ko-KR" altLang="en-US" dirty="0"/>
              <a:t>은 주로 이미지 처리에 많이 사용되지만</a:t>
            </a:r>
            <a:r>
              <a:rPr lang="en-US" altLang="ko-KR" dirty="0"/>
              <a:t>, </a:t>
            </a:r>
            <a:r>
              <a:rPr lang="ko-KR" altLang="en-US" dirty="0"/>
              <a:t>음향 데이터 분석에도 활용할 수 있다</a:t>
            </a:r>
            <a:r>
              <a:rPr lang="en-US" altLang="ko-KR" dirty="0"/>
              <a:t>. </a:t>
            </a:r>
            <a:r>
              <a:rPr lang="ko-KR" altLang="en-US" dirty="0"/>
              <a:t>음향 데이터를 </a:t>
            </a:r>
            <a:r>
              <a:rPr lang="en-US" altLang="ko-KR" dirty="0"/>
              <a:t>Spectrogram</a:t>
            </a:r>
            <a:r>
              <a:rPr lang="ko-KR" altLang="en-US" dirty="0"/>
              <a:t>으로 변환하면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이미지 데이터와 유사한 형태를 갖는다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CNN</a:t>
            </a:r>
            <a:r>
              <a:rPr lang="ko-KR" altLang="en-US" dirty="0"/>
              <a:t>은 패턴 인식에 적합하므로 특정 주파수 대역에서의 패턴이 중요한 정보를 담고 있을 수 있어서 이를 효과적으로 추출하기 위해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Convolutional layer</a:t>
            </a:r>
            <a:r>
              <a:rPr lang="ko-KR" altLang="en-US" dirty="0"/>
              <a:t>는 필터를 사용하여 특징 </a:t>
            </a:r>
            <a:r>
              <a:rPr lang="ko-KR" altLang="en-US" dirty="0" err="1"/>
              <a:t>맵을</a:t>
            </a:r>
            <a:r>
              <a:rPr lang="ko-KR" altLang="en-US" dirty="0"/>
              <a:t> 추출한다</a:t>
            </a:r>
            <a:r>
              <a:rPr lang="en-US" altLang="ko-KR" dirty="0"/>
              <a:t>. Pooling layer</a:t>
            </a:r>
            <a:r>
              <a:rPr lang="ko-KR" altLang="en-US" dirty="0"/>
              <a:t>는 특징 </a:t>
            </a:r>
            <a:r>
              <a:rPr lang="ko-KR" altLang="en-US" dirty="0" err="1"/>
              <a:t>맵의</a:t>
            </a:r>
            <a:r>
              <a:rPr lang="ko-KR" altLang="en-US" dirty="0"/>
              <a:t> 크기를 조절하며 </a:t>
            </a:r>
            <a:r>
              <a:rPr lang="en-US" altLang="ko-KR" dirty="0"/>
              <a:t>Max pooling</a:t>
            </a:r>
            <a:r>
              <a:rPr lang="ko-KR" altLang="en-US" dirty="0"/>
              <a:t>과 </a:t>
            </a:r>
            <a:r>
              <a:rPr lang="en-US" altLang="ko-KR" dirty="0"/>
              <a:t>Average pooling</a:t>
            </a:r>
            <a:r>
              <a:rPr lang="ko-KR" altLang="en-US" dirty="0"/>
              <a:t>이 있다</a:t>
            </a:r>
            <a:r>
              <a:rPr lang="en-US" altLang="ko-KR" dirty="0"/>
              <a:t>. Fully-connected layer</a:t>
            </a:r>
            <a:r>
              <a:rPr lang="ko-KR" altLang="en-US" dirty="0"/>
              <a:t>에서는 </a:t>
            </a:r>
            <a:r>
              <a:rPr lang="en-US" altLang="ko-KR" dirty="0"/>
              <a:t>flattening</a:t>
            </a:r>
            <a:r>
              <a:rPr lang="ko-KR" altLang="en-US" dirty="0"/>
              <a:t>을 통해 </a:t>
            </a:r>
            <a:r>
              <a:rPr lang="en-US" altLang="ko-KR" dirty="0"/>
              <a:t>2D</a:t>
            </a:r>
            <a:r>
              <a:rPr lang="ko-KR" altLang="en-US" dirty="0"/>
              <a:t>에서 </a:t>
            </a:r>
            <a:r>
              <a:rPr lang="en-US" altLang="ko-KR" dirty="0"/>
              <a:t>1D </a:t>
            </a:r>
            <a:r>
              <a:rPr lang="ko-KR" altLang="en-US" dirty="0"/>
              <a:t>벡터로 변환한다</a:t>
            </a:r>
            <a:r>
              <a:rPr lang="en-US" altLang="ko-KR" dirty="0"/>
              <a:t>. </a:t>
            </a:r>
            <a:r>
              <a:rPr lang="ko-KR" altLang="en-US" dirty="0"/>
              <a:t>이는 특징들을 결합하여 복잡한 패턴을 학습하는데 중요한 역할을 한다</a:t>
            </a:r>
            <a:r>
              <a:rPr lang="en-US" altLang="ko-KR" dirty="0"/>
              <a:t>. </a:t>
            </a:r>
            <a:r>
              <a:rPr lang="ko-KR" altLang="en-US" dirty="0"/>
              <a:t>마지막엔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활성화 함수를 통해 각 클래스에 속할 확률을 출력함으로써 데이터들을 분석 및 분류할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프로세스를 보면 전에 봤던 </a:t>
            </a:r>
            <a:r>
              <a:rPr lang="en-US" altLang="ko-KR" dirty="0"/>
              <a:t>LSTM</a:t>
            </a:r>
            <a:r>
              <a:rPr lang="ko-KR" altLang="en-US" dirty="0"/>
              <a:t>을 사용한 </a:t>
            </a:r>
            <a:r>
              <a:rPr lang="en-US" altLang="ko-KR" dirty="0"/>
              <a:t>Model1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번까지는 똑같다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MFCC</a:t>
            </a:r>
            <a:r>
              <a:rPr lang="ko-KR" altLang="en-US" dirty="0"/>
              <a:t>와 </a:t>
            </a:r>
            <a:r>
              <a:rPr lang="en-US" altLang="ko-KR" dirty="0"/>
              <a:t>Chroma</a:t>
            </a:r>
            <a:r>
              <a:rPr lang="ko-KR" altLang="en-US" dirty="0"/>
              <a:t>를 함께 사용함으로써 </a:t>
            </a:r>
            <a:r>
              <a:rPr lang="en-US" altLang="ko-KR" dirty="0"/>
              <a:t>MFCC</a:t>
            </a:r>
            <a:r>
              <a:rPr lang="ko-KR" altLang="en-US" dirty="0"/>
              <a:t>가 잘 표현하지 못하는 고조파 내용과 피치 관련 정보를 </a:t>
            </a:r>
            <a:r>
              <a:rPr lang="en-US" altLang="ko-KR" dirty="0"/>
              <a:t>Chroma</a:t>
            </a:r>
            <a:r>
              <a:rPr lang="ko-KR" altLang="en-US" dirty="0"/>
              <a:t>를 통해 포착할 수 있게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</a:t>
            </a:r>
            <a:r>
              <a:rPr lang="en-US" altLang="ko-KR" dirty="0"/>
              <a:t>, CNN</a:t>
            </a:r>
            <a:r>
              <a:rPr lang="ko-KR" altLang="en-US" dirty="0"/>
              <a:t>을 사용하여 양품과 불량품의 음향 특성을 식별한다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39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모델을 학습하여 실제 데이터와 예측 데이터를 추출하였다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값들을 바탕으로 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/>
              <a:t>재현율</a:t>
            </a:r>
            <a:r>
              <a:rPr lang="en-US" altLang="ko-KR" dirty="0"/>
              <a:t>, F1 score</a:t>
            </a:r>
            <a:r>
              <a:rPr lang="ko-KR" altLang="en-US" dirty="0"/>
              <a:t>를 측정할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2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훈련</a:t>
            </a:r>
            <a:r>
              <a:rPr lang="en-US" altLang="ko-KR" dirty="0"/>
              <a:t>, </a:t>
            </a:r>
            <a:r>
              <a:rPr lang="ko-KR" altLang="en-US" dirty="0"/>
              <a:t>테스트 데이터 그래프 및 오차행렬이다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그래프를 보면 모델 </a:t>
            </a:r>
            <a:r>
              <a:rPr lang="en-US" altLang="ko-KR" dirty="0"/>
              <a:t>1</a:t>
            </a:r>
            <a:r>
              <a:rPr lang="ko-KR" altLang="en-US" dirty="0"/>
              <a:t>은 훈련 데이터와 테스트 데이터 간의 차이가 크지 않은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또한 정확도는 높아져가고</a:t>
            </a:r>
            <a:r>
              <a:rPr lang="en-US" altLang="ko-KR" dirty="0"/>
              <a:t>, </a:t>
            </a:r>
            <a:r>
              <a:rPr lang="ko-KR" altLang="en-US" dirty="0"/>
              <a:t>손실은 낮아진다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에폭이</a:t>
            </a:r>
            <a:r>
              <a:rPr lang="ko-KR" altLang="en-US" dirty="0"/>
              <a:t> 진행될수록 더 좋은 성능을 보이고 있다고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는 훈련 데이터에서 정확도와 손실이 변동이 크므로 일부 데이터에 </a:t>
            </a:r>
            <a:r>
              <a:rPr lang="ko-KR" altLang="en-US" dirty="0" err="1"/>
              <a:t>과적합</a:t>
            </a:r>
            <a:r>
              <a:rPr lang="ko-KR" altLang="en-US" dirty="0"/>
              <a:t> 한 것으로 알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성능 평가지표 중 하나인 오차행렬이다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분석의 목적은</a:t>
            </a:r>
            <a:r>
              <a:rPr lang="en-US" altLang="ko-KR" dirty="0"/>
              <a:t> </a:t>
            </a:r>
            <a:r>
              <a:rPr lang="ko-KR" altLang="en-US" dirty="0"/>
              <a:t>불량 검출이므로 혼동행렬 안에서 불량을 </a:t>
            </a:r>
            <a:r>
              <a:rPr lang="en-US" altLang="ko-KR" dirty="0"/>
              <a:t>positive, </a:t>
            </a:r>
            <a:r>
              <a:rPr lang="ko-KR" altLang="en-US" dirty="0"/>
              <a:t>양품을 </a:t>
            </a:r>
            <a:r>
              <a:rPr lang="en-US" altLang="ko-KR" dirty="0" err="1"/>
              <a:t>negativ</a:t>
            </a:r>
            <a:r>
              <a:rPr lang="ko-KR" altLang="en-US" dirty="0"/>
              <a:t>로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모델의 </a:t>
            </a:r>
            <a:r>
              <a:rPr lang="en-US" altLang="ko-KR" dirty="0"/>
              <a:t>FP(</a:t>
            </a:r>
            <a:r>
              <a:rPr lang="ko-KR" altLang="en-US" dirty="0"/>
              <a:t>오른쪽 위</a:t>
            </a:r>
            <a:r>
              <a:rPr lang="en-US" altLang="ko-KR" dirty="0"/>
              <a:t>)</a:t>
            </a:r>
            <a:r>
              <a:rPr lang="ko-KR" altLang="en-US" dirty="0"/>
              <a:t>를 비교했을 때 모델</a:t>
            </a:r>
            <a:r>
              <a:rPr lang="en-US" altLang="ko-KR" dirty="0"/>
              <a:t>2</a:t>
            </a:r>
            <a:r>
              <a:rPr lang="ko-KR" altLang="en-US" dirty="0"/>
              <a:t>가 더 많은 것을 봐서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1</a:t>
            </a:r>
            <a:r>
              <a:rPr lang="ko-KR" altLang="en-US" dirty="0"/>
              <a:t>보다 모델</a:t>
            </a:r>
            <a:r>
              <a:rPr lang="en-US" altLang="ko-KR" dirty="0"/>
              <a:t>2</a:t>
            </a:r>
            <a:r>
              <a:rPr lang="ko-KR" altLang="en-US" dirty="0"/>
              <a:t>가 좋은 제품을 불량품으로 잘못 분류할 경우가 더 많다는 것을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TN(</a:t>
            </a:r>
            <a:r>
              <a:rPr lang="ko-KR" altLang="en-US" dirty="0"/>
              <a:t>왼쪽 위</a:t>
            </a:r>
            <a:r>
              <a:rPr lang="en-US" altLang="ko-KR" dirty="0"/>
              <a:t>)</a:t>
            </a:r>
            <a:r>
              <a:rPr lang="ko-KR" altLang="en-US" dirty="0"/>
              <a:t>를 비교했을 때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것으로 봐서 모델</a:t>
            </a:r>
            <a:r>
              <a:rPr lang="en-US" altLang="ko-KR" dirty="0"/>
              <a:t>1</a:t>
            </a:r>
            <a:r>
              <a:rPr lang="ko-KR" altLang="en-US" dirty="0"/>
              <a:t>이 불량품을 분류하는데 더 효과적이라는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FN(</a:t>
            </a:r>
            <a:r>
              <a:rPr lang="ko-KR" altLang="en-US" dirty="0"/>
              <a:t>왼쪽 아래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두 </a:t>
            </a:r>
            <a:r>
              <a:rPr lang="ko-KR" altLang="en-US" dirty="0" err="1"/>
              <a:t>모델다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불량품을 좋은 제품으로 잘못 분류하지 않는다는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쎼</a:t>
            </a:r>
            <a:r>
              <a:rPr lang="en-US" altLang="ko-KR" dirty="0"/>
              <a:t>(</a:t>
            </a:r>
            <a:r>
              <a:rPr lang="ko-KR" altLang="en-US" dirty="0"/>
              <a:t>오른쪽 아래</a:t>
            </a:r>
            <a:r>
              <a:rPr lang="en-US" altLang="ko-KR" dirty="0"/>
              <a:t>)</a:t>
            </a:r>
            <a:r>
              <a:rPr lang="ko-KR" altLang="en-US" dirty="0"/>
              <a:t>는 두 모델 모두 </a:t>
            </a:r>
            <a:r>
              <a:rPr lang="en-US" altLang="ko-KR" dirty="0"/>
              <a:t>89</a:t>
            </a:r>
            <a:r>
              <a:rPr lang="ko-KR" altLang="en-US" dirty="0"/>
              <a:t>로 좋은 제품을 정확하게 분류하는데 동일한 성능을 보인다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결과의 성능 평가지표로는 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재현률</a:t>
            </a:r>
            <a:r>
              <a:rPr lang="en-US" altLang="ko-KR" dirty="0"/>
              <a:t>, F1-score, </a:t>
            </a:r>
            <a:r>
              <a:rPr lang="ko-KR" altLang="en-US" dirty="0"/>
              <a:t>오차행렬 등으로 </a:t>
            </a:r>
            <a:r>
              <a:rPr lang="ko-KR" altLang="en-US" dirty="0" err="1"/>
              <a:t>판단가능하다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표를 보시면 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F1 score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을 사용한 </a:t>
            </a:r>
            <a:r>
              <a:rPr lang="en-US" altLang="ko-KR" dirty="0"/>
              <a:t>Model1</a:t>
            </a:r>
            <a:r>
              <a:rPr lang="ko-KR" altLang="en-US" dirty="0"/>
              <a:t>이 </a:t>
            </a:r>
            <a:r>
              <a:rPr lang="en-US" altLang="ko-KR" dirty="0"/>
              <a:t>CNN</a:t>
            </a:r>
            <a:r>
              <a:rPr lang="ko-KR" altLang="en-US" dirty="0"/>
              <a:t>을 사용한 </a:t>
            </a:r>
            <a:r>
              <a:rPr lang="en-US" altLang="ko-KR" dirty="0"/>
              <a:t>Model2</a:t>
            </a:r>
            <a:r>
              <a:rPr lang="ko-KR" altLang="en-US" dirty="0"/>
              <a:t>보다 더 높은 것을 알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종합적으로 봤을 때</a:t>
            </a:r>
            <a:r>
              <a:rPr lang="en-US" altLang="ko-KR" dirty="0"/>
              <a:t>, LSTM</a:t>
            </a:r>
            <a:r>
              <a:rPr lang="ko-KR" altLang="en-US" dirty="0"/>
              <a:t>을 사용한 </a:t>
            </a:r>
            <a:r>
              <a:rPr lang="en-US" altLang="ko-KR" dirty="0"/>
              <a:t>Model1</a:t>
            </a:r>
            <a:r>
              <a:rPr lang="ko-KR" altLang="en-US" dirty="0"/>
              <a:t>이 </a:t>
            </a:r>
            <a:r>
              <a:rPr lang="en-US" altLang="ko-KR" dirty="0"/>
              <a:t>CNN</a:t>
            </a:r>
            <a:r>
              <a:rPr lang="ko-KR" altLang="en-US" dirty="0"/>
              <a:t>을 사용한 </a:t>
            </a:r>
            <a:r>
              <a:rPr lang="en-US" altLang="ko-KR" dirty="0"/>
              <a:t>Model2</a:t>
            </a:r>
            <a:r>
              <a:rPr lang="ko-KR" altLang="en-US" dirty="0"/>
              <a:t>보다 성능이 더 우수하다는 것을 나타냅니다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E1D94-A3B7-4EDC-B425-9E58041BB9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5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20C0E-F6DA-7F8B-420C-E9B5AD9BF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25E2DD-0B2D-130C-3FCA-3500CF76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50D8F-B29E-3FF2-EFF5-9C0B44BE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0F3F6-63F6-30CE-16B4-089713F1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1E0B-C50F-51BF-7106-B418C826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A5D1-5603-62F0-2263-B7E549B5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E10CC1-40DD-AF02-AC7A-20074356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A4466-D6CB-DE29-2BA9-537808FE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6C9F9-CFA6-20D2-746A-F3FF5C36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F019C-2D01-82B1-4D17-E91C706D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2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49DB33-974D-D6AA-F0CF-E644CCEC2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182CC-ABFA-891D-A73A-5C1C1809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CCF36-2E9F-8C67-8085-BDF81B59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2737F-5D18-368F-4DFB-037782FD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DFC84-EE8B-D415-7DAA-C62A20F6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DC275-B103-A06F-7D8C-07E348FC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BEEF7-D9F7-967B-AEBA-2D821A8B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9C3E2-9A1B-6272-B899-453AECBA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7EF2C-440B-A09E-4D50-B9EDB249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69735-55F3-8B38-E65B-3C895A17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025BD-B37E-0811-2632-777C7879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E24A2-7905-1E20-F20B-28BECFDE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B07F2-97B8-14A9-CA57-2C8CE7CF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B861B-87B0-9CEE-FA23-89EFDD54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10114-4AA6-3209-56C3-3D70872B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3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5035D-0D66-FD9B-74DC-1D062279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C7CE6-FC88-1297-A718-68D7D66F2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E7B29-10DB-D865-0257-69EBD0CF2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9E3CF-343A-668F-9ABA-B5028191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C7B4C-6535-3215-597D-66002D2B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DA726-4116-D18A-0589-CACD1CA5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0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F629-6BDE-B2A9-3A7E-67FD8571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5C577-91EA-BB24-8C01-B9CCF288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7D351F-2004-4A96-E963-E2866709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AEC9C-C7F0-227F-BB79-77B48E0D3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C5A829-26AD-2546-B044-729728A68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90B67-AF50-CDEC-A781-A372FA23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CFCDB1-044D-4762-9E6D-F36604F2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96678C-5052-CA64-30EB-4A425149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4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4DBC-81DB-2447-1560-E5A6BA9B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C5226E-69E9-77EF-0BE3-86E38A2A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D0DF38-625B-B114-B245-D194D191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70732-5B9F-1F84-8B40-E10E86FD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8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B06F7-0B44-B5BF-D925-6CF76D3C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3AB89-C7A5-A09D-BC20-D26F5B76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4ECEE-A2DA-C54B-EE6A-938F66FC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4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37B79-04BE-8C3F-CADA-914D8B62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6E969-1178-C0FE-95A7-41C670E4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7D007-3CE2-0D3B-B558-F37FF295B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E7E4C-F84A-A672-5C3D-6053CA8E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8E944-BF57-3C7E-FEA7-F11555E5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3D099-D765-BB64-F6AE-4A9A8E56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1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BD606-E6D0-FCAA-1028-5C5AFE17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5EEB0-93AC-5B59-2972-C22A8054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675321-61A1-F262-760F-04E07B91B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9C474-22E7-5349-040F-D4DCD2F0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A4607-3900-8B20-04FB-4BC0D5C6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FC4A7-D6A1-7C43-CBC9-04B66D30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C9A2B7-C08D-407B-FEFA-7B80EFCD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89BDD-DA3A-92C5-5340-733E639B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429D3-7A6D-3ADE-82F4-F56DF9D1E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D916-D460-4B5F-A934-B407E3ACBA6A}" type="datetimeFigureOut">
              <a:rPr lang="ko-KR" altLang="en-US" smtClean="0"/>
              <a:t>06-10(Mon)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3F466-CED5-B1EC-0CE3-44FD354BB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AE1E-FDEC-8C30-8866-560B10B48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07C2-7CC8-45BC-9BF5-0E7D60A82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8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98087-4831-FFC2-D18F-89609E67022A}"/>
              </a:ext>
            </a:extLst>
          </p:cNvPr>
          <p:cNvSpPr/>
          <p:nvPr/>
        </p:nvSpPr>
        <p:spPr>
          <a:xfrm>
            <a:off x="0" y="6014720"/>
            <a:ext cx="12192000" cy="8898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094CA-24EA-4600-A8C3-880588B6D174}"/>
              </a:ext>
            </a:extLst>
          </p:cNvPr>
          <p:cNvSpPr txBox="1"/>
          <p:nvPr/>
        </p:nvSpPr>
        <p:spPr>
          <a:xfrm>
            <a:off x="0" y="282500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3600" b="0" i="0" dirty="0">
                <a:solidFill>
                  <a:srgbClr val="333333"/>
                </a:solidFill>
                <a:effectLst/>
                <a:latin typeface="Noto Sans CJK kr"/>
              </a:rPr>
              <a:t>전자부품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Noto Sans CJK kr"/>
              </a:rPr>
              <a:t>(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Noto Sans CJK kr"/>
              </a:rPr>
              <a:t>음향기기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Noto Sans CJK kr"/>
              </a:rPr>
              <a:t>) 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Noto Sans CJK kr"/>
              </a:rPr>
              <a:t>품질보증 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Noto Sans CJK kr"/>
              </a:rPr>
              <a:t>AI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Noto Sans CJK kr"/>
              </a:rPr>
              <a:t>데이터셋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BEE90-0634-AD5E-5371-694330348F36}"/>
              </a:ext>
            </a:extLst>
          </p:cNvPr>
          <p:cNvSpPr txBox="1"/>
          <p:nvPr/>
        </p:nvSpPr>
        <p:spPr>
          <a:xfrm>
            <a:off x="4795519" y="4160473"/>
            <a:ext cx="260096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AI</a:t>
            </a:r>
            <a:r>
              <a:rPr lang="ko-KR" altLang="en-US" dirty="0"/>
              <a:t>활용 프로그래밍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21900793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한태건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939C93-C73D-E145-93DA-40DF1EFA4523}"/>
              </a:ext>
            </a:extLst>
          </p:cNvPr>
          <p:cNvCxnSpPr/>
          <p:nvPr/>
        </p:nvCxnSpPr>
        <p:spPr>
          <a:xfrm>
            <a:off x="0" y="1212426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1C84EF-4AD4-79AD-764B-2A0F0E310F2C}"/>
              </a:ext>
            </a:extLst>
          </p:cNvPr>
          <p:cNvCxnSpPr/>
          <p:nvPr/>
        </p:nvCxnSpPr>
        <p:spPr>
          <a:xfrm>
            <a:off x="0" y="5730240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6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939C93-C73D-E145-93DA-40DF1EFA4523}"/>
              </a:ext>
            </a:extLst>
          </p:cNvPr>
          <p:cNvCxnSpPr/>
          <p:nvPr/>
        </p:nvCxnSpPr>
        <p:spPr>
          <a:xfrm>
            <a:off x="0" y="6366933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82606A-31B0-EAF7-0755-81A6E761C28A}"/>
              </a:ext>
            </a:extLst>
          </p:cNvPr>
          <p:cNvSpPr txBox="1"/>
          <p:nvPr/>
        </p:nvSpPr>
        <p:spPr>
          <a:xfrm>
            <a:off x="300797" y="239067"/>
            <a:ext cx="40310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실제 데이터 및 예측 데이터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FD8C826-4AB7-9A4C-A5C2-6449C3AD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15" y="1966565"/>
            <a:ext cx="8175600" cy="14624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87ABA4A-4C8D-D186-798B-EAA9486BD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15" y="4380480"/>
            <a:ext cx="8174369" cy="1423761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3C71F4B-DB8C-D4E4-C725-CED3D5924EF0}"/>
              </a:ext>
            </a:extLst>
          </p:cNvPr>
          <p:cNvSpPr/>
          <p:nvPr/>
        </p:nvSpPr>
        <p:spPr>
          <a:xfrm>
            <a:off x="4836248" y="1463711"/>
            <a:ext cx="2519501" cy="37183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1 (LSTM)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D5A93AF-3B81-86E4-A815-FBEF0517F859}"/>
              </a:ext>
            </a:extLst>
          </p:cNvPr>
          <p:cNvSpPr/>
          <p:nvPr/>
        </p:nvSpPr>
        <p:spPr>
          <a:xfrm>
            <a:off x="4836248" y="3881723"/>
            <a:ext cx="2519501" cy="37183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2 (CNN)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4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2606A-31B0-EAF7-0755-81A6E761C28A}"/>
              </a:ext>
            </a:extLst>
          </p:cNvPr>
          <p:cNvSpPr txBox="1"/>
          <p:nvPr/>
        </p:nvSpPr>
        <p:spPr>
          <a:xfrm>
            <a:off x="300796" y="239067"/>
            <a:ext cx="681120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훈련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테스트 데이터 그래프 및 오차행렬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3C71F4B-DB8C-D4E4-C725-CED3D5924EF0}"/>
              </a:ext>
            </a:extLst>
          </p:cNvPr>
          <p:cNvSpPr/>
          <p:nvPr/>
        </p:nvSpPr>
        <p:spPr>
          <a:xfrm>
            <a:off x="1344506" y="1073677"/>
            <a:ext cx="2519501" cy="37183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1 (LSTM)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D5A93AF-3B81-86E4-A815-FBEF0517F859}"/>
              </a:ext>
            </a:extLst>
          </p:cNvPr>
          <p:cNvSpPr/>
          <p:nvPr/>
        </p:nvSpPr>
        <p:spPr>
          <a:xfrm>
            <a:off x="7505161" y="1073677"/>
            <a:ext cx="2519501" cy="37183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2 (CNN)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C43245-F910-689A-117E-214B906D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6" y="1577701"/>
            <a:ext cx="3564000" cy="2315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F2FCDA-9D98-5F9B-5BA1-9E60CBB30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56" y="3902883"/>
            <a:ext cx="3564000" cy="2832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DACD5-FA46-0709-1F2C-56A3F175B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112" y="1577701"/>
            <a:ext cx="3767598" cy="23159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DC5C98-C9F7-33EA-F45F-42F17C9CD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113" y="3986796"/>
            <a:ext cx="3767597" cy="28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3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939C93-C73D-E145-93DA-40DF1EFA4523}"/>
              </a:ext>
            </a:extLst>
          </p:cNvPr>
          <p:cNvCxnSpPr/>
          <p:nvPr/>
        </p:nvCxnSpPr>
        <p:spPr>
          <a:xfrm>
            <a:off x="0" y="6366933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82606A-31B0-EAF7-0755-81A6E761C28A}"/>
              </a:ext>
            </a:extLst>
          </p:cNvPr>
          <p:cNvSpPr txBox="1"/>
          <p:nvPr/>
        </p:nvSpPr>
        <p:spPr>
          <a:xfrm>
            <a:off x="300797" y="239067"/>
            <a:ext cx="19990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모델 측정값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A3E0A1-ADF2-E592-E945-9A1D9AA49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63909"/>
              </p:ext>
            </p:extLst>
          </p:nvPr>
        </p:nvGraphicFramePr>
        <p:xfrm>
          <a:off x="683490" y="1781846"/>
          <a:ext cx="10474036" cy="267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09">
                  <a:extLst>
                    <a:ext uri="{9D8B030D-6E8A-4147-A177-3AD203B41FA5}">
                      <a16:colId xmlns:a16="http://schemas.microsoft.com/office/drawing/2014/main" val="2868294876"/>
                    </a:ext>
                  </a:extLst>
                </a:gridCol>
                <a:gridCol w="2618509">
                  <a:extLst>
                    <a:ext uri="{9D8B030D-6E8A-4147-A177-3AD203B41FA5}">
                      <a16:colId xmlns:a16="http://schemas.microsoft.com/office/drawing/2014/main" val="433823350"/>
                    </a:ext>
                  </a:extLst>
                </a:gridCol>
                <a:gridCol w="2618509">
                  <a:extLst>
                    <a:ext uri="{9D8B030D-6E8A-4147-A177-3AD203B41FA5}">
                      <a16:colId xmlns:a16="http://schemas.microsoft.com/office/drawing/2014/main" val="2524754738"/>
                    </a:ext>
                  </a:extLst>
                </a:gridCol>
                <a:gridCol w="2618509">
                  <a:extLst>
                    <a:ext uri="{9D8B030D-6E8A-4147-A177-3AD203B41FA5}">
                      <a16:colId xmlns:a16="http://schemas.microsoft.com/office/drawing/2014/main" val="2441904454"/>
                    </a:ext>
                  </a:extLst>
                </a:gridCol>
              </a:tblGrid>
              <a:tr h="5340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Model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Model 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Error [%]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967289"/>
                  </a:ext>
                </a:extLst>
              </a:tr>
              <a:tr h="53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정확도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0.895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5.0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8794741"/>
                  </a:ext>
                </a:extLst>
              </a:tr>
              <a:tr h="53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정밀도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0.89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0.85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239800"/>
                  </a:ext>
                </a:extLst>
              </a:tr>
              <a:tr h="53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재현률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2173567"/>
                  </a:ext>
                </a:extLst>
              </a:tr>
              <a:tr h="534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F1 score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2.1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34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5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094CA-24EA-4600-A8C3-880588B6D174}"/>
              </a:ext>
            </a:extLst>
          </p:cNvPr>
          <p:cNvSpPr txBox="1"/>
          <p:nvPr/>
        </p:nvSpPr>
        <p:spPr>
          <a:xfrm>
            <a:off x="226906" y="167900"/>
            <a:ext cx="710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3200" dirty="0">
                <a:solidFill>
                  <a:schemeClr val="bg1"/>
                </a:solidFill>
                <a:latin typeface="Noto Sans CJK kr"/>
              </a:rPr>
              <a:t>분석 적용 시</a:t>
            </a:r>
            <a:r>
              <a:rPr lang="en-US" altLang="ko-KR" sz="3200" dirty="0">
                <a:solidFill>
                  <a:schemeClr val="bg1"/>
                </a:solidFill>
                <a:latin typeface="Noto Sans CJK kr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Noto Sans CJK kr"/>
              </a:rPr>
              <a:t> </a:t>
            </a:r>
            <a:r>
              <a:rPr lang="ko-KR" altLang="en-US" sz="3200" b="0" i="0" dirty="0">
                <a:solidFill>
                  <a:schemeClr val="bg1"/>
                </a:solidFill>
                <a:effectLst/>
                <a:latin typeface="Noto Sans CJK kr"/>
              </a:rPr>
              <a:t>주의 사항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939C93-C73D-E145-93DA-40DF1EFA4523}"/>
              </a:ext>
            </a:extLst>
          </p:cNvPr>
          <p:cNvCxnSpPr/>
          <p:nvPr/>
        </p:nvCxnSpPr>
        <p:spPr>
          <a:xfrm>
            <a:off x="0" y="6366933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DFEB8D-58E3-6DC5-ED10-2A8AF9AD901F}"/>
              </a:ext>
            </a:extLst>
          </p:cNvPr>
          <p:cNvSpPr txBox="1"/>
          <p:nvPr/>
        </p:nvSpPr>
        <p:spPr>
          <a:xfrm>
            <a:off x="1075265" y="1510436"/>
            <a:ext cx="9430175" cy="2776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양품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불량에 대한 </a:t>
            </a:r>
            <a:r>
              <a:rPr lang="en-US" altLang="ko-KR" dirty="0">
                <a:sym typeface="Wingdings" panose="05000000000000000000" pitchFamily="2" charset="2"/>
              </a:rPr>
              <a:t>Labeling </a:t>
            </a:r>
            <a:r>
              <a:rPr lang="ko-KR" altLang="en-US" dirty="0">
                <a:sym typeface="Wingdings" panose="05000000000000000000" pitchFamily="2" charset="2"/>
              </a:rPr>
              <a:t>필요</a:t>
            </a:r>
            <a:r>
              <a:rPr lang="en-US" altLang="ko-KR" dirty="0">
                <a:sym typeface="Wingdings" panose="05000000000000000000" pitchFamily="2" charset="2"/>
              </a:rPr>
              <a:t>    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</a:t>
            </a:r>
            <a:r>
              <a:rPr lang="ko-KR" altLang="en-US" dirty="0">
                <a:sym typeface="Wingdings" panose="05000000000000000000" pitchFamily="2" charset="2"/>
              </a:rPr>
              <a:t> 현업 전문가의 도움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제조현장과 제품의 성능검사 시 마다 최적의 전처리 방법이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 </a:t>
            </a:r>
            <a:r>
              <a:rPr lang="ko-KR" altLang="en-US" dirty="0">
                <a:sym typeface="Wingdings" panose="05000000000000000000" pitchFamily="2" charset="2"/>
              </a:rPr>
              <a:t>상황에 맞는 전처리 하여 최적의 데이터셋 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450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C0016-DAF2-4B1B-335A-0ED54DCBA387}"/>
              </a:ext>
            </a:extLst>
          </p:cNvPr>
          <p:cNvSpPr txBox="1"/>
          <p:nvPr/>
        </p:nvSpPr>
        <p:spPr>
          <a:xfrm>
            <a:off x="0" y="264203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Thank you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2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C0016-DAF2-4B1B-335A-0ED54DCBA387}"/>
              </a:ext>
            </a:extLst>
          </p:cNvPr>
          <p:cNvSpPr txBox="1"/>
          <p:nvPr/>
        </p:nvSpPr>
        <p:spPr>
          <a:xfrm>
            <a:off x="0" y="264203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Introduction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094CA-24EA-4600-A8C3-880588B6D174}"/>
              </a:ext>
            </a:extLst>
          </p:cNvPr>
          <p:cNvSpPr txBox="1"/>
          <p:nvPr/>
        </p:nvSpPr>
        <p:spPr>
          <a:xfrm>
            <a:off x="226906" y="167900"/>
            <a:ext cx="710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3200" b="0" i="0" dirty="0">
                <a:solidFill>
                  <a:schemeClr val="bg1"/>
                </a:solidFill>
                <a:effectLst/>
                <a:latin typeface="Noto Sans CJK kr"/>
              </a:rPr>
              <a:t>공정 개요 및 이슈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939C93-C73D-E145-93DA-40DF1EFA4523}"/>
              </a:ext>
            </a:extLst>
          </p:cNvPr>
          <p:cNvCxnSpPr/>
          <p:nvPr/>
        </p:nvCxnSpPr>
        <p:spPr>
          <a:xfrm>
            <a:off x="0" y="6366933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B758FA-26C9-8797-CDB8-DF11CAD5E15F}"/>
              </a:ext>
            </a:extLst>
          </p:cNvPr>
          <p:cNvSpPr txBox="1"/>
          <p:nvPr/>
        </p:nvSpPr>
        <p:spPr>
          <a:xfrm>
            <a:off x="523627" y="3718838"/>
            <a:ext cx="382262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S</a:t>
            </a:r>
            <a:r>
              <a:rPr lang="en-US" altLang="ko-KR" sz="1600" dirty="0"/>
              <a:t>urface</a:t>
            </a:r>
            <a:r>
              <a:rPr lang="ko-KR" altLang="en-US" sz="1600" dirty="0"/>
              <a:t> </a:t>
            </a:r>
            <a:r>
              <a:rPr lang="en-US" altLang="ko-KR" sz="1600" b="1" dirty="0"/>
              <a:t>M</a:t>
            </a:r>
            <a:r>
              <a:rPr lang="en-US" altLang="ko-KR" sz="1600" dirty="0"/>
              <a:t>ounting </a:t>
            </a:r>
            <a:r>
              <a:rPr lang="en-US" altLang="ko-KR" sz="1600" b="1" dirty="0"/>
              <a:t>T</a:t>
            </a:r>
            <a:r>
              <a:rPr lang="en-US" altLang="ko-KR" sz="1600" dirty="0"/>
              <a:t>echnology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조립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검사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출하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67BB08-1AE1-44A0-4A13-27C4EDDE3EC3}"/>
              </a:ext>
            </a:extLst>
          </p:cNvPr>
          <p:cNvSpPr/>
          <p:nvPr/>
        </p:nvSpPr>
        <p:spPr>
          <a:xfrm>
            <a:off x="373765" y="1343143"/>
            <a:ext cx="3822626" cy="473930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7141E3-CC3F-8EEC-5746-74B8A9E8CC8A}"/>
              </a:ext>
            </a:extLst>
          </p:cNvPr>
          <p:cNvSpPr/>
          <p:nvPr/>
        </p:nvSpPr>
        <p:spPr>
          <a:xfrm>
            <a:off x="1458846" y="1158239"/>
            <a:ext cx="1654342" cy="3856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공정 개요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CFDE8-3269-713A-8AC0-ADD40655AEC0}"/>
              </a:ext>
            </a:extLst>
          </p:cNvPr>
          <p:cNvSpPr/>
          <p:nvPr/>
        </p:nvSpPr>
        <p:spPr>
          <a:xfrm>
            <a:off x="7913261" y="1343143"/>
            <a:ext cx="4059071" cy="473930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122FA8-FE10-D051-F197-59D77446CADD}"/>
              </a:ext>
            </a:extLst>
          </p:cNvPr>
          <p:cNvSpPr/>
          <p:nvPr/>
        </p:nvSpPr>
        <p:spPr>
          <a:xfrm>
            <a:off x="9296172" y="1158239"/>
            <a:ext cx="1293246" cy="3856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이슈 사항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A2116-5328-ADE2-83DA-3C674013BD52}"/>
              </a:ext>
            </a:extLst>
          </p:cNvPr>
          <p:cNvSpPr txBox="1"/>
          <p:nvPr/>
        </p:nvSpPr>
        <p:spPr>
          <a:xfrm>
            <a:off x="8099796" y="1639672"/>
            <a:ext cx="3685999" cy="433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ym typeface="Wingdings" panose="05000000000000000000" pitchFamily="2" charset="2"/>
              </a:rPr>
              <a:t>출력값</a:t>
            </a:r>
            <a:r>
              <a:rPr lang="ko-KR" altLang="en-US" sz="1400" dirty="0">
                <a:sym typeface="Wingdings" panose="05000000000000000000" pitchFamily="2" charset="2"/>
              </a:rPr>
              <a:t> 정밀 측정 어려움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       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작업자에 따라 합불 판정 변동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       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출하제품 품질이 변동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품질과 고객 만족도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수율</a:t>
            </a:r>
            <a:r>
              <a:rPr lang="ko-KR" altLang="en-US" sz="1400" dirty="0"/>
              <a:t> 고려           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합불 판정 기준 마련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4400">
              <a:lnSpc>
                <a:spcPct val="200000"/>
              </a:lnSpc>
            </a:pP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데이터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측정 방안 필요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ko-KR" altLang="en-US" sz="1400" dirty="0"/>
          </a:p>
        </p:txBody>
      </p:sp>
      <p:pic>
        <p:nvPicPr>
          <p:cNvPr id="1026" name="Picture 2" descr="음향, 고쳐야 할까? 보강해야 할까? 교체해야 할까? 판단 기준은? – 하이테크 예배 신학 연구소">
            <a:extLst>
              <a:ext uri="{FF2B5EF4-FFF2-40B4-BE49-F238E27FC236}">
                <a16:creationId xmlns:a16="http://schemas.microsoft.com/office/drawing/2014/main" id="{09CFA68C-7D13-821F-F163-89938B9B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25" y="1639672"/>
            <a:ext cx="269958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8BF918C-2126-4492-EED2-A7AC62DEEB23}"/>
              </a:ext>
            </a:extLst>
          </p:cNvPr>
          <p:cNvSpPr/>
          <p:nvPr/>
        </p:nvSpPr>
        <p:spPr>
          <a:xfrm>
            <a:off x="4382926" y="1343143"/>
            <a:ext cx="3343798" cy="473930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8F43BE-E614-3CF8-E9D6-A0887D91EF66}"/>
              </a:ext>
            </a:extLst>
          </p:cNvPr>
          <p:cNvSpPr/>
          <p:nvPr/>
        </p:nvSpPr>
        <p:spPr>
          <a:xfrm>
            <a:off x="5374738" y="1158239"/>
            <a:ext cx="1360173" cy="3856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검사공정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AA898-FD2D-6238-55AE-887FEB1F8902}"/>
              </a:ext>
            </a:extLst>
          </p:cNvPr>
          <p:cNvSpPr txBox="1"/>
          <p:nvPr/>
        </p:nvSpPr>
        <p:spPr>
          <a:xfrm>
            <a:off x="4532788" y="1639672"/>
            <a:ext cx="3059503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완성된 전자부품 검사</a:t>
            </a:r>
            <a:r>
              <a:rPr lang="en-US" altLang="ko-KR" sz="1400" dirty="0"/>
              <a:t>, </a:t>
            </a:r>
            <a:r>
              <a:rPr lang="ko-KR" altLang="en-US" sz="1400" dirty="0"/>
              <a:t>시험</a:t>
            </a:r>
            <a:r>
              <a:rPr lang="en-US" altLang="ko-KR" sz="1400" dirty="0">
                <a:sym typeface="Wingdings" panose="05000000000000000000" pitchFamily="2" charset="2"/>
              </a:rPr>
              <a:t>      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ym typeface="Wingdings" panose="05000000000000000000" pitchFamily="2" charset="2"/>
              </a:rPr>
              <a:t>  </a:t>
            </a:r>
            <a:r>
              <a:rPr lang="ko-KR" altLang="en-US" sz="1400" dirty="0">
                <a:sym typeface="Wingdings" panose="05000000000000000000" pitchFamily="2" charset="2"/>
              </a:rPr>
              <a:t>소음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소비전력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sym typeface="Wingdings" panose="05000000000000000000" pitchFamily="2" charset="2"/>
              </a:rPr>
              <a:t>전기결선</a:t>
            </a:r>
            <a:r>
              <a:rPr lang="ko-KR" altLang="en-US" sz="1400" dirty="0">
                <a:sym typeface="Wingdings" panose="05000000000000000000" pitchFamily="2" charset="2"/>
              </a:rPr>
              <a:t> 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ko-KR" altLang="en-US" sz="1400" dirty="0">
                <a:sym typeface="Wingdings" panose="05000000000000000000" pitchFamily="2" charset="2"/>
              </a:rPr>
              <a:t>이상유무 검사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B8E2B-F102-A24B-CCEC-C944D97BC3C3}"/>
              </a:ext>
            </a:extLst>
          </p:cNvPr>
          <p:cNvSpPr txBox="1"/>
          <p:nvPr/>
        </p:nvSpPr>
        <p:spPr>
          <a:xfrm>
            <a:off x="4532788" y="3423972"/>
            <a:ext cx="3059503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음향기기 평가</a:t>
            </a:r>
            <a:r>
              <a:rPr lang="en-US" altLang="ko-KR" sz="1400" dirty="0">
                <a:sym typeface="Wingdings" panose="05000000000000000000" pitchFamily="2" charset="2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ym typeface="Wingdings" panose="05000000000000000000" pitchFamily="2" charset="2"/>
              </a:rPr>
              <a:t>  </a:t>
            </a:r>
            <a:r>
              <a:rPr lang="ko-KR" altLang="en-US" sz="1400" dirty="0">
                <a:sym typeface="Wingdings" panose="05000000000000000000" pitchFamily="2" charset="2"/>
              </a:rPr>
              <a:t>오디오 분석기 이용하여 입력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ym typeface="Wingdings" panose="05000000000000000000" pitchFamily="2" charset="2"/>
              </a:rPr>
              <a:t>     파형과 출력 파형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174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094CA-24EA-4600-A8C3-880588B6D174}"/>
              </a:ext>
            </a:extLst>
          </p:cNvPr>
          <p:cNvSpPr txBox="1"/>
          <p:nvPr/>
        </p:nvSpPr>
        <p:spPr>
          <a:xfrm>
            <a:off x="226906" y="167900"/>
            <a:ext cx="710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3200" b="0" i="0" dirty="0">
                <a:solidFill>
                  <a:schemeClr val="bg1"/>
                </a:solidFill>
                <a:effectLst/>
                <a:latin typeface="Noto Sans CJK kr"/>
              </a:rPr>
              <a:t>목적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939C93-C73D-E145-93DA-40DF1EFA4523}"/>
              </a:ext>
            </a:extLst>
          </p:cNvPr>
          <p:cNvCxnSpPr/>
          <p:nvPr/>
        </p:nvCxnSpPr>
        <p:spPr>
          <a:xfrm>
            <a:off x="0" y="6366933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DE40AF-9E35-FCC4-12BC-422B4C834A39}"/>
              </a:ext>
            </a:extLst>
          </p:cNvPr>
          <p:cNvSpPr txBox="1"/>
          <p:nvPr/>
        </p:nvSpPr>
        <p:spPr>
          <a:xfrm>
            <a:off x="8012604" y="5172310"/>
            <a:ext cx="3613079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불량 검출률 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품질 검사 프로세스 자동화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CE057C-3686-15BD-C80F-D3F9F7E2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32" y="1868160"/>
            <a:ext cx="3613079" cy="3013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쉽고 빠른 AI 분석의 시작, AIDUez! | KT Enterprise">
            <a:extLst>
              <a:ext uri="{FF2B5EF4-FFF2-40B4-BE49-F238E27FC236}">
                <a16:creationId xmlns:a16="http://schemas.microsoft.com/office/drawing/2014/main" id="{B93D8F92-A2BF-A20F-3840-D2F2438C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86" y="1868160"/>
            <a:ext cx="3614400" cy="30139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605A1-C327-0C45-87E7-6C11B03712BD}"/>
              </a:ext>
            </a:extLst>
          </p:cNvPr>
          <p:cNvSpPr txBox="1"/>
          <p:nvPr/>
        </p:nvSpPr>
        <p:spPr>
          <a:xfrm>
            <a:off x="2653451" y="5070934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분석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7289D99-B51C-96D8-D701-FF953C9DA3DB}"/>
              </a:ext>
            </a:extLst>
          </p:cNvPr>
          <p:cNvSpPr/>
          <p:nvPr/>
        </p:nvSpPr>
        <p:spPr>
          <a:xfrm>
            <a:off x="5470220" y="2947059"/>
            <a:ext cx="1479220" cy="991957"/>
          </a:xfrm>
          <a:prstGeom prst="rightArrow">
            <a:avLst>
              <a:gd name="adj1" fmla="val 50000"/>
              <a:gd name="adj2" fmla="val 5064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62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C0016-DAF2-4B1B-335A-0ED54DCBA387}"/>
              </a:ext>
            </a:extLst>
          </p:cNvPr>
          <p:cNvSpPr txBox="1"/>
          <p:nvPr/>
        </p:nvSpPr>
        <p:spPr>
          <a:xfrm>
            <a:off x="0" y="264203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Methodology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8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094CA-24EA-4600-A8C3-880588B6D174}"/>
              </a:ext>
            </a:extLst>
          </p:cNvPr>
          <p:cNvSpPr txBox="1"/>
          <p:nvPr/>
        </p:nvSpPr>
        <p:spPr>
          <a:xfrm>
            <a:off x="226906" y="167900"/>
            <a:ext cx="710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3200" dirty="0">
                <a:solidFill>
                  <a:schemeClr val="bg1"/>
                </a:solidFill>
                <a:latin typeface="Noto Sans CJK kr"/>
              </a:rPr>
              <a:t>데이터 분석 프로세스</a:t>
            </a:r>
            <a:endParaRPr lang="ko-KR" altLang="en-US" sz="3200" b="0" i="0" dirty="0">
              <a:solidFill>
                <a:schemeClr val="bg1"/>
              </a:solidFill>
              <a:effectLst/>
              <a:latin typeface="Noto Sans CJK kr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939C93-C73D-E145-93DA-40DF1EFA4523}"/>
              </a:ext>
            </a:extLst>
          </p:cNvPr>
          <p:cNvCxnSpPr/>
          <p:nvPr/>
        </p:nvCxnSpPr>
        <p:spPr>
          <a:xfrm>
            <a:off x="0" y="6366933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51C197-F79E-DBBC-C24A-769156D58DE5}"/>
              </a:ext>
            </a:extLst>
          </p:cNvPr>
          <p:cNvSpPr txBox="1"/>
          <p:nvPr/>
        </p:nvSpPr>
        <p:spPr>
          <a:xfrm>
            <a:off x="397396" y="1079279"/>
            <a:ext cx="7749076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수</a:t>
            </a:r>
            <a:r>
              <a:rPr lang="en-US" altLang="ko-KR" dirty="0"/>
              <a:t>: 348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데이터셋 형태</a:t>
            </a:r>
            <a:r>
              <a:rPr lang="en-US" altLang="ko-KR" dirty="0"/>
              <a:t>: </a:t>
            </a:r>
            <a:r>
              <a:rPr lang="ko-KR" altLang="en-US" dirty="0"/>
              <a:t>비정형 소리 데이터셋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주요 수집 데이터</a:t>
            </a:r>
            <a:r>
              <a:rPr lang="en-US" altLang="ko-KR" dirty="0"/>
              <a:t>: </a:t>
            </a:r>
            <a:r>
              <a:rPr lang="ko-KR" altLang="en-US" dirty="0"/>
              <a:t>출하검사공정의 음향 검사 데이터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A61B68-F079-A422-A29A-B4B147F4C546}"/>
              </a:ext>
            </a:extLst>
          </p:cNvPr>
          <p:cNvSpPr/>
          <p:nvPr/>
        </p:nvSpPr>
        <p:spPr>
          <a:xfrm>
            <a:off x="489527" y="3405911"/>
            <a:ext cx="2087418" cy="968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라이브러리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데이터 불러오기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C3981B-96EE-393D-DE9E-C2E41E969F59}"/>
              </a:ext>
            </a:extLst>
          </p:cNvPr>
          <p:cNvSpPr/>
          <p:nvPr/>
        </p:nvSpPr>
        <p:spPr>
          <a:xfrm>
            <a:off x="3228225" y="3405911"/>
            <a:ext cx="2087418" cy="968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데이터 종류 및 개수 확인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798C2DD-0DBD-C041-75C1-58ECC421F25E}"/>
              </a:ext>
            </a:extLst>
          </p:cNvPr>
          <p:cNvSpPr/>
          <p:nvPr/>
        </p:nvSpPr>
        <p:spPr>
          <a:xfrm>
            <a:off x="5966923" y="3405911"/>
            <a:ext cx="2087418" cy="968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데이터 특성 파악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40C96B-6001-31E7-372C-203AC8FD9014}"/>
              </a:ext>
            </a:extLst>
          </p:cNvPr>
          <p:cNvSpPr/>
          <p:nvPr/>
        </p:nvSpPr>
        <p:spPr>
          <a:xfrm>
            <a:off x="8705621" y="3405911"/>
            <a:ext cx="2087418" cy="968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데이터 정제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전처리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703319-292A-056E-49A6-564B9609E476}"/>
              </a:ext>
            </a:extLst>
          </p:cNvPr>
          <p:cNvSpPr/>
          <p:nvPr/>
        </p:nvSpPr>
        <p:spPr>
          <a:xfrm>
            <a:off x="8705621" y="5043441"/>
            <a:ext cx="2087418" cy="968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학습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평가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데이터 분리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AFB63F6-C55E-CCDF-C5FA-4724C27C3B2E}"/>
              </a:ext>
            </a:extLst>
          </p:cNvPr>
          <p:cNvSpPr/>
          <p:nvPr/>
        </p:nvSpPr>
        <p:spPr>
          <a:xfrm>
            <a:off x="5962653" y="5043441"/>
            <a:ext cx="2087418" cy="968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AI </a:t>
            </a:r>
            <a:r>
              <a:rPr lang="ko-KR" altLang="en-US" dirty="0">
                <a:solidFill>
                  <a:schemeClr val="bg1"/>
                </a:solidFill>
              </a:rPr>
              <a:t>모델 구축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C5D9EA-B36F-2581-CDC5-EA104656AD79}"/>
              </a:ext>
            </a:extLst>
          </p:cNvPr>
          <p:cNvSpPr/>
          <p:nvPr/>
        </p:nvSpPr>
        <p:spPr>
          <a:xfrm>
            <a:off x="3228225" y="5043441"/>
            <a:ext cx="2087418" cy="968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AI </a:t>
            </a:r>
            <a:r>
              <a:rPr lang="ko-KR" altLang="en-US" dirty="0">
                <a:solidFill>
                  <a:schemeClr val="bg1"/>
                </a:solidFill>
              </a:rPr>
              <a:t>모델 훈련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921CCD-66DE-95E6-8FAB-E46B61C62FF6}"/>
              </a:ext>
            </a:extLst>
          </p:cNvPr>
          <p:cNvSpPr/>
          <p:nvPr/>
        </p:nvSpPr>
        <p:spPr>
          <a:xfrm>
            <a:off x="493797" y="5043441"/>
            <a:ext cx="2087418" cy="968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결과 분석 및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해석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6EA5D8-08A2-3BBF-CD75-4C12F47E8FB6}"/>
              </a:ext>
            </a:extLst>
          </p:cNvPr>
          <p:cNvCxnSpPr>
            <a:cxnSpLocks/>
          </p:cNvCxnSpPr>
          <p:nvPr/>
        </p:nvCxnSpPr>
        <p:spPr>
          <a:xfrm>
            <a:off x="2663572" y="3890039"/>
            <a:ext cx="476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27036F-7076-87D0-FCBC-4DE76497B7AB}"/>
              </a:ext>
            </a:extLst>
          </p:cNvPr>
          <p:cNvCxnSpPr>
            <a:cxnSpLocks/>
          </p:cNvCxnSpPr>
          <p:nvPr/>
        </p:nvCxnSpPr>
        <p:spPr>
          <a:xfrm>
            <a:off x="5406772" y="3890039"/>
            <a:ext cx="476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CD4850F-516B-2893-45C1-A0FE86747954}"/>
              </a:ext>
            </a:extLst>
          </p:cNvPr>
          <p:cNvCxnSpPr>
            <a:cxnSpLocks/>
          </p:cNvCxnSpPr>
          <p:nvPr/>
        </p:nvCxnSpPr>
        <p:spPr>
          <a:xfrm>
            <a:off x="8146472" y="3890039"/>
            <a:ext cx="476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C55946-79C5-03A7-FB4D-AEFF66C8B3CB}"/>
              </a:ext>
            </a:extLst>
          </p:cNvPr>
          <p:cNvCxnSpPr>
            <a:cxnSpLocks/>
          </p:cNvCxnSpPr>
          <p:nvPr/>
        </p:nvCxnSpPr>
        <p:spPr>
          <a:xfrm>
            <a:off x="9795512" y="4465551"/>
            <a:ext cx="0" cy="503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9AC872-08EF-155A-307B-27601F923DF9}"/>
              </a:ext>
            </a:extLst>
          </p:cNvPr>
          <p:cNvCxnSpPr>
            <a:cxnSpLocks/>
          </p:cNvCxnSpPr>
          <p:nvPr/>
        </p:nvCxnSpPr>
        <p:spPr>
          <a:xfrm flipH="1">
            <a:off x="8146472" y="5543348"/>
            <a:ext cx="476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F439D59-D787-BF5B-4981-A1523CE2868D}"/>
              </a:ext>
            </a:extLst>
          </p:cNvPr>
          <p:cNvCxnSpPr>
            <a:cxnSpLocks/>
          </p:cNvCxnSpPr>
          <p:nvPr/>
        </p:nvCxnSpPr>
        <p:spPr>
          <a:xfrm flipH="1">
            <a:off x="5406772" y="5543348"/>
            <a:ext cx="476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F9A2B0-7A97-74DB-E564-FCD9A5759A9A}"/>
              </a:ext>
            </a:extLst>
          </p:cNvPr>
          <p:cNvCxnSpPr>
            <a:cxnSpLocks/>
          </p:cNvCxnSpPr>
          <p:nvPr/>
        </p:nvCxnSpPr>
        <p:spPr>
          <a:xfrm flipH="1">
            <a:off x="2663572" y="5543348"/>
            <a:ext cx="476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7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094CA-24EA-4600-A8C3-880588B6D174}"/>
              </a:ext>
            </a:extLst>
          </p:cNvPr>
          <p:cNvSpPr txBox="1"/>
          <p:nvPr/>
        </p:nvSpPr>
        <p:spPr>
          <a:xfrm>
            <a:off x="226906" y="167900"/>
            <a:ext cx="710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3200" b="0" i="0" dirty="0">
                <a:solidFill>
                  <a:schemeClr val="bg1"/>
                </a:solidFill>
                <a:effectLst/>
                <a:latin typeface="Noto Sans CJK kr"/>
              </a:rPr>
              <a:t>Model 1</a:t>
            </a:r>
            <a:endParaRPr lang="ko-KR" altLang="en-US" sz="3200" b="0" i="0" dirty="0">
              <a:solidFill>
                <a:schemeClr val="bg1"/>
              </a:solidFill>
              <a:effectLst/>
              <a:latin typeface="Noto Sans CJK kr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939C93-C73D-E145-93DA-40DF1EFA4523}"/>
              </a:ext>
            </a:extLst>
          </p:cNvPr>
          <p:cNvCxnSpPr/>
          <p:nvPr/>
        </p:nvCxnSpPr>
        <p:spPr>
          <a:xfrm>
            <a:off x="0" y="6366933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635D38-03D2-4A4E-0FBC-658CC8393B7F}"/>
              </a:ext>
            </a:extLst>
          </p:cNvPr>
          <p:cNvSpPr txBox="1"/>
          <p:nvPr/>
        </p:nvSpPr>
        <p:spPr>
          <a:xfrm>
            <a:off x="490143" y="5720602"/>
            <a:ext cx="5605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구성</a:t>
            </a:r>
            <a:r>
              <a:rPr lang="en-US" altLang="ko-KR" dirty="0"/>
              <a:t>: </a:t>
            </a:r>
            <a:r>
              <a:rPr lang="ko-KR" altLang="en-US" dirty="0"/>
              <a:t>메모리 셀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망각 게이트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5BA00D-7B8D-1ECA-413E-6C4F087B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7" y="1918970"/>
            <a:ext cx="5605858" cy="3470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DEA818-296D-DAE9-8E3A-E3A226B0C410}"/>
              </a:ext>
            </a:extLst>
          </p:cNvPr>
          <p:cNvSpPr txBox="1"/>
          <p:nvPr/>
        </p:nvSpPr>
        <p:spPr>
          <a:xfrm>
            <a:off x="490143" y="1365667"/>
            <a:ext cx="7105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2400" b="0" i="0" dirty="0">
                <a:effectLst/>
                <a:latin typeface="Noto Sans CJK kr"/>
              </a:rPr>
              <a:t>LSTM </a:t>
            </a:r>
            <a:r>
              <a:rPr lang="en-US" altLang="ko-KR" sz="2400" dirty="0">
                <a:latin typeface="Noto Sans CJK kr"/>
              </a:rPr>
              <a:t>(Long-Short Term Memory)</a:t>
            </a:r>
            <a:endParaRPr lang="ko-KR" altLang="en-US" sz="2400" b="0" i="0" dirty="0">
              <a:effectLst/>
              <a:latin typeface="Noto Sans CJK k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569BD-425D-5A24-1065-8E58C09F4954}"/>
              </a:ext>
            </a:extLst>
          </p:cNvPr>
          <p:cNvSpPr txBox="1"/>
          <p:nvPr/>
        </p:nvSpPr>
        <p:spPr>
          <a:xfrm>
            <a:off x="6304434" y="2243587"/>
            <a:ext cx="5970693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데이터 수집 후</a:t>
            </a:r>
            <a:r>
              <a:rPr lang="en-US" altLang="ko-KR" dirty="0"/>
              <a:t>, </a:t>
            </a:r>
            <a:r>
              <a:rPr lang="ko-KR" altLang="en-US" dirty="0"/>
              <a:t>음향 데이터는 디지털 신호로 변환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STFT(</a:t>
            </a:r>
            <a:r>
              <a:rPr lang="ko-KR" altLang="en-US" dirty="0"/>
              <a:t>단시간 푸리에 변환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주파수 스펙트럼 추출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Mel-Spectrogram</a:t>
            </a:r>
            <a:r>
              <a:rPr lang="ko-KR" altLang="en-US" dirty="0">
                <a:sym typeface="Wingdings" panose="05000000000000000000" pitchFamily="2" charset="2"/>
              </a:rPr>
              <a:t>사용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MFCC </a:t>
            </a:r>
            <a:r>
              <a:rPr lang="ko-KR" altLang="en-US" dirty="0">
                <a:sym typeface="Wingdings" panose="05000000000000000000" pitchFamily="2" charset="2"/>
              </a:rPr>
              <a:t>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LSTM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AB3ECE-FCA1-5602-704A-C4C8B3D3C1AB}"/>
              </a:ext>
            </a:extLst>
          </p:cNvPr>
          <p:cNvSpPr/>
          <p:nvPr/>
        </p:nvSpPr>
        <p:spPr>
          <a:xfrm>
            <a:off x="6221307" y="2243587"/>
            <a:ext cx="5845386" cy="290207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BD74F4-DB73-9A1B-C8E5-DCB4F479FC34}"/>
              </a:ext>
            </a:extLst>
          </p:cNvPr>
          <p:cNvSpPr/>
          <p:nvPr/>
        </p:nvSpPr>
        <p:spPr>
          <a:xfrm>
            <a:off x="7176346" y="1431683"/>
            <a:ext cx="3603723" cy="3856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800" b="0" i="0" dirty="0">
                <a:solidFill>
                  <a:schemeClr val="tx1"/>
                </a:solidFill>
                <a:effectLst/>
                <a:latin typeface="Noto Sans CJK kr"/>
              </a:rPr>
              <a:t>학습 분석 프로세스</a:t>
            </a:r>
          </a:p>
        </p:txBody>
      </p:sp>
    </p:spTree>
    <p:extLst>
      <p:ext uri="{BB962C8B-B14F-4D97-AF65-F5344CB8AC3E}">
        <p14:creationId xmlns:p14="http://schemas.microsoft.com/office/powerpoint/2010/main" val="16268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82110-3F5F-F0AB-2FD0-6398A77FECC2}"/>
              </a:ext>
            </a:extLst>
          </p:cNvPr>
          <p:cNvSpPr/>
          <p:nvPr/>
        </p:nvSpPr>
        <p:spPr>
          <a:xfrm>
            <a:off x="0" y="1"/>
            <a:ext cx="12192000" cy="9414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094CA-24EA-4600-A8C3-880588B6D174}"/>
              </a:ext>
            </a:extLst>
          </p:cNvPr>
          <p:cNvSpPr txBox="1"/>
          <p:nvPr/>
        </p:nvSpPr>
        <p:spPr>
          <a:xfrm>
            <a:off x="226906" y="167900"/>
            <a:ext cx="710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3200" b="0" i="0" dirty="0">
                <a:solidFill>
                  <a:schemeClr val="bg1"/>
                </a:solidFill>
                <a:effectLst/>
                <a:latin typeface="Noto Sans CJK kr"/>
              </a:rPr>
              <a:t>Model 2</a:t>
            </a:r>
            <a:endParaRPr lang="ko-KR" altLang="en-US" sz="3200" b="0" i="0" dirty="0">
              <a:solidFill>
                <a:schemeClr val="bg1"/>
              </a:solidFill>
              <a:effectLst/>
              <a:latin typeface="Noto Sans CJK kr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939C93-C73D-E145-93DA-40DF1EFA4523}"/>
              </a:ext>
            </a:extLst>
          </p:cNvPr>
          <p:cNvCxnSpPr/>
          <p:nvPr/>
        </p:nvCxnSpPr>
        <p:spPr>
          <a:xfrm>
            <a:off x="0" y="6366933"/>
            <a:ext cx="12192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635D38-03D2-4A4E-0FBC-658CC8393B7F}"/>
              </a:ext>
            </a:extLst>
          </p:cNvPr>
          <p:cNvSpPr txBox="1"/>
          <p:nvPr/>
        </p:nvSpPr>
        <p:spPr>
          <a:xfrm>
            <a:off x="490143" y="5230598"/>
            <a:ext cx="560585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구성</a:t>
            </a:r>
            <a:r>
              <a:rPr lang="en-US" altLang="ko-KR" dirty="0"/>
              <a:t>: Convolutional layer, Pooling layer,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Fully-connected layer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EA818-296D-DAE9-8E3A-E3A226B0C410}"/>
              </a:ext>
            </a:extLst>
          </p:cNvPr>
          <p:cNvSpPr txBox="1"/>
          <p:nvPr/>
        </p:nvSpPr>
        <p:spPr>
          <a:xfrm>
            <a:off x="490143" y="1402614"/>
            <a:ext cx="7105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2400" b="0" i="0" dirty="0">
                <a:effectLst/>
                <a:latin typeface="Noto Sans CJK kr"/>
              </a:rPr>
              <a:t>CNN (Convolutional Neural Network)</a:t>
            </a:r>
            <a:endParaRPr lang="ko-KR" altLang="en-US" sz="2400" b="0" i="0" dirty="0">
              <a:effectLst/>
              <a:latin typeface="Noto Sans CJK k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569BD-425D-5A24-1065-8E58C09F4954}"/>
              </a:ext>
            </a:extLst>
          </p:cNvPr>
          <p:cNvSpPr txBox="1"/>
          <p:nvPr/>
        </p:nvSpPr>
        <p:spPr>
          <a:xfrm>
            <a:off x="6322907" y="2243587"/>
            <a:ext cx="5970693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데이터 수집 후</a:t>
            </a:r>
            <a:r>
              <a:rPr lang="en-US" altLang="ko-KR" dirty="0"/>
              <a:t>, </a:t>
            </a:r>
            <a:r>
              <a:rPr lang="ko-KR" altLang="en-US" dirty="0"/>
              <a:t>음향 데이터는 디지털 신호로 변환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STFT(</a:t>
            </a:r>
            <a:r>
              <a:rPr lang="ko-KR" altLang="en-US" dirty="0"/>
              <a:t>단시간 푸리에 변환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주파수 스펙트럼 추출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Mel-Spectrogram</a:t>
            </a:r>
            <a:r>
              <a:rPr lang="ko-KR" altLang="en-US" dirty="0">
                <a:sym typeface="Wingdings" panose="05000000000000000000" pitchFamily="2" charset="2"/>
              </a:rPr>
              <a:t>사용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MFCC, Chroma </a:t>
            </a:r>
            <a:r>
              <a:rPr lang="ko-KR" altLang="en-US" dirty="0">
                <a:sym typeface="Wingdings" panose="05000000000000000000" pitchFamily="2" charset="2"/>
              </a:rPr>
              <a:t>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>
                <a:sym typeface="Wingdings" panose="05000000000000000000" pitchFamily="2" charset="2"/>
              </a:rPr>
              <a:t>CNN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AB3ECE-FCA1-5602-704A-C4C8B3D3C1AB}"/>
              </a:ext>
            </a:extLst>
          </p:cNvPr>
          <p:cNvSpPr/>
          <p:nvPr/>
        </p:nvSpPr>
        <p:spPr>
          <a:xfrm>
            <a:off x="6221307" y="2243587"/>
            <a:ext cx="5845386" cy="290207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BD74F4-DB73-9A1B-C8E5-DCB4F479FC34}"/>
              </a:ext>
            </a:extLst>
          </p:cNvPr>
          <p:cNvSpPr/>
          <p:nvPr/>
        </p:nvSpPr>
        <p:spPr>
          <a:xfrm>
            <a:off x="7176346" y="1431683"/>
            <a:ext cx="3603723" cy="3856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800" b="0" i="0" dirty="0">
                <a:solidFill>
                  <a:schemeClr val="tx1"/>
                </a:solidFill>
                <a:effectLst/>
                <a:latin typeface="Noto Sans CJK kr"/>
              </a:rPr>
              <a:t>학습 분석 프로세스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3A392E-8018-ACF5-F53D-357ACC0A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7" y="2158651"/>
            <a:ext cx="6014566" cy="30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C0016-DAF2-4B1B-335A-0ED54DCBA387}"/>
              </a:ext>
            </a:extLst>
          </p:cNvPr>
          <p:cNvSpPr txBox="1"/>
          <p:nvPr/>
        </p:nvSpPr>
        <p:spPr>
          <a:xfrm>
            <a:off x="0" y="264203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Result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8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1216</Words>
  <Application>Microsoft Office PowerPoint</Application>
  <PresentationFormat>와이드스크린</PresentationFormat>
  <Paragraphs>163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Noto Sans CJK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 ma</dc:creator>
  <cp:lastModifiedBy>cha ma</cp:lastModifiedBy>
  <cp:revision>83</cp:revision>
  <dcterms:created xsi:type="dcterms:W3CDTF">2023-11-25T06:32:28Z</dcterms:created>
  <dcterms:modified xsi:type="dcterms:W3CDTF">2024-06-10T18:22:21Z</dcterms:modified>
</cp:coreProperties>
</file>