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1340" r:id="rId2"/>
    <p:sldId id="1688" r:id="rId3"/>
    <p:sldId id="1691" r:id="rId4"/>
  </p:sldIdLst>
  <p:sldSz cx="9906000" cy="6858000" type="A4"/>
  <p:notesSz cx="6738938" cy="9869488"/>
  <p:custDataLst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E555BF-FD6E-4C6A-AB9E-C11BA3924CA3}">
          <p14:sldIdLst>
            <p14:sldId id="1340"/>
          </p14:sldIdLst>
        </p14:section>
        <p14:section name="Market" id="{53BF8AF7-9997-4803-9D41-976CEE97A4CC}">
          <p14:sldIdLst/>
        </p14:section>
        <p14:section name="Planning" id="{A2FC09E8-8481-40FA-9BB9-AA21700F97BB}">
          <p14:sldIdLst>
            <p14:sldId id="1688"/>
            <p14:sldId id="1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102">
          <p15:clr>
            <a:srgbClr val="A4A3A4"/>
          </p15:clr>
        </p15:guide>
        <p15:guide id="3" orient="horz" pos="400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pos="5978" userDrawn="1">
          <p15:clr>
            <a:srgbClr val="A4A3A4"/>
          </p15:clr>
        </p15:guide>
        <p15:guide id="7" pos="3066">
          <p15:clr>
            <a:srgbClr val="A4A3A4"/>
          </p15:clr>
        </p15:guide>
        <p15:guide id="8" pos="3156">
          <p15:clr>
            <a:srgbClr val="A4A3A4"/>
          </p15:clr>
        </p15:guide>
        <p15:guide id="9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6"/>
    <a:srgbClr val="A21E4D"/>
    <a:srgbClr val="003366"/>
    <a:srgbClr val="DCEBF0"/>
    <a:srgbClr val="ACD1DC"/>
    <a:srgbClr val="C6DFE7"/>
    <a:srgbClr val="A8ADB3"/>
    <a:srgbClr val="D4D6D9"/>
    <a:srgbClr val="E9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3491" autoAdjust="0"/>
  </p:normalViewPr>
  <p:slideViewPr>
    <p:cSldViewPr showGuides="1">
      <p:cViewPr varScale="1">
        <p:scale>
          <a:sx n="128" d="100"/>
          <a:sy n="128" d="100"/>
        </p:scale>
        <p:origin x="880" y="176"/>
      </p:cViewPr>
      <p:guideLst>
        <p:guide orient="horz" pos="733"/>
        <p:guide orient="horz" pos="1102"/>
        <p:guide orient="horz" pos="4004"/>
        <p:guide orient="horz" pos="4201"/>
        <p:guide orient="horz" pos="482"/>
        <p:guide pos="5978"/>
        <p:guide pos="3066"/>
        <p:guide pos="3156"/>
        <p:guide pos="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916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83424521847022E-3"/>
          <c:y val="9.595703236874234E-2"/>
          <c:w val="0.99451165754781534"/>
          <c:h val="0.87626740138270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4620952.33</c:v>
                </c:pt>
                <c:pt idx="1">
                  <c:v>4855459.2359999996</c:v>
                </c:pt>
                <c:pt idx="2">
                  <c:v>5201840.6440000003</c:v>
                </c:pt>
                <c:pt idx="3">
                  <c:v>5414324.4680000003</c:v>
                </c:pt>
                <c:pt idx="4">
                  <c:v>5742610.7740000002</c:v>
                </c:pt>
                <c:pt idx="5">
                  <c:v>6089058.4759999998</c:v>
                </c:pt>
                <c:pt idx="6">
                  <c:v>6139826.5729999999</c:v>
                </c:pt>
                <c:pt idx="7">
                  <c:v>5965578.2570000002</c:v>
                </c:pt>
                <c:pt idx="8">
                  <c:v>6009767.6459999997</c:v>
                </c:pt>
                <c:pt idx="9">
                  <c:v>5928071.4280000003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4451751</c:v>
                </c:pt>
                <c:pt idx="1">
                  <c:v>4687641</c:v>
                </c:pt>
                <c:pt idx="2">
                  <c:v>4859008</c:v>
                </c:pt>
                <c:pt idx="3">
                  <c:v>4809117</c:v>
                </c:pt>
                <c:pt idx="4">
                  <c:v>5058239</c:v>
                </c:pt>
                <c:pt idx="5">
                  <c:v>5493677</c:v>
                </c:pt>
                <c:pt idx="6">
                  <c:v>5818480</c:v>
                </c:pt>
                <c:pt idx="7">
                  <c:v>5657199</c:v>
                </c:pt>
                <c:pt idx="8">
                  <c:v>5632030</c:v>
                </c:pt>
                <c:pt idx="9">
                  <c:v>5620010</c:v>
                </c:pt>
                <c:pt idx="10">
                  <c:v>5487226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PR69.SP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0"/>
              <c:layout>
                <c:manualLayout>
                  <c:x val="-3.2657593466201229E-2"/>
                  <c:y val="8.06053678774024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AB-488A-8D9E-AA358413A017}"/>
                </c:ext>
              </c:extLst>
            </c:dLbl>
            <c:dLbl>
              <c:idx val="1"/>
              <c:layout>
                <c:manualLayout>
                  <c:x val="-3.0954239186080992E-2"/>
                  <c:y val="6.5272627211921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B-488A-8D9E-AA358413A017}"/>
                </c:ext>
              </c:extLst>
            </c:dLbl>
            <c:dLbl>
              <c:idx val="2"/>
              <c:layout>
                <c:manualLayout>
                  <c:x val="-3.0954239186080992E-2"/>
                  <c:y val="5.2688172043010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AB-488A-8D9E-AA358413A017}"/>
                </c:ext>
              </c:extLst>
            </c:dLbl>
            <c:dLbl>
              <c:idx val="3"/>
              <c:layout>
                <c:manualLayout>
                  <c:x val="-3.0954239186080992E-2"/>
                  <c:y val="5.43209876543209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AB-488A-8D9E-AA358413A017}"/>
                </c:ext>
              </c:extLst>
            </c:dLbl>
            <c:dLbl>
              <c:idx val="5"/>
              <c:layout>
                <c:manualLayout>
                  <c:x val="-2.7547530625840592E-2"/>
                  <c:y val="7.9569892473118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AB-488A-8D9E-AA358413A017}"/>
                </c:ext>
              </c:extLst>
            </c:dLbl>
            <c:dLbl>
              <c:idx val="6"/>
              <c:layout>
                <c:manualLayout>
                  <c:x val="-3.6064302026441751E-2"/>
                  <c:y val="5.80645161290322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AB-488A-8D9E-AA358413A01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0.20399999999999999</c:v>
                </c:pt>
                <c:pt idx="1">
                  <c:v>0.21099999999999999</c:v>
                </c:pt>
                <c:pt idx="2">
                  <c:v>0.21</c:v>
                </c:pt>
                <c:pt idx="3">
                  <c:v>0.20499999999999999</c:v>
                </c:pt>
                <c:pt idx="4">
                  <c:v>0.20699999999999999</c:v>
                </c:pt>
                <c:pt idx="5">
                  <c:v>0.20899999999999999</c:v>
                </c:pt>
                <c:pt idx="6">
                  <c:v>0.20599999999999999</c:v>
                </c:pt>
                <c:pt idx="7">
                  <c:v>0.19600000000000001</c:v>
                </c:pt>
                <c:pt idx="8">
                  <c:v>0.19400000000000001</c:v>
                </c:pt>
                <c:pt idx="9">
                  <c:v>0.189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0"/>
              <c:layout>
                <c:manualLayout>
                  <c:x val="-2.243746778547983E-2"/>
                  <c:y val="-9.1358024691358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AB-488A-8D9E-AA358413A017}"/>
                </c:ext>
              </c:extLst>
            </c:dLbl>
            <c:dLbl>
              <c:idx val="1"/>
              <c:layout>
                <c:manualLayout>
                  <c:x val="-3.2657593466201229E-2"/>
                  <c:y val="-6.66671527170214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AB-488A-8D9E-AA358413A017}"/>
                </c:ext>
              </c:extLst>
            </c:dLbl>
            <c:dLbl>
              <c:idx val="2"/>
              <c:layout>
                <c:manualLayout>
                  <c:x val="-3.9471010586682155E-2"/>
                  <c:y val="-8.518499703666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FAB-488A-8D9E-AA358413A017}"/>
                </c:ext>
              </c:extLst>
            </c:dLbl>
            <c:dLbl>
              <c:idx val="3"/>
              <c:layout>
                <c:manualLayout>
                  <c:x val="-3.0102562046020877E-2"/>
                  <c:y val="-7.831555329777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FAB-488A-8D9E-AA358413A017}"/>
                </c:ext>
              </c:extLst>
            </c:dLbl>
            <c:dLbl>
              <c:idx val="5"/>
              <c:layout>
                <c:manualLayout>
                  <c:x val="-2.8399207765900707E-2"/>
                  <c:y val="-6.07526881720429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FAB-488A-8D9E-AA358413A017}"/>
                </c:ext>
              </c:extLst>
            </c:dLbl>
            <c:dLbl>
              <c:idx val="6"/>
              <c:layout>
                <c:manualLayout>
                  <c:x val="-2.8399207765900707E-2"/>
                  <c:y val="-5.53763440860215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AB-488A-8D9E-AA358413A017}"/>
                </c:ext>
              </c:extLst>
            </c:dLbl>
            <c:dLbl>
              <c:idx val="10"/>
              <c:layout>
                <c:manualLayout>
                  <c:x val="-3.0102562046020877E-2"/>
                  <c:y val="-8.22580645161290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AB-488A-8D9E-AA358413A017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0.20499999999999999</c:v>
                </c:pt>
                <c:pt idx="1">
                  <c:v>0.21299999999999999</c:v>
                </c:pt>
                <c:pt idx="2">
                  <c:v>0.216</c:v>
                </c:pt>
                <c:pt idx="3">
                  <c:v>0.20599999999999999</c:v>
                </c:pt>
                <c:pt idx="4">
                  <c:v>0.20599999999999999</c:v>
                </c:pt>
                <c:pt idx="5">
                  <c:v>0.21299999999999999</c:v>
                </c:pt>
                <c:pt idx="6">
                  <c:v>0.215</c:v>
                </c:pt>
                <c:pt idx="7">
                  <c:v>0.2</c:v>
                </c:pt>
                <c:pt idx="8">
                  <c:v>0.193</c:v>
                </c:pt>
                <c:pt idx="9">
                  <c:v>0.187</c:v>
                </c:pt>
                <c:pt idx="10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100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ax val="0.23"/>
          <c:min val="0.1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053663416043"/>
          <c:y val="2.8324619078141572E-2"/>
          <c:w val="0.87690155481656074"/>
          <c:h val="0.708641447657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571D-4A5E-A8E0-E10FDBC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571D-4A5E-A8E0-E10FDBC56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PR68.SP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</c:numRef>
          </c:val>
          <c:smooth val="0"/>
          <c:extLst>
            <c:ext xmlns:c16="http://schemas.microsoft.com/office/drawing/2014/chart" uri="{C3380CC4-5D6E-409C-BE32-E72D297353CC}">
              <c16:uniqueId val="{00000006-571D-4A5E-A8E0-E10FDBC566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PR68.OP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A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</c:numRef>
          </c:val>
          <c:smooth val="0"/>
          <c:extLst>
            <c:ext xmlns:c16="http://schemas.microsoft.com/office/drawing/2014/chart" uri="{C3380CC4-5D6E-409C-BE32-E72D297353CC}">
              <c16:uniqueId val="{0000000B-571D-4A5E-A8E0-E10FDBC566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PR1</c:v>
                </c:pt>
              </c:strCache>
            </c:strRef>
          </c:tx>
          <c:spPr>
            <a:ln w="38100">
              <a:solidFill>
                <a:srgbClr val="FFFFFF">
                  <a:lumMod val="65000"/>
                </a:srgbClr>
              </a:solidFill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Sheet1!$F$2:$F$22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5292682.9268292692</c:v>
                </c:pt>
                <c:pt idx="4">
                  <c:v>4313725.490196079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7-4797-AB61-F8BA1135F2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PR2</c:v>
                </c:pt>
              </c:strCache>
            </c:strRef>
          </c:tx>
          <c:spPr>
            <a:ln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E079-437D-9B7D-ADF14DBF23A7}"/>
              </c:ext>
            </c:extLst>
          </c:dPt>
          <c:dPt>
            <c:idx val="2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E079-437D-9B7D-ADF14DBF23A7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Sheet1!$G$2:$G$22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4634146.341463415</c:v>
                </c:pt>
                <c:pt idx="4">
                  <c:v>4156862.7450980395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79-437D-9B7D-ADF14DBF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At val="1000000000"/>
        <c:auto val="1"/>
        <c:lblAlgn val="ctr"/>
        <c:lblOffset val="100"/>
        <c:noMultiLvlLbl val="0"/>
      </c:catAx>
      <c:valAx>
        <c:axId val="124936960"/>
        <c:scaling>
          <c:orientation val="minMax"/>
        </c:scaling>
        <c:delete val="0"/>
        <c:axPos val="l"/>
        <c:numFmt formatCode="#,##0,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CN"/>
          </a:p>
        </c:txPr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/>
      </a:pPr>
      <a:endParaRPr lang="en-CN"/>
    </a:p>
  </c:txPr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17:21.636" idx="6">
    <p:pos x="10" y="10"/>
    <p:text>9，10页是一种类型，配色不一样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39775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476" y="4687381"/>
            <a:ext cx="4943987" cy="44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01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776" indent="-285683" defTabSz="91101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2732" indent="-228548" defTabSz="91101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599824" indent="-228548" defTabSz="91101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6917" indent="-228548" defTabSz="91101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009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103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8195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5288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70E58-3B1B-4A83-B54B-15D2B10490FB}" type="slidenum">
              <a:rPr lang="zh-CN" altLang="en-US" sz="1200"/>
              <a:pPr/>
              <a:t>1</a:t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8288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84" y="4687416"/>
            <a:ext cx="4943175" cy="444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9526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0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D731A-45D6-45F1-9911-161B03F1254D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2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VWAG TheSans" panose="020B0502050302020203" pitchFamily="34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Picture 59" descr="VWGCN-en_CO_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7016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6218238"/>
            <a:ext cx="224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308475" y="6510338"/>
            <a:ext cx="2011363" cy="179387"/>
          </a:xfrm>
        </p:spPr>
        <p:txBody>
          <a:bodyPr anchor="ctr"/>
          <a:lstStyle>
            <a:lvl1pPr algn="ctr">
              <a:defRPr sz="1300" dirty="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4978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8563" y="1757363"/>
            <a:ext cx="44878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08853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3575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19675" y="1757363"/>
            <a:ext cx="4476750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8296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0150" y="1757363"/>
            <a:ext cx="4486275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de-DE" noProof="0"/>
              <a:pPr/>
              <a:t>‹#›</a:t>
            </a:fld>
            <a:endParaRPr lang="de-DE" noProof="0" dirty="0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3129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230409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3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noProof="0" dirty="0">
              <a:latin typeface="VWAG TheSans" panose="020B0502050302020203" pitchFamily="34" charset="0"/>
            </a:endParaRPr>
          </a:p>
        </p:txBody>
      </p:sp>
      <p:pic>
        <p:nvPicPr>
          <p:cNvPr id="9" name="Picture 9" descr="VWGCN-en_CO_M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048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408488" y="6548438"/>
            <a:ext cx="1911350" cy="285750"/>
          </a:xfrm>
          <a:prstGeom prst="rect">
            <a:avLst/>
          </a:prstGeom>
        </p:spPr>
        <p:txBody>
          <a:bodyPr/>
          <a:lstStyle>
            <a:lvl1pPr algn="ctr">
              <a:defRPr sz="100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 dirty="0"/>
          </a:p>
        </p:txBody>
      </p:sp>
      <p:pic>
        <p:nvPicPr>
          <p:cNvPr id="12" name="Picture 5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381750"/>
            <a:ext cx="18462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  <p:sldLayoutId id="2147483663" r:id="rId5"/>
  </p:sldLayoutIdLst>
  <p:hf sldNum="0" hdr="0" ftr="0" dt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WAG TheSans" panose="020B0502050302020203" pitchFamily="34" charset="0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VWAG TheSans" panose="020B0502050302020203" pitchFamily="34" charset="0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9.xml"/><Relationship Id="rId7" Type="http://schemas.openxmlformats.org/officeDocument/2006/relationships/image" Target="../media/image6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3022061"/>
              </p:ext>
            </p:extLst>
          </p:nvPr>
        </p:nvGraphicFramePr>
        <p:xfrm>
          <a:off x="1588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801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ts val="3988"/>
              </a:lnSpc>
              <a:spcBef>
                <a:spcPct val="0"/>
              </a:spcBef>
            </a:pPr>
            <a:endParaRPr kumimoji="0" lang="en-US" sz="2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70403" y="2798764"/>
            <a:ext cx="2935288" cy="5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483" tIns="33741" rIns="67483" bIns="33741">
            <a:spAutoFit/>
          </a:bodyPr>
          <a:lstStyle>
            <a:lvl1pPr defTabSz="674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74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BILD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9899" y="4138617"/>
            <a:ext cx="9263621" cy="574675"/>
          </a:xfrm>
        </p:spPr>
        <p:txBody>
          <a:bodyPr/>
          <a:lstStyle/>
          <a:p>
            <a:r>
              <a:rPr lang="en-US" dirty="0"/>
              <a:t>Long Term Trend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59120" r="3831" b="2065"/>
          <a:stretch>
            <a:fillRect/>
          </a:stretch>
        </p:blipFill>
        <p:spPr bwMode="auto">
          <a:xfrm>
            <a:off x="389380" y="1752600"/>
            <a:ext cx="909796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noProof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6171" y="4553544"/>
          <a:ext cx="9100463" cy="183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98010975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Change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Acc. Dev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VW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Audi</a:t>
                      </a:r>
                      <a:r>
                        <a:rPr lang="en-US" sz="900" b="1" baseline="0" dirty="0">
                          <a:latin typeface="+mj-lt"/>
                        </a:rPr>
                        <a:t>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Skoda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Jetta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137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+mj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1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FBU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2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 Total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60307847"/>
              </p:ext>
            </p:extLst>
          </p:nvPr>
        </p:nvGraphicFramePr>
        <p:xfrm>
          <a:off x="1306286" y="1965441"/>
          <a:ext cx="7456714" cy="2588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648" y="3258284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</a:p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’000 units</a:t>
            </a:r>
          </a:p>
        </p:txBody>
      </p:sp>
    </p:spTree>
    <p:extLst>
      <p:ext uri="{BB962C8B-B14F-4D97-AF65-F5344CB8AC3E}">
        <p14:creationId xmlns:p14="http://schemas.microsoft.com/office/powerpoint/2010/main" val="127275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3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altLang="zh-CN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68" name="Chart 67"/>
          <p:cNvGraphicFramePr/>
          <p:nvPr/>
        </p:nvGraphicFramePr>
        <p:xfrm>
          <a:off x="359728" y="2512720"/>
          <a:ext cx="8761970" cy="33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Title</a:t>
            </a:r>
            <a:endParaRPr lang="en-US" altLang="zh-CN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28" y="2021659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9424" y="4619311"/>
            <a:ext cx="855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3366"/>
                </a:solidFill>
                <a:latin typeface="+mj-lt"/>
              </a:rPr>
              <a:t>PR1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69424" y="4365104"/>
            <a:ext cx="859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4658" y="6165304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PR1 and PR2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2E77EC-395B-4C42-A7D4-DA449485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82254"/>
              </p:ext>
            </p:extLst>
          </p:nvPr>
        </p:nvGraphicFramePr>
        <p:xfrm>
          <a:off x="582193" y="5581569"/>
          <a:ext cx="8627592" cy="591405"/>
        </p:xfrm>
        <a:graphic>
          <a:graphicData uri="http://schemas.openxmlformats.org/drawingml/2006/table">
            <a:tbl>
              <a:tblPr firstRow="1" bandRow="1"/>
              <a:tblGrid>
                <a:gridCol w="98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76417686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801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03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9&quot;&gt;&lt;elem m_fUsage=&quot;3.23197520629218537636E+00&quot;&gt;&lt;m_msothmcolidx val=&quot;0&quot;/&gt;&lt;m_rgb r=&quot;00&quot; g=&quot;46&quot; b=&quot;66&quot;/&gt;&lt;m_nBrightness endver=&quot;26206&quot; val=&quot;0&quot;/&gt;&lt;/elem&gt;&lt;elem m_fUsage=&quot;2.95558581961904298652E+00&quot;&gt;&lt;m_msothmcolidx val=&quot;0&quot;/&gt;&lt;m_rgb r=&quot;A8&quot; g=&quot;AD&quot; b=&quot;B3&quot;/&gt;&lt;m_nBrightness endver=&quot;26206&quot; val=&quot;0&quot;/&gt;&lt;/elem&gt;&lt;elem m_fUsage=&quot;1.31729824910172865771E+00&quot;&gt;&lt;m_msothmcolidx val=&quot;0&quot;/&gt;&lt;m_rgb r=&quot;80&quot; g=&quot;B0&quot; b=&quot;C8&quot;/&gt;&lt;m_nBrightness endver=&quot;26206&quot; val=&quot;0&quot;/&gt;&lt;/elem&gt;&lt;elem m_fUsage=&quot;1.17828327393405851709E+00&quot;&gt;&lt;m_msothmcolidx val=&quot;0&quot;/&gt;&lt;m_rgb r=&quot;00&quot; g=&quot;63&quot; b=&quot;84&quot;/&gt;&lt;m_nBrightness endver=&quot;26206&quot; val=&quot;0&quot;/&gt;&lt;/elem&gt;&lt;elem m_fUsage=&quot;6.11370529279628982522E-01&quot;&gt;&lt;m_msothmcolidx val=&quot;0&quot;/&gt;&lt;m_rgb r=&quot;C6&quot; g=&quot;DF&quot; b=&quot;E7&quot;/&gt;&lt;m_nBrightness endver=&quot;26206&quot; val=&quot;0&quot;/&gt;&lt;/elem&gt;&lt;elem m_fUsage=&quot;4.01600804933714972123E-01&quot;&gt;&lt;m_msothmcolidx val=&quot;0&quot;/&gt;&lt;m_rgb r=&quot;C8&quot; g=&quot;2D&quot; b=&quot;20&quot;/&gt;&lt;m_nBrightness endver=&quot;26206&quot; val=&quot;0&quot;/&gt;&lt;/elem&gt;&lt;elem m_fUsage=&quot;9.83659779805733103242E-02&quot;&gt;&lt;m_msothmcolidx val=&quot;0&quot;/&gt;&lt;m_rgb r=&quot;E3&quot; g=&quot;EF&quot; b=&quot;F8&quot;/&gt;&lt;m_nBrightness endver=&quot;26206&quot; val=&quot;0&quot;/&gt;&lt;/elem&gt;&lt;elem m_fUsage=&quot;7.97664430768725701837E-02&quot;&gt;&lt;m_msothmcolidx val=&quot;0&quot;/&gt;&lt;m_rgb r=&quot;C0&quot; g=&quot;D9&quot; b=&quot;E4&quot;/&gt;&lt;m_nBrightness endver=&quot;26206&quot; val=&quot;0&quot;/&gt;&lt;/elem&gt;&lt;elem m_fUsage=&quot;5.03671768769803074317E-02&quot;&gt;&lt;m_msothmcolidx val=&quot;0&quot;/&gt;&lt;m_rgb r=&quot;00&quot; g=&quot;80&quot; b=&quot;00&quot;/&gt;&lt;m_nBrightness endver=&quot;26206&quot; val=&quot;0&quot;/&gt;&lt;/elem&gt;&lt;elem m_fUsage=&quot;4.85472444507426201254E-02&quot;&gt;&lt;m_msothmcolidx val=&quot;0&quot;/&gt;&lt;m_rgb r=&quot;D4&quot; g=&quot;D6&quot; b=&quot;D9&quot;/&gt;&lt;m_nBrightness endver=&quot;26206&quot; val=&quot;0&quot;/&gt;&lt;/elem&gt;&lt;elem m_fUsage=&quot;1.07752636643058292976E-02&quot;&gt;&lt;m_msothmcolidx val=&quot;0&quot;/&gt;&lt;m_rgb r=&quot;0E&quot; g=&quot;60&quot; b=&quot;DA&quot;/&gt;&lt;m_nBrightness endver=&quot;26206&quot; val=&quot;0&quot;/&gt;&lt;/elem&gt;&lt;elem m_fUsage=&quot;9.69773729787524671475E-03&quot;&gt;&lt;m_msothmcolidx val=&quot;0&quot;/&gt;&lt;m_rgb r=&quot;10&quot; g=&quot;5B&quot; b=&quot;D8&quot;/&gt;&lt;m_nBrightness endver=&quot;26206&quot; val=&quot;0&quot;/&gt;&lt;/elem&gt;&lt;elem m_fUsage=&quot;6.36268544113594968631E-03&quot;&gt;&lt;m_msothmcolidx val=&quot;0&quot;/&gt;&lt;m_rgb r=&quot;E1&quot; g=&quot;FF&quot; b=&quot;E1&quot;/&gt;&lt;m_nBrightness endver=&quot;26206&quot; val=&quot;0&quot;/&gt;&lt;/elem&gt;&lt;elem m_fUsage=&quot;3.58805113110951656702E-06&quot;&gt;&lt;m_msothmcolidx val=&quot;0&quot;/&gt;&lt;m_rgb r=&quot;99&quot; g=&quot;C8&quot; b=&quot;37&quot;/&gt;&lt;m_nBrightness endver=&quot;26206&quot; val=&quot;0&quot;/&gt;&lt;/elem&gt;&lt;elem m_fUsage=&quot;1.68653493349632678084E-14&quot;&gt;&lt;m_msothmcolidx val=&quot;0&quot;/&gt;&lt;m_rgb r=&quot;00&quot; g=&quot;33&quot; b=&quot;66&quot;/&gt;&lt;m_nBrightness endver=&quot;26206&quot; val=&quot;0&quot;/&gt;&lt;/elem&gt;&lt;elem m_fUsage=&quot;3.47242586774732431986E-15&quot;&gt;&lt;m_msothmcolidx val=&quot;0&quot;/&gt;&lt;m_rgb r=&quot;A3&quot; g=&quot;CA&quot; b=&quot;E7&quot;/&gt;&lt;m_nBrightness endver=&quot;26206&quot; val=&quot;0&quot;/&gt;&lt;/elem&gt;&lt;elem m_fUsage=&quot;6.43447523722716738166E-16&quot;&gt;&lt;m_msothmcolidx val=&quot;0&quot;/&gt;&lt;m_rgb r=&quot;C2&quot; g=&quot;CC&quot; b=&quot;A6&quot;/&gt;&lt;m_nBrightness endver=&quot;26206&quot; val=&quot;0&quot;/&gt;&lt;/elem&gt;&lt;elem m_fUsage=&quot;5.79102771350445044628E-16&quot;&gt;&lt;m_msothmcolidx val=&quot;0&quot;/&gt;&lt;m_rgb r=&quot;95&quot; g=&quot;A8&quot; b=&quot;44&quot;/&gt;&lt;m_nBrightness endver=&quot;26206&quot; val=&quot;0&quot;/&gt;&lt;/elem&gt;&lt;elem m_fUsage=&quot;4.69073244793860543341E-16&quot;&gt;&lt;m_msothmcolidx val=&quot;0&quot;/&gt;&lt;m_rgb r=&quot;5F&quot; g=&quot;19&quot; b=&quot;39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_QNz9QR6ymDWxtyDu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lh1JWISbKSHIrZxJwp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KgN65PEKJYlUlRZsv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ds0UXrRouKKAJ66Lbz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heme/theme1.xml><?xml version="1.0" encoding="utf-8"?>
<a:theme xmlns:a="http://schemas.openxmlformats.org/drawingml/2006/main" name="VWAG_Presentation_q_de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Macintosh PowerPoint</Application>
  <PresentationFormat>A4 Paper (210x297 mm)</PresentationFormat>
  <Paragraphs>38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VWAG TheSans</vt:lpstr>
      <vt:lpstr>Arial</vt:lpstr>
      <vt:lpstr>Calibri</vt:lpstr>
      <vt:lpstr>VWAG_Presentation_q_de</vt:lpstr>
      <vt:lpstr>think-cell Slide</vt:lpstr>
      <vt:lpstr>Long Term Trend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2011-07-05T10:04:19Z</dcterms:created>
  <dcterms:modified xsi:type="dcterms:W3CDTF">2020-08-11T09:31:33Z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