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89" r:id="rId3"/>
    <p:sldId id="290" r:id="rId4"/>
    <p:sldId id="257" r:id="rId5"/>
    <p:sldId id="258" r:id="rId6"/>
    <p:sldId id="291" r:id="rId7"/>
    <p:sldId id="259" r:id="rId8"/>
    <p:sldId id="260" r:id="rId9"/>
    <p:sldId id="272" r:id="rId10"/>
    <p:sldId id="273" r:id="rId11"/>
    <p:sldId id="274" r:id="rId12"/>
    <p:sldId id="275" r:id="rId13"/>
    <p:sldId id="276" r:id="rId14"/>
    <p:sldId id="277" r:id="rId15"/>
    <p:sldId id="278" r:id="rId16"/>
    <p:sldId id="279" r:id="rId17"/>
    <p:sldId id="280" r:id="rId18"/>
    <p:sldId id="282" r:id="rId19"/>
    <p:sldId id="281" r:id="rId20"/>
    <p:sldId id="283" r:id="rId21"/>
    <p:sldId id="284" r:id="rId22"/>
    <p:sldId id="286" r:id="rId23"/>
    <p:sldId id="287" r:id="rId24"/>
    <p:sldId id="288" r:id="rId25"/>
    <p:sldId id="292" r:id="rId26"/>
    <p:sldId id="263" r:id="rId27"/>
    <p:sldId id="262" r:id="rId28"/>
    <p:sldId id="264" r:id="rId29"/>
    <p:sldId id="265" r:id="rId30"/>
    <p:sldId id="266" r:id="rId31"/>
    <p:sldId id="267" r:id="rId32"/>
    <p:sldId id="268" r:id="rId33"/>
    <p:sldId id="269" r:id="rId34"/>
    <p:sldId id="270" r:id="rId35"/>
    <p:sldId id="271"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5" d="100"/>
          <a:sy n="125" d="100"/>
        </p:scale>
        <p:origin x="11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5" Type="http://schemas.openxmlformats.org/officeDocument/2006/relationships/image" Target="../media/image34.wmf"/><Relationship Id="rId4"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image" Target="../media/image28.wmf"/><Relationship Id="rId7" Type="http://schemas.openxmlformats.org/officeDocument/2006/relationships/image" Target="../media/image36.wmf"/><Relationship Id="rId2" Type="http://schemas.openxmlformats.org/officeDocument/2006/relationships/image" Target="../media/image27.wmf"/><Relationship Id="rId1" Type="http://schemas.openxmlformats.org/officeDocument/2006/relationships/image" Target="../media/image19.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29.wmf"/><Relationship Id="rId9" Type="http://schemas.openxmlformats.org/officeDocument/2006/relationships/image" Target="../media/image3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3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40.wmf"/><Relationship Id="rId5" Type="http://schemas.openxmlformats.org/officeDocument/2006/relationships/image" Target="../media/image38.wmf"/><Relationship Id="rId4" Type="http://schemas.openxmlformats.org/officeDocument/2006/relationships/image" Target="../media/image37.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5D3C29-AEF1-4ECD-923D-4A08E8A32CD8}" type="datetimeFigureOut">
              <a:rPr lang="zh-CN" altLang="en-US" smtClean="0"/>
              <a:t>2014/3/21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7172A6-5785-4D20-813B-D3D515BAC59F}" type="slidenum">
              <a:rPr lang="zh-CN" altLang="en-US" smtClean="0"/>
              <a:t>‹#›</a:t>
            </a:fld>
            <a:endParaRPr lang="zh-CN" altLang="en-US"/>
          </a:p>
        </p:txBody>
      </p:sp>
    </p:spTree>
    <p:extLst>
      <p:ext uri="{BB962C8B-B14F-4D97-AF65-F5344CB8AC3E}">
        <p14:creationId xmlns:p14="http://schemas.microsoft.com/office/powerpoint/2010/main" val="100003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7172A6-5785-4D20-813B-D3D515BAC59F}" type="slidenum">
              <a:rPr lang="zh-CN" altLang="en-US" smtClean="0"/>
              <a:t>1</a:t>
            </a:fld>
            <a:endParaRPr lang="zh-CN" altLang="en-US"/>
          </a:p>
        </p:txBody>
      </p:sp>
    </p:spTree>
    <p:extLst>
      <p:ext uri="{BB962C8B-B14F-4D97-AF65-F5344CB8AC3E}">
        <p14:creationId xmlns:p14="http://schemas.microsoft.com/office/powerpoint/2010/main" val="1391251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7172A6-5785-4D20-813B-D3D515BAC59F}" type="slidenum">
              <a:rPr lang="zh-CN" altLang="en-US" smtClean="0"/>
              <a:t>27</a:t>
            </a:fld>
            <a:endParaRPr lang="zh-CN" altLang="en-US"/>
          </a:p>
        </p:txBody>
      </p:sp>
    </p:spTree>
    <p:extLst>
      <p:ext uri="{BB962C8B-B14F-4D97-AF65-F5344CB8AC3E}">
        <p14:creationId xmlns:p14="http://schemas.microsoft.com/office/powerpoint/2010/main" val="1950495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7172A6-5785-4D20-813B-D3D515BAC59F}" type="slidenum">
              <a:rPr lang="zh-CN" altLang="en-US" smtClean="0"/>
              <a:t>28</a:t>
            </a:fld>
            <a:endParaRPr lang="zh-CN" altLang="en-US"/>
          </a:p>
        </p:txBody>
      </p:sp>
    </p:spTree>
    <p:extLst>
      <p:ext uri="{BB962C8B-B14F-4D97-AF65-F5344CB8AC3E}">
        <p14:creationId xmlns:p14="http://schemas.microsoft.com/office/powerpoint/2010/main" val="3779095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81EEF9A-7216-4124-852A-76B4F904D396}" type="datetimeFigureOut">
              <a:rPr lang="zh-CN" altLang="en-US" smtClean="0"/>
              <a:t>2014/3/21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019B6F4-7CA9-483B-B2A7-F6BCDF63C39F}" type="slidenum">
              <a:rPr lang="zh-CN" altLang="en-US" smtClean="0"/>
              <a:t>‹#›</a:t>
            </a:fld>
            <a:endParaRPr lang="zh-CN" altLang="en-US"/>
          </a:p>
        </p:txBody>
      </p:sp>
    </p:spTree>
    <p:extLst>
      <p:ext uri="{BB962C8B-B14F-4D97-AF65-F5344CB8AC3E}">
        <p14:creationId xmlns:p14="http://schemas.microsoft.com/office/powerpoint/2010/main" val="1190167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81EEF9A-7216-4124-852A-76B4F904D396}" type="datetimeFigureOut">
              <a:rPr lang="zh-CN" altLang="en-US" smtClean="0"/>
              <a:t>2014/3/21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019B6F4-7CA9-483B-B2A7-F6BCDF63C39F}" type="slidenum">
              <a:rPr lang="zh-CN" altLang="en-US" smtClean="0"/>
              <a:t>‹#›</a:t>
            </a:fld>
            <a:endParaRPr lang="zh-CN" altLang="en-US"/>
          </a:p>
        </p:txBody>
      </p:sp>
    </p:spTree>
    <p:extLst>
      <p:ext uri="{BB962C8B-B14F-4D97-AF65-F5344CB8AC3E}">
        <p14:creationId xmlns:p14="http://schemas.microsoft.com/office/powerpoint/2010/main" val="3952465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81EEF9A-7216-4124-852A-76B4F904D396}" type="datetimeFigureOut">
              <a:rPr lang="zh-CN" altLang="en-US" smtClean="0"/>
              <a:t>2014/3/21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019B6F4-7CA9-483B-B2A7-F6BCDF63C39F}" type="slidenum">
              <a:rPr lang="zh-CN" altLang="en-US" smtClean="0"/>
              <a:t>‹#›</a:t>
            </a:fld>
            <a:endParaRPr lang="zh-CN" altLang="en-US"/>
          </a:p>
        </p:txBody>
      </p:sp>
    </p:spTree>
    <p:extLst>
      <p:ext uri="{BB962C8B-B14F-4D97-AF65-F5344CB8AC3E}">
        <p14:creationId xmlns:p14="http://schemas.microsoft.com/office/powerpoint/2010/main" val="3404487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81EEF9A-7216-4124-852A-76B4F904D396}" type="datetimeFigureOut">
              <a:rPr lang="zh-CN" altLang="en-US" smtClean="0"/>
              <a:t>2014/3/21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019B6F4-7CA9-483B-B2A7-F6BCDF63C39F}" type="slidenum">
              <a:rPr lang="zh-CN" altLang="en-US" smtClean="0"/>
              <a:t>‹#›</a:t>
            </a:fld>
            <a:endParaRPr lang="zh-CN" altLang="en-US"/>
          </a:p>
        </p:txBody>
      </p:sp>
    </p:spTree>
    <p:extLst>
      <p:ext uri="{BB962C8B-B14F-4D97-AF65-F5344CB8AC3E}">
        <p14:creationId xmlns:p14="http://schemas.microsoft.com/office/powerpoint/2010/main" val="2364483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81EEF9A-7216-4124-852A-76B4F904D396}" type="datetimeFigureOut">
              <a:rPr lang="zh-CN" altLang="en-US" smtClean="0"/>
              <a:t>2014/3/21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019B6F4-7CA9-483B-B2A7-F6BCDF63C39F}" type="slidenum">
              <a:rPr lang="zh-CN" altLang="en-US" smtClean="0"/>
              <a:t>‹#›</a:t>
            </a:fld>
            <a:endParaRPr lang="zh-CN" altLang="en-US"/>
          </a:p>
        </p:txBody>
      </p:sp>
    </p:spTree>
    <p:extLst>
      <p:ext uri="{BB962C8B-B14F-4D97-AF65-F5344CB8AC3E}">
        <p14:creationId xmlns:p14="http://schemas.microsoft.com/office/powerpoint/2010/main" val="4243034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81EEF9A-7216-4124-852A-76B4F904D396}" type="datetimeFigureOut">
              <a:rPr lang="zh-CN" altLang="en-US" smtClean="0"/>
              <a:t>2014/3/21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019B6F4-7CA9-483B-B2A7-F6BCDF63C39F}" type="slidenum">
              <a:rPr lang="zh-CN" altLang="en-US" smtClean="0"/>
              <a:t>‹#›</a:t>
            </a:fld>
            <a:endParaRPr lang="zh-CN" altLang="en-US"/>
          </a:p>
        </p:txBody>
      </p:sp>
    </p:spTree>
    <p:extLst>
      <p:ext uri="{BB962C8B-B14F-4D97-AF65-F5344CB8AC3E}">
        <p14:creationId xmlns:p14="http://schemas.microsoft.com/office/powerpoint/2010/main" val="1001271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481EEF9A-7216-4124-852A-76B4F904D396}" type="datetimeFigureOut">
              <a:rPr lang="zh-CN" altLang="en-US" smtClean="0"/>
              <a:t>2014/3/21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019B6F4-7CA9-483B-B2A7-F6BCDF63C39F}" type="slidenum">
              <a:rPr lang="zh-CN" altLang="en-US" smtClean="0"/>
              <a:t>‹#›</a:t>
            </a:fld>
            <a:endParaRPr lang="zh-CN" altLang="en-US"/>
          </a:p>
        </p:txBody>
      </p:sp>
    </p:spTree>
    <p:extLst>
      <p:ext uri="{BB962C8B-B14F-4D97-AF65-F5344CB8AC3E}">
        <p14:creationId xmlns:p14="http://schemas.microsoft.com/office/powerpoint/2010/main" val="1263705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481EEF9A-7216-4124-852A-76B4F904D396}" type="datetimeFigureOut">
              <a:rPr lang="zh-CN" altLang="en-US" smtClean="0"/>
              <a:t>2014/3/21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019B6F4-7CA9-483B-B2A7-F6BCDF63C39F}" type="slidenum">
              <a:rPr lang="zh-CN" altLang="en-US" smtClean="0"/>
              <a:t>‹#›</a:t>
            </a:fld>
            <a:endParaRPr lang="zh-CN" altLang="en-US"/>
          </a:p>
        </p:txBody>
      </p:sp>
    </p:spTree>
    <p:extLst>
      <p:ext uri="{BB962C8B-B14F-4D97-AF65-F5344CB8AC3E}">
        <p14:creationId xmlns:p14="http://schemas.microsoft.com/office/powerpoint/2010/main" val="481690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1EEF9A-7216-4124-852A-76B4F904D396}" type="datetimeFigureOut">
              <a:rPr lang="zh-CN" altLang="en-US" smtClean="0"/>
              <a:t>2014/3/21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019B6F4-7CA9-483B-B2A7-F6BCDF63C39F}" type="slidenum">
              <a:rPr lang="zh-CN" altLang="en-US" smtClean="0"/>
              <a:t>‹#›</a:t>
            </a:fld>
            <a:endParaRPr lang="zh-CN" altLang="en-US"/>
          </a:p>
        </p:txBody>
      </p:sp>
    </p:spTree>
    <p:extLst>
      <p:ext uri="{BB962C8B-B14F-4D97-AF65-F5344CB8AC3E}">
        <p14:creationId xmlns:p14="http://schemas.microsoft.com/office/powerpoint/2010/main" val="1567448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1EEF9A-7216-4124-852A-76B4F904D396}" type="datetimeFigureOut">
              <a:rPr lang="zh-CN" altLang="en-US" smtClean="0"/>
              <a:t>2014/3/21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019B6F4-7CA9-483B-B2A7-F6BCDF63C39F}" type="slidenum">
              <a:rPr lang="zh-CN" altLang="en-US" smtClean="0"/>
              <a:t>‹#›</a:t>
            </a:fld>
            <a:endParaRPr lang="zh-CN" altLang="en-US"/>
          </a:p>
        </p:txBody>
      </p:sp>
    </p:spTree>
    <p:extLst>
      <p:ext uri="{BB962C8B-B14F-4D97-AF65-F5344CB8AC3E}">
        <p14:creationId xmlns:p14="http://schemas.microsoft.com/office/powerpoint/2010/main" val="3522867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1EEF9A-7216-4124-852A-76B4F904D396}" type="datetimeFigureOut">
              <a:rPr lang="zh-CN" altLang="en-US" smtClean="0"/>
              <a:t>2014/3/21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019B6F4-7CA9-483B-B2A7-F6BCDF63C39F}" type="slidenum">
              <a:rPr lang="zh-CN" altLang="en-US" smtClean="0"/>
              <a:t>‹#›</a:t>
            </a:fld>
            <a:endParaRPr lang="zh-CN" altLang="en-US"/>
          </a:p>
        </p:txBody>
      </p:sp>
    </p:spTree>
    <p:extLst>
      <p:ext uri="{BB962C8B-B14F-4D97-AF65-F5344CB8AC3E}">
        <p14:creationId xmlns:p14="http://schemas.microsoft.com/office/powerpoint/2010/main" val="2515703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1EEF9A-7216-4124-852A-76B4F904D396}" type="datetimeFigureOut">
              <a:rPr lang="zh-CN" altLang="en-US" smtClean="0"/>
              <a:t>2014/3/21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19B6F4-7CA9-483B-B2A7-F6BCDF63C39F}" type="slidenum">
              <a:rPr lang="zh-CN" altLang="en-US" smtClean="0"/>
              <a:t>‹#›</a:t>
            </a:fld>
            <a:endParaRPr lang="zh-CN" altLang="en-US"/>
          </a:p>
        </p:txBody>
      </p:sp>
    </p:spTree>
    <p:extLst>
      <p:ext uri="{BB962C8B-B14F-4D97-AF65-F5344CB8AC3E}">
        <p14:creationId xmlns:p14="http://schemas.microsoft.com/office/powerpoint/2010/main" val="33491658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5.wmf"/><Relationship Id="rId5" Type="http://schemas.openxmlformats.org/officeDocument/2006/relationships/oleObject" Target="../embeddings/oleObject5.bin"/><Relationship Id="rId4" Type="http://schemas.openxmlformats.org/officeDocument/2006/relationships/image" Target="../media/image14.wmf"/></Relationships>
</file>

<file path=ppt/slides/_rels/slide11.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5.wmf"/><Relationship Id="rId5" Type="http://schemas.openxmlformats.org/officeDocument/2006/relationships/oleObject" Target="../embeddings/oleObject7.bin"/><Relationship Id="rId4" Type="http://schemas.openxmlformats.org/officeDocument/2006/relationships/image" Target="../media/image12.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8.wmf"/><Relationship Id="rId5" Type="http://schemas.openxmlformats.org/officeDocument/2006/relationships/oleObject" Target="../embeddings/oleObject10.bin"/><Relationship Id="rId4" Type="http://schemas.openxmlformats.org/officeDocument/2006/relationships/image" Target="../media/image17.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0.wmf"/><Relationship Id="rId5" Type="http://schemas.openxmlformats.org/officeDocument/2006/relationships/oleObject" Target="../embeddings/oleObject12.bin"/><Relationship Id="rId4" Type="http://schemas.openxmlformats.org/officeDocument/2006/relationships/image" Target="../media/image19.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2.wmf"/><Relationship Id="rId5" Type="http://schemas.openxmlformats.org/officeDocument/2006/relationships/oleObject" Target="../embeddings/oleObject14.bin"/><Relationship Id="rId4" Type="http://schemas.openxmlformats.org/officeDocument/2006/relationships/image" Target="../media/image21.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oleObject" Target="../embeddings/oleObject15.bin"/><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6.bin"/><Relationship Id="rId11" Type="http://schemas.openxmlformats.org/officeDocument/2006/relationships/image" Target="../media/image26.wmf"/><Relationship Id="rId5" Type="http://schemas.openxmlformats.org/officeDocument/2006/relationships/image" Target="../media/image31.png"/><Relationship Id="rId10" Type="http://schemas.openxmlformats.org/officeDocument/2006/relationships/oleObject" Target="../embeddings/oleObject18.bin"/><Relationship Id="rId4" Type="http://schemas.openxmlformats.org/officeDocument/2006/relationships/image" Target="../media/image23.wmf"/><Relationship Id="rId9" Type="http://schemas.openxmlformats.org/officeDocument/2006/relationships/image" Target="../media/image25.wmf"/></Relationships>
</file>

<file path=ppt/slides/_rels/slide16.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8.wmf"/><Relationship Id="rId5" Type="http://schemas.openxmlformats.org/officeDocument/2006/relationships/oleObject" Target="../embeddings/oleObject20.bin"/><Relationship Id="rId4" Type="http://schemas.openxmlformats.org/officeDocument/2006/relationships/image" Target="../media/image27.wmf"/></Relationships>
</file>

<file path=ppt/slides/_rels/slide17.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oleObject" Target="../embeddings/oleObject26.bin"/><Relationship Id="rId3" Type="http://schemas.openxmlformats.org/officeDocument/2006/relationships/image" Target="../media/image40.png"/><Relationship Id="rId7" Type="http://schemas.openxmlformats.org/officeDocument/2006/relationships/oleObject" Target="../embeddings/oleObject23.bin"/><Relationship Id="rId12" Type="http://schemas.openxmlformats.org/officeDocument/2006/relationships/image" Target="../media/image33.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41.png"/><Relationship Id="rId11" Type="http://schemas.openxmlformats.org/officeDocument/2006/relationships/oleObject" Target="../embeddings/oleObject25.bin"/><Relationship Id="rId5" Type="http://schemas.openxmlformats.org/officeDocument/2006/relationships/image" Target="../media/image30.wmf"/><Relationship Id="rId10" Type="http://schemas.openxmlformats.org/officeDocument/2006/relationships/image" Target="../media/image32.wmf"/><Relationship Id="rId4" Type="http://schemas.openxmlformats.org/officeDocument/2006/relationships/oleObject" Target="../embeddings/oleObject22.bin"/><Relationship Id="rId9" Type="http://schemas.openxmlformats.org/officeDocument/2006/relationships/oleObject" Target="../embeddings/oleObject24.bin"/><Relationship Id="rId14" Type="http://schemas.openxmlformats.org/officeDocument/2006/relationships/image" Target="../media/image34.wmf"/></Relationships>
</file>

<file path=ppt/slides/_rels/slide18.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oleObject" Target="../embeddings/oleObject32.bin"/><Relationship Id="rId18" Type="http://schemas.openxmlformats.org/officeDocument/2006/relationships/image" Target="../media/image37.wmf"/><Relationship Id="rId3" Type="http://schemas.openxmlformats.org/officeDocument/2006/relationships/oleObject" Target="../embeddings/oleObject27.bin"/><Relationship Id="rId7" Type="http://schemas.openxmlformats.org/officeDocument/2006/relationships/oleObject" Target="../embeddings/oleObject29.bin"/><Relationship Id="rId12" Type="http://schemas.openxmlformats.org/officeDocument/2006/relationships/image" Target="../media/image34.wmf"/><Relationship Id="rId17" Type="http://schemas.openxmlformats.org/officeDocument/2006/relationships/oleObject" Target="../embeddings/oleObject34.bin"/><Relationship Id="rId2" Type="http://schemas.openxmlformats.org/officeDocument/2006/relationships/slideLayout" Target="../slideLayouts/slideLayout2.xml"/><Relationship Id="rId16" Type="http://schemas.openxmlformats.org/officeDocument/2006/relationships/image" Target="../media/image36.wmf"/><Relationship Id="rId20" Type="http://schemas.openxmlformats.org/officeDocument/2006/relationships/image" Target="../media/image38.wmf"/><Relationship Id="rId1" Type="http://schemas.openxmlformats.org/officeDocument/2006/relationships/vmlDrawing" Target="../drawings/vmlDrawing11.vml"/><Relationship Id="rId6" Type="http://schemas.openxmlformats.org/officeDocument/2006/relationships/image" Target="../media/image27.wmf"/><Relationship Id="rId11" Type="http://schemas.openxmlformats.org/officeDocument/2006/relationships/oleObject" Target="../embeddings/oleObject31.bin"/><Relationship Id="rId5" Type="http://schemas.openxmlformats.org/officeDocument/2006/relationships/oleObject" Target="../embeddings/oleObject28.bin"/><Relationship Id="rId15" Type="http://schemas.openxmlformats.org/officeDocument/2006/relationships/oleObject" Target="../embeddings/oleObject33.bin"/><Relationship Id="rId10" Type="http://schemas.openxmlformats.org/officeDocument/2006/relationships/image" Target="../media/image29.wmf"/><Relationship Id="rId19" Type="http://schemas.openxmlformats.org/officeDocument/2006/relationships/oleObject" Target="../embeddings/oleObject35.bin"/><Relationship Id="rId4" Type="http://schemas.openxmlformats.org/officeDocument/2006/relationships/image" Target="../media/image19.wmf"/><Relationship Id="rId9" Type="http://schemas.openxmlformats.org/officeDocument/2006/relationships/oleObject" Target="../embeddings/oleObject30.bin"/><Relationship Id="rId14" Type="http://schemas.openxmlformats.org/officeDocument/2006/relationships/image" Target="../media/image35.wmf"/></Relationships>
</file>

<file path=ppt/slides/_rels/slide19.x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oleObject" Target="../embeddings/oleObject39.bin"/><Relationship Id="rId3" Type="http://schemas.openxmlformats.org/officeDocument/2006/relationships/image" Target="../media/image46.png"/><Relationship Id="rId7" Type="http://schemas.openxmlformats.org/officeDocument/2006/relationships/oleObject" Target="../embeddings/oleObject36.bin"/><Relationship Id="rId12"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9.png"/><Relationship Id="rId11" Type="http://schemas.openxmlformats.org/officeDocument/2006/relationships/oleObject" Target="../embeddings/oleObject38.bin"/><Relationship Id="rId5" Type="http://schemas.openxmlformats.org/officeDocument/2006/relationships/image" Target="../media/image48.png"/><Relationship Id="rId10" Type="http://schemas.openxmlformats.org/officeDocument/2006/relationships/image" Target="../media/image36.wmf"/><Relationship Id="rId4" Type="http://schemas.openxmlformats.org/officeDocument/2006/relationships/image" Target="../media/image47.png"/><Relationship Id="rId9" Type="http://schemas.openxmlformats.org/officeDocument/2006/relationships/oleObject" Target="../embeddings/oleObject37.bin"/><Relationship Id="rId14" Type="http://schemas.openxmlformats.org/officeDocument/2006/relationships/image" Target="../media/image38.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39.wmf"/></Relationships>
</file>

<file path=ppt/slides/_rels/slide22.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image" Target="../media/image53.png"/><Relationship Id="rId3" Type="http://schemas.openxmlformats.org/officeDocument/2006/relationships/oleObject" Target="../embeddings/oleObject41.bin"/><Relationship Id="rId7" Type="http://schemas.openxmlformats.org/officeDocument/2006/relationships/oleObject" Target="../embeddings/oleObject43.bin"/><Relationship Id="rId12" Type="http://schemas.openxmlformats.org/officeDocument/2006/relationships/image" Target="../media/image38.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5.wmf"/><Relationship Id="rId11" Type="http://schemas.openxmlformats.org/officeDocument/2006/relationships/oleObject" Target="../embeddings/oleObject45.bin"/><Relationship Id="rId5" Type="http://schemas.openxmlformats.org/officeDocument/2006/relationships/oleObject" Target="../embeddings/oleObject42.bin"/><Relationship Id="rId10" Type="http://schemas.openxmlformats.org/officeDocument/2006/relationships/image" Target="../media/image37.wmf"/><Relationship Id="rId4" Type="http://schemas.openxmlformats.org/officeDocument/2006/relationships/image" Target="../media/image40.wmf"/><Relationship Id="rId9" Type="http://schemas.openxmlformats.org/officeDocument/2006/relationships/oleObject" Target="../embeddings/oleObject44.bin"/><Relationship Id="rId14" Type="http://schemas.openxmlformats.org/officeDocument/2006/relationships/image" Target="../media/image54.png"/></Relationships>
</file>

<file path=ppt/slides/_rels/slide2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44.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47.bin"/><Relationship Id="rId5" Type="http://schemas.openxmlformats.org/officeDocument/2006/relationships/image" Target="../media/image43.wmf"/><Relationship Id="rId4" Type="http://schemas.openxmlformats.org/officeDocument/2006/relationships/oleObject" Target="../embeddings/oleObject46.bin"/></Relationships>
</file>

<file path=ppt/slides/_rels/slide28.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notesSlide" Target="../notesSlides/notesSlide3.xml"/><Relationship Id="rId7"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45.wmf"/><Relationship Id="rId5" Type="http://schemas.openxmlformats.org/officeDocument/2006/relationships/oleObject" Target="../embeddings/oleObject48.bin"/><Relationship Id="rId4" Type="http://schemas.openxmlformats.org/officeDocument/2006/relationships/image" Target="../media/image64.png"/><Relationship Id="rId9" Type="http://schemas.openxmlformats.org/officeDocument/2006/relationships/image" Target="../media/image65.png"/></Relationships>
</file>

<file path=ppt/slides/_rels/slide2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47.wmf"/><Relationship Id="rId4" Type="http://schemas.openxmlformats.org/officeDocument/2006/relationships/oleObject" Target="../embeddings/oleObject50.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48.wmf"/><Relationship Id="rId4" Type="http://schemas.openxmlformats.org/officeDocument/2006/relationships/oleObject" Target="../embeddings/oleObject51.bin"/></Relationships>
</file>

<file path=ppt/slides/_rels/slide31.xml.rels><?xml version="1.0" encoding="UTF-8" standalone="yes"?>
<Relationships xmlns="http://schemas.openxmlformats.org/package/2006/relationships"><Relationship Id="rId3" Type="http://schemas.openxmlformats.org/officeDocument/2006/relationships/image" Target="../media/image72.png"/><Relationship Id="rId7" Type="http://schemas.openxmlformats.org/officeDocument/2006/relationships/image" Target="../media/image50.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53.bin"/><Relationship Id="rId5" Type="http://schemas.openxmlformats.org/officeDocument/2006/relationships/image" Target="../media/image49.wmf"/><Relationship Id="rId4" Type="http://schemas.openxmlformats.org/officeDocument/2006/relationships/oleObject" Target="../embeddings/oleObject52.bin"/></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75.png"/><Relationship Id="rId5" Type="http://schemas.openxmlformats.org/officeDocument/2006/relationships/image" Target="../media/image51.wmf"/><Relationship Id="rId4" Type="http://schemas.openxmlformats.org/officeDocument/2006/relationships/oleObject" Target="../embeddings/oleObject54.bin"/></Relationships>
</file>

<file path=ppt/slides/_rels/slide33.xml.rels><?xml version="1.0" encoding="UTF-8" standalone="yes"?>
<Relationships xmlns="http://schemas.openxmlformats.org/package/2006/relationships"><Relationship Id="rId3" Type="http://schemas.openxmlformats.org/officeDocument/2006/relationships/image" Target="../media/image78.png"/><Relationship Id="rId7" Type="http://schemas.openxmlformats.org/officeDocument/2006/relationships/image" Target="../media/image54.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56.bin"/><Relationship Id="rId5" Type="http://schemas.openxmlformats.org/officeDocument/2006/relationships/image" Target="../media/image53.wmf"/><Relationship Id="rId4" Type="http://schemas.openxmlformats.org/officeDocument/2006/relationships/oleObject" Target="../embeddings/oleObject55.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7.bin"/><Relationship Id="rId7" Type="http://schemas.openxmlformats.org/officeDocument/2006/relationships/image" Target="../media/image56.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58.bin"/><Relationship Id="rId5" Type="http://schemas.openxmlformats.org/officeDocument/2006/relationships/image" Target="../media/image81.png"/><Relationship Id="rId4" Type="http://schemas.openxmlformats.org/officeDocument/2006/relationships/image" Target="../media/image55.wmf"/></Relationships>
</file>

<file path=ppt/slides/_rels/slide35.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image" Target="../media/image84.png"/><Relationship Id="rId7"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57.wmf"/><Relationship Id="rId5" Type="http://schemas.openxmlformats.org/officeDocument/2006/relationships/oleObject" Target="../embeddings/oleObject59.bin"/><Relationship Id="rId4" Type="http://schemas.openxmlformats.org/officeDocument/2006/relationships/image" Target="../media/image8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3.wmf"/><Relationship Id="rId5" Type="http://schemas.openxmlformats.org/officeDocument/2006/relationships/oleObject" Target="../embeddings/oleObject3.bin"/><Relationship Id="rId4"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高斯混合模型（</a:t>
            </a:r>
            <a:r>
              <a:rPr lang="en-US" altLang="zh-CN" dirty="0" smtClean="0">
                <a:latin typeface="Times New Roman" panose="02020603050405020304" pitchFamily="18" charset="0"/>
                <a:cs typeface="Times New Roman" panose="02020603050405020304" pitchFamily="18" charset="0"/>
              </a:rPr>
              <a:t>GMM</a:t>
            </a:r>
            <a:r>
              <a:rPr lang="zh-CN" altLang="en-US" dirty="0" smtClean="0"/>
              <a:t>）</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001941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GMM</a:t>
            </a:r>
            <a:r>
              <a:rPr lang="zh-CN" altLang="en-US" dirty="0">
                <a:latin typeface="Times New Roman" panose="02020603050405020304" pitchFamily="18" charset="0"/>
                <a:cs typeface="Times New Roman" panose="02020603050405020304" pitchFamily="18" charset="0"/>
              </a:rPr>
              <a:t>参数学习</a:t>
            </a:r>
            <a:endParaRPr lang="zh-CN" altLang="en-US" dirty="0"/>
          </a:p>
        </p:txBody>
      </p:sp>
      <p:sp>
        <p:nvSpPr>
          <p:cNvPr id="3" name="内容占位符 2"/>
          <p:cNvSpPr>
            <a:spLocks noGrp="1"/>
          </p:cNvSpPr>
          <p:nvPr>
            <p:ph idx="1"/>
          </p:nvPr>
        </p:nvSpPr>
        <p:spPr>
          <a:xfrm>
            <a:off x="628650" y="1825625"/>
            <a:ext cx="7886700" cy="498475"/>
          </a:xfrm>
        </p:spPr>
        <p:txBody>
          <a:bodyPr/>
          <a:lstStyle/>
          <a:p>
            <a:r>
              <a:rPr lang="zh-CN" altLang="en-US" dirty="0" smtClean="0"/>
              <a:t>引入</a:t>
            </a:r>
            <a:r>
              <a:rPr lang="en-US" altLang="zh-CN" b="1" dirty="0" smtClean="0">
                <a:latin typeface="Times New Roman" panose="02020603050405020304" pitchFamily="18" charset="0"/>
                <a:cs typeface="Times New Roman" panose="02020603050405020304" pitchFamily="18" charset="0"/>
              </a:rPr>
              <a:t>Z</a:t>
            </a:r>
            <a:r>
              <a:rPr lang="zh-CN" altLang="en-US" dirty="0" smtClean="0"/>
              <a:t>后</a:t>
            </a:r>
            <a:endParaRPr lang="zh-CN" altLang="en-US" dirty="0"/>
          </a:p>
        </p:txBody>
      </p:sp>
      <p:graphicFrame>
        <p:nvGraphicFramePr>
          <p:cNvPr id="4" name="Object 4"/>
          <p:cNvGraphicFramePr>
            <a:graphicFrameLocks noChangeAspect="1"/>
          </p:cNvGraphicFramePr>
          <p:nvPr>
            <p:extLst>
              <p:ext uri="{D42A27DB-BD31-4B8C-83A1-F6EECF244321}">
                <p14:modId xmlns:p14="http://schemas.microsoft.com/office/powerpoint/2010/main" val="2787497821"/>
              </p:ext>
            </p:extLst>
          </p:nvPr>
        </p:nvGraphicFramePr>
        <p:xfrm>
          <a:off x="2892425" y="2647633"/>
          <a:ext cx="3359150" cy="398462"/>
        </p:xfrm>
        <a:graphic>
          <a:graphicData uri="http://schemas.openxmlformats.org/presentationml/2006/ole">
            <mc:AlternateContent xmlns:mc="http://schemas.openxmlformats.org/markup-compatibility/2006">
              <mc:Choice xmlns:v="urn:schemas-microsoft-com:vml" Requires="v">
                <p:oleObj spid="_x0000_s14364" name="Equation" r:id="rId3" imgW="1930320" imgH="228600" progId="Equation.DSMT4">
                  <p:embed/>
                </p:oleObj>
              </mc:Choice>
              <mc:Fallback>
                <p:oleObj name="Equation" r:id="rId3" imgW="1930320" imgH="228600" progId="Equation.DSMT4">
                  <p:embed/>
                  <p:pic>
                    <p:nvPicPr>
                      <p:cNvPr id="0" name=""/>
                      <p:cNvPicPr>
                        <a:picLocks noChangeAspect="1" noChangeArrowheads="1"/>
                      </p:cNvPicPr>
                      <p:nvPr/>
                    </p:nvPicPr>
                    <p:blipFill>
                      <a:blip r:embed="rId4"/>
                      <a:srcRect/>
                      <a:stretch>
                        <a:fillRect/>
                      </a:stretch>
                    </p:blipFill>
                    <p:spPr bwMode="auto">
                      <a:xfrm>
                        <a:off x="2892425" y="2647633"/>
                        <a:ext cx="3359150" cy="39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内容占位符 2"/>
          <p:cNvSpPr txBox="1">
            <a:spLocks/>
          </p:cNvSpPr>
          <p:nvPr/>
        </p:nvSpPr>
        <p:spPr>
          <a:xfrm>
            <a:off x="628650" y="3601085"/>
            <a:ext cx="7886700" cy="4984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从而得到</a:t>
            </a:r>
            <a:endParaRPr lang="zh-CN" altLang="en-US" dirty="0"/>
          </a:p>
        </p:txBody>
      </p:sp>
      <p:graphicFrame>
        <p:nvGraphicFramePr>
          <p:cNvPr id="6" name="Object 4"/>
          <p:cNvGraphicFramePr>
            <a:graphicFrameLocks noChangeAspect="1"/>
          </p:cNvGraphicFramePr>
          <p:nvPr>
            <p:extLst>
              <p:ext uri="{D42A27DB-BD31-4B8C-83A1-F6EECF244321}">
                <p14:modId xmlns:p14="http://schemas.microsoft.com/office/powerpoint/2010/main" val="2328365419"/>
              </p:ext>
            </p:extLst>
          </p:nvPr>
        </p:nvGraphicFramePr>
        <p:xfrm>
          <a:off x="2945765" y="4099560"/>
          <a:ext cx="3513138" cy="793750"/>
        </p:xfrm>
        <a:graphic>
          <a:graphicData uri="http://schemas.openxmlformats.org/presentationml/2006/ole">
            <mc:AlternateContent xmlns:mc="http://schemas.openxmlformats.org/markup-compatibility/2006">
              <mc:Choice xmlns:v="urn:schemas-microsoft-com:vml" Requires="v">
                <p:oleObj spid="_x0000_s14365" name="Equation" r:id="rId5" imgW="2019240" imgH="457200" progId="Equation.DSMT4">
                  <p:embed/>
                </p:oleObj>
              </mc:Choice>
              <mc:Fallback>
                <p:oleObj name="Equation" r:id="rId5" imgW="2019240" imgH="457200" progId="Equation.DSMT4">
                  <p:embed/>
                  <p:pic>
                    <p:nvPicPr>
                      <p:cNvPr id="0" name=""/>
                      <p:cNvPicPr>
                        <a:picLocks noChangeAspect="1" noChangeArrowheads="1"/>
                      </p:cNvPicPr>
                      <p:nvPr/>
                    </p:nvPicPr>
                    <p:blipFill>
                      <a:blip r:embed="rId6"/>
                      <a:srcRect/>
                      <a:stretch>
                        <a:fillRect/>
                      </a:stretch>
                    </p:blipFill>
                    <p:spPr bwMode="auto">
                      <a:xfrm>
                        <a:off x="2945765" y="4099560"/>
                        <a:ext cx="3513138"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文本框 6"/>
          <p:cNvSpPr txBox="1"/>
          <p:nvPr/>
        </p:nvSpPr>
        <p:spPr>
          <a:xfrm>
            <a:off x="1023062" y="5975289"/>
            <a:ext cx="7412278" cy="369332"/>
          </a:xfrm>
          <a:prstGeom prst="rect">
            <a:avLst/>
          </a:prstGeom>
          <a:noFill/>
        </p:spPr>
        <p:txBody>
          <a:bodyPr wrap="square" rtlCol="0">
            <a:spAutoFit/>
          </a:bodyPr>
          <a:lstStyle/>
          <a:p>
            <a:r>
              <a:rPr lang="zh-CN" altLang="en-US" dirty="0" smtClean="0">
                <a:latin typeface="+mn-ea"/>
              </a:rPr>
              <a:t>注意：这里</a:t>
            </a:r>
            <a:r>
              <a:rPr lang="en-US" altLang="zh-CN" dirty="0" err="1" smtClean="0">
                <a:latin typeface="+mn-ea"/>
              </a:rPr>
              <a:t>z</a:t>
            </a:r>
            <a:r>
              <a:rPr lang="en-US" altLang="zh-CN" baseline="-25000" dirty="0" err="1" smtClean="0">
                <a:latin typeface="+mn-ea"/>
              </a:rPr>
              <a:t>ik</a:t>
            </a:r>
            <a:r>
              <a:rPr lang="zh-CN" altLang="en-US" dirty="0" smtClean="0">
                <a:latin typeface="+mn-ea"/>
              </a:rPr>
              <a:t>只有</a:t>
            </a:r>
            <a:r>
              <a:rPr lang="en-US" altLang="zh-CN" dirty="0" smtClean="0">
                <a:latin typeface="+mn-ea"/>
              </a:rPr>
              <a:t>0</a:t>
            </a:r>
            <a:r>
              <a:rPr lang="zh-CN" altLang="en-US" dirty="0" smtClean="0">
                <a:latin typeface="+mn-ea"/>
              </a:rPr>
              <a:t>和</a:t>
            </a:r>
            <a:r>
              <a:rPr lang="en-US" altLang="zh-CN" dirty="0" smtClean="0">
                <a:latin typeface="+mn-ea"/>
              </a:rPr>
              <a:t>1</a:t>
            </a:r>
            <a:r>
              <a:rPr lang="zh-CN" altLang="en-US" dirty="0" smtClean="0">
                <a:latin typeface="+mn-ea"/>
              </a:rPr>
              <a:t>的选择</a:t>
            </a:r>
            <a:endParaRPr lang="zh-CN" altLang="en-US" dirty="0">
              <a:latin typeface="+mn-ea"/>
            </a:endParaRPr>
          </a:p>
        </p:txBody>
      </p:sp>
    </p:spTree>
    <p:extLst>
      <p:ext uri="{BB962C8B-B14F-4D97-AF65-F5344CB8AC3E}">
        <p14:creationId xmlns:p14="http://schemas.microsoft.com/office/powerpoint/2010/main" val="12349280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GMM</a:t>
            </a:r>
            <a:r>
              <a:rPr lang="zh-CN" altLang="en-US" dirty="0">
                <a:latin typeface="Times New Roman" panose="02020603050405020304" pitchFamily="18" charset="0"/>
                <a:cs typeface="Times New Roman" panose="02020603050405020304" pitchFamily="18" charset="0"/>
              </a:rPr>
              <a:t>参数学习</a:t>
            </a:r>
            <a:endParaRPr lang="zh-CN" altLang="en-US" dirty="0"/>
          </a:p>
        </p:txBody>
      </p:sp>
      <p:sp>
        <p:nvSpPr>
          <p:cNvPr id="3" name="内容占位符 2"/>
          <p:cNvSpPr>
            <a:spLocks noGrp="1"/>
          </p:cNvSpPr>
          <p:nvPr>
            <p:ph idx="1"/>
          </p:nvPr>
        </p:nvSpPr>
        <p:spPr>
          <a:xfrm>
            <a:off x="628650" y="1825625"/>
            <a:ext cx="7886700" cy="2091055"/>
          </a:xfrm>
        </p:spPr>
        <p:txBody>
          <a:bodyPr/>
          <a:lstStyle/>
          <a:p>
            <a:r>
              <a:rPr lang="zh-CN" altLang="en-US" dirty="0" smtClean="0"/>
              <a:t>在简化问题中，我们实际的观察变量是</a:t>
            </a:r>
            <a:r>
              <a:rPr lang="en-US" altLang="zh-CN"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X,Z</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根据一下两个公式</a:t>
            </a:r>
            <a:endParaRPr lang="zh-CN" altLang="en-US" dirty="0">
              <a:latin typeface="Times New Roman" panose="02020603050405020304" pitchFamily="18" charset="0"/>
              <a:cs typeface="Times New Roman" panose="02020603050405020304" pitchFamily="18" charset="0"/>
            </a:endParaRPr>
          </a:p>
        </p:txBody>
      </p:sp>
      <p:graphicFrame>
        <p:nvGraphicFramePr>
          <p:cNvPr id="4" name="Object 4"/>
          <p:cNvGraphicFramePr>
            <a:graphicFrameLocks noChangeAspect="1"/>
          </p:cNvGraphicFramePr>
          <p:nvPr>
            <p:extLst>
              <p:ext uri="{D42A27DB-BD31-4B8C-83A1-F6EECF244321}">
                <p14:modId xmlns:p14="http://schemas.microsoft.com/office/powerpoint/2010/main" val="3700071102"/>
              </p:ext>
            </p:extLst>
          </p:nvPr>
        </p:nvGraphicFramePr>
        <p:xfrm>
          <a:off x="1620838" y="3043238"/>
          <a:ext cx="1679575" cy="752475"/>
        </p:xfrm>
        <a:graphic>
          <a:graphicData uri="http://schemas.openxmlformats.org/presentationml/2006/ole">
            <mc:AlternateContent xmlns:mc="http://schemas.openxmlformats.org/markup-compatibility/2006">
              <mc:Choice xmlns:v="urn:schemas-microsoft-com:vml" Requires="v">
                <p:oleObj spid="_x0000_s15407" name="Equation" r:id="rId3" imgW="965160" imgH="431640" progId="Equation.DSMT4">
                  <p:embed/>
                </p:oleObj>
              </mc:Choice>
              <mc:Fallback>
                <p:oleObj name="Equation" r:id="rId3" imgW="965160" imgH="431640" progId="Equation.DSMT4">
                  <p:embed/>
                  <p:pic>
                    <p:nvPicPr>
                      <p:cNvPr id="0" name=""/>
                      <p:cNvPicPr>
                        <a:picLocks noChangeAspect="1" noChangeArrowheads="1"/>
                      </p:cNvPicPr>
                      <p:nvPr/>
                    </p:nvPicPr>
                    <p:blipFill>
                      <a:blip r:embed="rId4"/>
                      <a:srcRect/>
                      <a:stretch>
                        <a:fillRect/>
                      </a:stretch>
                    </p:blipFill>
                    <p:spPr bwMode="auto">
                      <a:xfrm>
                        <a:off x="1620838" y="3043238"/>
                        <a:ext cx="1679575"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347162246"/>
              </p:ext>
            </p:extLst>
          </p:nvPr>
        </p:nvGraphicFramePr>
        <p:xfrm>
          <a:off x="3982085" y="3022600"/>
          <a:ext cx="3513138" cy="793750"/>
        </p:xfrm>
        <a:graphic>
          <a:graphicData uri="http://schemas.openxmlformats.org/presentationml/2006/ole">
            <mc:AlternateContent xmlns:mc="http://schemas.openxmlformats.org/markup-compatibility/2006">
              <mc:Choice xmlns:v="urn:schemas-microsoft-com:vml" Requires="v">
                <p:oleObj spid="_x0000_s15408" name="Equation" r:id="rId5" imgW="2019240" imgH="457200" progId="Equation.DSMT4">
                  <p:embed/>
                </p:oleObj>
              </mc:Choice>
              <mc:Fallback>
                <p:oleObj name="Equation" r:id="rId5" imgW="2019240" imgH="457200" progId="Equation.DSMT4">
                  <p:embed/>
                  <p:pic>
                    <p:nvPicPr>
                      <p:cNvPr id="0" name=""/>
                      <p:cNvPicPr>
                        <a:picLocks noChangeAspect="1" noChangeArrowheads="1"/>
                      </p:cNvPicPr>
                      <p:nvPr/>
                    </p:nvPicPr>
                    <p:blipFill>
                      <a:blip r:embed="rId6"/>
                      <a:srcRect/>
                      <a:stretch>
                        <a:fillRect/>
                      </a:stretch>
                    </p:blipFill>
                    <p:spPr bwMode="auto">
                      <a:xfrm>
                        <a:off x="3982085" y="3022600"/>
                        <a:ext cx="3513138"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内容占位符 2"/>
          <p:cNvSpPr txBox="1">
            <a:spLocks/>
          </p:cNvSpPr>
          <p:nvPr/>
        </p:nvSpPr>
        <p:spPr>
          <a:xfrm>
            <a:off x="628650" y="4142105"/>
            <a:ext cx="7886700" cy="4756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latin typeface="Times New Roman" panose="02020603050405020304" pitchFamily="18" charset="0"/>
                <a:cs typeface="Times New Roman" panose="02020603050405020304" pitchFamily="18" charset="0"/>
              </a:rPr>
              <a:t>可以得到</a:t>
            </a:r>
            <a:endParaRPr lang="zh-CN" altLang="en-US" dirty="0">
              <a:latin typeface="Times New Roman" panose="02020603050405020304" pitchFamily="18" charset="0"/>
              <a:cs typeface="Times New Roman" panose="02020603050405020304" pitchFamily="18" charset="0"/>
            </a:endParaRPr>
          </a:p>
        </p:txBody>
      </p:sp>
      <p:graphicFrame>
        <p:nvGraphicFramePr>
          <p:cNvPr id="7" name="Object 4"/>
          <p:cNvGraphicFramePr>
            <a:graphicFrameLocks noChangeAspect="1"/>
          </p:cNvGraphicFramePr>
          <p:nvPr>
            <p:extLst>
              <p:ext uri="{D42A27DB-BD31-4B8C-83A1-F6EECF244321}">
                <p14:modId xmlns:p14="http://schemas.microsoft.com/office/powerpoint/2010/main" val="287530376"/>
              </p:ext>
            </p:extLst>
          </p:nvPr>
        </p:nvGraphicFramePr>
        <p:xfrm>
          <a:off x="2331720" y="4737418"/>
          <a:ext cx="4132263" cy="793750"/>
        </p:xfrm>
        <a:graphic>
          <a:graphicData uri="http://schemas.openxmlformats.org/presentationml/2006/ole">
            <mc:AlternateContent xmlns:mc="http://schemas.openxmlformats.org/markup-compatibility/2006">
              <mc:Choice xmlns:v="urn:schemas-microsoft-com:vml" Requires="v">
                <p:oleObj spid="_x0000_s15409" name="Equation" r:id="rId7" imgW="2374560" imgH="457200" progId="Equation.DSMT4">
                  <p:embed/>
                </p:oleObj>
              </mc:Choice>
              <mc:Fallback>
                <p:oleObj name="Equation" r:id="rId7" imgW="2374560" imgH="457200" progId="Equation.DSMT4">
                  <p:embed/>
                  <p:pic>
                    <p:nvPicPr>
                      <p:cNvPr id="0" name=""/>
                      <p:cNvPicPr>
                        <a:picLocks noChangeAspect="1" noChangeArrowheads="1"/>
                      </p:cNvPicPr>
                      <p:nvPr/>
                    </p:nvPicPr>
                    <p:blipFill>
                      <a:blip r:embed="rId8"/>
                      <a:srcRect/>
                      <a:stretch>
                        <a:fillRect/>
                      </a:stretch>
                    </p:blipFill>
                    <p:spPr bwMode="auto">
                      <a:xfrm>
                        <a:off x="2331720" y="4737418"/>
                        <a:ext cx="4132263"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文本框 7"/>
          <p:cNvSpPr txBox="1"/>
          <p:nvPr/>
        </p:nvSpPr>
        <p:spPr>
          <a:xfrm>
            <a:off x="1023062" y="5975289"/>
            <a:ext cx="7412278" cy="369332"/>
          </a:xfrm>
          <a:prstGeom prst="rect">
            <a:avLst/>
          </a:prstGeom>
          <a:noFill/>
        </p:spPr>
        <p:txBody>
          <a:bodyPr wrap="square" rtlCol="0">
            <a:spAutoFit/>
          </a:bodyPr>
          <a:lstStyle/>
          <a:p>
            <a:r>
              <a:rPr lang="zh-CN" altLang="en-US" dirty="0" smtClean="0">
                <a:latin typeface="+mn-ea"/>
              </a:rPr>
              <a:t>注意：这里</a:t>
            </a:r>
            <a:r>
              <a:rPr lang="en-US" altLang="zh-CN" dirty="0" smtClean="0">
                <a:latin typeface="+mn-ea"/>
              </a:rPr>
              <a:t>N</a:t>
            </a:r>
            <a:r>
              <a:rPr lang="zh-CN" altLang="en-US" dirty="0" smtClean="0">
                <a:latin typeface="+mn-ea"/>
              </a:rPr>
              <a:t>是</a:t>
            </a:r>
            <a:r>
              <a:rPr lang="en-US" altLang="zh-CN" b="1" dirty="0" smtClean="0">
                <a:latin typeface="+mn-ea"/>
              </a:rPr>
              <a:t>X</a:t>
            </a:r>
            <a:r>
              <a:rPr lang="en-US" altLang="zh-CN" dirty="0" smtClean="0">
                <a:latin typeface="+mn-ea"/>
              </a:rPr>
              <a:t>={x}</a:t>
            </a:r>
            <a:r>
              <a:rPr lang="zh-CN" altLang="en-US" dirty="0" smtClean="0">
                <a:latin typeface="+mn-ea"/>
              </a:rPr>
              <a:t>集合的大小。</a:t>
            </a:r>
            <a:endParaRPr lang="zh-CN" altLang="en-US" dirty="0">
              <a:latin typeface="+mn-ea"/>
            </a:endParaRPr>
          </a:p>
        </p:txBody>
      </p:sp>
    </p:spTree>
    <p:extLst>
      <p:ext uri="{BB962C8B-B14F-4D97-AF65-F5344CB8AC3E}">
        <p14:creationId xmlns:p14="http://schemas.microsoft.com/office/powerpoint/2010/main" val="22151566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GMM</a:t>
            </a:r>
            <a:r>
              <a:rPr lang="zh-CN" altLang="en-US" dirty="0">
                <a:latin typeface="Times New Roman" panose="02020603050405020304" pitchFamily="18" charset="0"/>
                <a:cs typeface="Times New Roman" panose="02020603050405020304" pitchFamily="18" charset="0"/>
              </a:rPr>
              <a:t>参数学习</a:t>
            </a:r>
            <a:endParaRPr lang="zh-CN" altLang="en-US" dirty="0"/>
          </a:p>
        </p:txBody>
      </p:sp>
      <p:sp>
        <p:nvSpPr>
          <p:cNvPr id="3" name="内容占位符 2"/>
          <p:cNvSpPr>
            <a:spLocks noGrp="1"/>
          </p:cNvSpPr>
          <p:nvPr>
            <p:ph idx="1"/>
          </p:nvPr>
        </p:nvSpPr>
        <p:spPr>
          <a:xfrm>
            <a:off x="628650" y="1825625"/>
            <a:ext cx="7886700" cy="3333115"/>
          </a:xfrm>
        </p:spPr>
        <p:txBody>
          <a:bodyPr/>
          <a:lstStyle/>
          <a:p>
            <a:r>
              <a:rPr lang="zh-CN" altLang="en-US" smtClean="0"/>
              <a:t>比较原问题和简化问题</a:t>
            </a:r>
            <a:endParaRPr lang="zh-CN" altLang="en-US" dirty="0"/>
          </a:p>
        </p:txBody>
      </p:sp>
      <p:graphicFrame>
        <p:nvGraphicFramePr>
          <p:cNvPr id="4" name="Object 4"/>
          <p:cNvGraphicFramePr>
            <a:graphicFrameLocks noChangeAspect="1"/>
          </p:cNvGraphicFramePr>
          <p:nvPr>
            <p:extLst>
              <p:ext uri="{D42A27DB-BD31-4B8C-83A1-F6EECF244321}">
                <p14:modId xmlns:p14="http://schemas.microsoft.com/office/powerpoint/2010/main" val="4035523331"/>
              </p:ext>
            </p:extLst>
          </p:nvPr>
        </p:nvGraphicFramePr>
        <p:xfrm>
          <a:off x="1250950" y="2365375"/>
          <a:ext cx="6642100" cy="839788"/>
        </p:xfrm>
        <a:graphic>
          <a:graphicData uri="http://schemas.openxmlformats.org/presentationml/2006/ole">
            <mc:AlternateContent xmlns:mc="http://schemas.openxmlformats.org/markup-compatibility/2006">
              <mc:Choice xmlns:v="urn:schemas-microsoft-com:vml" Requires="v">
                <p:oleObj spid="_x0000_s16412" name="Equation" r:id="rId3" imgW="3416040" imgH="431640" progId="Equation.DSMT4">
                  <p:embed/>
                </p:oleObj>
              </mc:Choice>
              <mc:Fallback>
                <p:oleObj name="Equation" r:id="rId3" imgW="3416040" imgH="431640" progId="Equation.DSMT4">
                  <p:embed/>
                  <p:pic>
                    <p:nvPicPr>
                      <p:cNvPr id="0" name=""/>
                      <p:cNvPicPr>
                        <a:picLocks noChangeAspect="1" noChangeArrowheads="1"/>
                      </p:cNvPicPr>
                      <p:nvPr/>
                    </p:nvPicPr>
                    <p:blipFill>
                      <a:blip r:embed="rId4"/>
                      <a:srcRect/>
                      <a:stretch>
                        <a:fillRect/>
                      </a:stretch>
                    </p:blipFill>
                    <p:spPr bwMode="auto">
                      <a:xfrm>
                        <a:off x="1250950" y="2365375"/>
                        <a:ext cx="6642100" cy="839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286775699"/>
              </p:ext>
            </p:extLst>
          </p:nvPr>
        </p:nvGraphicFramePr>
        <p:xfrm>
          <a:off x="1258888" y="3514725"/>
          <a:ext cx="5346700" cy="1587500"/>
        </p:xfrm>
        <a:graphic>
          <a:graphicData uri="http://schemas.openxmlformats.org/presentationml/2006/ole">
            <mc:AlternateContent xmlns:mc="http://schemas.openxmlformats.org/markup-compatibility/2006">
              <mc:Choice xmlns:v="urn:schemas-microsoft-com:vml" Requires="v">
                <p:oleObj spid="_x0000_s16413" name="Equation" r:id="rId5" imgW="3073320" imgH="914400" progId="Equation.DSMT4">
                  <p:embed/>
                </p:oleObj>
              </mc:Choice>
              <mc:Fallback>
                <p:oleObj name="Equation" r:id="rId5" imgW="3073320" imgH="914400" progId="Equation.DSMT4">
                  <p:embed/>
                  <p:pic>
                    <p:nvPicPr>
                      <p:cNvPr id="0" name=""/>
                      <p:cNvPicPr>
                        <a:picLocks noChangeAspect="1" noChangeArrowheads="1"/>
                      </p:cNvPicPr>
                      <p:nvPr/>
                    </p:nvPicPr>
                    <p:blipFill>
                      <a:blip r:embed="rId6"/>
                      <a:srcRect/>
                      <a:stretch>
                        <a:fillRect/>
                      </a:stretch>
                    </p:blipFill>
                    <p:spPr bwMode="auto">
                      <a:xfrm>
                        <a:off x="1258888" y="3514725"/>
                        <a:ext cx="5346700"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内容占位符 2"/>
          <p:cNvSpPr txBox="1">
            <a:spLocks/>
          </p:cNvSpPr>
          <p:nvPr/>
        </p:nvSpPr>
        <p:spPr>
          <a:xfrm>
            <a:off x="628650" y="5411153"/>
            <a:ext cx="7886700" cy="13096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后者的</a:t>
            </a:r>
            <a:r>
              <a:rPr lang="en-US" altLang="zh-CN" dirty="0" err="1" smtClean="0"/>
              <a:t>ln</a:t>
            </a:r>
            <a:r>
              <a:rPr lang="zh-CN" altLang="en-US" dirty="0" smtClean="0"/>
              <a:t>直接作用</a:t>
            </a:r>
            <a:r>
              <a:rPr lang="zh-CN" altLang="en-US" dirty="0"/>
              <a:t>于正态分布，使正态分布由乘的</a:t>
            </a:r>
            <a:r>
              <a:rPr lang="en-US" altLang="zh-CN" dirty="0"/>
              <a:t>e</a:t>
            </a:r>
            <a:r>
              <a:rPr lang="zh-CN" altLang="en-US" dirty="0"/>
              <a:t>指数形式变为加的简单形式</a:t>
            </a:r>
          </a:p>
        </p:txBody>
      </p:sp>
    </p:spTree>
    <p:extLst>
      <p:ext uri="{BB962C8B-B14F-4D97-AF65-F5344CB8AC3E}">
        <p14:creationId xmlns:p14="http://schemas.microsoft.com/office/powerpoint/2010/main" val="33810676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GMM</a:t>
            </a:r>
            <a:r>
              <a:rPr lang="zh-CN" altLang="en-US" dirty="0">
                <a:latin typeface="Times New Roman" panose="02020603050405020304" pitchFamily="18" charset="0"/>
                <a:cs typeface="Times New Roman" panose="02020603050405020304" pitchFamily="18" charset="0"/>
              </a:rPr>
              <a:t>参数学习</a:t>
            </a:r>
            <a:endParaRPr lang="zh-CN" altLang="en-US" dirty="0"/>
          </a:p>
        </p:txBody>
      </p:sp>
      <p:sp>
        <p:nvSpPr>
          <p:cNvPr id="3" name="内容占位符 2"/>
          <p:cNvSpPr>
            <a:spLocks noGrp="1"/>
          </p:cNvSpPr>
          <p:nvPr>
            <p:ph idx="1"/>
          </p:nvPr>
        </p:nvSpPr>
        <p:spPr>
          <a:xfrm>
            <a:off x="628650" y="2867659"/>
            <a:ext cx="7886700" cy="1198562"/>
          </a:xfrm>
        </p:spPr>
        <p:txBody>
          <a:bodyPr>
            <a:normAutofit lnSpcReduction="10000"/>
          </a:bodyPr>
          <a:lstStyle/>
          <a:p>
            <a:r>
              <a:rPr lang="zh-CN" altLang="en-US" dirty="0"/>
              <a:t>为了最大化上式，</a:t>
            </a:r>
            <a:r>
              <a:rPr lang="zh-CN" altLang="en-US" dirty="0" smtClean="0"/>
              <a:t>由于</a:t>
            </a:r>
            <a:r>
              <a:rPr lang="en-US" altLang="zh-CN" dirty="0" err="1" smtClean="0">
                <a:latin typeface="Times New Roman" panose="02020603050405020304" pitchFamily="18" charset="0"/>
                <a:cs typeface="Times New Roman" panose="02020603050405020304" pitchFamily="18" charset="0"/>
              </a:rPr>
              <a:t>z</a:t>
            </a:r>
            <a:r>
              <a:rPr lang="en-US" altLang="zh-CN" baseline="-25000" dirty="0" err="1" smtClean="0">
                <a:latin typeface="Times New Roman" panose="02020603050405020304" pitchFamily="18" charset="0"/>
                <a:cs typeface="Times New Roman" panose="02020603050405020304" pitchFamily="18" charset="0"/>
              </a:rPr>
              <a:t>ik</a:t>
            </a:r>
            <a:r>
              <a:rPr lang="zh-CN" altLang="en-US" dirty="0" smtClean="0"/>
              <a:t>已知</a:t>
            </a:r>
            <a:r>
              <a:rPr lang="zh-CN" altLang="en-US" dirty="0"/>
              <a:t>，我们可以把上式按观察到的</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x,z</a:t>
            </a:r>
            <a:r>
              <a:rPr lang="en-US" altLang="zh-CN" dirty="0">
                <a:latin typeface="Times New Roman" panose="02020603050405020304" pitchFamily="18" charset="0"/>
                <a:cs typeface="Times New Roman" panose="02020603050405020304" pitchFamily="18" charset="0"/>
              </a:rPr>
              <a:t>) </a:t>
            </a:r>
            <a:r>
              <a:rPr lang="zh-CN" altLang="en-US" dirty="0" smtClean="0"/>
              <a:t>分为</a:t>
            </a:r>
            <a:r>
              <a:rPr lang="en-US" altLang="zh-CN" dirty="0" smtClean="0">
                <a:latin typeface="Times New Roman" panose="02020603050405020304" pitchFamily="18" charset="0"/>
                <a:cs typeface="Times New Roman" panose="02020603050405020304" pitchFamily="18" charset="0"/>
              </a:rPr>
              <a:t>K</a:t>
            </a:r>
            <a:r>
              <a:rPr lang="zh-CN" altLang="en-US" dirty="0" smtClean="0"/>
              <a:t>组，即按照所属的高斯函数进行分组</a:t>
            </a:r>
            <a:endParaRPr lang="zh-CN" altLang="en-US" dirty="0"/>
          </a:p>
          <a:p>
            <a:endParaRPr lang="zh-CN" altLang="en-US" dirty="0"/>
          </a:p>
        </p:txBody>
      </p:sp>
      <p:graphicFrame>
        <p:nvGraphicFramePr>
          <p:cNvPr id="4" name="Object 4"/>
          <p:cNvGraphicFramePr>
            <a:graphicFrameLocks noChangeAspect="1"/>
          </p:cNvGraphicFramePr>
          <p:nvPr>
            <p:extLst>
              <p:ext uri="{D42A27DB-BD31-4B8C-83A1-F6EECF244321}">
                <p14:modId xmlns:p14="http://schemas.microsoft.com/office/powerpoint/2010/main" val="2752568408"/>
              </p:ext>
            </p:extLst>
          </p:nvPr>
        </p:nvGraphicFramePr>
        <p:xfrm>
          <a:off x="1822450" y="1825625"/>
          <a:ext cx="5302250" cy="750888"/>
        </p:xfrm>
        <a:graphic>
          <a:graphicData uri="http://schemas.openxmlformats.org/presentationml/2006/ole">
            <mc:AlternateContent xmlns:mc="http://schemas.openxmlformats.org/markup-compatibility/2006">
              <mc:Choice xmlns:v="urn:schemas-microsoft-com:vml" Requires="v">
                <p:oleObj spid="_x0000_s17445" name="Equation" r:id="rId3" imgW="3047760" imgH="431640" progId="Equation.DSMT4">
                  <p:embed/>
                </p:oleObj>
              </mc:Choice>
              <mc:Fallback>
                <p:oleObj name="Equation" r:id="rId3" imgW="3047760" imgH="431640" progId="Equation.DSMT4">
                  <p:embed/>
                  <p:pic>
                    <p:nvPicPr>
                      <p:cNvPr id="0" name=""/>
                      <p:cNvPicPr>
                        <a:picLocks noChangeAspect="1" noChangeArrowheads="1"/>
                      </p:cNvPicPr>
                      <p:nvPr/>
                    </p:nvPicPr>
                    <p:blipFill>
                      <a:blip r:embed="rId4"/>
                      <a:srcRect/>
                      <a:stretch>
                        <a:fillRect/>
                      </a:stretch>
                    </p:blipFill>
                    <p:spPr bwMode="auto">
                      <a:xfrm>
                        <a:off x="1822450" y="1825625"/>
                        <a:ext cx="5302250"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241869675"/>
              </p:ext>
            </p:extLst>
          </p:nvPr>
        </p:nvGraphicFramePr>
        <p:xfrm>
          <a:off x="954405" y="4416425"/>
          <a:ext cx="7708900" cy="1279525"/>
        </p:xfrm>
        <a:graphic>
          <a:graphicData uri="http://schemas.openxmlformats.org/presentationml/2006/ole">
            <mc:AlternateContent xmlns:mc="http://schemas.openxmlformats.org/markup-compatibility/2006">
              <mc:Choice xmlns:v="urn:schemas-microsoft-com:vml" Requires="v">
                <p:oleObj spid="_x0000_s17446" name="Equation" r:id="rId5" imgW="4431960" imgH="736560" progId="Equation.DSMT4">
                  <p:embed/>
                </p:oleObj>
              </mc:Choice>
              <mc:Fallback>
                <p:oleObj name="Equation" r:id="rId5" imgW="4431960" imgH="736560" progId="Equation.DSMT4">
                  <p:embed/>
                  <p:pic>
                    <p:nvPicPr>
                      <p:cNvPr id="0" name=""/>
                      <p:cNvPicPr>
                        <a:picLocks noChangeAspect="1" noChangeArrowheads="1"/>
                      </p:cNvPicPr>
                      <p:nvPr/>
                    </p:nvPicPr>
                    <p:blipFill>
                      <a:blip r:embed="rId6"/>
                      <a:srcRect/>
                      <a:stretch>
                        <a:fillRect/>
                      </a:stretch>
                    </p:blipFill>
                    <p:spPr bwMode="auto">
                      <a:xfrm>
                        <a:off x="954405" y="4416425"/>
                        <a:ext cx="7708900" cy="127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文本框 5"/>
          <p:cNvSpPr txBox="1"/>
          <p:nvPr/>
        </p:nvSpPr>
        <p:spPr>
          <a:xfrm>
            <a:off x="1023062" y="5987096"/>
            <a:ext cx="7412278" cy="369332"/>
          </a:xfrm>
          <a:prstGeom prst="rect">
            <a:avLst/>
          </a:prstGeom>
          <a:noFill/>
        </p:spPr>
        <p:txBody>
          <a:bodyPr wrap="square" rtlCol="0">
            <a:spAutoFit/>
          </a:bodyPr>
          <a:lstStyle/>
          <a:p>
            <a:r>
              <a:rPr lang="zh-CN" altLang="en-US" dirty="0" smtClean="0">
                <a:latin typeface="+mn-ea"/>
              </a:rPr>
              <a:t>注意：用到</a:t>
            </a:r>
            <a:r>
              <a:rPr lang="en-US" altLang="zh-CN" dirty="0" err="1" smtClean="0">
                <a:latin typeface="Times New Roman" panose="02020603050405020304" pitchFamily="18" charset="0"/>
                <a:cs typeface="Times New Roman" panose="02020603050405020304" pitchFamily="18" charset="0"/>
              </a:rPr>
              <a:t>z</a:t>
            </a:r>
            <a:r>
              <a:rPr lang="en-US" altLang="zh-CN" baseline="-25000" dirty="0" err="1" smtClean="0">
                <a:latin typeface="Times New Roman" panose="02020603050405020304" pitchFamily="18" charset="0"/>
                <a:cs typeface="Times New Roman" panose="02020603050405020304" pitchFamily="18" charset="0"/>
              </a:rPr>
              <a:t>ik</a:t>
            </a:r>
            <a:r>
              <a:rPr lang="en-US" altLang="zh-CN" baseline="-25000"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的取值，所以</a:t>
            </a:r>
            <a:r>
              <a:rPr lang="en-US" altLang="zh-CN" dirty="0" err="1" smtClean="0">
                <a:latin typeface="Times New Roman" panose="02020603050405020304" pitchFamily="18" charset="0"/>
                <a:cs typeface="Times New Roman" panose="02020603050405020304" pitchFamily="18" charset="0"/>
              </a:rPr>
              <a:t>z</a:t>
            </a:r>
            <a:r>
              <a:rPr lang="en-US" altLang="zh-CN" baseline="-25000" dirty="0" err="1" smtClean="0">
                <a:latin typeface="Times New Roman" panose="02020603050405020304" pitchFamily="18" charset="0"/>
                <a:cs typeface="Times New Roman" panose="02020603050405020304" pitchFamily="18" charset="0"/>
              </a:rPr>
              <a:t>ik</a:t>
            </a:r>
            <a:r>
              <a:rPr lang="en-US" altLang="zh-CN" baseline="-25000"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不会再出现在公式中</a:t>
            </a:r>
            <a:r>
              <a:rPr lang="zh-CN" altLang="en-US" dirty="0" smtClean="0">
                <a:latin typeface="+mn-ea"/>
              </a:rPr>
              <a:t>。</a:t>
            </a:r>
            <a:endParaRPr lang="zh-CN" altLang="en-US" dirty="0">
              <a:latin typeface="+mn-ea"/>
            </a:endParaRPr>
          </a:p>
        </p:txBody>
      </p:sp>
    </p:spTree>
    <p:extLst>
      <p:ext uri="{BB962C8B-B14F-4D97-AF65-F5344CB8AC3E}">
        <p14:creationId xmlns:p14="http://schemas.microsoft.com/office/powerpoint/2010/main" val="7488171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GMM</a:t>
            </a:r>
            <a:r>
              <a:rPr lang="zh-CN" altLang="en-US" dirty="0">
                <a:latin typeface="Times New Roman" panose="02020603050405020304" pitchFamily="18" charset="0"/>
                <a:cs typeface="Times New Roman" panose="02020603050405020304" pitchFamily="18" charset="0"/>
              </a:rPr>
              <a:t>参数学习</a:t>
            </a:r>
            <a:endParaRPr lang="zh-CN" altLang="en-US" dirty="0"/>
          </a:p>
        </p:txBody>
      </p:sp>
      <p:sp>
        <p:nvSpPr>
          <p:cNvPr id="3" name="内容占位符 2"/>
          <p:cNvSpPr>
            <a:spLocks noGrp="1"/>
          </p:cNvSpPr>
          <p:nvPr>
            <p:ph idx="1"/>
          </p:nvPr>
        </p:nvSpPr>
        <p:spPr>
          <a:xfrm>
            <a:off x="628650" y="1825625"/>
            <a:ext cx="7886700" cy="1405255"/>
          </a:xfrm>
        </p:spPr>
        <p:txBody>
          <a:bodyPr>
            <a:normAutofit/>
          </a:bodyPr>
          <a:lstStyle/>
          <a:p>
            <a:r>
              <a:rPr lang="zh-CN" altLang="en-US" dirty="0" smtClean="0"/>
              <a:t>因为我们假定</a:t>
            </a:r>
            <a:r>
              <a:rPr lang="en-US" altLang="zh-CN" dirty="0" err="1" smtClean="0">
                <a:latin typeface="Times New Roman" panose="02020603050405020304" pitchFamily="18" charset="0"/>
                <a:cs typeface="Times New Roman" panose="02020603050405020304" pitchFamily="18" charset="0"/>
              </a:rPr>
              <a:t>z</a:t>
            </a:r>
            <a:r>
              <a:rPr lang="en-US" altLang="zh-CN" baseline="-25000" dirty="0" err="1" smtClean="0">
                <a:latin typeface="Times New Roman" panose="02020603050405020304" pitchFamily="18" charset="0"/>
                <a:cs typeface="Times New Roman" panose="02020603050405020304" pitchFamily="18" charset="0"/>
              </a:rPr>
              <a:t>ik</a:t>
            </a:r>
            <a:r>
              <a:rPr lang="zh-CN" altLang="en-US" dirty="0" smtClean="0"/>
              <a:t>已知，因而最大化某一个高斯函数</a:t>
            </a:r>
            <a:endParaRPr lang="zh-CN" altLang="en-US" dirty="0"/>
          </a:p>
        </p:txBody>
      </p:sp>
      <p:graphicFrame>
        <p:nvGraphicFramePr>
          <p:cNvPr id="6" name="Object 4"/>
          <p:cNvGraphicFramePr>
            <a:graphicFrameLocks noChangeAspect="1"/>
          </p:cNvGraphicFramePr>
          <p:nvPr>
            <p:extLst>
              <p:ext uri="{D42A27DB-BD31-4B8C-83A1-F6EECF244321}">
                <p14:modId xmlns:p14="http://schemas.microsoft.com/office/powerpoint/2010/main" val="66929825"/>
              </p:ext>
            </p:extLst>
          </p:nvPr>
        </p:nvGraphicFramePr>
        <p:xfrm>
          <a:off x="1098550" y="4916488"/>
          <a:ext cx="6032500" cy="639762"/>
        </p:xfrm>
        <a:graphic>
          <a:graphicData uri="http://schemas.openxmlformats.org/presentationml/2006/ole">
            <mc:AlternateContent xmlns:mc="http://schemas.openxmlformats.org/markup-compatibility/2006">
              <mc:Choice xmlns:v="urn:schemas-microsoft-com:vml" Requires="v">
                <p:oleObj spid="_x0000_s18461" name="Equation" r:id="rId3" imgW="3466800" imgH="368280" progId="Equation.DSMT4">
                  <p:embed/>
                </p:oleObj>
              </mc:Choice>
              <mc:Fallback>
                <p:oleObj name="Equation" r:id="rId3" imgW="3466800" imgH="368280" progId="Equation.DSMT4">
                  <p:embed/>
                  <p:pic>
                    <p:nvPicPr>
                      <p:cNvPr id="0" name=""/>
                      <p:cNvPicPr>
                        <a:picLocks noChangeAspect="1" noChangeArrowheads="1"/>
                      </p:cNvPicPr>
                      <p:nvPr/>
                    </p:nvPicPr>
                    <p:blipFill>
                      <a:blip r:embed="rId4"/>
                      <a:srcRect/>
                      <a:stretch>
                        <a:fillRect/>
                      </a:stretch>
                    </p:blipFill>
                    <p:spPr bwMode="auto">
                      <a:xfrm>
                        <a:off x="1098550" y="4916488"/>
                        <a:ext cx="603250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内容占位符 2"/>
          <p:cNvSpPr txBox="1">
            <a:spLocks/>
          </p:cNvSpPr>
          <p:nvPr/>
        </p:nvSpPr>
        <p:spPr>
          <a:xfrm>
            <a:off x="864870" y="3296285"/>
            <a:ext cx="7886700" cy="4908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smtClean="0"/>
              <a:t>是可以数值求解的。</a:t>
            </a:r>
            <a:endParaRPr lang="zh-CN" altLang="en-US" dirty="0"/>
          </a:p>
        </p:txBody>
      </p:sp>
      <p:sp>
        <p:nvSpPr>
          <p:cNvPr id="9" name="内容占位符 2"/>
          <p:cNvSpPr txBox="1">
            <a:spLocks/>
          </p:cNvSpPr>
          <p:nvPr/>
        </p:nvSpPr>
        <p:spPr>
          <a:xfrm>
            <a:off x="628650" y="4107816"/>
            <a:ext cx="7886700" cy="4908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假定</a:t>
            </a:r>
            <a:r>
              <a:rPr lang="en-US" altLang="zh-CN" dirty="0" err="1" smtClean="0">
                <a:latin typeface="Times New Roman" panose="02020603050405020304" pitchFamily="18" charset="0"/>
                <a:cs typeface="Times New Roman" panose="02020603050405020304" pitchFamily="18" charset="0"/>
              </a:rPr>
              <a:t>C</a:t>
            </a:r>
            <a:r>
              <a:rPr lang="en-US" altLang="zh-CN" baseline="-25000" dirty="0" err="1" smtClean="0">
                <a:latin typeface="Times New Roman" panose="02020603050405020304" pitchFamily="18" charset="0"/>
                <a:cs typeface="Times New Roman" panose="02020603050405020304" pitchFamily="18" charset="0"/>
              </a:rPr>
              <a:t>k</a:t>
            </a:r>
            <a:r>
              <a:rPr lang="zh-CN" altLang="en-US" dirty="0" smtClean="0"/>
              <a:t>中含有</a:t>
            </a:r>
            <a:r>
              <a:rPr lang="en-US" altLang="zh-CN" dirty="0" err="1" smtClean="0">
                <a:latin typeface="Times New Roman" panose="02020603050405020304" pitchFamily="18" charset="0"/>
                <a:cs typeface="Times New Roman" panose="02020603050405020304" pitchFamily="18" charset="0"/>
              </a:rPr>
              <a:t>N</a:t>
            </a:r>
            <a:r>
              <a:rPr lang="en-US" altLang="zh-CN" baseline="-25000" dirty="0" err="1" smtClean="0">
                <a:latin typeface="Times New Roman" panose="02020603050405020304" pitchFamily="18" charset="0"/>
                <a:cs typeface="Times New Roman" panose="02020603050405020304" pitchFamily="18" charset="0"/>
              </a:rPr>
              <a:t>k</a:t>
            </a:r>
            <a:r>
              <a:rPr lang="zh-CN" altLang="en-US" dirty="0" smtClean="0">
                <a:latin typeface="Times New Roman" panose="02020603050405020304" pitchFamily="18" charset="0"/>
                <a:cs typeface="Times New Roman" panose="02020603050405020304" pitchFamily="18" charset="0"/>
              </a:rPr>
              <a:t>个样本，则</a:t>
            </a:r>
            <a:endParaRPr lang="zh-CN" altLang="en-US" baseline="-25000" dirty="0">
              <a:latin typeface="Times New Roman" panose="02020603050405020304" pitchFamily="18" charset="0"/>
              <a:cs typeface="Times New Roman" panose="02020603050405020304" pitchFamily="18" charset="0"/>
            </a:endParaRPr>
          </a:p>
        </p:txBody>
      </p:sp>
      <p:graphicFrame>
        <p:nvGraphicFramePr>
          <p:cNvPr id="10" name="Object 4"/>
          <p:cNvGraphicFramePr>
            <a:graphicFrameLocks noChangeAspect="1"/>
          </p:cNvGraphicFramePr>
          <p:nvPr>
            <p:extLst>
              <p:ext uri="{D42A27DB-BD31-4B8C-83A1-F6EECF244321}">
                <p14:modId xmlns:p14="http://schemas.microsoft.com/office/powerpoint/2010/main" val="2326118233"/>
              </p:ext>
            </p:extLst>
          </p:nvPr>
        </p:nvGraphicFramePr>
        <p:xfrm>
          <a:off x="3114675" y="2671763"/>
          <a:ext cx="3005138" cy="639762"/>
        </p:xfrm>
        <a:graphic>
          <a:graphicData uri="http://schemas.openxmlformats.org/presentationml/2006/ole">
            <mc:AlternateContent xmlns:mc="http://schemas.openxmlformats.org/markup-compatibility/2006">
              <mc:Choice xmlns:v="urn:schemas-microsoft-com:vml" Requires="v">
                <p:oleObj spid="_x0000_s18462" name="Equation" r:id="rId5" imgW="1726920" imgH="368280" progId="Equation.DSMT4">
                  <p:embed/>
                </p:oleObj>
              </mc:Choice>
              <mc:Fallback>
                <p:oleObj name="Equation" r:id="rId5" imgW="1726920" imgH="368280" progId="Equation.DSMT4">
                  <p:embed/>
                  <p:pic>
                    <p:nvPicPr>
                      <p:cNvPr id="0" name=""/>
                      <p:cNvPicPr>
                        <a:picLocks noChangeAspect="1" noChangeArrowheads="1"/>
                      </p:cNvPicPr>
                      <p:nvPr/>
                    </p:nvPicPr>
                    <p:blipFill>
                      <a:blip r:embed="rId6"/>
                      <a:srcRect/>
                      <a:stretch>
                        <a:fillRect/>
                      </a:stretch>
                    </p:blipFill>
                    <p:spPr bwMode="auto">
                      <a:xfrm>
                        <a:off x="3114675" y="2671763"/>
                        <a:ext cx="3005138"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文本框 10"/>
          <p:cNvSpPr txBox="1"/>
          <p:nvPr/>
        </p:nvSpPr>
        <p:spPr>
          <a:xfrm>
            <a:off x="911105" y="5875333"/>
            <a:ext cx="7412278" cy="369332"/>
          </a:xfrm>
          <a:prstGeom prst="rect">
            <a:avLst/>
          </a:prstGeom>
          <a:noFill/>
        </p:spPr>
        <p:txBody>
          <a:bodyPr wrap="square" rtlCol="0">
            <a:spAutoFit/>
          </a:bodyPr>
          <a:lstStyle/>
          <a:p>
            <a:r>
              <a:rPr lang="zh-CN" altLang="en-US" dirty="0" smtClean="0">
                <a:latin typeface="+mn-ea"/>
              </a:rPr>
              <a:t>注意：这里</a:t>
            </a:r>
            <a:r>
              <a:rPr lang="en-US" altLang="zh-CN" b="1" i="1" dirty="0" smtClean="0">
                <a:latin typeface="+mn-ea"/>
              </a:rPr>
              <a:t>X</a:t>
            </a:r>
            <a:r>
              <a:rPr lang="zh-CN" altLang="en-US" dirty="0" smtClean="0">
                <a:latin typeface="+mn-ea"/>
              </a:rPr>
              <a:t>表示的是</a:t>
            </a:r>
            <a:r>
              <a:rPr lang="en-US" altLang="zh-CN" dirty="0" smtClean="0">
                <a:latin typeface="+mn-ea"/>
              </a:rPr>
              <a:t>x</a:t>
            </a:r>
            <a:r>
              <a:rPr lang="en-US" altLang="zh-CN" baseline="-25000" dirty="0" smtClean="0">
                <a:latin typeface="+mn-ea"/>
              </a:rPr>
              <a:t>i</a:t>
            </a:r>
            <a:r>
              <a:rPr lang="zh-CN" altLang="en-US" dirty="0" smtClean="0">
                <a:latin typeface="+mn-ea"/>
              </a:rPr>
              <a:t>的联合，</a:t>
            </a:r>
            <a:r>
              <a:rPr lang="en-US" altLang="zh-CN" b="1" i="1" dirty="0" smtClean="0">
                <a:latin typeface="+mn-ea"/>
              </a:rPr>
              <a:t>X </a:t>
            </a:r>
            <a:r>
              <a:rPr lang="zh-CN" altLang="en-US" dirty="0" smtClean="0">
                <a:latin typeface="+mn-ea"/>
              </a:rPr>
              <a:t>表示的是仅属于</a:t>
            </a:r>
            <a:r>
              <a:rPr lang="en-US" altLang="zh-CN" dirty="0" err="1" smtClean="0">
                <a:latin typeface="+mn-ea"/>
              </a:rPr>
              <a:t>C</a:t>
            </a:r>
            <a:r>
              <a:rPr lang="en-US" altLang="zh-CN" baseline="-25000" dirty="0" err="1" smtClean="0">
                <a:latin typeface="+mn-ea"/>
              </a:rPr>
              <a:t>k</a:t>
            </a:r>
            <a:r>
              <a:rPr lang="zh-CN" altLang="en-US" dirty="0" smtClean="0">
                <a:latin typeface="+mn-ea"/>
              </a:rPr>
              <a:t>的样本的联合。</a:t>
            </a:r>
            <a:endParaRPr lang="zh-CN" altLang="en-US" dirty="0">
              <a:latin typeface="+mn-ea"/>
            </a:endParaRPr>
          </a:p>
        </p:txBody>
      </p:sp>
    </p:spTree>
    <p:extLst>
      <p:ext uri="{BB962C8B-B14F-4D97-AF65-F5344CB8AC3E}">
        <p14:creationId xmlns:p14="http://schemas.microsoft.com/office/powerpoint/2010/main" val="20526152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GMM</a:t>
            </a:r>
            <a:r>
              <a:rPr lang="zh-CN" altLang="en-US" dirty="0">
                <a:latin typeface="Times New Roman" panose="02020603050405020304" pitchFamily="18" charset="0"/>
                <a:cs typeface="Times New Roman" panose="02020603050405020304" pitchFamily="18" charset="0"/>
              </a:rPr>
              <a:t>参数学习</a:t>
            </a:r>
            <a:endParaRPr lang="zh-CN" altLang="en-US" dirty="0"/>
          </a:p>
        </p:txBody>
      </p:sp>
      <p:sp>
        <p:nvSpPr>
          <p:cNvPr id="3" name="内容占位符 2"/>
          <p:cNvSpPr>
            <a:spLocks noGrp="1"/>
          </p:cNvSpPr>
          <p:nvPr>
            <p:ph idx="1"/>
          </p:nvPr>
        </p:nvSpPr>
        <p:spPr>
          <a:xfrm>
            <a:off x="628650" y="1825625"/>
            <a:ext cx="7886700" cy="488633"/>
          </a:xfrm>
        </p:spPr>
        <p:txBody>
          <a:bodyPr/>
          <a:lstStyle/>
          <a:p>
            <a:r>
              <a:rPr lang="zh-CN" altLang="en-US" dirty="0" smtClean="0"/>
              <a:t>对于单高斯函数</a:t>
            </a:r>
            <a:endParaRPr lang="zh-CN" altLang="en-US" dirty="0"/>
          </a:p>
        </p:txBody>
      </p:sp>
      <p:graphicFrame>
        <p:nvGraphicFramePr>
          <p:cNvPr id="4" name="Object 4"/>
          <p:cNvGraphicFramePr>
            <a:graphicFrameLocks noChangeAspect="1"/>
          </p:cNvGraphicFramePr>
          <p:nvPr>
            <p:extLst>
              <p:ext uri="{D42A27DB-BD31-4B8C-83A1-F6EECF244321}">
                <p14:modId xmlns:p14="http://schemas.microsoft.com/office/powerpoint/2010/main" val="930592371"/>
              </p:ext>
            </p:extLst>
          </p:nvPr>
        </p:nvGraphicFramePr>
        <p:xfrm>
          <a:off x="1076325" y="2314258"/>
          <a:ext cx="7358063" cy="771525"/>
        </p:xfrm>
        <a:graphic>
          <a:graphicData uri="http://schemas.openxmlformats.org/presentationml/2006/ole">
            <mc:AlternateContent xmlns:mc="http://schemas.openxmlformats.org/markup-compatibility/2006">
              <mc:Choice xmlns:v="urn:schemas-microsoft-com:vml" Requires="v">
                <p:oleObj spid="_x0000_s19512" name="Equation" r:id="rId3" imgW="4228920" imgH="444240" progId="Equation.DSMT4">
                  <p:embed/>
                </p:oleObj>
              </mc:Choice>
              <mc:Fallback>
                <p:oleObj name="Equation" r:id="rId3" imgW="4228920" imgH="444240" progId="Equation.DSMT4">
                  <p:embed/>
                  <p:pic>
                    <p:nvPicPr>
                      <p:cNvPr id="0" name=""/>
                      <p:cNvPicPr>
                        <a:picLocks noChangeAspect="1" noChangeArrowheads="1"/>
                      </p:cNvPicPr>
                      <p:nvPr/>
                    </p:nvPicPr>
                    <p:blipFill>
                      <a:blip r:embed="rId4"/>
                      <a:srcRect/>
                      <a:stretch>
                        <a:fillRect/>
                      </a:stretch>
                    </p:blipFill>
                    <p:spPr bwMode="auto">
                      <a:xfrm>
                        <a:off x="1076325" y="2314258"/>
                        <a:ext cx="7358063"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5" name="内容占位符 2"/>
              <p:cNvSpPr txBox="1">
                <a:spLocks/>
              </p:cNvSpPr>
              <p:nvPr/>
            </p:nvSpPr>
            <p:spPr>
              <a:xfrm>
                <a:off x="628650" y="3227705"/>
                <a:ext cx="7886700" cy="4886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对上式</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𝜇</m:t>
                        </m:r>
                      </m:e>
                      <m:sub>
                        <m:r>
                          <a:rPr lang="en-US" altLang="zh-CN" b="0" i="1" smtClean="0">
                            <a:latin typeface="Cambria Math" panose="02040503050406030204" pitchFamily="18" charset="0"/>
                          </a:rPr>
                          <m:t>𝑘</m:t>
                        </m:r>
                      </m:sub>
                    </m:sSub>
                  </m:oMath>
                </a14:m>
                <a:r>
                  <a:rPr lang="zh-CN" altLang="en-US" dirty="0" smtClean="0"/>
                  <a:t>求偏导</a:t>
                </a:r>
                <a:endParaRPr lang="zh-CN" altLang="en-US" dirty="0"/>
              </a:p>
            </p:txBody>
          </p:sp>
        </mc:Choice>
        <mc:Fallback xmlns="">
          <p:sp>
            <p:nvSpPr>
              <p:cNvPr id="5" name="内容占位符 2"/>
              <p:cNvSpPr txBox="1">
                <a:spLocks noRot="1" noChangeAspect="1" noMove="1" noResize="1" noEditPoints="1" noAdjustHandles="1" noChangeArrowheads="1" noChangeShapeType="1" noTextEdit="1"/>
              </p:cNvSpPr>
              <p:nvPr/>
            </p:nvSpPr>
            <p:spPr>
              <a:xfrm>
                <a:off x="628650" y="3227705"/>
                <a:ext cx="7886700" cy="488633"/>
              </a:xfrm>
              <a:prstGeom prst="rect">
                <a:avLst/>
              </a:prstGeom>
              <a:blipFill rotWithShape="0">
                <a:blip r:embed="rId5"/>
                <a:stretch>
                  <a:fillRect l="-1391" t="-25926" b="-25926"/>
                </a:stretch>
              </a:blipFill>
            </p:spPr>
            <p:txBody>
              <a:bodyPr/>
              <a:lstStyle/>
              <a:p>
                <a:r>
                  <a:rPr lang="zh-CN" altLang="en-US">
                    <a:noFill/>
                  </a:rPr>
                  <a:t> </a:t>
                </a:r>
              </a:p>
            </p:txBody>
          </p:sp>
        </mc:Fallback>
      </mc:AlternateContent>
      <p:graphicFrame>
        <p:nvGraphicFramePr>
          <p:cNvPr id="6" name="Object 4"/>
          <p:cNvGraphicFramePr>
            <a:graphicFrameLocks noChangeAspect="1"/>
          </p:cNvGraphicFramePr>
          <p:nvPr>
            <p:extLst>
              <p:ext uri="{D42A27DB-BD31-4B8C-83A1-F6EECF244321}">
                <p14:modId xmlns:p14="http://schemas.microsoft.com/office/powerpoint/2010/main" val="3578872964"/>
              </p:ext>
            </p:extLst>
          </p:nvPr>
        </p:nvGraphicFramePr>
        <p:xfrm>
          <a:off x="2732088" y="3705225"/>
          <a:ext cx="4043362" cy="793750"/>
        </p:xfrm>
        <a:graphic>
          <a:graphicData uri="http://schemas.openxmlformats.org/presentationml/2006/ole">
            <mc:AlternateContent xmlns:mc="http://schemas.openxmlformats.org/markup-compatibility/2006">
              <mc:Choice xmlns:v="urn:schemas-microsoft-com:vml" Requires="v">
                <p:oleObj spid="_x0000_s19513" name="Equation" r:id="rId6" imgW="2323800" imgH="457200" progId="Equation.DSMT4">
                  <p:embed/>
                </p:oleObj>
              </mc:Choice>
              <mc:Fallback>
                <p:oleObj name="Equation" r:id="rId6" imgW="2323800" imgH="457200" progId="Equation.DSMT4">
                  <p:embed/>
                  <p:pic>
                    <p:nvPicPr>
                      <p:cNvPr id="0" name=""/>
                      <p:cNvPicPr>
                        <a:picLocks noChangeAspect="1" noChangeArrowheads="1"/>
                      </p:cNvPicPr>
                      <p:nvPr/>
                    </p:nvPicPr>
                    <p:blipFill>
                      <a:blip r:embed="rId7"/>
                      <a:srcRect/>
                      <a:stretch>
                        <a:fillRect/>
                      </a:stretch>
                    </p:blipFill>
                    <p:spPr bwMode="auto">
                      <a:xfrm>
                        <a:off x="2732088" y="3705225"/>
                        <a:ext cx="4043362"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内容占位符 2"/>
          <p:cNvSpPr txBox="1">
            <a:spLocks/>
          </p:cNvSpPr>
          <p:nvPr/>
        </p:nvSpPr>
        <p:spPr>
          <a:xfrm>
            <a:off x="689610" y="4732178"/>
            <a:ext cx="7886700" cy="4886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令上式等于</a:t>
            </a:r>
            <a:r>
              <a:rPr lang="en-US" altLang="zh-CN" dirty="0" smtClean="0"/>
              <a:t>0</a:t>
            </a:r>
            <a:r>
              <a:rPr lang="zh-CN" altLang="en-US" dirty="0" smtClean="0"/>
              <a:t>，则有</a:t>
            </a:r>
            <a:endParaRPr lang="zh-CN" altLang="en-US" dirty="0"/>
          </a:p>
        </p:txBody>
      </p:sp>
      <p:graphicFrame>
        <p:nvGraphicFramePr>
          <p:cNvPr id="8" name="Object 4"/>
          <p:cNvGraphicFramePr>
            <a:graphicFrameLocks noChangeAspect="1"/>
          </p:cNvGraphicFramePr>
          <p:nvPr>
            <p:extLst>
              <p:ext uri="{D42A27DB-BD31-4B8C-83A1-F6EECF244321}">
                <p14:modId xmlns:p14="http://schemas.microsoft.com/office/powerpoint/2010/main" val="1278454913"/>
              </p:ext>
            </p:extLst>
          </p:nvPr>
        </p:nvGraphicFramePr>
        <p:xfrm>
          <a:off x="4434840" y="4575253"/>
          <a:ext cx="1524000" cy="793750"/>
        </p:xfrm>
        <a:graphic>
          <a:graphicData uri="http://schemas.openxmlformats.org/presentationml/2006/ole">
            <mc:AlternateContent xmlns:mc="http://schemas.openxmlformats.org/markup-compatibility/2006">
              <mc:Choice xmlns:v="urn:schemas-microsoft-com:vml" Requires="v">
                <p:oleObj spid="_x0000_s19514" name="Equation" r:id="rId8" imgW="876240" imgH="457200" progId="Equation.DSMT4">
                  <p:embed/>
                </p:oleObj>
              </mc:Choice>
              <mc:Fallback>
                <p:oleObj name="Equation" r:id="rId8" imgW="876240" imgH="457200" progId="Equation.DSMT4">
                  <p:embed/>
                  <p:pic>
                    <p:nvPicPr>
                      <p:cNvPr id="0" name=""/>
                      <p:cNvPicPr>
                        <a:picLocks noChangeAspect="1" noChangeArrowheads="1"/>
                      </p:cNvPicPr>
                      <p:nvPr/>
                    </p:nvPicPr>
                    <p:blipFill>
                      <a:blip r:embed="rId9"/>
                      <a:srcRect/>
                      <a:stretch>
                        <a:fillRect/>
                      </a:stretch>
                    </p:blipFill>
                    <p:spPr bwMode="auto">
                      <a:xfrm>
                        <a:off x="4434840" y="4575253"/>
                        <a:ext cx="1524000"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内容占位符 2"/>
          <p:cNvSpPr txBox="1">
            <a:spLocks/>
          </p:cNvSpPr>
          <p:nvPr/>
        </p:nvSpPr>
        <p:spPr>
          <a:xfrm>
            <a:off x="689610" y="5669754"/>
            <a:ext cx="7886700" cy="4886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同理，可以得到</a:t>
            </a:r>
            <a:endParaRPr lang="zh-CN" altLang="en-US" dirty="0"/>
          </a:p>
        </p:txBody>
      </p:sp>
      <p:graphicFrame>
        <p:nvGraphicFramePr>
          <p:cNvPr id="10" name="Object 4"/>
          <p:cNvGraphicFramePr>
            <a:graphicFrameLocks noChangeAspect="1"/>
          </p:cNvGraphicFramePr>
          <p:nvPr>
            <p:extLst>
              <p:ext uri="{D42A27DB-BD31-4B8C-83A1-F6EECF244321}">
                <p14:modId xmlns:p14="http://schemas.microsoft.com/office/powerpoint/2010/main" val="3916172919"/>
              </p:ext>
            </p:extLst>
          </p:nvPr>
        </p:nvGraphicFramePr>
        <p:xfrm>
          <a:off x="3901440" y="5517195"/>
          <a:ext cx="3249613" cy="793750"/>
        </p:xfrm>
        <a:graphic>
          <a:graphicData uri="http://schemas.openxmlformats.org/presentationml/2006/ole">
            <mc:AlternateContent xmlns:mc="http://schemas.openxmlformats.org/markup-compatibility/2006">
              <mc:Choice xmlns:v="urn:schemas-microsoft-com:vml" Requires="v">
                <p:oleObj spid="_x0000_s19515" name="Equation" r:id="rId10" imgW="1866600" imgH="457200" progId="Equation.DSMT4">
                  <p:embed/>
                </p:oleObj>
              </mc:Choice>
              <mc:Fallback>
                <p:oleObj name="Equation" r:id="rId10" imgW="1866600" imgH="457200" progId="Equation.DSMT4">
                  <p:embed/>
                  <p:pic>
                    <p:nvPicPr>
                      <p:cNvPr id="0" name=""/>
                      <p:cNvPicPr>
                        <a:picLocks noChangeAspect="1" noChangeArrowheads="1"/>
                      </p:cNvPicPr>
                      <p:nvPr/>
                    </p:nvPicPr>
                    <p:blipFill>
                      <a:blip r:embed="rId11"/>
                      <a:srcRect/>
                      <a:stretch>
                        <a:fillRect/>
                      </a:stretch>
                    </p:blipFill>
                    <p:spPr bwMode="auto">
                      <a:xfrm>
                        <a:off x="3901440" y="5517195"/>
                        <a:ext cx="3249613"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814707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GMM</a:t>
            </a:r>
            <a:r>
              <a:rPr lang="zh-CN" altLang="en-US" dirty="0">
                <a:latin typeface="Times New Roman" panose="02020603050405020304" pitchFamily="18" charset="0"/>
                <a:cs typeface="Times New Roman" panose="02020603050405020304" pitchFamily="18" charset="0"/>
              </a:rPr>
              <a:t>参数学习</a:t>
            </a:r>
            <a:endParaRPr lang="zh-CN" altLang="en-US" dirty="0"/>
          </a:p>
        </p:txBody>
      </p:sp>
      <p:sp>
        <p:nvSpPr>
          <p:cNvPr id="3" name="内容占位符 2"/>
          <p:cNvSpPr>
            <a:spLocks noGrp="1"/>
          </p:cNvSpPr>
          <p:nvPr>
            <p:ph idx="1"/>
          </p:nvPr>
        </p:nvSpPr>
        <p:spPr>
          <a:xfrm>
            <a:off x="628650" y="1825625"/>
            <a:ext cx="7886700" cy="903288"/>
          </a:xfrm>
        </p:spPr>
        <p:txBody>
          <a:bodyPr/>
          <a:lstStyle/>
          <a:p>
            <a:r>
              <a:rPr lang="zh-CN" altLang="en-US" dirty="0" smtClean="0"/>
              <a:t>在</a:t>
            </a:r>
            <a:r>
              <a:rPr lang="en-US" altLang="zh-CN" dirty="0" err="1" smtClean="0">
                <a:latin typeface="Times New Roman" panose="02020603050405020304" pitchFamily="18" charset="0"/>
                <a:cs typeface="Times New Roman" panose="02020603050405020304" pitchFamily="18" charset="0"/>
              </a:rPr>
              <a:t>z</a:t>
            </a:r>
            <a:r>
              <a:rPr lang="en-US" altLang="zh-CN" baseline="-25000" dirty="0" err="1" smtClean="0">
                <a:latin typeface="Times New Roman" panose="02020603050405020304" pitchFamily="18" charset="0"/>
                <a:cs typeface="Times New Roman" panose="02020603050405020304" pitchFamily="18" charset="0"/>
              </a:rPr>
              <a:t>ik</a:t>
            </a:r>
            <a:r>
              <a:rPr lang="zh-CN" altLang="en-US" dirty="0" smtClean="0"/>
              <a:t>已知的情况下，我们求出了高斯函数的数值解：</a:t>
            </a:r>
            <a:endParaRPr lang="zh-CN" alt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81149847"/>
              </p:ext>
            </p:extLst>
          </p:nvPr>
        </p:nvGraphicFramePr>
        <p:xfrm>
          <a:off x="3061653" y="2863849"/>
          <a:ext cx="1789112" cy="769937"/>
        </p:xfrm>
        <a:graphic>
          <a:graphicData uri="http://schemas.openxmlformats.org/presentationml/2006/ole">
            <mc:AlternateContent xmlns:mc="http://schemas.openxmlformats.org/markup-compatibility/2006">
              <mc:Choice xmlns:v="urn:schemas-microsoft-com:vml" Requires="v">
                <p:oleObj spid="_x0000_s20530" name="Equation" r:id="rId3" imgW="1028520" imgH="444240" progId="Equation.DSMT4">
                  <p:embed/>
                </p:oleObj>
              </mc:Choice>
              <mc:Fallback>
                <p:oleObj name="Equation" r:id="rId3" imgW="1028520" imgH="444240" progId="Equation.DSMT4">
                  <p:embed/>
                  <p:pic>
                    <p:nvPicPr>
                      <p:cNvPr id="0" name=""/>
                      <p:cNvPicPr>
                        <a:picLocks noChangeAspect="1" noChangeArrowheads="1"/>
                      </p:cNvPicPr>
                      <p:nvPr/>
                    </p:nvPicPr>
                    <p:blipFill>
                      <a:blip r:embed="rId4"/>
                      <a:srcRect/>
                      <a:stretch>
                        <a:fillRect/>
                      </a:stretch>
                    </p:blipFill>
                    <p:spPr bwMode="auto">
                      <a:xfrm>
                        <a:off x="3061653" y="2863849"/>
                        <a:ext cx="1789112" cy="769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1301545090"/>
              </p:ext>
            </p:extLst>
          </p:nvPr>
        </p:nvGraphicFramePr>
        <p:xfrm>
          <a:off x="3061653" y="3815555"/>
          <a:ext cx="3514725" cy="771525"/>
        </p:xfrm>
        <a:graphic>
          <a:graphicData uri="http://schemas.openxmlformats.org/presentationml/2006/ole">
            <mc:AlternateContent xmlns:mc="http://schemas.openxmlformats.org/markup-compatibility/2006">
              <mc:Choice xmlns:v="urn:schemas-microsoft-com:vml" Requires="v">
                <p:oleObj spid="_x0000_s20531" name="Equation" r:id="rId5" imgW="2019240" imgH="444240" progId="Equation.DSMT4">
                  <p:embed/>
                </p:oleObj>
              </mc:Choice>
              <mc:Fallback>
                <p:oleObj name="Equation" r:id="rId5" imgW="2019240" imgH="444240" progId="Equation.DSMT4">
                  <p:embed/>
                  <p:pic>
                    <p:nvPicPr>
                      <p:cNvPr id="0" name=""/>
                      <p:cNvPicPr>
                        <a:picLocks noChangeAspect="1" noChangeArrowheads="1"/>
                      </p:cNvPicPr>
                      <p:nvPr/>
                    </p:nvPicPr>
                    <p:blipFill>
                      <a:blip r:embed="rId6"/>
                      <a:srcRect/>
                      <a:stretch>
                        <a:fillRect/>
                      </a:stretch>
                    </p:blipFill>
                    <p:spPr bwMode="auto">
                      <a:xfrm>
                        <a:off x="3061653" y="3815555"/>
                        <a:ext cx="35147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内容占位符 2"/>
          <p:cNvSpPr txBox="1">
            <a:spLocks/>
          </p:cNvSpPr>
          <p:nvPr/>
        </p:nvSpPr>
        <p:spPr>
          <a:xfrm>
            <a:off x="3006090" y="4835682"/>
            <a:ext cx="1520190" cy="4516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smtClean="0"/>
              <a:t>其中</a:t>
            </a:r>
            <a:endParaRPr lang="zh-CN" altLang="en-US" dirty="0"/>
          </a:p>
        </p:txBody>
      </p:sp>
      <p:graphicFrame>
        <p:nvGraphicFramePr>
          <p:cNvPr id="8" name="Object 4"/>
          <p:cNvGraphicFramePr>
            <a:graphicFrameLocks noChangeAspect="1"/>
          </p:cNvGraphicFramePr>
          <p:nvPr>
            <p:extLst>
              <p:ext uri="{D42A27DB-BD31-4B8C-83A1-F6EECF244321}">
                <p14:modId xmlns:p14="http://schemas.microsoft.com/office/powerpoint/2010/main" val="1334091771"/>
              </p:ext>
            </p:extLst>
          </p:nvPr>
        </p:nvGraphicFramePr>
        <p:xfrm>
          <a:off x="4128453" y="5230811"/>
          <a:ext cx="1236662" cy="749300"/>
        </p:xfrm>
        <a:graphic>
          <a:graphicData uri="http://schemas.openxmlformats.org/presentationml/2006/ole">
            <mc:AlternateContent xmlns:mc="http://schemas.openxmlformats.org/markup-compatibility/2006">
              <mc:Choice xmlns:v="urn:schemas-microsoft-com:vml" Requires="v">
                <p:oleObj spid="_x0000_s20532" name="Equation" r:id="rId7" imgW="711000" imgH="431640" progId="Equation.DSMT4">
                  <p:embed/>
                </p:oleObj>
              </mc:Choice>
              <mc:Fallback>
                <p:oleObj name="Equation" r:id="rId7" imgW="711000" imgH="431640" progId="Equation.DSMT4">
                  <p:embed/>
                  <p:pic>
                    <p:nvPicPr>
                      <p:cNvPr id="0" name=""/>
                      <p:cNvPicPr>
                        <a:picLocks noChangeAspect="1" noChangeArrowheads="1"/>
                      </p:cNvPicPr>
                      <p:nvPr/>
                    </p:nvPicPr>
                    <p:blipFill>
                      <a:blip r:embed="rId8"/>
                      <a:srcRect/>
                      <a:stretch>
                        <a:fillRect/>
                      </a:stretch>
                    </p:blipFill>
                    <p:spPr bwMode="auto">
                      <a:xfrm>
                        <a:off x="4128453" y="5230811"/>
                        <a:ext cx="1236662"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23373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GMM</a:t>
            </a:r>
            <a:r>
              <a:rPr lang="zh-CN" altLang="en-US" dirty="0">
                <a:latin typeface="Times New Roman" panose="02020603050405020304" pitchFamily="18" charset="0"/>
                <a:cs typeface="Times New Roman" panose="02020603050405020304" pitchFamily="18" charset="0"/>
              </a:rPr>
              <a:t>参数学习</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825624"/>
                <a:ext cx="7886700" cy="1344295"/>
              </a:xfrm>
            </p:spPr>
            <p:txBody>
              <a:bodyPr>
                <a:normAutofit/>
              </a:bodyPr>
              <a:lstStyle/>
              <a:p>
                <a:r>
                  <a:rPr lang="zh-CN" altLang="en-US" dirty="0" smtClean="0"/>
                  <a:t>现在，假定已知所有</a:t>
                </a:r>
                <a14:m>
                  <m:oMath xmlns:m="http://schemas.openxmlformats.org/officeDocument/2006/math">
                    <m:sSub>
                      <m:sSubPr>
                        <m:ctrlPr>
                          <a:rPr lang="en-US" altLang="zh-CN" i="1" smtClean="0">
                            <a:latin typeface="Cambria Math" panose="02040503050406030204" pitchFamily="18" charset="0"/>
                          </a:rPr>
                        </m:ctrlPr>
                      </m:sSubPr>
                      <m:e>
                        <m:r>
                          <a:rPr lang="zh-CN" altLang="en-US" i="1">
                            <a:latin typeface="Cambria Math" panose="02040503050406030204" pitchFamily="18" charset="0"/>
                          </a:rPr>
                          <m:t>𝜇</m:t>
                        </m:r>
                      </m:e>
                      <m:sub>
                        <m:r>
                          <a:rPr lang="en-US" altLang="zh-CN" b="0" i="1" smtClean="0">
                            <a:latin typeface="Cambria Math" panose="02040503050406030204" pitchFamily="18" charset="0"/>
                          </a:rPr>
                          <m:t>𝑘</m:t>
                        </m:r>
                      </m:sub>
                    </m:sSub>
                  </m:oMath>
                </a14:m>
                <a:r>
                  <a:rPr lang="zh-CN" altLang="en-US" dirty="0" smtClean="0"/>
                  <a:t>和</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𝛴</m:t>
                        </m:r>
                      </m:e>
                      <m:sub>
                        <m:r>
                          <a:rPr lang="en-US" altLang="zh-CN" b="0" i="1" smtClean="0">
                            <a:latin typeface="Cambria Math" panose="02040503050406030204" pitchFamily="18" charset="0"/>
                          </a:rPr>
                          <m:t>𝑘</m:t>
                        </m:r>
                      </m:sub>
                    </m:sSub>
                  </m:oMath>
                </a14:m>
                <a:r>
                  <a:rPr lang="zh-CN" altLang="en-US" dirty="0" smtClean="0"/>
                  <a:t>，来求解</a:t>
                </a:r>
                <a14:m>
                  <m:oMath xmlns:m="http://schemas.openxmlformats.org/officeDocument/2006/math">
                    <m:sSub>
                      <m:sSubPr>
                        <m:ctrlPr>
                          <a:rPr lang="en-US" altLang="zh-CN" i="1" smtClean="0">
                            <a:latin typeface="Cambria Math" panose="02040503050406030204" pitchFamily="18" charset="0"/>
                          </a:rPr>
                        </m:ctrlPr>
                      </m:sSubPr>
                      <m:e>
                        <m:r>
                          <a:rPr lang="zh-CN" altLang="en-US" i="1">
                            <a:latin typeface="Cambria Math" panose="02040503050406030204" pitchFamily="18" charset="0"/>
                          </a:rPr>
                          <m:t>𝜋</m:t>
                        </m:r>
                      </m:e>
                      <m:sub>
                        <m:r>
                          <a:rPr lang="en-US" altLang="zh-CN" b="0" i="1" smtClean="0">
                            <a:latin typeface="Cambria Math" panose="02040503050406030204" pitchFamily="18" charset="0"/>
                          </a:rPr>
                          <m:t>𝑘</m:t>
                        </m:r>
                      </m:sub>
                    </m:sSub>
                  </m:oMath>
                </a14:m>
                <a:r>
                  <a:rPr lang="zh-CN" altLang="en-US" dirty="0" smtClean="0"/>
                  <a:t>，因为</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𝜋</m:t>
                        </m:r>
                      </m:e>
                      <m:sub>
                        <m:r>
                          <a:rPr lang="en-US" altLang="zh-CN" i="1">
                            <a:latin typeface="Cambria Math" panose="02040503050406030204" pitchFamily="18" charset="0"/>
                          </a:rPr>
                          <m:t>𝑘</m:t>
                        </m:r>
                      </m:sub>
                    </m:sSub>
                  </m:oMath>
                </a14:m>
                <a:r>
                  <a:rPr lang="zh-CN" altLang="en-US" dirty="0" smtClean="0"/>
                  <a:t>满足</a:t>
                </a:r>
                <a14:m>
                  <m:oMath xmlns:m="http://schemas.openxmlformats.org/officeDocument/2006/math">
                    <m:nary>
                      <m:naryPr>
                        <m:chr m:val="∑"/>
                        <m:ctrlPr>
                          <a:rPr lang="zh-CN" altLang="en-US" i="1" dirty="0" smtClean="0">
                            <a:latin typeface="Cambria Math" panose="02040503050406030204" pitchFamily="18" charset="0"/>
                          </a:rPr>
                        </m:ctrlPr>
                      </m:naryPr>
                      <m:sub>
                        <m:r>
                          <m:rPr>
                            <m:brk m:alnAt="23"/>
                          </m:rPr>
                          <a:rPr lang="en-US" altLang="zh-CN" b="0" i="1" dirty="0" smtClean="0">
                            <a:latin typeface="Cambria Math" panose="02040503050406030204" pitchFamily="18" charset="0"/>
                          </a:rPr>
                          <m:t>𝑘</m:t>
                        </m:r>
                        <m:r>
                          <a:rPr lang="en-US" altLang="zh-CN" b="0" i="1" dirty="0" smtClean="0">
                            <a:latin typeface="Cambria Math" panose="02040503050406030204" pitchFamily="18" charset="0"/>
                          </a:rPr>
                          <m:t>=1</m:t>
                        </m:r>
                      </m:sub>
                      <m:sup>
                        <m:r>
                          <a:rPr lang="en-US" altLang="zh-CN" b="0" i="1" dirty="0" smtClean="0">
                            <a:latin typeface="Cambria Math" panose="02040503050406030204" pitchFamily="18" charset="0"/>
                          </a:rPr>
                          <m:t>𝐾</m:t>
                        </m:r>
                      </m:sup>
                      <m:e>
                        <m:sSub>
                          <m:sSubPr>
                            <m:ctrlPr>
                              <a:rPr lang="en-US" altLang="zh-CN" i="1">
                                <a:latin typeface="Cambria Math" panose="02040503050406030204" pitchFamily="18" charset="0"/>
                              </a:rPr>
                            </m:ctrlPr>
                          </m:sSubPr>
                          <m:e>
                            <m:r>
                              <a:rPr lang="zh-CN" altLang="en-US" i="1">
                                <a:latin typeface="Cambria Math" panose="02040503050406030204" pitchFamily="18" charset="0"/>
                              </a:rPr>
                              <m:t>𝜋</m:t>
                            </m:r>
                          </m:e>
                          <m:sub>
                            <m:r>
                              <a:rPr lang="en-US" altLang="zh-CN" i="1">
                                <a:latin typeface="Cambria Math" panose="02040503050406030204" pitchFamily="18" charset="0"/>
                              </a:rPr>
                              <m:t>𝑘</m:t>
                            </m:r>
                          </m:sub>
                        </m:sSub>
                        <m:r>
                          <a:rPr lang="en-US" altLang="zh-CN" b="0" i="1" smtClean="0">
                            <a:latin typeface="Cambria Math" panose="02040503050406030204" pitchFamily="18" charset="0"/>
                          </a:rPr>
                          <m:t>=1</m:t>
                        </m:r>
                      </m:e>
                    </m:nary>
                  </m:oMath>
                </a14:m>
                <a:r>
                  <a:rPr lang="zh-CN" altLang="en-US" dirty="0" smtClean="0">
                    <a:latin typeface="Times New Roman" panose="02020603050405020304" pitchFamily="18" charset="0"/>
                    <a:cs typeface="Times New Roman" panose="02020603050405020304" pitchFamily="18" charset="0"/>
                  </a:rPr>
                  <a:t>，可以对</a:t>
                </a:r>
                <a14:m>
                  <m:oMath xmlns:m="http://schemas.openxmlformats.org/officeDocument/2006/math">
                    <m:r>
                      <m:rPr>
                        <m:sty m:val="p"/>
                      </m:rPr>
                      <a:rPr lang="en-US" altLang="zh-CN" dirty="0">
                        <a:latin typeface="Cambria Math" panose="02040503050406030204" pitchFamily="18" charset="0"/>
                        <a:cs typeface="Times New Roman" panose="02020603050405020304" pitchFamily="18" charset="0"/>
                      </a:rPr>
                      <m:t>ln</m:t>
                    </m:r>
                    <m:r>
                      <m:rPr>
                        <m:sty m:val="p"/>
                      </m:rPr>
                      <a:rPr lang="en-US" altLang="zh-CN" b="0" i="0" dirty="0" smtClean="0">
                        <a:latin typeface="Cambria Math" panose="02040503050406030204" pitchFamily="18" charset="0"/>
                        <a:cs typeface="Times New Roman" panose="02020603050405020304" pitchFamily="18" charset="0"/>
                      </a:rPr>
                      <m:t>p</m:t>
                    </m:r>
                    <m:r>
                      <a:rPr lang="en-US" altLang="zh-CN" b="0" i="0" dirty="0" smtClean="0">
                        <a:latin typeface="Cambria Math" panose="02040503050406030204" pitchFamily="18" charset="0"/>
                        <a:cs typeface="Times New Roman" panose="02020603050405020304" pitchFamily="18" charset="0"/>
                      </a:rPr>
                      <m:t>(</m:t>
                    </m:r>
                    <m:r>
                      <m:rPr>
                        <m:sty m:val="p"/>
                      </m:rPr>
                      <a:rPr lang="en-US" altLang="zh-CN" b="0" i="0" dirty="0" smtClean="0">
                        <a:latin typeface="Cambria Math" panose="02040503050406030204" pitchFamily="18" charset="0"/>
                        <a:cs typeface="Times New Roman" panose="02020603050405020304" pitchFamily="18" charset="0"/>
                      </a:rPr>
                      <m:t>X</m:t>
                    </m:r>
                    <m:r>
                      <a:rPr lang="en-US" altLang="zh-CN" b="0" i="1" dirty="0" smtClean="0">
                        <a:latin typeface="Cambria Math" panose="02040503050406030204" pitchFamily="18" charset="0"/>
                        <a:cs typeface="Times New Roman" panose="02020603050405020304" pitchFamily="18" charset="0"/>
                      </a:rPr>
                      <m:t>,</m:t>
                    </m:r>
                    <m:r>
                      <m:rPr>
                        <m:sty m:val="p"/>
                      </m:rPr>
                      <a:rPr lang="en-US" altLang="zh-CN" b="0" i="0" dirty="0" smtClean="0">
                        <a:latin typeface="Cambria Math" panose="02040503050406030204" pitchFamily="18" charset="0"/>
                        <a:cs typeface="Times New Roman" panose="02020603050405020304" pitchFamily="18" charset="0"/>
                      </a:rPr>
                      <m:t>Z</m:t>
                    </m:r>
                    <m:r>
                      <a:rPr lang="en-US" altLang="zh-CN" b="0" i="0" dirty="0" smtClean="0">
                        <a:latin typeface="Cambria Math" panose="02040503050406030204" pitchFamily="18" charset="0"/>
                        <a:cs typeface="Times New Roman" panose="02020603050405020304" pitchFamily="18" charset="0"/>
                      </a:rPr>
                      <m:t>|</m:t>
                    </m:r>
                    <m:r>
                      <m:rPr>
                        <m:sty m:val="p"/>
                      </m:rPr>
                      <a:rPr lang="el-GR" altLang="zh-CN" b="0" i="1" dirty="0" smtClean="0">
                        <a:latin typeface="Cambria Math" panose="02040503050406030204" pitchFamily="18" charset="0"/>
                        <a:ea typeface="Cambria Math" panose="02040503050406030204" pitchFamily="18" charset="0"/>
                        <a:cs typeface="Times New Roman" panose="02020603050405020304" pitchFamily="18" charset="0"/>
                      </a:rPr>
                      <m:t>Θ</m:t>
                    </m:r>
                    <m:r>
                      <a:rPr lang="en-US" altLang="zh-CN" b="0" i="0" dirty="0" smtClean="0">
                        <a:latin typeface="Cambria Math" panose="02040503050406030204" pitchFamily="18" charset="0"/>
                        <a:cs typeface="Times New Roman" panose="02020603050405020304" pitchFamily="18" charset="0"/>
                      </a:rPr>
                      <m:t>)</m:t>
                    </m:r>
                  </m:oMath>
                </a14:m>
                <a:r>
                  <a:rPr lang="zh-CN" altLang="en-US" dirty="0" smtClean="0">
                    <a:latin typeface="Times New Roman" panose="02020603050405020304" pitchFamily="18" charset="0"/>
                    <a:cs typeface="Times New Roman" panose="02020603050405020304" pitchFamily="18" charset="0"/>
                  </a:rPr>
                  <a:t>应用拉格朗日乘法：</a:t>
                </a:r>
                <a:endParaRPr lang="zh-CN" altLang="en-US"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825624"/>
                <a:ext cx="7886700" cy="1344295"/>
              </a:xfrm>
              <a:blipFill rotWithShape="0">
                <a:blip r:embed="rId3"/>
                <a:stretch>
                  <a:fillRect l="-1391" t="-8597" r="-1314" b="-4977"/>
                </a:stretch>
              </a:blipFill>
            </p:spPr>
            <p:txBody>
              <a:bodyPr/>
              <a:lstStyle/>
              <a:p>
                <a:r>
                  <a:rPr lang="zh-CN" altLang="en-US">
                    <a:noFill/>
                  </a:rPr>
                  <a:t> </a:t>
                </a:r>
              </a:p>
            </p:txBody>
          </p:sp>
        </mc:Fallback>
      </mc:AlternateContent>
      <p:graphicFrame>
        <p:nvGraphicFramePr>
          <p:cNvPr id="4" name="Object 4"/>
          <p:cNvGraphicFramePr>
            <a:graphicFrameLocks noChangeAspect="1"/>
          </p:cNvGraphicFramePr>
          <p:nvPr>
            <p:extLst>
              <p:ext uri="{D42A27DB-BD31-4B8C-83A1-F6EECF244321}">
                <p14:modId xmlns:p14="http://schemas.microsoft.com/office/powerpoint/2010/main" val="1068946268"/>
              </p:ext>
            </p:extLst>
          </p:nvPr>
        </p:nvGraphicFramePr>
        <p:xfrm>
          <a:off x="2717165" y="2761615"/>
          <a:ext cx="4847019" cy="1307465"/>
        </p:xfrm>
        <a:graphic>
          <a:graphicData uri="http://schemas.openxmlformats.org/presentationml/2006/ole">
            <mc:AlternateContent xmlns:mc="http://schemas.openxmlformats.org/markup-compatibility/2006">
              <mc:Choice xmlns:v="urn:schemas-microsoft-com:vml" Requires="v">
                <p:oleObj spid="_x0000_s21572" name="Equation" r:id="rId4" imgW="3200400" imgH="863280" progId="Equation.DSMT4">
                  <p:embed/>
                </p:oleObj>
              </mc:Choice>
              <mc:Fallback>
                <p:oleObj name="Equation" r:id="rId4" imgW="3200400" imgH="863280" progId="Equation.DSMT4">
                  <p:embed/>
                  <p:pic>
                    <p:nvPicPr>
                      <p:cNvPr id="0" name=""/>
                      <p:cNvPicPr>
                        <a:picLocks noChangeAspect="1" noChangeArrowheads="1"/>
                      </p:cNvPicPr>
                      <p:nvPr/>
                    </p:nvPicPr>
                    <p:blipFill>
                      <a:blip r:embed="rId5"/>
                      <a:srcRect/>
                      <a:stretch>
                        <a:fillRect/>
                      </a:stretch>
                    </p:blipFill>
                    <p:spPr bwMode="auto">
                      <a:xfrm>
                        <a:off x="2717165" y="2761615"/>
                        <a:ext cx="4847019" cy="1307465"/>
                      </a:xfrm>
                      <a:prstGeom prst="rect">
                        <a:avLst/>
                      </a:prstGeom>
                      <a:noFill/>
                      <a:ln>
                        <a:noFill/>
                      </a:ln>
                      <a:effectLst/>
                    </p:spPr>
                  </p:pic>
                </p:oleObj>
              </mc:Fallback>
            </mc:AlternateContent>
          </a:graphicData>
        </a:graphic>
      </p:graphicFrame>
      <mc:AlternateContent xmlns:mc="http://schemas.openxmlformats.org/markup-compatibility/2006" xmlns:a14="http://schemas.microsoft.com/office/drawing/2010/main">
        <mc:Choice Requires="a14">
          <p:sp>
            <p:nvSpPr>
              <p:cNvPr id="5" name="内容占位符 2"/>
              <p:cNvSpPr txBox="1">
                <a:spLocks/>
              </p:cNvSpPr>
              <p:nvPr/>
            </p:nvSpPr>
            <p:spPr>
              <a:xfrm>
                <a:off x="696595" y="4238307"/>
                <a:ext cx="7886700" cy="12331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latin typeface="Times New Roman" panose="02020603050405020304" pitchFamily="18" charset="0"/>
                    <a:cs typeface="Times New Roman" panose="02020603050405020304" pitchFamily="18" charset="0"/>
                  </a:rPr>
                  <a:t>对</a:t>
                </a:r>
                <a:r>
                  <a:rPr lang="en-US" altLang="zh-CN" dirty="0" smtClean="0">
                    <a:latin typeface="Times New Roman" panose="02020603050405020304" pitchFamily="18" charset="0"/>
                    <a:cs typeface="Times New Roman" panose="02020603050405020304" pitchFamily="18" charset="0"/>
                  </a:rPr>
                  <a:t>L</a:t>
                </a:r>
                <a:r>
                  <a:rPr lang="zh-CN" altLang="en-US" dirty="0" smtClean="0">
                    <a:latin typeface="Times New Roman" panose="02020603050405020304" pitchFamily="18" charset="0"/>
                    <a:cs typeface="Times New Roman" panose="02020603050405020304" pitchFamily="18" charset="0"/>
                  </a:rPr>
                  <a:t>中</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𝜋</m:t>
                        </m:r>
                      </m:e>
                      <m:sub>
                        <m:r>
                          <a:rPr lang="en-US" altLang="zh-CN" i="1">
                            <a:latin typeface="Cambria Math" panose="02040503050406030204" pitchFamily="18" charset="0"/>
                          </a:rPr>
                          <m:t>𝑘</m:t>
                        </m:r>
                      </m:sub>
                    </m:sSub>
                  </m:oMath>
                </a14:m>
                <a:r>
                  <a:rPr lang="zh-CN" altLang="en-US" dirty="0" smtClean="0">
                    <a:latin typeface="Times New Roman" panose="02020603050405020304" pitchFamily="18" charset="0"/>
                    <a:cs typeface="Times New Roman" panose="02020603050405020304" pitchFamily="18" charset="0"/>
                  </a:rPr>
                  <a:t>和</a:t>
                </a:r>
                <a14:m>
                  <m:oMath xmlns:m="http://schemas.openxmlformats.org/officeDocument/2006/math">
                    <m:r>
                      <a:rPr lang="zh-CN" altLang="en-US" i="1" dirty="0" smtClean="0">
                        <a:latin typeface="Cambria Math" panose="02040503050406030204" pitchFamily="18" charset="0"/>
                        <a:cs typeface="Times New Roman" panose="02020603050405020304" pitchFamily="18" charset="0"/>
                      </a:rPr>
                      <m:t>𝜆</m:t>
                    </m:r>
                  </m:oMath>
                </a14:m>
                <a:r>
                  <a:rPr lang="zh-CN" altLang="en-US" dirty="0" smtClean="0">
                    <a:latin typeface="Times New Roman" panose="02020603050405020304" pitchFamily="18" charset="0"/>
                    <a:cs typeface="Times New Roman" panose="02020603050405020304" pitchFamily="18" charset="0"/>
                  </a:rPr>
                  <a:t>求导并令其为</a:t>
                </a:r>
                <a:r>
                  <a:rPr lang="en-US" altLang="zh-CN" dirty="0" smtClean="0">
                    <a:latin typeface="Times New Roman" panose="02020603050405020304" pitchFamily="18" charset="0"/>
                    <a:cs typeface="Times New Roman" panose="02020603050405020304" pitchFamily="18" charset="0"/>
                  </a:rPr>
                  <a:t>0</a:t>
                </a:r>
                <a:r>
                  <a:rPr lang="zh-CN" altLang="en-US" dirty="0" smtClean="0">
                    <a:latin typeface="Times New Roman" panose="02020603050405020304" pitchFamily="18" charset="0"/>
                    <a:cs typeface="Times New Roman" panose="02020603050405020304" pitchFamily="18" charset="0"/>
                  </a:rPr>
                  <a:t>，得到</a:t>
                </a:r>
                <a:endParaRPr lang="zh-CN" altLang="en-US" dirty="0">
                  <a:latin typeface="Times New Roman" panose="02020603050405020304" pitchFamily="18" charset="0"/>
                  <a:cs typeface="Times New Roman" panose="02020603050405020304" pitchFamily="18" charset="0"/>
                </a:endParaRPr>
              </a:p>
            </p:txBody>
          </p:sp>
        </mc:Choice>
        <mc:Fallback xmlns="">
          <p:sp>
            <p:nvSpPr>
              <p:cNvPr id="5" name="内容占位符 2"/>
              <p:cNvSpPr txBox="1">
                <a:spLocks noRot="1" noChangeAspect="1" noMove="1" noResize="1" noEditPoints="1" noAdjustHandles="1" noChangeArrowheads="1" noChangeShapeType="1" noTextEdit="1"/>
              </p:cNvSpPr>
              <p:nvPr/>
            </p:nvSpPr>
            <p:spPr>
              <a:xfrm>
                <a:off x="696595" y="4238307"/>
                <a:ext cx="7886700" cy="1233170"/>
              </a:xfrm>
              <a:prstGeom prst="rect">
                <a:avLst/>
              </a:prstGeom>
              <a:blipFill rotWithShape="0">
                <a:blip r:embed="rId6"/>
                <a:stretch>
                  <a:fillRect l="-1391" t="-9852"/>
                </a:stretch>
              </a:blipFill>
            </p:spPr>
            <p:txBody>
              <a:bodyPr/>
              <a:lstStyle/>
              <a:p>
                <a:r>
                  <a:rPr lang="zh-CN" altLang="en-US">
                    <a:noFill/>
                  </a:rPr>
                  <a:t> </a:t>
                </a:r>
              </a:p>
            </p:txBody>
          </p:sp>
        </mc:Fallback>
      </mc:AlternateContent>
      <p:graphicFrame>
        <p:nvGraphicFramePr>
          <p:cNvPr id="6" name="Object 4"/>
          <p:cNvGraphicFramePr>
            <a:graphicFrameLocks noChangeAspect="1"/>
          </p:cNvGraphicFramePr>
          <p:nvPr>
            <p:extLst>
              <p:ext uri="{D42A27DB-BD31-4B8C-83A1-F6EECF244321}">
                <p14:modId xmlns:p14="http://schemas.microsoft.com/office/powerpoint/2010/main" val="165572388"/>
              </p:ext>
            </p:extLst>
          </p:nvPr>
        </p:nvGraphicFramePr>
        <p:xfrm>
          <a:off x="1552893" y="4762818"/>
          <a:ext cx="1966912" cy="749300"/>
        </p:xfrm>
        <a:graphic>
          <a:graphicData uri="http://schemas.openxmlformats.org/presentationml/2006/ole">
            <mc:AlternateContent xmlns:mc="http://schemas.openxmlformats.org/markup-compatibility/2006">
              <mc:Choice xmlns:v="urn:schemas-microsoft-com:vml" Requires="v">
                <p:oleObj spid="_x0000_s21573" name="Equation" r:id="rId7" imgW="1130040" imgH="431640" progId="Equation.DSMT4">
                  <p:embed/>
                </p:oleObj>
              </mc:Choice>
              <mc:Fallback>
                <p:oleObj name="Equation" r:id="rId7" imgW="1130040" imgH="431640" progId="Equation.DSMT4">
                  <p:embed/>
                  <p:pic>
                    <p:nvPicPr>
                      <p:cNvPr id="0" name=""/>
                      <p:cNvPicPr>
                        <a:picLocks noChangeAspect="1" noChangeArrowheads="1"/>
                      </p:cNvPicPr>
                      <p:nvPr/>
                    </p:nvPicPr>
                    <p:blipFill>
                      <a:blip r:embed="rId8"/>
                      <a:srcRect/>
                      <a:stretch>
                        <a:fillRect/>
                      </a:stretch>
                    </p:blipFill>
                    <p:spPr bwMode="auto">
                      <a:xfrm>
                        <a:off x="1552893" y="4762818"/>
                        <a:ext cx="1966912"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4"/>
          <p:cNvGraphicFramePr>
            <a:graphicFrameLocks noChangeAspect="1"/>
          </p:cNvGraphicFramePr>
          <p:nvPr>
            <p:extLst>
              <p:ext uri="{D42A27DB-BD31-4B8C-83A1-F6EECF244321}">
                <p14:modId xmlns:p14="http://schemas.microsoft.com/office/powerpoint/2010/main" val="941475586"/>
              </p:ext>
            </p:extLst>
          </p:nvPr>
        </p:nvGraphicFramePr>
        <p:xfrm>
          <a:off x="1552893" y="5532752"/>
          <a:ext cx="2101850" cy="1123950"/>
        </p:xfrm>
        <a:graphic>
          <a:graphicData uri="http://schemas.openxmlformats.org/presentationml/2006/ole">
            <mc:AlternateContent xmlns:mc="http://schemas.openxmlformats.org/markup-compatibility/2006">
              <mc:Choice xmlns:v="urn:schemas-microsoft-com:vml" Requires="v">
                <p:oleObj spid="_x0000_s21574" name="Equation" r:id="rId9" imgW="1206360" imgH="647640" progId="Equation.DSMT4">
                  <p:embed/>
                </p:oleObj>
              </mc:Choice>
              <mc:Fallback>
                <p:oleObj name="Equation" r:id="rId9" imgW="1206360" imgH="647640" progId="Equation.DSMT4">
                  <p:embed/>
                  <p:pic>
                    <p:nvPicPr>
                      <p:cNvPr id="0" name=""/>
                      <p:cNvPicPr>
                        <a:picLocks noChangeAspect="1" noChangeArrowheads="1"/>
                      </p:cNvPicPr>
                      <p:nvPr/>
                    </p:nvPicPr>
                    <p:blipFill>
                      <a:blip r:embed="rId10"/>
                      <a:srcRect/>
                      <a:stretch>
                        <a:fillRect/>
                      </a:stretch>
                    </p:blipFill>
                    <p:spPr bwMode="auto">
                      <a:xfrm>
                        <a:off x="1552893" y="5532752"/>
                        <a:ext cx="210185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右大括号 7"/>
          <p:cNvSpPr/>
          <p:nvPr/>
        </p:nvSpPr>
        <p:spPr>
          <a:xfrm>
            <a:off x="3907314" y="5054915"/>
            <a:ext cx="281940" cy="15621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9" name="Object 4"/>
          <p:cNvGraphicFramePr>
            <a:graphicFrameLocks noChangeAspect="1"/>
          </p:cNvGraphicFramePr>
          <p:nvPr>
            <p:extLst>
              <p:ext uri="{D42A27DB-BD31-4B8C-83A1-F6EECF244321}">
                <p14:modId xmlns:p14="http://schemas.microsoft.com/office/powerpoint/2010/main" val="1889775359"/>
              </p:ext>
            </p:extLst>
          </p:nvPr>
        </p:nvGraphicFramePr>
        <p:xfrm>
          <a:off x="4441825" y="4854892"/>
          <a:ext cx="2209800" cy="747713"/>
        </p:xfrm>
        <a:graphic>
          <a:graphicData uri="http://schemas.openxmlformats.org/presentationml/2006/ole">
            <mc:AlternateContent xmlns:mc="http://schemas.openxmlformats.org/markup-compatibility/2006">
              <mc:Choice xmlns:v="urn:schemas-microsoft-com:vml" Requires="v">
                <p:oleObj spid="_x0000_s21575" name="Equation" r:id="rId11" imgW="1269720" imgH="431640" progId="Equation.DSMT4">
                  <p:embed/>
                </p:oleObj>
              </mc:Choice>
              <mc:Fallback>
                <p:oleObj name="Equation" r:id="rId11" imgW="1269720" imgH="431640" progId="Equation.DSMT4">
                  <p:embed/>
                  <p:pic>
                    <p:nvPicPr>
                      <p:cNvPr id="0" name=""/>
                      <p:cNvPicPr>
                        <a:picLocks noChangeAspect="1" noChangeArrowheads="1"/>
                      </p:cNvPicPr>
                      <p:nvPr/>
                    </p:nvPicPr>
                    <p:blipFill>
                      <a:blip r:embed="rId12"/>
                      <a:srcRect/>
                      <a:stretch>
                        <a:fillRect/>
                      </a:stretch>
                    </p:blipFill>
                    <p:spPr bwMode="auto">
                      <a:xfrm>
                        <a:off x="4441825" y="4854892"/>
                        <a:ext cx="2209800"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4"/>
          <p:cNvGraphicFramePr>
            <a:graphicFrameLocks noChangeAspect="1"/>
          </p:cNvGraphicFramePr>
          <p:nvPr>
            <p:extLst>
              <p:ext uri="{D42A27DB-BD31-4B8C-83A1-F6EECF244321}">
                <p14:modId xmlns:p14="http://schemas.microsoft.com/office/powerpoint/2010/main" val="2626507528"/>
              </p:ext>
            </p:extLst>
          </p:nvPr>
        </p:nvGraphicFramePr>
        <p:xfrm>
          <a:off x="4618038" y="5640388"/>
          <a:ext cx="1857375" cy="1054100"/>
        </p:xfrm>
        <a:graphic>
          <a:graphicData uri="http://schemas.openxmlformats.org/presentationml/2006/ole">
            <mc:AlternateContent xmlns:mc="http://schemas.openxmlformats.org/markup-compatibility/2006">
              <mc:Choice xmlns:v="urn:schemas-microsoft-com:vml" Requires="v">
                <p:oleObj spid="_x0000_s21576" name="Equation" r:id="rId13" imgW="1066680" imgH="609480" progId="Equation.DSMT4">
                  <p:embed/>
                </p:oleObj>
              </mc:Choice>
              <mc:Fallback>
                <p:oleObj name="Equation" r:id="rId13" imgW="1066680" imgH="609480" progId="Equation.DSMT4">
                  <p:embed/>
                  <p:pic>
                    <p:nvPicPr>
                      <p:cNvPr id="0" name=""/>
                      <p:cNvPicPr>
                        <a:picLocks noChangeAspect="1" noChangeArrowheads="1"/>
                      </p:cNvPicPr>
                      <p:nvPr/>
                    </p:nvPicPr>
                    <p:blipFill>
                      <a:blip r:embed="rId14"/>
                      <a:srcRect/>
                      <a:stretch>
                        <a:fillRect/>
                      </a:stretch>
                    </p:blipFill>
                    <p:spPr bwMode="auto">
                      <a:xfrm>
                        <a:off x="4618038" y="5640388"/>
                        <a:ext cx="1857375"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77192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GMM</a:t>
            </a:r>
            <a:r>
              <a:rPr lang="zh-CN" altLang="en-US" dirty="0">
                <a:latin typeface="Times New Roman" panose="02020603050405020304" pitchFamily="18" charset="0"/>
                <a:cs typeface="Times New Roman" panose="02020603050405020304" pitchFamily="18" charset="0"/>
              </a:rPr>
              <a:t>参数学习</a:t>
            </a:r>
            <a:endParaRPr lang="zh-CN" altLang="en-US" dirty="0"/>
          </a:p>
        </p:txBody>
      </p:sp>
      <p:sp>
        <p:nvSpPr>
          <p:cNvPr id="3" name="内容占位符 2"/>
          <p:cNvSpPr>
            <a:spLocks noGrp="1"/>
          </p:cNvSpPr>
          <p:nvPr>
            <p:ph idx="1"/>
          </p:nvPr>
        </p:nvSpPr>
        <p:spPr/>
        <p:txBody>
          <a:bodyPr/>
          <a:lstStyle/>
          <a:p>
            <a:r>
              <a:rPr lang="zh-CN" altLang="en-US" dirty="0" smtClean="0"/>
              <a:t>引入隐变量</a:t>
            </a:r>
            <a:r>
              <a:rPr lang="en-US" altLang="zh-CN" b="1" dirty="0" smtClean="0">
                <a:latin typeface="Times New Roman" panose="02020603050405020304" pitchFamily="18" charset="0"/>
                <a:cs typeface="Times New Roman" panose="02020603050405020304" pitchFamily="18" charset="0"/>
              </a:rPr>
              <a:t>Z</a:t>
            </a:r>
            <a:r>
              <a:rPr lang="zh-CN" altLang="en-US" dirty="0" smtClean="0"/>
              <a:t>后，我们得到了最大化目标函数的结果</a:t>
            </a:r>
            <a:endParaRPr lang="zh-CN" altLang="en-US" dirty="0"/>
          </a:p>
        </p:txBody>
      </p:sp>
      <p:graphicFrame>
        <p:nvGraphicFramePr>
          <p:cNvPr id="4" name="Object 4"/>
          <p:cNvGraphicFramePr>
            <a:graphicFrameLocks noChangeAspect="1"/>
          </p:cNvGraphicFramePr>
          <p:nvPr>
            <p:extLst>
              <p:ext uri="{D42A27DB-BD31-4B8C-83A1-F6EECF244321}">
                <p14:modId xmlns:p14="http://schemas.microsoft.com/office/powerpoint/2010/main" val="2330755885"/>
              </p:ext>
            </p:extLst>
          </p:nvPr>
        </p:nvGraphicFramePr>
        <p:xfrm>
          <a:off x="1920875" y="2306954"/>
          <a:ext cx="5302250" cy="750888"/>
        </p:xfrm>
        <a:graphic>
          <a:graphicData uri="http://schemas.openxmlformats.org/presentationml/2006/ole">
            <mc:AlternateContent xmlns:mc="http://schemas.openxmlformats.org/markup-compatibility/2006">
              <mc:Choice xmlns:v="urn:schemas-microsoft-com:vml" Requires="v">
                <p:oleObj spid="_x0000_s23690" name="Equation" r:id="rId3" imgW="3047760" imgH="431640" progId="Equation.DSMT4">
                  <p:embed/>
                </p:oleObj>
              </mc:Choice>
              <mc:Fallback>
                <p:oleObj name="Equation" r:id="rId3" imgW="3047760" imgH="431640" progId="Equation.DSMT4">
                  <p:embed/>
                  <p:pic>
                    <p:nvPicPr>
                      <p:cNvPr id="0" name=""/>
                      <p:cNvPicPr>
                        <a:picLocks noChangeAspect="1" noChangeArrowheads="1"/>
                      </p:cNvPicPr>
                      <p:nvPr/>
                    </p:nvPicPr>
                    <p:blipFill>
                      <a:blip r:embed="rId4"/>
                      <a:srcRect/>
                      <a:stretch>
                        <a:fillRect/>
                      </a:stretch>
                    </p:blipFill>
                    <p:spPr bwMode="auto">
                      <a:xfrm>
                        <a:off x="1920875" y="2306954"/>
                        <a:ext cx="5302250"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 name="组合 9"/>
          <p:cNvGrpSpPr/>
          <p:nvPr/>
        </p:nvGrpSpPr>
        <p:grpSpPr>
          <a:xfrm>
            <a:off x="483696" y="3392926"/>
            <a:ext cx="2425541" cy="2325763"/>
            <a:chOff x="483696" y="3453886"/>
            <a:chExt cx="2425541" cy="2325763"/>
          </a:xfrm>
        </p:grpSpPr>
        <p:graphicFrame>
          <p:nvGraphicFramePr>
            <p:cNvPr id="5" name="Object 4"/>
            <p:cNvGraphicFramePr>
              <a:graphicFrameLocks noChangeAspect="1"/>
            </p:cNvGraphicFramePr>
            <p:nvPr>
              <p:extLst>
                <p:ext uri="{D42A27DB-BD31-4B8C-83A1-F6EECF244321}">
                  <p14:modId xmlns:p14="http://schemas.microsoft.com/office/powerpoint/2010/main" val="1650115804"/>
                </p:ext>
              </p:extLst>
            </p:nvPr>
          </p:nvGraphicFramePr>
          <p:xfrm>
            <a:off x="483696" y="3453886"/>
            <a:ext cx="1234681" cy="548084"/>
          </p:xfrm>
          <a:graphic>
            <a:graphicData uri="http://schemas.openxmlformats.org/presentationml/2006/ole">
              <mc:AlternateContent xmlns:mc="http://schemas.openxmlformats.org/markup-compatibility/2006">
                <mc:Choice xmlns:v="urn:schemas-microsoft-com:vml" Requires="v">
                  <p:oleObj spid="_x0000_s23691" name="Equation" r:id="rId5" imgW="1028520" imgH="444240" progId="Equation.DSMT4">
                    <p:embed/>
                  </p:oleObj>
                </mc:Choice>
                <mc:Fallback>
                  <p:oleObj name="Equation" r:id="rId5" imgW="1028520" imgH="444240" progId="Equation.DSMT4">
                    <p:embed/>
                    <p:pic>
                      <p:nvPicPr>
                        <p:cNvPr id="0" name=""/>
                        <p:cNvPicPr>
                          <a:picLocks noChangeAspect="1" noChangeArrowheads="1"/>
                        </p:cNvPicPr>
                        <p:nvPr/>
                      </p:nvPicPr>
                      <p:blipFill>
                        <a:blip r:embed="rId6"/>
                        <a:srcRect/>
                        <a:stretch>
                          <a:fillRect/>
                        </a:stretch>
                      </p:blipFill>
                      <p:spPr bwMode="auto">
                        <a:xfrm>
                          <a:off x="483696" y="3453886"/>
                          <a:ext cx="1234681" cy="548084"/>
                        </a:xfrm>
                        <a:prstGeom prst="rect">
                          <a:avLst/>
                        </a:prstGeom>
                        <a:noFill/>
                        <a:ln>
                          <a:noFill/>
                        </a:ln>
                        <a:effec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3911037927"/>
                </p:ext>
              </p:extLst>
            </p:nvPr>
          </p:nvGraphicFramePr>
          <p:xfrm>
            <a:off x="483696" y="4000100"/>
            <a:ext cx="2425541" cy="549215"/>
          </p:xfrm>
          <a:graphic>
            <a:graphicData uri="http://schemas.openxmlformats.org/presentationml/2006/ole">
              <mc:AlternateContent xmlns:mc="http://schemas.openxmlformats.org/markup-compatibility/2006">
                <mc:Choice xmlns:v="urn:schemas-microsoft-com:vml" Requires="v">
                  <p:oleObj spid="_x0000_s23692" name="Equation" r:id="rId7" imgW="2019240" imgH="444240" progId="Equation.DSMT4">
                    <p:embed/>
                  </p:oleObj>
                </mc:Choice>
                <mc:Fallback>
                  <p:oleObj name="Equation" r:id="rId7" imgW="2019240" imgH="444240" progId="Equation.DSMT4">
                    <p:embed/>
                    <p:pic>
                      <p:nvPicPr>
                        <p:cNvPr id="0" name=""/>
                        <p:cNvPicPr>
                          <a:picLocks noChangeAspect="1" noChangeArrowheads="1"/>
                        </p:cNvPicPr>
                        <p:nvPr/>
                      </p:nvPicPr>
                      <p:blipFill>
                        <a:blip r:embed="rId8"/>
                        <a:srcRect/>
                        <a:stretch>
                          <a:fillRect/>
                        </a:stretch>
                      </p:blipFill>
                      <p:spPr bwMode="auto">
                        <a:xfrm>
                          <a:off x="483696" y="4000100"/>
                          <a:ext cx="2425541" cy="549215"/>
                        </a:xfrm>
                        <a:prstGeom prst="rect">
                          <a:avLst/>
                        </a:prstGeom>
                        <a:noFill/>
                        <a:ln>
                          <a:noFill/>
                        </a:ln>
                        <a:effectLst/>
                      </p:spPr>
                    </p:pic>
                  </p:oleObj>
                </mc:Fallback>
              </mc:AlternateContent>
            </a:graphicData>
          </a:graphic>
        </p:graphicFrame>
        <p:graphicFrame>
          <p:nvGraphicFramePr>
            <p:cNvPr id="7" name="Object 4"/>
            <p:cNvGraphicFramePr>
              <a:graphicFrameLocks noChangeAspect="1"/>
            </p:cNvGraphicFramePr>
            <p:nvPr>
              <p:extLst>
                <p:ext uri="{D42A27DB-BD31-4B8C-83A1-F6EECF244321}">
                  <p14:modId xmlns:p14="http://schemas.microsoft.com/office/powerpoint/2010/main" val="2033115160"/>
                </p:ext>
              </p:extLst>
            </p:nvPr>
          </p:nvGraphicFramePr>
          <p:xfrm>
            <a:off x="483696" y="5246256"/>
            <a:ext cx="853431" cy="533393"/>
          </p:xfrm>
          <a:graphic>
            <a:graphicData uri="http://schemas.openxmlformats.org/presentationml/2006/ole">
              <mc:AlternateContent xmlns:mc="http://schemas.openxmlformats.org/markup-compatibility/2006">
                <mc:Choice xmlns:v="urn:schemas-microsoft-com:vml" Requires="v">
                  <p:oleObj spid="_x0000_s23693" name="Equation" r:id="rId9" imgW="711000" imgH="431640" progId="Equation.DSMT4">
                    <p:embed/>
                  </p:oleObj>
                </mc:Choice>
                <mc:Fallback>
                  <p:oleObj name="Equation" r:id="rId9" imgW="711000" imgH="431640" progId="Equation.DSMT4">
                    <p:embed/>
                    <p:pic>
                      <p:nvPicPr>
                        <p:cNvPr id="0" name=""/>
                        <p:cNvPicPr>
                          <a:picLocks noChangeAspect="1" noChangeArrowheads="1"/>
                        </p:cNvPicPr>
                        <p:nvPr/>
                      </p:nvPicPr>
                      <p:blipFill>
                        <a:blip r:embed="rId10"/>
                        <a:srcRect/>
                        <a:stretch>
                          <a:fillRect/>
                        </a:stretch>
                      </p:blipFill>
                      <p:spPr bwMode="auto">
                        <a:xfrm>
                          <a:off x="483696" y="5246256"/>
                          <a:ext cx="853431" cy="533393"/>
                        </a:xfrm>
                        <a:prstGeom prst="rect">
                          <a:avLst/>
                        </a:prstGeom>
                        <a:noFill/>
                        <a:ln>
                          <a:noFill/>
                        </a:ln>
                        <a:effec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3556547515"/>
                </p:ext>
              </p:extLst>
            </p:nvPr>
          </p:nvGraphicFramePr>
          <p:xfrm>
            <a:off x="483696" y="4518814"/>
            <a:ext cx="1281790" cy="750367"/>
          </p:xfrm>
          <a:graphic>
            <a:graphicData uri="http://schemas.openxmlformats.org/presentationml/2006/ole">
              <mc:AlternateContent xmlns:mc="http://schemas.openxmlformats.org/markup-compatibility/2006">
                <mc:Choice xmlns:v="urn:schemas-microsoft-com:vml" Requires="v">
                  <p:oleObj spid="_x0000_s23694" name="Equation" r:id="rId11" imgW="1066680" imgH="609480" progId="Equation.DSMT4">
                    <p:embed/>
                  </p:oleObj>
                </mc:Choice>
                <mc:Fallback>
                  <p:oleObj name="Equation" r:id="rId11" imgW="1066680" imgH="609480" progId="Equation.DSMT4">
                    <p:embed/>
                    <p:pic>
                      <p:nvPicPr>
                        <p:cNvPr id="0" name=""/>
                        <p:cNvPicPr>
                          <a:picLocks noChangeAspect="1" noChangeArrowheads="1"/>
                        </p:cNvPicPr>
                        <p:nvPr/>
                      </p:nvPicPr>
                      <p:blipFill>
                        <a:blip r:embed="rId12"/>
                        <a:srcRect/>
                        <a:stretch>
                          <a:fillRect/>
                        </a:stretch>
                      </p:blipFill>
                      <p:spPr bwMode="auto">
                        <a:xfrm>
                          <a:off x="483696" y="4518814"/>
                          <a:ext cx="1281790" cy="750367"/>
                        </a:xfrm>
                        <a:prstGeom prst="rect">
                          <a:avLst/>
                        </a:prstGeom>
                        <a:noFill/>
                        <a:ln>
                          <a:noFill/>
                        </a:ln>
                        <a:effectLst/>
                      </p:spPr>
                    </p:pic>
                  </p:oleObj>
                </mc:Fallback>
              </mc:AlternateContent>
            </a:graphicData>
          </a:graphic>
        </p:graphicFrame>
      </p:grpSp>
      <p:sp>
        <p:nvSpPr>
          <p:cNvPr id="11" name="内容占位符 2"/>
          <p:cNvSpPr txBox="1">
            <a:spLocks/>
          </p:cNvSpPr>
          <p:nvPr/>
        </p:nvSpPr>
        <p:spPr>
          <a:xfrm>
            <a:off x="4908062" y="3086656"/>
            <a:ext cx="1816894" cy="114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12" name="文本框 11"/>
          <p:cNvSpPr txBox="1"/>
          <p:nvPr/>
        </p:nvSpPr>
        <p:spPr>
          <a:xfrm>
            <a:off x="3335952" y="3179148"/>
            <a:ext cx="2263140" cy="3477875"/>
          </a:xfrm>
          <a:prstGeom prst="rect">
            <a:avLst/>
          </a:prstGeom>
          <a:noFill/>
        </p:spPr>
        <p:txBody>
          <a:bodyPr wrap="square" rtlCol="0">
            <a:spAutoFit/>
          </a:bodyPr>
          <a:lstStyle/>
          <a:p>
            <a:r>
              <a:rPr lang="zh-CN" altLang="en-US" sz="2000" dirty="0" smtClean="0"/>
              <a:t>通过上面的公式，可以看出如果能够知道</a:t>
            </a:r>
            <a:r>
              <a:rPr lang="zh-CN" altLang="en-US" sz="2000" dirty="0"/>
              <a:t>每一</a:t>
            </a:r>
            <a:r>
              <a:rPr lang="zh-CN" altLang="en-US" sz="2000" dirty="0" smtClean="0"/>
              <a:t>个</a:t>
            </a:r>
            <a:r>
              <a:rPr lang="en-US" altLang="zh-CN" sz="2000" dirty="0" err="1" smtClean="0"/>
              <a:t>z</a:t>
            </a:r>
            <a:r>
              <a:rPr lang="en-US" altLang="zh-CN" sz="2000" baseline="-25000" dirty="0" err="1" smtClean="0"/>
              <a:t>ik</a:t>
            </a:r>
            <a:r>
              <a:rPr lang="zh-CN" altLang="en-US" sz="2000" dirty="0" smtClean="0"/>
              <a:t>的取值，那么就能求解出最大化目标函数的参数取值，但事实上给定一组观察数据</a:t>
            </a:r>
            <a:r>
              <a:rPr lang="en-US" altLang="zh-CN" sz="2000" dirty="0" smtClean="0">
                <a:latin typeface="Times New Roman" panose="02020603050405020304" pitchFamily="18" charset="0"/>
                <a:cs typeface="Times New Roman" panose="02020603050405020304" pitchFamily="18" charset="0"/>
              </a:rPr>
              <a:t>{x}</a:t>
            </a:r>
            <a:r>
              <a:rPr lang="zh-CN" altLang="en-US" sz="2000" dirty="0" smtClean="0">
                <a:latin typeface="Times New Roman" panose="02020603050405020304" pitchFamily="18" charset="0"/>
                <a:cs typeface="Times New Roman" panose="02020603050405020304" pitchFamily="18" charset="0"/>
              </a:rPr>
              <a:t>后，是</a:t>
            </a:r>
            <a:r>
              <a:rPr lang="zh-CN" altLang="en-US" sz="2000" dirty="0" smtClean="0"/>
              <a:t>无法获取</a:t>
            </a:r>
            <a:r>
              <a:rPr lang="en-US" altLang="zh-CN" sz="2000" dirty="0" err="1" smtClean="0"/>
              <a:t>z</a:t>
            </a:r>
            <a:r>
              <a:rPr lang="en-US" altLang="zh-CN" sz="2000" baseline="-25000" dirty="0" err="1" smtClean="0"/>
              <a:t>ik</a:t>
            </a:r>
            <a:r>
              <a:rPr lang="zh-CN" altLang="en-US" sz="2000" dirty="0" smtClean="0"/>
              <a:t>的，因此我们将用</a:t>
            </a:r>
            <a:r>
              <a:rPr lang="en-US" altLang="zh-CN" sz="2000" dirty="0" err="1" smtClean="0"/>
              <a:t>z</a:t>
            </a:r>
            <a:r>
              <a:rPr lang="en-US" altLang="zh-CN" sz="2000" baseline="-25000" dirty="0" err="1" smtClean="0"/>
              <a:t>ik</a:t>
            </a:r>
            <a:r>
              <a:rPr lang="zh-CN" altLang="en-US" sz="2000" dirty="0" smtClean="0"/>
              <a:t>的均值</a:t>
            </a:r>
            <a:r>
              <a:rPr lang="en-US" altLang="zh-CN" sz="2000" dirty="0" smtClean="0"/>
              <a:t>E{</a:t>
            </a:r>
            <a:r>
              <a:rPr lang="en-US" altLang="zh-CN" sz="2000" dirty="0" err="1" smtClean="0"/>
              <a:t>z</a:t>
            </a:r>
            <a:r>
              <a:rPr lang="en-US" altLang="zh-CN" sz="2000" baseline="-25000" dirty="0" err="1" smtClean="0"/>
              <a:t>ik</a:t>
            </a:r>
            <a:r>
              <a:rPr lang="en-US" altLang="zh-CN" sz="2000" dirty="0" smtClean="0"/>
              <a:t>}</a:t>
            </a:r>
            <a:r>
              <a:rPr lang="zh-CN" altLang="en-US" sz="2000" dirty="0" smtClean="0"/>
              <a:t>来代替。</a:t>
            </a:r>
            <a:endParaRPr lang="zh-CN" altLang="en-US" sz="2000" dirty="0"/>
          </a:p>
        </p:txBody>
      </p:sp>
      <p:grpSp>
        <p:nvGrpSpPr>
          <p:cNvPr id="9" name="组合 8"/>
          <p:cNvGrpSpPr/>
          <p:nvPr/>
        </p:nvGrpSpPr>
        <p:grpSpPr>
          <a:xfrm>
            <a:off x="6037263" y="3392488"/>
            <a:ext cx="2686050" cy="2325687"/>
            <a:chOff x="6037263" y="3392488"/>
            <a:chExt cx="2686050" cy="2325687"/>
          </a:xfrm>
        </p:grpSpPr>
        <p:graphicFrame>
          <p:nvGraphicFramePr>
            <p:cNvPr id="13" name="Object 4"/>
            <p:cNvGraphicFramePr>
              <a:graphicFrameLocks noChangeAspect="1"/>
            </p:cNvGraphicFramePr>
            <p:nvPr>
              <p:extLst>
                <p:ext uri="{D42A27DB-BD31-4B8C-83A1-F6EECF244321}">
                  <p14:modId xmlns:p14="http://schemas.microsoft.com/office/powerpoint/2010/main" val="105501666"/>
                </p:ext>
              </p:extLst>
            </p:nvPr>
          </p:nvGraphicFramePr>
          <p:xfrm>
            <a:off x="6037263" y="3392488"/>
            <a:ext cx="1495425" cy="549275"/>
          </p:xfrm>
          <a:graphic>
            <a:graphicData uri="http://schemas.openxmlformats.org/presentationml/2006/ole">
              <mc:AlternateContent xmlns:mc="http://schemas.openxmlformats.org/markup-compatibility/2006">
                <mc:Choice xmlns:v="urn:schemas-microsoft-com:vml" Requires="v">
                  <p:oleObj spid="_x0000_s23695" name="Equation" r:id="rId13" imgW="1244520" imgH="444240" progId="Equation.DSMT4">
                    <p:embed/>
                  </p:oleObj>
                </mc:Choice>
                <mc:Fallback>
                  <p:oleObj name="Equation" r:id="rId13" imgW="1244520" imgH="444240" progId="Equation.DSMT4">
                    <p:embed/>
                    <p:pic>
                      <p:nvPicPr>
                        <p:cNvPr id="0" name=""/>
                        <p:cNvPicPr>
                          <a:picLocks noChangeAspect="1" noChangeArrowheads="1"/>
                        </p:cNvPicPr>
                        <p:nvPr/>
                      </p:nvPicPr>
                      <p:blipFill>
                        <a:blip r:embed="rId14"/>
                        <a:srcRect/>
                        <a:stretch>
                          <a:fillRect/>
                        </a:stretch>
                      </p:blipFill>
                      <p:spPr bwMode="auto">
                        <a:xfrm>
                          <a:off x="6037263" y="3392488"/>
                          <a:ext cx="1495425" cy="549275"/>
                        </a:xfrm>
                        <a:prstGeom prst="rect">
                          <a:avLst/>
                        </a:prstGeom>
                        <a:noFill/>
                        <a:ln>
                          <a:noFill/>
                        </a:ln>
                        <a:effectLst/>
                      </p:spPr>
                    </p:pic>
                  </p:oleObj>
                </mc:Fallback>
              </mc:AlternateContent>
            </a:graphicData>
          </a:graphic>
        </p:graphicFrame>
        <p:graphicFrame>
          <p:nvGraphicFramePr>
            <p:cNvPr id="14" name="Object 4"/>
            <p:cNvGraphicFramePr>
              <a:graphicFrameLocks noChangeAspect="1"/>
            </p:cNvGraphicFramePr>
            <p:nvPr>
              <p:extLst>
                <p:ext uri="{D42A27DB-BD31-4B8C-83A1-F6EECF244321}">
                  <p14:modId xmlns:p14="http://schemas.microsoft.com/office/powerpoint/2010/main" val="2071100692"/>
                </p:ext>
              </p:extLst>
            </p:nvPr>
          </p:nvGraphicFramePr>
          <p:xfrm>
            <a:off x="6037263" y="3938588"/>
            <a:ext cx="2686050" cy="549275"/>
          </p:xfrm>
          <a:graphic>
            <a:graphicData uri="http://schemas.openxmlformats.org/presentationml/2006/ole">
              <mc:AlternateContent xmlns:mc="http://schemas.openxmlformats.org/markup-compatibility/2006">
                <mc:Choice xmlns:v="urn:schemas-microsoft-com:vml" Requires="v">
                  <p:oleObj spid="_x0000_s23696" name="Equation" r:id="rId15" imgW="2234880" imgH="444240" progId="Equation.DSMT4">
                    <p:embed/>
                  </p:oleObj>
                </mc:Choice>
                <mc:Fallback>
                  <p:oleObj name="Equation" r:id="rId15" imgW="2234880" imgH="444240" progId="Equation.DSMT4">
                    <p:embed/>
                    <p:pic>
                      <p:nvPicPr>
                        <p:cNvPr id="0" name=""/>
                        <p:cNvPicPr>
                          <a:picLocks noChangeAspect="1" noChangeArrowheads="1"/>
                        </p:cNvPicPr>
                        <p:nvPr/>
                      </p:nvPicPr>
                      <p:blipFill>
                        <a:blip r:embed="rId16"/>
                        <a:srcRect/>
                        <a:stretch>
                          <a:fillRect/>
                        </a:stretch>
                      </p:blipFill>
                      <p:spPr bwMode="auto">
                        <a:xfrm>
                          <a:off x="6037263" y="3938588"/>
                          <a:ext cx="2686050" cy="549275"/>
                        </a:xfrm>
                        <a:prstGeom prst="rect">
                          <a:avLst/>
                        </a:prstGeom>
                        <a:noFill/>
                        <a:ln>
                          <a:noFill/>
                        </a:ln>
                        <a:effectLst/>
                      </p:spPr>
                    </p:pic>
                  </p:oleObj>
                </mc:Fallback>
              </mc:AlternateContent>
            </a:graphicData>
          </a:graphic>
        </p:graphicFrame>
        <p:graphicFrame>
          <p:nvGraphicFramePr>
            <p:cNvPr id="15" name="Object 4"/>
            <p:cNvGraphicFramePr>
              <a:graphicFrameLocks noChangeAspect="1"/>
            </p:cNvGraphicFramePr>
            <p:nvPr>
              <p:extLst>
                <p:ext uri="{D42A27DB-BD31-4B8C-83A1-F6EECF244321}">
                  <p14:modId xmlns:p14="http://schemas.microsoft.com/office/powerpoint/2010/main" val="955406051"/>
                </p:ext>
              </p:extLst>
            </p:nvPr>
          </p:nvGraphicFramePr>
          <p:xfrm>
            <a:off x="6037263" y="5184775"/>
            <a:ext cx="1114425" cy="533400"/>
          </p:xfrm>
          <a:graphic>
            <a:graphicData uri="http://schemas.openxmlformats.org/presentationml/2006/ole">
              <mc:AlternateContent xmlns:mc="http://schemas.openxmlformats.org/markup-compatibility/2006">
                <mc:Choice xmlns:v="urn:schemas-microsoft-com:vml" Requires="v">
                  <p:oleObj spid="_x0000_s23697" name="Equation" r:id="rId17" imgW="927000" imgH="431640" progId="Equation.DSMT4">
                    <p:embed/>
                  </p:oleObj>
                </mc:Choice>
                <mc:Fallback>
                  <p:oleObj name="Equation" r:id="rId17" imgW="927000" imgH="431640" progId="Equation.DSMT4">
                    <p:embed/>
                    <p:pic>
                      <p:nvPicPr>
                        <p:cNvPr id="0" name=""/>
                        <p:cNvPicPr>
                          <a:picLocks noChangeAspect="1" noChangeArrowheads="1"/>
                        </p:cNvPicPr>
                        <p:nvPr/>
                      </p:nvPicPr>
                      <p:blipFill>
                        <a:blip r:embed="rId18"/>
                        <a:srcRect/>
                        <a:stretch>
                          <a:fillRect/>
                        </a:stretch>
                      </p:blipFill>
                      <p:spPr bwMode="auto">
                        <a:xfrm>
                          <a:off x="6037263" y="5184775"/>
                          <a:ext cx="1114425" cy="533400"/>
                        </a:xfrm>
                        <a:prstGeom prst="rect">
                          <a:avLst/>
                        </a:prstGeom>
                        <a:noFill/>
                        <a:ln>
                          <a:noFill/>
                        </a:ln>
                        <a:effectLst/>
                      </p:spPr>
                    </p:pic>
                  </p:oleObj>
                </mc:Fallback>
              </mc:AlternateContent>
            </a:graphicData>
          </a:graphic>
        </p:graphicFrame>
        <p:graphicFrame>
          <p:nvGraphicFramePr>
            <p:cNvPr id="16" name="Object 4"/>
            <p:cNvGraphicFramePr>
              <a:graphicFrameLocks noChangeAspect="1"/>
            </p:cNvGraphicFramePr>
            <p:nvPr>
              <p:extLst>
                <p:ext uri="{D42A27DB-BD31-4B8C-83A1-F6EECF244321}">
                  <p14:modId xmlns:p14="http://schemas.microsoft.com/office/powerpoint/2010/main" val="4006076704"/>
                </p:ext>
              </p:extLst>
            </p:nvPr>
          </p:nvGraphicFramePr>
          <p:xfrm>
            <a:off x="6053138" y="4457700"/>
            <a:ext cx="1511300" cy="750888"/>
          </p:xfrm>
          <a:graphic>
            <a:graphicData uri="http://schemas.openxmlformats.org/presentationml/2006/ole">
              <mc:AlternateContent xmlns:mc="http://schemas.openxmlformats.org/markup-compatibility/2006">
                <mc:Choice xmlns:v="urn:schemas-microsoft-com:vml" Requires="v">
                  <p:oleObj spid="_x0000_s23698" name="Equation" r:id="rId19" imgW="1257120" imgH="609480" progId="Equation.DSMT4">
                    <p:embed/>
                  </p:oleObj>
                </mc:Choice>
                <mc:Fallback>
                  <p:oleObj name="Equation" r:id="rId19" imgW="1257120" imgH="609480" progId="Equation.DSMT4">
                    <p:embed/>
                    <p:pic>
                      <p:nvPicPr>
                        <p:cNvPr id="0" name=""/>
                        <p:cNvPicPr>
                          <a:picLocks noChangeAspect="1" noChangeArrowheads="1"/>
                        </p:cNvPicPr>
                        <p:nvPr/>
                      </p:nvPicPr>
                      <p:blipFill>
                        <a:blip r:embed="rId20"/>
                        <a:srcRect/>
                        <a:stretch>
                          <a:fillRect/>
                        </a:stretch>
                      </p:blipFill>
                      <p:spPr bwMode="auto">
                        <a:xfrm>
                          <a:off x="6053138" y="4457700"/>
                          <a:ext cx="1511300" cy="750888"/>
                        </a:xfrm>
                        <a:prstGeom prst="rect">
                          <a:avLst/>
                        </a:prstGeom>
                        <a:noFill/>
                        <a:ln>
                          <a:noFill/>
                        </a:ln>
                        <a:effectLst/>
                      </p:spPr>
                    </p:pic>
                  </p:oleObj>
                </mc:Fallback>
              </mc:AlternateContent>
            </a:graphicData>
          </a:graphic>
        </p:graphicFrame>
      </p:grpSp>
      <p:sp>
        <p:nvSpPr>
          <p:cNvPr id="17" name="右箭头 16"/>
          <p:cNvSpPr/>
          <p:nvPr/>
        </p:nvSpPr>
        <p:spPr>
          <a:xfrm>
            <a:off x="2938109" y="4440772"/>
            <a:ext cx="312420" cy="297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17"/>
          <p:cNvSpPr/>
          <p:nvPr/>
        </p:nvSpPr>
        <p:spPr>
          <a:xfrm>
            <a:off x="5783319" y="4440772"/>
            <a:ext cx="312420" cy="297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6911340" y="3505200"/>
            <a:ext cx="468948" cy="28956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6904692" y="4050606"/>
            <a:ext cx="468948" cy="28956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6670218" y="4572458"/>
            <a:ext cx="468948" cy="28956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6676866" y="5294352"/>
            <a:ext cx="468948" cy="28956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930120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GMM</a:t>
            </a:r>
            <a:r>
              <a:rPr lang="zh-CN" altLang="en-US" dirty="0">
                <a:latin typeface="Times New Roman" panose="02020603050405020304" pitchFamily="18" charset="0"/>
                <a:cs typeface="Times New Roman" panose="02020603050405020304" pitchFamily="18" charset="0"/>
              </a:rPr>
              <a:t>参数学习</a:t>
            </a:r>
            <a:endParaRPr lang="zh-CN" altLang="en-US" dirty="0"/>
          </a:p>
        </p:txBody>
      </p:sp>
      <p:sp>
        <p:nvSpPr>
          <p:cNvPr id="3" name="内容占位符 2"/>
          <p:cNvSpPr>
            <a:spLocks noGrp="1"/>
          </p:cNvSpPr>
          <p:nvPr>
            <p:ph idx="1"/>
          </p:nvPr>
        </p:nvSpPr>
        <p:spPr/>
        <p:txBody>
          <a:bodyPr/>
          <a:lstStyle/>
          <a:p>
            <a:r>
              <a:rPr lang="zh-CN" altLang="en-US" dirty="0" smtClean="0"/>
              <a:t>进一步解释</a:t>
            </a:r>
            <a:endParaRPr lang="zh-CN" altLang="en-US" dirty="0"/>
          </a:p>
        </p:txBody>
      </p:sp>
      <p:sp>
        <p:nvSpPr>
          <p:cNvPr id="11" name="内容占位符 2"/>
          <p:cNvSpPr txBox="1">
            <a:spLocks/>
          </p:cNvSpPr>
          <p:nvPr/>
        </p:nvSpPr>
        <p:spPr>
          <a:xfrm>
            <a:off x="4908062" y="3086656"/>
            <a:ext cx="1816894" cy="114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12" name="文本框 11"/>
          <p:cNvSpPr txBox="1"/>
          <p:nvPr/>
        </p:nvSpPr>
        <p:spPr>
          <a:xfrm>
            <a:off x="4525716" y="1825625"/>
            <a:ext cx="3989631" cy="400110"/>
          </a:xfrm>
          <a:prstGeom prst="rect">
            <a:avLst/>
          </a:prstGeom>
          <a:noFill/>
        </p:spPr>
        <p:txBody>
          <a:bodyPr wrap="square" rtlCol="0">
            <a:spAutoFit/>
          </a:bodyPr>
          <a:lstStyle/>
          <a:p>
            <a:r>
              <a:rPr lang="zh-CN" altLang="en-US" sz="2000" dirty="0" smtClean="0"/>
              <a:t>现在的问题转化为如何求解</a:t>
            </a:r>
            <a:r>
              <a:rPr lang="en-US" altLang="zh-CN" sz="2000" dirty="0" smtClean="0"/>
              <a:t>E{</a:t>
            </a:r>
            <a:r>
              <a:rPr lang="en-US" altLang="zh-CN" sz="2000" dirty="0" err="1" smtClean="0"/>
              <a:t>z</a:t>
            </a:r>
            <a:r>
              <a:rPr lang="en-US" altLang="zh-CN" sz="2000" baseline="-25000" dirty="0" err="1" smtClean="0"/>
              <a:t>ik</a:t>
            </a:r>
            <a:r>
              <a:rPr lang="en-US" altLang="zh-CN" sz="2000" dirty="0" smtClean="0"/>
              <a:t>}</a:t>
            </a:r>
            <a:r>
              <a:rPr lang="zh-CN" altLang="en-US" sz="2000" dirty="0" smtClean="0"/>
              <a:t>？</a:t>
            </a:r>
            <a:endParaRPr lang="zh-CN" altLang="en-US" sz="2000" dirty="0"/>
          </a:p>
        </p:txBody>
      </p:sp>
      <mc:AlternateContent xmlns:mc="http://schemas.openxmlformats.org/markup-compatibility/2006" xmlns:a14="http://schemas.microsoft.com/office/drawing/2010/main">
        <mc:Choice Requires="a14">
          <p:sp>
            <p:nvSpPr>
              <p:cNvPr id="13" name="文本框 12"/>
              <p:cNvSpPr txBox="1"/>
              <p:nvPr/>
            </p:nvSpPr>
            <p:spPr>
              <a:xfrm>
                <a:off x="4525716" y="2427913"/>
                <a:ext cx="3989631" cy="1323439"/>
              </a:xfrm>
              <a:prstGeom prst="rect">
                <a:avLst/>
              </a:prstGeom>
              <a:noFill/>
            </p:spPr>
            <p:txBody>
              <a:bodyPr wrap="square" rtlCol="0">
                <a:spAutoFit/>
              </a:bodyPr>
              <a:lstStyle/>
              <a:p>
                <a:r>
                  <a:rPr lang="zh-CN" altLang="en-US" sz="2000" dirty="0" smtClean="0"/>
                  <a:t>为了求解</a:t>
                </a:r>
                <a:r>
                  <a:rPr lang="en-US" altLang="zh-CN" sz="2000" dirty="0" smtClean="0">
                    <a:latin typeface="Times New Roman" panose="02020603050405020304" pitchFamily="18" charset="0"/>
                    <a:cs typeface="Times New Roman" panose="02020603050405020304" pitchFamily="18" charset="0"/>
                  </a:rPr>
                  <a:t>E{</a:t>
                </a:r>
                <a:r>
                  <a:rPr lang="en-US" altLang="zh-CN" sz="2000" dirty="0" err="1" smtClean="0">
                    <a:latin typeface="Times New Roman" panose="02020603050405020304" pitchFamily="18" charset="0"/>
                    <a:cs typeface="Times New Roman" panose="02020603050405020304" pitchFamily="18" charset="0"/>
                  </a:rPr>
                  <a:t>z</a:t>
                </a:r>
                <a:r>
                  <a:rPr lang="en-US" altLang="zh-CN" sz="2000" baseline="-25000" dirty="0" err="1" smtClean="0">
                    <a:latin typeface="Times New Roman" panose="02020603050405020304" pitchFamily="18" charset="0"/>
                    <a:cs typeface="Times New Roman" panose="02020603050405020304" pitchFamily="18" charset="0"/>
                  </a:rPr>
                  <a:t>ik</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t>，我们假定已知一组参数取值（</a:t>
                </a:r>
                <a14:m>
                  <m:oMath xmlns:m="http://schemas.openxmlformats.org/officeDocument/2006/math">
                    <m:r>
                      <m:rPr>
                        <m:sty m:val="p"/>
                      </m:rPr>
                      <a:rPr lang="el-GR" altLang="zh-CN" sz="2000" i="1" smtClean="0">
                        <a:latin typeface="Cambria Math" panose="02040503050406030204" pitchFamily="18" charset="0"/>
                        <a:ea typeface="Cambria Math" panose="02040503050406030204" pitchFamily="18" charset="0"/>
                      </a:rPr>
                      <m:t>Θ</m:t>
                    </m:r>
                    <m:r>
                      <a:rPr lang="zh-CN" altLang="en-US" sz="2000" b="0" i="1" smtClean="0">
                        <a:latin typeface="Cambria Math" panose="02040503050406030204" pitchFamily="18" charset="0"/>
                        <a:ea typeface="Cambria Math" panose="02040503050406030204" pitchFamily="18" charset="0"/>
                      </a:rPr>
                      <m:t>的</m:t>
                    </m:r>
                  </m:oMath>
                </a14:m>
                <a:r>
                  <a:rPr lang="zh-CN" altLang="en-US" sz="2000" dirty="0" smtClean="0"/>
                  <a:t>取值），从而求解</a:t>
                </a:r>
                <a:r>
                  <a:rPr lang="en-US" altLang="zh-CN" sz="2000" dirty="0" err="1" smtClean="0"/>
                  <a:t>z</a:t>
                </a:r>
                <a:r>
                  <a:rPr lang="en-US" altLang="zh-CN" sz="2000" baseline="-25000" dirty="0" err="1" smtClean="0"/>
                  <a:t>ik</a:t>
                </a:r>
                <a:r>
                  <a:rPr lang="zh-CN" altLang="en-US" sz="2000" dirty="0" smtClean="0"/>
                  <a:t>的后验数学期望</a:t>
                </a:r>
                <a:r>
                  <a:rPr lang="en-US" altLang="zh-CN" sz="2000" dirty="0" smtClean="0">
                    <a:latin typeface="Times New Roman" panose="02020603050405020304" pitchFamily="18" charset="0"/>
                    <a:cs typeface="Times New Roman" panose="02020603050405020304" pitchFamily="18" charset="0"/>
                  </a:rPr>
                  <a:t>E{</a:t>
                </a:r>
                <a:r>
                  <a:rPr lang="en-US" altLang="zh-CN" sz="2000" dirty="0" err="1" smtClean="0">
                    <a:latin typeface="Times New Roman" panose="02020603050405020304" pitchFamily="18" charset="0"/>
                    <a:cs typeface="Times New Roman" panose="02020603050405020304" pitchFamily="18" charset="0"/>
                  </a:rPr>
                  <a:t>z</a:t>
                </a:r>
                <a:r>
                  <a:rPr lang="en-US" altLang="zh-CN" sz="2000" baseline="-25000" dirty="0" err="1" smtClean="0">
                    <a:latin typeface="Times New Roman" panose="02020603050405020304" pitchFamily="18" charset="0"/>
                    <a:cs typeface="Times New Roman" panose="02020603050405020304" pitchFamily="18" charset="0"/>
                  </a:rPr>
                  <a:t>ik</a:t>
                </a:r>
                <a:r>
                  <a:rPr lang="en-US" altLang="zh-CN" sz="2000" dirty="0" smtClean="0">
                    <a:latin typeface="Times New Roman" panose="02020603050405020304" pitchFamily="18" charset="0"/>
                    <a:cs typeface="Times New Roman" panose="02020603050405020304" pitchFamily="18" charset="0"/>
                  </a:rPr>
                  <a:t>|</a:t>
                </a:r>
                <a:r>
                  <a:rPr lang="el-GR" altLang="zh-CN" sz="2000" dirty="0" smtClean="0">
                    <a:ea typeface="Cambria Math" panose="02040503050406030204" pitchFamily="18" charset="0"/>
                  </a:rPr>
                  <a:t> </a:t>
                </a:r>
                <a14:m>
                  <m:oMath xmlns:m="http://schemas.openxmlformats.org/officeDocument/2006/math">
                    <m:r>
                      <m:rPr>
                        <m:sty m:val="p"/>
                      </m:rPr>
                      <a:rPr lang="el-GR" altLang="zh-CN" sz="2000" i="1" smtClean="0">
                        <a:latin typeface="Cambria Math" panose="02040503050406030204" pitchFamily="18" charset="0"/>
                        <a:ea typeface="Cambria Math" panose="02040503050406030204" pitchFamily="18" charset="0"/>
                      </a:rPr>
                      <m:t>Θ</m:t>
                    </m:r>
                  </m:oMath>
                </a14:m>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得到</a:t>
                </a:r>
                <a:r>
                  <a:rPr lang="en-US" altLang="zh-CN" sz="2000" dirty="0" smtClean="0">
                    <a:latin typeface="Times New Roman" panose="02020603050405020304" pitchFamily="18" charset="0"/>
                    <a:cs typeface="Times New Roman" panose="02020603050405020304" pitchFamily="18" charset="0"/>
                  </a:rPr>
                  <a:t>E{</a:t>
                </a:r>
                <a:r>
                  <a:rPr lang="en-US" altLang="zh-CN" sz="2000" dirty="0" err="1" smtClean="0">
                    <a:latin typeface="Times New Roman" panose="02020603050405020304" pitchFamily="18" charset="0"/>
                    <a:cs typeface="Times New Roman" panose="02020603050405020304" pitchFamily="18" charset="0"/>
                  </a:rPr>
                  <a:t>z</a:t>
                </a:r>
                <a:r>
                  <a:rPr lang="en-US" altLang="zh-CN" sz="2000" baseline="-25000" dirty="0" err="1" smtClean="0">
                    <a:latin typeface="Times New Roman" panose="02020603050405020304" pitchFamily="18" charset="0"/>
                    <a:cs typeface="Times New Roman" panose="02020603050405020304" pitchFamily="18" charset="0"/>
                  </a:rPr>
                  <a:t>ik</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我们再计算</a:t>
                </a:r>
                <a14:m>
                  <m:oMath xmlns:m="http://schemas.openxmlformats.org/officeDocument/2006/math">
                    <m:r>
                      <m:rPr>
                        <m:sty m:val="p"/>
                      </m:rPr>
                      <a:rPr lang="el-GR" altLang="zh-CN" sz="2000" i="1" smtClean="0">
                        <a:latin typeface="Cambria Math" panose="02040503050406030204" pitchFamily="18" charset="0"/>
                        <a:ea typeface="Cambria Math" panose="02040503050406030204" pitchFamily="18" charset="0"/>
                      </a:rPr>
                      <m:t>Θ</m:t>
                    </m:r>
                  </m:oMath>
                </a14:m>
                <a:r>
                  <a:rPr lang="zh-CN" altLang="en-US" sz="2000" b="0" dirty="0" smtClean="0">
                    <a:ea typeface="Cambria Math" panose="02040503050406030204" pitchFamily="18" charset="0"/>
                  </a:rPr>
                  <a:t> </a:t>
                </a:r>
                <a14:m>
                  <m:oMath xmlns:m="http://schemas.openxmlformats.org/officeDocument/2006/math">
                    <m:r>
                      <a:rPr lang="zh-CN" altLang="en-US" sz="2000" b="0" i="1" smtClean="0">
                        <a:latin typeface="Cambria Math" panose="02040503050406030204" pitchFamily="18" charset="0"/>
                        <a:ea typeface="Cambria Math" panose="02040503050406030204" pitchFamily="18" charset="0"/>
                      </a:rPr>
                      <m:t>。</m:t>
                    </m:r>
                  </m:oMath>
                </a14:m>
                <a:endParaRPr lang="zh-CN" altLang="en-US" sz="2000" dirty="0"/>
              </a:p>
            </p:txBody>
          </p:sp>
        </mc:Choice>
        <mc:Fallback xmlns="">
          <p:sp>
            <p:nvSpPr>
              <p:cNvPr id="13" name="文本框 12"/>
              <p:cNvSpPr txBox="1">
                <a:spLocks noRot="1" noChangeAspect="1" noMove="1" noResize="1" noEditPoints="1" noAdjustHandles="1" noChangeArrowheads="1" noChangeShapeType="1" noTextEdit="1"/>
              </p:cNvSpPr>
              <p:nvPr/>
            </p:nvSpPr>
            <p:spPr>
              <a:xfrm>
                <a:off x="4525716" y="2427913"/>
                <a:ext cx="3989631" cy="1323439"/>
              </a:xfrm>
              <a:prstGeom prst="rect">
                <a:avLst/>
              </a:prstGeom>
              <a:blipFill rotWithShape="0">
                <a:blip r:embed="rId3"/>
                <a:stretch>
                  <a:fillRect l="-1527" t="-3226" b="-73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4525717" y="5135849"/>
                <a:ext cx="3989631" cy="707886"/>
              </a:xfrm>
              <a:prstGeom prst="rect">
                <a:avLst/>
              </a:prstGeom>
              <a:noFill/>
            </p:spPr>
            <p:txBody>
              <a:bodyPr wrap="square" rtlCol="0">
                <a:spAutoFit/>
              </a:bodyPr>
              <a:lstStyle/>
              <a:p>
                <a:r>
                  <a:rPr lang="zh-CN" altLang="en-US" sz="2000" dirty="0" smtClean="0"/>
                  <a:t>引入一种迭代思想，迭代计算</a:t>
                </a:r>
                <a:r>
                  <a:rPr lang="en-US" altLang="zh-CN" sz="2000" dirty="0" smtClean="0">
                    <a:latin typeface="Times New Roman" panose="02020603050405020304" pitchFamily="18" charset="0"/>
                    <a:cs typeface="Times New Roman" panose="02020603050405020304" pitchFamily="18" charset="0"/>
                  </a:rPr>
                  <a:t>E{</a:t>
                </a:r>
                <a:r>
                  <a:rPr lang="en-US" altLang="zh-CN" sz="2000" dirty="0" err="1" smtClean="0">
                    <a:latin typeface="Times New Roman" panose="02020603050405020304" pitchFamily="18" charset="0"/>
                    <a:cs typeface="Times New Roman" panose="02020603050405020304" pitchFamily="18" charset="0"/>
                  </a:rPr>
                  <a:t>z</a:t>
                </a:r>
                <a:r>
                  <a:rPr lang="en-US" altLang="zh-CN" sz="2000" baseline="-25000" dirty="0" err="1" smtClean="0">
                    <a:latin typeface="Times New Roman" panose="02020603050405020304" pitchFamily="18" charset="0"/>
                    <a:cs typeface="Times New Roman" panose="02020603050405020304" pitchFamily="18" charset="0"/>
                  </a:rPr>
                  <a:t>ik</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和</a:t>
                </a:r>
                <a14:m>
                  <m:oMath xmlns:m="http://schemas.openxmlformats.org/officeDocument/2006/math">
                    <m:r>
                      <m:rPr>
                        <m:sty m:val="p"/>
                      </m:rPr>
                      <a:rPr lang="el-GR" altLang="zh-CN" sz="2000" i="1" smtClean="0">
                        <a:latin typeface="Cambria Math" panose="02040503050406030204" pitchFamily="18" charset="0"/>
                        <a:ea typeface="Cambria Math" panose="02040503050406030204" pitchFamily="18" charset="0"/>
                      </a:rPr>
                      <m:t>Θ</m:t>
                    </m:r>
                  </m:oMath>
                </a14:m>
                <a:r>
                  <a:rPr lang="zh-CN" altLang="en-US" sz="2000" dirty="0" smtClean="0"/>
                  <a:t> </a:t>
                </a:r>
                <a:endParaRPr lang="zh-CN" altLang="en-US" sz="2000" dirty="0"/>
              </a:p>
            </p:txBody>
          </p:sp>
        </mc:Choice>
        <mc:Fallback xmlns="">
          <p:sp>
            <p:nvSpPr>
              <p:cNvPr id="14" name="文本框 13"/>
              <p:cNvSpPr txBox="1">
                <a:spLocks noRot="1" noChangeAspect="1" noMove="1" noResize="1" noEditPoints="1" noAdjustHandles="1" noChangeArrowheads="1" noChangeShapeType="1" noTextEdit="1"/>
              </p:cNvSpPr>
              <p:nvPr/>
            </p:nvSpPr>
            <p:spPr>
              <a:xfrm>
                <a:off x="4525717" y="5135849"/>
                <a:ext cx="3989631" cy="707886"/>
              </a:xfrm>
              <a:prstGeom prst="rect">
                <a:avLst/>
              </a:prstGeom>
              <a:blipFill rotWithShape="0">
                <a:blip r:embed="rId4"/>
                <a:stretch>
                  <a:fillRect l="-1527" t="-4274" b="-136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4449518" y="3935769"/>
                <a:ext cx="3989631" cy="1015663"/>
              </a:xfrm>
              <a:prstGeom prst="rect">
                <a:avLst/>
              </a:prstGeom>
              <a:noFill/>
            </p:spPr>
            <p:txBody>
              <a:bodyPr wrap="square" rtlCol="0">
                <a:spAutoFit/>
              </a:bodyPr>
              <a:lstStyle/>
              <a:p>
                <a:r>
                  <a:rPr lang="zh-CN" altLang="en-US" sz="2000" dirty="0" smtClean="0"/>
                  <a:t>显然求得的</a:t>
                </a:r>
                <a14:m>
                  <m:oMath xmlns:m="http://schemas.openxmlformats.org/officeDocument/2006/math">
                    <m:r>
                      <m:rPr>
                        <m:sty m:val="p"/>
                      </m:rPr>
                      <a:rPr lang="el-GR" altLang="zh-CN" sz="2000" i="1" smtClean="0">
                        <a:latin typeface="Cambria Math" panose="02040503050406030204" pitchFamily="18" charset="0"/>
                        <a:ea typeface="Cambria Math" panose="02040503050406030204" pitchFamily="18" charset="0"/>
                      </a:rPr>
                      <m:t>Θ</m:t>
                    </m:r>
                  </m:oMath>
                </a14:m>
                <a:r>
                  <a:rPr lang="zh-CN" altLang="en-US" sz="2000" dirty="0" smtClean="0"/>
                  <a:t>是给定</a:t>
                </a:r>
                <a:r>
                  <a:rPr lang="en-US" altLang="zh-CN" sz="2000" dirty="0" smtClean="0">
                    <a:latin typeface="Times New Roman" panose="02020603050405020304" pitchFamily="18" charset="0"/>
                    <a:cs typeface="Times New Roman" panose="02020603050405020304" pitchFamily="18" charset="0"/>
                  </a:rPr>
                  <a:t>E{</a:t>
                </a:r>
                <a:r>
                  <a:rPr lang="en-US" altLang="zh-CN" sz="2000" dirty="0" err="1" smtClean="0">
                    <a:latin typeface="Times New Roman" panose="02020603050405020304" pitchFamily="18" charset="0"/>
                    <a:cs typeface="Times New Roman" panose="02020603050405020304" pitchFamily="18" charset="0"/>
                  </a:rPr>
                  <a:t>z</a:t>
                </a:r>
                <a:r>
                  <a:rPr lang="en-US" altLang="zh-CN" sz="2000" baseline="-25000" dirty="0" err="1" smtClean="0">
                    <a:latin typeface="Times New Roman" panose="02020603050405020304" pitchFamily="18" charset="0"/>
                    <a:cs typeface="Times New Roman" panose="02020603050405020304" pitchFamily="18" charset="0"/>
                  </a:rPr>
                  <a:t>ik</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情况下的结果，并不一定是目标函数的解，为此：</a:t>
                </a:r>
                <a:endParaRPr lang="zh-CN" altLang="en-US" sz="2000" dirty="0"/>
              </a:p>
            </p:txBody>
          </p:sp>
        </mc:Choice>
        <mc:Fallback xmlns="">
          <p:sp>
            <p:nvSpPr>
              <p:cNvPr id="15" name="文本框 14"/>
              <p:cNvSpPr txBox="1">
                <a:spLocks noRot="1" noChangeAspect="1" noMove="1" noResize="1" noEditPoints="1" noAdjustHandles="1" noChangeArrowheads="1" noChangeShapeType="1" noTextEdit="1"/>
              </p:cNvSpPr>
              <p:nvPr/>
            </p:nvSpPr>
            <p:spPr>
              <a:xfrm>
                <a:off x="4449518" y="3935769"/>
                <a:ext cx="3989631" cy="1015663"/>
              </a:xfrm>
              <a:prstGeom prst="rect">
                <a:avLst/>
              </a:prstGeom>
              <a:blipFill rotWithShape="0">
                <a:blip r:embed="rId5"/>
                <a:stretch>
                  <a:fillRect l="-1682" t="-4819" b="-8434"/>
                </a:stretch>
              </a:blipFill>
            </p:spPr>
            <p:txBody>
              <a:bodyPr/>
              <a:lstStyle/>
              <a:p>
                <a:r>
                  <a:rPr lang="zh-CN" altLang="en-US">
                    <a:noFill/>
                  </a:rPr>
                  <a:t> </a:t>
                </a:r>
              </a:p>
            </p:txBody>
          </p:sp>
        </mc:Fallback>
      </mc:AlternateContent>
      <p:sp>
        <p:nvSpPr>
          <p:cNvPr id="16" name="矩形 15"/>
          <p:cNvSpPr/>
          <p:nvPr/>
        </p:nvSpPr>
        <p:spPr>
          <a:xfrm>
            <a:off x="5888827" y="6038805"/>
            <a:ext cx="769763" cy="369332"/>
          </a:xfrm>
          <a:prstGeom prst="rect">
            <a:avLst/>
          </a:prstGeom>
        </p:spPr>
        <p:txBody>
          <a:bodyPr wrap="none">
            <a:spAutoFit/>
          </a:bodyPr>
          <a:lstStyle/>
          <a:p>
            <a:r>
              <a:rPr lang="en-US" altLang="zh-CN" dirty="0" smtClean="0">
                <a:latin typeface="Times New Roman" panose="02020603050405020304" pitchFamily="18" charset="0"/>
                <a:cs typeface="Times New Roman" panose="02020603050405020304" pitchFamily="18" charset="0"/>
              </a:rPr>
              <a:t>E{</a:t>
            </a:r>
            <a:r>
              <a:rPr lang="en-US" altLang="zh-CN" dirty="0" err="1" smtClean="0">
                <a:latin typeface="Times New Roman" panose="02020603050405020304" pitchFamily="18" charset="0"/>
                <a:cs typeface="Times New Roman" panose="02020603050405020304" pitchFamily="18" charset="0"/>
              </a:rPr>
              <a:t>z</a:t>
            </a:r>
            <a:r>
              <a:rPr lang="en-US" altLang="zh-CN" baseline="-25000" dirty="0" err="1" smtClean="0">
                <a:latin typeface="Times New Roman" panose="02020603050405020304" pitchFamily="18" charset="0"/>
                <a:cs typeface="Times New Roman" panose="02020603050405020304" pitchFamily="18" charset="0"/>
              </a:rPr>
              <a:t>ik</a:t>
            </a:r>
            <a:r>
              <a:rPr lang="en-US" altLang="zh-CN" dirty="0" smtClean="0">
                <a:latin typeface="Times New Roman" panose="02020603050405020304" pitchFamily="18" charset="0"/>
                <a:cs typeface="Times New Roman" panose="02020603050405020304" pitchFamily="18" charset="0"/>
              </a:rPr>
              <a:t>}</a:t>
            </a:r>
            <a:endParaRPr lang="zh-CN" altLang="en-US" dirty="0"/>
          </a:p>
        </p:txBody>
      </p:sp>
      <mc:AlternateContent xmlns:mc="http://schemas.openxmlformats.org/markup-compatibility/2006" xmlns:a14="http://schemas.microsoft.com/office/drawing/2010/main">
        <mc:Choice Requires="a14">
          <p:sp>
            <p:nvSpPr>
              <p:cNvPr id="17" name="矩形 16"/>
              <p:cNvSpPr/>
              <p:nvPr/>
            </p:nvSpPr>
            <p:spPr>
              <a:xfrm>
                <a:off x="7068379" y="6056752"/>
                <a:ext cx="38824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rPr>
                        <m:t>Θ</m:t>
                      </m:r>
                    </m:oMath>
                  </m:oMathPara>
                </a14:m>
                <a:endParaRPr lang="zh-CN" altLang="en-US" dirty="0"/>
              </a:p>
            </p:txBody>
          </p:sp>
        </mc:Choice>
        <mc:Fallback xmlns="">
          <p:sp>
            <p:nvSpPr>
              <p:cNvPr id="17" name="矩形 16"/>
              <p:cNvSpPr>
                <a:spLocks noRot="1" noChangeAspect="1" noMove="1" noResize="1" noEditPoints="1" noAdjustHandles="1" noChangeArrowheads="1" noChangeShapeType="1" noTextEdit="1"/>
              </p:cNvSpPr>
              <p:nvPr/>
            </p:nvSpPr>
            <p:spPr>
              <a:xfrm>
                <a:off x="7068379" y="6056752"/>
                <a:ext cx="388247" cy="369332"/>
              </a:xfrm>
              <a:prstGeom prst="rect">
                <a:avLst/>
              </a:prstGeom>
              <a:blipFill rotWithShape="0">
                <a:blip r:embed="rId6"/>
                <a:stretch>
                  <a:fillRect/>
                </a:stretch>
              </a:blipFill>
            </p:spPr>
            <p:txBody>
              <a:bodyPr/>
              <a:lstStyle/>
              <a:p>
                <a:r>
                  <a:rPr lang="zh-CN" altLang="en-US">
                    <a:noFill/>
                  </a:rPr>
                  <a:t> </a:t>
                </a:r>
              </a:p>
            </p:txBody>
          </p:sp>
        </mc:Fallback>
      </mc:AlternateContent>
      <p:sp>
        <p:nvSpPr>
          <p:cNvPr id="18" name="上弧形箭头 17"/>
          <p:cNvSpPr/>
          <p:nvPr/>
        </p:nvSpPr>
        <p:spPr>
          <a:xfrm>
            <a:off x="6201390" y="5743734"/>
            <a:ext cx="1095878" cy="26353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上弧形箭头 18"/>
          <p:cNvSpPr/>
          <p:nvPr/>
        </p:nvSpPr>
        <p:spPr>
          <a:xfrm rot="10800000">
            <a:off x="6201390" y="6439674"/>
            <a:ext cx="1095878" cy="26353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20" name="组合 19"/>
          <p:cNvGrpSpPr/>
          <p:nvPr/>
        </p:nvGrpSpPr>
        <p:grpSpPr>
          <a:xfrm>
            <a:off x="809943" y="2588508"/>
            <a:ext cx="3106737" cy="3499872"/>
            <a:chOff x="6037263" y="3392488"/>
            <a:chExt cx="2686050" cy="2426045"/>
          </a:xfrm>
        </p:grpSpPr>
        <p:graphicFrame>
          <p:nvGraphicFramePr>
            <p:cNvPr id="21" name="Object 4"/>
            <p:cNvGraphicFramePr>
              <a:graphicFrameLocks noChangeAspect="1"/>
            </p:cNvGraphicFramePr>
            <p:nvPr>
              <p:extLst>
                <p:ext uri="{D42A27DB-BD31-4B8C-83A1-F6EECF244321}">
                  <p14:modId xmlns:p14="http://schemas.microsoft.com/office/powerpoint/2010/main" val="1420885294"/>
                </p:ext>
              </p:extLst>
            </p:nvPr>
          </p:nvGraphicFramePr>
          <p:xfrm>
            <a:off x="6037263" y="3392488"/>
            <a:ext cx="1495425" cy="549275"/>
          </p:xfrm>
          <a:graphic>
            <a:graphicData uri="http://schemas.openxmlformats.org/presentationml/2006/ole">
              <mc:AlternateContent xmlns:mc="http://schemas.openxmlformats.org/markup-compatibility/2006">
                <mc:Choice xmlns:v="urn:schemas-microsoft-com:vml" Requires="v">
                  <p:oleObj spid="_x0000_s22591" name="Equation" r:id="rId7" imgW="1244520" imgH="444240" progId="Equation.DSMT4">
                    <p:embed/>
                  </p:oleObj>
                </mc:Choice>
                <mc:Fallback>
                  <p:oleObj name="Equation" r:id="rId7" imgW="1244520" imgH="444240" progId="Equation.DSMT4">
                    <p:embed/>
                    <p:pic>
                      <p:nvPicPr>
                        <p:cNvPr id="0" name=""/>
                        <p:cNvPicPr>
                          <a:picLocks noChangeAspect="1" noChangeArrowheads="1"/>
                        </p:cNvPicPr>
                        <p:nvPr/>
                      </p:nvPicPr>
                      <p:blipFill>
                        <a:blip r:embed="rId8"/>
                        <a:srcRect/>
                        <a:stretch>
                          <a:fillRect/>
                        </a:stretch>
                      </p:blipFill>
                      <p:spPr bwMode="auto">
                        <a:xfrm>
                          <a:off x="6037263" y="3392488"/>
                          <a:ext cx="1495425" cy="549275"/>
                        </a:xfrm>
                        <a:prstGeom prst="rect">
                          <a:avLst/>
                        </a:prstGeom>
                        <a:noFill/>
                        <a:ln>
                          <a:noFill/>
                        </a:ln>
                        <a:effectLst/>
                      </p:spPr>
                    </p:pic>
                  </p:oleObj>
                </mc:Fallback>
              </mc:AlternateContent>
            </a:graphicData>
          </a:graphic>
        </p:graphicFrame>
        <p:graphicFrame>
          <p:nvGraphicFramePr>
            <p:cNvPr id="22" name="Object 4"/>
            <p:cNvGraphicFramePr>
              <a:graphicFrameLocks noChangeAspect="1"/>
            </p:cNvGraphicFramePr>
            <p:nvPr>
              <p:extLst>
                <p:ext uri="{D42A27DB-BD31-4B8C-83A1-F6EECF244321}">
                  <p14:modId xmlns:p14="http://schemas.microsoft.com/office/powerpoint/2010/main" val="2512326170"/>
                </p:ext>
              </p:extLst>
            </p:nvPr>
          </p:nvGraphicFramePr>
          <p:xfrm>
            <a:off x="6037263" y="3943870"/>
            <a:ext cx="2686050" cy="549275"/>
          </p:xfrm>
          <a:graphic>
            <a:graphicData uri="http://schemas.openxmlformats.org/presentationml/2006/ole">
              <mc:AlternateContent xmlns:mc="http://schemas.openxmlformats.org/markup-compatibility/2006">
                <mc:Choice xmlns:v="urn:schemas-microsoft-com:vml" Requires="v">
                  <p:oleObj spid="_x0000_s22592" name="Equation" r:id="rId9" imgW="2234880" imgH="444240" progId="Equation.DSMT4">
                    <p:embed/>
                  </p:oleObj>
                </mc:Choice>
                <mc:Fallback>
                  <p:oleObj name="Equation" r:id="rId9" imgW="2234880" imgH="444240" progId="Equation.DSMT4">
                    <p:embed/>
                    <p:pic>
                      <p:nvPicPr>
                        <p:cNvPr id="0" name=""/>
                        <p:cNvPicPr>
                          <a:picLocks noChangeAspect="1" noChangeArrowheads="1"/>
                        </p:cNvPicPr>
                        <p:nvPr/>
                      </p:nvPicPr>
                      <p:blipFill>
                        <a:blip r:embed="rId10"/>
                        <a:srcRect/>
                        <a:stretch>
                          <a:fillRect/>
                        </a:stretch>
                      </p:blipFill>
                      <p:spPr bwMode="auto">
                        <a:xfrm>
                          <a:off x="6037263" y="3943870"/>
                          <a:ext cx="2686050" cy="549275"/>
                        </a:xfrm>
                        <a:prstGeom prst="rect">
                          <a:avLst/>
                        </a:prstGeom>
                        <a:noFill/>
                        <a:ln>
                          <a:noFill/>
                        </a:ln>
                        <a:effectLst/>
                      </p:spPr>
                    </p:pic>
                  </p:oleObj>
                </mc:Fallback>
              </mc:AlternateContent>
            </a:graphicData>
          </a:graphic>
        </p:graphicFrame>
        <p:graphicFrame>
          <p:nvGraphicFramePr>
            <p:cNvPr id="23" name="Object 4"/>
            <p:cNvGraphicFramePr>
              <a:graphicFrameLocks noChangeAspect="1"/>
            </p:cNvGraphicFramePr>
            <p:nvPr>
              <p:extLst>
                <p:ext uri="{D42A27DB-BD31-4B8C-83A1-F6EECF244321}">
                  <p14:modId xmlns:p14="http://schemas.microsoft.com/office/powerpoint/2010/main" val="572718959"/>
                </p:ext>
              </p:extLst>
            </p:nvPr>
          </p:nvGraphicFramePr>
          <p:xfrm>
            <a:off x="6037263" y="5285133"/>
            <a:ext cx="1114425" cy="533400"/>
          </p:xfrm>
          <a:graphic>
            <a:graphicData uri="http://schemas.openxmlformats.org/presentationml/2006/ole">
              <mc:AlternateContent xmlns:mc="http://schemas.openxmlformats.org/markup-compatibility/2006">
                <mc:Choice xmlns:v="urn:schemas-microsoft-com:vml" Requires="v">
                  <p:oleObj spid="_x0000_s22593" name="Equation" r:id="rId11" imgW="927000" imgH="431640" progId="Equation.DSMT4">
                    <p:embed/>
                  </p:oleObj>
                </mc:Choice>
                <mc:Fallback>
                  <p:oleObj name="Equation" r:id="rId11" imgW="927000" imgH="431640" progId="Equation.DSMT4">
                    <p:embed/>
                    <p:pic>
                      <p:nvPicPr>
                        <p:cNvPr id="0" name=""/>
                        <p:cNvPicPr>
                          <a:picLocks noChangeAspect="1" noChangeArrowheads="1"/>
                        </p:cNvPicPr>
                        <p:nvPr/>
                      </p:nvPicPr>
                      <p:blipFill>
                        <a:blip r:embed="rId12"/>
                        <a:srcRect/>
                        <a:stretch>
                          <a:fillRect/>
                        </a:stretch>
                      </p:blipFill>
                      <p:spPr bwMode="auto">
                        <a:xfrm>
                          <a:off x="6037263" y="5285133"/>
                          <a:ext cx="1114425" cy="533400"/>
                        </a:xfrm>
                        <a:prstGeom prst="rect">
                          <a:avLst/>
                        </a:prstGeom>
                        <a:noFill/>
                        <a:ln>
                          <a:noFill/>
                        </a:ln>
                        <a:effectLst/>
                      </p:spPr>
                    </p:pic>
                  </p:oleObj>
                </mc:Fallback>
              </mc:AlternateContent>
            </a:graphicData>
          </a:graphic>
        </p:graphicFrame>
        <p:graphicFrame>
          <p:nvGraphicFramePr>
            <p:cNvPr id="24" name="Object 4"/>
            <p:cNvGraphicFramePr>
              <a:graphicFrameLocks noChangeAspect="1"/>
            </p:cNvGraphicFramePr>
            <p:nvPr>
              <p:extLst>
                <p:ext uri="{D42A27DB-BD31-4B8C-83A1-F6EECF244321}">
                  <p14:modId xmlns:p14="http://schemas.microsoft.com/office/powerpoint/2010/main" val="496481508"/>
                </p:ext>
              </p:extLst>
            </p:nvPr>
          </p:nvGraphicFramePr>
          <p:xfrm>
            <a:off x="6053138" y="4526366"/>
            <a:ext cx="1511300" cy="750888"/>
          </p:xfrm>
          <a:graphic>
            <a:graphicData uri="http://schemas.openxmlformats.org/presentationml/2006/ole">
              <mc:AlternateContent xmlns:mc="http://schemas.openxmlformats.org/markup-compatibility/2006">
                <mc:Choice xmlns:v="urn:schemas-microsoft-com:vml" Requires="v">
                  <p:oleObj spid="_x0000_s22594" name="Equation" r:id="rId13" imgW="1257120" imgH="609480" progId="Equation.DSMT4">
                    <p:embed/>
                  </p:oleObj>
                </mc:Choice>
                <mc:Fallback>
                  <p:oleObj name="Equation" r:id="rId13" imgW="1257120" imgH="609480" progId="Equation.DSMT4">
                    <p:embed/>
                    <p:pic>
                      <p:nvPicPr>
                        <p:cNvPr id="0" name=""/>
                        <p:cNvPicPr>
                          <a:picLocks noChangeAspect="1" noChangeArrowheads="1"/>
                        </p:cNvPicPr>
                        <p:nvPr/>
                      </p:nvPicPr>
                      <p:blipFill>
                        <a:blip r:embed="rId14"/>
                        <a:srcRect/>
                        <a:stretch>
                          <a:fillRect/>
                        </a:stretch>
                      </p:blipFill>
                      <p:spPr bwMode="auto">
                        <a:xfrm>
                          <a:off x="6053138" y="4526366"/>
                          <a:ext cx="1511300" cy="750888"/>
                        </a:xfrm>
                        <a:prstGeom prst="rect">
                          <a:avLst/>
                        </a:prstGeom>
                        <a:noFill/>
                        <a:ln>
                          <a:noFill/>
                        </a:ln>
                        <a:effectLst/>
                      </p:spPr>
                    </p:pic>
                  </p:oleObj>
                </mc:Fallback>
              </mc:AlternateContent>
            </a:graphicData>
          </a:graphic>
        </p:graphicFrame>
      </p:grpSp>
      <p:sp>
        <p:nvSpPr>
          <p:cNvPr id="25" name="右箭头 24"/>
          <p:cNvSpPr/>
          <p:nvPr/>
        </p:nvSpPr>
        <p:spPr>
          <a:xfrm>
            <a:off x="7597140" y="6007267"/>
            <a:ext cx="335280" cy="3325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8014730" y="5973498"/>
            <a:ext cx="1109659" cy="400110"/>
          </a:xfrm>
          <a:prstGeom prst="rect">
            <a:avLst/>
          </a:prstGeom>
          <a:noFill/>
        </p:spPr>
        <p:txBody>
          <a:bodyPr wrap="square" rtlCol="0">
            <a:spAutoFit/>
          </a:bodyPr>
          <a:lstStyle/>
          <a:p>
            <a:r>
              <a:rPr lang="en-US" altLang="zh-CN" sz="2000" dirty="0" smtClean="0"/>
              <a:t>EM</a:t>
            </a:r>
            <a:r>
              <a:rPr lang="zh-CN" altLang="en-US" sz="2000" dirty="0" smtClean="0"/>
              <a:t>算法</a:t>
            </a:r>
            <a:endParaRPr lang="zh-CN" altLang="en-US" sz="2000" dirty="0"/>
          </a:p>
        </p:txBody>
      </p:sp>
    </p:spTree>
    <p:extLst>
      <p:ext uri="{BB962C8B-B14F-4D97-AF65-F5344CB8AC3E}">
        <p14:creationId xmlns:p14="http://schemas.microsoft.com/office/powerpoint/2010/main" val="23688634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高斯混合模型（</a:t>
            </a:r>
            <a:r>
              <a:rPr lang="en-US" altLang="zh-CN" dirty="0">
                <a:latin typeface="Times New Roman" panose="02020603050405020304" pitchFamily="18" charset="0"/>
                <a:cs typeface="Times New Roman" panose="02020603050405020304" pitchFamily="18" charset="0"/>
              </a:rPr>
              <a:t>GMM</a:t>
            </a:r>
            <a:r>
              <a:rPr lang="zh-CN" altLang="en-US" dirty="0"/>
              <a:t>）</a:t>
            </a:r>
          </a:p>
        </p:txBody>
      </p:sp>
      <p:sp>
        <p:nvSpPr>
          <p:cNvPr id="3" name="内容占位符 2"/>
          <p:cNvSpPr>
            <a:spLocks noGrp="1"/>
          </p:cNvSpPr>
          <p:nvPr>
            <p:ph idx="1"/>
          </p:nvPr>
        </p:nvSpPr>
        <p:spPr/>
        <p:txBody>
          <a:bodyPr/>
          <a:lstStyle/>
          <a:p>
            <a:r>
              <a:rPr lang="en-US" altLang="zh-CN" dirty="0" smtClean="0">
                <a:latin typeface="Times New Roman" panose="02020603050405020304" pitchFamily="18" charset="0"/>
                <a:cs typeface="Times New Roman" panose="02020603050405020304" pitchFamily="18" charset="0"/>
              </a:rPr>
              <a:t>GMM</a:t>
            </a:r>
            <a:r>
              <a:rPr lang="zh-CN" altLang="en-US" dirty="0" smtClean="0">
                <a:latin typeface="Times New Roman" panose="02020603050405020304" pitchFamily="18" charset="0"/>
                <a:cs typeface="Times New Roman" panose="02020603050405020304" pitchFamily="18" charset="0"/>
              </a:rPr>
              <a:t>的表</a:t>
            </a:r>
            <a:endParaRPr lang="en-US" altLang="zh-CN" dirty="0" smtClean="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GMM</a:t>
            </a:r>
            <a:r>
              <a:rPr lang="zh-CN" altLang="en-US" dirty="0" smtClean="0">
                <a:latin typeface="Times New Roman" panose="02020603050405020304" pitchFamily="18" charset="0"/>
                <a:cs typeface="Times New Roman" panose="02020603050405020304" pitchFamily="18" charset="0"/>
              </a:rPr>
              <a:t>参数计算</a:t>
            </a:r>
            <a:endParaRPr lang="en-US" altLang="zh-CN" dirty="0" smtClean="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GMM</a:t>
            </a:r>
            <a:r>
              <a:rPr lang="zh-CN" altLang="en-US" dirty="0" smtClean="0">
                <a:latin typeface="Times New Roman" panose="02020603050405020304" pitchFamily="18" charset="0"/>
                <a:cs typeface="Times New Roman" panose="02020603050405020304" pitchFamily="18" charset="0"/>
              </a:rPr>
              <a:t>应用举例</a:t>
            </a:r>
            <a:endParaRPr lang="zh-CN" altLang="en-US" dirty="0"/>
          </a:p>
        </p:txBody>
      </p:sp>
    </p:spTree>
    <p:extLst>
      <p:ext uri="{BB962C8B-B14F-4D97-AF65-F5344CB8AC3E}">
        <p14:creationId xmlns:p14="http://schemas.microsoft.com/office/powerpoint/2010/main" val="35871032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GMM</a:t>
            </a:r>
            <a:r>
              <a:rPr lang="zh-CN" altLang="en-US" dirty="0">
                <a:latin typeface="Times New Roman" panose="02020603050405020304" pitchFamily="18" charset="0"/>
                <a:cs typeface="Times New Roman" panose="02020603050405020304" pitchFamily="18" charset="0"/>
              </a:rPr>
              <a:t>参数学习</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这种迭代计算</a:t>
                </a:r>
                <a:r>
                  <a:rPr lang="en-US" altLang="zh-CN" dirty="0">
                    <a:latin typeface="Times New Roman" panose="02020603050405020304" pitchFamily="18" charset="0"/>
                    <a:cs typeface="Times New Roman" panose="02020603050405020304" pitchFamily="18" charset="0"/>
                  </a:rPr>
                  <a:t>E{</a:t>
                </a:r>
                <a:r>
                  <a:rPr lang="en-US" altLang="zh-CN" dirty="0" err="1">
                    <a:latin typeface="Times New Roman" panose="02020603050405020304" pitchFamily="18" charset="0"/>
                    <a:cs typeface="Times New Roman" panose="02020603050405020304" pitchFamily="18" charset="0"/>
                  </a:rPr>
                  <a:t>z</a:t>
                </a:r>
                <a:r>
                  <a:rPr lang="en-US" altLang="zh-CN" baseline="-25000" dirty="0" err="1">
                    <a:latin typeface="Times New Roman" panose="02020603050405020304" pitchFamily="18" charset="0"/>
                    <a:cs typeface="Times New Roman" panose="02020603050405020304" pitchFamily="18" charset="0"/>
                  </a:rPr>
                  <a:t>ik</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和</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Θ</m:t>
                    </m:r>
                  </m:oMath>
                </a14:m>
                <a:r>
                  <a:rPr lang="zh-CN" altLang="en-US" dirty="0"/>
                  <a:t> </a:t>
                </a:r>
                <a:r>
                  <a:rPr lang="zh-CN" altLang="en-US" dirty="0" smtClean="0"/>
                  <a:t>的方法就是</a:t>
                </a:r>
                <a:r>
                  <a:rPr lang="en-US" altLang="zh-CN" dirty="0" smtClean="0">
                    <a:latin typeface="Times New Roman" panose="02020603050405020304" pitchFamily="18" charset="0"/>
                    <a:cs typeface="Times New Roman" panose="02020603050405020304" pitchFamily="18" charset="0"/>
                  </a:rPr>
                  <a:t>EM(</a:t>
                </a:r>
                <a:r>
                  <a:rPr lang="en-US" altLang="zh-CN" dirty="0"/>
                  <a:t>Expectation </a:t>
                </a:r>
                <a:r>
                  <a:rPr lang="en-US" altLang="zh-CN" dirty="0" smtClean="0"/>
                  <a:t>Maximum</a:t>
                </a:r>
                <a:r>
                  <a:rPr lang="en-US" altLang="zh-CN" dirty="0" smtClean="0">
                    <a:latin typeface="Times New Roman" panose="02020603050405020304" pitchFamily="18" charset="0"/>
                    <a:cs typeface="Times New Roman" panose="02020603050405020304" pitchFamily="18" charset="0"/>
                  </a:rPr>
                  <a:t>)</a:t>
                </a:r>
                <a:r>
                  <a:rPr lang="zh-CN" altLang="en-US" dirty="0" smtClean="0"/>
                  <a:t>算法</a:t>
                </a:r>
                <a:endParaRPr lang="en-US" altLang="zh-CN" dirty="0"/>
              </a:p>
              <a:p>
                <a:r>
                  <a:rPr lang="zh-CN" altLang="en-US" dirty="0" smtClean="0"/>
                  <a:t>把计算</a:t>
                </a:r>
                <a:r>
                  <a:rPr lang="en-US" altLang="zh-CN" dirty="0">
                    <a:latin typeface="Times New Roman" panose="02020603050405020304" pitchFamily="18" charset="0"/>
                    <a:cs typeface="Times New Roman" panose="02020603050405020304" pitchFamily="18" charset="0"/>
                  </a:rPr>
                  <a:t>E{</a:t>
                </a:r>
                <a:r>
                  <a:rPr lang="en-US" altLang="zh-CN" dirty="0" err="1">
                    <a:latin typeface="Times New Roman" panose="02020603050405020304" pitchFamily="18" charset="0"/>
                    <a:cs typeface="Times New Roman" panose="02020603050405020304" pitchFamily="18" charset="0"/>
                  </a:rPr>
                  <a:t>z</a:t>
                </a:r>
                <a:r>
                  <a:rPr lang="en-US" altLang="zh-CN" baseline="-25000" dirty="0" err="1">
                    <a:latin typeface="Times New Roman" panose="02020603050405020304" pitchFamily="18" charset="0"/>
                    <a:cs typeface="Times New Roman" panose="02020603050405020304" pitchFamily="18" charset="0"/>
                  </a:rPr>
                  <a:t>ik</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的过程成为</a:t>
                </a:r>
                <a:r>
                  <a:rPr lang="en-US" altLang="zh-CN" dirty="0" smtClean="0">
                    <a:latin typeface="Times New Roman" panose="02020603050405020304" pitchFamily="18" charset="0"/>
                    <a:cs typeface="Times New Roman" panose="02020603050405020304" pitchFamily="18" charset="0"/>
                  </a:rPr>
                  <a:t>E-step</a:t>
                </a:r>
                <a:r>
                  <a:rPr lang="zh-CN" altLang="en-US" dirty="0" smtClean="0">
                    <a:latin typeface="Times New Roman" panose="02020603050405020304" pitchFamily="18" charset="0"/>
                    <a:cs typeface="Times New Roman" panose="02020603050405020304" pitchFamily="18" charset="0"/>
                  </a:rPr>
                  <a:t>；把计算</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Θ</m:t>
                    </m:r>
                  </m:oMath>
                </a14:m>
                <a:r>
                  <a:rPr lang="zh-CN" altLang="en-US" dirty="0" smtClean="0"/>
                  <a:t>参数的过程，成为</a:t>
                </a:r>
                <a:r>
                  <a:rPr lang="en-US" altLang="zh-CN" dirty="0" smtClean="0"/>
                  <a:t>M-step</a:t>
                </a:r>
                <a:r>
                  <a:rPr lang="zh-CN" altLang="en-US" dirty="0" smtClean="0"/>
                  <a:t>。</a:t>
                </a:r>
                <a:endParaRPr lang="en-US" altLang="zh-CN" dirty="0" smtClean="0"/>
              </a:p>
              <a:p>
                <a:r>
                  <a:rPr lang="zh-CN" altLang="en-US" dirty="0" smtClean="0"/>
                  <a:t>现在，问题的求解变成了如何求解</a:t>
                </a:r>
                <a:r>
                  <a:rPr lang="en-US" altLang="zh-CN" dirty="0">
                    <a:latin typeface="Times New Roman" panose="02020603050405020304" pitchFamily="18" charset="0"/>
                    <a:cs typeface="Times New Roman" panose="02020603050405020304" pitchFamily="18" charset="0"/>
                  </a:rPr>
                  <a:t>E{</a:t>
                </a:r>
                <a:r>
                  <a:rPr lang="en-US" altLang="zh-CN" dirty="0" err="1">
                    <a:latin typeface="Times New Roman" panose="02020603050405020304" pitchFamily="18" charset="0"/>
                    <a:cs typeface="Times New Roman" panose="02020603050405020304" pitchFamily="18" charset="0"/>
                  </a:rPr>
                  <a:t>z</a:t>
                </a:r>
                <a:r>
                  <a:rPr lang="en-US" altLang="zh-CN" baseline="-25000" dirty="0" err="1">
                    <a:latin typeface="Times New Roman" panose="02020603050405020304" pitchFamily="18" charset="0"/>
                    <a:cs typeface="Times New Roman" panose="02020603050405020304" pitchFamily="18" charset="0"/>
                  </a:rPr>
                  <a:t>ik</a:t>
                </a:r>
                <a:r>
                  <a:rPr lang="en-US" altLang="zh-CN" dirty="0">
                    <a:latin typeface="Times New Roman" panose="02020603050405020304" pitchFamily="18" charset="0"/>
                    <a:cs typeface="Times New Roman" panose="02020603050405020304" pitchFamily="18" charset="0"/>
                  </a:rPr>
                  <a:t>|</a:t>
                </a:r>
                <a:r>
                  <a:rPr lang="el-GR" altLang="zh-CN" dirty="0">
                    <a:ea typeface="Cambria Math" panose="02040503050406030204" pitchFamily="18" charset="0"/>
                  </a:rPr>
                  <a:t> </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Θ</m:t>
                    </m:r>
                  </m:oMath>
                </a14:m>
                <a:r>
                  <a:rPr lang="en-US" altLang="zh-CN" dirty="0" smtClean="0">
                    <a:latin typeface="Times New Roman" panose="02020603050405020304" pitchFamily="18" charset="0"/>
                    <a:cs typeface="Times New Roman" panose="02020603050405020304" pitchFamily="18" charset="0"/>
                  </a:rPr>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391" t="-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980783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GMM</a:t>
            </a:r>
            <a:r>
              <a:rPr lang="zh-CN" altLang="en-US" dirty="0">
                <a:latin typeface="Times New Roman" panose="02020603050405020304" pitchFamily="18" charset="0"/>
                <a:cs typeface="Times New Roman" panose="02020603050405020304" pitchFamily="18" charset="0"/>
              </a:rPr>
              <a:t>参数学习</a:t>
            </a:r>
            <a:endParaRPr lang="zh-CN" altLang="en-US" dirty="0"/>
          </a:p>
        </p:txBody>
      </p:sp>
      <p:graphicFrame>
        <p:nvGraphicFramePr>
          <p:cNvPr id="4" name="Object 4"/>
          <p:cNvGraphicFramePr>
            <a:graphicFrameLocks noChangeAspect="1"/>
          </p:cNvGraphicFramePr>
          <p:nvPr>
            <p:extLst>
              <p:ext uri="{D42A27DB-BD31-4B8C-83A1-F6EECF244321}">
                <p14:modId xmlns:p14="http://schemas.microsoft.com/office/powerpoint/2010/main" val="3595638728"/>
              </p:ext>
            </p:extLst>
          </p:nvPr>
        </p:nvGraphicFramePr>
        <p:xfrm>
          <a:off x="723265" y="1788160"/>
          <a:ext cx="7907338" cy="4716463"/>
        </p:xfrm>
        <a:graphic>
          <a:graphicData uri="http://schemas.openxmlformats.org/presentationml/2006/ole">
            <mc:AlternateContent xmlns:mc="http://schemas.openxmlformats.org/markup-compatibility/2006">
              <mc:Choice xmlns:v="urn:schemas-microsoft-com:vml" Requires="v">
                <p:oleObj spid="_x0000_s24591" name="Equation" r:id="rId3" imgW="4546440" imgH="2717640" progId="Equation.DSMT4">
                  <p:embed/>
                </p:oleObj>
              </mc:Choice>
              <mc:Fallback>
                <p:oleObj name="Equation" r:id="rId3" imgW="4546440" imgH="2717640" progId="Equation.DSMT4">
                  <p:embed/>
                  <p:pic>
                    <p:nvPicPr>
                      <p:cNvPr id="0" name=""/>
                      <p:cNvPicPr>
                        <a:picLocks noChangeAspect="1" noChangeArrowheads="1"/>
                      </p:cNvPicPr>
                      <p:nvPr/>
                    </p:nvPicPr>
                    <p:blipFill>
                      <a:blip r:embed="rId4"/>
                      <a:srcRect/>
                      <a:stretch>
                        <a:fillRect/>
                      </a:stretch>
                    </p:blipFill>
                    <p:spPr bwMode="auto">
                      <a:xfrm>
                        <a:off x="723265" y="1788160"/>
                        <a:ext cx="7907338" cy="4716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文本框 4"/>
          <p:cNvSpPr txBox="1"/>
          <p:nvPr/>
        </p:nvSpPr>
        <p:spPr>
          <a:xfrm>
            <a:off x="5676900" y="2117994"/>
            <a:ext cx="1562100" cy="369332"/>
          </a:xfrm>
          <a:prstGeom prst="rect">
            <a:avLst/>
          </a:prstGeom>
          <a:noFill/>
        </p:spPr>
        <p:txBody>
          <a:bodyPr wrap="square" rtlCol="0">
            <a:spAutoFit/>
          </a:bodyPr>
          <a:lstStyle/>
          <a:p>
            <a:r>
              <a:rPr lang="en-US" altLang="zh-CN" dirty="0" err="1" smtClean="0">
                <a:latin typeface="Times New Roman" panose="02020603050405020304" pitchFamily="18" charset="0"/>
                <a:cs typeface="Times New Roman" panose="02020603050405020304" pitchFamily="18" charset="0"/>
              </a:rPr>
              <a:t>z</a:t>
            </a:r>
            <a:r>
              <a:rPr lang="en-US" altLang="zh-CN" baseline="-25000" dirty="0" err="1" smtClean="0">
                <a:latin typeface="Times New Roman" panose="02020603050405020304" pitchFamily="18" charset="0"/>
                <a:cs typeface="Times New Roman" panose="02020603050405020304" pitchFamily="18" charset="0"/>
              </a:rPr>
              <a:t>ik</a:t>
            </a:r>
            <a:r>
              <a:rPr lang="zh-CN" altLang="en-US" dirty="0" smtClean="0"/>
              <a:t>只与</a:t>
            </a:r>
            <a:r>
              <a:rPr lang="en-US" altLang="zh-CN" dirty="0" smtClean="0">
                <a:latin typeface="Times New Roman" panose="02020603050405020304" pitchFamily="18" charset="0"/>
                <a:cs typeface="Times New Roman" panose="02020603050405020304" pitchFamily="18" charset="0"/>
              </a:rPr>
              <a:t>x</a:t>
            </a:r>
            <a:r>
              <a:rPr lang="en-US" altLang="zh-CN" baseline="-25000" dirty="0" smtClean="0">
                <a:latin typeface="Times New Roman" panose="02020603050405020304" pitchFamily="18" charset="0"/>
                <a:cs typeface="Times New Roman" panose="02020603050405020304" pitchFamily="18" charset="0"/>
              </a:rPr>
              <a:t>i</a:t>
            </a:r>
            <a:r>
              <a:rPr lang="zh-CN" altLang="en-US" dirty="0"/>
              <a:t>有关</a:t>
            </a:r>
            <a:endParaRPr lang="en-US" altLang="zh-CN" baseline="-25000" dirty="0" smtClean="0"/>
          </a:p>
        </p:txBody>
      </p:sp>
      <p:sp>
        <p:nvSpPr>
          <p:cNvPr id="6" name="文本框 5"/>
          <p:cNvSpPr txBox="1"/>
          <p:nvPr/>
        </p:nvSpPr>
        <p:spPr>
          <a:xfrm>
            <a:off x="4781550" y="6124694"/>
            <a:ext cx="1562100" cy="369332"/>
          </a:xfrm>
          <a:prstGeom prst="rect">
            <a:avLst/>
          </a:prstGeom>
          <a:noFill/>
        </p:spPr>
        <p:txBody>
          <a:bodyPr wrap="square" rtlCol="0">
            <a:spAutoFit/>
          </a:bodyPr>
          <a:lstStyle/>
          <a:p>
            <a:r>
              <a:rPr lang="zh-CN" altLang="en-US" dirty="0" smtClean="0"/>
              <a:t>公式展开</a:t>
            </a:r>
            <a:endParaRPr lang="en-US" altLang="zh-CN" dirty="0" smtClean="0"/>
          </a:p>
        </p:txBody>
      </p:sp>
      <p:sp>
        <p:nvSpPr>
          <p:cNvPr id="7" name="文本框 6"/>
          <p:cNvSpPr txBox="1"/>
          <p:nvPr/>
        </p:nvSpPr>
        <p:spPr>
          <a:xfrm>
            <a:off x="7741920" y="5004246"/>
            <a:ext cx="1181100" cy="646331"/>
          </a:xfrm>
          <a:prstGeom prst="rect">
            <a:avLst/>
          </a:prstGeom>
          <a:noFill/>
        </p:spPr>
        <p:txBody>
          <a:bodyPr wrap="square" rtlCol="0">
            <a:spAutoFit/>
          </a:bodyPr>
          <a:lstStyle/>
          <a:p>
            <a:r>
              <a:rPr lang="en-US" altLang="zh-CN" dirty="0" err="1" smtClean="0">
                <a:latin typeface="Times New Roman" panose="02020603050405020304" pitchFamily="18" charset="0"/>
                <a:cs typeface="Times New Roman" panose="02020603050405020304" pitchFamily="18" charset="0"/>
              </a:rPr>
              <a:t>Z</a:t>
            </a:r>
            <a:r>
              <a:rPr lang="en-US" altLang="zh-CN" baseline="-25000" dirty="0" err="1" smtClean="0">
                <a:latin typeface="Times New Roman" panose="02020603050405020304" pitchFamily="18" charset="0"/>
                <a:cs typeface="Times New Roman" panose="02020603050405020304" pitchFamily="18" charset="0"/>
              </a:rPr>
              <a:t>ik</a:t>
            </a:r>
            <a:r>
              <a:rPr lang="zh-CN" altLang="en-US" dirty="0" smtClean="0">
                <a:latin typeface="Times New Roman" panose="02020603050405020304" pitchFamily="18" charset="0"/>
                <a:cs typeface="Times New Roman" panose="02020603050405020304" pitchFamily="18" charset="0"/>
              </a:rPr>
              <a:t>只有</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0</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取值</a:t>
            </a:r>
            <a:endParaRPr lang="en-US" altLang="zh-CN" baseline="-25000" dirty="0" smtClean="0"/>
          </a:p>
        </p:txBody>
      </p:sp>
      <p:sp>
        <p:nvSpPr>
          <p:cNvPr id="8" name="文本框 7"/>
          <p:cNvSpPr txBox="1"/>
          <p:nvPr/>
        </p:nvSpPr>
        <p:spPr>
          <a:xfrm>
            <a:off x="5887403" y="2902982"/>
            <a:ext cx="1562100" cy="369332"/>
          </a:xfrm>
          <a:prstGeom prst="rect">
            <a:avLst/>
          </a:prstGeom>
          <a:noFill/>
        </p:spPr>
        <p:txBody>
          <a:bodyPr wrap="square" rtlCol="0">
            <a:spAutoFit/>
          </a:bodyPr>
          <a:lstStyle/>
          <a:p>
            <a:r>
              <a:rPr lang="zh-CN" altLang="en-US" dirty="0" smtClean="0">
                <a:latin typeface="Times New Roman" panose="02020603050405020304" pitchFamily="18" charset="0"/>
                <a:cs typeface="Times New Roman" panose="02020603050405020304" pitchFamily="18" charset="0"/>
              </a:rPr>
              <a:t>贝叶斯公式</a:t>
            </a:r>
            <a:endParaRPr lang="en-US" altLang="zh-CN" baseline="-25000" dirty="0" smtClean="0"/>
          </a:p>
        </p:txBody>
      </p:sp>
      <p:cxnSp>
        <p:nvCxnSpPr>
          <p:cNvPr id="10" name="直接箭头连接符 9"/>
          <p:cNvCxnSpPr/>
          <p:nvPr/>
        </p:nvCxnSpPr>
        <p:spPr>
          <a:xfrm flipH="1">
            <a:off x="4099560" y="2278380"/>
            <a:ext cx="1463040" cy="388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5113020" y="3087648"/>
            <a:ext cx="739140" cy="219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flipV="1">
            <a:off x="7741920" y="4389121"/>
            <a:ext cx="213360" cy="517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flipV="1">
            <a:off x="3962400" y="6118860"/>
            <a:ext cx="807720" cy="190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92353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GMM</a:t>
            </a:r>
            <a:r>
              <a:rPr lang="zh-CN" altLang="en-US" dirty="0">
                <a:latin typeface="Times New Roman" panose="02020603050405020304" pitchFamily="18" charset="0"/>
                <a:cs typeface="Times New Roman" panose="02020603050405020304" pitchFamily="18" charset="0"/>
              </a:rPr>
              <a:t>参数学习</a:t>
            </a:r>
            <a:endParaRPr lang="zh-CN" altLang="en-US" dirty="0"/>
          </a:p>
        </p:txBody>
      </p:sp>
      <p:sp>
        <p:nvSpPr>
          <p:cNvPr id="3" name="内容占位符 2"/>
          <p:cNvSpPr>
            <a:spLocks noGrp="1"/>
          </p:cNvSpPr>
          <p:nvPr>
            <p:ph idx="1"/>
          </p:nvPr>
        </p:nvSpPr>
        <p:spPr/>
        <p:txBody>
          <a:bodyPr/>
          <a:lstStyle/>
          <a:p>
            <a:r>
              <a:rPr lang="zh-CN" altLang="en-US" dirty="0"/>
              <a:t>小结</a:t>
            </a:r>
          </a:p>
        </p:txBody>
      </p:sp>
      <p:graphicFrame>
        <p:nvGraphicFramePr>
          <p:cNvPr id="4" name="Object 4"/>
          <p:cNvGraphicFramePr>
            <a:graphicFrameLocks noChangeAspect="1"/>
          </p:cNvGraphicFramePr>
          <p:nvPr>
            <p:extLst>
              <p:ext uri="{D42A27DB-BD31-4B8C-83A1-F6EECF244321}">
                <p14:modId xmlns:p14="http://schemas.microsoft.com/office/powerpoint/2010/main" val="1058989297"/>
              </p:ext>
            </p:extLst>
          </p:nvPr>
        </p:nvGraphicFramePr>
        <p:xfrm>
          <a:off x="579438" y="4114165"/>
          <a:ext cx="3467100" cy="1101725"/>
        </p:xfrm>
        <a:graphic>
          <a:graphicData uri="http://schemas.openxmlformats.org/presentationml/2006/ole">
            <mc:AlternateContent xmlns:mc="http://schemas.openxmlformats.org/markup-compatibility/2006">
              <mc:Choice xmlns:v="urn:schemas-microsoft-com:vml" Requires="v">
                <p:oleObj spid="_x0000_s25662" name="Equation" r:id="rId3" imgW="1993680" imgH="634680" progId="Equation.DSMT4">
                  <p:embed/>
                </p:oleObj>
              </mc:Choice>
              <mc:Fallback>
                <p:oleObj name="Equation" r:id="rId3" imgW="1993680" imgH="634680" progId="Equation.DSMT4">
                  <p:embed/>
                  <p:pic>
                    <p:nvPicPr>
                      <p:cNvPr id="0" name=""/>
                      <p:cNvPicPr>
                        <a:picLocks noChangeAspect="1" noChangeArrowheads="1"/>
                      </p:cNvPicPr>
                      <p:nvPr/>
                    </p:nvPicPr>
                    <p:blipFill>
                      <a:blip r:embed="rId4"/>
                      <a:srcRect/>
                      <a:stretch>
                        <a:fillRect/>
                      </a:stretch>
                    </p:blipFill>
                    <p:spPr bwMode="auto">
                      <a:xfrm>
                        <a:off x="579438" y="4114165"/>
                        <a:ext cx="3467100" cy="110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组合 4"/>
          <p:cNvGrpSpPr/>
          <p:nvPr/>
        </p:nvGrpSpPr>
        <p:grpSpPr>
          <a:xfrm>
            <a:off x="5191761" y="2758440"/>
            <a:ext cx="3548379" cy="3813175"/>
            <a:chOff x="6037263" y="3392488"/>
            <a:chExt cx="2686050" cy="2325687"/>
          </a:xfrm>
        </p:grpSpPr>
        <p:graphicFrame>
          <p:nvGraphicFramePr>
            <p:cNvPr id="6" name="Object 4"/>
            <p:cNvGraphicFramePr>
              <a:graphicFrameLocks noChangeAspect="1"/>
            </p:cNvGraphicFramePr>
            <p:nvPr>
              <p:extLst>
                <p:ext uri="{D42A27DB-BD31-4B8C-83A1-F6EECF244321}">
                  <p14:modId xmlns:p14="http://schemas.microsoft.com/office/powerpoint/2010/main" val="2253124150"/>
                </p:ext>
              </p:extLst>
            </p:nvPr>
          </p:nvGraphicFramePr>
          <p:xfrm>
            <a:off x="6037263" y="3392488"/>
            <a:ext cx="1495425" cy="549275"/>
          </p:xfrm>
          <a:graphic>
            <a:graphicData uri="http://schemas.openxmlformats.org/presentationml/2006/ole">
              <mc:AlternateContent xmlns:mc="http://schemas.openxmlformats.org/markup-compatibility/2006">
                <mc:Choice xmlns:v="urn:schemas-microsoft-com:vml" Requires="v">
                  <p:oleObj spid="_x0000_s25663" name="Equation" r:id="rId5" imgW="1244520" imgH="444240" progId="Equation.DSMT4">
                    <p:embed/>
                  </p:oleObj>
                </mc:Choice>
                <mc:Fallback>
                  <p:oleObj name="Equation" r:id="rId5" imgW="1244520" imgH="444240" progId="Equation.DSMT4">
                    <p:embed/>
                    <p:pic>
                      <p:nvPicPr>
                        <p:cNvPr id="0" name=""/>
                        <p:cNvPicPr>
                          <a:picLocks noChangeAspect="1" noChangeArrowheads="1"/>
                        </p:cNvPicPr>
                        <p:nvPr/>
                      </p:nvPicPr>
                      <p:blipFill>
                        <a:blip r:embed="rId6"/>
                        <a:srcRect/>
                        <a:stretch>
                          <a:fillRect/>
                        </a:stretch>
                      </p:blipFill>
                      <p:spPr bwMode="auto">
                        <a:xfrm>
                          <a:off x="6037263" y="3392488"/>
                          <a:ext cx="1495425" cy="549275"/>
                        </a:xfrm>
                        <a:prstGeom prst="rect">
                          <a:avLst/>
                        </a:prstGeom>
                        <a:noFill/>
                        <a:ln>
                          <a:noFill/>
                        </a:ln>
                        <a:effectLst/>
                      </p:spPr>
                    </p:pic>
                  </p:oleObj>
                </mc:Fallback>
              </mc:AlternateContent>
            </a:graphicData>
          </a:graphic>
        </p:graphicFrame>
        <p:graphicFrame>
          <p:nvGraphicFramePr>
            <p:cNvPr id="7" name="Object 4"/>
            <p:cNvGraphicFramePr>
              <a:graphicFrameLocks noChangeAspect="1"/>
            </p:cNvGraphicFramePr>
            <p:nvPr>
              <p:extLst>
                <p:ext uri="{D42A27DB-BD31-4B8C-83A1-F6EECF244321}">
                  <p14:modId xmlns:p14="http://schemas.microsoft.com/office/powerpoint/2010/main" val="1755809864"/>
                </p:ext>
              </p:extLst>
            </p:nvPr>
          </p:nvGraphicFramePr>
          <p:xfrm>
            <a:off x="6037263" y="3938588"/>
            <a:ext cx="2686050" cy="549275"/>
          </p:xfrm>
          <a:graphic>
            <a:graphicData uri="http://schemas.openxmlformats.org/presentationml/2006/ole">
              <mc:AlternateContent xmlns:mc="http://schemas.openxmlformats.org/markup-compatibility/2006">
                <mc:Choice xmlns:v="urn:schemas-microsoft-com:vml" Requires="v">
                  <p:oleObj spid="_x0000_s25664" name="Equation" r:id="rId7" imgW="2234880" imgH="444240" progId="Equation.DSMT4">
                    <p:embed/>
                  </p:oleObj>
                </mc:Choice>
                <mc:Fallback>
                  <p:oleObj name="Equation" r:id="rId7" imgW="2234880" imgH="444240" progId="Equation.DSMT4">
                    <p:embed/>
                    <p:pic>
                      <p:nvPicPr>
                        <p:cNvPr id="0" name=""/>
                        <p:cNvPicPr>
                          <a:picLocks noChangeAspect="1" noChangeArrowheads="1"/>
                        </p:cNvPicPr>
                        <p:nvPr/>
                      </p:nvPicPr>
                      <p:blipFill>
                        <a:blip r:embed="rId8"/>
                        <a:srcRect/>
                        <a:stretch>
                          <a:fillRect/>
                        </a:stretch>
                      </p:blipFill>
                      <p:spPr bwMode="auto">
                        <a:xfrm>
                          <a:off x="6037263" y="3938588"/>
                          <a:ext cx="2686050" cy="549275"/>
                        </a:xfrm>
                        <a:prstGeom prst="rect">
                          <a:avLst/>
                        </a:prstGeom>
                        <a:noFill/>
                        <a:ln>
                          <a:noFill/>
                        </a:ln>
                        <a:effec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737877716"/>
                </p:ext>
              </p:extLst>
            </p:nvPr>
          </p:nvGraphicFramePr>
          <p:xfrm>
            <a:off x="6037263" y="5184775"/>
            <a:ext cx="1114425" cy="533400"/>
          </p:xfrm>
          <a:graphic>
            <a:graphicData uri="http://schemas.openxmlformats.org/presentationml/2006/ole">
              <mc:AlternateContent xmlns:mc="http://schemas.openxmlformats.org/markup-compatibility/2006">
                <mc:Choice xmlns:v="urn:schemas-microsoft-com:vml" Requires="v">
                  <p:oleObj spid="_x0000_s25665" name="Equation" r:id="rId9" imgW="927000" imgH="431640" progId="Equation.DSMT4">
                    <p:embed/>
                  </p:oleObj>
                </mc:Choice>
                <mc:Fallback>
                  <p:oleObj name="Equation" r:id="rId9" imgW="927000" imgH="431640" progId="Equation.DSMT4">
                    <p:embed/>
                    <p:pic>
                      <p:nvPicPr>
                        <p:cNvPr id="0" name=""/>
                        <p:cNvPicPr>
                          <a:picLocks noChangeAspect="1" noChangeArrowheads="1"/>
                        </p:cNvPicPr>
                        <p:nvPr/>
                      </p:nvPicPr>
                      <p:blipFill>
                        <a:blip r:embed="rId10"/>
                        <a:srcRect/>
                        <a:stretch>
                          <a:fillRect/>
                        </a:stretch>
                      </p:blipFill>
                      <p:spPr bwMode="auto">
                        <a:xfrm>
                          <a:off x="6037263" y="5184775"/>
                          <a:ext cx="1114425" cy="533400"/>
                        </a:xfrm>
                        <a:prstGeom prst="rect">
                          <a:avLst/>
                        </a:prstGeom>
                        <a:noFill/>
                        <a:ln>
                          <a:noFill/>
                        </a:ln>
                        <a:effectLst/>
                      </p:spPr>
                    </p:pic>
                  </p:oleObj>
                </mc:Fallback>
              </mc:AlternateContent>
            </a:graphicData>
          </a:graphic>
        </p:graphicFrame>
        <p:graphicFrame>
          <p:nvGraphicFramePr>
            <p:cNvPr id="9" name="Object 4"/>
            <p:cNvGraphicFramePr>
              <a:graphicFrameLocks noChangeAspect="1"/>
            </p:cNvGraphicFramePr>
            <p:nvPr>
              <p:extLst>
                <p:ext uri="{D42A27DB-BD31-4B8C-83A1-F6EECF244321}">
                  <p14:modId xmlns:p14="http://schemas.microsoft.com/office/powerpoint/2010/main" val="1706330622"/>
                </p:ext>
              </p:extLst>
            </p:nvPr>
          </p:nvGraphicFramePr>
          <p:xfrm>
            <a:off x="6053138" y="4457700"/>
            <a:ext cx="1511300" cy="750888"/>
          </p:xfrm>
          <a:graphic>
            <a:graphicData uri="http://schemas.openxmlformats.org/presentationml/2006/ole">
              <mc:AlternateContent xmlns:mc="http://schemas.openxmlformats.org/markup-compatibility/2006">
                <mc:Choice xmlns:v="urn:schemas-microsoft-com:vml" Requires="v">
                  <p:oleObj spid="_x0000_s25666" name="Equation" r:id="rId11" imgW="1257120" imgH="609480" progId="Equation.DSMT4">
                    <p:embed/>
                  </p:oleObj>
                </mc:Choice>
                <mc:Fallback>
                  <p:oleObj name="Equation" r:id="rId11" imgW="1257120" imgH="609480" progId="Equation.DSMT4">
                    <p:embed/>
                    <p:pic>
                      <p:nvPicPr>
                        <p:cNvPr id="0" name=""/>
                        <p:cNvPicPr>
                          <a:picLocks noChangeAspect="1" noChangeArrowheads="1"/>
                        </p:cNvPicPr>
                        <p:nvPr/>
                      </p:nvPicPr>
                      <p:blipFill>
                        <a:blip r:embed="rId12"/>
                        <a:srcRect/>
                        <a:stretch>
                          <a:fillRect/>
                        </a:stretch>
                      </p:blipFill>
                      <p:spPr bwMode="auto">
                        <a:xfrm>
                          <a:off x="6053138" y="4457700"/>
                          <a:ext cx="1511300" cy="750888"/>
                        </a:xfrm>
                        <a:prstGeom prst="rect">
                          <a:avLst/>
                        </a:prstGeom>
                        <a:noFill/>
                        <a:ln>
                          <a:noFill/>
                        </a:ln>
                        <a:effectLst/>
                      </p:spPr>
                    </p:pic>
                  </p:oleObj>
                </mc:Fallback>
              </mc:AlternateContent>
            </a:graphicData>
          </a:graphic>
        </p:graphicFrame>
      </p:grpSp>
      <p:sp>
        <p:nvSpPr>
          <p:cNvPr id="10" name="矩形 9"/>
          <p:cNvSpPr/>
          <p:nvPr/>
        </p:nvSpPr>
        <p:spPr>
          <a:xfrm>
            <a:off x="472440" y="2758440"/>
            <a:ext cx="3825240" cy="381317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036820" y="2758439"/>
            <a:ext cx="3825240" cy="381317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 name="文本框 14"/>
              <p:cNvSpPr txBox="1"/>
              <p:nvPr/>
            </p:nvSpPr>
            <p:spPr>
              <a:xfrm>
                <a:off x="1664334" y="2300338"/>
                <a:ext cx="2806701" cy="646331"/>
              </a:xfrm>
              <a:prstGeom prst="rect">
                <a:avLst/>
              </a:prstGeom>
              <a:noFill/>
            </p:spPr>
            <p:txBody>
              <a:bodyPr wrap="square" rtlCol="0">
                <a:spAutoFit/>
              </a:bodyPr>
              <a:lstStyle/>
              <a:p>
                <a:r>
                  <a:rPr lang="en-US" altLang="zh-CN" dirty="0" smtClean="0"/>
                  <a:t>E-step:</a:t>
                </a:r>
                <a:r>
                  <a:rPr lang="zh-CN" altLang="en-US" dirty="0" smtClean="0"/>
                  <a:t>给定</a:t>
                </a:r>
                <a14:m>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rPr>
                      <m:t>Θ</m:t>
                    </m:r>
                  </m:oMath>
                </a14:m>
                <a:r>
                  <a:rPr lang="zh-CN" altLang="en-US" dirty="0" smtClean="0"/>
                  <a:t>计算</a:t>
                </a:r>
                <a:r>
                  <a:rPr lang="en-US" altLang="zh-CN" dirty="0" smtClean="0">
                    <a:latin typeface="Times New Roman" panose="02020603050405020304" pitchFamily="18" charset="0"/>
                    <a:cs typeface="Times New Roman" panose="02020603050405020304" pitchFamily="18" charset="0"/>
                  </a:rPr>
                  <a:t>E{</a:t>
                </a:r>
                <a:r>
                  <a:rPr lang="en-US" altLang="zh-CN" dirty="0" err="1">
                    <a:latin typeface="Times New Roman" panose="02020603050405020304" pitchFamily="18" charset="0"/>
                    <a:cs typeface="Times New Roman" panose="02020603050405020304" pitchFamily="18" charset="0"/>
                  </a:rPr>
                  <a:t>z</a:t>
                </a:r>
                <a:r>
                  <a:rPr lang="en-US" altLang="zh-CN" baseline="-25000" dirty="0" err="1">
                    <a:latin typeface="Times New Roman" panose="02020603050405020304" pitchFamily="18" charset="0"/>
                    <a:cs typeface="Times New Roman" panose="02020603050405020304" pitchFamily="18" charset="0"/>
                  </a:rPr>
                  <a:t>ik</a:t>
                </a:r>
                <a:r>
                  <a:rPr lang="en-US" altLang="zh-CN" dirty="0">
                    <a:latin typeface="Times New Roman" panose="02020603050405020304" pitchFamily="18" charset="0"/>
                    <a:cs typeface="Times New Roman" panose="02020603050405020304" pitchFamily="18" charset="0"/>
                  </a:rPr>
                  <a:t>|</a:t>
                </a:r>
                <a:r>
                  <a:rPr lang="el-GR" altLang="zh-CN" dirty="0">
                    <a:ea typeface="Cambria Math" panose="02040503050406030204" pitchFamily="18" charset="0"/>
                  </a:rPr>
                  <a:t> </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Θ</m:t>
                    </m:r>
                  </m:oMath>
                </a14:m>
                <a:r>
                  <a:rPr lang="en-US" altLang="zh-CN" dirty="0" smtClean="0">
                    <a:latin typeface="Times New Roman" panose="02020603050405020304" pitchFamily="18" charset="0"/>
                    <a:cs typeface="Times New Roman" panose="02020603050405020304" pitchFamily="18" charset="0"/>
                  </a:rPr>
                  <a:t>}</a:t>
                </a:r>
                <a:endParaRPr lang="zh-CN" altLang="en-US" dirty="0"/>
              </a:p>
              <a:p>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1664334" y="2300338"/>
                <a:ext cx="2806701" cy="646331"/>
              </a:xfrm>
              <a:prstGeom prst="rect">
                <a:avLst/>
              </a:prstGeom>
              <a:blipFill rotWithShape="0">
                <a:blip r:embed="rId13"/>
                <a:stretch>
                  <a:fillRect l="-1739" t="-75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6210976" y="2300337"/>
                <a:ext cx="2806701" cy="646331"/>
              </a:xfrm>
              <a:prstGeom prst="rect">
                <a:avLst/>
              </a:prstGeom>
              <a:noFill/>
            </p:spPr>
            <p:txBody>
              <a:bodyPr wrap="square" rtlCol="0">
                <a:spAutoFit/>
              </a:bodyPr>
              <a:lstStyle/>
              <a:p>
                <a:r>
                  <a:rPr lang="en-US" altLang="zh-CN" dirty="0"/>
                  <a:t>M</a:t>
                </a:r>
                <a:r>
                  <a:rPr lang="en-US" altLang="zh-CN" dirty="0" smtClean="0"/>
                  <a:t>-step:</a:t>
                </a:r>
                <a:r>
                  <a:rPr lang="zh-CN" altLang="en-US" dirty="0" smtClean="0"/>
                  <a:t>给定</a:t>
                </a:r>
                <a:r>
                  <a:rPr lang="en-US" altLang="zh-CN" dirty="0" smtClean="0">
                    <a:latin typeface="Times New Roman" panose="02020603050405020304" pitchFamily="18" charset="0"/>
                    <a:cs typeface="Times New Roman" panose="02020603050405020304" pitchFamily="18" charset="0"/>
                  </a:rPr>
                  <a:t>E{</a:t>
                </a:r>
                <a:r>
                  <a:rPr lang="en-US" altLang="zh-CN" dirty="0" err="1" smtClean="0">
                    <a:latin typeface="Times New Roman" panose="02020603050405020304" pitchFamily="18" charset="0"/>
                    <a:cs typeface="Times New Roman" panose="02020603050405020304" pitchFamily="18" charset="0"/>
                  </a:rPr>
                  <a:t>z</a:t>
                </a:r>
                <a:r>
                  <a:rPr lang="en-US" altLang="zh-CN" baseline="-25000" dirty="0" err="1" smtClean="0">
                    <a:latin typeface="Times New Roman" panose="02020603050405020304" pitchFamily="18" charset="0"/>
                    <a:cs typeface="Times New Roman" panose="02020603050405020304" pitchFamily="18" charset="0"/>
                  </a:rPr>
                  <a:t>ik</a:t>
                </a:r>
                <a:r>
                  <a:rPr lang="en-US" altLang="zh-CN" dirty="0">
                    <a:latin typeface="Times New Roman" panose="02020603050405020304" pitchFamily="18" charset="0"/>
                    <a:cs typeface="Times New Roman" panose="02020603050405020304" pitchFamily="18" charset="0"/>
                  </a:rPr>
                  <a:t>|</a:t>
                </a:r>
                <a:r>
                  <a:rPr lang="el-GR" altLang="zh-CN" dirty="0">
                    <a:ea typeface="Cambria Math" panose="02040503050406030204" pitchFamily="18" charset="0"/>
                  </a:rPr>
                  <a:t> </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Θ</m:t>
                    </m:r>
                  </m:oMath>
                </a14:m>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更新</a:t>
                </a:r>
                <a14:m>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rPr>
                      <m:t>Θ</m:t>
                    </m:r>
                  </m:oMath>
                </a14:m>
                <a:endParaRPr lang="zh-CN" altLang="en-US" dirty="0"/>
              </a:p>
              <a:p>
                <a:endParaRPr lang="zh-CN" altLang="en-US" dirty="0"/>
              </a:p>
            </p:txBody>
          </p:sp>
        </mc:Choice>
        <mc:Fallback xmlns="">
          <p:sp>
            <p:nvSpPr>
              <p:cNvPr id="16" name="文本框 15"/>
              <p:cNvSpPr txBox="1">
                <a:spLocks noRot="1" noChangeAspect="1" noMove="1" noResize="1" noEditPoints="1" noAdjustHandles="1" noChangeArrowheads="1" noChangeShapeType="1" noTextEdit="1"/>
              </p:cNvSpPr>
              <p:nvPr/>
            </p:nvSpPr>
            <p:spPr>
              <a:xfrm>
                <a:off x="6210976" y="2300337"/>
                <a:ext cx="2806701" cy="646331"/>
              </a:xfrm>
              <a:prstGeom prst="rect">
                <a:avLst/>
              </a:prstGeom>
              <a:blipFill rotWithShape="0">
                <a:blip r:embed="rId14"/>
                <a:stretch>
                  <a:fillRect l="-1957" t="-7547"/>
                </a:stretch>
              </a:blipFill>
            </p:spPr>
            <p:txBody>
              <a:bodyPr/>
              <a:lstStyle/>
              <a:p>
                <a:r>
                  <a:rPr lang="zh-CN" altLang="en-US">
                    <a:noFill/>
                  </a:rPr>
                  <a:t> </a:t>
                </a:r>
              </a:p>
            </p:txBody>
          </p:sp>
        </mc:Fallback>
      </mc:AlternateContent>
      <p:sp>
        <p:nvSpPr>
          <p:cNvPr id="19" name="矩形 18"/>
          <p:cNvSpPr/>
          <p:nvPr/>
        </p:nvSpPr>
        <p:spPr>
          <a:xfrm>
            <a:off x="4290816" y="5278440"/>
            <a:ext cx="851259" cy="369332"/>
          </a:xfrm>
          <a:prstGeom prst="rect">
            <a:avLst/>
          </a:prstGeom>
        </p:spPr>
        <p:txBody>
          <a:bodyPr wrap="none">
            <a:spAutoFit/>
          </a:bodyPr>
          <a:lstStyle/>
          <a:p>
            <a:r>
              <a:rPr lang="en-US" altLang="zh-CN" dirty="0" smtClean="0"/>
              <a:t>M-step</a:t>
            </a:r>
            <a:endParaRPr lang="zh-CN" altLang="en-US" dirty="0"/>
          </a:p>
        </p:txBody>
      </p:sp>
      <p:sp>
        <p:nvSpPr>
          <p:cNvPr id="20" name="矩形 19"/>
          <p:cNvSpPr/>
          <p:nvPr/>
        </p:nvSpPr>
        <p:spPr>
          <a:xfrm>
            <a:off x="4270520" y="4053233"/>
            <a:ext cx="766300" cy="369332"/>
          </a:xfrm>
          <a:prstGeom prst="rect">
            <a:avLst/>
          </a:prstGeom>
        </p:spPr>
        <p:txBody>
          <a:bodyPr wrap="none">
            <a:spAutoFit/>
          </a:bodyPr>
          <a:lstStyle/>
          <a:p>
            <a:r>
              <a:rPr lang="en-US" altLang="zh-CN" dirty="0" smtClean="0"/>
              <a:t>E-step</a:t>
            </a:r>
            <a:endParaRPr lang="zh-CN" altLang="en-US" dirty="0"/>
          </a:p>
        </p:txBody>
      </p:sp>
      <p:sp>
        <p:nvSpPr>
          <p:cNvPr id="21" name="下弧形箭头 20"/>
          <p:cNvSpPr/>
          <p:nvPr/>
        </p:nvSpPr>
        <p:spPr>
          <a:xfrm>
            <a:off x="4336390" y="4895904"/>
            <a:ext cx="720726" cy="36576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下弧形箭头 21"/>
          <p:cNvSpPr/>
          <p:nvPr/>
        </p:nvSpPr>
        <p:spPr>
          <a:xfrm rot="10800000">
            <a:off x="4305608" y="4438707"/>
            <a:ext cx="720726" cy="36576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726127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GMM</a:t>
            </a:r>
            <a:r>
              <a:rPr lang="zh-CN" altLang="en-US" dirty="0">
                <a:latin typeface="Times New Roman" panose="02020603050405020304" pitchFamily="18" charset="0"/>
                <a:cs typeface="Times New Roman" panose="02020603050405020304" pitchFamily="18" charset="0"/>
              </a:rPr>
              <a:t>参数学习</a:t>
            </a:r>
            <a:endParaRPr lang="zh-CN" altLang="en-US" dirty="0"/>
          </a:p>
        </p:txBody>
      </p:sp>
      <p:sp>
        <p:nvSpPr>
          <p:cNvPr id="3" name="内容占位符 2"/>
          <p:cNvSpPr>
            <a:spLocks noGrp="1"/>
          </p:cNvSpPr>
          <p:nvPr>
            <p:ph idx="1"/>
          </p:nvPr>
        </p:nvSpPr>
        <p:spPr/>
        <p:txBody>
          <a:bodyPr/>
          <a:lstStyle/>
          <a:p>
            <a:r>
              <a:rPr lang="zh-CN" altLang="en-US" dirty="0" smtClean="0"/>
              <a:t>算法流程</a:t>
            </a:r>
            <a:endParaRPr lang="zh-CN" altLang="en-US" dirty="0"/>
          </a:p>
        </p:txBody>
      </p:sp>
      <mc:AlternateContent xmlns:mc="http://schemas.openxmlformats.org/markup-compatibility/2006" xmlns:a14="http://schemas.microsoft.com/office/drawing/2010/main">
        <mc:Choice Requires="a14">
          <p:sp>
            <p:nvSpPr>
              <p:cNvPr id="4" name="文本框 3"/>
              <p:cNvSpPr txBox="1"/>
              <p:nvPr/>
            </p:nvSpPr>
            <p:spPr>
              <a:xfrm>
                <a:off x="1165860" y="2430780"/>
                <a:ext cx="5829300" cy="369332"/>
              </a:xfrm>
              <a:prstGeom prst="rect">
                <a:avLst/>
              </a:prstGeom>
              <a:noFill/>
            </p:spPr>
            <p:txBody>
              <a:bodyPr wrap="square" rtlCol="0">
                <a:spAutoFit/>
              </a:bodyPr>
              <a:lstStyle/>
              <a:p>
                <a:r>
                  <a:rPr lang="en-US" altLang="zh-CN" dirty="0" smtClean="0"/>
                  <a:t>1.</a:t>
                </a:r>
                <a:r>
                  <a:rPr lang="zh-CN" altLang="en-US" dirty="0" smtClean="0"/>
                  <a:t>初始化一组参数</a:t>
                </a:r>
                <a14:m>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rPr>
                      <m:t>Θ</m:t>
                    </m:r>
                  </m:oMath>
                </a14:m>
                <a:r>
                  <a:rPr lang="zh-CN" altLang="en-US" dirty="0" smtClean="0"/>
                  <a:t>，如</a:t>
                </a:r>
                <a:r>
                  <a:rPr lang="en-US" altLang="zh-CN" dirty="0" smtClean="0"/>
                  <a:t>K-means</a:t>
                </a:r>
                <a:r>
                  <a:rPr lang="zh-CN" altLang="en-US" dirty="0" smtClean="0"/>
                  <a:t>方法；</a:t>
                </a:r>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1165860" y="2430780"/>
                <a:ext cx="5829300" cy="369332"/>
              </a:xfrm>
              <a:prstGeom prst="rect">
                <a:avLst/>
              </a:prstGeom>
              <a:blipFill rotWithShape="0">
                <a:blip r:embed="rId2"/>
                <a:stretch>
                  <a:fillRect l="-836" t="-15000" b="-2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1165860" y="3934539"/>
                <a:ext cx="5829300" cy="369332"/>
              </a:xfrm>
              <a:prstGeom prst="rect">
                <a:avLst/>
              </a:prstGeom>
              <a:noFill/>
            </p:spPr>
            <p:txBody>
              <a:bodyPr wrap="square" rtlCol="0">
                <a:spAutoFit/>
              </a:bodyPr>
              <a:lstStyle/>
              <a:p>
                <a:r>
                  <a:rPr lang="en-US" altLang="zh-CN" dirty="0" smtClean="0"/>
                  <a:t>3.</a:t>
                </a:r>
                <a:r>
                  <a:rPr lang="zh-CN" altLang="en-US" dirty="0" smtClean="0"/>
                  <a:t>根据</a:t>
                </a:r>
                <a:r>
                  <a:rPr lang="en-US" altLang="zh-CN" dirty="0" smtClean="0">
                    <a:latin typeface="Times New Roman" panose="02020603050405020304" pitchFamily="18" charset="0"/>
                    <a:cs typeface="Times New Roman" panose="02020603050405020304" pitchFamily="18" charset="0"/>
                  </a:rPr>
                  <a:t>E{</a:t>
                </a:r>
                <a:r>
                  <a:rPr lang="en-US" altLang="zh-CN" dirty="0" err="1" smtClean="0">
                    <a:latin typeface="Times New Roman" panose="02020603050405020304" pitchFamily="18" charset="0"/>
                    <a:cs typeface="Times New Roman" panose="02020603050405020304" pitchFamily="18" charset="0"/>
                  </a:rPr>
                  <a:t>z</a:t>
                </a:r>
                <a:r>
                  <a:rPr lang="en-US" altLang="zh-CN" baseline="-25000" dirty="0" err="1" smtClean="0">
                    <a:latin typeface="Times New Roman" panose="02020603050405020304" pitchFamily="18" charset="0"/>
                    <a:cs typeface="Times New Roman" panose="02020603050405020304" pitchFamily="18" charset="0"/>
                  </a:rPr>
                  <a:t>ik</a:t>
                </a:r>
                <a:r>
                  <a:rPr lang="en-US" altLang="zh-CN" dirty="0">
                    <a:latin typeface="Times New Roman" panose="02020603050405020304" pitchFamily="18" charset="0"/>
                    <a:cs typeface="Times New Roman" panose="02020603050405020304" pitchFamily="18" charset="0"/>
                  </a:rPr>
                  <a:t>|</a:t>
                </a:r>
                <a:r>
                  <a:rPr lang="el-GR" altLang="zh-CN" dirty="0">
                    <a:ea typeface="Cambria Math" panose="02040503050406030204" pitchFamily="18" charset="0"/>
                  </a:rPr>
                  <a:t> </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Θ</m:t>
                    </m:r>
                  </m:oMath>
                </a14:m>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更新参数</a:t>
                </a:r>
                <a14:m>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rPr>
                      <m:t>Θ</m:t>
                    </m:r>
                  </m:oMath>
                </a14:m>
                <a:r>
                  <a:rPr lang="zh-CN" altLang="en-US" dirty="0" smtClean="0"/>
                  <a:t>；</a:t>
                </a:r>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1165860" y="3934539"/>
                <a:ext cx="5829300" cy="369332"/>
              </a:xfrm>
              <a:prstGeom prst="rect">
                <a:avLst/>
              </a:prstGeom>
              <a:blipFill rotWithShape="0">
                <a:blip r:embed="rId3"/>
                <a:stretch>
                  <a:fillRect l="-836" t="-13115" b="-262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1165860" y="3162182"/>
                <a:ext cx="5829300" cy="369332"/>
              </a:xfrm>
              <a:prstGeom prst="rect">
                <a:avLst/>
              </a:prstGeom>
              <a:noFill/>
            </p:spPr>
            <p:txBody>
              <a:bodyPr wrap="square" rtlCol="0">
                <a:spAutoFit/>
              </a:bodyPr>
              <a:lstStyle/>
              <a:p>
                <a:r>
                  <a:rPr lang="en-US" altLang="zh-CN" dirty="0" smtClean="0"/>
                  <a:t>2.</a:t>
                </a:r>
                <a:r>
                  <a:rPr lang="zh-CN" altLang="en-US" dirty="0"/>
                  <a:t>根据</a:t>
                </a:r>
                <a:r>
                  <a:rPr lang="zh-CN" altLang="en-US" dirty="0" smtClean="0"/>
                  <a:t>参数</a:t>
                </a:r>
                <a14:m>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rPr>
                      <m:t>Θ</m:t>
                    </m:r>
                  </m:oMath>
                </a14:m>
                <a:r>
                  <a:rPr lang="zh-CN" altLang="en-US" dirty="0" smtClean="0"/>
                  <a:t>计算</a:t>
                </a:r>
                <a:r>
                  <a:rPr lang="en-US" altLang="zh-CN" dirty="0" smtClean="0">
                    <a:latin typeface="Times New Roman" panose="02020603050405020304" pitchFamily="18" charset="0"/>
                    <a:cs typeface="Times New Roman" panose="02020603050405020304" pitchFamily="18" charset="0"/>
                  </a:rPr>
                  <a:t>E{</a:t>
                </a:r>
                <a:r>
                  <a:rPr lang="en-US" altLang="zh-CN" dirty="0" err="1">
                    <a:latin typeface="Times New Roman" panose="02020603050405020304" pitchFamily="18" charset="0"/>
                    <a:cs typeface="Times New Roman" panose="02020603050405020304" pitchFamily="18" charset="0"/>
                  </a:rPr>
                  <a:t>z</a:t>
                </a:r>
                <a:r>
                  <a:rPr lang="en-US" altLang="zh-CN" baseline="-25000" dirty="0" err="1">
                    <a:latin typeface="Times New Roman" panose="02020603050405020304" pitchFamily="18" charset="0"/>
                    <a:cs typeface="Times New Roman" panose="02020603050405020304" pitchFamily="18" charset="0"/>
                  </a:rPr>
                  <a:t>ik</a:t>
                </a:r>
                <a:r>
                  <a:rPr lang="en-US" altLang="zh-CN" dirty="0">
                    <a:latin typeface="Times New Roman" panose="02020603050405020304" pitchFamily="18" charset="0"/>
                    <a:cs typeface="Times New Roman" panose="02020603050405020304" pitchFamily="18" charset="0"/>
                  </a:rPr>
                  <a:t>|</a:t>
                </a:r>
                <a:r>
                  <a:rPr lang="el-GR" altLang="zh-CN" dirty="0">
                    <a:ea typeface="Cambria Math" panose="02040503050406030204" pitchFamily="18" charset="0"/>
                  </a:rPr>
                  <a:t> </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Θ</m:t>
                    </m:r>
                  </m:oMath>
                </a14:m>
                <a:r>
                  <a:rPr lang="en-US" altLang="zh-CN" dirty="0" smtClean="0">
                    <a:latin typeface="Times New Roman" panose="02020603050405020304" pitchFamily="18" charset="0"/>
                    <a:cs typeface="Times New Roman" panose="02020603050405020304" pitchFamily="18" charset="0"/>
                  </a:rPr>
                  <a:t>}</a:t>
                </a:r>
                <a:r>
                  <a:rPr lang="zh-CN" altLang="en-US" dirty="0" smtClean="0"/>
                  <a:t>；</a:t>
                </a:r>
                <a:endParaRPr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1165860" y="3162182"/>
                <a:ext cx="5829300" cy="369332"/>
              </a:xfrm>
              <a:prstGeom prst="rect">
                <a:avLst/>
              </a:prstGeom>
              <a:blipFill rotWithShape="0">
                <a:blip r:embed="rId4"/>
                <a:stretch>
                  <a:fillRect l="-836" t="-15000" b="-2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1165860" y="4683405"/>
                <a:ext cx="7978140" cy="374270"/>
              </a:xfrm>
              <a:prstGeom prst="rect">
                <a:avLst/>
              </a:prstGeom>
              <a:noFill/>
            </p:spPr>
            <p:txBody>
              <a:bodyPr wrap="square" rtlCol="0">
                <a:spAutoFit/>
              </a:bodyPr>
              <a:lstStyle/>
              <a:p>
                <a:r>
                  <a:rPr lang="en-US" altLang="zh-CN" dirty="0" smtClean="0"/>
                  <a:t>4.</a:t>
                </a:r>
                <a:r>
                  <a:rPr lang="zh-CN" altLang="en-US" dirty="0" smtClean="0"/>
                  <a:t>迭代</a:t>
                </a:r>
                <a:r>
                  <a:rPr lang="en-US" altLang="zh-CN" dirty="0" smtClean="0"/>
                  <a:t>2.3.</a:t>
                </a:r>
                <a:r>
                  <a:rPr lang="zh-CN" altLang="en-US" dirty="0" smtClean="0"/>
                  <a:t>直到达到某种阈值条件，如</a:t>
                </a:r>
                <a14:m>
                  <m:oMath xmlns:m="http://schemas.openxmlformats.org/officeDocument/2006/math">
                    <m:r>
                      <a:rPr lang="en-US" altLang="zh-CN" dirty="0">
                        <a:latin typeface="Cambria Math" panose="02040503050406030204" pitchFamily="18" charset="0"/>
                      </a:rPr>
                      <m:t>|</m:t>
                    </m:r>
                    <m:sSup>
                      <m:sSupPr>
                        <m:ctrlPr>
                          <a:rPr lang="en-US" altLang="zh-CN" i="1" dirty="0" smtClean="0">
                            <a:latin typeface="Cambria Math" panose="02040503050406030204" pitchFamily="18" charset="0"/>
                          </a:rPr>
                        </m:ctrlPr>
                      </m:sSupPr>
                      <m:e>
                        <m:r>
                          <m:rPr>
                            <m:sty m:val="p"/>
                          </m:rPr>
                          <a:rPr lang="el-GR" altLang="zh-CN" i="1" smtClean="0">
                            <a:latin typeface="Cambria Math" panose="02040503050406030204" pitchFamily="18" charset="0"/>
                            <a:ea typeface="Cambria Math" panose="02040503050406030204" pitchFamily="18" charset="0"/>
                          </a:rPr>
                          <m:t>Θ</m:t>
                        </m:r>
                      </m:e>
                      <m:sup>
                        <m:r>
                          <m:rPr>
                            <m:sty m:val="p"/>
                          </m:rPr>
                          <a:rPr lang="en-US" altLang="zh-CN" i="1" dirty="0">
                            <a:latin typeface="Cambria Math" panose="02040503050406030204" pitchFamily="18" charset="0"/>
                          </a:rPr>
                          <m:t>new</m:t>
                        </m:r>
                      </m:sup>
                    </m:sSup>
                    <m:r>
                      <a:rPr lang="en-US" altLang="zh-CN" b="0"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m:rPr>
                            <m:sty m:val="p"/>
                          </m:rPr>
                          <a:rPr lang="el-GR" altLang="zh-CN" i="1" smtClean="0">
                            <a:latin typeface="Cambria Math" panose="02040503050406030204" pitchFamily="18" charset="0"/>
                            <a:ea typeface="Cambria Math" panose="02040503050406030204" pitchFamily="18" charset="0"/>
                          </a:rPr>
                          <m:t>Θ</m:t>
                        </m:r>
                      </m:e>
                      <m:sup>
                        <m:r>
                          <a:rPr lang="en-US" altLang="zh-CN" b="0" i="1" dirty="0" smtClean="0">
                            <a:latin typeface="Cambria Math" panose="02040503050406030204" pitchFamily="18" charset="0"/>
                          </a:rPr>
                          <m:t>𝑜𝑙𝑑</m:t>
                        </m:r>
                      </m:sup>
                    </m:sSup>
                    <m:r>
                      <a:rPr lang="en-US" altLang="zh-CN" b="0" i="1" dirty="0" smtClean="0">
                        <a:latin typeface="Cambria Math" panose="02040503050406030204" pitchFamily="18" charset="0"/>
                      </a:rPr>
                      <m:t>|</m:t>
                    </m:r>
                  </m:oMath>
                </a14:m>
                <a:r>
                  <a:rPr lang="en-US" altLang="zh-CN" dirty="0" smtClean="0"/>
                  <a:t>, </a:t>
                </a:r>
                <a14:m>
                  <m:oMath xmlns:m="http://schemas.openxmlformats.org/officeDocument/2006/math">
                    <m:r>
                      <a:rPr lang="en-US" altLang="zh-CN" dirty="0">
                        <a:latin typeface="Cambria Math" panose="02040503050406030204" pitchFamily="18" charset="0"/>
                      </a:rPr>
                      <m:t>|</m:t>
                    </m:r>
                    <m:r>
                      <a:rPr lang="en-US" altLang="zh-CN" b="0" i="1" dirty="0" smtClean="0">
                        <a:latin typeface="Cambria Math" panose="02040503050406030204" pitchFamily="18" charset="0"/>
                      </a:rPr>
                      <m:t>𝑝</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𝑋</m:t>
                    </m:r>
                    <m:r>
                      <a:rPr lang="en-US" altLang="zh-CN" b="0" i="1" dirty="0" smtClean="0">
                        <a:latin typeface="Cambria Math" panose="02040503050406030204" pitchFamily="18" charset="0"/>
                      </a:rPr>
                      <m:t>|</m:t>
                    </m:r>
                    <m:sSup>
                      <m:sSupPr>
                        <m:ctrlPr>
                          <a:rPr lang="en-US" altLang="zh-CN" i="1" dirty="0" smtClean="0">
                            <a:latin typeface="Cambria Math" panose="02040503050406030204" pitchFamily="18" charset="0"/>
                          </a:rPr>
                        </m:ctrlPr>
                      </m:sSupPr>
                      <m:e>
                        <m:r>
                          <m:rPr>
                            <m:sty m:val="p"/>
                          </m:rPr>
                          <a:rPr lang="el-GR" altLang="zh-CN" i="1" smtClean="0">
                            <a:latin typeface="Cambria Math" panose="02040503050406030204" pitchFamily="18" charset="0"/>
                            <a:ea typeface="Cambria Math" panose="02040503050406030204" pitchFamily="18" charset="0"/>
                          </a:rPr>
                          <m:t>Θ</m:t>
                        </m:r>
                      </m:e>
                      <m:sup>
                        <m:r>
                          <m:rPr>
                            <m:sty m:val="p"/>
                          </m:rPr>
                          <a:rPr lang="en-US" altLang="zh-CN" i="1" dirty="0">
                            <a:latin typeface="Cambria Math" panose="02040503050406030204" pitchFamily="18" charset="0"/>
                          </a:rPr>
                          <m:t>new</m:t>
                        </m:r>
                      </m:sup>
                    </m:sSup>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𝑝</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𝑋</m:t>
                    </m:r>
                    <m:r>
                      <a:rPr lang="en-US" altLang="zh-CN" b="0" i="1" dirty="0" smtClean="0">
                        <a:latin typeface="Cambria Math" panose="02040503050406030204" pitchFamily="18" charset="0"/>
                      </a:rPr>
                      <m:t>|</m:t>
                    </m:r>
                    <m:sSup>
                      <m:sSupPr>
                        <m:ctrlPr>
                          <a:rPr lang="en-US" altLang="zh-CN" i="1" dirty="0" smtClean="0">
                            <a:latin typeface="Cambria Math" panose="02040503050406030204" pitchFamily="18" charset="0"/>
                          </a:rPr>
                        </m:ctrlPr>
                      </m:sSupPr>
                      <m:e>
                        <m:r>
                          <m:rPr>
                            <m:sty m:val="p"/>
                          </m:rPr>
                          <a:rPr lang="el-GR" altLang="zh-CN" i="1" smtClean="0">
                            <a:latin typeface="Cambria Math" panose="02040503050406030204" pitchFamily="18" charset="0"/>
                            <a:ea typeface="Cambria Math" panose="02040503050406030204" pitchFamily="18" charset="0"/>
                          </a:rPr>
                          <m:t>Θ</m:t>
                        </m:r>
                      </m:e>
                      <m:sup>
                        <m:r>
                          <a:rPr lang="en-US" altLang="zh-CN" b="0" i="1" dirty="0" smtClean="0">
                            <a:latin typeface="Cambria Math" panose="02040503050406030204" pitchFamily="18" charset="0"/>
                          </a:rPr>
                          <m:t>𝑜𝑙𝑑</m:t>
                        </m:r>
                      </m:sup>
                    </m:sSup>
                    <m:r>
                      <a:rPr lang="en-US" altLang="zh-CN" b="0" i="1" dirty="0" smtClean="0">
                        <a:latin typeface="Cambria Math" panose="02040503050406030204" pitchFamily="18" charset="0"/>
                      </a:rPr>
                      <m:t>)|</m:t>
                    </m:r>
                  </m:oMath>
                </a14:m>
                <a:r>
                  <a:rPr lang="zh-CN" altLang="en-US" dirty="0" smtClean="0"/>
                  <a:t>；</a:t>
                </a:r>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1165860" y="4683405"/>
                <a:ext cx="7978140" cy="374270"/>
              </a:xfrm>
              <a:prstGeom prst="rect">
                <a:avLst/>
              </a:prstGeom>
              <a:blipFill rotWithShape="0">
                <a:blip r:embed="rId5"/>
                <a:stretch>
                  <a:fillRect l="-611" t="-12903" r="-3514" b="-241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084458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GMM</a:t>
            </a:r>
            <a:r>
              <a:rPr lang="zh-CN" altLang="en-US" dirty="0">
                <a:latin typeface="Times New Roman" panose="02020603050405020304" pitchFamily="18" charset="0"/>
                <a:cs typeface="Times New Roman" panose="02020603050405020304" pitchFamily="18" charset="0"/>
              </a:rPr>
              <a:t>参数学习</a:t>
            </a:r>
            <a:endParaRPr lang="zh-CN" altLang="en-US" dirty="0"/>
          </a:p>
        </p:txBody>
      </p:sp>
      <p:sp>
        <p:nvSpPr>
          <p:cNvPr id="3" name="内容占位符 2"/>
          <p:cNvSpPr>
            <a:spLocks noGrp="1"/>
          </p:cNvSpPr>
          <p:nvPr>
            <p:ph idx="1"/>
          </p:nvPr>
        </p:nvSpPr>
        <p:spPr/>
        <p:txBody>
          <a:bodyPr/>
          <a:lstStyle/>
          <a:p>
            <a:r>
              <a:rPr lang="en-US" altLang="zh-CN" dirty="0" smtClean="0">
                <a:latin typeface="Times New Roman" panose="02020603050405020304" pitchFamily="18" charset="0"/>
                <a:cs typeface="Times New Roman" panose="02020603050405020304" pitchFamily="18" charset="0"/>
              </a:rPr>
              <a:t>GMM</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K=2</a:t>
            </a:r>
            <a:endParaRPr lang="zh-CN" altLang="en-US"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1423035" y="2673233"/>
            <a:ext cx="6297930" cy="3941562"/>
          </a:xfrm>
          <a:prstGeom prst="rect">
            <a:avLst/>
          </a:prstGeom>
        </p:spPr>
      </p:pic>
      <p:sp>
        <p:nvSpPr>
          <p:cNvPr id="5" name="文本框 4"/>
          <p:cNvSpPr txBox="1"/>
          <p:nvPr/>
        </p:nvSpPr>
        <p:spPr>
          <a:xfrm>
            <a:off x="4221480" y="2518601"/>
            <a:ext cx="1402080" cy="276999"/>
          </a:xfrm>
          <a:prstGeom prst="rect">
            <a:avLst/>
          </a:prstGeom>
          <a:noFill/>
        </p:spPr>
        <p:txBody>
          <a:bodyPr wrap="square" rtlCol="0">
            <a:spAutoFit/>
          </a:bodyPr>
          <a:lstStyle/>
          <a:p>
            <a:r>
              <a:rPr lang="en-US" altLang="zh-CN" sz="1200" dirty="0" smtClean="0"/>
              <a:t>K-</a:t>
            </a:r>
            <a:r>
              <a:rPr lang="en-US" altLang="zh-CN" sz="1200" dirty="0" err="1" smtClean="0"/>
              <a:t>meams</a:t>
            </a:r>
            <a:r>
              <a:rPr lang="zh-CN" altLang="en-US" sz="1200" dirty="0" smtClean="0"/>
              <a:t>初始化</a:t>
            </a:r>
            <a:endParaRPr lang="zh-CN" altLang="en-US" sz="1200" dirty="0"/>
          </a:p>
        </p:txBody>
      </p:sp>
      <p:sp>
        <p:nvSpPr>
          <p:cNvPr id="6" name="文本框 5"/>
          <p:cNvSpPr txBox="1"/>
          <p:nvPr/>
        </p:nvSpPr>
        <p:spPr>
          <a:xfrm>
            <a:off x="2750820" y="2518600"/>
            <a:ext cx="861060" cy="276999"/>
          </a:xfrm>
          <a:prstGeom prst="rect">
            <a:avLst/>
          </a:prstGeom>
          <a:noFill/>
        </p:spPr>
        <p:txBody>
          <a:bodyPr wrap="square" rtlCol="0">
            <a:spAutoFit/>
          </a:bodyPr>
          <a:lstStyle/>
          <a:p>
            <a:r>
              <a:rPr lang="zh-CN" altLang="en-US" sz="1200" dirty="0" smtClean="0"/>
              <a:t>原始数据</a:t>
            </a:r>
            <a:endParaRPr lang="zh-CN" altLang="en-US" sz="1200" dirty="0"/>
          </a:p>
        </p:txBody>
      </p:sp>
      <p:sp>
        <p:nvSpPr>
          <p:cNvPr id="7" name="文本框 6"/>
          <p:cNvSpPr txBox="1"/>
          <p:nvPr/>
        </p:nvSpPr>
        <p:spPr>
          <a:xfrm>
            <a:off x="6410325" y="2518599"/>
            <a:ext cx="1402080" cy="276999"/>
          </a:xfrm>
          <a:prstGeom prst="rect">
            <a:avLst/>
          </a:prstGeom>
          <a:noFill/>
        </p:spPr>
        <p:txBody>
          <a:bodyPr wrap="square" rtlCol="0">
            <a:spAutoFit/>
          </a:bodyPr>
          <a:lstStyle/>
          <a:p>
            <a:r>
              <a:rPr lang="zh-CN" altLang="en-US" sz="1200" dirty="0" smtClean="0"/>
              <a:t>迭代过程</a:t>
            </a:r>
            <a:endParaRPr lang="zh-CN" altLang="en-US" sz="1200" dirty="0"/>
          </a:p>
        </p:txBody>
      </p:sp>
      <p:sp>
        <p:nvSpPr>
          <p:cNvPr id="9" name="文本框 8"/>
          <p:cNvSpPr txBox="1"/>
          <p:nvPr/>
        </p:nvSpPr>
        <p:spPr>
          <a:xfrm>
            <a:off x="2715578" y="6412419"/>
            <a:ext cx="1402080" cy="276999"/>
          </a:xfrm>
          <a:prstGeom prst="rect">
            <a:avLst/>
          </a:prstGeom>
          <a:noFill/>
        </p:spPr>
        <p:txBody>
          <a:bodyPr wrap="square" rtlCol="0">
            <a:spAutoFit/>
          </a:bodyPr>
          <a:lstStyle/>
          <a:p>
            <a:r>
              <a:rPr lang="zh-CN" altLang="en-US" sz="1200" dirty="0" smtClean="0"/>
              <a:t>迭代过程</a:t>
            </a:r>
            <a:endParaRPr lang="zh-CN" altLang="en-US" sz="1200" dirty="0"/>
          </a:p>
        </p:txBody>
      </p:sp>
      <p:sp>
        <p:nvSpPr>
          <p:cNvPr id="10" name="文本框 9"/>
          <p:cNvSpPr txBox="1"/>
          <p:nvPr/>
        </p:nvSpPr>
        <p:spPr>
          <a:xfrm>
            <a:off x="4650105" y="6412419"/>
            <a:ext cx="1402080" cy="276999"/>
          </a:xfrm>
          <a:prstGeom prst="rect">
            <a:avLst/>
          </a:prstGeom>
          <a:noFill/>
        </p:spPr>
        <p:txBody>
          <a:bodyPr wrap="square" rtlCol="0">
            <a:spAutoFit/>
          </a:bodyPr>
          <a:lstStyle/>
          <a:p>
            <a:r>
              <a:rPr lang="zh-CN" altLang="en-US" sz="1200" dirty="0" smtClean="0"/>
              <a:t>迭代过程</a:t>
            </a:r>
            <a:endParaRPr lang="zh-CN" altLang="en-US" sz="1200" dirty="0"/>
          </a:p>
        </p:txBody>
      </p:sp>
      <p:sp>
        <p:nvSpPr>
          <p:cNvPr id="11" name="文本框 10"/>
          <p:cNvSpPr txBox="1"/>
          <p:nvPr/>
        </p:nvSpPr>
        <p:spPr>
          <a:xfrm>
            <a:off x="6584632" y="6476295"/>
            <a:ext cx="1402080" cy="276999"/>
          </a:xfrm>
          <a:prstGeom prst="rect">
            <a:avLst/>
          </a:prstGeom>
          <a:noFill/>
        </p:spPr>
        <p:txBody>
          <a:bodyPr wrap="square" rtlCol="0">
            <a:spAutoFit/>
          </a:bodyPr>
          <a:lstStyle/>
          <a:p>
            <a:r>
              <a:rPr lang="zh-CN" altLang="en-US" sz="1200" dirty="0" smtClean="0"/>
              <a:t>迭代结果</a:t>
            </a:r>
            <a:endParaRPr lang="zh-CN" altLang="en-US" sz="1200" dirty="0"/>
          </a:p>
        </p:txBody>
      </p:sp>
    </p:spTree>
    <p:extLst>
      <p:ext uri="{BB962C8B-B14F-4D97-AF65-F5344CB8AC3E}">
        <p14:creationId xmlns:p14="http://schemas.microsoft.com/office/powerpoint/2010/main" val="42834963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高斯混合模型（</a:t>
            </a:r>
            <a:r>
              <a:rPr lang="en-US" altLang="zh-CN" dirty="0">
                <a:latin typeface="Times New Roman" panose="02020603050405020304" pitchFamily="18" charset="0"/>
                <a:cs typeface="Times New Roman" panose="02020603050405020304" pitchFamily="18" charset="0"/>
              </a:rPr>
              <a:t>GMM</a:t>
            </a:r>
            <a:r>
              <a:rPr lang="zh-CN" altLang="en-US" dirty="0"/>
              <a:t>）</a:t>
            </a:r>
          </a:p>
        </p:txBody>
      </p:sp>
      <p:sp>
        <p:nvSpPr>
          <p:cNvPr id="3" name="内容占位符 2"/>
          <p:cNvSpPr>
            <a:spLocks noGrp="1"/>
          </p:cNvSpPr>
          <p:nvPr>
            <p:ph idx="1"/>
          </p:nvPr>
        </p:nvSpPr>
        <p:spPr/>
        <p:txBody>
          <a:bodyPr/>
          <a:lstStyle/>
          <a:p>
            <a:r>
              <a:rPr lang="en-US" altLang="zh-CN" dirty="0" smtClean="0">
                <a:latin typeface="Times New Roman" panose="02020603050405020304" pitchFamily="18" charset="0"/>
                <a:cs typeface="Times New Roman" panose="02020603050405020304" pitchFamily="18" charset="0"/>
              </a:rPr>
              <a:t>GMM</a:t>
            </a:r>
            <a:r>
              <a:rPr lang="zh-CN" altLang="en-US" dirty="0" smtClean="0">
                <a:latin typeface="Times New Roman" panose="02020603050405020304" pitchFamily="18" charset="0"/>
                <a:cs typeface="Times New Roman" panose="02020603050405020304" pitchFamily="18" charset="0"/>
              </a:rPr>
              <a:t>的表达式</a:t>
            </a:r>
            <a:endParaRPr lang="en-US" altLang="zh-CN" dirty="0" smtClean="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GMM</a:t>
            </a:r>
            <a:r>
              <a:rPr lang="zh-CN" altLang="en-US" dirty="0" smtClean="0">
                <a:latin typeface="Times New Roman" panose="02020603050405020304" pitchFamily="18" charset="0"/>
                <a:cs typeface="Times New Roman" panose="02020603050405020304" pitchFamily="18" charset="0"/>
              </a:rPr>
              <a:t>参数计算</a:t>
            </a:r>
            <a:endParaRPr lang="en-US" altLang="zh-CN" dirty="0" smtClean="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r>
              <a:rPr lang="en-US" altLang="zh-CN" dirty="0" smtClean="0">
                <a:solidFill>
                  <a:srgbClr val="FF0000"/>
                </a:solidFill>
                <a:latin typeface="Times New Roman" panose="02020603050405020304" pitchFamily="18" charset="0"/>
                <a:cs typeface="Times New Roman" panose="02020603050405020304" pitchFamily="18" charset="0"/>
              </a:rPr>
              <a:t>GMM</a:t>
            </a:r>
            <a:r>
              <a:rPr lang="zh-CN" altLang="en-US" dirty="0" smtClean="0">
                <a:solidFill>
                  <a:srgbClr val="FF0000"/>
                </a:solidFill>
                <a:latin typeface="Times New Roman" panose="02020603050405020304" pitchFamily="18" charset="0"/>
                <a:cs typeface="Times New Roman" panose="02020603050405020304" pitchFamily="18" charset="0"/>
              </a:rPr>
              <a:t>应用举例</a:t>
            </a:r>
            <a:endParaRPr lang="zh-CN" altLang="en-US" dirty="0">
              <a:solidFill>
                <a:srgbClr val="FF0000"/>
              </a:solidFill>
            </a:endParaRPr>
          </a:p>
        </p:txBody>
      </p:sp>
    </p:spTree>
    <p:extLst>
      <p:ext uri="{BB962C8B-B14F-4D97-AF65-F5344CB8AC3E}">
        <p14:creationId xmlns:p14="http://schemas.microsoft.com/office/powerpoint/2010/main" val="37481921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GMM</a:t>
            </a:r>
            <a:r>
              <a:rPr lang="zh-CN" altLang="en-US" dirty="0"/>
              <a:t>应用</a:t>
            </a:r>
            <a:r>
              <a:rPr lang="en-US" altLang="zh-CN" dirty="0"/>
              <a:t>:</a:t>
            </a:r>
            <a:r>
              <a:rPr lang="zh-CN" altLang="en-US" dirty="0"/>
              <a:t>背景建模</a:t>
            </a:r>
          </a:p>
        </p:txBody>
      </p:sp>
      <p:sp>
        <p:nvSpPr>
          <p:cNvPr id="3" name="内容占位符 2"/>
          <p:cNvSpPr>
            <a:spLocks noGrp="1"/>
          </p:cNvSpPr>
          <p:nvPr>
            <p:ph idx="1"/>
          </p:nvPr>
        </p:nvSpPr>
        <p:spPr/>
        <p:txBody>
          <a:bodyPr/>
          <a:lstStyle/>
          <a:p>
            <a:r>
              <a:rPr lang="zh-CN" altLang="en-US" dirty="0" smtClean="0"/>
              <a:t>背景模型：对图像中的场景进行建模，从而进行运动检测。</a:t>
            </a:r>
            <a:endParaRPr lang="en-US" altLang="zh-CN" dirty="0" smtClean="0"/>
          </a:p>
          <a:p>
            <a:pPr lvl="1"/>
            <a:endParaRPr lang="zh-CN" altLang="en-US" dirty="0"/>
          </a:p>
        </p:txBody>
      </p:sp>
      <p:sp>
        <p:nvSpPr>
          <p:cNvPr id="4" name="Text Box 6"/>
          <p:cNvSpPr txBox="1">
            <a:spLocks noChangeArrowheads="1"/>
          </p:cNvSpPr>
          <p:nvPr/>
        </p:nvSpPr>
        <p:spPr bwMode="auto">
          <a:xfrm>
            <a:off x="1539240" y="2865120"/>
            <a:ext cx="5715000" cy="284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t>要点</a:t>
            </a:r>
            <a:r>
              <a:rPr lang="en-US" altLang="zh-CN" dirty="0"/>
              <a:t>1</a:t>
            </a:r>
            <a:r>
              <a:rPr lang="zh-CN" altLang="en-US" dirty="0"/>
              <a:t>：将图像中的每个图像单位</a:t>
            </a:r>
            <a:r>
              <a:rPr lang="en-US" altLang="zh-CN" dirty="0"/>
              <a:t>(</a:t>
            </a:r>
            <a:r>
              <a:rPr lang="zh-CN" altLang="en-US" dirty="0"/>
              <a:t>像素，块等</a:t>
            </a:r>
            <a:r>
              <a:rPr lang="en-US" altLang="zh-CN" dirty="0"/>
              <a:t>)</a:t>
            </a:r>
            <a:r>
              <a:rPr lang="zh-CN" altLang="en-US" dirty="0"/>
              <a:t>看成是从混合高斯分布样本中采样得到的随机变量；</a:t>
            </a:r>
          </a:p>
          <a:p>
            <a:pPr>
              <a:spcBef>
                <a:spcPct val="50000"/>
              </a:spcBef>
            </a:pPr>
            <a:endParaRPr lang="zh-CN" altLang="en-US" dirty="0"/>
          </a:p>
          <a:p>
            <a:pPr>
              <a:spcBef>
                <a:spcPct val="50000"/>
              </a:spcBef>
            </a:pPr>
            <a:r>
              <a:rPr lang="zh-CN" altLang="en-US" dirty="0"/>
              <a:t>要点</a:t>
            </a:r>
            <a:r>
              <a:rPr lang="en-US" altLang="zh-CN" dirty="0"/>
              <a:t>2</a:t>
            </a:r>
            <a:r>
              <a:rPr lang="zh-CN" altLang="en-US" dirty="0"/>
              <a:t>：根据先验知识，每个像素点是前景或背景的先验概率可以估值；</a:t>
            </a:r>
          </a:p>
          <a:p>
            <a:pPr>
              <a:spcBef>
                <a:spcPct val="50000"/>
              </a:spcBef>
            </a:pPr>
            <a:endParaRPr lang="zh-CN" altLang="en-US" dirty="0"/>
          </a:p>
          <a:p>
            <a:pPr>
              <a:spcBef>
                <a:spcPct val="50000"/>
              </a:spcBef>
            </a:pPr>
            <a:r>
              <a:rPr lang="zh-CN" altLang="en-US" dirty="0"/>
              <a:t>要点</a:t>
            </a:r>
            <a:r>
              <a:rPr lang="en-US" altLang="zh-CN" dirty="0"/>
              <a:t>3</a:t>
            </a:r>
            <a:r>
              <a:rPr lang="zh-CN" altLang="en-US" dirty="0"/>
              <a:t>：考虑到背景的多模态和复杂度，一般的混合高斯模型采用</a:t>
            </a:r>
            <a:r>
              <a:rPr lang="en-US" altLang="zh-CN" dirty="0"/>
              <a:t>3-5</a:t>
            </a:r>
            <a:r>
              <a:rPr lang="zh-CN" altLang="en-US" dirty="0"/>
              <a:t>个单高斯模型进行混合。</a:t>
            </a:r>
          </a:p>
        </p:txBody>
      </p:sp>
    </p:spTree>
    <p:extLst>
      <p:ext uri="{BB962C8B-B14F-4D97-AF65-F5344CB8AC3E}">
        <p14:creationId xmlns:p14="http://schemas.microsoft.com/office/powerpoint/2010/main" val="19994440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GMM</a:t>
            </a:r>
            <a:r>
              <a:rPr lang="zh-CN" altLang="en-US" dirty="0" smtClean="0"/>
              <a:t>应用</a:t>
            </a:r>
            <a:r>
              <a:rPr lang="en-US" altLang="zh-CN" dirty="0" smtClean="0"/>
              <a:t>:</a:t>
            </a:r>
            <a:r>
              <a:rPr lang="zh-CN" altLang="en-US" dirty="0" smtClean="0"/>
              <a:t>背景建模</a:t>
            </a:r>
            <a:endParaRPr lang="zh-CN" altLang="en-US" dirty="0"/>
          </a:p>
        </p:txBody>
      </p:sp>
      <p:sp>
        <p:nvSpPr>
          <p:cNvPr id="3" name="内容占位符 2"/>
          <p:cNvSpPr>
            <a:spLocks noGrp="1"/>
          </p:cNvSpPr>
          <p:nvPr>
            <p:ph idx="1"/>
          </p:nvPr>
        </p:nvSpPr>
        <p:spPr/>
        <p:txBody>
          <a:bodyPr/>
          <a:lstStyle/>
          <a:p>
            <a:r>
              <a:rPr lang="zh-CN" altLang="en-US" dirty="0"/>
              <a:t>用</a:t>
            </a:r>
            <a:r>
              <a:rPr lang="en-US" altLang="zh-CN" dirty="0" smtClean="0">
                <a:latin typeface="Times New Roman" panose="02020603050405020304" pitchFamily="18" charset="0"/>
                <a:cs typeface="Times New Roman" panose="02020603050405020304" pitchFamily="18" charset="0"/>
              </a:rPr>
              <a:t>K</a:t>
            </a:r>
            <a:r>
              <a:rPr lang="zh-CN" altLang="en-US" dirty="0" smtClean="0"/>
              <a:t>个</a:t>
            </a:r>
            <a:r>
              <a:rPr lang="zh-CN" altLang="en-US" dirty="0"/>
              <a:t>高斯模型来表征图像中各个像素点的特征</a:t>
            </a:r>
            <a:endParaRPr lang="en-US" altLang="zh-CN" dirty="0"/>
          </a:p>
          <a:p>
            <a:r>
              <a:rPr lang="en-US" altLang="zh-CN" i="1" dirty="0" err="1" smtClean="0">
                <a:latin typeface="Times New Roman" panose="02020603050405020304" pitchFamily="18" charset="0"/>
                <a:cs typeface="Times New Roman" panose="02020603050405020304" pitchFamily="18" charset="0"/>
              </a:rPr>
              <a:t>I</a:t>
            </a:r>
            <a:r>
              <a:rPr lang="en-US" altLang="zh-CN" i="1" baseline="-25000" dirty="0" err="1" smtClean="0">
                <a:latin typeface="Times New Roman" panose="02020603050405020304" pitchFamily="18" charset="0"/>
                <a:cs typeface="Times New Roman" panose="02020603050405020304" pitchFamily="18" charset="0"/>
              </a:rPr>
              <a:t>xy,t</a:t>
            </a:r>
            <a:r>
              <a:rPr lang="zh-CN" altLang="en-US" dirty="0" smtClean="0"/>
              <a:t>属于</a:t>
            </a:r>
            <a:r>
              <a:rPr lang="zh-CN" altLang="en-US" dirty="0"/>
              <a:t>背景区域的概率密度：</a:t>
            </a:r>
          </a:p>
        </p:txBody>
      </p:sp>
      <p:graphicFrame>
        <p:nvGraphicFramePr>
          <p:cNvPr id="4" name="对象 3"/>
          <p:cNvGraphicFramePr>
            <a:graphicFrameLocks noChangeAspect="1"/>
          </p:cNvGraphicFramePr>
          <p:nvPr>
            <p:extLst>
              <p:ext uri="{D42A27DB-BD31-4B8C-83A1-F6EECF244321}">
                <p14:modId xmlns:p14="http://schemas.microsoft.com/office/powerpoint/2010/main" val="493675858"/>
              </p:ext>
            </p:extLst>
          </p:nvPr>
        </p:nvGraphicFramePr>
        <p:xfrm>
          <a:off x="1951038" y="2822575"/>
          <a:ext cx="4708525" cy="785813"/>
        </p:xfrm>
        <a:graphic>
          <a:graphicData uri="http://schemas.openxmlformats.org/presentationml/2006/ole">
            <mc:AlternateContent xmlns:mc="http://schemas.openxmlformats.org/markup-compatibility/2006">
              <mc:Choice xmlns:v="urn:schemas-microsoft-com:vml" Requires="v">
                <p:oleObj spid="_x0000_s3133" name="Equation" r:id="rId4" imgW="2463480" imgH="431640" progId="Equation.DSMT4">
                  <p:embed/>
                </p:oleObj>
              </mc:Choice>
              <mc:Fallback>
                <p:oleObj name="Equation" r:id="rId4" imgW="2463480" imgH="431640" progId="Equation.DSMT4">
                  <p:embed/>
                  <p:pic>
                    <p:nvPicPr>
                      <p:cNvPr id="0" name=""/>
                      <p:cNvPicPr/>
                      <p:nvPr/>
                    </p:nvPicPr>
                    <p:blipFill>
                      <a:blip r:embed="rId5"/>
                      <a:stretch>
                        <a:fillRect/>
                      </a:stretch>
                    </p:blipFill>
                    <p:spPr>
                      <a:xfrm>
                        <a:off x="1951038" y="2822575"/>
                        <a:ext cx="4708525" cy="785813"/>
                      </a:xfrm>
                      <a:prstGeom prst="rect">
                        <a:avLst/>
                      </a:prstGeom>
                    </p:spPr>
                  </p:pic>
                </p:oleObj>
              </mc:Fallback>
            </mc:AlternateContent>
          </a:graphicData>
        </a:graphic>
      </p:graphicFrame>
      <p:sp>
        <p:nvSpPr>
          <p:cNvPr id="5" name="文本框 4"/>
          <p:cNvSpPr txBox="1"/>
          <p:nvPr/>
        </p:nvSpPr>
        <p:spPr>
          <a:xfrm>
            <a:off x="990600" y="3669348"/>
            <a:ext cx="5814060" cy="369332"/>
          </a:xfrm>
          <a:prstGeom prst="rect">
            <a:avLst/>
          </a:prstGeom>
          <a:noFill/>
        </p:spPr>
        <p:txBody>
          <a:bodyPr wrap="square" rtlCol="0">
            <a:spAutoFit/>
          </a:bodyPr>
          <a:lstStyle/>
          <a:p>
            <a:r>
              <a:rPr lang="en-US" altLang="zh-CN" i="1" dirty="0" err="1" smtClean="0">
                <a:latin typeface="Times New Roman" panose="02020603050405020304" pitchFamily="18" charset="0"/>
                <a:cs typeface="Times New Roman" panose="02020603050405020304" pitchFamily="18" charset="0"/>
              </a:rPr>
              <a:t>I</a:t>
            </a:r>
            <a:r>
              <a:rPr lang="en-US" altLang="zh-CN" i="1" baseline="-25000" dirty="0" err="1" smtClean="0">
                <a:latin typeface="Times New Roman" panose="02020603050405020304" pitchFamily="18" charset="0"/>
                <a:cs typeface="Times New Roman" panose="02020603050405020304" pitchFamily="18" charset="0"/>
              </a:rPr>
              <a:t>xy,t</a:t>
            </a:r>
            <a:r>
              <a:rPr lang="en-US" altLang="zh-CN" i="1" baseline="-25000" dirty="0" smtClean="0">
                <a:latin typeface="Times New Roman" panose="02020603050405020304" pitchFamily="18" charset="0"/>
                <a:cs typeface="Times New Roman" panose="02020603050405020304" pitchFamily="18" charset="0"/>
              </a:rPr>
              <a:t> </a:t>
            </a:r>
            <a:r>
              <a:rPr lang="zh-CN" altLang="en-US" dirty="0" smtClean="0"/>
              <a:t>表示</a:t>
            </a:r>
            <a:r>
              <a:rPr lang="en-US" altLang="zh-CN" i="1" dirty="0" smtClean="0">
                <a:latin typeface="Times New Roman" panose="02020603050405020304" pitchFamily="18" charset="0"/>
                <a:cs typeface="Times New Roman" panose="02020603050405020304" pitchFamily="18" charset="0"/>
              </a:rPr>
              <a:t>t</a:t>
            </a:r>
            <a:r>
              <a:rPr lang="zh-CN" altLang="en-US" dirty="0" smtClean="0"/>
              <a:t>时刻图像</a:t>
            </a:r>
            <a:r>
              <a:rPr lang="en-US" altLang="zh-CN" i="1" dirty="0" smtClean="0">
                <a:latin typeface="Times New Roman" panose="02020603050405020304" pitchFamily="18" charset="0"/>
                <a:cs typeface="Times New Roman" panose="02020603050405020304" pitchFamily="18" charset="0"/>
              </a:rPr>
              <a:t>I</a:t>
            </a:r>
            <a:r>
              <a:rPr lang="zh-CN" altLang="en-US" dirty="0" smtClean="0"/>
              <a:t>中的</a:t>
            </a:r>
            <a:r>
              <a:rPr lang="en-US" altLang="zh-CN" i="1" dirty="0" err="1" smtClean="0">
                <a:latin typeface="Times New Roman" panose="02020603050405020304" pitchFamily="18" charset="0"/>
                <a:cs typeface="Times New Roman" panose="02020603050405020304" pitchFamily="18" charset="0"/>
              </a:rPr>
              <a:t>xy</a:t>
            </a:r>
            <a:r>
              <a:rPr lang="zh-CN" altLang="en-US" dirty="0" smtClean="0"/>
              <a:t>位置的像素特征。</a:t>
            </a:r>
            <a:endParaRPr lang="zh-CN" alt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val="2872007960"/>
              </p:ext>
            </p:extLst>
          </p:nvPr>
        </p:nvGraphicFramePr>
        <p:xfrm>
          <a:off x="6727825" y="2822575"/>
          <a:ext cx="1431925" cy="785813"/>
        </p:xfrm>
        <a:graphic>
          <a:graphicData uri="http://schemas.openxmlformats.org/presentationml/2006/ole">
            <mc:AlternateContent xmlns:mc="http://schemas.openxmlformats.org/markup-compatibility/2006">
              <mc:Choice xmlns:v="urn:schemas-microsoft-com:vml" Requires="v">
                <p:oleObj spid="_x0000_s3134" name="Equation" r:id="rId6" imgW="749160" imgH="431640" progId="Equation.DSMT4">
                  <p:embed/>
                </p:oleObj>
              </mc:Choice>
              <mc:Fallback>
                <p:oleObj name="Equation" r:id="rId6" imgW="749160" imgH="431640" progId="Equation.DSMT4">
                  <p:embed/>
                  <p:pic>
                    <p:nvPicPr>
                      <p:cNvPr id="0" name=""/>
                      <p:cNvPicPr/>
                      <p:nvPr/>
                    </p:nvPicPr>
                    <p:blipFill>
                      <a:blip r:embed="rId7"/>
                      <a:stretch>
                        <a:fillRect/>
                      </a:stretch>
                    </p:blipFill>
                    <p:spPr>
                      <a:xfrm>
                        <a:off x="6727825" y="2822575"/>
                        <a:ext cx="1431925" cy="785813"/>
                      </a:xfrm>
                      <a:prstGeom prst="rect">
                        <a:avLst/>
                      </a:prstGeom>
                    </p:spPr>
                  </p:pic>
                </p:oleObj>
              </mc:Fallback>
            </mc:AlternateContent>
          </a:graphicData>
        </a:graphic>
      </p:graphicFrame>
      <p:sp>
        <p:nvSpPr>
          <p:cNvPr id="8" name="文本框 7"/>
          <p:cNvSpPr txBox="1"/>
          <p:nvPr/>
        </p:nvSpPr>
        <p:spPr>
          <a:xfrm>
            <a:off x="628650" y="4250889"/>
            <a:ext cx="6065520" cy="954107"/>
          </a:xfrm>
          <a:prstGeom prst="rect">
            <a:avLst/>
          </a:prstGeom>
          <a:noFill/>
        </p:spPr>
        <p:txBody>
          <a:bodyPr wrap="square" rtlCol="0">
            <a:spAutoFit/>
          </a:bodyPr>
          <a:lstStyle/>
          <a:p>
            <a:r>
              <a:rPr lang="zh-CN" altLang="en-US" sz="2800" dirty="0" smtClean="0"/>
              <a:t>模型主要</a:t>
            </a:r>
            <a:r>
              <a:rPr lang="zh-CN" altLang="en-US" sz="2800" dirty="0"/>
              <a:t>步骤：</a:t>
            </a:r>
            <a:endParaRPr lang="en-US" altLang="zh-CN" sz="2800" dirty="0"/>
          </a:p>
          <a:p>
            <a:r>
              <a:rPr lang="en-US" altLang="zh-CN" sz="2800" dirty="0"/>
              <a:t>	</a:t>
            </a:r>
            <a:endParaRPr lang="zh-CN" altLang="en-US" sz="2800" dirty="0"/>
          </a:p>
        </p:txBody>
      </p:sp>
      <p:sp>
        <p:nvSpPr>
          <p:cNvPr id="9" name="矩形 8"/>
          <p:cNvSpPr/>
          <p:nvPr/>
        </p:nvSpPr>
        <p:spPr>
          <a:xfrm>
            <a:off x="2559526" y="4715558"/>
            <a:ext cx="4572000" cy="1569660"/>
          </a:xfrm>
          <a:prstGeom prst="rect">
            <a:avLst/>
          </a:prstGeom>
        </p:spPr>
        <p:txBody>
          <a:bodyPr>
            <a:spAutoFit/>
          </a:bodyPr>
          <a:lstStyle/>
          <a:p>
            <a:r>
              <a:rPr lang="en-US" altLang="zh-CN" sz="2400" dirty="0" smtClean="0"/>
              <a:t>1</a:t>
            </a:r>
            <a:r>
              <a:rPr lang="zh-CN" altLang="en-US" sz="2400" dirty="0" smtClean="0"/>
              <a:t>，模型初始化；</a:t>
            </a:r>
            <a:endParaRPr lang="en-US" altLang="zh-CN" sz="2400" dirty="0" smtClean="0"/>
          </a:p>
          <a:p>
            <a:r>
              <a:rPr lang="en-US" altLang="zh-CN" sz="2400" dirty="0" smtClean="0"/>
              <a:t>2</a:t>
            </a:r>
            <a:r>
              <a:rPr lang="zh-CN" altLang="en-US" sz="2400" dirty="0" smtClean="0"/>
              <a:t>，背景描述；</a:t>
            </a:r>
            <a:endParaRPr lang="en-US" altLang="zh-CN" sz="2400" dirty="0" smtClean="0"/>
          </a:p>
          <a:p>
            <a:r>
              <a:rPr lang="en-US" altLang="zh-CN" sz="2400" dirty="0" smtClean="0"/>
              <a:t>3</a:t>
            </a:r>
            <a:r>
              <a:rPr lang="zh-CN" altLang="en-US" sz="2400" dirty="0" smtClean="0"/>
              <a:t>，前景判决；</a:t>
            </a:r>
            <a:endParaRPr lang="en-US" altLang="zh-CN" sz="2400" dirty="0" smtClean="0"/>
          </a:p>
          <a:p>
            <a:r>
              <a:rPr lang="en-US" altLang="zh-CN" sz="2400" dirty="0" smtClean="0"/>
              <a:t>4</a:t>
            </a:r>
            <a:r>
              <a:rPr lang="zh-CN" altLang="en-US" sz="2400" dirty="0" smtClean="0"/>
              <a:t>，模型更新。</a:t>
            </a:r>
            <a:endParaRPr lang="zh-CN" altLang="en-US" sz="2400" dirty="0"/>
          </a:p>
        </p:txBody>
      </p:sp>
    </p:spTree>
    <p:extLst>
      <p:ext uri="{BB962C8B-B14F-4D97-AF65-F5344CB8AC3E}">
        <p14:creationId xmlns:p14="http://schemas.microsoft.com/office/powerpoint/2010/main" val="2607882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GMM</a:t>
            </a:r>
            <a:r>
              <a:rPr lang="zh-CN" altLang="en-US" dirty="0"/>
              <a:t>应用</a:t>
            </a:r>
            <a:r>
              <a:rPr lang="en-US" altLang="zh-CN" dirty="0"/>
              <a:t>:</a:t>
            </a:r>
            <a:r>
              <a:rPr lang="zh-CN" altLang="en-US" dirty="0"/>
              <a:t>背景建模</a:t>
            </a:r>
          </a:p>
        </p:txBody>
      </p:sp>
      <p:sp>
        <p:nvSpPr>
          <p:cNvPr id="3" name="内容占位符 2"/>
          <p:cNvSpPr>
            <a:spLocks noGrp="1"/>
          </p:cNvSpPr>
          <p:nvPr>
            <p:ph idx="1"/>
          </p:nvPr>
        </p:nvSpPr>
        <p:spPr/>
        <p:txBody>
          <a:bodyPr/>
          <a:lstStyle/>
          <a:p>
            <a:r>
              <a:rPr lang="zh-CN" altLang="en-US" dirty="0"/>
              <a:t>模型</a:t>
            </a:r>
            <a:r>
              <a:rPr lang="zh-CN" altLang="en-US" dirty="0" smtClean="0"/>
              <a:t>初始化（</a:t>
            </a:r>
            <a:r>
              <a:rPr lang="en-US" altLang="zh-CN" dirty="0" smtClean="0"/>
              <a:t>1/3</a:t>
            </a:r>
            <a:r>
              <a:rPr lang="zh-CN" altLang="en-US" dirty="0" smtClean="0"/>
              <a:t>）</a:t>
            </a:r>
            <a:endParaRPr lang="en-US" altLang="zh-CN" dirty="0"/>
          </a:p>
          <a:p>
            <a:endParaRPr lang="zh-CN" altLang="en-US" dirty="0"/>
          </a:p>
        </p:txBody>
      </p:sp>
      <mc:AlternateContent xmlns:mc="http://schemas.openxmlformats.org/markup-compatibility/2006" xmlns:a14="http://schemas.microsoft.com/office/drawing/2010/main">
        <mc:Choice Requires="a14">
          <p:sp>
            <p:nvSpPr>
              <p:cNvPr id="4" name="Text Box 18"/>
              <p:cNvSpPr txBox="1">
                <a:spLocks noChangeArrowheads="1"/>
              </p:cNvSpPr>
              <p:nvPr/>
            </p:nvSpPr>
            <p:spPr bwMode="auto">
              <a:xfrm>
                <a:off x="1226820" y="3630930"/>
                <a:ext cx="6400800" cy="274748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p>
                <a:pPr>
                  <a:spcBef>
                    <a:spcPct val="50000"/>
                  </a:spcBef>
                </a:pPr>
                <a:r>
                  <a:rPr lang="en-US" altLang="zh-CN" dirty="0"/>
                  <a:t>K</a:t>
                </a:r>
                <a:r>
                  <a:rPr lang="zh-CN" altLang="en-US" dirty="0"/>
                  <a:t>个高斯模型的均值</a:t>
                </a:r>
                <a14:m>
                  <m:oMath xmlns:m="http://schemas.openxmlformats.org/officeDocument/2006/math">
                    <m:r>
                      <a:rPr lang="zh-CN" altLang="en-US" i="1" smtClean="0">
                        <a:latin typeface="Cambria Math" panose="02040503050406030204" pitchFamily="18" charset="0"/>
                      </a:rPr>
                      <m:t>𝜇</m:t>
                    </m:r>
                  </m:oMath>
                </a14:m>
                <a:r>
                  <a:rPr lang="zh-CN" altLang="en-US" dirty="0"/>
                  <a:t>：</a:t>
                </a:r>
              </a:p>
              <a:p>
                <a:pPr>
                  <a:spcBef>
                    <a:spcPct val="50000"/>
                  </a:spcBef>
                </a:pPr>
                <a:r>
                  <a:rPr lang="zh-CN" altLang="en-US" dirty="0"/>
                  <a:t>第一个高斯模型的均值等于输入视频的第一帧对应的的像素值或处理单位的平均值，即：</a:t>
                </a:r>
              </a:p>
              <a:p>
                <a:pPr>
                  <a:spcBef>
                    <a:spcPct val="50000"/>
                  </a:spcBef>
                </a:pPr>
                <a:endParaRPr lang="zh-CN" altLang="en-US" dirty="0"/>
              </a:p>
              <a:p>
                <a:pPr>
                  <a:spcBef>
                    <a:spcPct val="50000"/>
                  </a:spcBef>
                </a:pPr>
                <a:endParaRPr lang="zh-CN" altLang="en-US" dirty="0"/>
              </a:p>
              <a:p>
                <a:pPr>
                  <a:spcBef>
                    <a:spcPct val="50000"/>
                  </a:spcBef>
                </a:pPr>
                <a:endParaRPr lang="zh-CN" altLang="en-US" dirty="0"/>
              </a:p>
              <a:p>
                <a:pPr>
                  <a:spcBef>
                    <a:spcPct val="50000"/>
                  </a:spcBef>
                </a:pPr>
                <a:r>
                  <a:rPr lang="zh-CN" altLang="en-US" dirty="0"/>
                  <a:t>             其中</a:t>
                </a:r>
              </a:p>
            </p:txBody>
          </p:sp>
        </mc:Choice>
        <mc:Fallback xmlns="">
          <p:sp>
            <p:nvSpPr>
              <p:cNvPr id="4" name="Text Box 18"/>
              <p:cNvSpPr txBox="1">
                <a:spLocks noRot="1" noChangeAspect="1" noMove="1" noResize="1" noEditPoints="1" noAdjustHandles="1" noChangeArrowheads="1" noChangeShapeType="1" noTextEdit="1"/>
              </p:cNvSpPr>
              <p:nvPr/>
            </p:nvSpPr>
            <p:spPr bwMode="auto">
              <a:xfrm>
                <a:off x="1226820" y="3630930"/>
                <a:ext cx="6400800" cy="2747483"/>
              </a:xfrm>
              <a:prstGeom prst="rect">
                <a:avLst/>
              </a:prstGeom>
              <a:blipFill rotWithShape="0">
                <a:blip r:embed="rId4"/>
                <a:stretch>
                  <a:fillRect l="-762" t="-2000" r="-381" b="-111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5" name="Object 19"/>
          <p:cNvGraphicFramePr>
            <a:graphicFrameLocks noChangeAspect="1"/>
          </p:cNvGraphicFramePr>
          <p:nvPr>
            <p:extLst>
              <p:ext uri="{D42A27DB-BD31-4B8C-83A1-F6EECF244321}">
                <p14:modId xmlns:p14="http://schemas.microsoft.com/office/powerpoint/2010/main" val="2436009212"/>
              </p:ext>
            </p:extLst>
          </p:nvPr>
        </p:nvGraphicFramePr>
        <p:xfrm>
          <a:off x="2981008" y="4721543"/>
          <a:ext cx="2566987" cy="946150"/>
        </p:xfrm>
        <a:graphic>
          <a:graphicData uri="http://schemas.openxmlformats.org/presentationml/2006/ole">
            <mc:AlternateContent xmlns:mc="http://schemas.openxmlformats.org/markup-compatibility/2006">
              <mc:Choice xmlns:v="urn:schemas-microsoft-com:vml" Requires="v">
                <p:oleObj spid="_x0000_s4148" name="Equation" r:id="rId5" imgW="1307880" imgH="482400" progId="Equation.DSMT4">
                  <p:embed/>
                </p:oleObj>
              </mc:Choice>
              <mc:Fallback>
                <p:oleObj name="Equation" r:id="rId5" imgW="1307880" imgH="482400" progId="Equation.DSMT4">
                  <p:embed/>
                  <p:pic>
                    <p:nvPicPr>
                      <p:cNvPr id="0" name=""/>
                      <p:cNvPicPr>
                        <a:picLocks noChangeAspect="1" noChangeArrowheads="1"/>
                      </p:cNvPicPr>
                      <p:nvPr/>
                    </p:nvPicPr>
                    <p:blipFill>
                      <a:blip r:embed="rId6"/>
                      <a:srcRect/>
                      <a:stretch>
                        <a:fillRect/>
                      </a:stretch>
                    </p:blipFill>
                    <p:spPr bwMode="auto">
                      <a:xfrm>
                        <a:off x="2981008" y="4721543"/>
                        <a:ext cx="256698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21"/>
          <p:cNvGraphicFramePr>
            <a:graphicFrameLocks noChangeAspect="1"/>
          </p:cNvGraphicFramePr>
          <p:nvPr>
            <p:extLst>
              <p:ext uri="{D42A27DB-BD31-4B8C-83A1-F6EECF244321}">
                <p14:modId xmlns:p14="http://schemas.microsoft.com/office/powerpoint/2010/main" val="1060484824"/>
              </p:ext>
            </p:extLst>
          </p:nvPr>
        </p:nvGraphicFramePr>
        <p:xfrm>
          <a:off x="3004820" y="5910580"/>
          <a:ext cx="1625600" cy="406400"/>
        </p:xfrm>
        <a:graphic>
          <a:graphicData uri="http://schemas.openxmlformats.org/presentationml/2006/ole">
            <mc:AlternateContent xmlns:mc="http://schemas.openxmlformats.org/markup-compatibility/2006">
              <mc:Choice xmlns:v="urn:schemas-microsoft-com:vml" Requires="v">
                <p:oleObj spid="_x0000_s4149" name="Equation" r:id="rId7" imgW="711000" imgH="177480" progId="Equation.DSMT4">
                  <p:embed/>
                </p:oleObj>
              </mc:Choice>
              <mc:Fallback>
                <p:oleObj name="Equation" r:id="rId7" imgW="711000" imgH="1774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04820" y="5910580"/>
                        <a:ext cx="162560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8" name="Text Box 18"/>
              <p:cNvSpPr txBox="1">
                <a:spLocks noChangeArrowheads="1"/>
              </p:cNvSpPr>
              <p:nvPr/>
            </p:nvSpPr>
            <p:spPr bwMode="auto">
              <a:xfrm>
                <a:off x="1226820" y="2476464"/>
                <a:ext cx="6400800" cy="101566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p>
                <a:pPr>
                  <a:spcBef>
                    <a:spcPct val="50000"/>
                  </a:spcBef>
                </a:pPr>
                <a:r>
                  <a:rPr lang="zh-CN" altLang="en-US" sz="2000" dirty="0" smtClean="0"/>
                  <a:t>初始化</a:t>
                </a:r>
                <a:r>
                  <a:rPr lang="en-US" altLang="zh-CN" sz="2000" dirty="0" smtClean="0">
                    <a:latin typeface="Times New Roman" panose="02020603050405020304" pitchFamily="18" charset="0"/>
                    <a:cs typeface="Times New Roman" panose="02020603050405020304" pitchFamily="18" charset="0"/>
                  </a:rPr>
                  <a:t>GMM</a:t>
                </a:r>
                <a:r>
                  <a:rPr lang="zh-CN" altLang="en-US" sz="2000" dirty="0" smtClean="0"/>
                  <a:t>中的各个参数，主要包括</a:t>
                </a:r>
                <a14:m>
                  <m:oMath xmlns:m="http://schemas.openxmlformats.org/officeDocument/2006/math">
                    <m:r>
                      <a:rPr lang="zh-CN" altLang="en-US" sz="2000" i="1" smtClean="0">
                        <a:latin typeface="Cambria Math" panose="02040503050406030204" pitchFamily="18" charset="0"/>
                      </a:rPr>
                      <m:t>𝜋</m:t>
                    </m:r>
                    <m:r>
                      <a:rPr lang="zh-CN" altLang="en-US" sz="2000" b="0" i="1" smtClean="0">
                        <a:latin typeface="Cambria Math" panose="02040503050406030204" pitchFamily="18" charset="0"/>
                      </a:rPr>
                      <m:t>、</m:t>
                    </m:r>
                    <m:r>
                      <a:rPr lang="zh-CN" altLang="en-US" sz="2000" b="0" i="1" smtClean="0">
                        <a:latin typeface="Cambria Math" panose="02040503050406030204" pitchFamily="18" charset="0"/>
                      </a:rPr>
                      <m:t>𝜇</m:t>
                    </m:r>
                    <m:r>
                      <a:rPr lang="zh-CN" altLang="en-US" sz="2000" b="0" i="1" smtClean="0">
                        <a:latin typeface="Cambria Math" panose="02040503050406030204" pitchFamily="18" charset="0"/>
                      </a:rPr>
                      <m:t>和</m:t>
                    </m:r>
                    <m:r>
                      <a:rPr lang="zh-CN" altLang="en-US" sz="2000" i="1" smtClean="0">
                        <a:latin typeface="Cambria Math" panose="02040503050406030204" pitchFamily="18" charset="0"/>
                      </a:rPr>
                      <m:t>𝛴</m:t>
                    </m:r>
                  </m:oMath>
                </a14:m>
                <a:r>
                  <a:rPr lang="zh-CN" altLang="en-US" sz="2000" dirty="0" smtClean="0"/>
                  <a:t>，为了简单每个高斯函数对应像素特征的一个通道，即</a:t>
                </a:r>
                <a14:m>
                  <m:oMath xmlns:m="http://schemas.openxmlformats.org/officeDocument/2006/math">
                    <m:r>
                      <a:rPr lang="zh-CN" altLang="en-US" sz="2000" i="1" smtClean="0">
                        <a:latin typeface="Cambria Math" panose="02040503050406030204" pitchFamily="18" charset="0"/>
                      </a:rPr>
                      <m:t>𝛴</m:t>
                    </m:r>
                  </m:oMath>
                </a14:m>
                <a:r>
                  <a:rPr lang="zh-CN" altLang="en-US" sz="2000" dirty="0" smtClean="0"/>
                  <a:t>可以用一个数值</a:t>
                </a:r>
                <a14:m>
                  <m:oMath xmlns:m="http://schemas.openxmlformats.org/officeDocument/2006/math">
                    <m:r>
                      <a:rPr lang="zh-CN" altLang="en-US" sz="2000" i="1" smtClean="0">
                        <a:latin typeface="Cambria Math" panose="02040503050406030204" pitchFamily="18" charset="0"/>
                      </a:rPr>
                      <m:t>𝜎</m:t>
                    </m:r>
                  </m:oMath>
                </a14:m>
                <a:r>
                  <a:rPr lang="zh-CN" altLang="en-US" sz="2000" dirty="0" smtClean="0"/>
                  <a:t>表示</a:t>
                </a:r>
                <a:endParaRPr lang="zh-CN" altLang="en-US" sz="2000" dirty="0"/>
              </a:p>
            </p:txBody>
          </p:sp>
        </mc:Choice>
        <mc:Fallback xmlns="">
          <p:sp>
            <p:nvSpPr>
              <p:cNvPr id="8" name="Text Box 18"/>
              <p:cNvSpPr txBox="1">
                <a:spLocks noRot="1" noChangeAspect="1" noMove="1" noResize="1" noEditPoints="1" noAdjustHandles="1" noChangeArrowheads="1" noChangeShapeType="1" noTextEdit="1"/>
              </p:cNvSpPr>
              <p:nvPr/>
            </p:nvSpPr>
            <p:spPr bwMode="auto">
              <a:xfrm>
                <a:off x="1226820" y="2476464"/>
                <a:ext cx="6400800" cy="1015663"/>
              </a:xfrm>
              <a:prstGeom prst="rect">
                <a:avLst/>
              </a:prstGeom>
              <a:blipFill rotWithShape="0">
                <a:blip r:embed="rId9"/>
                <a:stretch>
                  <a:fillRect l="-952" t="-4192" r="-571" b="-778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33409284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GMM</a:t>
            </a:r>
            <a:r>
              <a:rPr lang="zh-CN" altLang="en-US" dirty="0"/>
              <a:t>应用</a:t>
            </a:r>
            <a:r>
              <a:rPr lang="en-US" altLang="zh-CN" dirty="0"/>
              <a:t>:</a:t>
            </a:r>
            <a:r>
              <a:rPr lang="zh-CN" altLang="en-US" dirty="0"/>
              <a:t>背景建模</a:t>
            </a:r>
          </a:p>
        </p:txBody>
      </p:sp>
      <p:sp>
        <p:nvSpPr>
          <p:cNvPr id="3" name="内容占位符 2"/>
          <p:cNvSpPr>
            <a:spLocks noGrp="1"/>
          </p:cNvSpPr>
          <p:nvPr>
            <p:ph idx="1"/>
          </p:nvPr>
        </p:nvSpPr>
        <p:spPr/>
        <p:txBody>
          <a:bodyPr/>
          <a:lstStyle/>
          <a:p>
            <a:r>
              <a:rPr lang="zh-CN" altLang="en-US" dirty="0"/>
              <a:t>模型初始化</a:t>
            </a:r>
            <a:r>
              <a:rPr lang="zh-CN" altLang="en-US" dirty="0" smtClean="0"/>
              <a:t>（</a:t>
            </a:r>
            <a:r>
              <a:rPr lang="en-US" altLang="zh-CN" dirty="0" smtClean="0"/>
              <a:t>2/3</a:t>
            </a:r>
            <a:r>
              <a:rPr lang="zh-CN" altLang="en-US" dirty="0"/>
              <a:t>）</a:t>
            </a:r>
            <a:endParaRPr lang="en-US" altLang="zh-CN" dirty="0"/>
          </a:p>
          <a:p>
            <a:endParaRPr lang="zh-CN" altLang="en-US" dirty="0"/>
          </a:p>
        </p:txBody>
      </p:sp>
      <mc:AlternateContent xmlns:mc="http://schemas.openxmlformats.org/markup-compatibility/2006" xmlns:a14="http://schemas.microsoft.com/office/drawing/2010/main">
        <mc:Choice Requires="a14">
          <p:sp>
            <p:nvSpPr>
              <p:cNvPr id="4" name="Text Box 5"/>
              <p:cNvSpPr txBox="1">
                <a:spLocks noChangeArrowheads="1"/>
              </p:cNvSpPr>
              <p:nvPr/>
            </p:nvSpPr>
            <p:spPr bwMode="auto">
              <a:xfrm>
                <a:off x="1447800" y="2743200"/>
                <a:ext cx="6172200" cy="229235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p>
                <a:pPr>
                  <a:spcBef>
                    <a:spcPct val="50000"/>
                  </a:spcBef>
                </a:pPr>
                <a:r>
                  <a:rPr lang="en-US" altLang="zh-CN" dirty="0" smtClean="0"/>
                  <a:t>K</a:t>
                </a:r>
                <a:r>
                  <a:rPr lang="zh-CN" altLang="en-US" dirty="0"/>
                  <a:t>个高斯模型的方差</a:t>
                </a:r>
                <a14:m>
                  <m:oMath xmlns:m="http://schemas.openxmlformats.org/officeDocument/2006/math">
                    <m:r>
                      <a:rPr lang="zh-CN" altLang="en-US" i="1" dirty="0" smtClean="0">
                        <a:latin typeface="Cambria Math" panose="02040503050406030204" pitchFamily="18" charset="0"/>
                      </a:rPr>
                      <m:t>𝜎</m:t>
                    </m:r>
                  </m:oMath>
                </a14:m>
                <a:r>
                  <a:rPr lang="zh-CN" altLang="en-US" dirty="0"/>
                  <a:t>：</a:t>
                </a:r>
              </a:p>
              <a:p>
                <a:pPr>
                  <a:spcBef>
                    <a:spcPct val="50000"/>
                  </a:spcBef>
                </a:pPr>
                <a:r>
                  <a:rPr lang="zh-CN" altLang="en-US" dirty="0"/>
                  <a:t>所有高斯模型的初始方差都是相等的，即：</a:t>
                </a:r>
              </a:p>
              <a:p>
                <a:pPr>
                  <a:spcBef>
                    <a:spcPct val="50000"/>
                  </a:spcBef>
                </a:pPr>
                <a:endParaRPr lang="zh-CN" altLang="en-US" dirty="0"/>
              </a:p>
              <a:p>
                <a:pPr>
                  <a:spcBef>
                    <a:spcPct val="50000"/>
                  </a:spcBef>
                </a:pPr>
                <a:endParaRPr lang="zh-CN" altLang="en-US" dirty="0"/>
              </a:p>
              <a:p>
                <a:pPr>
                  <a:spcBef>
                    <a:spcPct val="50000"/>
                  </a:spcBef>
                </a:pPr>
                <a14:m>
                  <m:oMath xmlns:m="http://schemas.openxmlformats.org/officeDocument/2006/math">
                    <m:r>
                      <a:rPr lang="en-US" altLang="zh-CN" b="0" i="1" dirty="0" smtClean="0">
                        <a:latin typeface="Cambria Math" panose="02040503050406030204" pitchFamily="18" charset="0"/>
                      </a:rPr>
                      <m:t>𝑣𝑎𝑟</m:t>
                    </m:r>
                  </m:oMath>
                </a14:m>
                <a:r>
                  <a:rPr lang="zh-CN" altLang="en-US" dirty="0"/>
                  <a:t>的取值直接与该视频的动态特性，因为标准差的大小与各个高斯模型允许像素值的波动范围直接相关。</a:t>
                </a:r>
              </a:p>
            </p:txBody>
          </p:sp>
        </mc:Choice>
        <mc:Fallback xmlns="">
          <p:sp>
            <p:nvSpPr>
              <p:cNvPr id="4" name="Text Box 5"/>
              <p:cNvSpPr txBox="1">
                <a:spLocks noRot="1" noChangeAspect="1" noMove="1" noResize="1" noEditPoints="1" noAdjustHandles="1" noChangeArrowheads="1" noChangeShapeType="1" noTextEdit="1"/>
              </p:cNvSpPr>
              <p:nvPr/>
            </p:nvSpPr>
            <p:spPr bwMode="auto">
              <a:xfrm>
                <a:off x="1447800" y="2743200"/>
                <a:ext cx="6172200" cy="2292350"/>
              </a:xfrm>
              <a:prstGeom prst="rect">
                <a:avLst/>
              </a:prstGeom>
              <a:blipFill rotWithShape="0">
                <a:blip r:embed="rId3"/>
                <a:stretch>
                  <a:fillRect l="-889" t="-2128" b="-319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5" name="Object 6"/>
          <p:cNvGraphicFramePr>
            <a:graphicFrameLocks noChangeAspect="1"/>
          </p:cNvGraphicFramePr>
          <p:nvPr>
            <p:extLst>
              <p:ext uri="{D42A27DB-BD31-4B8C-83A1-F6EECF244321}">
                <p14:modId xmlns:p14="http://schemas.microsoft.com/office/powerpoint/2010/main" val="1900676331"/>
              </p:ext>
            </p:extLst>
          </p:nvPr>
        </p:nvGraphicFramePr>
        <p:xfrm>
          <a:off x="2746375" y="3824288"/>
          <a:ext cx="3651250" cy="533400"/>
        </p:xfrm>
        <a:graphic>
          <a:graphicData uri="http://schemas.openxmlformats.org/presentationml/2006/ole">
            <mc:AlternateContent xmlns:mc="http://schemas.openxmlformats.org/markup-compatibility/2006">
              <mc:Choice xmlns:v="urn:schemas-microsoft-com:vml" Requires="v">
                <p:oleObj spid="_x0000_s5145" name="Equation" r:id="rId4" imgW="1879560" imgH="253800" progId="Equation.DSMT4">
                  <p:embed/>
                </p:oleObj>
              </mc:Choice>
              <mc:Fallback>
                <p:oleObj name="Equation" r:id="rId4" imgW="1879560" imgH="253800" progId="Equation.DSMT4">
                  <p:embed/>
                  <p:pic>
                    <p:nvPicPr>
                      <p:cNvPr id="0" name=""/>
                      <p:cNvPicPr>
                        <a:picLocks noChangeAspect="1" noChangeArrowheads="1"/>
                      </p:cNvPicPr>
                      <p:nvPr/>
                    </p:nvPicPr>
                    <p:blipFill>
                      <a:blip r:embed="rId5"/>
                      <a:srcRect/>
                      <a:stretch>
                        <a:fillRect/>
                      </a:stretch>
                    </p:blipFill>
                    <p:spPr bwMode="auto">
                      <a:xfrm>
                        <a:off x="2746375" y="3824288"/>
                        <a:ext cx="36512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429160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高斯混合模型（</a:t>
            </a:r>
            <a:r>
              <a:rPr lang="en-US" altLang="zh-CN" dirty="0">
                <a:latin typeface="Times New Roman" panose="02020603050405020304" pitchFamily="18" charset="0"/>
                <a:cs typeface="Times New Roman" panose="02020603050405020304" pitchFamily="18" charset="0"/>
              </a:rPr>
              <a:t>GMM</a:t>
            </a:r>
            <a:r>
              <a:rPr lang="zh-CN" altLang="en-US" dirty="0"/>
              <a:t>）</a:t>
            </a:r>
          </a:p>
        </p:txBody>
      </p:sp>
      <p:sp>
        <p:nvSpPr>
          <p:cNvPr id="3" name="内容占位符 2"/>
          <p:cNvSpPr>
            <a:spLocks noGrp="1"/>
          </p:cNvSpPr>
          <p:nvPr>
            <p:ph idx="1"/>
          </p:nvPr>
        </p:nvSpPr>
        <p:spPr/>
        <p:txBody>
          <a:bodyPr/>
          <a:lstStyle/>
          <a:p>
            <a:r>
              <a:rPr lang="en-US" altLang="zh-CN" dirty="0" smtClean="0">
                <a:solidFill>
                  <a:srgbClr val="FF0000"/>
                </a:solidFill>
                <a:latin typeface="Times New Roman" panose="02020603050405020304" pitchFamily="18" charset="0"/>
                <a:cs typeface="Times New Roman" panose="02020603050405020304" pitchFamily="18" charset="0"/>
              </a:rPr>
              <a:t>GMM</a:t>
            </a:r>
            <a:r>
              <a:rPr lang="zh-CN" altLang="en-US" dirty="0" smtClean="0">
                <a:solidFill>
                  <a:srgbClr val="FF0000"/>
                </a:solidFill>
                <a:latin typeface="Times New Roman" panose="02020603050405020304" pitchFamily="18" charset="0"/>
                <a:cs typeface="Times New Roman" panose="02020603050405020304" pitchFamily="18" charset="0"/>
              </a:rPr>
              <a:t>的表达</a:t>
            </a:r>
            <a:endParaRPr lang="en-US" altLang="zh-CN" dirty="0" smtClean="0">
              <a:solidFill>
                <a:srgbClr val="FF0000"/>
              </a:solidFill>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GMM</a:t>
            </a:r>
            <a:r>
              <a:rPr lang="zh-CN" altLang="en-US" dirty="0" smtClean="0">
                <a:latin typeface="Times New Roman" panose="02020603050405020304" pitchFamily="18" charset="0"/>
                <a:cs typeface="Times New Roman" panose="02020603050405020304" pitchFamily="18" charset="0"/>
              </a:rPr>
              <a:t>参数计算</a:t>
            </a:r>
            <a:endParaRPr lang="en-US" altLang="zh-CN" dirty="0" smtClean="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GMM</a:t>
            </a:r>
            <a:r>
              <a:rPr lang="zh-CN" altLang="en-US" dirty="0" smtClean="0">
                <a:latin typeface="Times New Roman" panose="02020603050405020304" pitchFamily="18" charset="0"/>
                <a:cs typeface="Times New Roman" panose="02020603050405020304" pitchFamily="18" charset="0"/>
              </a:rPr>
              <a:t>应用举例</a:t>
            </a:r>
            <a:endParaRPr lang="zh-CN" altLang="en-US" dirty="0"/>
          </a:p>
        </p:txBody>
      </p:sp>
    </p:spTree>
    <p:extLst>
      <p:ext uri="{BB962C8B-B14F-4D97-AF65-F5344CB8AC3E}">
        <p14:creationId xmlns:p14="http://schemas.microsoft.com/office/powerpoint/2010/main" val="3204569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GMM</a:t>
            </a:r>
            <a:r>
              <a:rPr lang="zh-CN" altLang="en-US" dirty="0"/>
              <a:t>应用</a:t>
            </a:r>
            <a:r>
              <a:rPr lang="en-US" altLang="zh-CN" dirty="0"/>
              <a:t>:</a:t>
            </a:r>
            <a:r>
              <a:rPr lang="zh-CN" altLang="en-US" dirty="0"/>
              <a:t>背景建模</a:t>
            </a:r>
          </a:p>
        </p:txBody>
      </p:sp>
      <p:sp>
        <p:nvSpPr>
          <p:cNvPr id="3" name="内容占位符 2"/>
          <p:cNvSpPr>
            <a:spLocks noGrp="1"/>
          </p:cNvSpPr>
          <p:nvPr>
            <p:ph idx="1"/>
          </p:nvPr>
        </p:nvSpPr>
        <p:spPr/>
        <p:txBody>
          <a:bodyPr/>
          <a:lstStyle/>
          <a:p>
            <a:r>
              <a:rPr lang="zh-CN" altLang="en-US" dirty="0"/>
              <a:t>模型初始化</a:t>
            </a:r>
            <a:r>
              <a:rPr lang="zh-CN" altLang="en-US" dirty="0" smtClean="0"/>
              <a:t>（</a:t>
            </a:r>
            <a:r>
              <a:rPr lang="en-US" altLang="zh-CN" dirty="0" smtClean="0"/>
              <a:t>3/3</a:t>
            </a:r>
            <a:r>
              <a:rPr lang="zh-CN" altLang="en-US" dirty="0"/>
              <a:t>）</a:t>
            </a:r>
            <a:endParaRPr lang="en-US" altLang="zh-CN" dirty="0"/>
          </a:p>
          <a:p>
            <a:endParaRPr lang="zh-CN" altLang="en-US" dirty="0"/>
          </a:p>
        </p:txBody>
      </p:sp>
      <mc:AlternateContent xmlns:mc="http://schemas.openxmlformats.org/markup-compatibility/2006" xmlns:a14="http://schemas.microsoft.com/office/drawing/2010/main">
        <mc:Choice Requires="a14">
          <p:sp>
            <p:nvSpPr>
              <p:cNvPr id="4" name="Text Box 5"/>
              <p:cNvSpPr txBox="1">
                <a:spLocks noChangeArrowheads="1"/>
              </p:cNvSpPr>
              <p:nvPr/>
            </p:nvSpPr>
            <p:spPr bwMode="auto">
              <a:xfrm>
                <a:off x="1295400" y="2895600"/>
                <a:ext cx="6629400" cy="297973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p>
                <a:pPr>
                  <a:spcBef>
                    <a:spcPct val="50000"/>
                  </a:spcBef>
                </a:pPr>
                <a:r>
                  <a:rPr lang="zh-CN" altLang="en-US" dirty="0"/>
                  <a:t>高斯模型的</a:t>
                </a:r>
                <a:r>
                  <a:rPr lang="zh-CN" altLang="en-US" dirty="0" smtClean="0"/>
                  <a:t>权重</a:t>
                </a:r>
                <a14:m>
                  <m:oMath xmlns:m="http://schemas.openxmlformats.org/officeDocument/2006/math">
                    <m:r>
                      <a:rPr lang="zh-CN" altLang="en-US" i="1" smtClean="0">
                        <a:latin typeface="Cambria Math" panose="02040503050406030204" pitchFamily="18" charset="0"/>
                      </a:rPr>
                      <m:t>𝜋</m:t>
                    </m:r>
                  </m:oMath>
                </a14:m>
                <a:r>
                  <a:rPr lang="zh-CN" altLang="en-US" dirty="0" smtClean="0"/>
                  <a:t>初始化</a:t>
                </a:r>
                <a:r>
                  <a:rPr lang="zh-CN" altLang="en-US" dirty="0"/>
                  <a:t>：</a:t>
                </a:r>
              </a:p>
              <a:p>
                <a:pPr>
                  <a:spcBef>
                    <a:spcPct val="50000"/>
                  </a:spcBef>
                </a:pPr>
                <a:r>
                  <a:rPr lang="zh-CN" altLang="en-US" dirty="0"/>
                  <a:t>权重的初始化就是对背景的分布进行先验概率的估值，在初始化的时候，一般将第一个高斯模型的权重取较大，其他就相应的取值较小，即：</a:t>
                </a:r>
              </a:p>
              <a:p>
                <a:pPr>
                  <a:spcBef>
                    <a:spcPct val="50000"/>
                  </a:spcBef>
                </a:pPr>
                <a:endParaRPr lang="zh-CN" altLang="en-US" dirty="0"/>
              </a:p>
              <a:p>
                <a:pPr>
                  <a:spcBef>
                    <a:spcPct val="50000"/>
                  </a:spcBef>
                </a:pPr>
                <a:endParaRPr lang="zh-CN" altLang="en-US" dirty="0"/>
              </a:p>
              <a:p>
                <a:pPr>
                  <a:spcBef>
                    <a:spcPct val="50000"/>
                  </a:spcBef>
                </a:pPr>
                <a:endParaRPr lang="zh-CN" altLang="en-US" dirty="0"/>
              </a:p>
              <a:p>
                <a:pPr>
                  <a:spcBef>
                    <a:spcPct val="50000"/>
                  </a:spcBef>
                </a:pPr>
                <a:endParaRPr lang="en-US" altLang="zh-CN" dirty="0"/>
              </a:p>
            </p:txBody>
          </p:sp>
        </mc:Choice>
        <mc:Fallback xmlns="">
          <p:sp>
            <p:nvSpPr>
              <p:cNvPr id="4" name="Text Box 5"/>
              <p:cNvSpPr txBox="1">
                <a:spLocks noRot="1" noChangeAspect="1" noMove="1" noResize="1" noEditPoints="1" noAdjustHandles="1" noChangeArrowheads="1" noChangeShapeType="1" noTextEdit="1"/>
              </p:cNvSpPr>
              <p:nvPr/>
            </p:nvSpPr>
            <p:spPr bwMode="auto">
              <a:xfrm>
                <a:off x="1295400" y="2895600"/>
                <a:ext cx="6629400" cy="2979738"/>
              </a:xfrm>
              <a:prstGeom prst="rect">
                <a:avLst/>
              </a:prstGeom>
              <a:blipFill rotWithShape="0">
                <a:blip r:embed="rId3"/>
                <a:stretch>
                  <a:fillRect l="-828" t="-1636" r="-36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5" name="Object 6"/>
          <p:cNvGraphicFramePr>
            <a:graphicFrameLocks noChangeAspect="1"/>
          </p:cNvGraphicFramePr>
          <p:nvPr>
            <p:extLst>
              <p:ext uri="{D42A27DB-BD31-4B8C-83A1-F6EECF244321}">
                <p14:modId xmlns:p14="http://schemas.microsoft.com/office/powerpoint/2010/main" val="2248051942"/>
              </p:ext>
            </p:extLst>
          </p:nvPr>
        </p:nvGraphicFramePr>
        <p:xfrm>
          <a:off x="2738438" y="4529138"/>
          <a:ext cx="3438525" cy="804862"/>
        </p:xfrm>
        <a:graphic>
          <a:graphicData uri="http://schemas.openxmlformats.org/presentationml/2006/ole">
            <mc:AlternateContent xmlns:mc="http://schemas.openxmlformats.org/markup-compatibility/2006">
              <mc:Choice xmlns:v="urn:schemas-microsoft-com:vml" Requires="v">
                <p:oleObj spid="_x0000_s6171" name="Equation" r:id="rId4" imgW="2222280" imgH="482400" progId="Equation.DSMT4">
                  <p:embed/>
                </p:oleObj>
              </mc:Choice>
              <mc:Fallback>
                <p:oleObj name="Equation" r:id="rId4" imgW="2222280" imgH="482400" progId="Equation.DSMT4">
                  <p:embed/>
                  <p:pic>
                    <p:nvPicPr>
                      <p:cNvPr id="0" name=""/>
                      <p:cNvPicPr>
                        <a:picLocks noChangeAspect="1" noChangeArrowheads="1"/>
                      </p:cNvPicPr>
                      <p:nvPr/>
                    </p:nvPicPr>
                    <p:blipFill>
                      <a:blip r:embed="rId5"/>
                      <a:srcRect/>
                      <a:stretch>
                        <a:fillRect/>
                      </a:stretch>
                    </p:blipFill>
                    <p:spPr bwMode="auto">
                      <a:xfrm>
                        <a:off x="2738438" y="4529138"/>
                        <a:ext cx="3438525" cy="804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251118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GMM</a:t>
            </a:r>
            <a:r>
              <a:rPr lang="zh-CN" altLang="en-US" dirty="0"/>
              <a:t>应用</a:t>
            </a:r>
            <a:r>
              <a:rPr lang="en-US" altLang="zh-CN" dirty="0"/>
              <a:t>:</a:t>
            </a:r>
            <a:r>
              <a:rPr lang="zh-CN" altLang="en-US" dirty="0"/>
              <a:t>背景建模</a:t>
            </a:r>
          </a:p>
        </p:txBody>
      </p:sp>
      <p:sp>
        <p:nvSpPr>
          <p:cNvPr id="3" name="内容占位符 2"/>
          <p:cNvSpPr>
            <a:spLocks noGrp="1"/>
          </p:cNvSpPr>
          <p:nvPr>
            <p:ph idx="1"/>
          </p:nvPr>
        </p:nvSpPr>
        <p:spPr/>
        <p:txBody>
          <a:bodyPr/>
          <a:lstStyle/>
          <a:p>
            <a:r>
              <a:rPr lang="zh-CN" altLang="en-US" dirty="0" smtClean="0"/>
              <a:t>背景模型描述</a:t>
            </a:r>
            <a:endParaRPr lang="zh-CN" altLang="en-US" dirty="0"/>
          </a:p>
        </p:txBody>
      </p:sp>
      <mc:AlternateContent xmlns:mc="http://schemas.openxmlformats.org/markup-compatibility/2006" xmlns:a14="http://schemas.microsoft.com/office/drawing/2010/main">
        <mc:Choice Requires="a14">
          <p:sp>
            <p:nvSpPr>
              <p:cNvPr id="4" name="Text Box 5"/>
              <p:cNvSpPr txBox="1">
                <a:spLocks noChangeArrowheads="1"/>
              </p:cNvSpPr>
              <p:nvPr/>
            </p:nvSpPr>
            <p:spPr bwMode="auto">
              <a:xfrm>
                <a:off x="1295400" y="2735580"/>
                <a:ext cx="6629400" cy="140480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p>
                <a:pPr marL="342900" indent="-342900">
                  <a:buFont typeface="+mj-lt"/>
                  <a:buAutoNum type="arabicPeriod"/>
                </a:pPr>
                <a:r>
                  <a:rPr lang="zh-CN" altLang="en-US" dirty="0" smtClean="0"/>
                  <a:t>所有</a:t>
                </a:r>
                <a:r>
                  <a:rPr lang="en-US" altLang="zh-CN" dirty="0" smtClean="0"/>
                  <a:t>K</a:t>
                </a:r>
                <a:r>
                  <a:rPr lang="zh-CN" altLang="en-US" dirty="0" smtClean="0"/>
                  <a:t>个高斯模型按照</a:t>
                </a:r>
                <a14:m>
                  <m:oMath xmlns:m="http://schemas.openxmlformats.org/officeDocument/2006/math">
                    <m:f>
                      <m:fPr>
                        <m:type m:val="skw"/>
                        <m:ctrlPr>
                          <a:rPr lang="zh-CN" altLang="en-US" i="1" dirty="0" smtClean="0">
                            <a:latin typeface="Cambria Math" panose="02040503050406030204" pitchFamily="18" charset="0"/>
                          </a:rPr>
                        </m:ctrlPr>
                      </m:fPr>
                      <m:num>
                        <m:sSub>
                          <m:sSubPr>
                            <m:ctrlPr>
                              <a:rPr lang="en-US" altLang="zh-CN" i="1" dirty="0" smtClean="0">
                                <a:latin typeface="Cambria Math" panose="02040503050406030204" pitchFamily="18" charset="0"/>
                              </a:rPr>
                            </m:ctrlPr>
                          </m:sSubPr>
                          <m:e>
                            <m:r>
                              <a:rPr lang="zh-CN" altLang="en-US" i="1" dirty="0" smtClean="0">
                                <a:latin typeface="Cambria Math" panose="02040503050406030204" pitchFamily="18" charset="0"/>
                              </a:rPr>
                              <m:t>𝜋</m:t>
                            </m:r>
                          </m:e>
                          <m:sub>
                            <m:r>
                              <m:rPr>
                                <m:sty m:val="p"/>
                              </m:rPr>
                              <a:rPr lang="en-US" altLang="zh-CN" i="1" dirty="0">
                                <a:latin typeface="Cambria Math" panose="02040503050406030204" pitchFamily="18" charset="0"/>
                              </a:rPr>
                              <m:t>xy</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𝑘</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𝑡</m:t>
                            </m:r>
                          </m:sub>
                        </m:sSub>
                      </m:num>
                      <m:den>
                        <m:sSub>
                          <m:sSubPr>
                            <m:ctrlPr>
                              <a:rPr lang="en-US" altLang="zh-CN" i="1" dirty="0" smtClean="0">
                                <a:latin typeface="Cambria Math" panose="02040503050406030204" pitchFamily="18" charset="0"/>
                              </a:rPr>
                            </m:ctrlPr>
                          </m:sSubPr>
                          <m:e>
                            <m:r>
                              <a:rPr lang="zh-CN" altLang="en-US" i="1" dirty="0" smtClean="0">
                                <a:latin typeface="Cambria Math" panose="02040503050406030204" pitchFamily="18" charset="0"/>
                              </a:rPr>
                              <m:t>𝜎</m:t>
                            </m:r>
                          </m:e>
                          <m:sub>
                            <m:r>
                              <m:rPr>
                                <m:sty m:val="p"/>
                              </m:rPr>
                              <a:rPr lang="en-US" altLang="zh-CN" i="1" dirty="0" smtClean="0">
                                <a:latin typeface="Cambria Math" panose="02040503050406030204" pitchFamily="18" charset="0"/>
                              </a:rPr>
                              <m:t>xy</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𝑘</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𝑡</m:t>
                            </m:r>
                          </m:sub>
                        </m:sSub>
                      </m:den>
                    </m:f>
                  </m:oMath>
                </a14:m>
                <a:r>
                  <a:rPr lang="zh-CN" altLang="en-US" dirty="0" smtClean="0"/>
                  <a:t>排序</a:t>
                </a:r>
                <a:endParaRPr lang="en-US" altLang="zh-CN" dirty="0" smtClean="0"/>
              </a:p>
              <a:p>
                <a:pPr>
                  <a:spcBef>
                    <a:spcPct val="50000"/>
                  </a:spcBef>
                </a:pPr>
                <a:r>
                  <a:rPr lang="zh-CN" altLang="en-US" dirty="0" smtClean="0"/>
                  <a:t>权重</a:t>
                </a:r>
                <a:r>
                  <a:rPr lang="zh-CN" altLang="en-US" dirty="0"/>
                  <a:t>的初始化就是对背景的分布进行先验概率的估值，在初始化的时候，一般将第一个高斯模型的权重取较大，其他就相应的取值较小，即</a:t>
                </a:r>
                <a:r>
                  <a:rPr lang="zh-CN" altLang="en-US" dirty="0" smtClean="0"/>
                  <a:t>：</a:t>
                </a:r>
                <a:endParaRPr lang="zh-CN" altLang="en-US" dirty="0"/>
              </a:p>
            </p:txBody>
          </p:sp>
        </mc:Choice>
        <mc:Fallback xmlns="">
          <p:sp>
            <p:nvSpPr>
              <p:cNvPr id="4" name="Text Box 5"/>
              <p:cNvSpPr txBox="1">
                <a:spLocks noRot="1" noChangeAspect="1" noMove="1" noResize="1" noEditPoints="1" noAdjustHandles="1" noChangeArrowheads="1" noChangeShapeType="1" noTextEdit="1"/>
              </p:cNvSpPr>
              <p:nvPr/>
            </p:nvSpPr>
            <p:spPr bwMode="auto">
              <a:xfrm>
                <a:off x="1295400" y="2735580"/>
                <a:ext cx="6629400" cy="1404808"/>
              </a:xfrm>
              <a:prstGeom prst="rect">
                <a:avLst/>
              </a:prstGeom>
              <a:blipFill rotWithShape="0">
                <a:blip r:embed="rId3"/>
                <a:stretch>
                  <a:fillRect l="-828" t="-39565" r="-368" b="-478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6" name="对象 5"/>
          <p:cNvGraphicFramePr>
            <a:graphicFrameLocks noChangeAspect="1"/>
          </p:cNvGraphicFramePr>
          <p:nvPr>
            <p:extLst>
              <p:ext uri="{D42A27DB-BD31-4B8C-83A1-F6EECF244321}">
                <p14:modId xmlns:p14="http://schemas.microsoft.com/office/powerpoint/2010/main" val="2609930854"/>
              </p:ext>
            </p:extLst>
          </p:nvPr>
        </p:nvGraphicFramePr>
        <p:xfrm>
          <a:off x="2491105" y="4046936"/>
          <a:ext cx="4114265" cy="471936"/>
        </p:xfrm>
        <a:graphic>
          <a:graphicData uri="http://schemas.openxmlformats.org/presentationml/2006/ole">
            <mc:AlternateContent xmlns:mc="http://schemas.openxmlformats.org/markup-compatibility/2006">
              <mc:Choice xmlns:v="urn:schemas-microsoft-com:vml" Requires="v">
                <p:oleObj spid="_x0000_s7223" name="Equation" r:id="rId4" imgW="1879560" imgH="241200" progId="Equation.DSMT4">
                  <p:embed/>
                </p:oleObj>
              </mc:Choice>
              <mc:Fallback>
                <p:oleObj name="Equation" r:id="rId4" imgW="1879560" imgH="241200" progId="Equation.DSMT4">
                  <p:embed/>
                  <p:pic>
                    <p:nvPicPr>
                      <p:cNvPr id="0" name=""/>
                      <p:cNvPicPr>
                        <a:picLocks noChangeAspect="1" noChangeArrowheads="1"/>
                      </p:cNvPicPr>
                      <p:nvPr/>
                    </p:nvPicPr>
                    <p:blipFill>
                      <a:blip r:embed="rId5"/>
                      <a:srcRect/>
                      <a:stretch>
                        <a:fillRect/>
                      </a:stretch>
                    </p:blipFill>
                    <p:spPr bwMode="auto">
                      <a:xfrm>
                        <a:off x="2491105" y="4046936"/>
                        <a:ext cx="4114265" cy="471936"/>
                      </a:xfrm>
                      <a:prstGeom prst="rect">
                        <a:avLst/>
                      </a:prstGeom>
                      <a:noFill/>
                      <a:ln>
                        <a:noFill/>
                      </a:ln>
                      <a:extLst/>
                    </p:spPr>
                  </p:pic>
                </p:oleObj>
              </mc:Fallback>
            </mc:AlternateContent>
          </a:graphicData>
        </a:graphic>
      </p:graphicFrame>
      <p:sp>
        <p:nvSpPr>
          <p:cNvPr id="9" name="Text Box 5"/>
          <p:cNvSpPr txBox="1">
            <a:spLocks noChangeArrowheads="1"/>
          </p:cNvSpPr>
          <p:nvPr/>
        </p:nvSpPr>
        <p:spPr bwMode="auto">
          <a:xfrm>
            <a:off x="1295400" y="4508885"/>
            <a:ext cx="6629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buFont typeface="+mj-lt"/>
              <a:buAutoNum type="arabicPeriod" startAt="2"/>
            </a:pPr>
            <a:r>
              <a:rPr lang="zh-CN" altLang="en-US" dirty="0"/>
              <a:t>排序</a:t>
            </a:r>
            <a:r>
              <a:rPr lang="zh-CN" altLang="en-US" dirty="0" smtClean="0"/>
              <a:t>后，用前</a:t>
            </a:r>
            <a:r>
              <a:rPr lang="en-US" altLang="zh-CN" dirty="0" smtClean="0"/>
              <a:t>B</a:t>
            </a:r>
            <a:r>
              <a:rPr lang="zh-CN" altLang="en-US" dirty="0" smtClean="0"/>
              <a:t>个高斯模型作为背景模型：</a:t>
            </a:r>
            <a:endParaRPr lang="en-US" altLang="zh-CN" dirty="0" smtClean="0"/>
          </a:p>
        </p:txBody>
      </p:sp>
      <p:graphicFrame>
        <p:nvGraphicFramePr>
          <p:cNvPr id="10" name="对象 9"/>
          <p:cNvGraphicFramePr>
            <a:graphicFrameLocks noChangeAspect="1"/>
          </p:cNvGraphicFramePr>
          <p:nvPr>
            <p:extLst>
              <p:ext uri="{D42A27DB-BD31-4B8C-83A1-F6EECF244321}">
                <p14:modId xmlns:p14="http://schemas.microsoft.com/office/powerpoint/2010/main" val="3645929132"/>
              </p:ext>
            </p:extLst>
          </p:nvPr>
        </p:nvGraphicFramePr>
        <p:xfrm>
          <a:off x="3189761" y="4977805"/>
          <a:ext cx="2372840" cy="557018"/>
        </p:xfrm>
        <a:graphic>
          <a:graphicData uri="http://schemas.openxmlformats.org/presentationml/2006/ole">
            <mc:AlternateContent xmlns:mc="http://schemas.openxmlformats.org/markup-compatibility/2006">
              <mc:Choice xmlns:v="urn:schemas-microsoft-com:vml" Requires="v">
                <p:oleObj spid="_x0000_s7224" name="Equation" r:id="rId6" imgW="1371600" imgH="431640" progId="Equation.DSMT4">
                  <p:embed/>
                </p:oleObj>
              </mc:Choice>
              <mc:Fallback>
                <p:oleObj name="Equation" r:id="rId6" imgW="1371600" imgH="431640" progId="Equation.DSMT4">
                  <p:embed/>
                  <p:pic>
                    <p:nvPicPr>
                      <p:cNvPr id="0" name=""/>
                      <p:cNvPicPr/>
                      <p:nvPr/>
                    </p:nvPicPr>
                    <p:blipFill>
                      <a:blip r:embed="rId7"/>
                      <a:stretch>
                        <a:fillRect/>
                      </a:stretch>
                    </p:blipFill>
                    <p:spPr>
                      <a:xfrm>
                        <a:off x="3189761" y="4977805"/>
                        <a:ext cx="2372840" cy="557018"/>
                      </a:xfrm>
                      <a:prstGeom prst="rect">
                        <a:avLst/>
                      </a:prstGeom>
                    </p:spPr>
                  </p:pic>
                </p:oleObj>
              </mc:Fallback>
            </mc:AlternateContent>
          </a:graphicData>
        </a:graphic>
      </p:graphicFrame>
      <p:sp>
        <p:nvSpPr>
          <p:cNvPr id="11" name="Text Box 5"/>
          <p:cNvSpPr txBox="1">
            <a:spLocks noChangeArrowheads="1"/>
          </p:cNvSpPr>
          <p:nvPr/>
        </p:nvSpPr>
        <p:spPr bwMode="auto">
          <a:xfrm>
            <a:off x="1590675" y="5514677"/>
            <a:ext cx="6629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dirty="0" smtClean="0"/>
              <a:t>T</a:t>
            </a:r>
            <a:r>
              <a:rPr lang="zh-CN" altLang="en-US" dirty="0" smtClean="0"/>
              <a:t>为选定的阈值。</a:t>
            </a:r>
            <a:endParaRPr lang="en-US" altLang="zh-CN" dirty="0" smtClean="0"/>
          </a:p>
        </p:txBody>
      </p:sp>
      <p:sp>
        <p:nvSpPr>
          <p:cNvPr id="12" name="矩形 11"/>
          <p:cNvSpPr/>
          <p:nvPr/>
        </p:nvSpPr>
        <p:spPr>
          <a:xfrm>
            <a:off x="3123486" y="1827451"/>
            <a:ext cx="4801314" cy="400110"/>
          </a:xfrm>
          <a:prstGeom prst="rect">
            <a:avLst/>
          </a:prstGeom>
        </p:spPr>
        <p:txBody>
          <a:bodyPr wrap="none">
            <a:spAutoFit/>
          </a:bodyPr>
          <a:lstStyle/>
          <a:p>
            <a:r>
              <a:rPr lang="zh-CN" altLang="en-US" sz="2000" dirty="0" smtClean="0">
                <a:latin typeface="Times New Roman" panose="02020603050405020304" pitchFamily="18" charset="0"/>
                <a:cs typeface="Times New Roman" panose="02020603050405020304" pitchFamily="18" charset="0"/>
              </a:rPr>
              <a:t>用于确定描述背景模型的高斯函数的个数</a:t>
            </a:r>
            <a:endParaRPr lang="zh-CN" altLang="en-US" dirty="0"/>
          </a:p>
        </p:txBody>
      </p:sp>
    </p:spTree>
    <p:extLst>
      <p:ext uri="{BB962C8B-B14F-4D97-AF65-F5344CB8AC3E}">
        <p14:creationId xmlns:p14="http://schemas.microsoft.com/office/powerpoint/2010/main" val="8345906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GMM</a:t>
            </a:r>
            <a:r>
              <a:rPr lang="zh-CN" altLang="en-US" dirty="0"/>
              <a:t>应用</a:t>
            </a:r>
            <a:r>
              <a:rPr lang="en-US" altLang="zh-CN" dirty="0"/>
              <a:t>:</a:t>
            </a:r>
            <a:r>
              <a:rPr lang="zh-CN" altLang="en-US" dirty="0"/>
              <a:t>背景建模</a:t>
            </a:r>
          </a:p>
        </p:txBody>
      </p:sp>
      <p:sp>
        <p:nvSpPr>
          <p:cNvPr id="3" name="内容占位符 2"/>
          <p:cNvSpPr>
            <a:spLocks noGrp="1"/>
          </p:cNvSpPr>
          <p:nvPr>
            <p:ph idx="1"/>
          </p:nvPr>
        </p:nvSpPr>
        <p:spPr/>
        <p:txBody>
          <a:bodyPr/>
          <a:lstStyle/>
          <a:p>
            <a:r>
              <a:rPr lang="zh-CN" altLang="en-US" dirty="0" smtClean="0"/>
              <a:t>前景判决（</a:t>
            </a:r>
            <a:r>
              <a:rPr lang="en-US" altLang="zh-CN" dirty="0" smtClean="0"/>
              <a:t>1/2</a:t>
            </a:r>
            <a:r>
              <a:rPr lang="zh-CN" altLang="en-US" dirty="0" smtClean="0"/>
              <a:t>）</a:t>
            </a:r>
            <a:endParaRPr lang="zh-CN" altLang="en-US" dirty="0"/>
          </a:p>
        </p:txBody>
      </p:sp>
      <p:pic>
        <p:nvPicPr>
          <p:cNvPr id="7" name="Picture 4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9280" y="4007643"/>
            <a:ext cx="6120680"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8" name="对象 7"/>
          <p:cNvGraphicFramePr>
            <a:graphicFrameLocks noChangeAspect="1"/>
          </p:cNvGraphicFramePr>
          <p:nvPr>
            <p:extLst>
              <p:ext uri="{D42A27DB-BD31-4B8C-83A1-F6EECF244321}">
                <p14:modId xmlns:p14="http://schemas.microsoft.com/office/powerpoint/2010/main" val="1939748363"/>
              </p:ext>
            </p:extLst>
          </p:nvPr>
        </p:nvGraphicFramePr>
        <p:xfrm>
          <a:off x="1656440" y="3155285"/>
          <a:ext cx="5524500" cy="854075"/>
        </p:xfrm>
        <a:graphic>
          <a:graphicData uri="http://schemas.openxmlformats.org/presentationml/2006/ole">
            <mc:AlternateContent xmlns:mc="http://schemas.openxmlformats.org/markup-compatibility/2006">
              <mc:Choice xmlns:v="urn:schemas-microsoft-com:vml" Requires="v">
                <p:oleObj spid="_x0000_s8221" name="Equation" r:id="rId4" imgW="3124080" imgH="482400" progId="Equation.DSMT4">
                  <p:embed/>
                </p:oleObj>
              </mc:Choice>
              <mc:Fallback>
                <p:oleObj name="Equation" r:id="rId4" imgW="3124080" imgH="482400" progId="Equation.DSMT4">
                  <p:embed/>
                  <p:pic>
                    <p:nvPicPr>
                      <p:cNvPr id="0" name=""/>
                      <p:cNvPicPr/>
                      <p:nvPr/>
                    </p:nvPicPr>
                    <p:blipFill>
                      <a:blip r:embed="rId5"/>
                      <a:stretch>
                        <a:fillRect/>
                      </a:stretch>
                    </p:blipFill>
                    <p:spPr>
                      <a:xfrm>
                        <a:off x="1656440" y="3155285"/>
                        <a:ext cx="5524500" cy="854075"/>
                      </a:xfrm>
                      <a:prstGeom prst="rect">
                        <a:avLst/>
                      </a:prstGeom>
                    </p:spPr>
                  </p:pic>
                </p:oleObj>
              </mc:Fallback>
            </mc:AlternateContent>
          </a:graphicData>
        </a:graphic>
      </p:graphicFrame>
      <p:sp>
        <p:nvSpPr>
          <p:cNvPr id="9" name="Text Box 5"/>
          <p:cNvSpPr txBox="1">
            <a:spLocks noChangeArrowheads="1"/>
          </p:cNvSpPr>
          <p:nvPr/>
        </p:nvSpPr>
        <p:spPr bwMode="auto">
          <a:xfrm>
            <a:off x="3439520" y="1862922"/>
            <a:ext cx="38223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000" dirty="0" smtClean="0"/>
              <a:t>判断当前像素，属于背景或前景</a:t>
            </a:r>
            <a:endParaRPr lang="zh-CN" altLang="en-US" sz="2000" dirty="0"/>
          </a:p>
        </p:txBody>
      </p:sp>
      <mc:AlternateContent xmlns:mc="http://schemas.openxmlformats.org/markup-compatibility/2006" xmlns:a14="http://schemas.microsoft.com/office/drawing/2010/main">
        <mc:Choice Requires="a14">
          <p:sp>
            <p:nvSpPr>
              <p:cNvPr id="10" name="Text Box 5"/>
              <p:cNvSpPr txBox="1">
                <a:spLocks noChangeArrowheads="1"/>
              </p:cNvSpPr>
              <p:nvPr/>
            </p:nvSpPr>
            <p:spPr bwMode="auto">
              <a:xfrm>
                <a:off x="1554480" y="2705288"/>
                <a:ext cx="6629400" cy="39126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p>
                <a:pPr>
                  <a:spcBef>
                    <a:spcPct val="50000"/>
                  </a:spcBef>
                </a:pPr>
                <a:r>
                  <a:rPr lang="zh-CN" altLang="en-US" dirty="0" smtClean="0"/>
                  <a:t>对于任意输入像素</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𝑥𝑦</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oMath>
                </a14:m>
                <a:r>
                  <a:rPr lang="zh-CN" altLang="en-US" dirty="0" smtClean="0"/>
                  <a:t>，比较是否满足各个高斯模型：</a:t>
                </a:r>
                <a:endParaRPr lang="zh-CN" altLang="en-US" dirty="0"/>
              </a:p>
            </p:txBody>
          </p:sp>
        </mc:Choice>
        <mc:Fallback xmlns="">
          <p:sp>
            <p:nvSpPr>
              <p:cNvPr id="10" name="Text Box 5"/>
              <p:cNvSpPr txBox="1">
                <a:spLocks noRot="1" noChangeAspect="1" noMove="1" noResize="1" noEditPoints="1" noAdjustHandles="1" noChangeArrowheads="1" noChangeShapeType="1" noTextEdit="1"/>
              </p:cNvSpPr>
              <p:nvPr/>
            </p:nvSpPr>
            <p:spPr bwMode="auto">
              <a:xfrm>
                <a:off x="1554480" y="2705288"/>
                <a:ext cx="6629400" cy="391261"/>
              </a:xfrm>
              <a:prstGeom prst="rect">
                <a:avLst/>
              </a:prstGeom>
              <a:blipFill rotWithShape="0">
                <a:blip r:embed="rId6"/>
                <a:stretch>
                  <a:fillRect l="-735" t="-14063" b="-1406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4111395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GMM</a:t>
            </a:r>
            <a:r>
              <a:rPr lang="zh-CN" altLang="en-US" dirty="0"/>
              <a:t>应用</a:t>
            </a:r>
            <a:r>
              <a:rPr lang="en-US" altLang="zh-CN" dirty="0"/>
              <a:t>:</a:t>
            </a:r>
            <a:r>
              <a:rPr lang="zh-CN" altLang="en-US" dirty="0"/>
              <a:t>背景建模</a:t>
            </a:r>
          </a:p>
        </p:txBody>
      </p:sp>
      <p:sp>
        <p:nvSpPr>
          <p:cNvPr id="3" name="内容占位符 2"/>
          <p:cNvSpPr>
            <a:spLocks noGrp="1"/>
          </p:cNvSpPr>
          <p:nvPr>
            <p:ph idx="1"/>
          </p:nvPr>
        </p:nvSpPr>
        <p:spPr/>
        <p:txBody>
          <a:bodyPr/>
          <a:lstStyle/>
          <a:p>
            <a:r>
              <a:rPr lang="zh-CN" altLang="en-US" dirty="0"/>
              <a:t>前景判决</a:t>
            </a:r>
            <a:r>
              <a:rPr lang="zh-CN" altLang="en-US" dirty="0" smtClean="0"/>
              <a:t>（</a:t>
            </a:r>
            <a:r>
              <a:rPr lang="en-US" altLang="zh-CN" dirty="0" smtClean="0"/>
              <a:t>2/2</a:t>
            </a:r>
            <a:r>
              <a:rPr lang="zh-CN" altLang="en-US" dirty="0" smtClean="0"/>
              <a:t>）</a:t>
            </a:r>
            <a:endParaRPr lang="zh-CN" altLang="en-US" dirty="0"/>
          </a:p>
          <a:p>
            <a:endParaRPr lang="zh-CN" altLang="en-US" dirty="0"/>
          </a:p>
        </p:txBody>
      </p:sp>
      <mc:AlternateContent xmlns:mc="http://schemas.openxmlformats.org/markup-compatibility/2006" xmlns:a14="http://schemas.microsoft.com/office/drawing/2010/main">
        <mc:Choice Requires="a14">
          <p:sp>
            <p:nvSpPr>
              <p:cNvPr id="4" name="Text Box 5"/>
              <p:cNvSpPr txBox="1">
                <a:spLocks noChangeArrowheads="1"/>
              </p:cNvSpPr>
              <p:nvPr/>
            </p:nvSpPr>
            <p:spPr bwMode="auto">
              <a:xfrm>
                <a:off x="1394460" y="2493199"/>
                <a:ext cx="6629400" cy="39126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p>
                <a:pPr>
                  <a:spcBef>
                    <a:spcPct val="50000"/>
                  </a:spcBef>
                </a:pPr>
                <a:r>
                  <a:rPr lang="zh-CN" altLang="en-US" dirty="0" smtClean="0"/>
                  <a:t>计算满足高斯模型的最小</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𝑥𝑦</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oMath>
                </a14:m>
                <a:r>
                  <a:rPr lang="zh-CN" altLang="en-US" dirty="0" smtClean="0"/>
                  <a:t>：</a:t>
                </a:r>
                <a:endParaRPr lang="zh-CN" altLang="en-US" dirty="0"/>
              </a:p>
            </p:txBody>
          </p:sp>
        </mc:Choice>
        <mc:Fallback xmlns="">
          <p:sp>
            <p:nvSpPr>
              <p:cNvPr id="4" name="Text Box 5"/>
              <p:cNvSpPr txBox="1">
                <a:spLocks noRot="1" noChangeAspect="1" noMove="1" noResize="1" noEditPoints="1" noAdjustHandles="1" noChangeArrowheads="1" noChangeShapeType="1" noTextEdit="1"/>
              </p:cNvSpPr>
              <p:nvPr/>
            </p:nvSpPr>
            <p:spPr bwMode="auto">
              <a:xfrm>
                <a:off x="1394460" y="2493199"/>
                <a:ext cx="6629400" cy="391261"/>
              </a:xfrm>
              <a:prstGeom prst="rect">
                <a:avLst/>
              </a:prstGeom>
              <a:blipFill rotWithShape="0">
                <a:blip r:embed="rId3"/>
                <a:stretch>
                  <a:fillRect l="-828" t="-14063" b="-1406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6" name="对象 5"/>
          <p:cNvGraphicFramePr>
            <a:graphicFrameLocks noChangeAspect="1"/>
          </p:cNvGraphicFramePr>
          <p:nvPr>
            <p:extLst>
              <p:ext uri="{D42A27DB-BD31-4B8C-83A1-F6EECF244321}">
                <p14:modId xmlns:p14="http://schemas.microsoft.com/office/powerpoint/2010/main" val="1316719331"/>
              </p:ext>
            </p:extLst>
          </p:nvPr>
        </p:nvGraphicFramePr>
        <p:xfrm>
          <a:off x="2433638" y="3149839"/>
          <a:ext cx="3875722" cy="469900"/>
        </p:xfrm>
        <a:graphic>
          <a:graphicData uri="http://schemas.openxmlformats.org/presentationml/2006/ole">
            <mc:AlternateContent xmlns:mc="http://schemas.openxmlformats.org/markup-compatibility/2006">
              <mc:Choice xmlns:v="urn:schemas-microsoft-com:vml" Requires="v">
                <p:oleObj spid="_x0000_s10284" name="Equation" r:id="rId4" imgW="2234880" imgH="304560" progId="Equation.DSMT4">
                  <p:embed/>
                </p:oleObj>
              </mc:Choice>
              <mc:Fallback>
                <p:oleObj name="Equation" r:id="rId4" imgW="2234880" imgH="304560" progId="Equation.DSMT4">
                  <p:embed/>
                  <p:pic>
                    <p:nvPicPr>
                      <p:cNvPr id="0" name=""/>
                      <p:cNvPicPr/>
                      <p:nvPr/>
                    </p:nvPicPr>
                    <p:blipFill>
                      <a:blip r:embed="rId5"/>
                      <a:stretch>
                        <a:fillRect/>
                      </a:stretch>
                    </p:blipFill>
                    <p:spPr>
                      <a:xfrm>
                        <a:off x="2433638" y="3149839"/>
                        <a:ext cx="3875722" cy="46990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639072334"/>
              </p:ext>
            </p:extLst>
          </p:nvPr>
        </p:nvGraphicFramePr>
        <p:xfrm>
          <a:off x="2866707" y="4505562"/>
          <a:ext cx="2611739" cy="836058"/>
        </p:xfrm>
        <a:graphic>
          <a:graphicData uri="http://schemas.openxmlformats.org/presentationml/2006/ole">
            <mc:AlternateContent xmlns:mc="http://schemas.openxmlformats.org/markup-compatibility/2006">
              <mc:Choice xmlns:v="urn:schemas-microsoft-com:vml" Requires="v">
                <p:oleObj spid="_x0000_s10285" name="Equation" r:id="rId6" imgW="1269720" imgH="457200" progId="Equation.DSMT4">
                  <p:embed/>
                </p:oleObj>
              </mc:Choice>
              <mc:Fallback>
                <p:oleObj name="Equation" r:id="rId6" imgW="1269720" imgH="457200" progId="Equation.DSMT4">
                  <p:embed/>
                  <p:pic>
                    <p:nvPicPr>
                      <p:cNvPr id="0" name=""/>
                      <p:cNvPicPr/>
                      <p:nvPr/>
                    </p:nvPicPr>
                    <p:blipFill>
                      <a:blip r:embed="rId7"/>
                      <a:stretch>
                        <a:fillRect/>
                      </a:stretch>
                    </p:blipFill>
                    <p:spPr>
                      <a:xfrm>
                        <a:off x="2866707" y="4505562"/>
                        <a:ext cx="2611739" cy="836058"/>
                      </a:xfrm>
                      <a:prstGeom prst="rect">
                        <a:avLst/>
                      </a:prstGeom>
                    </p:spPr>
                  </p:pic>
                </p:oleObj>
              </mc:Fallback>
            </mc:AlternateContent>
          </a:graphicData>
        </a:graphic>
      </p:graphicFrame>
      <p:sp>
        <p:nvSpPr>
          <p:cNvPr id="10" name="Text Box 5"/>
          <p:cNvSpPr txBox="1">
            <a:spLocks noChangeArrowheads="1"/>
          </p:cNvSpPr>
          <p:nvPr/>
        </p:nvSpPr>
        <p:spPr bwMode="auto">
          <a:xfrm>
            <a:off x="1394460" y="4001294"/>
            <a:ext cx="6629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smtClean="0"/>
              <a:t>前景判决：</a:t>
            </a:r>
            <a:endParaRPr lang="zh-CN" altLang="en-US" dirty="0"/>
          </a:p>
        </p:txBody>
      </p:sp>
    </p:spTree>
    <p:extLst>
      <p:ext uri="{BB962C8B-B14F-4D97-AF65-F5344CB8AC3E}">
        <p14:creationId xmlns:p14="http://schemas.microsoft.com/office/powerpoint/2010/main" val="42463418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GMM</a:t>
            </a:r>
            <a:r>
              <a:rPr lang="zh-CN" altLang="en-US" dirty="0"/>
              <a:t>应用</a:t>
            </a:r>
            <a:r>
              <a:rPr lang="en-US" altLang="zh-CN" dirty="0"/>
              <a:t>:</a:t>
            </a:r>
            <a:r>
              <a:rPr lang="zh-CN" altLang="en-US" dirty="0"/>
              <a:t>背景建模</a:t>
            </a:r>
          </a:p>
        </p:txBody>
      </p:sp>
      <p:sp>
        <p:nvSpPr>
          <p:cNvPr id="3" name="内容占位符 2"/>
          <p:cNvSpPr>
            <a:spLocks noGrp="1"/>
          </p:cNvSpPr>
          <p:nvPr>
            <p:ph idx="1"/>
          </p:nvPr>
        </p:nvSpPr>
        <p:spPr/>
        <p:txBody>
          <a:bodyPr/>
          <a:lstStyle/>
          <a:p>
            <a:r>
              <a:rPr lang="zh-CN" altLang="en-US" dirty="0" smtClean="0"/>
              <a:t>模型更新（</a:t>
            </a:r>
            <a:r>
              <a:rPr lang="en-US" altLang="zh-CN" dirty="0" smtClean="0"/>
              <a:t>1/2</a:t>
            </a:r>
            <a:r>
              <a:rPr lang="zh-CN" altLang="en-US" dirty="0" smtClean="0"/>
              <a:t>）</a:t>
            </a:r>
            <a:endParaRPr lang="zh-CN" altLang="en-US" dirty="0"/>
          </a:p>
          <a:p>
            <a:endParaRPr lang="zh-CN" altLang="en-US" dirty="0"/>
          </a:p>
        </p:txBody>
      </p:sp>
      <p:sp>
        <p:nvSpPr>
          <p:cNvPr id="13" name="Text Box 5"/>
          <p:cNvSpPr txBox="1">
            <a:spLocks noChangeArrowheads="1"/>
          </p:cNvSpPr>
          <p:nvPr/>
        </p:nvSpPr>
        <p:spPr bwMode="auto">
          <a:xfrm>
            <a:off x="1379220" y="2782481"/>
            <a:ext cx="6629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smtClean="0"/>
              <a:t>更新所有</a:t>
            </a:r>
            <a:r>
              <a:rPr lang="zh-CN" altLang="en-US" dirty="0"/>
              <a:t>高斯</a:t>
            </a:r>
            <a:r>
              <a:rPr lang="zh-CN" altLang="en-US" dirty="0" smtClean="0"/>
              <a:t>模型的权重，并重新归一化：</a:t>
            </a:r>
            <a:endParaRPr lang="zh-CN" altLang="en-US" dirty="0"/>
          </a:p>
        </p:txBody>
      </p:sp>
      <p:graphicFrame>
        <p:nvGraphicFramePr>
          <p:cNvPr id="14" name="对象 13"/>
          <p:cNvGraphicFramePr>
            <a:graphicFrameLocks noChangeAspect="1"/>
          </p:cNvGraphicFramePr>
          <p:nvPr>
            <p:extLst>
              <p:ext uri="{D42A27DB-BD31-4B8C-83A1-F6EECF244321}">
                <p14:modId xmlns:p14="http://schemas.microsoft.com/office/powerpoint/2010/main" val="4282990618"/>
              </p:ext>
            </p:extLst>
          </p:nvPr>
        </p:nvGraphicFramePr>
        <p:xfrm>
          <a:off x="2304098" y="3286482"/>
          <a:ext cx="4319587" cy="560388"/>
        </p:xfrm>
        <a:graphic>
          <a:graphicData uri="http://schemas.openxmlformats.org/presentationml/2006/ole">
            <mc:AlternateContent xmlns:mc="http://schemas.openxmlformats.org/markup-compatibility/2006">
              <mc:Choice xmlns:v="urn:schemas-microsoft-com:vml" Requires="v">
                <p:oleObj spid="_x0000_s11303" name="Equation" r:id="rId3" imgW="2145960" imgH="241200" progId="Equation.DSMT4">
                  <p:embed/>
                </p:oleObj>
              </mc:Choice>
              <mc:Fallback>
                <p:oleObj name="Equation" r:id="rId3" imgW="2145960" imgH="241200" progId="Equation.DSMT4">
                  <p:embed/>
                  <p:pic>
                    <p:nvPicPr>
                      <p:cNvPr id="0" name=""/>
                      <p:cNvPicPr>
                        <a:picLocks noChangeAspect="1" noChangeArrowheads="1"/>
                      </p:cNvPicPr>
                      <p:nvPr/>
                    </p:nvPicPr>
                    <p:blipFill>
                      <a:blip r:embed="rId4"/>
                      <a:srcRect/>
                      <a:stretch>
                        <a:fillRect/>
                      </a:stretch>
                    </p:blipFill>
                    <p:spPr bwMode="auto">
                      <a:xfrm>
                        <a:off x="2304098" y="3286482"/>
                        <a:ext cx="4319587" cy="560388"/>
                      </a:xfrm>
                      <a:prstGeom prst="rect">
                        <a:avLst/>
                      </a:prstGeom>
                      <a:noFill/>
                      <a:ln>
                        <a:noFill/>
                      </a:ln>
                      <a:extLst/>
                    </p:spPr>
                  </p:pic>
                </p:oleObj>
              </mc:Fallback>
            </mc:AlternateContent>
          </a:graphicData>
        </a:graphic>
      </p:graphicFrame>
      <mc:AlternateContent xmlns:mc="http://schemas.openxmlformats.org/markup-compatibility/2006" xmlns:a14="http://schemas.microsoft.com/office/drawing/2010/main">
        <mc:Choice Requires="a14">
          <p:sp>
            <p:nvSpPr>
              <p:cNvPr id="15" name="Text Box 5"/>
              <p:cNvSpPr txBox="1">
                <a:spLocks noChangeArrowheads="1"/>
              </p:cNvSpPr>
              <p:nvPr/>
            </p:nvSpPr>
            <p:spPr bwMode="auto">
              <a:xfrm>
                <a:off x="1379220" y="4105910"/>
                <a:ext cx="6629400" cy="39126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p>
                <a:pPr>
                  <a:spcBef>
                    <a:spcPct val="50000"/>
                  </a:spcBef>
                </a:pPr>
                <a:r>
                  <a:rPr lang="zh-CN" altLang="en-US" dirty="0" smtClean="0"/>
                  <a:t>更新第</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𝑥𝑦</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oMath>
                </a14:m>
                <a:r>
                  <a:rPr lang="zh-CN" altLang="en-US" dirty="0" smtClean="0"/>
                  <a:t>均值和方差：</a:t>
                </a:r>
                <a:endParaRPr lang="zh-CN" altLang="en-US" dirty="0"/>
              </a:p>
            </p:txBody>
          </p:sp>
        </mc:Choice>
        <mc:Fallback xmlns="">
          <p:sp>
            <p:nvSpPr>
              <p:cNvPr id="15" name="Text Box 5"/>
              <p:cNvSpPr txBox="1">
                <a:spLocks noRot="1" noChangeAspect="1" noMove="1" noResize="1" noEditPoints="1" noAdjustHandles="1" noChangeArrowheads="1" noChangeShapeType="1" noTextEdit="1"/>
              </p:cNvSpPr>
              <p:nvPr/>
            </p:nvSpPr>
            <p:spPr bwMode="auto">
              <a:xfrm>
                <a:off x="1379220" y="4105910"/>
                <a:ext cx="6629400" cy="391261"/>
              </a:xfrm>
              <a:prstGeom prst="rect">
                <a:avLst/>
              </a:prstGeom>
              <a:blipFill rotWithShape="0">
                <a:blip r:embed="rId5"/>
                <a:stretch>
                  <a:fillRect l="-735" t="-14063" b="-1406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16" name="对象 15"/>
          <p:cNvGraphicFramePr>
            <a:graphicFrameLocks noChangeAspect="1"/>
          </p:cNvGraphicFramePr>
          <p:nvPr>
            <p:extLst>
              <p:ext uri="{D42A27DB-BD31-4B8C-83A1-F6EECF244321}">
                <p14:modId xmlns:p14="http://schemas.microsoft.com/office/powerpoint/2010/main" val="1048985061"/>
              </p:ext>
            </p:extLst>
          </p:nvPr>
        </p:nvGraphicFramePr>
        <p:xfrm>
          <a:off x="2048635" y="4737012"/>
          <a:ext cx="5830445" cy="1489392"/>
        </p:xfrm>
        <a:graphic>
          <a:graphicData uri="http://schemas.openxmlformats.org/presentationml/2006/ole">
            <mc:AlternateContent xmlns:mc="http://schemas.openxmlformats.org/markup-compatibility/2006">
              <mc:Choice xmlns:v="urn:schemas-microsoft-com:vml" Requires="v">
                <p:oleObj spid="_x0000_s11304" name="Equation" r:id="rId6" imgW="3213000" imgH="838080" progId="Equation.DSMT4">
                  <p:embed/>
                </p:oleObj>
              </mc:Choice>
              <mc:Fallback>
                <p:oleObj name="Equation" r:id="rId6" imgW="3213000" imgH="838080" progId="Equation.DSMT4">
                  <p:embed/>
                  <p:pic>
                    <p:nvPicPr>
                      <p:cNvPr id="0" name=""/>
                      <p:cNvPicPr>
                        <a:picLocks noChangeAspect="1" noChangeArrowheads="1"/>
                      </p:cNvPicPr>
                      <p:nvPr/>
                    </p:nvPicPr>
                    <p:blipFill>
                      <a:blip r:embed="rId7"/>
                      <a:srcRect/>
                      <a:stretch>
                        <a:fillRect/>
                      </a:stretch>
                    </p:blipFill>
                    <p:spPr bwMode="auto">
                      <a:xfrm>
                        <a:off x="2048635" y="4737012"/>
                        <a:ext cx="5830445" cy="1489392"/>
                      </a:xfrm>
                      <a:prstGeom prst="rect">
                        <a:avLst/>
                      </a:prstGeom>
                      <a:noFill/>
                      <a:ln w="9525">
                        <a:solidFill>
                          <a:schemeClr val="bg1"/>
                        </a:solidFill>
                        <a:miter lim="800000"/>
                        <a:headEnd/>
                        <a:tailEnd/>
                      </a:ln>
                      <a:extLst/>
                    </p:spPr>
                  </p:pic>
                </p:oleObj>
              </mc:Fallback>
            </mc:AlternateContent>
          </a:graphicData>
        </a:graphic>
      </p:graphicFrame>
      <p:sp>
        <p:nvSpPr>
          <p:cNvPr id="17" name="Text Box 5"/>
          <p:cNvSpPr txBox="1">
            <a:spLocks noChangeArrowheads="1"/>
          </p:cNvSpPr>
          <p:nvPr/>
        </p:nvSpPr>
        <p:spPr bwMode="auto">
          <a:xfrm>
            <a:off x="3444240" y="1875066"/>
            <a:ext cx="38481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000" dirty="0" smtClean="0"/>
              <a:t>更新模型，使其适应场景的变化</a:t>
            </a:r>
            <a:endParaRPr lang="zh-CN" altLang="en-US" sz="2000" dirty="0"/>
          </a:p>
        </p:txBody>
      </p:sp>
    </p:spTree>
    <p:extLst>
      <p:ext uri="{BB962C8B-B14F-4D97-AF65-F5344CB8AC3E}">
        <p14:creationId xmlns:p14="http://schemas.microsoft.com/office/powerpoint/2010/main" val="31951957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GMM</a:t>
            </a:r>
            <a:r>
              <a:rPr lang="zh-CN" altLang="en-US" dirty="0"/>
              <a:t>应用</a:t>
            </a:r>
            <a:r>
              <a:rPr lang="en-US" altLang="zh-CN" dirty="0"/>
              <a:t>:</a:t>
            </a:r>
            <a:r>
              <a:rPr lang="zh-CN" altLang="en-US" dirty="0"/>
              <a:t>背景建模</a:t>
            </a:r>
          </a:p>
        </p:txBody>
      </p:sp>
      <p:sp>
        <p:nvSpPr>
          <p:cNvPr id="3" name="内容占位符 2"/>
          <p:cNvSpPr>
            <a:spLocks noGrp="1"/>
          </p:cNvSpPr>
          <p:nvPr>
            <p:ph idx="1"/>
          </p:nvPr>
        </p:nvSpPr>
        <p:spPr/>
        <p:txBody>
          <a:bodyPr/>
          <a:lstStyle/>
          <a:p>
            <a:r>
              <a:rPr lang="zh-CN" altLang="en-US" dirty="0"/>
              <a:t>模型更新</a:t>
            </a:r>
            <a:r>
              <a:rPr lang="zh-CN" altLang="en-US" dirty="0" smtClean="0"/>
              <a:t>（</a:t>
            </a:r>
            <a:r>
              <a:rPr lang="en-US" altLang="zh-CN" dirty="0" smtClean="0"/>
              <a:t>2/2</a:t>
            </a:r>
            <a:r>
              <a:rPr lang="zh-CN" altLang="en-US" dirty="0" smtClean="0"/>
              <a:t>）</a:t>
            </a:r>
            <a:endParaRPr lang="zh-CN" altLang="en-US" dirty="0"/>
          </a:p>
        </p:txBody>
      </p:sp>
      <mc:AlternateContent xmlns:mc="http://schemas.openxmlformats.org/markup-compatibility/2006" xmlns:a14="http://schemas.microsoft.com/office/drawing/2010/main">
        <mc:Choice Requires="a14">
          <p:sp>
            <p:nvSpPr>
              <p:cNvPr id="4" name="Text Box 5"/>
              <p:cNvSpPr txBox="1">
                <a:spLocks noChangeArrowheads="1"/>
              </p:cNvSpPr>
              <p:nvPr/>
            </p:nvSpPr>
            <p:spPr bwMode="auto">
              <a:xfrm>
                <a:off x="1394460" y="2462719"/>
                <a:ext cx="6629400" cy="67294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p>
                <a:pPr>
                  <a:spcBef>
                    <a:spcPct val="50000"/>
                  </a:spcBef>
                </a:pPr>
                <a:r>
                  <a:rPr lang="zh-CN" altLang="en-US" dirty="0" smtClean="0"/>
                  <a:t>前景判决时，可能无法</a:t>
                </a:r>
                <a14:m>
                  <m:oMath xmlns:m="http://schemas.openxmlformats.org/officeDocument/2006/math">
                    <m:r>
                      <a:rPr lang="zh-CN" altLang="en-US" i="1">
                        <a:latin typeface="Cambria Math" panose="02040503050406030204" pitchFamily="18" charset="0"/>
                      </a:rPr>
                      <m:t>计算</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𝑥𝑦</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oMath>
                </a14:m>
                <a:r>
                  <a:rPr lang="zh-CN" altLang="en-US" dirty="0" smtClean="0"/>
                  <a:t>，说明当前像素</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𝑥𝑦</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oMath>
                </a14:m>
                <a:r>
                  <a:rPr lang="zh-CN" altLang="en-US" dirty="0" smtClean="0"/>
                  <a:t>不满足任何一个高斯模型。</a:t>
                </a:r>
                <a:endParaRPr lang="zh-CN" altLang="en-US" dirty="0"/>
              </a:p>
            </p:txBody>
          </p:sp>
        </mc:Choice>
        <mc:Fallback xmlns="">
          <p:sp>
            <p:nvSpPr>
              <p:cNvPr id="4" name="Text Box 5"/>
              <p:cNvSpPr txBox="1">
                <a:spLocks noRot="1" noChangeAspect="1" noMove="1" noResize="1" noEditPoints="1" noAdjustHandles="1" noChangeArrowheads="1" noChangeShapeType="1" noTextEdit="1"/>
              </p:cNvSpPr>
              <p:nvPr/>
            </p:nvSpPr>
            <p:spPr bwMode="auto">
              <a:xfrm>
                <a:off x="1394460" y="2462719"/>
                <a:ext cx="6629400" cy="672941"/>
              </a:xfrm>
              <a:prstGeom prst="rect">
                <a:avLst/>
              </a:prstGeom>
              <a:blipFill rotWithShape="0">
                <a:blip r:embed="rId3"/>
                <a:stretch>
                  <a:fillRect l="-828" t="-7273" r="-92" b="-1090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 Box 5"/>
              <p:cNvSpPr txBox="1">
                <a:spLocks noChangeArrowheads="1"/>
              </p:cNvSpPr>
              <p:nvPr/>
            </p:nvSpPr>
            <p:spPr bwMode="auto">
              <a:xfrm>
                <a:off x="1394460" y="3291228"/>
                <a:ext cx="6629400" cy="95385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p>
                <a:pPr>
                  <a:spcBef>
                    <a:spcPct val="50000"/>
                  </a:spcBef>
                </a:pPr>
                <a:r>
                  <a:rPr lang="zh-CN" altLang="en-US" dirty="0" smtClean="0"/>
                  <a:t>将第</a:t>
                </a:r>
                <a:r>
                  <a:rPr lang="en-US" altLang="zh-CN" dirty="0" smtClean="0"/>
                  <a:t>K</a:t>
                </a:r>
                <a:r>
                  <a:rPr lang="zh-CN" altLang="en-US" dirty="0" smtClean="0"/>
                  <a:t>个（最后一个）高斯模型用根据新像素点建立的新模型取代。新模型具有新像素点的均值和一个较大的方差</a:t>
                </a:r>
                <a:r>
                  <a:rPr lang="en-US" altLang="zh-CN" dirty="0" err="1" smtClean="0"/>
                  <a:t>var</a:t>
                </a:r>
                <a:r>
                  <a:rPr lang="zh-CN" altLang="en-US" dirty="0" smtClean="0"/>
                  <a:t>和较小的权重</a:t>
                </a:r>
                <a14:m>
                  <m:oMath xmlns:m="http://schemas.openxmlformats.org/officeDocument/2006/math">
                    <m:f>
                      <m:fPr>
                        <m:type m:val="skw"/>
                        <m:ctrlPr>
                          <a:rPr lang="zh-CN" altLang="en-US" i="1" smtClean="0">
                            <a:latin typeface="Cambria Math" panose="02040503050406030204" pitchFamily="18" charset="0"/>
                          </a:rPr>
                        </m:ctrlPr>
                      </m:fPr>
                      <m:num>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𝑖𝑛𝑡</m:t>
                            </m:r>
                          </m:sub>
                        </m:sSub>
                      </m:num>
                      <m:den>
                        <m:r>
                          <a:rPr lang="en-US" altLang="zh-CN" b="0" i="1" smtClean="0">
                            <a:latin typeface="Cambria Math" panose="02040503050406030204" pitchFamily="18" charset="0"/>
                          </a:rPr>
                          <m:t>𝑘</m:t>
                        </m:r>
                        <m:r>
                          <a:rPr lang="en-US" altLang="zh-CN" b="0" i="1" smtClean="0">
                            <a:latin typeface="Cambria Math" panose="02040503050406030204" pitchFamily="18" charset="0"/>
                          </a:rPr>
                          <m:t>−1</m:t>
                        </m:r>
                      </m:den>
                    </m:f>
                  </m:oMath>
                </a14:m>
                <a:r>
                  <a:rPr lang="zh-CN" altLang="en-US" dirty="0" smtClean="0"/>
                  <a:t>，重新归一化各高斯模型的权重：</a:t>
                </a:r>
                <a:endParaRPr lang="zh-CN" altLang="en-US" dirty="0"/>
              </a:p>
            </p:txBody>
          </p:sp>
        </mc:Choice>
        <mc:Fallback xmlns="">
          <p:sp>
            <p:nvSpPr>
              <p:cNvPr id="6" name="Text Box 5"/>
              <p:cNvSpPr txBox="1">
                <a:spLocks noRot="1" noChangeAspect="1" noMove="1" noResize="1" noEditPoints="1" noAdjustHandles="1" noChangeArrowheads="1" noChangeShapeType="1" noTextEdit="1"/>
              </p:cNvSpPr>
              <p:nvPr/>
            </p:nvSpPr>
            <p:spPr bwMode="auto">
              <a:xfrm>
                <a:off x="1394460" y="3291228"/>
                <a:ext cx="6629400" cy="953851"/>
              </a:xfrm>
              <a:prstGeom prst="rect">
                <a:avLst/>
              </a:prstGeom>
              <a:blipFill rotWithShape="0">
                <a:blip r:embed="rId4"/>
                <a:stretch>
                  <a:fillRect l="-828" t="-5769" b="-666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7" name="对象 6"/>
          <p:cNvGraphicFramePr>
            <a:graphicFrameLocks noChangeAspect="1"/>
          </p:cNvGraphicFramePr>
          <p:nvPr>
            <p:extLst>
              <p:ext uri="{D42A27DB-BD31-4B8C-83A1-F6EECF244321}">
                <p14:modId xmlns:p14="http://schemas.microsoft.com/office/powerpoint/2010/main" val="4195148635"/>
              </p:ext>
            </p:extLst>
          </p:nvPr>
        </p:nvGraphicFramePr>
        <p:xfrm>
          <a:off x="2650807" y="4599767"/>
          <a:ext cx="4244975" cy="649287"/>
        </p:xfrm>
        <a:graphic>
          <a:graphicData uri="http://schemas.openxmlformats.org/presentationml/2006/ole">
            <mc:AlternateContent xmlns:mc="http://schemas.openxmlformats.org/markup-compatibility/2006">
              <mc:Choice xmlns:v="urn:schemas-microsoft-com:vml" Requires="v">
                <p:oleObj spid="_x0000_s12324" name="Equation" r:id="rId5" imgW="2946240" imgH="393480" progId="Equation.DSMT4">
                  <p:embed/>
                </p:oleObj>
              </mc:Choice>
              <mc:Fallback>
                <p:oleObj name="Equation" r:id="rId5" imgW="2946240" imgH="393480" progId="Equation.DSMT4">
                  <p:embed/>
                  <p:pic>
                    <p:nvPicPr>
                      <p:cNvPr id="0" name=""/>
                      <p:cNvPicPr/>
                      <p:nvPr/>
                    </p:nvPicPr>
                    <p:blipFill>
                      <a:blip r:embed="rId6"/>
                      <a:stretch>
                        <a:fillRect/>
                      </a:stretch>
                    </p:blipFill>
                    <p:spPr>
                      <a:xfrm>
                        <a:off x="2650807" y="4599767"/>
                        <a:ext cx="4244975" cy="649287"/>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4139267445"/>
              </p:ext>
            </p:extLst>
          </p:nvPr>
        </p:nvGraphicFramePr>
        <p:xfrm>
          <a:off x="4773294" y="5380284"/>
          <a:ext cx="2525712" cy="1298575"/>
        </p:xfrm>
        <a:graphic>
          <a:graphicData uri="http://schemas.openxmlformats.org/presentationml/2006/ole">
            <mc:AlternateContent xmlns:mc="http://schemas.openxmlformats.org/markup-compatibility/2006">
              <mc:Choice xmlns:v="urn:schemas-microsoft-com:vml" Requires="v">
                <p:oleObj spid="_x0000_s12325" name="Equation" r:id="rId7" imgW="1752480" imgH="787320" progId="Equation.DSMT4">
                  <p:embed/>
                </p:oleObj>
              </mc:Choice>
              <mc:Fallback>
                <p:oleObj name="Equation" r:id="rId7" imgW="1752480" imgH="787320" progId="Equation.DSMT4">
                  <p:embed/>
                  <p:pic>
                    <p:nvPicPr>
                      <p:cNvPr id="0" name=""/>
                      <p:cNvPicPr/>
                      <p:nvPr/>
                    </p:nvPicPr>
                    <p:blipFill>
                      <a:blip r:embed="rId8"/>
                      <a:stretch>
                        <a:fillRect/>
                      </a:stretch>
                    </p:blipFill>
                    <p:spPr>
                      <a:xfrm>
                        <a:off x="4773294" y="5380284"/>
                        <a:ext cx="2525712" cy="1298575"/>
                      </a:xfrm>
                      <a:prstGeom prst="rect">
                        <a:avLst/>
                      </a:prstGeom>
                    </p:spPr>
                  </p:pic>
                </p:oleObj>
              </mc:Fallback>
            </mc:AlternateContent>
          </a:graphicData>
        </a:graphic>
      </p:graphicFrame>
      <p:sp>
        <p:nvSpPr>
          <p:cNvPr id="9" name="Text Box 5"/>
          <p:cNvSpPr txBox="1">
            <a:spLocks noChangeArrowheads="1"/>
          </p:cNvSpPr>
          <p:nvPr/>
        </p:nvSpPr>
        <p:spPr bwMode="auto">
          <a:xfrm>
            <a:off x="1394460" y="4261622"/>
            <a:ext cx="6629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smtClean="0"/>
              <a:t>（</a:t>
            </a:r>
            <a:r>
              <a:rPr lang="en-US" altLang="zh-CN" dirty="0" smtClean="0"/>
              <a:t>1</a:t>
            </a:r>
            <a:r>
              <a:rPr lang="zh-CN" altLang="en-US" dirty="0" smtClean="0"/>
              <a:t>）更新前</a:t>
            </a:r>
            <a:r>
              <a:rPr lang="en-US" altLang="zh-CN" dirty="0" smtClean="0"/>
              <a:t>k-1</a:t>
            </a:r>
            <a:r>
              <a:rPr lang="zh-CN" altLang="en-US" dirty="0" smtClean="0"/>
              <a:t>个模型的权重：</a:t>
            </a:r>
            <a:endParaRPr lang="zh-CN" altLang="en-US" dirty="0"/>
          </a:p>
        </p:txBody>
      </p:sp>
      <p:sp>
        <p:nvSpPr>
          <p:cNvPr id="10" name="Text Box 5"/>
          <p:cNvSpPr txBox="1">
            <a:spLocks noChangeArrowheads="1"/>
          </p:cNvSpPr>
          <p:nvPr/>
        </p:nvSpPr>
        <p:spPr bwMode="auto">
          <a:xfrm>
            <a:off x="1394460" y="5380284"/>
            <a:ext cx="6629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smtClean="0"/>
              <a:t>（</a:t>
            </a:r>
            <a:r>
              <a:rPr lang="en-US" altLang="zh-CN" dirty="0" smtClean="0"/>
              <a:t>2</a:t>
            </a:r>
            <a:r>
              <a:rPr lang="zh-CN" altLang="en-US" dirty="0" smtClean="0"/>
              <a:t>）重新初始化第</a:t>
            </a:r>
            <a:r>
              <a:rPr lang="en-US" altLang="zh-CN" dirty="0" smtClean="0"/>
              <a:t>K</a:t>
            </a:r>
            <a:r>
              <a:rPr lang="zh-CN" altLang="en-US" dirty="0" smtClean="0"/>
              <a:t>个模型：</a:t>
            </a:r>
            <a:endParaRPr lang="zh-CN" altLang="en-US" dirty="0"/>
          </a:p>
        </p:txBody>
      </p:sp>
    </p:spTree>
    <p:extLst>
      <p:ext uri="{BB962C8B-B14F-4D97-AF65-F5344CB8AC3E}">
        <p14:creationId xmlns:p14="http://schemas.microsoft.com/office/powerpoint/2010/main" val="3809665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高斯模型</a:t>
            </a:r>
            <a:endParaRPr lang="zh-CN" altLang="en-US" dirty="0"/>
          </a:p>
        </p:txBody>
      </p:sp>
      <p:sp>
        <p:nvSpPr>
          <p:cNvPr id="3" name="内容占位符 2"/>
          <p:cNvSpPr>
            <a:spLocks noGrp="1"/>
          </p:cNvSpPr>
          <p:nvPr>
            <p:ph idx="1"/>
          </p:nvPr>
        </p:nvSpPr>
        <p:spPr/>
        <p:txBody>
          <a:bodyPr/>
          <a:lstStyle/>
          <a:p>
            <a:r>
              <a:rPr lang="zh-CN" altLang="en-US" dirty="0"/>
              <a:t>是一种参数化</a:t>
            </a:r>
            <a:r>
              <a:rPr lang="zh-CN" altLang="en-US" dirty="0" smtClean="0"/>
              <a:t>模型，用高斯密度函数估计目标的分布</a:t>
            </a:r>
            <a:endParaRPr lang="en-US" altLang="zh-CN" dirty="0" smtClean="0"/>
          </a:p>
          <a:p>
            <a:endParaRPr lang="en-US" altLang="zh-CN" dirty="0" smtClean="0"/>
          </a:p>
          <a:p>
            <a:pPr lvl="1"/>
            <a:r>
              <a:rPr lang="zh-CN" altLang="en-US" dirty="0"/>
              <a:t>单</a:t>
            </a:r>
            <a:r>
              <a:rPr lang="zh-CN" altLang="en-US" dirty="0" smtClean="0"/>
              <a:t>高斯（</a:t>
            </a:r>
            <a:r>
              <a:rPr lang="en-US" altLang="zh-CN" dirty="0">
                <a:latin typeface="Times New Roman" panose="02020603050405020304" pitchFamily="18" charset="0"/>
                <a:cs typeface="Times New Roman" panose="02020603050405020304" pitchFamily="18" charset="0"/>
              </a:rPr>
              <a:t>Single Gaussian </a:t>
            </a:r>
            <a:r>
              <a:rPr lang="en-US" altLang="zh-CN" dirty="0" smtClean="0">
                <a:latin typeface="Times New Roman" panose="02020603050405020304" pitchFamily="18" charset="0"/>
                <a:cs typeface="Times New Roman" panose="02020603050405020304" pitchFamily="18" charset="0"/>
              </a:rPr>
              <a:t>Model</a:t>
            </a:r>
            <a:r>
              <a:rPr lang="zh-CN" altLang="en-US" dirty="0" smtClean="0"/>
              <a:t>）</a:t>
            </a:r>
            <a:endParaRPr lang="en-US" altLang="zh-CN" dirty="0" smtClean="0"/>
          </a:p>
          <a:p>
            <a:pPr lvl="1"/>
            <a:endParaRPr lang="en-US" altLang="zh-CN" dirty="0"/>
          </a:p>
          <a:p>
            <a:pPr lvl="1"/>
            <a:endParaRPr lang="en-US" altLang="zh-CN" dirty="0" smtClean="0"/>
          </a:p>
          <a:p>
            <a:pPr lvl="1"/>
            <a:endParaRPr lang="en-US" altLang="zh-CN" dirty="0" smtClean="0"/>
          </a:p>
          <a:p>
            <a:pPr lvl="1"/>
            <a:r>
              <a:rPr lang="zh-CN" altLang="en-US" dirty="0" smtClean="0">
                <a:latin typeface="Times New Roman" panose="02020603050405020304" pitchFamily="18" charset="0"/>
                <a:cs typeface="Times New Roman" panose="02020603050405020304" pitchFamily="18" charset="0"/>
              </a:rPr>
              <a:t>高斯</a:t>
            </a:r>
            <a:r>
              <a:rPr lang="zh-CN" altLang="en-US" dirty="0" smtClean="0"/>
              <a:t>混合模型（</a:t>
            </a:r>
            <a:r>
              <a:rPr lang="en-US" altLang="zh-CN" dirty="0">
                <a:latin typeface="Times New Roman" panose="02020603050405020304" pitchFamily="18" charset="0"/>
                <a:cs typeface="Times New Roman" panose="02020603050405020304" pitchFamily="18" charset="0"/>
              </a:rPr>
              <a:t>Gaussian mixture model</a:t>
            </a:r>
            <a:r>
              <a:rPr lang="zh-CN" altLang="en-US" dirty="0" smtClean="0"/>
              <a:t>）</a:t>
            </a:r>
            <a:endParaRPr lang="zh-CN" altLang="en-US" dirty="0"/>
          </a:p>
        </p:txBody>
      </p:sp>
      <mc:AlternateContent xmlns:mc="http://schemas.openxmlformats.org/markup-compatibility/2006" xmlns:a14="http://schemas.microsoft.com/office/drawing/2010/main">
        <mc:Choice Requires="a14">
          <p:sp>
            <p:nvSpPr>
              <p:cNvPr id="4" name="矩形 3"/>
              <p:cNvSpPr/>
              <p:nvPr/>
            </p:nvSpPr>
            <p:spPr>
              <a:xfrm>
                <a:off x="1143000" y="3775768"/>
                <a:ext cx="6858000" cy="78059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𝑁</m:t>
                      </m:r>
                      <m:r>
                        <a:rPr lang="zh-CN" altLang="en-US" i="0">
                          <a:latin typeface="Cambria Math" panose="02040503050406030204" pitchFamily="18" charset="0"/>
                        </a:rPr>
                        <m:t>(</m:t>
                      </m:r>
                      <m:r>
                        <a:rPr lang="zh-CN" altLang="en-US" i="1">
                          <a:latin typeface="Cambria Math" panose="02040503050406030204" pitchFamily="18" charset="0"/>
                        </a:rPr>
                        <m:t>𝑥</m:t>
                      </m:r>
                      <m:r>
                        <a:rPr lang="en-US" altLang="zh-CN" b="0" i="1" smtClean="0">
                          <a:latin typeface="Cambria Math" panose="02040503050406030204" pitchFamily="18" charset="0"/>
                        </a:rPr>
                        <m:t>;</m:t>
                      </m:r>
                      <m:r>
                        <a:rPr lang="zh-CN" altLang="en-US" i="1">
                          <a:latin typeface="Cambria Math" panose="02040503050406030204" pitchFamily="18" charset="0"/>
                        </a:rPr>
                        <m:t>𝜇</m:t>
                      </m:r>
                      <m:r>
                        <a:rPr lang="zh-CN" altLang="en-US" i="0">
                          <a:latin typeface="Cambria Math" panose="02040503050406030204" pitchFamily="18" charset="0"/>
                        </a:rPr>
                        <m:t>,</m:t>
                      </m:r>
                      <m:nary>
                        <m:naryPr>
                          <m:chr m:val="∑"/>
                          <m:grow m:val="on"/>
                          <m:subHide m:val="on"/>
                          <m:supHide m:val="on"/>
                          <m:ctrlPr>
                            <a:rPr lang="zh-CN" altLang="en-US" i="1">
                              <a:latin typeface="Cambria Math" panose="02040503050406030204" pitchFamily="18" charset="0"/>
                            </a:rPr>
                          </m:ctrlPr>
                        </m:naryPr>
                        <m:sub/>
                        <m:sup/>
                        <m:e>
                          <m:r>
                            <a:rPr lang="zh-CN" altLang="en-US" i="0">
                              <a:latin typeface="Cambria Math" panose="02040503050406030204" pitchFamily="18" charset="0"/>
                            </a:rPr>
                            <m:t>)</m:t>
                          </m:r>
                        </m:e>
                      </m:nary>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a:rPr lang="zh-CN" altLang="en-US" i="0">
                                      <a:latin typeface="Cambria Math" panose="02040503050406030204" pitchFamily="18" charset="0"/>
                                    </a:rPr>
                                    <m:t>2</m:t>
                                  </m:r>
                                  <m:r>
                                    <a:rPr lang="zh-CN" altLang="en-US" i="1">
                                      <a:latin typeface="Cambria Math" panose="02040503050406030204" pitchFamily="18" charset="0"/>
                                    </a:rPr>
                                    <m:t>𝜋</m:t>
                                  </m:r>
                                </m:e>
                              </m:d>
                            </m:e>
                            <m:sup>
                              <m:f>
                                <m:fPr>
                                  <m:type m:val="lin"/>
                                  <m:ctrlPr>
                                    <a:rPr lang="zh-CN" altLang="en-US" i="1">
                                      <a:latin typeface="Cambria Math" panose="02040503050406030204" pitchFamily="18" charset="0"/>
                                    </a:rPr>
                                  </m:ctrlPr>
                                </m:fPr>
                                <m:num>
                                  <m:r>
                                    <a:rPr lang="zh-CN" altLang="en-US" i="1">
                                      <a:latin typeface="Cambria Math" panose="02040503050406030204" pitchFamily="18" charset="0"/>
                                    </a:rPr>
                                    <m:t>𝑑</m:t>
                                  </m:r>
                                </m:num>
                                <m:den>
                                  <m:r>
                                    <a:rPr lang="zh-CN" altLang="en-US" i="0">
                                      <a:latin typeface="Cambria Math" panose="02040503050406030204" pitchFamily="18" charset="0"/>
                                    </a:rPr>
                                    <m:t>2</m:t>
                                  </m:r>
                                </m:den>
                              </m:f>
                            </m:sup>
                          </m:sSup>
                          <m:rad>
                            <m:radPr>
                              <m:degHide m:val="on"/>
                              <m:ctrlPr>
                                <a:rPr lang="zh-CN" altLang="en-US" i="1">
                                  <a:latin typeface="Cambria Math" panose="02040503050406030204" pitchFamily="18" charset="0"/>
                                </a:rPr>
                              </m:ctrlPr>
                            </m:radPr>
                            <m:deg/>
                            <m:e>
                              <m:r>
                                <a:rPr lang="zh-CN" altLang="en-US" i="0">
                                  <a:latin typeface="Cambria Math" panose="02040503050406030204" pitchFamily="18" charset="0"/>
                                </a:rPr>
                                <m:t>|</m:t>
                              </m:r>
                              <m:nary>
                                <m:naryPr>
                                  <m:chr m:val="∑"/>
                                  <m:grow m:val="on"/>
                                  <m:subHide m:val="on"/>
                                  <m:supHide m:val="on"/>
                                  <m:ctrlPr>
                                    <a:rPr lang="zh-CN" altLang="en-US" i="1">
                                      <a:latin typeface="Cambria Math" panose="02040503050406030204" pitchFamily="18" charset="0"/>
                                    </a:rPr>
                                  </m:ctrlPr>
                                </m:naryPr>
                                <m:sub/>
                                <m:sup/>
                                <m:e>
                                  <m:r>
                                    <a:rPr lang="zh-CN" altLang="en-US" i="0">
                                      <a:latin typeface="Cambria Math" panose="02040503050406030204" pitchFamily="18" charset="0"/>
                                    </a:rPr>
                                    <m:t>|</m:t>
                                  </m:r>
                                </m:e>
                              </m:nary>
                            </m:e>
                          </m:rad>
                        </m:den>
                      </m:f>
                      <m:r>
                        <m:rPr>
                          <m:sty m:val="p"/>
                        </m:rPr>
                        <a:rPr lang="zh-CN" altLang="en-US" i="0">
                          <a:latin typeface="Cambria Math" panose="02040503050406030204" pitchFamily="18" charset="0"/>
                        </a:rPr>
                        <m:t>exp</m:t>
                      </m:r>
                      <m:d>
                        <m:dPr>
                          <m:begChr m:val="{"/>
                          <m:endChr m:val="}"/>
                          <m:ctrlPr>
                            <a:rPr lang="zh-CN" altLang="en-US" i="1">
                              <a:latin typeface="Cambria Math" panose="02040503050406030204" pitchFamily="18" charset="0"/>
                            </a:rPr>
                          </m:ctrlPr>
                        </m:dPr>
                        <m:e>
                          <m:d>
                            <m:dPr>
                              <m:begChr m:val=""/>
                              <m:ctrlPr>
                                <a:rPr lang="zh-CN" altLang="en-US" i="1">
                                  <a:latin typeface="Cambria Math" panose="02040503050406030204" pitchFamily="18" charset="0"/>
                                </a:rPr>
                              </m:ctrlPr>
                            </m:dPr>
                            <m:e>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0">
                                      <a:latin typeface="Cambria Math" panose="02040503050406030204" pitchFamily="18" charset="0"/>
                                    </a:rPr>
                                    <m:t>2</m:t>
                                  </m:r>
                                </m:den>
                              </m:f>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𝜇</m:t>
                                      </m:r>
                                    </m:e>
                                  </m:d>
                                </m:e>
                                <m:sup>
                                  <m:r>
                                    <a:rPr lang="zh-CN" altLang="en-US" i="1">
                                      <a:latin typeface="Cambria Math" panose="02040503050406030204" pitchFamily="18" charset="0"/>
                                    </a:rPr>
                                    <m:t>𝑇</m:t>
                                  </m:r>
                                </m:sup>
                              </m:sSup>
                              <m:nary>
                                <m:naryPr>
                                  <m:chr m:val="∑"/>
                                  <m:limLoc m:val="subSup"/>
                                  <m:grow m:val="on"/>
                                  <m:subHide m:val="on"/>
                                  <m:ctrlPr>
                                    <a:rPr lang="zh-CN" altLang="en-US" i="1">
                                      <a:latin typeface="Cambria Math" panose="02040503050406030204" pitchFamily="18" charset="0"/>
                                    </a:rPr>
                                  </m:ctrlPr>
                                </m:naryPr>
                                <m:sub/>
                                <m:sup>
                                  <m:r>
                                    <a:rPr lang="zh-CN" altLang="en-US" i="0">
                                      <a:latin typeface="Cambria Math" panose="02040503050406030204" pitchFamily="18" charset="0"/>
                                    </a:rPr>
                                    <m:t>−1</m:t>
                                  </m:r>
                                </m:sup>
                                <m:e>
                                  <m:r>
                                    <a:rPr lang="zh-CN" altLang="en-US" i="0">
                                      <a:latin typeface="Cambria Math" panose="02040503050406030204" pitchFamily="18" charset="0"/>
                                    </a:rPr>
                                    <m:t>(</m:t>
                                  </m:r>
                                </m:e>
                              </m:nary>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𝜇</m:t>
                              </m:r>
                            </m:e>
                          </m:d>
                        </m:e>
                      </m:d>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1143000" y="3775768"/>
                <a:ext cx="6858000" cy="780598"/>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4379331" y="5454134"/>
                <a:ext cx="336342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i="1" smtClean="0">
                              <a:latin typeface="Cambria Math" panose="02040503050406030204" pitchFamily="18" charset="0"/>
                            </a:rPr>
                          </m:ctrlPr>
                        </m:dPr>
                        <m:e>
                          <m:r>
                            <a:rPr lang="zh-CN" altLang="en-US" i="1">
                              <a:latin typeface="Cambria Math" panose="02040503050406030204" pitchFamily="18" charset="0"/>
                            </a:rPr>
                            <m:t>𝛩</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𝜇</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𝛴</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𝜇</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𝛴</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𝜇</m:t>
                              </m:r>
                            </m:e>
                            <m:sub>
                              <m:r>
                                <a:rPr lang="zh-CN" altLang="en-US" i="1">
                                  <a:latin typeface="Cambria Math" panose="02040503050406030204" pitchFamily="18" charset="0"/>
                                </a:rPr>
                                <m:t>𝑘</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𝛴</m:t>
                              </m:r>
                            </m:e>
                            <m:sub>
                              <m:r>
                                <a:rPr lang="zh-CN" altLang="en-US" i="1">
                                  <a:latin typeface="Cambria Math" panose="02040503050406030204" pitchFamily="18" charset="0"/>
                                </a:rPr>
                                <m:t>𝑘</m:t>
                              </m:r>
                            </m:sub>
                          </m:sSub>
                        </m:e>
                      </m:d>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4379331" y="5454134"/>
                <a:ext cx="3363420" cy="369332"/>
              </a:xfrm>
              <a:prstGeom prst="rect">
                <a:avLst/>
              </a:prstGeom>
              <a:blipFill rotWithShape="0">
                <a:blip r:embed="rId3"/>
                <a:stretch>
                  <a:fillRect t="-128333" r="-15399" b="-19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1518548" y="5147006"/>
                <a:ext cx="2860783" cy="8769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𝛷</m:t>
                      </m:r>
                      <m:r>
                        <a:rPr lang="zh-CN" altLang="en-US" i="0">
                          <a:latin typeface="Cambria Math" panose="02040503050406030204" pitchFamily="18" charset="0"/>
                        </a:rPr>
                        <m:t>(</m:t>
                      </m:r>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𝛩</m:t>
                      </m:r>
                      <m:r>
                        <a:rPr lang="zh-CN" altLang="en-US" i="0">
                          <a:latin typeface="Cambria Math" panose="02040503050406030204" pitchFamily="18" charset="0"/>
                        </a:rPr>
                        <m:t>)=</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𝑘</m:t>
                          </m:r>
                        </m:sup>
                        <m:e>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𝜋</m:t>
                                  </m:r>
                                </m:e>
                                <m:sub>
                                  <m:r>
                                    <a:rPr lang="zh-CN" altLang="en-US" i="1">
                                      <a:latin typeface="Cambria Math" panose="02040503050406030204" pitchFamily="18" charset="0"/>
                                    </a:rPr>
                                    <m:t>𝑖</m:t>
                                  </m:r>
                                </m:sub>
                              </m:sSub>
                              <m:r>
                                <a:rPr lang="zh-CN" altLang="en-US" i="1">
                                  <a:latin typeface="Cambria Math" panose="02040503050406030204" pitchFamily="18" charset="0"/>
                                </a:rPr>
                                <m:t>𝑁</m:t>
                              </m:r>
                              <m:r>
                                <a:rPr lang="zh-CN" altLang="en-US" i="0">
                                  <a:latin typeface="Cambria Math" panose="02040503050406030204" pitchFamily="18" charset="0"/>
                                </a:rPr>
                                <m:t>(</m:t>
                              </m:r>
                              <m:r>
                                <a:rPr lang="zh-CN" altLang="en-US" i="1">
                                  <a:latin typeface="Cambria Math" panose="02040503050406030204" pitchFamily="18" charset="0"/>
                                </a:rPr>
                                <m:t>𝑥</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𝜇</m:t>
                                  </m:r>
                                </m:e>
                                <m:sub>
                                  <m:r>
                                    <a:rPr lang="zh-CN" altLang="en-US" i="1">
                                      <a:latin typeface="Cambria Math" panose="02040503050406030204" pitchFamily="18" charset="0"/>
                                    </a:rPr>
                                    <m:t>𝑖</m:t>
                                  </m:r>
                                  <m:r>
                                    <a:rPr lang="zh-CN" altLang="en-US" i="0">
                                      <a:latin typeface="Cambria Math" panose="02040503050406030204" pitchFamily="18" charset="0"/>
                                    </a:rPr>
                                    <m:t>,</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𝛴</m:t>
                                  </m:r>
                                </m:e>
                                <m:sub>
                                  <m:r>
                                    <a:rPr lang="zh-CN" altLang="en-US" i="1">
                                      <a:latin typeface="Cambria Math" panose="02040503050406030204" pitchFamily="18" charset="0"/>
                                    </a:rPr>
                                    <m:t>𝑖</m:t>
                                  </m:r>
                                </m:sub>
                              </m:sSub>
                            </m:e>
                          </m:d>
                        </m:e>
                      </m:nary>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1518548" y="5147006"/>
                <a:ext cx="2860783" cy="876907"/>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7598368" y="3955542"/>
                <a:ext cx="916982" cy="3742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𝑥</m:t>
                      </m:r>
                      <m:r>
                        <a:rPr lang="zh-CN" altLang="en-US" i="0">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𝑅</m:t>
                          </m:r>
                        </m:e>
                        <m:sup>
                          <m:r>
                            <a:rPr lang="zh-CN" altLang="en-US" i="1">
                              <a:latin typeface="Cambria Math" panose="02040503050406030204" pitchFamily="18" charset="0"/>
                            </a:rPr>
                            <m:t>𝑑</m:t>
                          </m:r>
                        </m:sup>
                      </m:sSup>
                    </m:oMath>
                  </m:oMathPara>
                </a14:m>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7598368" y="3955542"/>
                <a:ext cx="916982" cy="374270"/>
              </a:xfrm>
              <a:prstGeom prst="rect">
                <a:avLst/>
              </a:prstGeom>
              <a:blipFill rotWithShape="0">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45104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2"/>
          <a:stretch>
            <a:fillRect/>
          </a:stretch>
        </p:blipFill>
        <p:spPr>
          <a:xfrm>
            <a:off x="3870222" y="4602100"/>
            <a:ext cx="1363556" cy="1379320"/>
          </a:xfrm>
          <a:prstGeom prst="rect">
            <a:avLst/>
          </a:prstGeom>
        </p:spPr>
      </p:pic>
      <p:sp>
        <p:nvSpPr>
          <p:cNvPr id="2" name="标题 1"/>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高斯</a:t>
            </a:r>
            <a:r>
              <a:rPr lang="zh-CN" altLang="en-US" dirty="0" smtClean="0"/>
              <a:t>混合模型</a:t>
            </a:r>
            <a:r>
              <a:rPr lang="en-US" altLang="zh-CN" dirty="0" smtClean="0"/>
              <a:t>(</a:t>
            </a:r>
            <a:r>
              <a:rPr lang="en-US" altLang="zh-CN" dirty="0" smtClean="0">
                <a:latin typeface="Times New Roman" panose="02020603050405020304" pitchFamily="18" charset="0"/>
                <a:cs typeface="Times New Roman" panose="02020603050405020304" pitchFamily="18" charset="0"/>
              </a:rPr>
              <a:t>GMM</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公式表达：</a:t>
            </a:r>
            <a:endParaRPr lang="en-US" altLang="zh-CN" dirty="0" smtClean="0"/>
          </a:p>
          <a:p>
            <a:pPr lvl="1"/>
            <a:endParaRPr lang="zh-CN" altLang="en-US" dirty="0"/>
          </a:p>
        </p:txBody>
      </p:sp>
      <mc:AlternateContent xmlns:mc="http://schemas.openxmlformats.org/markup-compatibility/2006" xmlns:a14="http://schemas.microsoft.com/office/drawing/2010/main">
        <mc:Choice Requires="a14">
          <p:sp>
            <p:nvSpPr>
              <p:cNvPr id="4" name="矩形 3"/>
              <p:cNvSpPr/>
              <p:nvPr/>
            </p:nvSpPr>
            <p:spPr>
              <a:xfrm>
                <a:off x="3141608" y="2068526"/>
                <a:ext cx="2860783" cy="8769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𝛷</m:t>
                      </m:r>
                      <m:r>
                        <a:rPr lang="zh-CN" altLang="en-US" i="0">
                          <a:latin typeface="Cambria Math" panose="02040503050406030204" pitchFamily="18" charset="0"/>
                        </a:rPr>
                        <m:t>(</m:t>
                      </m:r>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𝛩</m:t>
                      </m:r>
                      <m:r>
                        <a:rPr lang="zh-CN" altLang="en-US" i="0">
                          <a:latin typeface="Cambria Math" panose="02040503050406030204" pitchFamily="18" charset="0"/>
                        </a:rPr>
                        <m:t>)=</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𝑘</m:t>
                          </m:r>
                        </m:sup>
                        <m:e>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𝜋</m:t>
                                  </m:r>
                                </m:e>
                                <m:sub>
                                  <m:r>
                                    <a:rPr lang="zh-CN" altLang="en-US" i="1">
                                      <a:latin typeface="Cambria Math" panose="02040503050406030204" pitchFamily="18" charset="0"/>
                                    </a:rPr>
                                    <m:t>𝑖</m:t>
                                  </m:r>
                                </m:sub>
                              </m:sSub>
                              <m:r>
                                <a:rPr lang="zh-CN" altLang="en-US" i="1">
                                  <a:latin typeface="Cambria Math" panose="02040503050406030204" pitchFamily="18" charset="0"/>
                                </a:rPr>
                                <m:t>𝑁</m:t>
                              </m:r>
                              <m:r>
                                <a:rPr lang="zh-CN" altLang="en-US" i="0">
                                  <a:latin typeface="Cambria Math" panose="02040503050406030204" pitchFamily="18" charset="0"/>
                                </a:rPr>
                                <m:t>(</m:t>
                              </m:r>
                              <m:r>
                                <a:rPr lang="zh-CN" altLang="en-US" i="1">
                                  <a:latin typeface="Cambria Math" panose="02040503050406030204" pitchFamily="18" charset="0"/>
                                </a:rPr>
                                <m:t>𝑥</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𝜇</m:t>
                                  </m:r>
                                </m:e>
                                <m:sub>
                                  <m:r>
                                    <a:rPr lang="zh-CN" altLang="en-US" i="1">
                                      <a:latin typeface="Cambria Math" panose="02040503050406030204" pitchFamily="18" charset="0"/>
                                    </a:rPr>
                                    <m:t>𝑖</m:t>
                                  </m:r>
                                  <m:r>
                                    <a:rPr lang="zh-CN" altLang="en-US" i="0">
                                      <a:latin typeface="Cambria Math" panose="02040503050406030204" pitchFamily="18" charset="0"/>
                                    </a:rPr>
                                    <m:t>,</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𝛴</m:t>
                                  </m:r>
                                </m:e>
                                <m:sub>
                                  <m:r>
                                    <a:rPr lang="zh-CN" altLang="en-US" i="1">
                                      <a:latin typeface="Cambria Math" panose="02040503050406030204" pitchFamily="18" charset="0"/>
                                    </a:rPr>
                                    <m:t>𝑖</m:t>
                                  </m:r>
                                </m:sub>
                              </m:sSub>
                            </m:e>
                          </m:d>
                        </m:e>
                      </m:nary>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3141608" y="2068526"/>
                <a:ext cx="2860783" cy="876907"/>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2890289" y="3892642"/>
                <a:ext cx="43256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i="1" smtClean="0">
                              <a:latin typeface="Cambria Math" panose="02040503050406030204" pitchFamily="18" charset="0"/>
                            </a:rPr>
                          </m:ctrlPr>
                        </m:dPr>
                        <m:e>
                          <m:r>
                            <a:rPr lang="zh-CN" altLang="en-US" i="1">
                              <a:latin typeface="Cambria Math" panose="02040503050406030204" pitchFamily="18" charset="0"/>
                            </a:rPr>
                            <m:t>𝛩</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𝜋</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zh-CN" altLang="en-US" i="1">
                                  <a:latin typeface="Cambria Math" panose="02040503050406030204" pitchFamily="18" charset="0"/>
                                </a:rPr>
                                <m:t>𝜇</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𝛴</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𝜋</m:t>
                                  </m:r>
                                </m:e>
                                <m:sub>
                                  <m:r>
                                    <a:rPr lang="zh-CN" altLang="en-US" i="1">
                                      <a:latin typeface="Cambria Math" panose="02040503050406030204" pitchFamily="18" charset="0"/>
                                    </a:rPr>
                                    <m:t>𝑖</m:t>
                                  </m:r>
                                </m:sub>
                              </m:sSub>
                              <m:r>
                                <a:rPr lang="en-US" altLang="zh-CN" b="0" i="1" smtClean="0">
                                  <a:latin typeface="Cambria Math" panose="02040503050406030204" pitchFamily="18" charset="0"/>
                                </a:rPr>
                                <m:t>,</m:t>
                              </m:r>
                              <m:r>
                                <a:rPr lang="zh-CN" altLang="en-US" i="1">
                                  <a:latin typeface="Cambria Math" panose="02040503050406030204" pitchFamily="18" charset="0"/>
                                </a:rPr>
                                <m:t>𝜇</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𝛴</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𝜋</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r>
                                <a:rPr lang="zh-CN" altLang="en-US" i="1">
                                  <a:latin typeface="Cambria Math" panose="02040503050406030204" pitchFamily="18" charset="0"/>
                                </a:rPr>
                                <m:t>𝜇</m:t>
                              </m:r>
                            </m:e>
                            <m:sub>
                              <m:r>
                                <a:rPr lang="zh-CN" altLang="en-US" i="1">
                                  <a:latin typeface="Cambria Math" panose="02040503050406030204" pitchFamily="18" charset="0"/>
                                </a:rPr>
                                <m:t>𝑘</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𝛴</m:t>
                              </m:r>
                            </m:e>
                            <m:sub>
                              <m:r>
                                <a:rPr lang="zh-CN" altLang="en-US" i="1">
                                  <a:latin typeface="Cambria Math" panose="02040503050406030204" pitchFamily="18" charset="0"/>
                                </a:rPr>
                                <m:t>𝑘</m:t>
                              </m:r>
                            </m:sub>
                          </m:sSub>
                        </m:e>
                      </m:d>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2890289" y="3892642"/>
                <a:ext cx="4325607" cy="369332"/>
              </a:xfrm>
              <a:prstGeom prst="rect">
                <a:avLst/>
              </a:prstGeom>
              <a:blipFill rotWithShape="0">
                <a:blip r:embed="rId4"/>
                <a:stretch>
                  <a:fillRect t="-128333" r="-11831" b="-193333"/>
                </a:stretch>
              </a:blipFill>
            </p:spPr>
            <p:txBody>
              <a:bodyPr/>
              <a:lstStyle/>
              <a:p>
                <a:r>
                  <a:rPr lang="zh-CN" altLang="en-US">
                    <a:noFill/>
                  </a:rPr>
                  <a:t> </a:t>
                </a:r>
              </a:p>
            </p:txBody>
          </p:sp>
        </mc:Fallback>
      </mc:AlternateContent>
      <p:sp>
        <p:nvSpPr>
          <p:cNvPr id="7" name="文本框 6"/>
          <p:cNvSpPr txBox="1"/>
          <p:nvPr/>
        </p:nvSpPr>
        <p:spPr>
          <a:xfrm>
            <a:off x="1447800" y="3846476"/>
            <a:ext cx="1693808" cy="461665"/>
          </a:xfrm>
          <a:prstGeom prst="rect">
            <a:avLst/>
          </a:prstGeom>
          <a:noFill/>
        </p:spPr>
        <p:txBody>
          <a:bodyPr wrap="square" rtlCol="0">
            <a:spAutoFit/>
          </a:bodyPr>
          <a:lstStyle/>
          <a:p>
            <a:r>
              <a:rPr lang="zh-CN" altLang="en-US" sz="2400" dirty="0" smtClean="0"/>
              <a:t>参数空间：</a:t>
            </a:r>
            <a:endParaRPr lang="zh-CN" altLang="en-US" sz="2400" dirty="0"/>
          </a:p>
        </p:txBody>
      </p:sp>
      <mc:AlternateContent xmlns:mc="http://schemas.openxmlformats.org/markup-compatibility/2006" xmlns:a14="http://schemas.microsoft.com/office/drawing/2010/main">
        <mc:Choice Requires="a14">
          <p:sp>
            <p:nvSpPr>
              <p:cNvPr id="8" name="文本框 7"/>
              <p:cNvSpPr txBox="1"/>
              <p:nvPr/>
            </p:nvSpPr>
            <p:spPr>
              <a:xfrm>
                <a:off x="866510" y="2957501"/>
                <a:ext cx="7507870" cy="830997"/>
              </a:xfrm>
              <a:prstGeom prst="rect">
                <a:avLst/>
              </a:prstGeom>
              <a:noFill/>
            </p:spPr>
            <p:txBody>
              <a:bodyPr wrap="square" rtlCol="0">
                <a:spAutoFit/>
              </a:bodyPr>
              <a:lstStyle/>
              <a:p>
                <a:r>
                  <a:rPr lang="zh-CN" altLang="en-US" sz="2400" dirty="0" smtClean="0"/>
                  <a:t>由</a:t>
                </a:r>
                <a14:m>
                  <m:oMath xmlns:m="http://schemas.openxmlformats.org/officeDocument/2006/math">
                    <m:r>
                      <a:rPr lang="zh-CN" altLang="en-US" sz="2400">
                        <a:latin typeface="Cambria Math" panose="02040503050406030204" pitchFamily="18" charset="0"/>
                      </a:rPr>
                      <m:t>𝑘</m:t>
                    </m:r>
                  </m:oMath>
                </a14:m>
                <a:r>
                  <a:rPr lang="zh-CN" altLang="en-US" sz="2400" dirty="0"/>
                  <a:t>个</a:t>
                </a:r>
                <a:r>
                  <a:rPr lang="zh-CN" altLang="en-US" sz="2400" dirty="0" smtClean="0"/>
                  <a:t>加权</a:t>
                </a:r>
                <a:r>
                  <a:rPr lang="en-US" altLang="zh-CN" sz="2400" dirty="0" smtClean="0"/>
                  <a:t>(</a:t>
                </a:r>
                <a14:m>
                  <m:oMath xmlns:m="http://schemas.openxmlformats.org/officeDocument/2006/math">
                    <m:sSub>
                      <m:sSubPr>
                        <m:ctrlPr>
                          <a:rPr lang="zh-CN" altLang="en-US" sz="2400" i="1" smtClean="0">
                            <a:latin typeface="Cambria Math" panose="02040503050406030204" pitchFamily="18" charset="0"/>
                          </a:rPr>
                        </m:ctrlPr>
                      </m:sSubPr>
                      <m:e>
                        <m:r>
                          <a:rPr lang="zh-CN" altLang="en-US" sz="2400" i="1">
                            <a:latin typeface="Cambria Math" panose="02040503050406030204" pitchFamily="18" charset="0"/>
                          </a:rPr>
                          <m:t>𝜋</m:t>
                        </m:r>
                      </m:e>
                      <m:sub>
                        <m:r>
                          <a:rPr lang="zh-CN" altLang="en-US" sz="2400" i="1">
                            <a:latin typeface="Cambria Math" panose="02040503050406030204" pitchFamily="18" charset="0"/>
                          </a:rPr>
                          <m:t>𝑖</m:t>
                        </m:r>
                      </m:sub>
                    </m:sSub>
                  </m:oMath>
                </a14:m>
                <a:r>
                  <a:rPr lang="en-US" altLang="zh-CN" sz="2400" dirty="0" smtClean="0"/>
                  <a:t>)</a:t>
                </a:r>
                <a:r>
                  <a:rPr lang="zh-CN" altLang="en-US" sz="2400" dirty="0" smtClean="0"/>
                  <a:t>的高斯函数</a:t>
                </a:r>
                <a:r>
                  <a:rPr lang="en-US" altLang="zh-CN" sz="2400" dirty="0" smtClean="0"/>
                  <a:t>(</a:t>
                </a:r>
                <a14:m>
                  <m:oMath xmlns:m="http://schemas.openxmlformats.org/officeDocument/2006/math">
                    <m:r>
                      <a:rPr lang="en-US" altLang="zh-CN" sz="2400" b="0" i="1" smtClean="0">
                        <a:latin typeface="Cambria Math" panose="02040503050406030204" pitchFamily="18" charset="0"/>
                      </a:rPr>
                      <m:t>𝑁</m:t>
                    </m:r>
                    <m:r>
                      <a:rPr lang="en-US" altLang="zh-CN" sz="2400" b="0" i="1" smtClean="0">
                        <a:latin typeface="Cambria Math" panose="02040503050406030204" pitchFamily="18" charset="0"/>
                      </a:rPr>
                      <m:t>(∙)</m:t>
                    </m:r>
                  </m:oMath>
                </a14:m>
                <a:r>
                  <a:rPr lang="en-US" altLang="zh-CN" sz="2400" dirty="0" smtClean="0"/>
                  <a:t>)</a:t>
                </a:r>
                <a:r>
                  <a:rPr lang="zh-CN" altLang="en-US" sz="2400" dirty="0" smtClean="0"/>
                  <a:t>的</a:t>
                </a:r>
                <a:r>
                  <a:rPr lang="zh-CN" altLang="en-US" sz="2400" dirty="0"/>
                  <a:t>线性组合</a:t>
                </a:r>
                <a:r>
                  <a:rPr lang="zh-CN" altLang="en-US" sz="2400" dirty="0" smtClean="0"/>
                  <a:t>构成，</a:t>
                </a:r>
                <a:endParaRPr lang="en-US" altLang="zh-CN" sz="2400" dirty="0" smtClean="0"/>
              </a:p>
              <a:p>
                <a:r>
                  <a:rPr lang="zh-CN" altLang="en-US" sz="2400" dirty="0" smtClean="0"/>
                  <a:t>其中：</a:t>
                </a:r>
                <a:endParaRPr lang="zh-CN" alt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866510" y="2957501"/>
                <a:ext cx="7507870" cy="830997"/>
              </a:xfrm>
              <a:prstGeom prst="rect">
                <a:avLst/>
              </a:prstGeom>
              <a:blipFill rotWithShape="0">
                <a:blip r:embed="rId5"/>
                <a:stretch>
                  <a:fillRect l="-1218" t="-8824" b="-1323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7215896" y="3892642"/>
                <a:ext cx="132555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mtClean="0">
                          <a:latin typeface="Cambria Math" panose="02040503050406030204" pitchFamily="18" charset="0"/>
                        </a:rPr>
                        <m:t>|</m:t>
                      </m:r>
                      <m:r>
                        <a:rPr lang="zh-CN" altLang="en-US" i="1">
                          <a:latin typeface="Cambria Math" panose="02040503050406030204" pitchFamily="18" charset="0"/>
                        </a:rPr>
                        <m:t>𝛩</m:t>
                      </m:r>
                      <m:r>
                        <a:rPr lang="zh-CN" altLang="en-US" i="0">
                          <a:latin typeface="Cambria Math" panose="02040503050406030204" pitchFamily="18" charset="0"/>
                        </a:rPr>
                        <m:t>|=3∗</m:t>
                      </m:r>
                      <m:r>
                        <a:rPr lang="zh-CN" altLang="en-US" i="1">
                          <a:latin typeface="Cambria Math" panose="02040503050406030204" pitchFamily="18" charset="0"/>
                        </a:rPr>
                        <m:t>𝑘</m:t>
                      </m:r>
                    </m:oMath>
                  </m:oMathPara>
                </a14:m>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7215896" y="3892642"/>
                <a:ext cx="1325556" cy="369332"/>
              </a:xfrm>
              <a:prstGeom prst="rect">
                <a:avLst/>
              </a:prstGeom>
              <a:blipFill rotWithShape="0">
                <a:blip r:embed="rId6"/>
                <a:stretch>
                  <a:fillRect b="-13333"/>
                </a:stretch>
              </a:blipFill>
            </p:spPr>
            <p:txBody>
              <a:bodyPr/>
              <a:lstStyle/>
              <a:p>
                <a:r>
                  <a:rPr lang="zh-CN" altLang="en-US">
                    <a:noFill/>
                  </a:rPr>
                  <a:t> </a:t>
                </a:r>
              </a:p>
            </p:txBody>
          </p:sp>
        </mc:Fallback>
      </mc:AlternateContent>
      <p:grpSp>
        <p:nvGrpSpPr>
          <p:cNvPr id="17" name="组合 16"/>
          <p:cNvGrpSpPr/>
          <p:nvPr/>
        </p:nvGrpSpPr>
        <p:grpSpPr>
          <a:xfrm>
            <a:off x="4210376" y="4834509"/>
            <a:ext cx="831634" cy="841826"/>
            <a:chOff x="7333876" y="4759894"/>
            <a:chExt cx="732066" cy="741039"/>
          </a:xfrm>
        </p:grpSpPr>
        <p:sp>
          <p:nvSpPr>
            <p:cNvPr id="18" name="椭圆 17"/>
            <p:cNvSpPr/>
            <p:nvPr/>
          </p:nvSpPr>
          <p:spPr bwMode="auto">
            <a:xfrm rot="2519572">
              <a:off x="7333876" y="4926234"/>
              <a:ext cx="216024" cy="574699"/>
            </a:xfrm>
            <a:prstGeom prst="ellipse">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9" name="椭圆 18"/>
            <p:cNvSpPr/>
            <p:nvPr/>
          </p:nvSpPr>
          <p:spPr bwMode="auto">
            <a:xfrm rot="19081824">
              <a:off x="7635319" y="4842962"/>
              <a:ext cx="216024" cy="574699"/>
            </a:xfrm>
            <a:prstGeom prst="ellipse">
              <a:avLst/>
            </a:prstGeom>
            <a:noFill/>
            <a:ln w="25400"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20" name="椭圆 19"/>
            <p:cNvSpPr/>
            <p:nvPr/>
          </p:nvSpPr>
          <p:spPr bwMode="auto">
            <a:xfrm rot="2519572">
              <a:off x="7878994" y="4759894"/>
              <a:ext cx="186948" cy="497347"/>
            </a:xfrm>
            <a:prstGeom prst="ellipse">
              <a:avLst/>
            </a:prstGeom>
            <a:noFill/>
            <a:ln w="25400" cap="flat" cmpd="sng" algn="ctr">
              <a:solidFill>
                <a:schemeClr val="accent5"/>
              </a:solidFill>
              <a:prstDash val="solid"/>
              <a:round/>
              <a:headEnd type="none" w="med" len="med"/>
              <a:tailEnd type="none" w="med" len="med"/>
            </a:ln>
            <a:effectLst/>
            <a:ex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grpSp>
      <p:pic>
        <p:nvPicPr>
          <p:cNvPr id="21" name="图片 20"/>
          <p:cNvPicPr>
            <a:picLocks noChangeAspect="1"/>
          </p:cNvPicPr>
          <p:nvPr/>
        </p:nvPicPr>
        <p:blipFill>
          <a:blip r:embed="rId7"/>
          <a:stretch>
            <a:fillRect/>
          </a:stretch>
        </p:blipFill>
        <p:spPr>
          <a:xfrm>
            <a:off x="6127518" y="4628983"/>
            <a:ext cx="1379816" cy="1325554"/>
          </a:xfrm>
          <a:prstGeom prst="rect">
            <a:avLst/>
          </a:prstGeom>
        </p:spPr>
      </p:pic>
      <p:pic>
        <p:nvPicPr>
          <p:cNvPr id="22" name="图片 21"/>
          <p:cNvPicPr>
            <a:picLocks noChangeAspect="1"/>
          </p:cNvPicPr>
          <p:nvPr/>
        </p:nvPicPr>
        <p:blipFill>
          <a:blip r:embed="rId2"/>
          <a:stretch>
            <a:fillRect/>
          </a:stretch>
        </p:blipFill>
        <p:spPr>
          <a:xfrm>
            <a:off x="1612926" y="4602100"/>
            <a:ext cx="1363556" cy="1379320"/>
          </a:xfrm>
          <a:prstGeom prst="rect">
            <a:avLst/>
          </a:prstGeom>
        </p:spPr>
      </p:pic>
      <p:grpSp>
        <p:nvGrpSpPr>
          <p:cNvPr id="24" name="组合 23"/>
          <p:cNvGrpSpPr/>
          <p:nvPr/>
        </p:nvGrpSpPr>
        <p:grpSpPr>
          <a:xfrm>
            <a:off x="6458747" y="4836002"/>
            <a:ext cx="831634" cy="841826"/>
            <a:chOff x="7333876" y="4759894"/>
            <a:chExt cx="732066" cy="741039"/>
          </a:xfrm>
        </p:grpSpPr>
        <p:sp>
          <p:nvSpPr>
            <p:cNvPr id="25" name="椭圆 24"/>
            <p:cNvSpPr/>
            <p:nvPr/>
          </p:nvSpPr>
          <p:spPr bwMode="auto">
            <a:xfrm rot="2519572">
              <a:off x="7333876" y="4926234"/>
              <a:ext cx="216024" cy="574699"/>
            </a:xfrm>
            <a:prstGeom prst="ellipse">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26" name="椭圆 25"/>
            <p:cNvSpPr/>
            <p:nvPr/>
          </p:nvSpPr>
          <p:spPr bwMode="auto">
            <a:xfrm rot="19081824">
              <a:off x="7635319" y="4842962"/>
              <a:ext cx="216024" cy="574699"/>
            </a:xfrm>
            <a:prstGeom prst="ellipse">
              <a:avLst/>
            </a:prstGeom>
            <a:noFill/>
            <a:ln w="25400"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27" name="椭圆 26"/>
            <p:cNvSpPr/>
            <p:nvPr/>
          </p:nvSpPr>
          <p:spPr bwMode="auto">
            <a:xfrm rot="2519572">
              <a:off x="7878994" y="4759894"/>
              <a:ext cx="186948" cy="497347"/>
            </a:xfrm>
            <a:prstGeom prst="ellipse">
              <a:avLst/>
            </a:prstGeom>
            <a:noFill/>
            <a:ln w="25400" cap="flat" cmpd="sng" algn="ctr">
              <a:solidFill>
                <a:schemeClr val="accent5"/>
              </a:solidFill>
              <a:prstDash val="solid"/>
              <a:round/>
              <a:headEnd type="none" w="med" len="med"/>
              <a:tailEnd type="none" w="med" len="med"/>
            </a:ln>
            <a:effectLst/>
            <a:ex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grpSp>
    </p:spTree>
    <p:extLst>
      <p:ext uri="{BB962C8B-B14F-4D97-AF65-F5344CB8AC3E}">
        <p14:creationId xmlns:p14="http://schemas.microsoft.com/office/powerpoint/2010/main" val="94640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heel(1)">
                                      <p:cBhvr>
                                        <p:cTn id="7" dur="1000"/>
                                        <p:tgtEl>
                                          <p:spTgt spid="17"/>
                                        </p:tgtEl>
                                      </p:cBhvr>
                                    </p:animEffect>
                                  </p:childTnLst>
                                </p:cTn>
                              </p:par>
                            </p:childTnLst>
                          </p:cTn>
                        </p:par>
                        <p:par>
                          <p:cTn id="8" fill="hold">
                            <p:stCondLst>
                              <p:cond delay="1000"/>
                            </p:stCondLst>
                            <p:childTnLst>
                              <p:par>
                                <p:cTn id="9" presetID="21" presetClass="entr" presetSubtype="1"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heel(1)">
                                      <p:cBhvr>
                                        <p:cTn id="11"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高斯混合模型（</a:t>
            </a:r>
            <a:r>
              <a:rPr lang="en-US" altLang="zh-CN" dirty="0">
                <a:latin typeface="Times New Roman" panose="02020603050405020304" pitchFamily="18" charset="0"/>
                <a:cs typeface="Times New Roman" panose="02020603050405020304" pitchFamily="18" charset="0"/>
              </a:rPr>
              <a:t>GMM</a:t>
            </a:r>
            <a:r>
              <a:rPr lang="zh-CN" altLang="en-US" dirty="0"/>
              <a:t>）</a:t>
            </a:r>
          </a:p>
        </p:txBody>
      </p:sp>
      <p:sp>
        <p:nvSpPr>
          <p:cNvPr id="3" name="内容占位符 2"/>
          <p:cNvSpPr>
            <a:spLocks noGrp="1"/>
          </p:cNvSpPr>
          <p:nvPr>
            <p:ph idx="1"/>
          </p:nvPr>
        </p:nvSpPr>
        <p:spPr/>
        <p:txBody>
          <a:bodyPr/>
          <a:lstStyle/>
          <a:p>
            <a:r>
              <a:rPr lang="en-US" altLang="zh-CN" dirty="0" smtClean="0">
                <a:latin typeface="Times New Roman" panose="02020603050405020304" pitchFamily="18" charset="0"/>
                <a:cs typeface="Times New Roman" panose="02020603050405020304" pitchFamily="18" charset="0"/>
              </a:rPr>
              <a:t>GMM</a:t>
            </a:r>
            <a:r>
              <a:rPr lang="zh-CN" altLang="en-US" dirty="0" smtClean="0">
                <a:latin typeface="Times New Roman" panose="02020603050405020304" pitchFamily="18" charset="0"/>
                <a:cs typeface="Times New Roman" panose="02020603050405020304" pitchFamily="18" charset="0"/>
              </a:rPr>
              <a:t>的表达式</a:t>
            </a:r>
            <a:endParaRPr lang="en-US" altLang="zh-CN" dirty="0" smtClean="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dirty="0" smtClean="0">
                <a:solidFill>
                  <a:srgbClr val="FF0000"/>
                </a:solidFill>
                <a:latin typeface="Times New Roman" panose="02020603050405020304" pitchFamily="18" charset="0"/>
                <a:cs typeface="Times New Roman" panose="02020603050405020304" pitchFamily="18" charset="0"/>
              </a:rPr>
              <a:t>GMM</a:t>
            </a:r>
            <a:r>
              <a:rPr lang="zh-CN" altLang="en-US" dirty="0" smtClean="0">
                <a:solidFill>
                  <a:srgbClr val="FF0000"/>
                </a:solidFill>
                <a:latin typeface="Times New Roman" panose="02020603050405020304" pitchFamily="18" charset="0"/>
                <a:cs typeface="Times New Roman" panose="02020603050405020304" pitchFamily="18" charset="0"/>
              </a:rPr>
              <a:t>参数计算</a:t>
            </a:r>
            <a:endParaRPr lang="en-US" altLang="zh-CN" dirty="0" smtClean="0">
              <a:solidFill>
                <a:srgbClr val="FF0000"/>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GMM</a:t>
            </a:r>
            <a:r>
              <a:rPr lang="zh-CN" altLang="en-US" dirty="0" smtClean="0">
                <a:latin typeface="Times New Roman" panose="02020603050405020304" pitchFamily="18" charset="0"/>
                <a:cs typeface="Times New Roman" panose="02020603050405020304" pitchFamily="18" charset="0"/>
              </a:rPr>
              <a:t>应用举例</a:t>
            </a:r>
            <a:endParaRPr lang="zh-CN" altLang="en-US" dirty="0"/>
          </a:p>
        </p:txBody>
      </p:sp>
    </p:spTree>
    <p:extLst>
      <p:ext uri="{BB962C8B-B14F-4D97-AF65-F5344CB8AC3E}">
        <p14:creationId xmlns:p14="http://schemas.microsoft.com/office/powerpoint/2010/main" val="8657285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GMM</a:t>
            </a:r>
            <a:r>
              <a:rPr lang="zh-CN" altLang="en-US" dirty="0" smtClean="0">
                <a:latin typeface="Times New Roman" panose="02020603050405020304" pitchFamily="18" charset="0"/>
                <a:cs typeface="Times New Roman" panose="02020603050405020304" pitchFamily="18" charset="0"/>
              </a:rPr>
              <a:t>参数学习</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给定一些观察</a:t>
                </a:r>
                <a:r>
                  <a:rPr lang="zh-CN" altLang="en-US" dirty="0" smtClean="0"/>
                  <a:t>数据</a:t>
                </a:r>
                <a:r>
                  <a:rPr lang="en-US" altLang="zh-CN" b="1" dirty="0" smtClean="0"/>
                  <a:t>X</a:t>
                </a:r>
                <a:r>
                  <a:rPr lang="en-US" altLang="zh-CN" dirty="0" smtClean="0"/>
                  <a:t>={</a:t>
                </a:r>
                <a:r>
                  <a:rPr lang="en-US" altLang="zh-CN" dirty="0" smtClean="0">
                    <a:latin typeface="Times New Roman" panose="02020603050405020304" pitchFamily="18" charset="0"/>
                    <a:cs typeface="Times New Roman" panose="02020603050405020304" pitchFamily="18" charset="0"/>
                  </a:rPr>
                  <a:t>x</a:t>
                </a:r>
                <a:r>
                  <a:rPr lang="en-US" altLang="zh-CN" dirty="0" smtClean="0"/>
                  <a:t>}, </a:t>
                </a:r>
                <a:r>
                  <a:rPr lang="zh-CN" altLang="en-US" dirty="0" smtClean="0"/>
                  <a:t>假设</a:t>
                </a:r>
                <a:r>
                  <a:rPr lang="en-US" altLang="zh-CN" dirty="0" smtClean="0"/>
                  <a:t>{</a:t>
                </a:r>
                <a:r>
                  <a:rPr lang="en-US" altLang="zh-CN" dirty="0" smtClean="0">
                    <a:latin typeface="Times New Roman" panose="02020603050405020304" pitchFamily="18" charset="0"/>
                    <a:cs typeface="Times New Roman" panose="02020603050405020304" pitchFamily="18" charset="0"/>
                  </a:rPr>
                  <a:t>x</a:t>
                </a:r>
                <a:r>
                  <a:rPr lang="en-US" altLang="zh-CN" dirty="0" smtClean="0"/>
                  <a:t>}</a:t>
                </a:r>
                <a:r>
                  <a:rPr lang="zh-CN" altLang="en-US" dirty="0" smtClean="0"/>
                  <a:t>符合</a:t>
                </a:r>
                <a:r>
                  <a:rPr lang="zh-CN" altLang="en-US" dirty="0"/>
                  <a:t>如下的混合</a:t>
                </a:r>
                <a:r>
                  <a:rPr lang="zh-CN" altLang="en-US" dirty="0" smtClean="0"/>
                  <a:t>高斯分布</a:t>
                </a:r>
                <a:endParaRPr lang="en-US" altLang="zh-CN" dirty="0" smtClean="0"/>
              </a:p>
              <a:p>
                <a:endParaRPr lang="en-US" altLang="zh-CN" dirty="0"/>
              </a:p>
              <a:p>
                <a:endParaRPr lang="en-US" altLang="zh-CN" dirty="0" smtClean="0"/>
              </a:p>
              <a:p>
                <a:pPr marL="0" indent="0">
                  <a:buNone/>
                </a:pPr>
                <a:r>
                  <a:rPr lang="en-US" altLang="zh-CN" dirty="0"/>
                  <a:t> </a:t>
                </a:r>
                <a:r>
                  <a:rPr lang="en-US" altLang="zh-CN" dirty="0" smtClean="0"/>
                  <a:t>  </a:t>
                </a:r>
                <a:r>
                  <a:rPr lang="zh-CN" altLang="en-US" dirty="0" smtClean="0"/>
                  <a:t>求解一组混合高斯模型的参数</a:t>
                </a:r>
                <a14:m>
                  <m:oMath xmlns:m="http://schemas.openxmlformats.org/officeDocument/2006/math">
                    <m:r>
                      <a:rPr lang="zh-CN" altLang="en-US" i="1">
                        <a:latin typeface="Cambria Math" panose="02040503050406030204" pitchFamily="18" charset="0"/>
                      </a:rPr>
                      <m:t>𝛩</m:t>
                    </m:r>
                  </m:oMath>
                </a14:m>
                <a:r>
                  <a:rPr lang="zh-CN" altLang="en-US" dirty="0" smtClean="0"/>
                  <a:t>，使得</a:t>
                </a:r>
                <a:r>
                  <a:rPr lang="en-US" altLang="zh-CN" dirty="0" smtClean="0"/>
                  <a:t>*</a:t>
                </a:r>
                <a:r>
                  <a:rPr lang="zh-CN" altLang="en-US" dirty="0" smtClean="0"/>
                  <a:t>：</a:t>
                </a:r>
                <a:endParaRPr lang="en-US" altLang="zh-CN" dirty="0" smtClean="0"/>
              </a:p>
              <a:p>
                <a:pPr marL="0" indent="0">
                  <a:buNone/>
                </a:pPr>
                <a:r>
                  <a:rPr lang="en-US" altLang="zh-CN" dirty="0"/>
                  <a:t>	</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391" t="-2941" r="-1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2696856" y="2572262"/>
                <a:ext cx="3152273" cy="9578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i="1" smtClean="0">
                          <a:latin typeface="Cambria Math" panose="02040503050406030204" pitchFamily="18" charset="0"/>
                        </a:rPr>
                        <m:t>𝑝</m:t>
                      </m:r>
                      <m:r>
                        <a:rPr lang="zh-CN" altLang="en-US" sz="2000" i="0">
                          <a:latin typeface="Cambria Math" panose="02040503050406030204" pitchFamily="18" charset="0"/>
                        </a:rPr>
                        <m:t>(</m:t>
                      </m:r>
                      <m:r>
                        <a:rPr lang="zh-CN" altLang="en-US" sz="2000" i="1">
                          <a:latin typeface="Cambria Math" panose="02040503050406030204" pitchFamily="18" charset="0"/>
                        </a:rPr>
                        <m:t>𝑥</m:t>
                      </m:r>
                      <m:r>
                        <a:rPr lang="zh-CN" altLang="en-US" sz="2000" i="0">
                          <a:latin typeface="Cambria Math" panose="02040503050406030204" pitchFamily="18" charset="0"/>
                        </a:rPr>
                        <m:t>;</m:t>
                      </m:r>
                      <m:r>
                        <a:rPr lang="zh-CN" altLang="en-US" sz="2000" i="1">
                          <a:latin typeface="Cambria Math" panose="02040503050406030204" pitchFamily="18" charset="0"/>
                        </a:rPr>
                        <m:t>𝛩</m:t>
                      </m:r>
                      <m:r>
                        <a:rPr lang="zh-CN" altLang="en-US" sz="2000" i="0">
                          <a:latin typeface="Cambria Math" panose="02040503050406030204" pitchFamily="18" charset="0"/>
                        </a:rPr>
                        <m:t>)=</m:t>
                      </m:r>
                      <m:nary>
                        <m:naryPr>
                          <m:chr m:val="∑"/>
                          <m:limLoc m:val="undOvr"/>
                          <m:grow m:val="on"/>
                          <m:ctrlPr>
                            <a:rPr lang="zh-CN" altLang="en-US" sz="2000" i="1">
                              <a:latin typeface="Cambria Math" panose="02040503050406030204" pitchFamily="18" charset="0"/>
                            </a:rPr>
                          </m:ctrlPr>
                        </m:naryPr>
                        <m:sub>
                          <m:r>
                            <a:rPr lang="zh-CN" altLang="en-US" sz="2000" i="1">
                              <a:latin typeface="Cambria Math" panose="02040503050406030204" pitchFamily="18" charset="0"/>
                            </a:rPr>
                            <m:t>𝑖</m:t>
                          </m:r>
                          <m:r>
                            <a:rPr lang="zh-CN" altLang="en-US" sz="2000" i="0">
                              <a:latin typeface="Cambria Math" panose="02040503050406030204" pitchFamily="18" charset="0"/>
                            </a:rPr>
                            <m:t>=1</m:t>
                          </m:r>
                        </m:sub>
                        <m:sup>
                          <m:r>
                            <a:rPr lang="zh-CN" altLang="en-US" sz="2000" i="1">
                              <a:latin typeface="Cambria Math" panose="02040503050406030204" pitchFamily="18" charset="0"/>
                            </a:rPr>
                            <m:t>𝐾</m:t>
                          </m:r>
                        </m:sup>
                        <m:e>
                          <m:d>
                            <m:dPr>
                              <m:begChr m:val=""/>
                              <m:ctrlPr>
                                <a:rPr lang="zh-CN" altLang="en-US" sz="2000" i="1">
                                  <a:latin typeface="Cambria Math" panose="02040503050406030204" pitchFamily="18" charset="0"/>
                                </a:rPr>
                              </m:ctrlPr>
                            </m:dPr>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𝜋</m:t>
                                  </m:r>
                                </m:e>
                                <m:sub>
                                  <m:r>
                                    <a:rPr lang="zh-CN" altLang="en-US" sz="2000" i="1">
                                      <a:latin typeface="Cambria Math" panose="02040503050406030204" pitchFamily="18" charset="0"/>
                                    </a:rPr>
                                    <m:t>𝑖</m:t>
                                  </m:r>
                                </m:sub>
                              </m:sSub>
                              <m:r>
                                <a:rPr lang="zh-CN" altLang="en-US" sz="2000" i="1">
                                  <a:latin typeface="Cambria Math" panose="02040503050406030204" pitchFamily="18" charset="0"/>
                                </a:rPr>
                                <m:t>𝛮</m:t>
                              </m:r>
                              <m:r>
                                <a:rPr lang="zh-CN" altLang="en-US" sz="2000" i="0">
                                  <a:latin typeface="Cambria Math" panose="02040503050406030204" pitchFamily="18" charset="0"/>
                                </a:rPr>
                                <m:t>(</m:t>
                              </m:r>
                              <m:r>
                                <a:rPr lang="zh-CN" altLang="en-US" sz="2000" i="1">
                                  <a:latin typeface="Cambria Math" panose="02040503050406030204" pitchFamily="18" charset="0"/>
                                </a:rPr>
                                <m:t>𝑥</m:t>
                              </m:r>
                              <m:r>
                                <a:rPr lang="zh-CN" altLang="en-US" sz="2000" i="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𝜇</m:t>
                                  </m:r>
                                </m:e>
                                <m:sub>
                                  <m:r>
                                    <a:rPr lang="zh-CN" altLang="en-US" sz="2000" i="1">
                                      <a:latin typeface="Cambria Math" panose="02040503050406030204" pitchFamily="18" charset="0"/>
                                    </a:rPr>
                                    <m:t>𝑖</m:t>
                                  </m:r>
                                </m:sub>
                              </m:sSub>
                              <m:r>
                                <a:rPr lang="zh-CN" altLang="en-US" sz="2000" i="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𝛴</m:t>
                                  </m:r>
                                </m:e>
                                <m:sub>
                                  <m:r>
                                    <a:rPr lang="zh-CN" altLang="en-US" sz="2000" i="1">
                                      <a:latin typeface="Cambria Math" panose="02040503050406030204" pitchFamily="18" charset="0"/>
                                    </a:rPr>
                                    <m:t>𝑖</m:t>
                                  </m:r>
                                </m:sub>
                              </m:sSub>
                            </m:e>
                          </m:d>
                        </m:e>
                      </m:nary>
                    </m:oMath>
                  </m:oMathPara>
                </a14:m>
                <a:endParaRPr lang="zh-CN" altLang="en-US" sz="2000" dirty="0"/>
              </a:p>
            </p:txBody>
          </p:sp>
        </mc:Choice>
        <mc:Fallback xmlns="">
          <p:sp>
            <p:nvSpPr>
              <p:cNvPr id="4" name="矩形 3"/>
              <p:cNvSpPr>
                <a:spLocks noRot="1" noChangeAspect="1" noMove="1" noResize="1" noEditPoints="1" noAdjustHandles="1" noChangeArrowheads="1" noChangeShapeType="1" noTextEdit="1"/>
              </p:cNvSpPr>
              <p:nvPr/>
            </p:nvSpPr>
            <p:spPr>
              <a:xfrm>
                <a:off x="2696856" y="2572262"/>
                <a:ext cx="3152273" cy="957826"/>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2301050" y="4348416"/>
                <a:ext cx="4274375" cy="622030"/>
              </a:xfrm>
              <a:prstGeom prst="rect">
                <a:avLst/>
              </a:prstGeom>
            </p:spPr>
            <p:txBody>
              <a:bodyPr wrap="none">
                <a:spAutoFit/>
              </a:bodyPr>
              <a:lstStyle/>
              <a:p>
                <a14:m>
                  <m:oMath xmlns:m="http://schemas.openxmlformats.org/officeDocument/2006/math">
                    <m:limLow>
                      <m:limLowPr>
                        <m:ctrlPr>
                          <a:rPr lang="zh-CN" altLang="en-US" sz="2000" i="1">
                            <a:latin typeface="Cambria Math" panose="02040503050406030204" pitchFamily="18" charset="0"/>
                          </a:rPr>
                        </m:ctrlPr>
                      </m:limLowPr>
                      <m:e>
                        <m:r>
                          <m:rPr>
                            <m:sty m:val="p"/>
                          </m:rPr>
                          <a:rPr lang="zh-CN" altLang="en-US" sz="2000" i="1">
                            <a:latin typeface="Cambria Math" panose="02040503050406030204" pitchFamily="18" charset="0"/>
                          </a:rPr>
                          <m:t>argmax</m:t>
                        </m:r>
                      </m:e>
                      <m:lim>
                        <m:r>
                          <a:rPr lang="zh-CN" altLang="en-US" sz="2000" i="1">
                            <a:latin typeface="Cambria Math" panose="02040503050406030204" pitchFamily="18" charset="0"/>
                          </a:rPr>
                          <m:t>𝛩</m:t>
                        </m:r>
                      </m:lim>
                    </m:limLow>
                  </m:oMath>
                </a14:m>
                <a:r>
                  <a:rPr lang="en-US" altLang="zh-CN" sz="2000" i="1" dirty="0">
                    <a:latin typeface="Cambria Math" panose="02040503050406030204" pitchFamily="18" charset="0"/>
                  </a:rPr>
                  <a:t>P(X;</a:t>
                </a:r>
                <a14:m>
                  <m:oMath xmlns:m="http://schemas.openxmlformats.org/officeDocument/2006/math">
                    <m:r>
                      <a:rPr lang="zh-CN" altLang="en-US" sz="2000" i="1">
                        <a:latin typeface="Cambria Math" panose="02040503050406030204" pitchFamily="18" charset="0"/>
                      </a:rPr>
                      <m:t>𝛩</m:t>
                    </m:r>
                  </m:oMath>
                </a14:m>
                <a:r>
                  <a:rPr lang="en-US" altLang="zh-CN" sz="2000" i="1" dirty="0">
                    <a:latin typeface="Cambria Math" panose="02040503050406030204" pitchFamily="18" charset="0"/>
                  </a:rPr>
                  <a:t>)=</a:t>
                </a:r>
                <a14:m>
                  <m:oMath xmlns:m="http://schemas.openxmlformats.org/officeDocument/2006/math">
                    <m:limLow>
                      <m:limLowPr>
                        <m:ctrlPr>
                          <a:rPr lang="zh-CN" altLang="en-US" sz="2000" i="1" smtClean="0">
                            <a:latin typeface="Cambria Math" panose="02040503050406030204" pitchFamily="18" charset="0"/>
                          </a:rPr>
                        </m:ctrlPr>
                      </m:limLowPr>
                      <m:e>
                        <m:r>
                          <m:rPr>
                            <m:sty m:val="p"/>
                          </m:rPr>
                          <a:rPr lang="zh-CN" altLang="en-US" sz="2000">
                            <a:latin typeface="Cambria Math" panose="02040503050406030204" pitchFamily="18" charset="0"/>
                          </a:rPr>
                          <m:t>arg</m:t>
                        </m:r>
                        <m:r>
                          <m:rPr>
                            <m:sty m:val="p"/>
                          </m:rPr>
                          <a:rPr lang="zh-CN" altLang="en-US" sz="2000" i="0">
                            <a:latin typeface="Cambria Math" panose="02040503050406030204" pitchFamily="18" charset="0"/>
                          </a:rPr>
                          <m:t>max</m:t>
                        </m:r>
                      </m:e>
                      <m:lim>
                        <m:r>
                          <a:rPr lang="zh-CN" altLang="en-US" sz="2000" i="1">
                            <a:latin typeface="Cambria Math" panose="02040503050406030204" pitchFamily="18" charset="0"/>
                          </a:rPr>
                          <m:t>𝛩</m:t>
                        </m:r>
                      </m:lim>
                    </m:limLow>
                    <m:nary>
                      <m:naryPr>
                        <m:chr m:val="∏"/>
                        <m:limLoc m:val="undOvr"/>
                        <m:grow m:val="on"/>
                        <m:ctrlPr>
                          <a:rPr lang="zh-CN" altLang="en-US" sz="2000" i="1">
                            <a:latin typeface="Cambria Math" panose="02040503050406030204" pitchFamily="18" charset="0"/>
                          </a:rPr>
                        </m:ctrlPr>
                      </m:naryPr>
                      <m:sub>
                        <m:r>
                          <a:rPr lang="zh-CN" altLang="en-US" sz="2000" i="1">
                            <a:latin typeface="Cambria Math" panose="02040503050406030204" pitchFamily="18" charset="0"/>
                          </a:rPr>
                          <m:t>𝑖</m:t>
                        </m:r>
                      </m:sub>
                      <m:sup>
                        <m:r>
                          <a:rPr lang="zh-CN" altLang="en-US" sz="2000" i="1">
                            <a:latin typeface="Cambria Math" panose="02040503050406030204" pitchFamily="18" charset="0"/>
                          </a:rPr>
                          <m:t>𝑁</m:t>
                        </m:r>
                      </m:sup>
                      <m:e>
                        <m:d>
                          <m:dPr>
                            <m:begChr m:val=""/>
                            <m:ctrlPr>
                              <a:rPr lang="zh-CN" altLang="en-US" sz="2000" i="1">
                                <a:latin typeface="Cambria Math" panose="02040503050406030204" pitchFamily="18" charset="0"/>
                              </a:rPr>
                            </m:ctrlPr>
                          </m:dPr>
                          <m:e>
                            <m:r>
                              <a:rPr lang="zh-CN" altLang="en-US" sz="2000" i="1">
                                <a:latin typeface="Cambria Math" panose="02040503050406030204" pitchFamily="18" charset="0"/>
                              </a:rPr>
                              <m:t>𝑝</m:t>
                            </m:r>
                            <m:r>
                              <a:rPr lang="zh-CN" altLang="en-US" sz="2000" i="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𝑥</m:t>
                                </m:r>
                              </m:e>
                              <m:sub>
                                <m:r>
                                  <a:rPr lang="zh-CN" altLang="en-US" sz="2000" i="1">
                                    <a:latin typeface="Cambria Math" panose="02040503050406030204" pitchFamily="18" charset="0"/>
                                  </a:rPr>
                                  <m:t>𝑖</m:t>
                                </m:r>
                              </m:sub>
                            </m:sSub>
                            <m:r>
                              <a:rPr lang="zh-CN" altLang="en-US" sz="2000" i="0">
                                <a:latin typeface="Cambria Math" panose="02040503050406030204" pitchFamily="18" charset="0"/>
                              </a:rPr>
                              <m:t>;</m:t>
                            </m:r>
                            <m:r>
                              <a:rPr lang="zh-CN" altLang="en-US" sz="2000" i="1">
                                <a:latin typeface="Cambria Math" panose="02040503050406030204" pitchFamily="18" charset="0"/>
                              </a:rPr>
                              <m:t>𝛩</m:t>
                            </m:r>
                          </m:e>
                        </m:d>
                      </m:e>
                    </m:nary>
                    <m:r>
                      <a:rPr lang="zh-CN" altLang="en-US" sz="2000" i="0">
                        <a:latin typeface="Cambria Math" panose="02040503050406030204" pitchFamily="18" charset="0"/>
                      </a:rPr>
                      <m:t>,</m:t>
                    </m:r>
                    <m:r>
                      <m:rPr>
                        <m:nor/>
                      </m:rPr>
                      <a:rPr lang="zh-CN" altLang="en-US" sz="2000" i="1">
                        <a:latin typeface="Cambria Math" panose="02040503050406030204" pitchFamily="18" charset="0"/>
                      </a:rPr>
                      <m:t> </m:t>
                    </m:r>
                  </m:oMath>
                </a14:m>
                <a:endParaRPr lang="zh-CN" altLang="en-US" sz="2000" dirty="0"/>
              </a:p>
            </p:txBody>
          </p:sp>
        </mc:Choice>
        <mc:Fallback xmlns="">
          <p:sp>
            <p:nvSpPr>
              <p:cNvPr id="6" name="矩形 5"/>
              <p:cNvSpPr>
                <a:spLocks noRot="1" noChangeAspect="1" noMove="1" noResize="1" noEditPoints="1" noAdjustHandles="1" noChangeArrowheads="1" noChangeShapeType="1" noTextEdit="1"/>
              </p:cNvSpPr>
              <p:nvPr/>
            </p:nvSpPr>
            <p:spPr>
              <a:xfrm>
                <a:off x="2301050" y="4348416"/>
                <a:ext cx="4274375" cy="622030"/>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2779282" y="4970446"/>
                <a:ext cx="2987420" cy="8712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𝑠</m:t>
                      </m:r>
                      <m:r>
                        <a:rPr lang="zh-CN" altLang="en-US" i="0">
                          <a:latin typeface="Cambria Math" panose="02040503050406030204" pitchFamily="18" charset="0"/>
                        </a:rPr>
                        <m:t>.</m:t>
                      </m:r>
                      <m:r>
                        <a:rPr lang="zh-CN" altLang="en-US" i="1">
                          <a:latin typeface="Cambria Math" panose="02040503050406030204" pitchFamily="18" charset="0"/>
                        </a:rPr>
                        <m:t>𝑡</m:t>
                      </m:r>
                      <m:r>
                        <a:rPr lang="zh-CN" altLang="en-US" i="0">
                          <a:latin typeface="Cambria Math" panose="02040503050406030204" pitchFamily="18" charset="0"/>
                        </a:rPr>
                        <m:t>.</m:t>
                      </m:r>
                      <m:r>
                        <m:rPr>
                          <m:nor/>
                        </m:rPr>
                        <a:rPr lang="zh-CN" altLang="en-US" i="1">
                          <a:latin typeface="Cambria Math" panose="02040503050406030204" pitchFamily="18" charset="0"/>
                        </a:rPr>
                        <m:t> </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𝑘</m:t>
                          </m:r>
                        </m:sub>
                        <m:sup>
                          <m:r>
                            <a:rPr lang="zh-CN" altLang="en-US" i="1">
                              <a:latin typeface="Cambria Math" panose="02040503050406030204" pitchFamily="18" charset="0"/>
                            </a:rPr>
                            <m:t>𝐾</m:t>
                          </m:r>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𝜋</m:t>
                              </m:r>
                            </m:e>
                            <m:sub>
                              <m:r>
                                <a:rPr lang="zh-CN" altLang="en-US" i="1">
                                  <a:latin typeface="Cambria Math" panose="02040503050406030204" pitchFamily="18" charset="0"/>
                                </a:rPr>
                                <m:t>𝑘</m:t>
                              </m:r>
                            </m:sub>
                          </m:sSub>
                          <m:r>
                            <a:rPr lang="zh-CN" altLang="en-US" i="0">
                              <a:latin typeface="Cambria Math" panose="02040503050406030204" pitchFamily="18" charset="0"/>
                            </a:rPr>
                            <m:t>=1</m:t>
                          </m:r>
                        </m:e>
                      </m:nary>
                      <m:r>
                        <m:rPr>
                          <m:nor/>
                        </m:rPr>
                        <a:rPr lang="zh-CN" altLang="en-US" i="1">
                          <a:latin typeface="Cambria Math" panose="02040503050406030204" pitchFamily="18" charset="0"/>
                        </a:rPr>
                        <m:t>, </m:t>
                      </m:r>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zh-CN" altLang="en-US" i="1">
                              <a:latin typeface="Cambria Math" panose="02040503050406030204" pitchFamily="18" charset="0"/>
                            </a:rPr>
                            <m:t>𝜋</m:t>
                          </m:r>
                        </m:e>
                        <m:sub>
                          <m:r>
                            <a:rPr lang="zh-CN" altLang="en-US" i="1">
                              <a:latin typeface="Cambria Math" panose="02040503050406030204" pitchFamily="18" charset="0"/>
                            </a:rPr>
                            <m:t>𝑘</m:t>
                          </m:r>
                        </m:sub>
                      </m:sSub>
                      <m:r>
                        <a:rPr lang="zh-CN" altLang="en-US" smtClean="0">
                          <a:latin typeface="Cambria Math" panose="02040503050406030204" pitchFamily="18" charset="0"/>
                        </a:rPr>
                        <m:t>≤</m:t>
                      </m:r>
                      <m:r>
                        <a:rPr lang="en-US" altLang="zh-CN" b="0" i="0" smtClean="0">
                          <a:latin typeface="Cambria Math" panose="02040503050406030204" pitchFamily="18" charset="0"/>
                        </a:rPr>
                        <m:t>1</m:t>
                      </m:r>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2779282" y="4970446"/>
                <a:ext cx="2987420" cy="871201"/>
              </a:xfrm>
              <a:prstGeom prst="rect">
                <a:avLst/>
              </a:prstGeom>
              <a:blipFill rotWithShape="0">
                <a:blip r:embed="rId5"/>
                <a:stretch>
                  <a:fillRect/>
                </a:stretch>
              </a:blipFill>
            </p:spPr>
            <p:txBody>
              <a:bodyPr/>
              <a:lstStyle/>
              <a:p>
                <a:r>
                  <a:rPr lang="zh-CN" altLang="en-US">
                    <a:noFill/>
                  </a:rPr>
                  <a:t> </a:t>
                </a:r>
              </a:p>
            </p:txBody>
          </p:sp>
        </mc:Fallback>
      </mc:AlternateContent>
      <p:sp>
        <p:nvSpPr>
          <p:cNvPr id="8" name="文本框 7"/>
          <p:cNvSpPr txBox="1"/>
          <p:nvPr/>
        </p:nvSpPr>
        <p:spPr>
          <a:xfrm>
            <a:off x="1023062" y="5975289"/>
            <a:ext cx="7412278" cy="369332"/>
          </a:xfrm>
          <a:prstGeom prst="rect">
            <a:avLst/>
          </a:prstGeom>
          <a:noFill/>
        </p:spPr>
        <p:txBody>
          <a:bodyPr wrap="square" rtlCol="0">
            <a:spAutoFit/>
          </a:bodyPr>
          <a:lstStyle/>
          <a:p>
            <a:r>
              <a:rPr lang="en-US" altLang="zh-CN" baseline="30000" dirty="0" smtClean="0">
                <a:latin typeface="+mn-ea"/>
              </a:rPr>
              <a:t>*</a:t>
            </a:r>
            <a:r>
              <a:rPr lang="zh-CN" altLang="en-US" dirty="0" smtClean="0">
                <a:latin typeface="+mn-ea"/>
              </a:rPr>
              <a:t>注意：</a:t>
            </a:r>
            <a:r>
              <a:rPr lang="zh-CN" altLang="en-US" dirty="0">
                <a:latin typeface="+mn-ea"/>
              </a:rPr>
              <a:t>对于观察集</a:t>
            </a:r>
            <a:r>
              <a:rPr lang="en-US" altLang="zh-CN" dirty="0" smtClean="0">
                <a:latin typeface="+mn-ea"/>
              </a:rPr>
              <a:t>{</a:t>
            </a:r>
            <a:r>
              <a:rPr lang="en-US" altLang="zh-CN" dirty="0" smtClean="0">
                <a:latin typeface="Times New Roman" panose="02020603050405020304" pitchFamily="18" charset="0"/>
                <a:cs typeface="Times New Roman" panose="02020603050405020304" pitchFamily="18" charset="0"/>
              </a:rPr>
              <a:t>x</a:t>
            </a:r>
            <a:r>
              <a:rPr lang="en-US" altLang="zh-CN" dirty="0" smtClean="0">
                <a:latin typeface="+mn-ea"/>
              </a:rPr>
              <a:t>}</a:t>
            </a:r>
            <a:r>
              <a:rPr lang="zh-CN" altLang="en-US" dirty="0">
                <a:latin typeface="+mn-ea"/>
              </a:rPr>
              <a:t>中的各个观察值</a:t>
            </a:r>
            <a:r>
              <a:rPr lang="en-US" altLang="zh-CN" dirty="0" smtClean="0">
                <a:latin typeface="Times New Roman" panose="02020603050405020304" pitchFamily="18" charset="0"/>
                <a:cs typeface="Times New Roman" panose="02020603050405020304" pitchFamily="18" charset="0"/>
              </a:rPr>
              <a:t>x</a:t>
            </a:r>
            <a:r>
              <a:rPr lang="en-US" altLang="zh-CN" baseline="-25000" dirty="0" smtClean="0">
                <a:latin typeface="Times New Roman" panose="02020603050405020304" pitchFamily="18" charset="0"/>
                <a:cs typeface="Times New Roman" panose="02020603050405020304" pitchFamily="18" charset="0"/>
              </a:rPr>
              <a:t>i</a:t>
            </a:r>
            <a:r>
              <a:rPr lang="zh-CN" altLang="en-US" dirty="0" smtClean="0">
                <a:latin typeface="+mn-ea"/>
              </a:rPr>
              <a:t>，这里认为</a:t>
            </a:r>
            <a:r>
              <a:rPr lang="zh-CN" altLang="en-US" dirty="0">
                <a:latin typeface="+mn-ea"/>
              </a:rPr>
              <a:t>相互之间</a:t>
            </a:r>
            <a:r>
              <a:rPr lang="zh-CN" altLang="en-US" dirty="0" smtClean="0">
                <a:latin typeface="+mn-ea"/>
              </a:rPr>
              <a:t>独立。</a:t>
            </a:r>
            <a:endParaRPr lang="zh-CN" altLang="en-US" dirty="0">
              <a:latin typeface="+mn-ea"/>
            </a:endParaRPr>
          </a:p>
        </p:txBody>
      </p:sp>
    </p:spTree>
    <p:extLst>
      <p:ext uri="{BB962C8B-B14F-4D97-AF65-F5344CB8AC3E}">
        <p14:creationId xmlns:p14="http://schemas.microsoft.com/office/powerpoint/2010/main" val="22010625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GMM</a:t>
            </a:r>
            <a:r>
              <a:rPr lang="zh-CN" altLang="en-US" dirty="0" smtClean="0">
                <a:latin typeface="Times New Roman" panose="02020603050405020304" pitchFamily="18" charset="0"/>
                <a:cs typeface="Times New Roman" panose="02020603050405020304" pitchFamily="18" charset="0"/>
              </a:rPr>
              <a:t>参数学习</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对</a:t>
            </a:r>
            <a:r>
              <a:rPr lang="zh-CN" altLang="en-US" dirty="0" smtClean="0"/>
              <a:t>目标函数取对数：</a:t>
            </a:r>
            <a:endParaRPr lang="en-US" altLang="zh-CN" dirty="0" smtClean="0"/>
          </a:p>
          <a:p>
            <a:endParaRPr lang="en-US" altLang="zh-CN" dirty="0"/>
          </a:p>
          <a:p>
            <a:endParaRPr lang="en-US" altLang="zh-CN" dirty="0" smtClean="0"/>
          </a:p>
          <a:p>
            <a:r>
              <a:rPr lang="zh-CN" altLang="en-US" dirty="0" smtClean="0"/>
              <a:t>可以看出目标函数是和的对数，优化问题麻烦</a:t>
            </a:r>
            <a:r>
              <a:rPr lang="zh-CN" altLang="en-US" dirty="0" smtClean="0">
                <a:solidFill>
                  <a:srgbClr val="FF0000"/>
                </a:solidFill>
              </a:rPr>
              <a:t>，</a:t>
            </a:r>
            <a:r>
              <a:rPr lang="zh-CN" altLang="en-US" dirty="0" smtClean="0"/>
              <a:t>简化</a:t>
            </a:r>
            <a:r>
              <a:rPr lang="zh-CN" altLang="en-US" dirty="0"/>
              <a:t>的问题：某混合高斯分布一共</a:t>
            </a:r>
            <a:r>
              <a:rPr lang="zh-CN" altLang="en-US" dirty="0" smtClean="0"/>
              <a:t>有</a:t>
            </a:r>
            <a:r>
              <a:rPr lang="en-US" altLang="zh-CN" dirty="0" smtClean="0">
                <a:latin typeface="Times New Roman" panose="02020603050405020304" pitchFamily="18" charset="0"/>
                <a:cs typeface="Times New Roman" panose="02020603050405020304" pitchFamily="18" charset="0"/>
              </a:rPr>
              <a:t>K</a:t>
            </a:r>
            <a:r>
              <a:rPr lang="zh-CN" altLang="en-US" dirty="0" smtClean="0"/>
              <a:t>个</a:t>
            </a:r>
            <a:r>
              <a:rPr lang="zh-CN" altLang="en-US" dirty="0"/>
              <a:t>分布</a:t>
            </a:r>
            <a:r>
              <a:rPr lang="zh-CN" altLang="en-US" dirty="0" smtClean="0"/>
              <a:t>，对于</a:t>
            </a:r>
            <a:r>
              <a:rPr lang="zh-CN" altLang="en-US" dirty="0"/>
              <a:t>每一个观察到</a:t>
            </a:r>
            <a:r>
              <a:rPr lang="zh-CN" altLang="en-US" dirty="0" smtClean="0"/>
              <a:t>的</a:t>
            </a:r>
            <a:r>
              <a:rPr lang="en-US" altLang="zh-CN" dirty="0" smtClean="0">
                <a:latin typeface="Times New Roman" panose="02020603050405020304" pitchFamily="18" charset="0"/>
                <a:cs typeface="Times New Roman" panose="02020603050405020304" pitchFamily="18" charset="0"/>
              </a:rPr>
              <a:t>x</a:t>
            </a:r>
            <a:r>
              <a:rPr lang="zh-CN" altLang="en-US" dirty="0" smtClean="0"/>
              <a:t>，</a:t>
            </a:r>
            <a:r>
              <a:rPr lang="zh-CN" altLang="en-US" dirty="0"/>
              <a:t>如果我们同时还知道它是</a:t>
            </a:r>
            <a:r>
              <a:rPr lang="zh-CN" altLang="en-US" dirty="0" smtClean="0"/>
              <a:t>属于</a:t>
            </a:r>
            <a:r>
              <a:rPr lang="en-US" altLang="zh-CN" b="1" dirty="0" smtClean="0">
                <a:latin typeface="Times New Roman" panose="02020603050405020304" pitchFamily="18" charset="0"/>
                <a:cs typeface="Times New Roman" panose="02020603050405020304" pitchFamily="18" charset="0"/>
              </a:rPr>
              <a:t>K</a:t>
            </a:r>
            <a:r>
              <a:rPr lang="zh-CN" altLang="en-US" dirty="0" smtClean="0"/>
              <a:t>中</a:t>
            </a:r>
            <a:r>
              <a:rPr lang="zh-CN" altLang="en-US" dirty="0"/>
              <a:t>哪一个分布的，</a:t>
            </a:r>
            <a:r>
              <a:rPr lang="zh-CN" altLang="en-US" dirty="0" smtClean="0"/>
              <a:t>则可以直接求解出各个高斯分布的参数。</a:t>
            </a:r>
            <a:endParaRPr lang="en-US" altLang="zh-CN" dirty="0" smtClean="0"/>
          </a:p>
          <a:p>
            <a:r>
              <a:rPr lang="zh-CN" altLang="en-US" dirty="0" smtClean="0"/>
              <a:t>因此引入隐变量</a:t>
            </a:r>
            <a:r>
              <a:rPr lang="en-US" altLang="zh-CN" b="1" dirty="0" smtClean="0">
                <a:latin typeface="Times New Roman" panose="02020603050405020304" pitchFamily="18" charset="0"/>
                <a:cs typeface="Times New Roman" panose="02020603050405020304" pitchFamily="18" charset="0"/>
              </a:rPr>
              <a:t>Z</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用于表示样本</a:t>
            </a:r>
            <a:r>
              <a:rPr lang="en-US" altLang="zh-CN" dirty="0" smtClean="0">
                <a:latin typeface="Times New Roman" panose="02020603050405020304" pitchFamily="18" charset="0"/>
                <a:cs typeface="Times New Roman" panose="02020603050405020304" pitchFamily="18" charset="0"/>
              </a:rPr>
              <a:t>{x}</a:t>
            </a:r>
            <a:r>
              <a:rPr lang="zh-CN" altLang="en-US" dirty="0" smtClean="0">
                <a:latin typeface="Times New Roman" panose="02020603050405020304" pitchFamily="18" charset="0"/>
                <a:cs typeface="Times New Roman" panose="02020603050405020304" pitchFamily="18" charset="0"/>
              </a:rPr>
              <a:t>输入哪一个高斯分布</a:t>
            </a:r>
            <a:endParaRPr lang="en-US" altLang="zh-CN" dirty="0" smtClean="0">
              <a:latin typeface="Times New Roman" panose="02020603050405020304" pitchFamily="18" charset="0"/>
              <a:cs typeface="Times New Roman" panose="02020603050405020304"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360472378"/>
              </p:ext>
            </p:extLst>
          </p:nvPr>
        </p:nvGraphicFramePr>
        <p:xfrm>
          <a:off x="1250950" y="2365375"/>
          <a:ext cx="6642100" cy="839788"/>
        </p:xfrm>
        <a:graphic>
          <a:graphicData uri="http://schemas.openxmlformats.org/presentationml/2006/ole">
            <mc:AlternateContent xmlns:mc="http://schemas.openxmlformats.org/markup-compatibility/2006">
              <mc:Choice xmlns:v="urn:schemas-microsoft-com:vml" Requires="v">
                <p:oleObj spid="_x0000_s1060" name="Equation" r:id="rId3" imgW="3416040" imgH="431640" progId="Equation.DSMT4">
                  <p:embed/>
                </p:oleObj>
              </mc:Choice>
              <mc:Fallback>
                <p:oleObj name="Equation" r:id="rId3" imgW="3416040" imgH="431640" progId="Equation.DSMT4">
                  <p:embed/>
                  <p:pic>
                    <p:nvPicPr>
                      <p:cNvPr id="0" name=""/>
                      <p:cNvPicPr>
                        <a:picLocks noChangeAspect="1" noChangeArrowheads="1"/>
                      </p:cNvPicPr>
                      <p:nvPr/>
                    </p:nvPicPr>
                    <p:blipFill>
                      <a:blip r:embed="rId4"/>
                      <a:srcRect/>
                      <a:stretch>
                        <a:fillRect/>
                      </a:stretch>
                    </p:blipFill>
                    <p:spPr bwMode="auto">
                      <a:xfrm>
                        <a:off x="1250950" y="2365375"/>
                        <a:ext cx="6642100" cy="839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508466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GMM</a:t>
            </a:r>
            <a:r>
              <a:rPr lang="zh-CN" altLang="en-US" dirty="0">
                <a:latin typeface="Times New Roman" panose="02020603050405020304" pitchFamily="18" charset="0"/>
                <a:cs typeface="Times New Roman" panose="02020603050405020304" pitchFamily="18" charset="0"/>
              </a:rPr>
              <a:t>参数学习</a:t>
            </a:r>
            <a:endParaRPr lang="zh-CN" altLang="en-US" dirty="0"/>
          </a:p>
        </p:txBody>
      </p:sp>
      <p:sp>
        <p:nvSpPr>
          <p:cNvPr id="3" name="内容占位符 2"/>
          <p:cNvSpPr>
            <a:spLocks noGrp="1"/>
          </p:cNvSpPr>
          <p:nvPr>
            <p:ph idx="1"/>
          </p:nvPr>
        </p:nvSpPr>
        <p:spPr>
          <a:xfrm>
            <a:off x="628650" y="2018349"/>
            <a:ext cx="7886700" cy="2286951"/>
          </a:xfrm>
        </p:spPr>
        <p:txBody>
          <a:bodyPr>
            <a:normAutofit/>
          </a:bodyPr>
          <a:lstStyle/>
          <a:p>
            <a:r>
              <a:rPr lang="zh-CN" altLang="en-US" dirty="0" smtClean="0"/>
              <a:t>定义</a:t>
            </a:r>
            <a:r>
              <a:rPr lang="en-US" altLang="zh-CN" dirty="0" err="1" smtClean="0">
                <a:latin typeface="Times New Roman" panose="02020603050405020304" pitchFamily="18" charset="0"/>
                <a:cs typeface="Times New Roman" panose="02020603050405020304" pitchFamily="18" charset="0"/>
              </a:rPr>
              <a:t>Z</a:t>
            </a:r>
            <a:r>
              <a:rPr lang="en-US" altLang="zh-CN" baseline="-25000" dirty="0" err="1" smtClean="0">
                <a:latin typeface="Times New Roman" panose="02020603050405020304" pitchFamily="18" charset="0"/>
                <a:cs typeface="Times New Roman" panose="02020603050405020304" pitchFamily="18" charset="0"/>
              </a:rPr>
              <a:t>i</a:t>
            </a:r>
            <a:r>
              <a:rPr lang="en-US" altLang="zh-CN" dirty="0" smtClean="0">
                <a:latin typeface="Times New Roman" panose="02020603050405020304" pitchFamily="18" charset="0"/>
                <a:cs typeface="Times New Roman" panose="02020603050405020304" pitchFamily="18" charset="0"/>
              </a:rPr>
              <a:t>={z</a:t>
            </a:r>
            <a:r>
              <a:rPr lang="en-US" altLang="zh-CN" baseline="-25000" dirty="0" smtClean="0">
                <a:latin typeface="Times New Roman" panose="02020603050405020304" pitchFamily="18" charset="0"/>
                <a:cs typeface="Times New Roman" panose="02020603050405020304" pitchFamily="18" charset="0"/>
              </a:rPr>
              <a:t>i1</a:t>
            </a:r>
            <a:r>
              <a:rPr lang="en-US" altLang="zh-CN"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z</a:t>
            </a:r>
            <a:r>
              <a:rPr lang="en-US" altLang="zh-CN" baseline="-25000" dirty="0" err="1" smtClean="0">
                <a:latin typeface="Times New Roman" panose="02020603050405020304" pitchFamily="18" charset="0"/>
                <a:cs typeface="Times New Roman" panose="02020603050405020304" pitchFamily="18" charset="0"/>
              </a:rPr>
              <a:t>iK</a:t>
            </a:r>
            <a:r>
              <a:rPr lang="en-US" altLang="zh-CN"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z</a:t>
            </a:r>
            <a:r>
              <a:rPr lang="en-US" altLang="zh-CN" baseline="-25000" dirty="0" err="1" smtClean="0">
                <a:latin typeface="Times New Roman" panose="02020603050405020304" pitchFamily="18" charset="0"/>
                <a:cs typeface="Times New Roman" panose="02020603050405020304" pitchFamily="18" charset="0"/>
              </a:rPr>
              <a:t>ik</a:t>
            </a:r>
            <a:r>
              <a:rPr lang="zh-CN" altLang="en-US" dirty="0" smtClean="0"/>
              <a:t>表示</a:t>
            </a:r>
            <a:r>
              <a:rPr lang="en-US" altLang="zh-CN" dirty="0" smtClean="0">
                <a:latin typeface="Times New Roman" panose="02020603050405020304" pitchFamily="18" charset="0"/>
                <a:cs typeface="Times New Roman" panose="02020603050405020304" pitchFamily="18" charset="0"/>
              </a:rPr>
              <a:t>x</a:t>
            </a:r>
            <a:r>
              <a:rPr lang="en-US" altLang="zh-CN" baseline="-25000" dirty="0" smtClean="0">
                <a:latin typeface="Times New Roman" panose="02020603050405020304" pitchFamily="18" charset="0"/>
                <a:cs typeface="Times New Roman" panose="02020603050405020304" pitchFamily="18" charset="0"/>
              </a:rPr>
              <a:t>i</a:t>
            </a:r>
            <a:r>
              <a:rPr lang="zh-CN" altLang="en-US" dirty="0" smtClean="0"/>
              <a:t>是否属于第</a:t>
            </a:r>
            <a:r>
              <a:rPr lang="en-US" altLang="zh-CN" dirty="0" smtClean="0">
                <a:latin typeface="Times New Roman" panose="02020603050405020304" pitchFamily="18" charset="0"/>
                <a:cs typeface="Times New Roman" panose="02020603050405020304" pitchFamily="18" charset="0"/>
              </a:rPr>
              <a:t>k</a:t>
            </a:r>
            <a:r>
              <a:rPr lang="zh-CN" altLang="en-US" dirty="0" smtClean="0"/>
              <a:t>个高斯函数，</a:t>
            </a:r>
            <a:r>
              <a:rPr lang="en-US" altLang="zh-CN" dirty="0" err="1" smtClean="0">
                <a:latin typeface="Times New Roman" panose="02020603050405020304" pitchFamily="18" charset="0"/>
                <a:cs typeface="Times New Roman" panose="02020603050405020304" pitchFamily="18" charset="0"/>
              </a:rPr>
              <a:t>z</a:t>
            </a:r>
            <a:r>
              <a:rPr lang="en-US" altLang="zh-CN" baseline="-25000" dirty="0" err="1" smtClean="0">
                <a:latin typeface="Times New Roman" panose="02020603050405020304" pitchFamily="18" charset="0"/>
                <a:cs typeface="Times New Roman" panose="02020603050405020304" pitchFamily="18" charset="0"/>
              </a:rPr>
              <a:t>ik</a:t>
            </a:r>
            <a:r>
              <a:rPr lang="zh-CN" altLang="en-US" dirty="0" smtClean="0">
                <a:latin typeface="Times New Roman" panose="02020603050405020304" pitchFamily="18" charset="0"/>
                <a:cs typeface="Times New Roman" panose="02020603050405020304" pitchFamily="18" charset="0"/>
              </a:rPr>
              <a:t>只有两个取值</a:t>
            </a:r>
            <a:r>
              <a:rPr lang="en-US" altLang="zh-CN" dirty="0" smtClean="0">
                <a:latin typeface="Times New Roman" panose="02020603050405020304" pitchFamily="18" charset="0"/>
                <a:cs typeface="Times New Roman" panose="02020603050405020304" pitchFamily="18" charset="0"/>
              </a:rPr>
              <a:t>0</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a:t>
            </a:r>
            <a:r>
              <a:rPr lang="zh-CN" altLang="en-US" dirty="0" smtClean="0"/>
              <a:t>即</a:t>
            </a:r>
            <a:r>
              <a:rPr lang="en-US" altLang="zh-CN" dirty="0" err="1" smtClean="0">
                <a:latin typeface="Times New Roman" panose="02020603050405020304" pitchFamily="18" charset="0"/>
                <a:cs typeface="Times New Roman" panose="02020603050405020304" pitchFamily="18" charset="0"/>
              </a:rPr>
              <a:t>z</a:t>
            </a:r>
            <a:r>
              <a:rPr lang="en-US" altLang="zh-CN" baseline="-25000" dirty="0" err="1" smtClean="0">
                <a:latin typeface="Times New Roman" panose="02020603050405020304" pitchFamily="18" charset="0"/>
                <a:cs typeface="Times New Roman" panose="02020603050405020304" pitchFamily="18" charset="0"/>
              </a:rPr>
              <a:t>ik</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表示</a:t>
            </a:r>
            <a:r>
              <a:rPr lang="en-US" altLang="zh-CN" dirty="0" smtClean="0">
                <a:latin typeface="Times New Roman" panose="02020603050405020304" pitchFamily="18" charset="0"/>
                <a:cs typeface="Times New Roman" panose="02020603050405020304" pitchFamily="18" charset="0"/>
              </a:rPr>
              <a:t>x</a:t>
            </a:r>
            <a:r>
              <a:rPr lang="en-US" altLang="zh-CN" baseline="-25000" dirty="0" smtClean="0">
                <a:latin typeface="Times New Roman" panose="02020603050405020304" pitchFamily="18" charset="0"/>
                <a:cs typeface="Times New Roman" panose="02020603050405020304" pitchFamily="18" charset="0"/>
              </a:rPr>
              <a:t>i</a:t>
            </a:r>
            <a:r>
              <a:rPr lang="zh-CN" altLang="en-US" dirty="0" smtClean="0">
                <a:latin typeface="Times New Roman" panose="02020603050405020304" pitchFamily="18" charset="0"/>
                <a:cs typeface="Times New Roman" panose="02020603050405020304" pitchFamily="18" charset="0"/>
              </a:rPr>
              <a:t>属于第</a:t>
            </a:r>
            <a:r>
              <a:rPr lang="en-US" altLang="zh-CN" dirty="0" smtClean="0">
                <a:latin typeface="Times New Roman" panose="02020603050405020304" pitchFamily="18" charset="0"/>
                <a:cs typeface="Times New Roman" panose="02020603050405020304" pitchFamily="18" charset="0"/>
              </a:rPr>
              <a:t>k</a:t>
            </a:r>
            <a:r>
              <a:rPr lang="zh-CN" altLang="en-US" dirty="0" smtClean="0">
                <a:latin typeface="Times New Roman" panose="02020603050405020304" pitchFamily="18" charset="0"/>
                <a:cs typeface="Times New Roman" panose="02020603050405020304" pitchFamily="18" charset="0"/>
              </a:rPr>
              <a:t>个高斯函数，</a:t>
            </a: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z</a:t>
            </a:r>
            <a:r>
              <a:rPr lang="en-US" altLang="zh-CN" baseline="-25000" dirty="0" err="1" smtClean="0">
                <a:latin typeface="Times New Roman" panose="02020603050405020304" pitchFamily="18" charset="0"/>
                <a:cs typeface="Times New Roman" panose="02020603050405020304" pitchFamily="18" charset="0"/>
              </a:rPr>
              <a:t>ik</a:t>
            </a:r>
            <a:r>
              <a:rPr lang="en-US" altLang="zh-CN" dirty="0" smtClean="0">
                <a:latin typeface="Times New Roman" panose="02020603050405020304" pitchFamily="18" charset="0"/>
                <a:cs typeface="Times New Roman" panose="02020603050405020304" pitchFamily="18" charset="0"/>
              </a:rPr>
              <a:t>=0</a:t>
            </a:r>
            <a:r>
              <a:rPr lang="zh-CN" altLang="en-US" dirty="0" smtClean="0">
                <a:latin typeface="Times New Roman" panose="02020603050405020304" pitchFamily="18" charset="0"/>
                <a:cs typeface="Times New Roman" panose="02020603050405020304" pitchFamily="18" charset="0"/>
              </a:rPr>
              <a:t>表示</a:t>
            </a:r>
            <a:r>
              <a:rPr lang="en-US" altLang="zh-CN" dirty="0" smtClean="0">
                <a:latin typeface="Times New Roman" panose="02020603050405020304" pitchFamily="18" charset="0"/>
                <a:cs typeface="Times New Roman" panose="02020603050405020304" pitchFamily="18" charset="0"/>
              </a:rPr>
              <a:t>x</a:t>
            </a:r>
            <a:r>
              <a:rPr lang="en-US" altLang="zh-CN" baseline="-25000" dirty="0" smtClean="0">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不</a:t>
            </a:r>
            <a:r>
              <a:rPr lang="zh-CN" altLang="en-US" dirty="0" smtClean="0">
                <a:latin typeface="Times New Roman" panose="02020603050405020304" pitchFamily="18" charset="0"/>
                <a:cs typeface="Times New Roman" panose="02020603050405020304" pitchFamily="18" charset="0"/>
              </a:rPr>
              <a:t>属于第</a:t>
            </a:r>
            <a:r>
              <a:rPr lang="en-US" altLang="zh-CN" dirty="0" smtClean="0">
                <a:latin typeface="Times New Roman" panose="02020603050405020304" pitchFamily="18" charset="0"/>
                <a:cs typeface="Times New Roman" panose="02020603050405020304" pitchFamily="18" charset="0"/>
              </a:rPr>
              <a:t>k</a:t>
            </a:r>
            <a:r>
              <a:rPr lang="zh-CN" altLang="en-US" dirty="0" smtClean="0">
                <a:latin typeface="Times New Roman" panose="02020603050405020304" pitchFamily="18" charset="0"/>
                <a:cs typeface="Times New Roman" panose="02020603050405020304" pitchFamily="18" charset="0"/>
              </a:rPr>
              <a:t>个</a:t>
            </a:r>
            <a:r>
              <a:rPr lang="zh-CN" altLang="en-US" dirty="0">
                <a:latin typeface="Times New Roman" panose="02020603050405020304" pitchFamily="18" charset="0"/>
                <a:cs typeface="Times New Roman" panose="02020603050405020304" pitchFamily="18" charset="0"/>
              </a:rPr>
              <a:t>高斯</a:t>
            </a:r>
            <a:r>
              <a:rPr lang="zh-CN" altLang="en-US" dirty="0" smtClean="0">
                <a:latin typeface="Times New Roman" panose="02020603050405020304" pitchFamily="18" charset="0"/>
                <a:cs typeface="Times New Roman" panose="02020603050405020304" pitchFamily="18" charset="0"/>
              </a:rPr>
              <a:t>函数。</a:t>
            </a:r>
            <a:endParaRPr lang="zh-CN" altLang="en-US" baseline="-25000" dirty="0"/>
          </a:p>
        </p:txBody>
      </p:sp>
      <p:sp>
        <p:nvSpPr>
          <p:cNvPr id="5" name="内容占位符 2"/>
          <p:cNvSpPr txBox="1">
            <a:spLocks/>
          </p:cNvSpPr>
          <p:nvPr/>
        </p:nvSpPr>
        <p:spPr>
          <a:xfrm>
            <a:off x="628650" y="3664903"/>
            <a:ext cx="7886700" cy="14052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latin typeface="Times New Roman" panose="02020603050405020304" pitchFamily="18" charset="0"/>
                <a:cs typeface="Times New Roman" panose="02020603050405020304" pitchFamily="18" charset="0"/>
              </a:rPr>
              <a:t>那么，有：</a:t>
            </a:r>
            <a:endParaRPr lang="en-US" altLang="zh-CN" dirty="0" smtClean="0">
              <a:latin typeface="Times New Roman" panose="02020603050405020304" pitchFamily="18" charset="0"/>
              <a:cs typeface="Times New Roman" panose="02020603050405020304" pitchFamily="18" charset="0"/>
            </a:endParaRPr>
          </a:p>
          <a:p>
            <a:endParaRPr lang="zh-CN" altLang="en-US" baseline="-25000" dirty="0"/>
          </a:p>
        </p:txBody>
      </p:sp>
      <p:graphicFrame>
        <p:nvGraphicFramePr>
          <p:cNvPr id="6" name="Object 4"/>
          <p:cNvGraphicFramePr>
            <a:graphicFrameLocks noChangeAspect="1"/>
          </p:cNvGraphicFramePr>
          <p:nvPr>
            <p:extLst>
              <p:ext uri="{D42A27DB-BD31-4B8C-83A1-F6EECF244321}">
                <p14:modId xmlns:p14="http://schemas.microsoft.com/office/powerpoint/2010/main" val="1615001618"/>
              </p:ext>
            </p:extLst>
          </p:nvPr>
        </p:nvGraphicFramePr>
        <p:xfrm>
          <a:off x="3502978" y="5268278"/>
          <a:ext cx="1679575" cy="752475"/>
        </p:xfrm>
        <a:graphic>
          <a:graphicData uri="http://schemas.openxmlformats.org/presentationml/2006/ole">
            <mc:AlternateContent xmlns:mc="http://schemas.openxmlformats.org/markup-compatibility/2006">
              <mc:Choice xmlns:v="urn:schemas-microsoft-com:vml" Requires="v">
                <p:oleObj spid="_x0000_s13345" name="Equation" r:id="rId3" imgW="965160" imgH="431640" progId="Equation.DSMT4">
                  <p:embed/>
                </p:oleObj>
              </mc:Choice>
              <mc:Fallback>
                <p:oleObj name="Equation" r:id="rId3" imgW="965160" imgH="431640" progId="Equation.DSMT4">
                  <p:embed/>
                  <p:pic>
                    <p:nvPicPr>
                      <p:cNvPr id="0" name=""/>
                      <p:cNvPicPr>
                        <a:picLocks noChangeAspect="1" noChangeArrowheads="1"/>
                      </p:cNvPicPr>
                      <p:nvPr/>
                    </p:nvPicPr>
                    <p:blipFill>
                      <a:blip r:embed="rId4"/>
                      <a:srcRect/>
                      <a:stretch>
                        <a:fillRect/>
                      </a:stretch>
                    </p:blipFill>
                    <p:spPr bwMode="auto">
                      <a:xfrm>
                        <a:off x="3502978" y="5268278"/>
                        <a:ext cx="1679575"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4"/>
          <p:cNvGraphicFramePr>
            <a:graphicFrameLocks noChangeAspect="1"/>
          </p:cNvGraphicFramePr>
          <p:nvPr>
            <p:extLst>
              <p:ext uri="{D42A27DB-BD31-4B8C-83A1-F6EECF244321}">
                <p14:modId xmlns:p14="http://schemas.microsoft.com/office/powerpoint/2010/main" val="4083666898"/>
              </p:ext>
            </p:extLst>
          </p:nvPr>
        </p:nvGraphicFramePr>
        <p:xfrm>
          <a:off x="3713480" y="4237990"/>
          <a:ext cx="1016000" cy="752475"/>
        </p:xfrm>
        <a:graphic>
          <a:graphicData uri="http://schemas.openxmlformats.org/presentationml/2006/ole">
            <mc:AlternateContent xmlns:mc="http://schemas.openxmlformats.org/markup-compatibility/2006">
              <mc:Choice xmlns:v="urn:schemas-microsoft-com:vml" Requires="v">
                <p:oleObj spid="_x0000_s13346" name="Equation" r:id="rId5" imgW="583920" imgH="431640" progId="Equation.DSMT4">
                  <p:embed/>
                </p:oleObj>
              </mc:Choice>
              <mc:Fallback>
                <p:oleObj name="Equation" r:id="rId5" imgW="583920" imgH="431640" progId="Equation.DSMT4">
                  <p:embed/>
                  <p:pic>
                    <p:nvPicPr>
                      <p:cNvPr id="0" name=""/>
                      <p:cNvPicPr>
                        <a:picLocks noChangeAspect="1" noChangeArrowheads="1"/>
                      </p:cNvPicPr>
                      <p:nvPr/>
                    </p:nvPicPr>
                    <p:blipFill>
                      <a:blip r:embed="rId6"/>
                      <a:srcRect/>
                      <a:stretch>
                        <a:fillRect/>
                      </a:stretch>
                    </p:blipFill>
                    <p:spPr bwMode="auto">
                      <a:xfrm>
                        <a:off x="3713480" y="4237990"/>
                        <a:ext cx="10160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349715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3849</TotalTime>
  <Words>1652</Words>
  <Application>Microsoft Office PowerPoint</Application>
  <PresentationFormat>全屏显示(4:3)</PresentationFormat>
  <Paragraphs>212</Paragraphs>
  <Slides>35</Slides>
  <Notes>3</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35</vt:i4>
      </vt:variant>
    </vt:vector>
  </HeadingPairs>
  <TitlesOfParts>
    <vt:vector size="43" baseType="lpstr">
      <vt:lpstr>宋体</vt:lpstr>
      <vt:lpstr>Arial</vt:lpstr>
      <vt:lpstr>Calibri</vt:lpstr>
      <vt:lpstr>Calibri Light</vt:lpstr>
      <vt:lpstr>Cambria Math</vt:lpstr>
      <vt:lpstr>Times New Roman</vt:lpstr>
      <vt:lpstr>Office 主题</vt:lpstr>
      <vt:lpstr>Equation</vt:lpstr>
      <vt:lpstr>高斯混合模型（GMM）</vt:lpstr>
      <vt:lpstr>高斯混合模型（GMM）</vt:lpstr>
      <vt:lpstr>高斯混合模型（GMM）</vt:lpstr>
      <vt:lpstr>高斯模型</vt:lpstr>
      <vt:lpstr>高斯混合模型(GMM)</vt:lpstr>
      <vt:lpstr>高斯混合模型（GMM）</vt:lpstr>
      <vt:lpstr>GMM参数学习</vt:lpstr>
      <vt:lpstr>GMM参数学习</vt:lpstr>
      <vt:lpstr>GMM参数学习</vt:lpstr>
      <vt:lpstr>GMM参数学习</vt:lpstr>
      <vt:lpstr>GMM参数学习</vt:lpstr>
      <vt:lpstr>GMM参数学习</vt:lpstr>
      <vt:lpstr>GMM参数学习</vt:lpstr>
      <vt:lpstr>GMM参数学习</vt:lpstr>
      <vt:lpstr>GMM参数学习</vt:lpstr>
      <vt:lpstr>GMM参数学习</vt:lpstr>
      <vt:lpstr>GMM参数学习</vt:lpstr>
      <vt:lpstr>GMM参数学习</vt:lpstr>
      <vt:lpstr>GMM参数学习</vt:lpstr>
      <vt:lpstr>GMM参数学习</vt:lpstr>
      <vt:lpstr>GMM参数学习</vt:lpstr>
      <vt:lpstr>GMM参数学习</vt:lpstr>
      <vt:lpstr>GMM参数学习</vt:lpstr>
      <vt:lpstr>GMM参数学习</vt:lpstr>
      <vt:lpstr>高斯混合模型（GMM）</vt:lpstr>
      <vt:lpstr>GMM应用:背景建模</vt:lpstr>
      <vt:lpstr>GMM应用:背景建模</vt:lpstr>
      <vt:lpstr>GMM应用:背景建模</vt:lpstr>
      <vt:lpstr>GMM应用:背景建模</vt:lpstr>
      <vt:lpstr>GMM应用:背景建模</vt:lpstr>
      <vt:lpstr>GMM应用:背景建模</vt:lpstr>
      <vt:lpstr>GMM应用:背景建模</vt:lpstr>
      <vt:lpstr>GMM应用:背景建模</vt:lpstr>
      <vt:lpstr>GMM应用:背景建模</vt:lpstr>
      <vt:lpstr>GMM应用:背景建模</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HHappy</dc:creator>
  <cp:lastModifiedBy>HHappy</cp:lastModifiedBy>
  <cp:revision>85</cp:revision>
  <dcterms:created xsi:type="dcterms:W3CDTF">2014-03-18T12:33:40Z</dcterms:created>
  <dcterms:modified xsi:type="dcterms:W3CDTF">2014-03-21T08:47:22Z</dcterms:modified>
</cp:coreProperties>
</file>