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5.jpg" ContentType="image/png"/>
  <Override PartName="/ppt/media/image9.jpg" ContentType="image/png"/>
  <Override PartName="/ppt/media/image12.jp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0" r:id="rId2"/>
    <p:sldId id="257" r:id="rId3"/>
    <p:sldId id="315" r:id="rId4"/>
    <p:sldId id="330" r:id="rId5"/>
    <p:sldId id="329" r:id="rId6"/>
    <p:sldId id="327" r:id="rId7"/>
    <p:sldId id="325" r:id="rId8"/>
    <p:sldId id="324" r:id="rId9"/>
    <p:sldId id="328" r:id="rId10"/>
    <p:sldId id="264" r:id="rId11"/>
    <p:sldId id="298" r:id="rId12"/>
    <p:sldId id="266" r:id="rId13"/>
    <p:sldId id="271" r:id="rId14"/>
    <p:sldId id="267" r:id="rId15"/>
    <p:sldId id="268" r:id="rId16"/>
    <p:sldId id="265" r:id="rId17"/>
    <p:sldId id="269" r:id="rId18"/>
    <p:sldId id="261" r:id="rId19"/>
    <p:sldId id="316" r:id="rId20"/>
    <p:sldId id="272" r:id="rId21"/>
    <p:sldId id="308" r:id="rId22"/>
    <p:sldId id="317" r:id="rId23"/>
    <p:sldId id="323" r:id="rId24"/>
    <p:sldId id="303" r:id="rId25"/>
    <p:sldId id="318" r:id="rId26"/>
    <p:sldId id="322" r:id="rId27"/>
    <p:sldId id="263" r:id="rId28"/>
    <p:sldId id="320" r:id="rId29"/>
    <p:sldId id="321" r:id="rId30"/>
    <p:sldId id="331" r:id="rId31"/>
    <p:sldId id="312" r:id="rId32"/>
    <p:sldId id="319"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snapToGrid="0">
      <p:cViewPr varScale="1">
        <p:scale>
          <a:sx n="60" d="100"/>
          <a:sy n="60" d="100"/>
        </p:scale>
        <p:origin x="1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FEA6DD-52F7-4ABD-8339-A33399FCE49F}" type="datetimeFigureOut">
              <a:rPr lang="en-IN" smtClean="0"/>
              <a:t>28-07-2024</a:t>
            </a:fld>
            <a:endParaRPr lang="en-IN"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D431F-1B60-4137-878C-9611D0C54A95}" type="slidenum">
              <a:rPr lang="en-IN" smtClean="0"/>
              <a:t>‹#›</a:t>
            </a:fld>
            <a:endParaRPr lang="en-IN" dirty="0"/>
          </a:p>
        </p:txBody>
      </p:sp>
    </p:spTree>
    <p:extLst>
      <p:ext uri="{BB962C8B-B14F-4D97-AF65-F5344CB8AC3E}">
        <p14:creationId xmlns:p14="http://schemas.microsoft.com/office/powerpoint/2010/main" val="2940323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9" name="Google Shape;159;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15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1" name="Google Shape;171;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1585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B7B82-3D97-0C8F-6728-656267FBF9B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E1D81C52-AE45-C979-70FE-630BEA09015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43581A-FE48-5741-69B3-60A2BC7F3F4C}"/>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5" name="Footer Placeholder 4">
            <a:extLst>
              <a:ext uri="{FF2B5EF4-FFF2-40B4-BE49-F238E27FC236}">
                <a16:creationId xmlns:a16="http://schemas.microsoft.com/office/drawing/2014/main" id="{E646DF5F-6612-B676-D39C-BB796E9D34F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5B6DE9-68EB-FE54-FA3A-C1A5AC5C0FA4}"/>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2760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049C4-8CA9-3495-6F8F-E7844B7236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042428-918B-4C18-CD97-32F6C7DEE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2CA6D-5146-7CC8-09C8-5045056F3529}"/>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5" name="Footer Placeholder 4">
            <a:extLst>
              <a:ext uri="{FF2B5EF4-FFF2-40B4-BE49-F238E27FC236}">
                <a16:creationId xmlns:a16="http://schemas.microsoft.com/office/drawing/2014/main" id="{C9EF218A-2267-155E-B354-CFCDF3450940}"/>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72E5293-CA8F-C2FF-660B-AE8F54713686}"/>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3315786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C75800-2C66-36C6-8DF2-95820B1F01D2}"/>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6E60B3-DDBC-7E6E-AFDF-C1785740E87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73286-2F2B-8D9C-F517-8F5FC26BC0E4}"/>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5" name="Footer Placeholder 4">
            <a:extLst>
              <a:ext uri="{FF2B5EF4-FFF2-40B4-BE49-F238E27FC236}">
                <a16:creationId xmlns:a16="http://schemas.microsoft.com/office/drawing/2014/main" id="{8141DF3E-AD03-ADE8-7118-AA1D9A22DA0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ECF27F5-B8AD-A5B5-D690-00DEBF8485D1}"/>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3480993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B5FEF-2920-FE75-BD31-BE008DFBD8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E9927A-8F6B-A8EB-8EEB-9ABB0BE3076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E15E68-0841-A5C6-7500-7ED01C9C7BB0}"/>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5" name="Footer Placeholder 4">
            <a:extLst>
              <a:ext uri="{FF2B5EF4-FFF2-40B4-BE49-F238E27FC236}">
                <a16:creationId xmlns:a16="http://schemas.microsoft.com/office/drawing/2014/main" id="{E0222766-C364-58A0-8656-47514317E02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F160B9C-26F4-21FF-69EF-DE90753F2CBD}"/>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6459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4A35-FB5B-0287-FE44-4E269EF23AB0}"/>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571117-1977-2F2D-2760-12A06014C6E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C4201F-FEC1-F97B-BB29-EB5BB795FD54}"/>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5" name="Footer Placeholder 4">
            <a:extLst>
              <a:ext uri="{FF2B5EF4-FFF2-40B4-BE49-F238E27FC236}">
                <a16:creationId xmlns:a16="http://schemas.microsoft.com/office/drawing/2014/main" id="{DFE43D5B-0D53-A1EC-D8B5-382F024D91C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CE636106-296C-8722-337F-62D3CCF6DBE0}"/>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3788613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14D7F-F555-0EF3-BFF3-0107973492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4941C8-4292-D711-D1B2-1285AFE219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EA8FCD-F6D6-88BB-AF9E-408AD478D86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8A0F86F-D159-7B5E-30DE-C3513D33ADA7}"/>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6" name="Footer Placeholder 5">
            <a:extLst>
              <a:ext uri="{FF2B5EF4-FFF2-40B4-BE49-F238E27FC236}">
                <a16:creationId xmlns:a16="http://schemas.microsoft.com/office/drawing/2014/main" id="{F5880279-1344-C876-A337-92B02C17EC48}"/>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FB1E953-AABA-A5B7-1072-43E88499F416}"/>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245180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0665D-412B-4CE5-4926-FC1017F7DB04}"/>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95A980-C709-7CDB-6643-AA7D4F51EB53}"/>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05704-E141-3AAE-4E84-6544629E4830}"/>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B5B3C96-8196-6218-EA9F-9A26146B9F4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3E75FBA-9B40-9432-511B-EDA893378D8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6010165-B4CD-8058-5A7D-C1E2473782F1}"/>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8" name="Footer Placeholder 7">
            <a:extLst>
              <a:ext uri="{FF2B5EF4-FFF2-40B4-BE49-F238E27FC236}">
                <a16:creationId xmlns:a16="http://schemas.microsoft.com/office/drawing/2014/main" id="{094881CC-CF60-CE0E-BC06-103341D0EF6B}"/>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39D50F4-5BA4-ADA4-38C4-C93F62BB3641}"/>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1288403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42AEF-51A7-C445-1BC8-29A1808927C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2A38503-7B97-AB1D-9277-FED58B7A8603}"/>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4" name="Footer Placeholder 3">
            <a:extLst>
              <a:ext uri="{FF2B5EF4-FFF2-40B4-BE49-F238E27FC236}">
                <a16:creationId xmlns:a16="http://schemas.microsoft.com/office/drawing/2014/main" id="{ABCA72C5-50F3-0E5A-92BA-F6929222BF0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9A6606B-2FEB-4AE3-6B45-87F8DAF04F62}"/>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832743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1B50D2-8061-F6BB-5CC8-F792800BC163}"/>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3" name="Footer Placeholder 2">
            <a:extLst>
              <a:ext uri="{FF2B5EF4-FFF2-40B4-BE49-F238E27FC236}">
                <a16:creationId xmlns:a16="http://schemas.microsoft.com/office/drawing/2014/main" id="{E0C9F812-A2AF-44B2-F2D3-A6170847EC89}"/>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86D4E4E-13D8-B273-0114-91458C92D180}"/>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3316305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6A986-F86F-EB53-F991-566018E3297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D510ECD-01AB-05C2-7C42-131238D96DA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2D868D-92C5-42A2-80E3-B6A2CA2F065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CE506B7-B7C9-689F-A231-4EB33AFD094E}"/>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6" name="Footer Placeholder 5">
            <a:extLst>
              <a:ext uri="{FF2B5EF4-FFF2-40B4-BE49-F238E27FC236}">
                <a16:creationId xmlns:a16="http://schemas.microsoft.com/office/drawing/2014/main" id="{1F53BB81-50EC-0937-3BA5-5FD23CF514E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1A9DD15-7D78-A61E-43A2-2004D6E32B33}"/>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1447508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D91B-546D-662B-EC3B-F9153AF9D56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4A7E379-D591-232C-51D8-B0BD5C9B0A0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312FE267-7F02-2F94-CE52-F95E90740F86}"/>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600091C5-D54D-B35C-671E-78EB83EE50C6}"/>
              </a:ext>
            </a:extLst>
          </p:cNvPr>
          <p:cNvSpPr>
            <a:spLocks noGrp="1"/>
          </p:cNvSpPr>
          <p:nvPr>
            <p:ph type="dt" sz="half" idx="10"/>
          </p:nvPr>
        </p:nvSpPr>
        <p:spPr/>
        <p:txBody>
          <a:bodyPr/>
          <a:lstStyle/>
          <a:p>
            <a:fld id="{F98614FF-883F-476F-B81D-D5C7F703CD62}" type="datetimeFigureOut">
              <a:rPr lang="en-IN" smtClean="0"/>
              <a:t>28-07-2024</a:t>
            </a:fld>
            <a:endParaRPr lang="en-IN" dirty="0"/>
          </a:p>
        </p:txBody>
      </p:sp>
      <p:sp>
        <p:nvSpPr>
          <p:cNvPr id="6" name="Footer Placeholder 5">
            <a:extLst>
              <a:ext uri="{FF2B5EF4-FFF2-40B4-BE49-F238E27FC236}">
                <a16:creationId xmlns:a16="http://schemas.microsoft.com/office/drawing/2014/main" id="{48012375-C527-7E0F-4970-2DF9BAA9EF3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2C641D6-F781-E90A-BE22-33AEADE73ACE}"/>
              </a:ext>
            </a:extLst>
          </p:cNvPr>
          <p:cNvSpPr>
            <a:spLocks noGrp="1"/>
          </p:cNvSpPr>
          <p:nvPr>
            <p:ph type="sldNum" sz="quarter" idx="12"/>
          </p:nvPr>
        </p:nvSpPr>
        <p:spPr/>
        <p:txBody>
          <a:bodyPr/>
          <a:lstStyle/>
          <a:p>
            <a:fld id="{31958867-1DDC-4412-8EC2-97F2AFA60749}" type="slidenum">
              <a:rPr lang="en-IN" smtClean="0"/>
              <a:t>‹#›</a:t>
            </a:fld>
            <a:endParaRPr lang="en-IN" dirty="0"/>
          </a:p>
        </p:txBody>
      </p:sp>
    </p:spTree>
    <p:extLst>
      <p:ext uri="{BB962C8B-B14F-4D97-AF65-F5344CB8AC3E}">
        <p14:creationId xmlns:p14="http://schemas.microsoft.com/office/powerpoint/2010/main" val="7182066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412E8-C2B2-07D3-4DE2-A518BE27968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CBBB72-3F9E-4945-41FE-51441C19E3D1}"/>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C31827-7F9A-52F3-9647-1DC3B822E681}"/>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98614FF-883F-476F-B81D-D5C7F703CD62}" type="datetimeFigureOut">
              <a:rPr lang="en-IN" smtClean="0"/>
              <a:t>28-07-2024</a:t>
            </a:fld>
            <a:endParaRPr lang="en-IN" dirty="0"/>
          </a:p>
        </p:txBody>
      </p:sp>
      <p:sp>
        <p:nvSpPr>
          <p:cNvPr id="5" name="Footer Placeholder 4">
            <a:extLst>
              <a:ext uri="{FF2B5EF4-FFF2-40B4-BE49-F238E27FC236}">
                <a16:creationId xmlns:a16="http://schemas.microsoft.com/office/drawing/2014/main" id="{C85B78BF-25EE-99F8-3835-7A02DE7C05E9}"/>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0C529579-5855-3BE5-8017-E4CCCF062FB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1958867-1DDC-4412-8EC2-97F2AFA60749}" type="slidenum">
              <a:rPr lang="en-IN" smtClean="0"/>
              <a:t>‹#›</a:t>
            </a:fld>
            <a:endParaRPr lang="en-IN" dirty="0"/>
          </a:p>
        </p:txBody>
      </p:sp>
    </p:spTree>
    <p:extLst>
      <p:ext uri="{BB962C8B-B14F-4D97-AF65-F5344CB8AC3E}">
        <p14:creationId xmlns:p14="http://schemas.microsoft.com/office/powerpoint/2010/main" val="760562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C8150C-DAB6-2BB0-F059-6EDD37ED4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47" y="1421676"/>
            <a:ext cx="1869415" cy="130424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9880822-1C84-EA61-5EC1-7E78F8758145}"/>
              </a:ext>
            </a:extLst>
          </p:cNvPr>
          <p:cNvSpPr txBox="1"/>
          <p:nvPr/>
        </p:nvSpPr>
        <p:spPr>
          <a:xfrm>
            <a:off x="1338442" y="382012"/>
            <a:ext cx="6774426" cy="830997"/>
          </a:xfrm>
          <a:prstGeom prst="rect">
            <a:avLst/>
          </a:prstGeom>
          <a:noFill/>
        </p:spPr>
        <p:txBody>
          <a:bodyPr wrap="square">
            <a:spAutoFit/>
          </a:bodyPr>
          <a:lstStyle/>
          <a:p>
            <a:r>
              <a:rPr lang="en-IN" sz="2400" b="1" dirty="0"/>
              <a:t>REAL TIME WATER HEAD MONITORING SYSTEM 	FOR HOUSEHOLDS &amp; APARTMENTS</a:t>
            </a:r>
            <a:endParaRPr lang="en-IN" sz="2400" dirty="0"/>
          </a:p>
        </p:txBody>
      </p:sp>
      <p:sp>
        <p:nvSpPr>
          <p:cNvPr id="10" name="TextBox 9">
            <a:extLst>
              <a:ext uri="{FF2B5EF4-FFF2-40B4-BE49-F238E27FC236}">
                <a16:creationId xmlns:a16="http://schemas.microsoft.com/office/drawing/2014/main" id="{9BD46FBB-7298-CB10-162E-1D56A4B05747}"/>
              </a:ext>
            </a:extLst>
          </p:cNvPr>
          <p:cNvSpPr txBox="1"/>
          <p:nvPr/>
        </p:nvSpPr>
        <p:spPr>
          <a:xfrm>
            <a:off x="2866897" y="2934586"/>
            <a:ext cx="4572001" cy="1015663"/>
          </a:xfrm>
          <a:prstGeom prst="rect">
            <a:avLst/>
          </a:prstGeom>
          <a:noFill/>
        </p:spPr>
        <p:txBody>
          <a:bodyPr wrap="square">
            <a:spAutoFit/>
          </a:bodyPr>
          <a:lstStyle/>
          <a:p>
            <a:pPr>
              <a:lnSpc>
                <a:spcPct val="100000"/>
              </a:lnSpc>
              <a:spcBef>
                <a:spcPts val="0"/>
              </a:spcBef>
            </a:pPr>
            <a:r>
              <a:rPr lang="en-IN" sz="2000" b="1" dirty="0">
                <a:latin typeface="Times New Roman" panose="02020603050405020304" pitchFamily="18" charset="0"/>
                <a:cs typeface="Times New Roman" panose="02020603050405020304" pitchFamily="18" charset="0"/>
              </a:rPr>
              <a:t>      Under The Supervision  of </a:t>
            </a:r>
          </a:p>
          <a:p>
            <a:pPr>
              <a:lnSpc>
                <a:spcPct val="100000"/>
              </a:lnSpc>
              <a:spcBef>
                <a:spcPts val="0"/>
              </a:spcBef>
            </a:pPr>
            <a:r>
              <a:rPr lang="en-US" sz="2000" dirty="0">
                <a:solidFill>
                  <a:schemeClr val="tx1"/>
                </a:solidFill>
              </a:rPr>
              <a:t>MR. K.Ravi Kumar </a:t>
            </a:r>
            <a:r>
              <a:rPr lang="en-IN" sz="2000" b="0" i="0" dirty="0">
                <a:solidFill>
                  <a:srgbClr val="191919"/>
                </a:solidFill>
                <a:effectLst/>
                <a:latin typeface="Times New Roman" panose="02020603050405020304" pitchFamily="18" charset="0"/>
                <a:cs typeface="Times New Roman" panose="02020603050405020304" pitchFamily="18" charset="0"/>
              </a:rPr>
              <a:t>M.Tech,(Ph.D)</a:t>
            </a:r>
          </a:p>
          <a:p>
            <a:pPr>
              <a:lnSpc>
                <a:spcPct val="100000"/>
              </a:lnSpc>
              <a:spcBef>
                <a:spcPts val="0"/>
              </a:spcBef>
            </a:pPr>
            <a:r>
              <a:rPr lang="en-IN" sz="2000" dirty="0">
                <a:latin typeface="Times New Roman" panose="02020603050405020304" pitchFamily="18" charset="0"/>
                <a:cs typeface="Times New Roman" panose="02020603050405020304" pitchFamily="18" charset="0"/>
              </a:rPr>
              <a:t>           Assistant Professor</a:t>
            </a:r>
          </a:p>
        </p:txBody>
      </p:sp>
      <p:sp>
        <p:nvSpPr>
          <p:cNvPr id="14" name="TextBox 13">
            <a:extLst>
              <a:ext uri="{FF2B5EF4-FFF2-40B4-BE49-F238E27FC236}">
                <a16:creationId xmlns:a16="http://schemas.microsoft.com/office/drawing/2014/main" id="{401E658C-A713-626B-86DB-827DB94B10E8}"/>
              </a:ext>
            </a:extLst>
          </p:cNvPr>
          <p:cNvSpPr txBox="1"/>
          <p:nvPr/>
        </p:nvSpPr>
        <p:spPr>
          <a:xfrm>
            <a:off x="5826868" y="4370812"/>
            <a:ext cx="4572000" cy="646331"/>
          </a:xfrm>
          <a:prstGeom prst="rect">
            <a:avLst/>
          </a:prstGeom>
          <a:noFill/>
        </p:spPr>
        <p:txBody>
          <a:bodyPr wrap="square">
            <a:spAutoFit/>
          </a:bodyPr>
          <a:lstStyle/>
          <a:p>
            <a:pPr>
              <a:lnSpc>
                <a:spcPct val="100000"/>
              </a:lnSpc>
              <a:spcBef>
                <a:spcPts val="0"/>
              </a:spcBef>
            </a:pPr>
            <a:r>
              <a:rPr lang="en-IN" sz="1800" b="1" dirty="0">
                <a:latin typeface="Times New Roman" panose="02020603050405020304" pitchFamily="18" charset="0"/>
                <a:cs typeface="Times New Roman" panose="02020603050405020304" pitchFamily="18" charset="0"/>
              </a:rPr>
              <a:t>Presented By</a:t>
            </a:r>
          </a:p>
          <a:p>
            <a:pPr>
              <a:lnSpc>
                <a:spcPct val="100000"/>
              </a:lnSpc>
              <a:spcBef>
                <a:spcPts val="0"/>
              </a:spcBef>
            </a:pPr>
            <a:r>
              <a:rPr lang="en-IN" sz="1800" dirty="0">
                <a:latin typeface="Times New Roman" panose="02020603050405020304" pitchFamily="18" charset="0"/>
                <a:cs typeface="Times New Roman" panose="02020603050405020304" pitchFamily="18" charset="0"/>
              </a:rPr>
              <a:t>Allada Harinisri-21bq1a4701</a:t>
            </a:r>
          </a:p>
        </p:txBody>
      </p:sp>
      <p:sp>
        <p:nvSpPr>
          <p:cNvPr id="16" name="TextBox 15">
            <a:extLst>
              <a:ext uri="{FF2B5EF4-FFF2-40B4-BE49-F238E27FC236}">
                <a16:creationId xmlns:a16="http://schemas.microsoft.com/office/drawing/2014/main" id="{33260995-A8E7-B4B2-AE88-F82DE805FD09}"/>
              </a:ext>
            </a:extLst>
          </p:cNvPr>
          <p:cNvSpPr txBox="1"/>
          <p:nvPr/>
        </p:nvSpPr>
        <p:spPr>
          <a:xfrm>
            <a:off x="1808480" y="5679219"/>
            <a:ext cx="5678783" cy="1015663"/>
          </a:xfrm>
          <a:prstGeom prst="rect">
            <a:avLst/>
          </a:prstGeom>
          <a:noFill/>
        </p:spPr>
        <p:txBody>
          <a:bodyPr wrap="square">
            <a:spAutoFit/>
          </a:bodyPr>
          <a:lstStyle/>
          <a:p>
            <a:pPr algn="ctr"/>
            <a:r>
              <a:rPr lang="en-IN" sz="2000" b="1" dirty="0">
                <a:latin typeface="Times New Roman" panose="02020603050405020304" pitchFamily="18" charset="0"/>
                <a:cs typeface="Times New Roman" panose="02020603050405020304" pitchFamily="18" charset="0"/>
              </a:rPr>
              <a:t>Department of CSE(IOT,CS inc. BCT)</a:t>
            </a:r>
          </a:p>
          <a:p>
            <a:pPr algn="ctr"/>
            <a:r>
              <a:rPr lang="en-IN" sz="2000" b="1" dirty="0">
                <a:latin typeface="Times New Roman" panose="02020603050405020304" pitchFamily="18" charset="0"/>
                <a:cs typeface="Times New Roman" panose="02020603050405020304" pitchFamily="18" charset="0"/>
              </a:rPr>
              <a:t>Vasireddy Venkatadri Institute of Technology</a:t>
            </a:r>
          </a:p>
          <a:p>
            <a:pPr algn="ctr"/>
            <a:r>
              <a:rPr lang="en-IN" sz="2000" b="1" dirty="0">
                <a:latin typeface="Times New Roman" panose="02020603050405020304" pitchFamily="18" charset="0"/>
                <a:cs typeface="Times New Roman" panose="02020603050405020304" pitchFamily="18" charset="0"/>
              </a:rPr>
              <a:t>Pedakakani Mandal, Namburu, Gunturu-52250</a:t>
            </a:r>
            <a:r>
              <a:rPr lang="en-IN" sz="1800" b="1" dirty="0">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3488043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D5B7DD-A727-342B-291C-384113C32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5887" y="1314507"/>
            <a:ext cx="3828461" cy="3882664"/>
          </a:xfrm>
          <a:prstGeom prst="rect">
            <a:avLst/>
          </a:prstGeom>
        </p:spPr>
      </p:pic>
      <p:sp>
        <p:nvSpPr>
          <p:cNvPr id="9" name="TextBox 8">
            <a:extLst>
              <a:ext uri="{FF2B5EF4-FFF2-40B4-BE49-F238E27FC236}">
                <a16:creationId xmlns:a16="http://schemas.microsoft.com/office/drawing/2014/main" id="{54054A81-4220-5350-7014-5DED548C045F}"/>
              </a:ext>
            </a:extLst>
          </p:cNvPr>
          <p:cNvSpPr txBox="1"/>
          <p:nvPr/>
        </p:nvSpPr>
        <p:spPr>
          <a:xfrm>
            <a:off x="1826443" y="390367"/>
            <a:ext cx="549111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TURBINE FLOW SENSOR</a:t>
            </a:r>
            <a:endParaRPr lang="en-IN" sz="3200" dirty="0"/>
          </a:p>
        </p:txBody>
      </p:sp>
      <p:sp>
        <p:nvSpPr>
          <p:cNvPr id="11" name="TextBox 10">
            <a:extLst>
              <a:ext uri="{FF2B5EF4-FFF2-40B4-BE49-F238E27FC236}">
                <a16:creationId xmlns:a16="http://schemas.microsoft.com/office/drawing/2014/main" id="{B5A819AB-5996-D644-72F6-047E8271F383}"/>
              </a:ext>
            </a:extLst>
          </p:cNvPr>
          <p:cNvSpPr txBox="1"/>
          <p:nvPr/>
        </p:nvSpPr>
        <p:spPr>
          <a:xfrm>
            <a:off x="556181" y="1660829"/>
            <a:ext cx="4883085" cy="4524315"/>
          </a:xfrm>
          <a:prstGeom prst="rect">
            <a:avLst/>
          </a:prstGeom>
          <a:noFill/>
        </p:spPr>
        <p:txBody>
          <a:bodyPr wrap="square">
            <a:spAutoFit/>
          </a:bodyPr>
          <a:lstStyle/>
          <a:p>
            <a:pPr marL="358775" indent="-358775">
              <a:lnSpc>
                <a:spcPct val="100000"/>
              </a:lnSpc>
              <a:buFont typeface="Arial" panose="020B0604020202020204" pitchFamily="34" charset="0"/>
              <a:buChar char="•"/>
            </a:pPr>
            <a:r>
              <a:rPr lang="en-US" sz="2400" b="0" i="0" dirty="0">
                <a:effectLst/>
                <a:latin typeface="Google Sans"/>
              </a:rPr>
              <a:t>A turbine flow sensor is </a:t>
            </a:r>
            <a:r>
              <a:rPr lang="en-US" sz="2400" dirty="0"/>
              <a:t>a sensor that measures the flow rate of a fluid using a turbine.</a:t>
            </a:r>
          </a:p>
          <a:p>
            <a:pPr marL="358775" indent="-358775">
              <a:lnSpc>
                <a:spcPct val="100000"/>
              </a:lnSpc>
              <a:buFont typeface="Arial" panose="020B0604020202020204" pitchFamily="34" charset="0"/>
              <a:buChar char="•"/>
            </a:pPr>
            <a:r>
              <a:rPr lang="en-US" sz="2400" dirty="0"/>
              <a:t>Turbine flow meters have a free-rotating turbine that spins on its axis as a flowing liquid or gas passes around it.</a:t>
            </a:r>
          </a:p>
          <a:p>
            <a:pPr marL="358775" indent="-358775">
              <a:lnSpc>
                <a:spcPct val="100000"/>
              </a:lnSpc>
              <a:buFont typeface="Arial" panose="020B0604020202020204" pitchFamily="34" charset="0"/>
              <a:buChar char="•"/>
            </a:pPr>
            <a:r>
              <a:rPr lang="en-US" sz="2400" dirty="0"/>
              <a:t>The turbine flow sensor works on </a:t>
            </a:r>
            <a:r>
              <a:rPr lang="en-IN" sz="2400" dirty="0"/>
              <a:t>Bernoulli’s principle.</a:t>
            </a:r>
          </a:p>
          <a:p>
            <a:pPr marL="358775" indent="-358775">
              <a:lnSpc>
                <a:spcPct val="100000"/>
              </a:lnSpc>
              <a:buFont typeface="Arial" panose="020B0604020202020204" pitchFamily="34" charset="0"/>
              <a:buChar char="•"/>
            </a:pPr>
            <a:r>
              <a:rPr lang="en-US" sz="2400" dirty="0"/>
              <a:t>Bernoulli's principle says that as the speed of a fluid increases, its pressure decreases</a:t>
            </a:r>
            <a:r>
              <a:rPr lang="en-US" sz="1800" dirty="0"/>
              <a:t>.</a:t>
            </a:r>
          </a:p>
        </p:txBody>
      </p:sp>
    </p:spTree>
    <p:extLst>
      <p:ext uri="{BB962C8B-B14F-4D97-AF65-F5344CB8AC3E}">
        <p14:creationId xmlns:p14="http://schemas.microsoft.com/office/powerpoint/2010/main" val="401688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7E3E0E-966E-373A-F1BA-3D054476BB5F}"/>
              </a:ext>
            </a:extLst>
          </p:cNvPr>
          <p:cNvSpPr>
            <a:spLocks noGrp="1"/>
          </p:cNvSpPr>
          <p:nvPr>
            <p:ph idx="1"/>
          </p:nvPr>
        </p:nvSpPr>
        <p:spPr>
          <a:xfrm>
            <a:off x="137651" y="108155"/>
            <a:ext cx="8878529" cy="6626942"/>
          </a:xfrm>
        </p:spPr>
        <p:txBody>
          <a:bodyPr/>
          <a:lstStyle/>
          <a:p>
            <a:pPr marL="0" indent="0">
              <a:buNone/>
            </a:pPr>
            <a:r>
              <a:rPr lang="en-IN" sz="2800" u="sng" dirty="0">
                <a:latin typeface="Times New Roman" panose="02020603050405020304" pitchFamily="18" charset="0"/>
                <a:cs typeface="Times New Roman" panose="02020603050405020304" pitchFamily="18" charset="0"/>
              </a:rPr>
              <a:t>Terminals/Pins:</a:t>
            </a:r>
          </a:p>
          <a:p>
            <a:r>
              <a:rPr lang="en-US" sz="1600" dirty="0">
                <a:latin typeface="Times New Roman" panose="02020603050405020304" pitchFamily="18" charset="0"/>
                <a:cs typeface="Times New Roman" panose="02020603050405020304" pitchFamily="18" charset="0"/>
              </a:rPr>
              <a:t>VCC.</a:t>
            </a:r>
          </a:p>
          <a:p>
            <a:r>
              <a:rPr lang="en-US" sz="1600" dirty="0">
                <a:latin typeface="Times New Roman" panose="02020603050405020304" pitchFamily="18" charset="0"/>
                <a:cs typeface="Times New Roman" panose="02020603050405020304" pitchFamily="18" charset="0"/>
              </a:rPr>
              <a:t>GND.</a:t>
            </a:r>
          </a:p>
          <a:p>
            <a:r>
              <a:rPr lang="en-US" sz="1600" dirty="0">
                <a:latin typeface="Times New Roman" panose="02020603050405020304" pitchFamily="18" charset="0"/>
                <a:cs typeface="Times New Roman" panose="02020603050405020304" pitchFamily="18" charset="0"/>
              </a:rPr>
              <a:t>SIGNAL/OUTPUT.</a:t>
            </a:r>
          </a:p>
          <a:p>
            <a:pPr marL="0" indent="0">
              <a:buNone/>
            </a:pPr>
            <a:r>
              <a:rPr lang="en-US" sz="1600" u="sng" dirty="0">
                <a:latin typeface="Times New Roman" panose="02020603050405020304" pitchFamily="18" charset="0"/>
                <a:cs typeface="Times New Roman" panose="02020603050405020304" pitchFamily="18" charset="0"/>
              </a:rPr>
              <a:t>Connecting sensor with NodeMCU</a:t>
            </a:r>
            <a:r>
              <a:rPr lang="en-US" sz="1600" dirty="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the VCC pin of the water flow sensor to the 3.3V output pin on the NodeMCU.</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the GND pin of the water flow sensor to the GND pin on the NodeMCU.</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Connect the signal/output pin (OUT) of the water flow sensor to any digital input pin on the NodeMCU, for example, D2.</a:t>
            </a:r>
            <a:endParaRPr lang="en-US" sz="1600" b="1" dirty="0">
              <a:latin typeface="Times New Roman" panose="02020603050405020304" pitchFamily="18" charset="0"/>
              <a:cs typeface="Times New Roman" panose="02020603050405020304" pitchFamily="18" charset="0"/>
            </a:endParaRPr>
          </a:p>
          <a:p>
            <a:pPr marL="0" indent="0">
              <a:buNone/>
            </a:pPr>
            <a:r>
              <a:rPr lang="en-US" sz="1600" b="1" dirty="0">
                <a:latin typeface="Times New Roman" panose="02020603050405020304" pitchFamily="18" charset="0"/>
                <a:cs typeface="Times New Roman" panose="02020603050405020304" pitchFamily="18" charset="0"/>
              </a:rPr>
              <a:t>Note:</a:t>
            </a:r>
            <a:r>
              <a:rPr lang="en-US" sz="1600" dirty="0">
                <a:latin typeface="Times New Roman" panose="02020603050405020304" pitchFamily="18" charset="0"/>
                <a:cs typeface="Times New Roman" panose="02020603050405020304" pitchFamily="18" charset="0"/>
              </a:rPr>
              <a:t> Some water flow sensors might require a pull-up resistor. If needed, connect a 4.7kΩ pull-up resistor between the signal pin (OUT) and the 3.3V pin on the NodeMCU.</a:t>
            </a:r>
          </a:p>
          <a:p>
            <a:pPr marL="0" indent="0">
              <a:buNone/>
            </a:pPr>
            <a:endParaRPr lang="en-US" sz="2400" dirty="0"/>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p:txBody>
      </p:sp>
      <p:pic>
        <p:nvPicPr>
          <p:cNvPr id="2" name="Picture 1">
            <a:extLst>
              <a:ext uri="{FF2B5EF4-FFF2-40B4-BE49-F238E27FC236}">
                <a16:creationId xmlns:a16="http://schemas.microsoft.com/office/drawing/2014/main" id="{30DFA33D-024F-EC21-9E21-F28F39A435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463" y="3963489"/>
            <a:ext cx="6641447" cy="2175669"/>
          </a:xfrm>
          <a:prstGeom prst="rect">
            <a:avLst/>
          </a:prstGeom>
        </p:spPr>
      </p:pic>
    </p:spTree>
    <p:extLst>
      <p:ext uri="{BB962C8B-B14F-4D97-AF65-F5344CB8AC3E}">
        <p14:creationId xmlns:p14="http://schemas.microsoft.com/office/powerpoint/2010/main" val="129126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47257E-F29C-EDC7-8E0A-9AA8F441D3B5}"/>
              </a:ext>
            </a:extLst>
          </p:cNvPr>
          <p:cNvPicPr>
            <a:picLocks noChangeAspect="1"/>
          </p:cNvPicPr>
          <p:nvPr/>
        </p:nvPicPr>
        <p:blipFill>
          <a:blip r:embed="rId2"/>
          <a:stretch>
            <a:fillRect/>
          </a:stretch>
        </p:blipFill>
        <p:spPr>
          <a:xfrm>
            <a:off x="1128080" y="402135"/>
            <a:ext cx="6677314" cy="3267040"/>
          </a:xfrm>
          <a:prstGeom prst="rect">
            <a:avLst/>
          </a:prstGeom>
        </p:spPr>
      </p:pic>
      <p:sp>
        <p:nvSpPr>
          <p:cNvPr id="6" name="TextBox 5">
            <a:extLst>
              <a:ext uri="{FF2B5EF4-FFF2-40B4-BE49-F238E27FC236}">
                <a16:creationId xmlns:a16="http://schemas.microsoft.com/office/drawing/2014/main" id="{0D4C920C-9198-F4DD-0862-D7C2F37E748C}"/>
              </a:ext>
            </a:extLst>
          </p:cNvPr>
          <p:cNvSpPr txBox="1"/>
          <p:nvPr/>
        </p:nvSpPr>
        <p:spPr>
          <a:xfrm>
            <a:off x="894144" y="4116915"/>
            <a:ext cx="7355712" cy="2246769"/>
          </a:xfrm>
          <a:prstGeom prst="rect">
            <a:avLst/>
          </a:prstGeom>
          <a:noFill/>
        </p:spPr>
        <p:txBody>
          <a:bodyPr wrap="square">
            <a:spAutoFit/>
          </a:bodyPr>
          <a:lstStyle/>
          <a:p>
            <a:pPr marL="358775" indent="-358775">
              <a:lnSpc>
                <a:spcPct val="100000"/>
              </a:lnSpc>
              <a:buFont typeface="Arial" panose="020B0604020202020204" pitchFamily="34" charset="0"/>
              <a:buChar char="•"/>
            </a:pPr>
            <a:r>
              <a:rPr lang="en-US" sz="2800" dirty="0"/>
              <a:t>A turbine flow sensor uses the rotational movement of a turbine placed in a fluid stream to generate electrical signals that are then used to measure the flow rate of the fluid passing through the sensor.</a:t>
            </a:r>
            <a:endParaRPr lang="en-IN" sz="2800" dirty="0"/>
          </a:p>
        </p:txBody>
      </p:sp>
    </p:spTree>
    <p:extLst>
      <p:ext uri="{BB962C8B-B14F-4D97-AF65-F5344CB8AC3E}">
        <p14:creationId xmlns:p14="http://schemas.microsoft.com/office/powerpoint/2010/main" val="401952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3F9A3F-3EDA-A946-1C16-DD8D1D0E2C6F}"/>
              </a:ext>
            </a:extLst>
          </p:cNvPr>
          <p:cNvSpPr txBox="1"/>
          <p:nvPr/>
        </p:nvSpPr>
        <p:spPr>
          <a:xfrm>
            <a:off x="172720" y="541765"/>
            <a:ext cx="9103360" cy="369332"/>
          </a:xfrm>
          <a:prstGeom prst="rect">
            <a:avLst/>
          </a:prstGeom>
          <a:noFill/>
        </p:spPr>
        <p:txBody>
          <a:bodyPr wrap="square">
            <a:spAutoFit/>
          </a:bodyPr>
          <a:lstStyle/>
          <a:p>
            <a:pPr marL="0" indent="0">
              <a:buNone/>
            </a:pPr>
            <a:r>
              <a:rPr lang="en-IN" b="1" u="sng" dirty="0">
                <a:latin typeface="Times New Roman" panose="02020603050405020304" pitchFamily="18" charset="0"/>
                <a:cs typeface="Times New Roman" panose="02020603050405020304" pitchFamily="18" charset="0"/>
              </a:rPr>
              <a:t>Interfacing Turbine Flow Sensor with the microprocessor(NodeMCU):</a:t>
            </a:r>
          </a:p>
        </p:txBody>
      </p:sp>
      <p:pic>
        <p:nvPicPr>
          <p:cNvPr id="5" name="Picture 4" descr="How to use a Water Flow Meter Sensor (Make Water Meter with ...">
            <a:extLst>
              <a:ext uri="{FF2B5EF4-FFF2-40B4-BE49-F238E27FC236}">
                <a16:creationId xmlns:a16="http://schemas.microsoft.com/office/drawing/2014/main" id="{FC0B7901-3BA1-D6C9-CF34-4E739E0F7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923297" y="1797571"/>
            <a:ext cx="6839871" cy="4053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8147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6F7B47-A7B7-2B9E-5AF0-2B202ADF1D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553" y="643932"/>
            <a:ext cx="4179484" cy="4363432"/>
          </a:xfrm>
          <a:prstGeom prst="rect">
            <a:avLst/>
          </a:prstGeom>
        </p:spPr>
      </p:pic>
      <p:sp>
        <p:nvSpPr>
          <p:cNvPr id="7" name="TextBox 6">
            <a:extLst>
              <a:ext uri="{FF2B5EF4-FFF2-40B4-BE49-F238E27FC236}">
                <a16:creationId xmlns:a16="http://schemas.microsoft.com/office/drawing/2014/main" id="{36E9CE84-5FC7-BD3C-2397-9D2C37E36D23}"/>
              </a:ext>
            </a:extLst>
          </p:cNvPr>
          <p:cNvSpPr txBox="1"/>
          <p:nvPr/>
        </p:nvSpPr>
        <p:spPr>
          <a:xfrm>
            <a:off x="1890073" y="413586"/>
            <a:ext cx="4572000" cy="646331"/>
          </a:xfrm>
          <a:prstGeom prst="rect">
            <a:avLst/>
          </a:prstGeom>
          <a:noFill/>
        </p:spPr>
        <p:txBody>
          <a:bodyPr wrap="square">
            <a:spAutoFit/>
          </a:bodyPr>
          <a:lstStyle/>
          <a:p>
            <a:pPr algn="l"/>
            <a:r>
              <a:rPr lang="en-IN" sz="3600" b="1" i="0" dirty="0">
                <a:effectLst/>
                <a:highlight>
                  <a:srgbClr val="FFFFFF"/>
                </a:highlight>
                <a:latin typeface="Helvetica" panose="020B0604020202020204" pitchFamily="34" charset="0"/>
              </a:rPr>
              <a:t>Ultrasonic Sensor</a:t>
            </a:r>
          </a:p>
        </p:txBody>
      </p:sp>
      <p:sp>
        <p:nvSpPr>
          <p:cNvPr id="9" name="TextBox 8">
            <a:extLst>
              <a:ext uri="{FF2B5EF4-FFF2-40B4-BE49-F238E27FC236}">
                <a16:creationId xmlns:a16="http://schemas.microsoft.com/office/drawing/2014/main" id="{1984817A-D8DD-F090-FB73-D736400D60CD}"/>
              </a:ext>
            </a:extLst>
          </p:cNvPr>
          <p:cNvSpPr txBox="1"/>
          <p:nvPr/>
        </p:nvSpPr>
        <p:spPr>
          <a:xfrm>
            <a:off x="330740" y="1290263"/>
            <a:ext cx="4649821" cy="4401205"/>
          </a:xfrm>
          <a:prstGeom prst="rect">
            <a:avLst/>
          </a:prstGeom>
          <a:noFill/>
        </p:spPr>
        <p:txBody>
          <a:bodyPr wrap="square">
            <a:spAutoFit/>
          </a:bodyPr>
          <a:lstStyle/>
          <a:p>
            <a:pPr marL="342900" indent="-342900">
              <a:buFont typeface="Arial" panose="020B0604020202020204" pitchFamily="34" charset="0"/>
              <a:buChar char="•"/>
            </a:pPr>
            <a:r>
              <a:rPr lang="en-US" sz="2000" b="0" i="0" dirty="0">
                <a:effectLst/>
                <a:highlight>
                  <a:srgbClr val="FFFFFF"/>
                </a:highlight>
                <a:latin typeface="Helvetica" panose="020B0604020202020204" pitchFamily="34" charset="0"/>
              </a:rPr>
              <a:t>An ultrasonic sensor is an instrument that measures the distance to an object using ultrasonic sound waves.</a:t>
            </a:r>
            <a:br>
              <a:rPr lang="en-US" sz="2000" dirty="0"/>
            </a:br>
            <a:endParaRPr lang="en-US" sz="2000" dirty="0"/>
          </a:p>
          <a:p>
            <a:pPr marL="342900" indent="-342900">
              <a:buFont typeface="Arial" panose="020B0604020202020204" pitchFamily="34" charset="0"/>
              <a:buChar char="•"/>
            </a:pPr>
            <a:r>
              <a:rPr lang="en-US" sz="2000" b="0" i="0" dirty="0">
                <a:effectLst/>
                <a:highlight>
                  <a:srgbClr val="FFFFFF"/>
                </a:highlight>
                <a:latin typeface="Helvetica" panose="020B0604020202020204" pitchFamily="34" charset="0"/>
              </a:rPr>
              <a:t>An ultrasonic sensor uses a transducer to send and receive ultrasonic pulses that relay back information about an object’s proximity.</a:t>
            </a:r>
            <a:br>
              <a:rPr lang="en-US" sz="2000" dirty="0"/>
            </a:br>
            <a:endParaRPr lang="en-US" sz="2000" dirty="0"/>
          </a:p>
          <a:p>
            <a:pPr marL="342900" indent="-342900">
              <a:buFont typeface="Arial" panose="020B0604020202020204" pitchFamily="34" charset="0"/>
              <a:buChar char="•"/>
            </a:pPr>
            <a:r>
              <a:rPr lang="en-US" sz="2000" b="0" i="0" dirty="0">
                <a:effectLst/>
                <a:highlight>
                  <a:srgbClr val="FFFFFF"/>
                </a:highlight>
                <a:latin typeface="Helvetica" panose="020B0604020202020204" pitchFamily="34" charset="0"/>
              </a:rPr>
              <a:t>High-frequency sound waves reflect across boundaries to produce distinct echo patterns.</a:t>
            </a:r>
            <a:endParaRPr lang="en-IN" sz="2000" dirty="0"/>
          </a:p>
        </p:txBody>
      </p:sp>
    </p:spTree>
    <p:extLst>
      <p:ext uri="{BB962C8B-B14F-4D97-AF65-F5344CB8AC3E}">
        <p14:creationId xmlns:p14="http://schemas.microsoft.com/office/powerpoint/2010/main" val="169389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B05DCFC-EB53-CE57-E0B2-A6A0C321A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6679" y="520533"/>
            <a:ext cx="5715000" cy="257286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B87986-7CB4-4AA5-621B-6D4ABAC9272B}"/>
              </a:ext>
            </a:extLst>
          </p:cNvPr>
          <p:cNvSpPr txBox="1"/>
          <p:nvPr/>
        </p:nvSpPr>
        <p:spPr>
          <a:xfrm>
            <a:off x="651753" y="3764604"/>
            <a:ext cx="7898859" cy="2585323"/>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highlight>
                  <a:srgbClr val="FFFFFF"/>
                </a:highlight>
                <a:latin typeface="Helvetica" panose="020B0604020202020204" pitchFamily="34" charset="0"/>
              </a:rPr>
              <a:t>The working principle of this module is simple. It sends an ultrasonic pulse out at 40 kHz, which travels through the air, and if there is an obstacle or object, it will bounce back to the sensor. By calculating the travel time and the speed of sound, the distance can be calculated</a:t>
            </a:r>
            <a:r>
              <a:rPr lang="en-US" b="0" i="0" dirty="0">
                <a:effectLst/>
                <a:highlight>
                  <a:srgbClr val="FFFFFF"/>
                </a:highlight>
                <a:latin typeface="Helvetica" panose="020B0604020202020204" pitchFamily="34" charset="0"/>
              </a:rPr>
              <a:t>.</a:t>
            </a:r>
            <a:br>
              <a:rPr lang="en-US" dirty="0"/>
            </a:br>
            <a:endParaRPr lang="en-IN" dirty="0"/>
          </a:p>
        </p:txBody>
      </p:sp>
      <p:sp>
        <p:nvSpPr>
          <p:cNvPr id="9" name="Rectangle 8">
            <a:extLst>
              <a:ext uri="{FF2B5EF4-FFF2-40B4-BE49-F238E27FC236}">
                <a16:creationId xmlns:a16="http://schemas.microsoft.com/office/drawing/2014/main" id="{9EC70F11-4227-3EFB-CB70-3745A5A1C126}"/>
              </a:ext>
            </a:extLst>
          </p:cNvPr>
          <p:cNvSpPr/>
          <p:nvPr/>
        </p:nvSpPr>
        <p:spPr>
          <a:xfrm>
            <a:off x="1636679" y="2480553"/>
            <a:ext cx="1991738" cy="787941"/>
          </a:xfrm>
          <a:prstGeom prst="rect">
            <a:avLst/>
          </a:prstGeom>
          <a:solidFill>
            <a:schemeClr val="bg2"/>
          </a:solidFill>
          <a:ln>
            <a:solidFill>
              <a:schemeClr val="bg1"/>
            </a:solidFill>
          </a:ln>
          <a:effectLst>
            <a:reflection blurRad="6350" stA="50000" endA="300" endPos="90000" dist="508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solidFill>
            </a:endParaRPr>
          </a:p>
        </p:txBody>
      </p:sp>
    </p:spTree>
    <p:extLst>
      <p:ext uri="{BB962C8B-B14F-4D97-AF65-F5344CB8AC3E}">
        <p14:creationId xmlns:p14="http://schemas.microsoft.com/office/powerpoint/2010/main" val="2902062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ESP8266 NodeMCU Wiring Circuit Ultrasonic Sensor Diagram">
            <a:extLst>
              <a:ext uri="{FF2B5EF4-FFF2-40B4-BE49-F238E27FC236}">
                <a16:creationId xmlns:a16="http://schemas.microsoft.com/office/drawing/2014/main" id="{78632BD1-D665-D893-2A88-D92B69597D24}"/>
              </a:ext>
            </a:extLst>
          </p:cNvPr>
          <p:cNvSpPr>
            <a:spLocks noChangeAspect="1" noChangeArrowheads="1"/>
          </p:cNvSpPr>
          <p:nvPr/>
        </p:nvSpPr>
        <p:spPr bwMode="auto">
          <a:xfrm>
            <a:off x="1057275" y="633413"/>
            <a:ext cx="7029450" cy="5591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2052" name="Picture 4" descr="ESP8266 NodeMCU HC-SR04 Ultrasonic Sensor with Arduino IDE | Random Nerd  Tutorials">
            <a:extLst>
              <a:ext uri="{FF2B5EF4-FFF2-40B4-BE49-F238E27FC236}">
                <a16:creationId xmlns:a16="http://schemas.microsoft.com/office/drawing/2014/main" id="{B87B9BCA-2646-151F-6499-D484A4CB73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375" y="1586390"/>
            <a:ext cx="6066196" cy="482501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A62DB45-A04F-FC7B-C7F5-4E11166BF3BF}"/>
              </a:ext>
            </a:extLst>
          </p:cNvPr>
          <p:cNvSpPr txBox="1"/>
          <p:nvPr/>
        </p:nvSpPr>
        <p:spPr>
          <a:xfrm>
            <a:off x="471948" y="540774"/>
            <a:ext cx="6066196" cy="461665"/>
          </a:xfrm>
          <a:prstGeom prst="rect">
            <a:avLst/>
          </a:prstGeom>
          <a:noFill/>
        </p:spPr>
        <p:txBody>
          <a:bodyPr wrap="square" rtlCol="0">
            <a:spAutoFit/>
          </a:bodyPr>
          <a:lstStyle/>
          <a:p>
            <a:r>
              <a:rPr lang="en-IN" sz="2400" b="1" u="sng" dirty="0"/>
              <a:t>Interfacing Ultrasonic Sensor With NodeMCU:</a:t>
            </a:r>
          </a:p>
        </p:txBody>
      </p:sp>
    </p:spTree>
    <p:extLst>
      <p:ext uri="{BB962C8B-B14F-4D97-AF65-F5344CB8AC3E}">
        <p14:creationId xmlns:p14="http://schemas.microsoft.com/office/powerpoint/2010/main" val="134719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59BC1F-E542-09FD-0BD3-CE345C9BB2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89829" y="580858"/>
            <a:ext cx="3257550" cy="3257550"/>
          </a:xfrm>
          <a:prstGeom prst="rect">
            <a:avLst/>
          </a:prstGeom>
        </p:spPr>
      </p:pic>
      <p:sp>
        <p:nvSpPr>
          <p:cNvPr id="7" name="TextBox 6">
            <a:extLst>
              <a:ext uri="{FF2B5EF4-FFF2-40B4-BE49-F238E27FC236}">
                <a16:creationId xmlns:a16="http://schemas.microsoft.com/office/drawing/2014/main" id="{A76A32F1-12A9-E69F-7CBC-7218BFC3619D}"/>
              </a:ext>
            </a:extLst>
          </p:cNvPr>
          <p:cNvSpPr txBox="1"/>
          <p:nvPr/>
        </p:nvSpPr>
        <p:spPr>
          <a:xfrm>
            <a:off x="218535" y="2864975"/>
            <a:ext cx="4871294" cy="2677656"/>
          </a:xfrm>
          <a:prstGeom prst="rect">
            <a:avLst/>
          </a:prstGeom>
          <a:noFill/>
        </p:spPr>
        <p:txBody>
          <a:bodyPr wrap="square">
            <a:spAutoFit/>
          </a:bodyPr>
          <a:lstStyle/>
          <a:p>
            <a:pPr marL="285750" indent="-285750">
              <a:buFont typeface="Arial" panose="020B0604020202020204" pitchFamily="34" charset="0"/>
              <a:buChar char="•"/>
            </a:pPr>
            <a:r>
              <a:rPr lang="en-US" sz="2400" b="0" i="0" dirty="0">
                <a:solidFill>
                  <a:srgbClr val="3A3A3A"/>
                </a:solidFill>
                <a:effectLst/>
                <a:highlight>
                  <a:srgbClr val="FFFFFF"/>
                </a:highlight>
                <a:latin typeface="-apple-system"/>
              </a:rPr>
              <a:t>The L298N is a dual H-Bridge motor driver which allows speed and direction control of two DC motors at the same time. The module can drive DC motors that have voltages between 5 and 35V, with a peak current up to 2A.</a:t>
            </a:r>
            <a:endParaRPr lang="en-IN" sz="2400" dirty="0"/>
          </a:p>
        </p:txBody>
      </p:sp>
      <p:sp>
        <p:nvSpPr>
          <p:cNvPr id="2" name="TextBox 1">
            <a:extLst>
              <a:ext uri="{FF2B5EF4-FFF2-40B4-BE49-F238E27FC236}">
                <a16:creationId xmlns:a16="http://schemas.microsoft.com/office/drawing/2014/main" id="{461036EF-438D-898D-725C-2ECCBBBE724C}"/>
              </a:ext>
            </a:extLst>
          </p:cNvPr>
          <p:cNvSpPr txBox="1"/>
          <p:nvPr/>
        </p:nvSpPr>
        <p:spPr>
          <a:xfrm>
            <a:off x="609600" y="511277"/>
            <a:ext cx="5319252" cy="523220"/>
          </a:xfrm>
          <a:prstGeom prst="rect">
            <a:avLst/>
          </a:prstGeom>
          <a:noFill/>
        </p:spPr>
        <p:txBody>
          <a:bodyPr wrap="square" rtlCol="0">
            <a:spAutoFit/>
          </a:bodyPr>
          <a:lstStyle/>
          <a:p>
            <a:r>
              <a:rPr lang="en-IN" sz="2800" b="1" dirty="0"/>
              <a:t>L298N Driver Module:</a:t>
            </a:r>
          </a:p>
        </p:txBody>
      </p:sp>
    </p:spTree>
    <p:extLst>
      <p:ext uri="{BB962C8B-B14F-4D97-AF65-F5344CB8AC3E}">
        <p14:creationId xmlns:p14="http://schemas.microsoft.com/office/powerpoint/2010/main" val="692269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E85E3799-CCAB-E50C-5DAC-86409F742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2163" y="1385888"/>
            <a:ext cx="5019675" cy="408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6778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87932-88DF-2966-6C7E-6DD16B67B6A8}"/>
              </a:ext>
            </a:extLst>
          </p:cNvPr>
          <p:cNvSpPr>
            <a:spLocks noGrp="1"/>
          </p:cNvSpPr>
          <p:nvPr>
            <p:ph type="title"/>
          </p:nvPr>
        </p:nvSpPr>
        <p:spPr>
          <a:xfrm>
            <a:off x="207390" y="923827"/>
            <a:ext cx="7886700" cy="616033"/>
          </a:xfrm>
        </p:spPr>
        <p:txBody>
          <a:bodyPr>
            <a:normAutofit fontScale="90000"/>
          </a:bodyPr>
          <a:lstStyle/>
          <a:p>
            <a:r>
              <a:rPr lang="en-IN" b="1" dirty="0"/>
              <a:t>SYSTEM REQUIREMENTS</a:t>
            </a:r>
            <a:br>
              <a:rPr lang="en-IN" b="1" dirty="0"/>
            </a:br>
            <a:br>
              <a:rPr lang="en-IN" dirty="0"/>
            </a:br>
            <a:r>
              <a:rPr lang="en-IN" b="1" dirty="0"/>
              <a:t>Hardware requirements:</a:t>
            </a:r>
            <a:br>
              <a:rPr lang="en-IN" b="1" dirty="0"/>
            </a:br>
            <a:br>
              <a:rPr lang="en-IN" b="1" dirty="0"/>
            </a:br>
            <a:endParaRPr lang="en-IN" b="1" dirty="0"/>
          </a:p>
        </p:txBody>
      </p:sp>
      <p:sp>
        <p:nvSpPr>
          <p:cNvPr id="3" name="Content Placeholder 2">
            <a:extLst>
              <a:ext uri="{FF2B5EF4-FFF2-40B4-BE49-F238E27FC236}">
                <a16:creationId xmlns:a16="http://schemas.microsoft.com/office/drawing/2014/main" id="{42055F53-5EC1-4E4B-FEDA-19255B7ABFD8}"/>
              </a:ext>
            </a:extLst>
          </p:cNvPr>
          <p:cNvSpPr>
            <a:spLocks noGrp="1"/>
          </p:cNvSpPr>
          <p:nvPr>
            <p:ph idx="1"/>
          </p:nvPr>
        </p:nvSpPr>
        <p:spPr>
          <a:xfrm>
            <a:off x="207391" y="1923068"/>
            <a:ext cx="8307960" cy="4253895"/>
          </a:xfrm>
        </p:spPr>
        <p:txBody>
          <a:bodyPr/>
          <a:lstStyle/>
          <a:p>
            <a:r>
              <a:rPr lang="en-IN" dirty="0">
                <a:latin typeface="Times New Roman" panose="02020603050405020304" pitchFamily="18" charset="0"/>
                <a:cs typeface="Times New Roman" panose="02020603050405020304" pitchFamily="18" charset="0"/>
              </a:rPr>
              <a:t>ESP8266(NODEMCU).</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Ultrasonic Sensor.</a:t>
            </a:r>
          </a:p>
          <a:p>
            <a:endParaRPr lang="en-IN" dirty="0">
              <a:latin typeface="Times New Roman" panose="02020603050405020304" pitchFamily="18" charset="0"/>
              <a:cs typeface="Times New Roman" panose="02020603050405020304" pitchFamily="18" charset="0"/>
            </a:endParaRPr>
          </a:p>
          <a:p>
            <a:r>
              <a:rPr lang="en-IN" i="0" dirty="0">
                <a:effectLst/>
                <a:latin typeface="Times New Roman" panose="02020603050405020304" pitchFamily="18" charset="0"/>
                <a:cs typeface="Times New Roman" panose="02020603050405020304" pitchFamily="18" charset="0"/>
              </a:rPr>
              <a:t>Turbine flow </a:t>
            </a:r>
            <a:r>
              <a:rPr lang="en-IN" dirty="0">
                <a:latin typeface="Times New Roman" panose="02020603050405020304" pitchFamily="18" charset="0"/>
                <a:cs typeface="Times New Roman" panose="02020603050405020304" pitchFamily="18" charset="0"/>
              </a:rPr>
              <a:t>sensor.</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L298N Driver Module.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Wifi(3G/4G/5G).</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98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021B-F642-F502-6DFC-B2345542415D}"/>
              </a:ext>
            </a:extLst>
          </p:cNvPr>
          <p:cNvSpPr>
            <a:spLocks noGrp="1"/>
          </p:cNvSpPr>
          <p:nvPr>
            <p:ph type="title"/>
          </p:nvPr>
        </p:nvSpPr>
        <p:spPr>
          <a:xfrm>
            <a:off x="628650" y="212722"/>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Contents Outline</a:t>
            </a:r>
            <a:endParaRPr lang="en-IN" sz="34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FEE4CD7-1583-D411-E042-8993946FCC65}"/>
              </a:ext>
            </a:extLst>
          </p:cNvPr>
          <p:cNvSpPr>
            <a:spLocks noGrp="1"/>
          </p:cNvSpPr>
          <p:nvPr>
            <p:ph idx="1"/>
          </p:nvPr>
        </p:nvSpPr>
        <p:spPr>
          <a:xfrm>
            <a:off x="348342" y="681037"/>
            <a:ext cx="8567057" cy="6078991"/>
          </a:xfrm>
        </p:spPr>
        <p:txBody>
          <a:bodyPr>
            <a:noAutofit/>
          </a:bodyPr>
          <a:lstStyle/>
          <a:p>
            <a:pPr marL="358775" indent="-358775">
              <a:lnSpc>
                <a:spcPct val="100000"/>
              </a:lnSpc>
            </a:pPr>
            <a:r>
              <a:rPr lang="en-IN" sz="2500" dirty="0">
                <a:latin typeface="Times New Roman" panose="02020603050405020304" pitchFamily="18" charset="0"/>
                <a:cs typeface="Times New Roman" panose="02020603050405020304" pitchFamily="18" charset="0"/>
              </a:rPr>
              <a:t>Abstract							</a:t>
            </a:r>
          </a:p>
          <a:p>
            <a:pPr marL="358775" indent="-358775">
              <a:lnSpc>
                <a:spcPct val="100000"/>
              </a:lnSpc>
            </a:pPr>
            <a:r>
              <a:rPr lang="en-IN" sz="2500" dirty="0">
                <a:latin typeface="Times New Roman" panose="02020603050405020304" pitchFamily="18" charset="0"/>
                <a:cs typeface="Times New Roman" panose="02020603050405020304" pitchFamily="18" charset="0"/>
              </a:rPr>
              <a:t>Introduction							</a:t>
            </a:r>
          </a:p>
          <a:p>
            <a:pPr marL="358775" indent="-358775">
              <a:lnSpc>
                <a:spcPct val="100000"/>
              </a:lnSpc>
            </a:pPr>
            <a:r>
              <a:rPr lang="en-IN" sz="2500" dirty="0">
                <a:latin typeface="Times New Roman" panose="02020603050405020304" pitchFamily="18" charset="0"/>
                <a:cs typeface="Times New Roman" panose="02020603050405020304" pitchFamily="18" charset="0"/>
              </a:rPr>
              <a:t>Proposed System with Architecture		</a:t>
            </a:r>
          </a:p>
          <a:p>
            <a:pPr marL="358775" indent="-358775">
              <a:lnSpc>
                <a:spcPct val="100000"/>
              </a:lnSpc>
            </a:pPr>
            <a:r>
              <a:rPr lang="en-IN" sz="2500" dirty="0">
                <a:latin typeface="Times New Roman" panose="02020603050405020304" pitchFamily="18" charset="0"/>
                <a:cs typeface="Times New Roman" panose="02020603050405020304" pitchFamily="18" charset="0"/>
              </a:rPr>
              <a:t>Objectives of Proposed System</a:t>
            </a:r>
          </a:p>
          <a:p>
            <a:pPr marL="358775" indent="-358775">
              <a:lnSpc>
                <a:spcPct val="100000"/>
              </a:lnSpc>
            </a:pPr>
            <a:r>
              <a:rPr lang="en-IN" sz="2500" dirty="0">
                <a:latin typeface="Times New Roman" panose="02020603050405020304" pitchFamily="18" charset="0"/>
                <a:cs typeface="Times New Roman" panose="02020603050405020304" pitchFamily="18" charset="0"/>
              </a:rPr>
              <a:t>System Requirements</a:t>
            </a:r>
          </a:p>
          <a:p>
            <a:pPr marL="701675" lvl="2" indent="-358775">
              <a:lnSpc>
                <a:spcPct val="100000"/>
              </a:lnSpc>
            </a:pPr>
            <a:r>
              <a:rPr lang="en-IN" sz="2500" dirty="0">
                <a:latin typeface="Times New Roman" panose="02020603050405020304" pitchFamily="18" charset="0"/>
                <a:cs typeface="Times New Roman" panose="02020603050405020304" pitchFamily="18" charset="0"/>
              </a:rPr>
              <a:t>Hardware Configuration (Computer Resource)</a:t>
            </a:r>
          </a:p>
          <a:p>
            <a:pPr marL="701675" lvl="2" indent="-358775">
              <a:lnSpc>
                <a:spcPct val="100000"/>
              </a:lnSpc>
            </a:pPr>
            <a:r>
              <a:rPr lang="en-IN" sz="2500" dirty="0">
                <a:latin typeface="Times New Roman" panose="02020603050405020304" pitchFamily="18" charset="0"/>
                <a:cs typeface="Times New Roman" panose="02020603050405020304" pitchFamily="18" charset="0"/>
              </a:rPr>
              <a:t>Software Configuration (Technology Stack)</a:t>
            </a:r>
          </a:p>
          <a:p>
            <a:pPr marL="15875" indent="-358775">
              <a:lnSpc>
                <a:spcPct val="100000"/>
              </a:lnSpc>
            </a:pPr>
            <a:r>
              <a:rPr lang="en-IN" sz="2500" dirty="0">
                <a:latin typeface="Times New Roman" panose="02020603050405020304" pitchFamily="18" charset="0"/>
                <a:cs typeface="Times New Roman" panose="02020603050405020304" pitchFamily="18" charset="0"/>
              </a:rPr>
              <a:t>Design</a:t>
            </a:r>
          </a:p>
          <a:p>
            <a:pPr marL="701675" lvl="2" indent="-358775">
              <a:lnSpc>
                <a:spcPct val="100000"/>
              </a:lnSpc>
            </a:pPr>
            <a:r>
              <a:rPr lang="en-IN" sz="2500" dirty="0">
                <a:latin typeface="Times New Roman" panose="02020603050405020304" pitchFamily="18" charset="0"/>
                <a:cs typeface="Times New Roman" panose="02020603050405020304" pitchFamily="18" charset="0"/>
              </a:rPr>
              <a:t>Use case diagram</a:t>
            </a:r>
          </a:p>
          <a:p>
            <a:pPr marL="701675" lvl="2" indent="-358775">
              <a:lnSpc>
                <a:spcPct val="100000"/>
              </a:lnSpc>
            </a:pPr>
            <a:r>
              <a:rPr lang="en-IN" sz="2500" dirty="0">
                <a:latin typeface="Times New Roman" panose="02020603050405020304" pitchFamily="18" charset="0"/>
                <a:cs typeface="Times New Roman" panose="02020603050405020304" pitchFamily="18" charset="0"/>
              </a:rPr>
              <a:t>Sequence diagram</a:t>
            </a:r>
          </a:p>
          <a:p>
            <a:pPr marL="358775" lvl="1" indent="-358775">
              <a:lnSpc>
                <a:spcPct val="100000"/>
              </a:lnSpc>
            </a:pPr>
            <a:r>
              <a:rPr lang="en-IN" sz="2500" dirty="0">
                <a:latin typeface="Times New Roman" panose="02020603050405020304" pitchFamily="18" charset="0"/>
                <a:cs typeface="Times New Roman" panose="02020603050405020304" pitchFamily="18" charset="0"/>
              </a:rPr>
              <a:t>Execution screenshots</a:t>
            </a:r>
          </a:p>
        </p:txBody>
      </p:sp>
    </p:spTree>
    <p:extLst>
      <p:ext uri="{BB962C8B-B14F-4D97-AF65-F5344CB8AC3E}">
        <p14:creationId xmlns:p14="http://schemas.microsoft.com/office/powerpoint/2010/main" val="18503159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0DC1-0F51-0538-C1D0-509816CD9080}"/>
              </a:ext>
            </a:extLst>
          </p:cNvPr>
          <p:cNvSpPr>
            <a:spLocks noGrp="1"/>
          </p:cNvSpPr>
          <p:nvPr>
            <p:ph type="title"/>
          </p:nvPr>
        </p:nvSpPr>
        <p:spPr>
          <a:xfrm>
            <a:off x="339366" y="650449"/>
            <a:ext cx="4053525" cy="181087"/>
          </a:xfrm>
        </p:spPr>
        <p:txBody>
          <a:bodyPr>
            <a:normAutofit fontScale="90000"/>
          </a:bodyPr>
          <a:lstStyle/>
          <a:p>
            <a:br>
              <a:rPr lang="en-IN" dirty="0"/>
            </a:br>
            <a:endParaRPr lang="en-IN" dirty="0"/>
          </a:p>
        </p:txBody>
      </p:sp>
      <p:sp>
        <p:nvSpPr>
          <p:cNvPr id="3" name="Content Placeholder 2">
            <a:extLst>
              <a:ext uri="{FF2B5EF4-FFF2-40B4-BE49-F238E27FC236}">
                <a16:creationId xmlns:a16="http://schemas.microsoft.com/office/drawing/2014/main" id="{AC3E1E7E-C31F-0E7B-841D-DEA16A2A1AB0}"/>
              </a:ext>
            </a:extLst>
          </p:cNvPr>
          <p:cNvSpPr>
            <a:spLocks noGrp="1"/>
          </p:cNvSpPr>
          <p:nvPr>
            <p:ph idx="1"/>
          </p:nvPr>
        </p:nvSpPr>
        <p:spPr>
          <a:xfrm>
            <a:off x="339366" y="1253331"/>
            <a:ext cx="7886700" cy="4351338"/>
          </a:xfrm>
        </p:spPr>
        <p:txBody>
          <a:bodyPr/>
          <a:lstStyle/>
          <a:p>
            <a:pPr marL="0" indent="0">
              <a:buNone/>
            </a:pPr>
            <a:r>
              <a:rPr lang="en-IN" b="1" dirty="0">
                <a:latin typeface="Times New Roman" panose="02020603050405020304" pitchFamily="18" charset="0"/>
                <a:cs typeface="Times New Roman" panose="02020603050405020304" pitchFamily="18" charset="0"/>
              </a:rPr>
              <a:t>Software requirements:</a:t>
            </a:r>
          </a:p>
          <a:p>
            <a:pPr marL="0" indent="0">
              <a:buNone/>
            </a:pPr>
            <a:r>
              <a:rPr lang="en-IN" dirty="0">
                <a:latin typeface="Times New Roman" panose="02020603050405020304" pitchFamily="18" charset="0"/>
                <a:cs typeface="Times New Roman" panose="02020603050405020304" pitchFamily="18" charset="0"/>
              </a:rPr>
              <a:t>1.Arduino IDE</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2. Data Storage and Database Management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3.ThingspeakIOT.</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51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12"/>
          <p:cNvPicPr preferRelativeResize="0"/>
          <p:nvPr/>
        </p:nvPicPr>
        <p:blipFill rotWithShape="1">
          <a:blip r:embed="rId3">
            <a:alphaModFix/>
          </a:blip>
          <a:srcRect/>
          <a:stretch/>
        </p:blipFill>
        <p:spPr>
          <a:xfrm>
            <a:off x="1938794" y="1199626"/>
            <a:ext cx="4822733" cy="4434003"/>
          </a:xfrm>
          <a:prstGeom prst="rect">
            <a:avLst/>
          </a:prstGeom>
          <a:noFill/>
          <a:ln>
            <a:noFill/>
          </a:ln>
        </p:spPr>
      </p:pic>
      <p:sp>
        <p:nvSpPr>
          <p:cNvPr id="162" name="Google Shape;162;p12"/>
          <p:cNvSpPr/>
          <p:nvPr/>
        </p:nvSpPr>
        <p:spPr>
          <a:xfrm>
            <a:off x="645304" y="694081"/>
            <a:ext cx="2092239"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b="1" u="sng" dirty="0">
                <a:solidFill>
                  <a:schemeClr val="dk1"/>
                </a:solidFill>
                <a:latin typeface="Times New Roman"/>
                <a:ea typeface="Times New Roman"/>
                <a:cs typeface="Times New Roman"/>
                <a:sym typeface="Times New Roman"/>
              </a:rPr>
              <a:t>Use case diagram</a:t>
            </a:r>
            <a:endParaRPr sz="2000" b="1" u="sng"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82663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p:nvPr/>
        </p:nvSpPr>
        <p:spPr>
          <a:xfrm>
            <a:off x="398707" y="715720"/>
            <a:ext cx="3052439" cy="477054"/>
          </a:xfrm>
          <a:prstGeom prst="rect">
            <a:avLst/>
          </a:prstGeom>
          <a:noFill/>
          <a:ln>
            <a:noFill/>
          </a:ln>
        </p:spPr>
        <p:txBody>
          <a:bodyPr spcFirstLastPara="1" wrap="square" lIns="91425" tIns="45700" rIns="91425" bIns="45700" anchor="t" anchorCtr="0">
            <a:spAutoFit/>
          </a:bodyPr>
          <a:lstStyle/>
          <a:p>
            <a:pPr marL="701675" marR="0" lvl="2" indent="-358775" algn="l" rtl="0">
              <a:lnSpc>
                <a:spcPct val="100000"/>
              </a:lnSpc>
              <a:spcBef>
                <a:spcPts val="0"/>
              </a:spcBef>
              <a:spcAft>
                <a:spcPts val="0"/>
              </a:spcAft>
              <a:buNone/>
            </a:pPr>
            <a:r>
              <a:rPr lang="en-IN" sz="2500" b="1" i="0" u="sng" strike="noStrike" cap="none" dirty="0">
                <a:solidFill>
                  <a:schemeClr val="dk1"/>
                </a:solidFill>
                <a:latin typeface="Times New Roman"/>
                <a:ea typeface="Times New Roman"/>
                <a:cs typeface="Times New Roman"/>
                <a:sym typeface="Times New Roman"/>
              </a:rPr>
              <a:t>Sequence diagram</a:t>
            </a:r>
            <a:endParaRPr sz="2500" b="1" i="0" u="sng" strike="noStrike" cap="none" dirty="0">
              <a:solidFill>
                <a:schemeClr val="dk1"/>
              </a:solidFill>
              <a:latin typeface="Times New Roman"/>
              <a:ea typeface="Times New Roman"/>
              <a:cs typeface="Times New Roman"/>
              <a:sym typeface="Times New Roman"/>
            </a:endParaRPr>
          </a:p>
        </p:txBody>
      </p:sp>
      <p:pic>
        <p:nvPicPr>
          <p:cNvPr id="174" name="Google Shape;174;p14"/>
          <p:cNvPicPr preferRelativeResize="0"/>
          <p:nvPr/>
        </p:nvPicPr>
        <p:blipFill rotWithShape="1">
          <a:blip r:embed="rId3">
            <a:alphaModFix/>
          </a:blip>
          <a:srcRect/>
          <a:stretch/>
        </p:blipFill>
        <p:spPr>
          <a:xfrm>
            <a:off x="1561945" y="1984301"/>
            <a:ext cx="6020109" cy="2889398"/>
          </a:xfrm>
          <a:prstGeom prst="rect">
            <a:avLst/>
          </a:prstGeom>
          <a:noFill/>
          <a:ln>
            <a:noFill/>
          </a:ln>
        </p:spPr>
      </p:pic>
      <p:sp>
        <p:nvSpPr>
          <p:cNvPr id="2" name="AutoShape 2">
            <a:extLst>
              <a:ext uri="{FF2B5EF4-FFF2-40B4-BE49-F238E27FC236}">
                <a16:creationId xmlns:a16="http://schemas.microsoft.com/office/drawing/2014/main" id="{B7543820-A8CC-CEAD-3ECE-333420B99235}"/>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spTree>
    <p:extLst>
      <p:ext uri="{BB962C8B-B14F-4D97-AF65-F5344CB8AC3E}">
        <p14:creationId xmlns:p14="http://schemas.microsoft.com/office/powerpoint/2010/main" val="1506118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a:extLst>
              <a:ext uri="{FF2B5EF4-FFF2-40B4-BE49-F238E27FC236}">
                <a16:creationId xmlns:a16="http://schemas.microsoft.com/office/drawing/2014/main" id="{3F61913A-4156-1DCE-0ADF-71A2385EDF3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7" name="Picture 6">
            <a:extLst>
              <a:ext uri="{FF2B5EF4-FFF2-40B4-BE49-F238E27FC236}">
                <a16:creationId xmlns:a16="http://schemas.microsoft.com/office/drawing/2014/main" id="{69E3732B-9FDF-3FB2-8F7D-6D7F266EAF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61" y="648929"/>
            <a:ext cx="8413093" cy="6089148"/>
          </a:xfrm>
          <a:prstGeom prst="rect">
            <a:avLst/>
          </a:prstGeom>
        </p:spPr>
      </p:pic>
    </p:spTree>
    <p:extLst>
      <p:ext uri="{BB962C8B-B14F-4D97-AF65-F5344CB8AC3E}">
        <p14:creationId xmlns:p14="http://schemas.microsoft.com/office/powerpoint/2010/main" val="7455577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09875-F167-27BE-A24A-A2332EA4D7F5}"/>
              </a:ext>
            </a:extLst>
          </p:cNvPr>
          <p:cNvSpPr>
            <a:spLocks noGrp="1"/>
          </p:cNvSpPr>
          <p:nvPr>
            <p:ph type="title"/>
          </p:nvPr>
        </p:nvSpPr>
        <p:spPr/>
        <p:txBody>
          <a:bodyPr/>
          <a:lstStyle/>
          <a:p>
            <a:r>
              <a:rPr lang="en-IN" b="1" dirty="0"/>
              <a:t>User Interface and Management</a:t>
            </a:r>
          </a:p>
        </p:txBody>
      </p:sp>
      <p:pic>
        <p:nvPicPr>
          <p:cNvPr id="2052" name="Picture 4">
            <a:extLst>
              <a:ext uri="{FF2B5EF4-FFF2-40B4-BE49-F238E27FC236}">
                <a16:creationId xmlns:a16="http://schemas.microsoft.com/office/drawing/2014/main" id="{9BFFE2D5-1582-BFDE-8527-916894F013A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08496" y="1825625"/>
            <a:ext cx="652700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245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FB22D6-B282-8805-B5B4-47A517BC8DFD}"/>
              </a:ext>
            </a:extLst>
          </p:cNvPr>
          <p:cNvSpPr>
            <a:spLocks noGrp="1"/>
          </p:cNvSpPr>
          <p:nvPr>
            <p:ph idx="1"/>
          </p:nvPr>
        </p:nvSpPr>
        <p:spPr>
          <a:xfrm>
            <a:off x="628650" y="585788"/>
            <a:ext cx="7886700" cy="5591175"/>
          </a:xfrm>
        </p:spPr>
        <p:txBody>
          <a:bodyPr>
            <a:normAutofit fontScale="92500"/>
          </a:bodyPr>
          <a:lstStyle/>
          <a:p>
            <a:r>
              <a:rPr lang="en-US" sz="2800" b="0" i="0" dirty="0">
                <a:solidFill>
                  <a:srgbClr val="222222"/>
                </a:solidFill>
                <a:effectLst/>
                <a:latin typeface="Arial" panose="020B0604020202020204" pitchFamily="34" charset="0"/>
              </a:rPr>
              <a:t>Briefly, the SNU captures sensors data (e.g., water level and leakage)</a:t>
            </a:r>
          </a:p>
          <a:p>
            <a:r>
              <a:rPr lang="en-US" sz="2800" b="0" i="0" dirty="0">
                <a:solidFill>
                  <a:srgbClr val="222222"/>
                </a:solidFill>
                <a:effectLst/>
                <a:latin typeface="Arial" panose="020B0604020202020204" pitchFamily="34" charset="0"/>
              </a:rPr>
              <a:t>reconditions and processes it, local displays are updated accordingly and then sent to CSU through a Hotspot (local Wi-Fi), ethernet channel, or GSM/GPRS modem. </a:t>
            </a:r>
          </a:p>
          <a:p>
            <a:r>
              <a:rPr lang="en-US" sz="2800" b="0" i="0" dirty="0">
                <a:solidFill>
                  <a:srgbClr val="222222"/>
                </a:solidFill>
                <a:effectLst/>
                <a:latin typeface="Arial" panose="020B0604020202020204" pitchFamily="34" charset="0"/>
              </a:rPr>
              <a:t>The GU is responsible for the communication between SNU and CSU. </a:t>
            </a:r>
          </a:p>
          <a:p>
            <a:r>
              <a:rPr lang="en-US" sz="2800" b="0" i="0" dirty="0">
                <a:solidFill>
                  <a:srgbClr val="222222"/>
                </a:solidFill>
                <a:effectLst/>
                <a:latin typeface="Arial" panose="020B0604020202020204" pitchFamily="34" charset="0"/>
              </a:rPr>
              <a:t>Almost all internet service providers currently facilitate their customers through the hired cloud servers and other facilities whenever needed.</a:t>
            </a:r>
          </a:p>
          <a:p>
            <a:r>
              <a:rPr lang="en-US" sz="2800" b="0" i="0" dirty="0">
                <a:solidFill>
                  <a:srgbClr val="222222"/>
                </a:solidFill>
                <a:effectLst/>
                <a:latin typeface="Arial" panose="020B0604020202020204" pitchFamily="34" charset="0"/>
              </a:rPr>
              <a:t>Today, third parties offer cloud servers for many IoT applications </a:t>
            </a:r>
            <a:r>
              <a:rPr lang="en-US" sz="2800" dirty="0">
                <a:solidFill>
                  <a:srgbClr val="222222"/>
                </a:solidFill>
                <a:latin typeface="Arial" panose="020B0604020202020204" pitchFamily="34" charset="0"/>
              </a:rPr>
              <a:t>using </a:t>
            </a:r>
            <a:r>
              <a:rPr lang="en-US" sz="2800" b="0" i="0" dirty="0">
                <a:solidFill>
                  <a:srgbClr val="222222"/>
                </a:solidFill>
                <a:effectLst/>
                <a:latin typeface="Arial" panose="020B0604020202020204" pitchFamily="34" charset="0"/>
              </a:rPr>
              <a:t>Blynk app, and thingspeak servers are used.</a:t>
            </a:r>
            <a:endParaRPr lang="en-IN" sz="2800" dirty="0"/>
          </a:p>
        </p:txBody>
      </p:sp>
    </p:spTree>
    <p:extLst>
      <p:ext uri="{BB962C8B-B14F-4D97-AF65-F5344CB8AC3E}">
        <p14:creationId xmlns:p14="http://schemas.microsoft.com/office/powerpoint/2010/main" val="873729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887769-A58E-491D-63D6-AE993F768FFA}"/>
              </a:ext>
            </a:extLst>
          </p:cNvPr>
          <p:cNvSpPr>
            <a:spLocks noGrp="1"/>
          </p:cNvSpPr>
          <p:nvPr>
            <p:ph idx="1"/>
          </p:nvPr>
        </p:nvSpPr>
        <p:spPr>
          <a:xfrm>
            <a:off x="628650" y="2504051"/>
            <a:ext cx="7886700" cy="1301033"/>
          </a:xfrm>
        </p:spPr>
        <p:txBody>
          <a:bodyPr>
            <a:normAutofit/>
          </a:bodyPr>
          <a:lstStyle/>
          <a:p>
            <a:pPr marL="0" indent="0">
              <a:buNone/>
            </a:pPr>
            <a:r>
              <a:rPr lang="en-IN" sz="6000" b="1" u="sng" dirty="0"/>
              <a:t>Execution Screenshots</a:t>
            </a:r>
            <a:r>
              <a:rPr lang="en-IN" sz="6000" b="1" dirty="0"/>
              <a:t>:-</a:t>
            </a:r>
          </a:p>
        </p:txBody>
      </p:sp>
    </p:spTree>
    <p:extLst>
      <p:ext uri="{BB962C8B-B14F-4D97-AF65-F5344CB8AC3E}">
        <p14:creationId xmlns:p14="http://schemas.microsoft.com/office/powerpoint/2010/main" val="344562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9F288A7-BC87-7577-5694-A1B62BAC6014}"/>
              </a:ext>
            </a:extLst>
          </p:cNvPr>
          <p:cNvPicPr>
            <a:picLocks noChangeAspect="1"/>
          </p:cNvPicPr>
          <p:nvPr/>
        </p:nvPicPr>
        <p:blipFill>
          <a:blip r:embed="rId2"/>
          <a:stretch>
            <a:fillRect/>
          </a:stretch>
        </p:blipFill>
        <p:spPr>
          <a:xfrm>
            <a:off x="1583529" y="2318923"/>
            <a:ext cx="5544324" cy="3734321"/>
          </a:xfrm>
          <a:prstGeom prst="rect">
            <a:avLst/>
          </a:prstGeom>
        </p:spPr>
      </p:pic>
      <p:sp>
        <p:nvSpPr>
          <p:cNvPr id="8" name="TextBox 7">
            <a:extLst>
              <a:ext uri="{FF2B5EF4-FFF2-40B4-BE49-F238E27FC236}">
                <a16:creationId xmlns:a16="http://schemas.microsoft.com/office/drawing/2014/main" id="{DF5B1714-8EF3-5544-00FF-19B535D6D108}"/>
              </a:ext>
            </a:extLst>
          </p:cNvPr>
          <p:cNvSpPr txBox="1"/>
          <p:nvPr/>
        </p:nvSpPr>
        <p:spPr>
          <a:xfrm>
            <a:off x="1170039" y="648929"/>
            <a:ext cx="6302477" cy="769441"/>
          </a:xfrm>
          <a:prstGeom prst="rect">
            <a:avLst/>
          </a:prstGeom>
          <a:noFill/>
        </p:spPr>
        <p:txBody>
          <a:bodyPr wrap="square" rtlCol="0">
            <a:spAutoFit/>
          </a:bodyPr>
          <a:lstStyle/>
          <a:p>
            <a:pPr algn="ctr"/>
            <a:r>
              <a:rPr lang="en-IN" sz="4400" b="1" dirty="0"/>
              <a:t>Level Of The Water:</a:t>
            </a:r>
          </a:p>
        </p:txBody>
      </p:sp>
    </p:spTree>
    <p:extLst>
      <p:ext uri="{BB962C8B-B14F-4D97-AF65-F5344CB8AC3E}">
        <p14:creationId xmlns:p14="http://schemas.microsoft.com/office/powerpoint/2010/main" val="16925422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793E0F-8EE6-A4EC-BC5F-60BB3F2FB951}"/>
              </a:ext>
            </a:extLst>
          </p:cNvPr>
          <p:cNvPicPr>
            <a:picLocks noChangeAspect="1"/>
          </p:cNvPicPr>
          <p:nvPr/>
        </p:nvPicPr>
        <p:blipFill>
          <a:blip r:embed="rId2"/>
          <a:stretch>
            <a:fillRect/>
          </a:stretch>
        </p:blipFill>
        <p:spPr>
          <a:xfrm>
            <a:off x="1627313" y="2230127"/>
            <a:ext cx="5515745" cy="3715268"/>
          </a:xfrm>
          <a:prstGeom prst="rect">
            <a:avLst/>
          </a:prstGeom>
        </p:spPr>
      </p:pic>
      <p:sp>
        <p:nvSpPr>
          <p:cNvPr id="2" name="TextBox 1">
            <a:extLst>
              <a:ext uri="{FF2B5EF4-FFF2-40B4-BE49-F238E27FC236}">
                <a16:creationId xmlns:a16="http://schemas.microsoft.com/office/drawing/2014/main" id="{C3CD6DC2-F927-63D8-A13F-91E534E7BA83}"/>
              </a:ext>
            </a:extLst>
          </p:cNvPr>
          <p:cNvSpPr txBox="1"/>
          <p:nvPr/>
        </p:nvSpPr>
        <p:spPr>
          <a:xfrm>
            <a:off x="403123" y="648929"/>
            <a:ext cx="8278761" cy="769441"/>
          </a:xfrm>
          <a:prstGeom prst="rect">
            <a:avLst/>
          </a:prstGeom>
          <a:noFill/>
        </p:spPr>
        <p:txBody>
          <a:bodyPr wrap="square" rtlCol="0">
            <a:spAutoFit/>
          </a:bodyPr>
          <a:lstStyle/>
          <a:p>
            <a:pPr algn="ctr"/>
            <a:r>
              <a:rPr lang="en-IN" sz="4400" b="1" dirty="0"/>
              <a:t>Amount Of The Water Flowing:</a:t>
            </a:r>
          </a:p>
        </p:txBody>
      </p:sp>
    </p:spTree>
    <p:extLst>
      <p:ext uri="{BB962C8B-B14F-4D97-AF65-F5344CB8AC3E}">
        <p14:creationId xmlns:p14="http://schemas.microsoft.com/office/powerpoint/2010/main" val="3945842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8037831-6ED2-8BEC-CCFB-B739273BCE6E}"/>
              </a:ext>
            </a:extLst>
          </p:cNvPr>
          <p:cNvSpPr txBox="1"/>
          <p:nvPr/>
        </p:nvSpPr>
        <p:spPr>
          <a:xfrm>
            <a:off x="334297" y="648929"/>
            <a:ext cx="8268929" cy="769441"/>
          </a:xfrm>
          <a:prstGeom prst="rect">
            <a:avLst/>
          </a:prstGeom>
          <a:noFill/>
        </p:spPr>
        <p:txBody>
          <a:bodyPr wrap="square" rtlCol="0">
            <a:spAutoFit/>
          </a:bodyPr>
          <a:lstStyle/>
          <a:p>
            <a:pPr algn="ctr"/>
            <a:r>
              <a:rPr lang="en-IN" sz="4400" b="1" dirty="0"/>
              <a:t>Total Amount Of The Water Used:</a:t>
            </a:r>
          </a:p>
        </p:txBody>
      </p:sp>
      <p:pic>
        <p:nvPicPr>
          <p:cNvPr id="9" name="Picture 8">
            <a:extLst>
              <a:ext uri="{FF2B5EF4-FFF2-40B4-BE49-F238E27FC236}">
                <a16:creationId xmlns:a16="http://schemas.microsoft.com/office/drawing/2014/main" id="{86D5C44A-9228-B0A6-D435-3631BFA759C8}"/>
              </a:ext>
            </a:extLst>
          </p:cNvPr>
          <p:cNvPicPr>
            <a:picLocks noChangeAspect="1"/>
          </p:cNvPicPr>
          <p:nvPr/>
        </p:nvPicPr>
        <p:blipFill>
          <a:blip r:embed="rId2"/>
          <a:stretch>
            <a:fillRect/>
          </a:stretch>
        </p:blipFill>
        <p:spPr>
          <a:xfrm>
            <a:off x="1583222" y="1928866"/>
            <a:ext cx="5525271" cy="3629532"/>
          </a:xfrm>
          <a:prstGeom prst="rect">
            <a:avLst/>
          </a:prstGeom>
        </p:spPr>
      </p:pic>
    </p:spTree>
    <p:extLst>
      <p:ext uri="{BB962C8B-B14F-4D97-AF65-F5344CB8AC3E}">
        <p14:creationId xmlns:p14="http://schemas.microsoft.com/office/powerpoint/2010/main" val="245133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C9B10255-0C6C-C32E-03E5-4886F565609C}"/>
              </a:ext>
            </a:extLst>
          </p:cNvPr>
          <p:cNvSpPr>
            <a:spLocks noGrp="1"/>
          </p:cNvSpPr>
          <p:nvPr>
            <p:ph idx="1"/>
          </p:nvPr>
        </p:nvSpPr>
        <p:spPr>
          <a:xfrm>
            <a:off x="353529" y="878530"/>
            <a:ext cx="8102395" cy="5754176"/>
          </a:xfrm>
        </p:spPr>
        <p:txBody>
          <a:bodyPr>
            <a:normAutofit lnSpcReduction="10000"/>
          </a:bodyPr>
          <a:lstStyle/>
          <a:p>
            <a:r>
              <a:rPr lang="en-US" sz="2400" dirty="0"/>
              <a:t>The growing concern for efficient water management has prompted the development of innovative solutions to monitor and conserve water resources. </a:t>
            </a:r>
          </a:p>
          <a:p>
            <a:r>
              <a:rPr lang="en-US" sz="2400" dirty="0"/>
              <a:t>This abstract outlines the concept of a Real-Time Water Head Monitoring System designed specifically for households and apartments. </a:t>
            </a:r>
          </a:p>
          <a:p>
            <a:r>
              <a:rPr lang="en-US" sz="2400" dirty="0"/>
              <a:t>The Real-Time Water Head Monitoring System integrates advanced sensor technologies, data analytics, and user-friendly interfaces to provide a comprehensive solution for tracking water consumption and detecting potential leaks in residential settings.</a:t>
            </a:r>
          </a:p>
          <a:p>
            <a:r>
              <a:rPr lang="en-US" sz="2400" dirty="0"/>
              <a:t> By employing a network of strategically placed sensors, the system captures real-time data on water flow rates, usage patterns, and anomalies.</a:t>
            </a:r>
          </a:p>
          <a:p>
            <a:r>
              <a:rPr lang="en-US" sz="2400" dirty="0"/>
              <a:t> This data is then transmitted to a central hub, where it is processed and analyzed using machine learning algorithms.</a:t>
            </a:r>
          </a:p>
          <a:p>
            <a:pPr marL="0" indent="0">
              <a:buNone/>
            </a:pPr>
            <a:endParaRPr lang="en-IN" sz="3600" dirty="0"/>
          </a:p>
        </p:txBody>
      </p:sp>
      <p:sp>
        <p:nvSpPr>
          <p:cNvPr id="2" name="TextBox 1">
            <a:extLst>
              <a:ext uri="{FF2B5EF4-FFF2-40B4-BE49-F238E27FC236}">
                <a16:creationId xmlns:a16="http://schemas.microsoft.com/office/drawing/2014/main" id="{F59C87A4-D5F1-F9B1-6D5A-18CAAFE786C7}"/>
              </a:ext>
            </a:extLst>
          </p:cNvPr>
          <p:cNvSpPr txBox="1"/>
          <p:nvPr/>
        </p:nvSpPr>
        <p:spPr>
          <a:xfrm>
            <a:off x="176981" y="71425"/>
            <a:ext cx="2782529" cy="646331"/>
          </a:xfrm>
          <a:prstGeom prst="rect">
            <a:avLst/>
          </a:prstGeom>
          <a:noFill/>
        </p:spPr>
        <p:txBody>
          <a:bodyPr wrap="square" rtlCol="0">
            <a:spAutoFit/>
          </a:bodyPr>
          <a:lstStyle/>
          <a:p>
            <a:pPr algn="ctr"/>
            <a:r>
              <a:rPr lang="en-IN" sz="3600" b="1" u="sng" dirty="0"/>
              <a:t>Abstract:</a:t>
            </a:r>
          </a:p>
        </p:txBody>
      </p:sp>
    </p:spTree>
    <p:extLst>
      <p:ext uri="{BB962C8B-B14F-4D97-AF65-F5344CB8AC3E}">
        <p14:creationId xmlns:p14="http://schemas.microsoft.com/office/powerpoint/2010/main" val="26716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D2C02-1A61-7684-384A-E890F1632050}"/>
              </a:ext>
            </a:extLst>
          </p:cNvPr>
          <p:cNvSpPr>
            <a:spLocks noGrp="1"/>
          </p:cNvSpPr>
          <p:nvPr>
            <p:ph type="title"/>
          </p:nvPr>
        </p:nvSpPr>
        <p:spPr>
          <a:xfrm>
            <a:off x="628650" y="365126"/>
            <a:ext cx="7886700" cy="1325563"/>
          </a:xfrm>
        </p:spPr>
        <p:txBody>
          <a:bodyPr>
            <a:normAutofit/>
          </a:bodyPr>
          <a:lstStyle/>
          <a:p>
            <a:r>
              <a:rPr lang="en-IN" sz="3600" b="1" u="sng" dirty="0"/>
              <a:t>Costs of every sensor:</a:t>
            </a:r>
          </a:p>
        </p:txBody>
      </p:sp>
      <p:sp>
        <p:nvSpPr>
          <p:cNvPr id="3" name="Content Placeholder 2">
            <a:extLst>
              <a:ext uri="{FF2B5EF4-FFF2-40B4-BE49-F238E27FC236}">
                <a16:creationId xmlns:a16="http://schemas.microsoft.com/office/drawing/2014/main" id="{59F452E3-49FB-269B-3F83-1B3E471B141F}"/>
              </a:ext>
            </a:extLst>
          </p:cNvPr>
          <p:cNvSpPr>
            <a:spLocks noGrp="1"/>
          </p:cNvSpPr>
          <p:nvPr>
            <p:ph idx="1"/>
          </p:nvPr>
        </p:nvSpPr>
        <p:spPr>
          <a:xfrm>
            <a:off x="530328" y="1563329"/>
            <a:ext cx="7886700" cy="4387492"/>
          </a:xfrm>
        </p:spPr>
        <p:txBody>
          <a:bodyPr>
            <a:normAutofit/>
          </a:bodyPr>
          <a:lstStyle/>
          <a:p>
            <a:r>
              <a:rPr lang="en-IN" sz="2400" dirty="0"/>
              <a:t>Microcontroller(NodeMCU/Raspberry Pi): ₹164 - ₹8100</a:t>
            </a:r>
          </a:p>
          <a:p>
            <a:r>
              <a:rPr lang="en-IN" sz="2400" dirty="0"/>
              <a:t> Flow Sensor: ₹410 - ₹2000</a:t>
            </a:r>
          </a:p>
          <a:p>
            <a:r>
              <a:rPr lang="en-IN" sz="2400" dirty="0"/>
              <a:t> Ultrasonic Sensor: ₹82 - ₹500 </a:t>
            </a:r>
          </a:p>
          <a:p>
            <a:r>
              <a:rPr lang="en-IN" sz="2400" dirty="0"/>
              <a:t>Motor: ₹820 - ₹4100 </a:t>
            </a:r>
          </a:p>
          <a:p>
            <a:r>
              <a:rPr lang="en-IN" sz="2400" dirty="0"/>
              <a:t>Miscellaneous: ₹82 - ₹246</a:t>
            </a:r>
          </a:p>
          <a:p>
            <a:pPr marL="0" indent="0">
              <a:buNone/>
            </a:pPr>
            <a:r>
              <a:rPr lang="en-IN" sz="2400" dirty="0"/>
              <a:t> --------------------------------- </a:t>
            </a:r>
          </a:p>
          <a:p>
            <a:r>
              <a:rPr lang="en-IN" sz="2400" dirty="0"/>
              <a:t>Total: ₹1558 - ₹15000(Approx.)</a:t>
            </a:r>
          </a:p>
        </p:txBody>
      </p:sp>
    </p:spTree>
    <p:extLst>
      <p:ext uri="{BB962C8B-B14F-4D97-AF65-F5344CB8AC3E}">
        <p14:creationId xmlns:p14="http://schemas.microsoft.com/office/powerpoint/2010/main" val="3856904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1116A-68E0-A357-A27A-6DE7A194EA11}"/>
              </a:ext>
            </a:extLst>
          </p:cNvPr>
          <p:cNvSpPr>
            <a:spLocks noGrp="1"/>
          </p:cNvSpPr>
          <p:nvPr>
            <p:ph type="ctrTitle"/>
          </p:nvPr>
        </p:nvSpPr>
        <p:spPr>
          <a:xfrm>
            <a:off x="1074174" y="620918"/>
            <a:ext cx="6858000" cy="1542179"/>
          </a:xfrm>
        </p:spPr>
        <p:txBody>
          <a:bodyPr>
            <a:normAutofit/>
          </a:bodyPr>
          <a:lstStyle/>
          <a:p>
            <a:r>
              <a:rPr lang="en-IN" dirty="0"/>
              <a:t>Future Enhancement</a:t>
            </a:r>
            <a:br>
              <a:rPr lang="en-IN" dirty="0"/>
            </a:br>
            <a:r>
              <a:rPr lang="en-IN" dirty="0"/>
              <a:t>(Measuring PH Level ).</a:t>
            </a:r>
          </a:p>
        </p:txBody>
      </p:sp>
      <p:sp>
        <p:nvSpPr>
          <p:cNvPr id="3" name="Subtitle 2">
            <a:extLst>
              <a:ext uri="{FF2B5EF4-FFF2-40B4-BE49-F238E27FC236}">
                <a16:creationId xmlns:a16="http://schemas.microsoft.com/office/drawing/2014/main" id="{FBF6F423-B2CC-9F9F-1B12-E87B595DD950}"/>
              </a:ext>
            </a:extLst>
          </p:cNvPr>
          <p:cNvSpPr>
            <a:spLocks noGrp="1"/>
          </p:cNvSpPr>
          <p:nvPr>
            <p:ph type="subTitle" idx="1"/>
          </p:nvPr>
        </p:nvSpPr>
        <p:spPr>
          <a:xfrm>
            <a:off x="1074173" y="2428568"/>
            <a:ext cx="7135761" cy="3500284"/>
          </a:xfrm>
        </p:spPr>
        <p:txBody>
          <a:bodyPr>
            <a:normAutofit lnSpcReduction="10000"/>
          </a:bodyPr>
          <a:lstStyle/>
          <a:p>
            <a:pPr marL="285750" indent="-285750" algn="l">
              <a:buFont typeface="Arial" panose="020B0604020202020204" pitchFamily="34" charset="0"/>
              <a:buChar char="•"/>
            </a:pPr>
            <a:r>
              <a:rPr lang="en-IN" sz="3200" dirty="0"/>
              <a:t>By using a PH meter we can find the quality of the water.</a:t>
            </a:r>
          </a:p>
          <a:p>
            <a:pPr marL="285750" indent="-285750" algn="l">
              <a:buFont typeface="Arial" panose="020B0604020202020204" pitchFamily="34" charset="0"/>
              <a:buChar char="•"/>
            </a:pPr>
            <a:r>
              <a:rPr lang="en-IN" sz="3200" dirty="0"/>
              <a:t>If the quality of water is low then the IOT system will send the alert/warning to the end user.</a:t>
            </a:r>
          </a:p>
          <a:p>
            <a:pPr marL="285750" indent="-285750" algn="l">
              <a:buFont typeface="Arial" panose="020B0604020202020204" pitchFamily="34" charset="0"/>
              <a:buChar char="•"/>
            </a:pPr>
            <a:r>
              <a:rPr lang="en-IN" sz="3200" dirty="0"/>
              <a:t>This enhancement ensures safer consumption of the water for the end user.</a:t>
            </a:r>
          </a:p>
        </p:txBody>
      </p:sp>
    </p:spTree>
    <p:extLst>
      <p:ext uri="{BB962C8B-B14F-4D97-AF65-F5344CB8AC3E}">
        <p14:creationId xmlns:p14="http://schemas.microsoft.com/office/powerpoint/2010/main" val="19115643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AD6F-6A3B-FE5E-E4BF-446033A103AF}"/>
              </a:ext>
            </a:extLst>
          </p:cNvPr>
          <p:cNvSpPr>
            <a:spLocks noGrp="1"/>
          </p:cNvSpPr>
          <p:nvPr>
            <p:ph type="title"/>
          </p:nvPr>
        </p:nvSpPr>
        <p:spPr>
          <a:xfrm>
            <a:off x="628650" y="3032032"/>
            <a:ext cx="7886700" cy="1325563"/>
          </a:xfrm>
        </p:spPr>
        <p:txBody>
          <a:bodyPr>
            <a:normAutofit fontScale="90000"/>
          </a:bodyPr>
          <a:lstStyle/>
          <a:p>
            <a:pPr algn="ctr"/>
            <a:r>
              <a:rPr lang="en-IN" sz="6000" b="1" dirty="0">
                <a:latin typeface="Bookman Old Style" panose="02050604050505020204" pitchFamily="18" charset="0"/>
              </a:rPr>
              <a:t>Thank You…!</a:t>
            </a:r>
            <a:br>
              <a:rPr lang="en-IN" sz="6000" b="1" dirty="0">
                <a:latin typeface="Bookman Old Style" panose="02050604050505020204" pitchFamily="18" charset="0"/>
              </a:rPr>
            </a:br>
            <a:endParaRPr lang="en-IN" sz="6000" b="1" dirty="0">
              <a:latin typeface="Bookman Old Style" panose="02050604050505020204" pitchFamily="18" charset="0"/>
            </a:endParaRPr>
          </a:p>
        </p:txBody>
      </p:sp>
    </p:spTree>
    <p:extLst>
      <p:ext uri="{BB962C8B-B14F-4D97-AF65-F5344CB8AC3E}">
        <p14:creationId xmlns:p14="http://schemas.microsoft.com/office/powerpoint/2010/main" val="427273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91D289-34C8-830E-731F-6610686698D3}"/>
              </a:ext>
            </a:extLst>
          </p:cNvPr>
          <p:cNvSpPr>
            <a:spLocks noGrp="1"/>
          </p:cNvSpPr>
          <p:nvPr>
            <p:ph idx="1"/>
          </p:nvPr>
        </p:nvSpPr>
        <p:spPr>
          <a:xfrm>
            <a:off x="387490" y="371790"/>
            <a:ext cx="7886700" cy="6189784"/>
          </a:xfrm>
        </p:spPr>
        <p:txBody>
          <a:bodyPr>
            <a:normAutofit fontScale="62500" lnSpcReduction="20000"/>
          </a:bodyPr>
          <a:lstStyle/>
          <a:p>
            <a:r>
              <a:rPr lang="en-US" sz="3900" dirty="0"/>
              <a:t>Residents are granted access to the system through a user-friendly interface, which offers insights into their water usage patterns, historical data, and personalized conservation tips.</a:t>
            </a:r>
          </a:p>
          <a:p>
            <a:r>
              <a:rPr lang="en-US" sz="3900" dirty="0"/>
              <a:t> In cases of abnormal water flow indicative of leaks or wastage, the system promptly alerts users through notifications, allowing for timely intervention and prevention of water-related damages.</a:t>
            </a:r>
          </a:p>
          <a:p>
            <a:r>
              <a:rPr lang="en-US" sz="3900" dirty="0"/>
              <a:t>By detecting and addressing leaks in a timely manner, significant reductions in water wastage can be achieved, leading to environmental benefits and potential cost savings for users.</a:t>
            </a:r>
          </a:p>
          <a:p>
            <a:r>
              <a:rPr lang="en-US" sz="3900" dirty="0"/>
              <a:t> The Real-Time Water Head Monitoring System presents an innovative approach to water management in households and apartments. </a:t>
            </a:r>
          </a:p>
          <a:p>
            <a:r>
              <a:rPr lang="en-US" sz="3900" dirty="0"/>
              <a:t>Through its integration of cutting-edge sensor technology, data analytics, and user engagement, the system offers a valuable tool for promoting water conservation and sustainable living practices at the individual and community levels. </a:t>
            </a:r>
            <a:endParaRPr lang="en-IN" sz="3900" dirty="0"/>
          </a:p>
          <a:p>
            <a:endParaRPr lang="en-IN" dirty="0"/>
          </a:p>
        </p:txBody>
      </p:sp>
    </p:spTree>
    <p:extLst>
      <p:ext uri="{BB962C8B-B14F-4D97-AF65-F5344CB8AC3E}">
        <p14:creationId xmlns:p14="http://schemas.microsoft.com/office/powerpoint/2010/main" val="816397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D4AB-D630-D70E-3DF8-6CE06F5BD9A3}"/>
              </a:ext>
            </a:extLst>
          </p:cNvPr>
          <p:cNvSpPr>
            <a:spLocks noGrp="1"/>
          </p:cNvSpPr>
          <p:nvPr>
            <p:ph type="title"/>
          </p:nvPr>
        </p:nvSpPr>
        <p:spPr>
          <a:xfrm>
            <a:off x="476056" y="279922"/>
            <a:ext cx="7886700" cy="1325563"/>
          </a:xfrm>
        </p:spPr>
        <p:txBody>
          <a:bodyPr>
            <a:normAutofit/>
          </a:bodyPr>
          <a:lstStyle/>
          <a:p>
            <a:r>
              <a:rPr lang="en-IN" sz="3600" b="1" u="sng" dirty="0"/>
              <a:t>Introduction:</a:t>
            </a:r>
          </a:p>
        </p:txBody>
      </p:sp>
      <p:sp>
        <p:nvSpPr>
          <p:cNvPr id="3" name="Content Placeholder 2">
            <a:extLst>
              <a:ext uri="{FF2B5EF4-FFF2-40B4-BE49-F238E27FC236}">
                <a16:creationId xmlns:a16="http://schemas.microsoft.com/office/drawing/2014/main" id="{0C7C4CF7-735E-FF60-27D3-EB2215E38EBF}"/>
              </a:ext>
            </a:extLst>
          </p:cNvPr>
          <p:cNvSpPr>
            <a:spLocks noGrp="1"/>
          </p:cNvSpPr>
          <p:nvPr>
            <p:ph idx="1"/>
          </p:nvPr>
        </p:nvSpPr>
        <p:spPr>
          <a:xfrm>
            <a:off x="476056" y="1605485"/>
            <a:ext cx="7886700" cy="5252515"/>
          </a:xfrm>
        </p:spPr>
        <p:txBody>
          <a:bodyPr>
            <a:normAutofit/>
          </a:bodyPr>
          <a:lstStyle/>
          <a:p>
            <a:r>
              <a:rPr lang="en-IN" sz="2800" dirty="0"/>
              <a:t>Efficiency in water management aims to increase the effective usage of water especially in households.</a:t>
            </a:r>
          </a:p>
          <a:p>
            <a:r>
              <a:rPr lang="en-IN" sz="2800" dirty="0"/>
              <a:t>This can be achieved by reducing the misuse and wastage of the water in households.</a:t>
            </a:r>
          </a:p>
          <a:p>
            <a:r>
              <a:rPr lang="en-IN" sz="2800" dirty="0"/>
              <a:t>Mostly, in households and apartments the major reason for misuse or wastage of the water is due to the water pipe line leakage or overflow of the water tank while filling it.</a:t>
            </a:r>
          </a:p>
          <a:p>
            <a:endParaRPr lang="en-IN" sz="3200" dirty="0"/>
          </a:p>
        </p:txBody>
      </p:sp>
    </p:spTree>
    <p:extLst>
      <p:ext uri="{BB962C8B-B14F-4D97-AF65-F5344CB8AC3E}">
        <p14:creationId xmlns:p14="http://schemas.microsoft.com/office/powerpoint/2010/main" val="1703214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B8D6B-F5E8-5207-A9DB-018A5151F133}"/>
              </a:ext>
            </a:extLst>
          </p:cNvPr>
          <p:cNvSpPr>
            <a:spLocks noGrp="1"/>
          </p:cNvSpPr>
          <p:nvPr>
            <p:ph type="title"/>
          </p:nvPr>
        </p:nvSpPr>
        <p:spPr>
          <a:xfrm>
            <a:off x="344130" y="2408237"/>
            <a:ext cx="8878528" cy="1325563"/>
          </a:xfrm>
        </p:spPr>
        <p:txBody>
          <a:bodyPr>
            <a:normAutofit/>
          </a:bodyPr>
          <a:lstStyle/>
          <a:p>
            <a:r>
              <a:rPr lang="en-IN" sz="4000" b="1" u="sng" dirty="0">
                <a:latin typeface="Times New Roman" panose="02020603050405020304" pitchFamily="18" charset="0"/>
                <a:cs typeface="Times New Roman" panose="02020603050405020304" pitchFamily="18" charset="0"/>
              </a:rPr>
              <a:t>Proposed System with Architecture:</a:t>
            </a:r>
            <a:endParaRPr lang="en-IN" sz="3600" b="1" u="sng" dirty="0"/>
          </a:p>
        </p:txBody>
      </p:sp>
    </p:spTree>
    <p:extLst>
      <p:ext uri="{BB962C8B-B14F-4D97-AF65-F5344CB8AC3E}">
        <p14:creationId xmlns:p14="http://schemas.microsoft.com/office/powerpoint/2010/main" val="1946658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041710F-F2BB-81B8-8C34-29CAB885E2D1}"/>
              </a:ext>
            </a:extLst>
          </p:cNvPr>
          <p:cNvPicPr>
            <a:picLocks noChangeAspect="1"/>
          </p:cNvPicPr>
          <p:nvPr/>
        </p:nvPicPr>
        <p:blipFill>
          <a:blip r:embed="rId2"/>
          <a:stretch>
            <a:fillRect/>
          </a:stretch>
        </p:blipFill>
        <p:spPr>
          <a:xfrm>
            <a:off x="0" y="1"/>
            <a:ext cx="9144000" cy="6909498"/>
          </a:xfrm>
          <a:prstGeom prst="rect">
            <a:avLst/>
          </a:prstGeom>
        </p:spPr>
      </p:pic>
    </p:spTree>
    <p:extLst>
      <p:ext uri="{BB962C8B-B14F-4D97-AF65-F5344CB8AC3E}">
        <p14:creationId xmlns:p14="http://schemas.microsoft.com/office/powerpoint/2010/main" val="4084329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29E3E9D-4335-0803-C458-5F73527EBD88}"/>
              </a:ext>
            </a:extLst>
          </p:cNvPr>
          <p:cNvPicPr>
            <a:picLocks noChangeAspect="1"/>
          </p:cNvPicPr>
          <p:nvPr/>
        </p:nvPicPr>
        <p:blipFill>
          <a:blip r:embed="rId2"/>
          <a:stretch>
            <a:fillRect/>
          </a:stretch>
        </p:blipFill>
        <p:spPr>
          <a:xfrm>
            <a:off x="265471" y="353961"/>
            <a:ext cx="8750561" cy="6066504"/>
          </a:xfrm>
          <a:prstGeom prst="rect">
            <a:avLst/>
          </a:prstGeom>
        </p:spPr>
      </p:pic>
    </p:spTree>
    <p:extLst>
      <p:ext uri="{BB962C8B-B14F-4D97-AF65-F5344CB8AC3E}">
        <p14:creationId xmlns:p14="http://schemas.microsoft.com/office/powerpoint/2010/main" val="149795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4E5A-1700-EA3E-8851-DB41404D4389}"/>
              </a:ext>
            </a:extLst>
          </p:cNvPr>
          <p:cNvSpPr>
            <a:spLocks noGrp="1"/>
          </p:cNvSpPr>
          <p:nvPr>
            <p:ph type="title"/>
          </p:nvPr>
        </p:nvSpPr>
        <p:spPr>
          <a:xfrm>
            <a:off x="216667" y="0"/>
            <a:ext cx="7148666" cy="991726"/>
          </a:xfrm>
        </p:spPr>
        <p:txBody>
          <a:bodyPr/>
          <a:lstStyle/>
          <a:p>
            <a:r>
              <a:rPr lang="en-IN" b="1" u="sng" dirty="0"/>
              <a:t>Objectives of the proposed system:</a:t>
            </a:r>
          </a:p>
        </p:txBody>
      </p:sp>
      <p:sp>
        <p:nvSpPr>
          <p:cNvPr id="4" name="Rectangle 1">
            <a:extLst>
              <a:ext uri="{FF2B5EF4-FFF2-40B4-BE49-F238E27FC236}">
                <a16:creationId xmlns:a16="http://schemas.microsoft.com/office/drawing/2014/main" id="{A28995C1-3B77-D6BB-B883-37B8A0D34E3F}"/>
              </a:ext>
            </a:extLst>
          </p:cNvPr>
          <p:cNvSpPr>
            <a:spLocks noGrp="1" noChangeArrowheads="1"/>
          </p:cNvSpPr>
          <p:nvPr>
            <p:ph idx="1"/>
          </p:nvPr>
        </p:nvSpPr>
        <p:spPr bwMode="auto">
          <a:xfrm>
            <a:off x="303248" y="856357"/>
            <a:ext cx="8097174"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u="sng" dirty="0"/>
              <a:t>Measure Water Flow:</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Use a turbine flow sensor (YF-S201) to measure the flow rate of water in liters per minute.</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Calculate the total volume of water that has passed through the system over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u="sng" dirty="0"/>
              <a:t>Monitor Water Level:</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Use an ultrasonic sensor (HC-SR04) to measure the water level in a tank.</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Determine when the water level is too low (indicating the tank is almost empty).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u="sng" dirty="0"/>
              <a:t>Control a Motor:</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Automatically turn on or off a motor (e.g., a water pump) based on the water level in the tank.</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t>       Turn off the motor when the water level is too low to prevent the pump from running dry.</a:t>
            </a:r>
          </a:p>
          <a:p>
            <a:pPr defTabSz="914400" eaLnBrk="0" fontAlgn="base" hangingPunct="0">
              <a:lnSpc>
                <a:spcPct val="100000"/>
              </a:lnSpc>
              <a:spcBef>
                <a:spcPct val="0"/>
              </a:spcBef>
              <a:spcAft>
                <a:spcPct val="0"/>
              </a:spcAft>
            </a:pPr>
            <a:r>
              <a:rPr lang="en-US" altLang="en-US" sz="2000" u="sng" dirty="0"/>
              <a:t>Real-Time Monitoring:</a:t>
            </a:r>
          </a:p>
          <a:p>
            <a:pPr marL="342900" lvl="1" indent="0" defTabSz="914400" eaLnBrk="0" fontAlgn="base" hangingPunct="0">
              <a:lnSpc>
                <a:spcPct val="100000"/>
              </a:lnSpc>
              <a:spcBef>
                <a:spcPct val="0"/>
              </a:spcBef>
              <a:spcAft>
                <a:spcPct val="0"/>
              </a:spcAft>
              <a:buNone/>
            </a:pPr>
            <a:r>
              <a:rPr lang="en-US" sz="2000" dirty="0"/>
              <a:t>Provides continuous monitoring of water usage and tank levels, which can be crucial for various applications such as agriculture, water resource management, and household water usage.</a:t>
            </a:r>
            <a:endParaRPr lang="en-US" altLang="en-US" sz="20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4271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14082</TotalTime>
  <Words>1324</Words>
  <Application>Microsoft Office PowerPoint</Application>
  <PresentationFormat>On-screen Show (4:3)</PresentationFormat>
  <Paragraphs>119</Paragraphs>
  <Slides>32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-apple-system</vt:lpstr>
      <vt:lpstr>Arial</vt:lpstr>
      <vt:lpstr>Bookman Old Style</vt:lpstr>
      <vt:lpstr>Calibri</vt:lpstr>
      <vt:lpstr>Calibri Light</vt:lpstr>
      <vt:lpstr>Google Sans</vt:lpstr>
      <vt:lpstr>Helvetica</vt:lpstr>
      <vt:lpstr>Times New Roman</vt:lpstr>
      <vt:lpstr>Office Theme</vt:lpstr>
      <vt:lpstr>PowerPoint Presentation</vt:lpstr>
      <vt:lpstr>Contents Outline</vt:lpstr>
      <vt:lpstr>PowerPoint Presentation</vt:lpstr>
      <vt:lpstr>PowerPoint Presentation</vt:lpstr>
      <vt:lpstr>Introduction:</vt:lpstr>
      <vt:lpstr>Proposed System with Architecture:</vt:lpstr>
      <vt:lpstr>PowerPoint Presentation</vt:lpstr>
      <vt:lpstr>PowerPoint Presentation</vt:lpstr>
      <vt:lpstr>Objectives of the proposed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REQUIREMENTS  Hardware requirements:  </vt:lpstr>
      <vt:lpstr> </vt:lpstr>
      <vt:lpstr>PowerPoint Presentation</vt:lpstr>
      <vt:lpstr>PowerPoint Presentation</vt:lpstr>
      <vt:lpstr>PowerPoint Presentation</vt:lpstr>
      <vt:lpstr>User Interface and Management</vt:lpstr>
      <vt:lpstr>PowerPoint Presentation</vt:lpstr>
      <vt:lpstr>PowerPoint Presentation</vt:lpstr>
      <vt:lpstr>PowerPoint Presentation</vt:lpstr>
      <vt:lpstr>PowerPoint Presentation</vt:lpstr>
      <vt:lpstr>PowerPoint Presentation</vt:lpstr>
      <vt:lpstr>Costs of every sensor:</vt:lpstr>
      <vt:lpstr>Future Enhancement (Measuring PH Level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Avinash B</dc:creator>
  <cp:lastModifiedBy>Allada Harinisri</cp:lastModifiedBy>
  <cp:revision>206</cp:revision>
  <dcterms:created xsi:type="dcterms:W3CDTF">2022-12-24T18:14:31Z</dcterms:created>
  <dcterms:modified xsi:type="dcterms:W3CDTF">2024-07-28T15:06:46Z</dcterms:modified>
</cp:coreProperties>
</file>