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9"/>
  </p:notesMasterIdLst>
  <p:sldIdLst>
    <p:sldId id="256" r:id="rId2"/>
    <p:sldId id="284" r:id="rId3"/>
    <p:sldId id="278" r:id="rId4"/>
    <p:sldId id="279" r:id="rId5"/>
    <p:sldId id="258" r:id="rId6"/>
    <p:sldId id="283" r:id="rId7"/>
    <p:sldId id="281" r:id="rId8"/>
    <p:sldId id="293" r:id="rId9"/>
    <p:sldId id="296" r:id="rId10"/>
    <p:sldId id="261" r:id="rId11"/>
    <p:sldId id="287" r:id="rId12"/>
    <p:sldId id="288" r:id="rId13"/>
    <p:sldId id="292" r:id="rId14"/>
    <p:sldId id="295" r:id="rId15"/>
    <p:sldId id="286" r:id="rId16"/>
    <p:sldId id="266" r:id="rId17"/>
    <p:sldId id="270" r:id="rId18"/>
    <p:sldId id="277" r:id="rId19"/>
    <p:sldId id="289" r:id="rId20"/>
    <p:sldId id="268" r:id="rId21"/>
    <p:sldId id="291" r:id="rId22"/>
    <p:sldId id="294" r:id="rId23"/>
    <p:sldId id="265" r:id="rId24"/>
    <p:sldId id="269" r:id="rId25"/>
    <p:sldId id="285" r:id="rId26"/>
    <p:sldId id="275"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He" initials="YH" lastIdx="1" clrIdx="0">
    <p:extLst>
      <p:ext uri="{19B8F6BF-5375-455C-9EA6-DF929625EA0E}">
        <p15:presenceInfo xmlns:p15="http://schemas.microsoft.com/office/powerpoint/2012/main" userId="Yifan 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64" autoAdjust="0"/>
  </p:normalViewPr>
  <p:slideViewPr>
    <p:cSldViewPr snapToGrid="0">
      <p:cViewPr varScale="1">
        <p:scale>
          <a:sx n="99" d="100"/>
          <a:sy n="99"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54632-2CF2-4A4D-8AB2-CCE148783D2A}" type="datetimeFigureOut">
              <a:rPr lang="en-AU" smtClean="0"/>
              <a:t>3/03/2022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0EF53-30FA-40D2-9B57-AE32FBA21D79}" type="slidenum">
              <a:rPr lang="en-AU" smtClean="0"/>
              <a:t>‹#›</a:t>
            </a:fld>
            <a:endParaRPr lang="en-AU"/>
          </a:p>
        </p:txBody>
      </p:sp>
    </p:spTree>
    <p:extLst>
      <p:ext uri="{BB962C8B-B14F-4D97-AF65-F5344CB8AC3E}">
        <p14:creationId xmlns:p14="http://schemas.microsoft.com/office/powerpoint/2010/main" val="2662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Put it at the beginning of the slides.</a:t>
            </a:r>
          </a:p>
        </p:txBody>
      </p:sp>
      <p:sp>
        <p:nvSpPr>
          <p:cNvPr id="4" name="Slide Number Placeholder 3"/>
          <p:cNvSpPr>
            <a:spLocks noGrp="1"/>
          </p:cNvSpPr>
          <p:nvPr>
            <p:ph type="sldNum" sz="quarter" idx="5"/>
          </p:nvPr>
        </p:nvSpPr>
        <p:spPr/>
        <p:txBody>
          <a:bodyPr/>
          <a:lstStyle/>
          <a:p>
            <a:fld id="{9DA0EF53-30FA-40D2-9B57-AE32FBA21D79}" type="slidenum">
              <a:rPr lang="en-AU" smtClean="0"/>
              <a:t>2</a:t>
            </a:fld>
            <a:endParaRPr lang="en-AU"/>
          </a:p>
        </p:txBody>
      </p:sp>
    </p:spTree>
    <p:extLst>
      <p:ext uri="{BB962C8B-B14F-4D97-AF65-F5344CB8AC3E}">
        <p14:creationId xmlns:p14="http://schemas.microsoft.com/office/powerpoint/2010/main" val="137757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Eliminate existential branching, increase the font.</a:t>
            </a:r>
          </a:p>
          <a:p>
            <a:r>
              <a:rPr lang="en-AU" dirty="0"/>
              <a:t>Add the original theorems</a:t>
            </a:r>
          </a:p>
        </p:txBody>
      </p:sp>
      <p:sp>
        <p:nvSpPr>
          <p:cNvPr id="4" name="Slide Number Placeholder 3"/>
          <p:cNvSpPr>
            <a:spLocks noGrp="1"/>
          </p:cNvSpPr>
          <p:nvPr>
            <p:ph type="sldNum" sz="quarter" idx="5"/>
          </p:nvPr>
        </p:nvSpPr>
        <p:spPr/>
        <p:txBody>
          <a:bodyPr/>
          <a:lstStyle/>
          <a:p>
            <a:fld id="{9DA0EF53-30FA-40D2-9B57-AE32FBA21D79}" type="slidenum">
              <a:rPr lang="en-AU" smtClean="0"/>
              <a:t>13</a:t>
            </a:fld>
            <a:endParaRPr lang="en-AU"/>
          </a:p>
        </p:txBody>
      </p:sp>
    </p:spTree>
    <p:extLst>
      <p:ext uri="{BB962C8B-B14F-4D97-AF65-F5344CB8AC3E}">
        <p14:creationId xmlns:p14="http://schemas.microsoft.com/office/powerpoint/2010/main" val="305012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Identify MPN, MPN is always a leaf. How to do MPN</a:t>
            </a:r>
          </a:p>
          <a:p>
            <a:r>
              <a:rPr lang="en-AU" dirty="0"/>
              <a:t>Guaranteed, MPN. Exploration-&gt;selection is find the MPN</a:t>
            </a:r>
          </a:p>
        </p:txBody>
      </p:sp>
      <p:sp>
        <p:nvSpPr>
          <p:cNvPr id="4" name="Slide Number Placeholder 3"/>
          <p:cNvSpPr>
            <a:spLocks noGrp="1"/>
          </p:cNvSpPr>
          <p:nvPr>
            <p:ph type="sldNum" sz="quarter" idx="5"/>
          </p:nvPr>
        </p:nvSpPr>
        <p:spPr/>
        <p:txBody>
          <a:bodyPr/>
          <a:lstStyle/>
          <a:p>
            <a:fld id="{9DA0EF53-30FA-40D2-9B57-AE32FBA21D79}" type="slidenum">
              <a:rPr lang="en-AU" smtClean="0"/>
              <a:t>19</a:t>
            </a:fld>
            <a:endParaRPr lang="en-AU"/>
          </a:p>
        </p:txBody>
      </p:sp>
    </p:spTree>
    <p:extLst>
      <p:ext uri="{BB962C8B-B14F-4D97-AF65-F5344CB8AC3E}">
        <p14:creationId xmlns:p14="http://schemas.microsoft.com/office/powerpoint/2010/main" val="1997689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SAT solver can be called, present the exists already, introduce what’s new</a:t>
            </a:r>
          </a:p>
        </p:txBody>
      </p:sp>
      <p:sp>
        <p:nvSpPr>
          <p:cNvPr id="4" name="Slide Number Placeholder 3"/>
          <p:cNvSpPr>
            <a:spLocks noGrp="1"/>
          </p:cNvSpPr>
          <p:nvPr>
            <p:ph type="sldNum" sz="quarter" idx="5"/>
          </p:nvPr>
        </p:nvSpPr>
        <p:spPr/>
        <p:txBody>
          <a:bodyPr/>
          <a:lstStyle/>
          <a:p>
            <a:fld id="{9DA0EF53-30FA-40D2-9B57-AE32FBA21D79}" type="slidenum">
              <a:rPr lang="en-AU" smtClean="0"/>
              <a:t>22</a:t>
            </a:fld>
            <a:endParaRPr lang="en-AU"/>
          </a:p>
        </p:txBody>
      </p:sp>
    </p:spTree>
    <p:extLst>
      <p:ext uri="{BB962C8B-B14F-4D97-AF65-F5344CB8AC3E}">
        <p14:creationId xmlns:p14="http://schemas.microsoft.com/office/powerpoint/2010/main" val="1942559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Say something about time.</a:t>
            </a:r>
          </a:p>
          <a:p>
            <a:r>
              <a:rPr lang="en-AU" dirty="0"/>
              <a:t>Go back to the latex, put numbers is bold if it is much better.</a:t>
            </a:r>
          </a:p>
          <a:p>
            <a:r>
              <a:rPr lang="en-AU" dirty="0"/>
              <a:t>Either, both.</a:t>
            </a:r>
          </a:p>
          <a:p>
            <a:r>
              <a:rPr lang="en-AU" dirty="0"/>
              <a:t>Put gttt4x4 highlight</a:t>
            </a:r>
          </a:p>
          <a:p>
            <a:r>
              <a:rPr lang="en-AU" dirty="0"/>
              <a:t>Name of the solver</a:t>
            </a:r>
          </a:p>
        </p:txBody>
      </p:sp>
      <p:sp>
        <p:nvSpPr>
          <p:cNvPr id="4" name="Slide Number Placeholder 3"/>
          <p:cNvSpPr>
            <a:spLocks noGrp="1"/>
          </p:cNvSpPr>
          <p:nvPr>
            <p:ph type="sldNum" sz="quarter" idx="5"/>
          </p:nvPr>
        </p:nvSpPr>
        <p:spPr/>
        <p:txBody>
          <a:bodyPr/>
          <a:lstStyle/>
          <a:p>
            <a:fld id="{9DA0EF53-30FA-40D2-9B57-AE32FBA21D79}" type="slidenum">
              <a:rPr lang="en-AU" smtClean="0"/>
              <a:t>23</a:t>
            </a:fld>
            <a:endParaRPr lang="en-AU"/>
          </a:p>
        </p:txBody>
      </p:sp>
    </p:spTree>
    <p:extLst>
      <p:ext uri="{BB962C8B-B14F-4D97-AF65-F5344CB8AC3E}">
        <p14:creationId xmlns:p14="http://schemas.microsoft.com/office/powerpoint/2010/main" val="1697405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SAT solver in the second section</a:t>
            </a:r>
          </a:p>
        </p:txBody>
      </p:sp>
      <p:sp>
        <p:nvSpPr>
          <p:cNvPr id="4" name="Slide Number Placeholder 3"/>
          <p:cNvSpPr>
            <a:spLocks noGrp="1"/>
          </p:cNvSpPr>
          <p:nvPr>
            <p:ph type="sldNum" sz="quarter" idx="5"/>
          </p:nvPr>
        </p:nvSpPr>
        <p:spPr/>
        <p:txBody>
          <a:bodyPr/>
          <a:lstStyle/>
          <a:p>
            <a:fld id="{9DA0EF53-30FA-40D2-9B57-AE32FBA21D79}" type="slidenum">
              <a:rPr lang="en-AU" smtClean="0"/>
              <a:t>25</a:t>
            </a:fld>
            <a:endParaRPr lang="en-AU"/>
          </a:p>
        </p:txBody>
      </p:sp>
    </p:spTree>
    <p:extLst>
      <p:ext uri="{BB962C8B-B14F-4D97-AF65-F5344CB8AC3E}">
        <p14:creationId xmlns:p14="http://schemas.microsoft.com/office/powerpoint/2010/main" val="791909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Larger font.</a:t>
            </a:r>
          </a:p>
        </p:txBody>
      </p:sp>
      <p:sp>
        <p:nvSpPr>
          <p:cNvPr id="4" name="Slide Number Placeholder 3"/>
          <p:cNvSpPr>
            <a:spLocks noGrp="1"/>
          </p:cNvSpPr>
          <p:nvPr>
            <p:ph type="sldNum" sz="quarter" idx="5"/>
          </p:nvPr>
        </p:nvSpPr>
        <p:spPr/>
        <p:txBody>
          <a:bodyPr/>
          <a:lstStyle/>
          <a:p>
            <a:fld id="{9DA0EF53-30FA-40D2-9B57-AE32FBA21D79}" type="slidenum">
              <a:rPr lang="en-AU" smtClean="0"/>
              <a:t>26</a:t>
            </a:fld>
            <a:endParaRPr lang="en-AU"/>
          </a:p>
        </p:txBody>
      </p:sp>
    </p:spTree>
    <p:extLst>
      <p:ext uri="{BB962C8B-B14F-4D97-AF65-F5344CB8AC3E}">
        <p14:creationId xmlns:p14="http://schemas.microsoft.com/office/powerpoint/2010/main" val="217576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 subsections</a:t>
            </a:r>
          </a:p>
        </p:txBody>
      </p:sp>
      <p:sp>
        <p:nvSpPr>
          <p:cNvPr id="4" name="Slide Number Placeholder 3"/>
          <p:cNvSpPr>
            <a:spLocks noGrp="1"/>
          </p:cNvSpPr>
          <p:nvPr>
            <p:ph type="sldNum" sz="quarter" idx="5"/>
          </p:nvPr>
        </p:nvSpPr>
        <p:spPr/>
        <p:txBody>
          <a:bodyPr/>
          <a:lstStyle/>
          <a:p>
            <a:fld id="{9DA0EF53-30FA-40D2-9B57-AE32FBA21D79}" type="slidenum">
              <a:rPr lang="en-AU" smtClean="0"/>
              <a:t>4</a:t>
            </a:fld>
            <a:endParaRPr lang="en-AU"/>
          </a:p>
        </p:txBody>
      </p:sp>
    </p:spTree>
    <p:extLst>
      <p:ext uri="{BB962C8B-B14F-4D97-AF65-F5344CB8AC3E}">
        <p14:creationId xmlns:p14="http://schemas.microsoft.com/office/powerpoint/2010/main" val="208443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 examples, some unit literals, some pure literals</a:t>
            </a:r>
          </a:p>
        </p:txBody>
      </p:sp>
      <p:sp>
        <p:nvSpPr>
          <p:cNvPr id="4" name="Slide Number Placeholder 3"/>
          <p:cNvSpPr>
            <a:spLocks noGrp="1"/>
          </p:cNvSpPr>
          <p:nvPr>
            <p:ph type="sldNum" sz="quarter" idx="5"/>
          </p:nvPr>
        </p:nvSpPr>
        <p:spPr/>
        <p:txBody>
          <a:bodyPr/>
          <a:lstStyle/>
          <a:p>
            <a:fld id="{9DA0EF53-30FA-40D2-9B57-AE32FBA21D79}" type="slidenum">
              <a:rPr lang="en-AU" smtClean="0"/>
              <a:t>6</a:t>
            </a:fld>
            <a:endParaRPr lang="en-AU"/>
          </a:p>
        </p:txBody>
      </p:sp>
    </p:spTree>
    <p:extLst>
      <p:ext uri="{BB962C8B-B14F-4D97-AF65-F5344CB8AC3E}">
        <p14:creationId xmlns:p14="http://schemas.microsoft.com/office/powerpoint/2010/main" val="1680429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QDLL stands for</a:t>
            </a:r>
          </a:p>
          <a:p>
            <a:r>
              <a:rPr lang="en-AU" dirty="0"/>
              <a:t>Explain the partial assignment</a:t>
            </a:r>
          </a:p>
          <a:p>
            <a:r>
              <a:rPr lang="en-AU" dirty="0"/>
              <a:t>No universal variables</a:t>
            </a:r>
          </a:p>
        </p:txBody>
      </p:sp>
      <p:sp>
        <p:nvSpPr>
          <p:cNvPr id="4" name="Slide Number Placeholder 3"/>
          <p:cNvSpPr>
            <a:spLocks noGrp="1"/>
          </p:cNvSpPr>
          <p:nvPr>
            <p:ph type="sldNum" sz="quarter" idx="5"/>
          </p:nvPr>
        </p:nvSpPr>
        <p:spPr/>
        <p:txBody>
          <a:bodyPr/>
          <a:lstStyle/>
          <a:p>
            <a:fld id="{9DA0EF53-30FA-40D2-9B57-AE32FBA21D79}" type="slidenum">
              <a:rPr lang="en-AU" smtClean="0"/>
              <a:t>7</a:t>
            </a:fld>
            <a:endParaRPr lang="en-AU"/>
          </a:p>
        </p:txBody>
      </p:sp>
    </p:spTree>
    <p:extLst>
      <p:ext uri="{BB962C8B-B14F-4D97-AF65-F5344CB8AC3E}">
        <p14:creationId xmlns:p14="http://schemas.microsoft.com/office/powerpoint/2010/main" val="330811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DA0EF53-30FA-40D2-9B57-AE32FBA21D79}" type="slidenum">
              <a:rPr lang="en-AU" smtClean="0"/>
              <a:t>8</a:t>
            </a:fld>
            <a:endParaRPr lang="en-AU"/>
          </a:p>
        </p:txBody>
      </p:sp>
    </p:spTree>
    <p:extLst>
      <p:ext uri="{BB962C8B-B14F-4D97-AF65-F5344CB8AC3E}">
        <p14:creationId xmlns:p14="http://schemas.microsoft.com/office/powerpoint/2010/main" val="405805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DA0EF53-30FA-40D2-9B57-AE32FBA21D79}" type="slidenum">
              <a:rPr lang="en-AU" smtClean="0"/>
              <a:t>9</a:t>
            </a:fld>
            <a:endParaRPr lang="en-AU"/>
          </a:p>
        </p:txBody>
      </p:sp>
    </p:spTree>
    <p:extLst>
      <p:ext uri="{BB962C8B-B14F-4D97-AF65-F5344CB8AC3E}">
        <p14:creationId xmlns:p14="http://schemas.microsoft.com/office/powerpoint/2010/main" val="363231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DA0EF53-30FA-40D2-9B57-AE32FBA21D79}" type="slidenum">
              <a:rPr lang="en-AU" smtClean="0"/>
              <a:t>10</a:t>
            </a:fld>
            <a:endParaRPr lang="en-AU"/>
          </a:p>
        </p:txBody>
      </p:sp>
    </p:spTree>
    <p:extLst>
      <p:ext uri="{BB962C8B-B14F-4D97-AF65-F5344CB8AC3E}">
        <p14:creationId xmlns:p14="http://schemas.microsoft.com/office/powerpoint/2010/main" val="316393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Dual</a:t>
            </a:r>
          </a:p>
        </p:txBody>
      </p:sp>
      <p:sp>
        <p:nvSpPr>
          <p:cNvPr id="4" name="Slide Number Placeholder 3"/>
          <p:cNvSpPr>
            <a:spLocks noGrp="1"/>
          </p:cNvSpPr>
          <p:nvPr>
            <p:ph type="sldNum" sz="quarter" idx="5"/>
          </p:nvPr>
        </p:nvSpPr>
        <p:spPr/>
        <p:txBody>
          <a:bodyPr/>
          <a:lstStyle/>
          <a:p>
            <a:fld id="{9DA0EF53-30FA-40D2-9B57-AE32FBA21D79}" type="slidenum">
              <a:rPr lang="en-AU" smtClean="0"/>
              <a:t>11</a:t>
            </a:fld>
            <a:endParaRPr lang="en-AU"/>
          </a:p>
        </p:txBody>
      </p:sp>
    </p:spTree>
    <p:extLst>
      <p:ext uri="{BB962C8B-B14F-4D97-AF65-F5344CB8AC3E}">
        <p14:creationId xmlns:p14="http://schemas.microsoft.com/office/powerpoint/2010/main" val="71008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SAT solver can be called, present the exists already, introduce what’s new</a:t>
            </a:r>
          </a:p>
        </p:txBody>
      </p:sp>
      <p:sp>
        <p:nvSpPr>
          <p:cNvPr id="4" name="Slide Number Placeholder 3"/>
          <p:cNvSpPr>
            <a:spLocks noGrp="1"/>
          </p:cNvSpPr>
          <p:nvPr>
            <p:ph type="sldNum" sz="quarter" idx="5"/>
          </p:nvPr>
        </p:nvSpPr>
        <p:spPr/>
        <p:txBody>
          <a:bodyPr/>
          <a:lstStyle/>
          <a:p>
            <a:fld id="{9DA0EF53-30FA-40D2-9B57-AE32FBA21D79}" type="slidenum">
              <a:rPr lang="en-AU" smtClean="0"/>
              <a:t>12</a:t>
            </a:fld>
            <a:endParaRPr lang="en-AU"/>
          </a:p>
        </p:txBody>
      </p:sp>
    </p:spTree>
    <p:extLst>
      <p:ext uri="{BB962C8B-B14F-4D97-AF65-F5344CB8AC3E}">
        <p14:creationId xmlns:p14="http://schemas.microsoft.com/office/powerpoint/2010/main" val="128008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DAEE-503A-4FB1-B5E7-4BF6E9765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641774D-9D4F-412E-86D7-CFE09F4B9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BBD2C93-D641-4027-B087-6EA54DFFDBA2}"/>
              </a:ext>
            </a:extLst>
          </p:cNvPr>
          <p:cNvSpPr>
            <a:spLocks noGrp="1"/>
          </p:cNvSpPr>
          <p:nvPr>
            <p:ph type="dt" sz="half" idx="10"/>
          </p:nvPr>
        </p:nvSpPr>
        <p:spPr/>
        <p:txBody>
          <a:bodyPr/>
          <a:lstStyle/>
          <a:p>
            <a:fld id="{1D4BC0EE-8DE5-4EDC-9E28-D0A636070BAB}" type="datetime1">
              <a:rPr lang="en-AU" smtClean="0"/>
              <a:t>3/03/2022</a:t>
            </a:fld>
            <a:endParaRPr lang="en-AU"/>
          </a:p>
        </p:txBody>
      </p:sp>
      <p:sp>
        <p:nvSpPr>
          <p:cNvPr id="5" name="Footer Placeholder 4">
            <a:extLst>
              <a:ext uri="{FF2B5EF4-FFF2-40B4-BE49-F238E27FC236}">
                <a16:creationId xmlns:a16="http://schemas.microsoft.com/office/drawing/2014/main" id="{797149F5-21D0-4E51-9A16-E25C1B8826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44F440-2B80-4F5C-9119-1A42A0F7BF1E}"/>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25835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699C-BA89-45E1-AECA-6668D6787E4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9154BC4-07B9-400B-974B-16A7302AA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34CE2B-6038-4D00-8861-2E90D5BB8459}"/>
              </a:ext>
            </a:extLst>
          </p:cNvPr>
          <p:cNvSpPr>
            <a:spLocks noGrp="1"/>
          </p:cNvSpPr>
          <p:nvPr>
            <p:ph type="dt" sz="half" idx="10"/>
          </p:nvPr>
        </p:nvSpPr>
        <p:spPr/>
        <p:txBody>
          <a:bodyPr/>
          <a:lstStyle/>
          <a:p>
            <a:fld id="{9D617DA8-2676-41C4-BFCB-BC50F6D87B8B}" type="datetime1">
              <a:rPr lang="en-AU" smtClean="0"/>
              <a:t>3/03/2022</a:t>
            </a:fld>
            <a:endParaRPr lang="en-AU"/>
          </a:p>
        </p:txBody>
      </p:sp>
      <p:sp>
        <p:nvSpPr>
          <p:cNvPr id="5" name="Footer Placeholder 4">
            <a:extLst>
              <a:ext uri="{FF2B5EF4-FFF2-40B4-BE49-F238E27FC236}">
                <a16:creationId xmlns:a16="http://schemas.microsoft.com/office/drawing/2014/main" id="{739BE544-A75C-45E9-9E91-DF817DBC1F7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F05B7C3-5EEC-4D5D-B924-BDF45D5CB333}"/>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93955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A22F3-5120-41D9-B9B9-284502BBD3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AED8CAE-A6DC-4C9F-BC81-8C299FF789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30B8C9-C285-4FAD-98F2-062356675DB7}"/>
              </a:ext>
            </a:extLst>
          </p:cNvPr>
          <p:cNvSpPr>
            <a:spLocks noGrp="1"/>
          </p:cNvSpPr>
          <p:nvPr>
            <p:ph type="dt" sz="half" idx="10"/>
          </p:nvPr>
        </p:nvSpPr>
        <p:spPr/>
        <p:txBody>
          <a:bodyPr/>
          <a:lstStyle/>
          <a:p>
            <a:fld id="{E03BDE26-ADE2-4348-8E8D-341B701DC4D9}" type="datetime1">
              <a:rPr lang="en-AU" smtClean="0"/>
              <a:t>3/03/2022</a:t>
            </a:fld>
            <a:endParaRPr lang="en-AU"/>
          </a:p>
        </p:txBody>
      </p:sp>
      <p:sp>
        <p:nvSpPr>
          <p:cNvPr id="5" name="Footer Placeholder 4">
            <a:extLst>
              <a:ext uri="{FF2B5EF4-FFF2-40B4-BE49-F238E27FC236}">
                <a16:creationId xmlns:a16="http://schemas.microsoft.com/office/drawing/2014/main" id="{EE0772AD-F010-45D3-8860-6CC3EA58FC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91AC9F-43C7-4E21-AD75-BFEAB396282D}"/>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273280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BDB1-AFB0-463A-9C91-F2BE69AE11C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F1271F-D19B-4CCC-9EBF-2B5AD26AF8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9BF31-88FC-494C-A0CE-52F30B33FCD7}"/>
              </a:ext>
            </a:extLst>
          </p:cNvPr>
          <p:cNvSpPr>
            <a:spLocks noGrp="1"/>
          </p:cNvSpPr>
          <p:nvPr>
            <p:ph type="dt" sz="half" idx="10"/>
          </p:nvPr>
        </p:nvSpPr>
        <p:spPr/>
        <p:txBody>
          <a:bodyPr/>
          <a:lstStyle/>
          <a:p>
            <a:fld id="{9A5FB524-53BA-4AB2-9AF7-46176BE33B17}" type="datetime1">
              <a:rPr lang="en-AU" smtClean="0"/>
              <a:t>3/03/2022</a:t>
            </a:fld>
            <a:endParaRPr lang="en-AU"/>
          </a:p>
        </p:txBody>
      </p:sp>
      <p:sp>
        <p:nvSpPr>
          <p:cNvPr id="5" name="Footer Placeholder 4">
            <a:extLst>
              <a:ext uri="{FF2B5EF4-FFF2-40B4-BE49-F238E27FC236}">
                <a16:creationId xmlns:a16="http://schemas.microsoft.com/office/drawing/2014/main" id="{984B7A0A-4F4B-4F1E-8756-A6AF63D2072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96196E-4681-4B73-A657-0B075536E7D5}"/>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108937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84E4-E833-4B6D-83DE-FEAD15F23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5B883BD-A622-4E27-BACD-2B461C473A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558B1-3B11-488A-96AE-CBE1746FE8CF}"/>
              </a:ext>
            </a:extLst>
          </p:cNvPr>
          <p:cNvSpPr>
            <a:spLocks noGrp="1"/>
          </p:cNvSpPr>
          <p:nvPr>
            <p:ph type="dt" sz="half" idx="10"/>
          </p:nvPr>
        </p:nvSpPr>
        <p:spPr/>
        <p:txBody>
          <a:bodyPr/>
          <a:lstStyle/>
          <a:p>
            <a:fld id="{42DECF08-3042-4E79-A695-88D61DA4E229}" type="datetime1">
              <a:rPr lang="en-AU" smtClean="0"/>
              <a:t>3/03/2022</a:t>
            </a:fld>
            <a:endParaRPr lang="en-AU"/>
          </a:p>
        </p:txBody>
      </p:sp>
      <p:sp>
        <p:nvSpPr>
          <p:cNvPr id="5" name="Footer Placeholder 4">
            <a:extLst>
              <a:ext uri="{FF2B5EF4-FFF2-40B4-BE49-F238E27FC236}">
                <a16:creationId xmlns:a16="http://schemas.microsoft.com/office/drawing/2014/main" id="{A5C3E232-AE8C-42CF-9DFD-0F4309FA35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08D941-E64F-453F-9D80-B68B44D0E536}"/>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380629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BAC2-D0C2-4AF4-BF16-C99530BBE3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CD2AB64-F52D-4D4F-B8F7-92DDEA888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5F97072-F1A2-4366-BB7F-CDA24B01E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38900DA-6603-4908-A30C-3B48E182CFB1}"/>
              </a:ext>
            </a:extLst>
          </p:cNvPr>
          <p:cNvSpPr>
            <a:spLocks noGrp="1"/>
          </p:cNvSpPr>
          <p:nvPr>
            <p:ph type="dt" sz="half" idx="10"/>
          </p:nvPr>
        </p:nvSpPr>
        <p:spPr/>
        <p:txBody>
          <a:bodyPr/>
          <a:lstStyle/>
          <a:p>
            <a:fld id="{1179BBE0-BD8D-48E0-A236-2B760E33F09A}" type="datetime1">
              <a:rPr lang="en-AU" smtClean="0"/>
              <a:t>3/03/2022</a:t>
            </a:fld>
            <a:endParaRPr lang="en-AU"/>
          </a:p>
        </p:txBody>
      </p:sp>
      <p:sp>
        <p:nvSpPr>
          <p:cNvPr id="6" name="Footer Placeholder 5">
            <a:extLst>
              <a:ext uri="{FF2B5EF4-FFF2-40B4-BE49-F238E27FC236}">
                <a16:creationId xmlns:a16="http://schemas.microsoft.com/office/drawing/2014/main" id="{C02C6737-97B2-457C-959E-640E9540635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64B1F7-0448-4905-9E06-71270AF2FABC}"/>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127387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C4DD-847D-47FE-82CB-C6542E4CB7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E4EC572-110A-4055-9CEF-1D8607B21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3DDE8-0356-419F-A682-8D3E09AF8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EF51717-8E84-4F8A-B124-038A4BCAE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FB084B-8A93-4C7A-81FB-8744DEF88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8BC1D93-42FB-4C8C-BCA5-C32276200FAB}"/>
              </a:ext>
            </a:extLst>
          </p:cNvPr>
          <p:cNvSpPr>
            <a:spLocks noGrp="1"/>
          </p:cNvSpPr>
          <p:nvPr>
            <p:ph type="dt" sz="half" idx="10"/>
          </p:nvPr>
        </p:nvSpPr>
        <p:spPr/>
        <p:txBody>
          <a:bodyPr/>
          <a:lstStyle/>
          <a:p>
            <a:fld id="{43B37775-ED92-493D-AD73-42A7C04BF790}" type="datetime1">
              <a:rPr lang="en-AU" smtClean="0"/>
              <a:t>3/03/2022</a:t>
            </a:fld>
            <a:endParaRPr lang="en-AU"/>
          </a:p>
        </p:txBody>
      </p:sp>
      <p:sp>
        <p:nvSpPr>
          <p:cNvPr id="8" name="Footer Placeholder 7">
            <a:extLst>
              <a:ext uri="{FF2B5EF4-FFF2-40B4-BE49-F238E27FC236}">
                <a16:creationId xmlns:a16="http://schemas.microsoft.com/office/drawing/2014/main" id="{CBCB29C7-9DAD-4A07-BC8F-34DBDCA5CB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DC7BE70-8504-490A-BAAF-A618FDAD24EE}"/>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203455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1883-9E74-4FF3-AC1A-BAA1022DD79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5A524F4-BBF5-4853-9DF1-622A34FB6305}"/>
              </a:ext>
            </a:extLst>
          </p:cNvPr>
          <p:cNvSpPr>
            <a:spLocks noGrp="1"/>
          </p:cNvSpPr>
          <p:nvPr>
            <p:ph type="dt" sz="half" idx="10"/>
          </p:nvPr>
        </p:nvSpPr>
        <p:spPr/>
        <p:txBody>
          <a:bodyPr/>
          <a:lstStyle/>
          <a:p>
            <a:fld id="{23982238-0B1E-4854-8EB3-58A67618BAB8}" type="datetime1">
              <a:rPr lang="en-AU" smtClean="0"/>
              <a:t>3/03/2022</a:t>
            </a:fld>
            <a:endParaRPr lang="en-AU"/>
          </a:p>
        </p:txBody>
      </p:sp>
      <p:sp>
        <p:nvSpPr>
          <p:cNvPr id="4" name="Footer Placeholder 3">
            <a:extLst>
              <a:ext uri="{FF2B5EF4-FFF2-40B4-BE49-F238E27FC236}">
                <a16:creationId xmlns:a16="http://schemas.microsoft.com/office/drawing/2014/main" id="{BD572F90-566C-46F9-9CE1-142DC78D435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995D89E-A39E-46C0-8545-BBC9C7651CD9}"/>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104672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263AF2-A6DD-452B-B834-824FD85E0824}"/>
              </a:ext>
            </a:extLst>
          </p:cNvPr>
          <p:cNvSpPr>
            <a:spLocks noGrp="1"/>
          </p:cNvSpPr>
          <p:nvPr>
            <p:ph type="dt" sz="half" idx="10"/>
          </p:nvPr>
        </p:nvSpPr>
        <p:spPr/>
        <p:txBody>
          <a:bodyPr/>
          <a:lstStyle/>
          <a:p>
            <a:fld id="{022776B8-5267-4C07-B5F0-3F1B26392C26}" type="datetime1">
              <a:rPr lang="en-AU" smtClean="0"/>
              <a:t>3/03/2022</a:t>
            </a:fld>
            <a:endParaRPr lang="en-AU"/>
          </a:p>
        </p:txBody>
      </p:sp>
      <p:sp>
        <p:nvSpPr>
          <p:cNvPr id="3" name="Footer Placeholder 2">
            <a:extLst>
              <a:ext uri="{FF2B5EF4-FFF2-40B4-BE49-F238E27FC236}">
                <a16:creationId xmlns:a16="http://schemas.microsoft.com/office/drawing/2014/main" id="{1F5E64AE-BE68-45E4-89C1-2E8ED36A3A2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CD5EF8D-3DED-4E49-B210-0ADCC902D919}"/>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15914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C0AB-CDDB-4DB6-8451-AC8CC2F9D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70601FD-4D8C-4EF3-BA83-DA583001F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418D558-833D-4C44-B4D4-C469EA967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6AB6D-AEBE-450A-9357-7140197ABE94}"/>
              </a:ext>
            </a:extLst>
          </p:cNvPr>
          <p:cNvSpPr>
            <a:spLocks noGrp="1"/>
          </p:cNvSpPr>
          <p:nvPr>
            <p:ph type="dt" sz="half" idx="10"/>
          </p:nvPr>
        </p:nvSpPr>
        <p:spPr/>
        <p:txBody>
          <a:bodyPr/>
          <a:lstStyle/>
          <a:p>
            <a:fld id="{D43EF61E-EE2E-4B37-BB3B-0371B9B4B40A}" type="datetime1">
              <a:rPr lang="en-AU" smtClean="0"/>
              <a:t>3/03/2022</a:t>
            </a:fld>
            <a:endParaRPr lang="en-AU"/>
          </a:p>
        </p:txBody>
      </p:sp>
      <p:sp>
        <p:nvSpPr>
          <p:cNvPr id="6" name="Footer Placeholder 5">
            <a:extLst>
              <a:ext uri="{FF2B5EF4-FFF2-40B4-BE49-F238E27FC236}">
                <a16:creationId xmlns:a16="http://schemas.microsoft.com/office/drawing/2014/main" id="{9E122F39-9AF9-4D81-979D-426BAE377E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35D6EF-C162-46A2-964E-3F54E25AE61D}"/>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106619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7AA4-E07F-48B8-B020-0ADE8CAC6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BD8095E-1D05-4660-BD43-8C0C1F8EA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7EEBB4C-716D-4614-BAF0-D2E884454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A2107-F6B3-4640-8E27-41F4D44D7880}"/>
              </a:ext>
            </a:extLst>
          </p:cNvPr>
          <p:cNvSpPr>
            <a:spLocks noGrp="1"/>
          </p:cNvSpPr>
          <p:nvPr>
            <p:ph type="dt" sz="half" idx="10"/>
          </p:nvPr>
        </p:nvSpPr>
        <p:spPr/>
        <p:txBody>
          <a:bodyPr/>
          <a:lstStyle/>
          <a:p>
            <a:fld id="{EDA437A7-D3FE-482D-8792-74FABB1526B4}" type="datetime1">
              <a:rPr lang="en-AU" smtClean="0"/>
              <a:t>3/03/2022</a:t>
            </a:fld>
            <a:endParaRPr lang="en-AU"/>
          </a:p>
        </p:txBody>
      </p:sp>
      <p:sp>
        <p:nvSpPr>
          <p:cNvPr id="6" name="Footer Placeholder 5">
            <a:extLst>
              <a:ext uri="{FF2B5EF4-FFF2-40B4-BE49-F238E27FC236}">
                <a16:creationId xmlns:a16="http://schemas.microsoft.com/office/drawing/2014/main" id="{9B7D117B-A275-4280-A413-4831CFD7DA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DCB0379-8A7B-4567-94FB-192A7CAEEC9E}"/>
              </a:ext>
            </a:extLst>
          </p:cNvPr>
          <p:cNvSpPr>
            <a:spLocks noGrp="1"/>
          </p:cNvSpPr>
          <p:nvPr>
            <p:ph type="sldNum" sz="quarter" idx="12"/>
          </p:nvPr>
        </p:nvSpPr>
        <p:spPr/>
        <p:txBody>
          <a:bodyPr/>
          <a:lstStyle/>
          <a:p>
            <a:fld id="{0078EA1F-2186-4AE8-B6FF-55AEFF47E016}" type="slidenum">
              <a:rPr lang="en-AU" smtClean="0"/>
              <a:t>‹#›</a:t>
            </a:fld>
            <a:endParaRPr lang="en-AU"/>
          </a:p>
        </p:txBody>
      </p:sp>
    </p:spTree>
    <p:extLst>
      <p:ext uri="{BB962C8B-B14F-4D97-AF65-F5344CB8AC3E}">
        <p14:creationId xmlns:p14="http://schemas.microsoft.com/office/powerpoint/2010/main" val="234927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A8985-0D44-460C-B909-74BACF14F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215227A-B15A-4FE8-946D-B9FF34CF0A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CCEDB8-F0DF-4734-9300-B74189223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3939F-2606-4E19-A8FD-D9D064F826DA}" type="datetime1">
              <a:rPr lang="en-AU" smtClean="0"/>
              <a:t>3/03/2022</a:t>
            </a:fld>
            <a:endParaRPr lang="en-AU"/>
          </a:p>
        </p:txBody>
      </p:sp>
      <p:sp>
        <p:nvSpPr>
          <p:cNvPr id="5" name="Footer Placeholder 4">
            <a:extLst>
              <a:ext uri="{FF2B5EF4-FFF2-40B4-BE49-F238E27FC236}">
                <a16:creationId xmlns:a16="http://schemas.microsoft.com/office/drawing/2014/main" id="{52DB394A-8422-4155-B7D1-CCFF2595D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7DF5DF7-0933-4B60-B1A9-B98EE0EF6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8EA1F-2186-4AE8-B6FF-55AEFF47E016}" type="slidenum">
              <a:rPr lang="en-AU" smtClean="0"/>
              <a:t>‹#›</a:t>
            </a:fld>
            <a:endParaRPr lang="en-AU"/>
          </a:p>
        </p:txBody>
      </p:sp>
    </p:spTree>
    <p:extLst>
      <p:ext uri="{BB962C8B-B14F-4D97-AF65-F5344CB8AC3E}">
        <p14:creationId xmlns:p14="http://schemas.microsoft.com/office/powerpoint/2010/main" val="732345298"/>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sciencedirect.com/science/article/pii/S0004370202003739"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sciencedirect.com/science/article/pii/S0004370202003739"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576-DC85-40E4-948C-F4E2AAA1B776}"/>
              </a:ext>
            </a:extLst>
          </p:cNvPr>
          <p:cNvSpPr>
            <a:spLocks noGrp="1"/>
          </p:cNvSpPr>
          <p:nvPr>
            <p:ph type="ctrTitle"/>
          </p:nvPr>
        </p:nvSpPr>
        <p:spPr/>
        <p:txBody>
          <a:bodyPr>
            <a:normAutofit/>
          </a:bodyPr>
          <a:lstStyle/>
          <a:p>
            <a:r>
              <a:rPr lang="en-AU" sz="4400" dirty="0"/>
              <a:t>A strategy game based approach on solving logic formulas</a:t>
            </a:r>
          </a:p>
        </p:txBody>
      </p:sp>
      <p:sp>
        <p:nvSpPr>
          <p:cNvPr id="3" name="Subtitle 2">
            <a:extLst>
              <a:ext uri="{FF2B5EF4-FFF2-40B4-BE49-F238E27FC236}">
                <a16:creationId xmlns:a16="http://schemas.microsoft.com/office/drawing/2014/main" id="{C7BBEE11-5BAB-42EC-8D8A-173D5FA80103}"/>
              </a:ext>
            </a:extLst>
          </p:cNvPr>
          <p:cNvSpPr>
            <a:spLocks noGrp="1"/>
          </p:cNvSpPr>
          <p:nvPr>
            <p:ph type="subTitle" idx="1"/>
          </p:nvPr>
        </p:nvSpPr>
        <p:spPr>
          <a:xfrm>
            <a:off x="1524000" y="3602038"/>
            <a:ext cx="9144000" cy="2036762"/>
          </a:xfrm>
        </p:spPr>
        <p:txBody>
          <a:bodyPr>
            <a:normAutofit fontScale="92500" lnSpcReduction="10000"/>
          </a:bodyPr>
          <a:lstStyle/>
          <a:p>
            <a:r>
              <a:rPr lang="en-AU" dirty="0"/>
              <a:t>Yifan He</a:t>
            </a:r>
          </a:p>
          <a:p>
            <a:r>
              <a:rPr lang="en-AU" dirty="0"/>
              <a:t>Supervised By Dr. Abdallah </a:t>
            </a:r>
            <a:r>
              <a:rPr lang="en-AU" dirty="0" err="1"/>
              <a:t>Saffidine</a:t>
            </a:r>
            <a:endParaRPr lang="en-AU" dirty="0"/>
          </a:p>
          <a:p>
            <a:endParaRPr lang="en-AU" dirty="0"/>
          </a:p>
          <a:p>
            <a:r>
              <a:rPr lang="en-AU" dirty="0"/>
              <a:t>Thesis A seminar</a:t>
            </a:r>
          </a:p>
          <a:p>
            <a:r>
              <a:rPr lang="en-AU" dirty="0"/>
              <a:t>2021 T2</a:t>
            </a:r>
          </a:p>
        </p:txBody>
      </p:sp>
      <p:sp>
        <p:nvSpPr>
          <p:cNvPr id="4" name="Slide Number Placeholder 3">
            <a:extLst>
              <a:ext uri="{FF2B5EF4-FFF2-40B4-BE49-F238E27FC236}">
                <a16:creationId xmlns:a16="http://schemas.microsoft.com/office/drawing/2014/main" id="{9CDA62C4-E498-4486-A6B2-4BD527FAC464}"/>
              </a:ext>
            </a:extLst>
          </p:cNvPr>
          <p:cNvSpPr>
            <a:spLocks noGrp="1"/>
          </p:cNvSpPr>
          <p:nvPr>
            <p:ph type="sldNum" sz="quarter" idx="12"/>
          </p:nvPr>
        </p:nvSpPr>
        <p:spPr/>
        <p:txBody>
          <a:bodyPr/>
          <a:lstStyle/>
          <a:p>
            <a:fld id="{0078EA1F-2186-4AE8-B6FF-55AEFF47E016}" type="slidenum">
              <a:rPr lang="en-AU" smtClean="0"/>
              <a:t>1</a:t>
            </a:fld>
            <a:endParaRPr lang="en-AU" dirty="0"/>
          </a:p>
        </p:txBody>
      </p:sp>
    </p:spTree>
    <p:extLst>
      <p:ext uri="{BB962C8B-B14F-4D97-AF65-F5344CB8AC3E}">
        <p14:creationId xmlns:p14="http://schemas.microsoft.com/office/powerpoint/2010/main" val="66460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C4228E8-21A5-45E7-AEF6-BB0073515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972" y="1605747"/>
            <a:ext cx="7649029" cy="3249282"/>
          </a:xfrm>
          <a:prstGeom prst="rect">
            <a:avLst/>
          </a:prstGeom>
        </p:spPr>
      </p:pic>
      <p:sp>
        <p:nvSpPr>
          <p:cNvPr id="2" name="Title 1">
            <a:extLst>
              <a:ext uri="{FF2B5EF4-FFF2-40B4-BE49-F238E27FC236}">
                <a16:creationId xmlns:a16="http://schemas.microsoft.com/office/drawing/2014/main" id="{99975F44-7300-4FCD-8A79-2AF74CAC7660}"/>
              </a:ext>
            </a:extLst>
          </p:cNvPr>
          <p:cNvSpPr>
            <a:spLocks noGrp="1"/>
          </p:cNvSpPr>
          <p:nvPr>
            <p:ph type="title"/>
          </p:nvPr>
        </p:nvSpPr>
        <p:spPr/>
        <p:txBody>
          <a:bodyPr/>
          <a:lstStyle/>
          <a:p>
            <a:r>
              <a:rPr lang="en-AU" dirty="0"/>
              <a:t>Backjumping </a:t>
            </a:r>
            <a:r>
              <a:rPr lang="en-AU" sz="2400" dirty="0"/>
              <a:t>(Dependency backtracking)</a:t>
            </a:r>
          </a:p>
        </p:txBody>
      </p:sp>
      <p:sp>
        <p:nvSpPr>
          <p:cNvPr id="3" name="Content Placeholder 2">
            <a:extLst>
              <a:ext uri="{FF2B5EF4-FFF2-40B4-BE49-F238E27FC236}">
                <a16:creationId xmlns:a16="http://schemas.microsoft.com/office/drawing/2014/main" id="{6E94269E-605D-431B-B589-4D986B024387}"/>
              </a:ext>
            </a:extLst>
          </p:cNvPr>
          <p:cNvSpPr>
            <a:spLocks noGrp="1"/>
          </p:cNvSpPr>
          <p:nvPr>
            <p:ph idx="1"/>
          </p:nvPr>
        </p:nvSpPr>
        <p:spPr>
          <a:xfrm>
            <a:off x="838200" y="1690688"/>
            <a:ext cx="5431971" cy="5138992"/>
          </a:xfrm>
        </p:spPr>
        <p:txBody>
          <a:bodyPr>
            <a:normAutofit/>
          </a:bodyPr>
          <a:lstStyle/>
          <a:p>
            <a:r>
              <a:rPr lang="en-AU" sz="2400" dirty="0"/>
              <a:t>Proposed by E. </a:t>
            </a:r>
            <a:r>
              <a:rPr lang="en-AU" sz="2400" dirty="0" err="1"/>
              <a:t>Giunchiglia</a:t>
            </a:r>
            <a:r>
              <a:rPr lang="en-AU" sz="2400" dirty="0"/>
              <a:t> in 2001</a:t>
            </a:r>
          </a:p>
          <a:p>
            <a:r>
              <a:rPr lang="en-AU" sz="2400" dirty="0" err="1"/>
              <a:t>Quaffle</a:t>
            </a:r>
            <a:r>
              <a:rPr lang="en-AU" sz="2400" dirty="0"/>
              <a:t>-BJ (2006), QUBE-BJ (2004)</a:t>
            </a:r>
          </a:p>
          <a:p>
            <a:r>
              <a:rPr lang="en-AU" sz="2400" dirty="0"/>
              <a:t>Main idea: </a:t>
            </a:r>
          </a:p>
          <a:p>
            <a:pPr marL="0" indent="0">
              <a:buNone/>
            </a:pPr>
            <a:r>
              <a:rPr lang="en-AU" sz="2000" dirty="0"/>
              <a:t>    - reason for conflict/solution</a:t>
            </a:r>
          </a:p>
          <a:p>
            <a:pPr marL="0" indent="0">
              <a:buNone/>
            </a:pPr>
            <a:r>
              <a:rPr lang="en-AU" sz="2000" dirty="0"/>
              <a:t>    - maintain reason during backtrack</a:t>
            </a:r>
          </a:p>
          <a:p>
            <a:pPr marL="0" indent="0">
              <a:buNone/>
            </a:pPr>
            <a:r>
              <a:rPr lang="en-AU" sz="2000" dirty="0"/>
              <a:t>    - pruning and level-cut</a:t>
            </a:r>
          </a:p>
          <a:p>
            <a:pPr marL="0" indent="0">
              <a:buNone/>
            </a:pPr>
            <a:r>
              <a:rPr lang="en-AU" sz="2000" dirty="0"/>
              <a:t>    - the body of the QDLL algorithm is unchanged</a:t>
            </a:r>
          </a:p>
        </p:txBody>
      </p:sp>
      <p:pic>
        <p:nvPicPr>
          <p:cNvPr id="7" name="Picture 6" descr="Text, letter&#10;&#10;Description automatically generated">
            <a:extLst>
              <a:ext uri="{FF2B5EF4-FFF2-40B4-BE49-F238E27FC236}">
                <a16:creationId xmlns:a16="http://schemas.microsoft.com/office/drawing/2014/main" id="{33423345-6430-4C89-9A1B-610C30365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7969" y="1562204"/>
            <a:ext cx="4229317" cy="825542"/>
          </a:xfrm>
          <a:prstGeom prst="rect">
            <a:avLst/>
          </a:prstGeom>
        </p:spPr>
      </p:pic>
      <p:sp>
        <p:nvSpPr>
          <p:cNvPr id="9" name="TextBox 8">
            <a:extLst>
              <a:ext uri="{FF2B5EF4-FFF2-40B4-BE49-F238E27FC236}">
                <a16:creationId xmlns:a16="http://schemas.microsoft.com/office/drawing/2014/main" id="{069688DD-8652-4B10-B5F8-0920834D8CAD}"/>
              </a:ext>
            </a:extLst>
          </p:cNvPr>
          <p:cNvSpPr txBox="1"/>
          <p:nvPr/>
        </p:nvSpPr>
        <p:spPr>
          <a:xfrm>
            <a:off x="5627914" y="5131831"/>
            <a:ext cx="6096000" cy="923330"/>
          </a:xfrm>
          <a:prstGeom prst="rect">
            <a:avLst/>
          </a:prstGeom>
          <a:noFill/>
        </p:spPr>
        <p:txBody>
          <a:bodyPr wrap="square">
            <a:spAutoFit/>
          </a:bodyPr>
          <a:lstStyle/>
          <a:p>
            <a:r>
              <a:rPr lang="en-AU" dirty="0"/>
              <a:t>Reference: </a:t>
            </a:r>
            <a:r>
              <a:rPr lang="en-AU" dirty="0">
                <a:hlinkClick r:id="rId5"/>
              </a:rPr>
              <a:t>https://www.sciencedirect.com/science/article/pii/S0004370202003739</a:t>
            </a:r>
            <a:endParaRPr lang="en-AU" dirty="0"/>
          </a:p>
        </p:txBody>
      </p:sp>
      <p:sp>
        <p:nvSpPr>
          <p:cNvPr id="10" name="Slide Number Placeholder 9">
            <a:extLst>
              <a:ext uri="{FF2B5EF4-FFF2-40B4-BE49-F238E27FC236}">
                <a16:creationId xmlns:a16="http://schemas.microsoft.com/office/drawing/2014/main" id="{B69060B2-159F-4942-B40E-48D3252DD9F8}"/>
              </a:ext>
            </a:extLst>
          </p:cNvPr>
          <p:cNvSpPr>
            <a:spLocks noGrp="1"/>
          </p:cNvSpPr>
          <p:nvPr>
            <p:ph type="sldNum" sz="quarter" idx="12"/>
          </p:nvPr>
        </p:nvSpPr>
        <p:spPr/>
        <p:txBody>
          <a:bodyPr/>
          <a:lstStyle/>
          <a:p>
            <a:fld id="{0078EA1F-2186-4AE8-B6FF-55AEFF47E016}" type="slidenum">
              <a:rPr lang="en-AU" smtClean="0"/>
              <a:t>10</a:t>
            </a:fld>
            <a:endParaRPr lang="en-AU"/>
          </a:p>
        </p:txBody>
      </p:sp>
    </p:spTree>
    <p:extLst>
      <p:ext uri="{BB962C8B-B14F-4D97-AF65-F5344CB8AC3E}">
        <p14:creationId xmlns:p14="http://schemas.microsoft.com/office/powerpoint/2010/main" val="12373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6B2AA2-3056-47CF-89BB-EBAA21ED7DEF}"/>
              </a:ext>
            </a:extLst>
          </p:cNvPr>
          <p:cNvSpPr>
            <a:spLocks noGrp="1"/>
          </p:cNvSpPr>
          <p:nvPr>
            <p:ph type="title"/>
          </p:nvPr>
        </p:nvSpPr>
        <p:spPr/>
        <p:txBody>
          <a:bodyPr/>
          <a:lstStyle/>
          <a:p>
            <a:r>
              <a:rPr lang="en-AU" dirty="0"/>
              <a:t>Backjumping </a:t>
            </a:r>
            <a:r>
              <a:rPr lang="en-AU" sz="2400" dirty="0"/>
              <a:t>(Dependency backtracking)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DE3DFA-7605-4E42-A483-A15B7D4231B4}"/>
                  </a:ext>
                </a:extLst>
              </p:cNvPr>
              <p:cNvSpPr>
                <a:spLocks noGrp="1"/>
              </p:cNvSpPr>
              <p:nvPr>
                <p:ph idx="1"/>
              </p:nvPr>
            </p:nvSpPr>
            <p:spPr/>
            <p:txBody>
              <a:bodyPr>
                <a:normAutofit/>
              </a:bodyPr>
              <a:lstStyle/>
              <a:p>
                <a:r>
                  <a:rPr lang="en-AU" sz="2400" dirty="0"/>
                  <a:t>Reason for conflict : Suppose that </a:t>
                </a:r>
                <a14:m>
                  <m:oMath xmlns:m="http://schemas.openxmlformats.org/officeDocument/2006/math">
                    <m:sSub>
                      <m:sSubPr>
                        <m:ctrlPr>
                          <a:rPr lang="en-AU" sz="2400" i="1" smtClean="0">
                            <a:latin typeface="Cambria Math" panose="02040503050406030204" pitchFamily="18" charset="0"/>
                            <a:ea typeface="Cambria Math" panose="02040503050406030204" pitchFamily="18" charset="0"/>
                          </a:rPr>
                        </m:ctrlPr>
                      </m:sSubPr>
                      <m:e>
                        <m:r>
                          <a:rPr lang="en-AU" sz="2400" i="1">
                            <a:latin typeface="Cambria Math" panose="02040503050406030204" pitchFamily="18" charset="0"/>
                            <a:ea typeface="Cambria Math" panose="02040503050406030204" pitchFamily="18" charset="0"/>
                          </a:rPr>
                          <m:t>𝜙</m:t>
                        </m:r>
                      </m:e>
                      <m:sub>
                        <m:r>
                          <a:rPr lang="en-AU" sz="2400" i="1" smtClean="0">
                            <a:latin typeface="Cambria Math" panose="02040503050406030204" pitchFamily="18" charset="0"/>
                            <a:ea typeface="Cambria Math" panose="02040503050406030204" pitchFamily="18" charset="0"/>
                          </a:rPr>
                          <m:t>𝜇</m:t>
                        </m:r>
                      </m:sub>
                    </m:sSub>
                    <m:r>
                      <a:rPr lang="en-AU" sz="2400" b="0" i="1" smtClean="0">
                        <a:latin typeface="Cambria Math" panose="02040503050406030204" pitchFamily="18" charset="0"/>
                        <a:ea typeface="Cambria Math" panose="02040503050406030204" pitchFamily="18" charset="0"/>
                      </a:rPr>
                      <m:t> </m:t>
                    </m:r>
                  </m:oMath>
                </a14:m>
                <a:r>
                  <a:rPr lang="en-AU" sz="2400" dirty="0"/>
                  <a:t>is unsatisfiable. Let U be the set of universal literals in </a:t>
                </a:r>
                <a14:m>
                  <m:oMath xmlns:m="http://schemas.openxmlformats.org/officeDocument/2006/math">
                    <m:r>
                      <a:rPr lang="en-AU" sz="2400" i="1">
                        <a:latin typeface="Cambria Math" panose="02040503050406030204" pitchFamily="18" charset="0"/>
                        <a:ea typeface="Cambria Math" panose="02040503050406030204" pitchFamily="18" charset="0"/>
                      </a:rPr>
                      <m:t>𝜇</m:t>
                    </m:r>
                  </m:oMath>
                </a14:m>
                <a:r>
                  <a:rPr lang="en-AU" sz="2400" dirty="0"/>
                  <a:t>. Then, the reason for conflict </a:t>
                </a:r>
                <a14:m>
                  <m:oMath xmlns:m="http://schemas.openxmlformats.org/officeDocument/2006/math">
                    <m:r>
                      <a:rPr lang="en-AU" sz="2400" i="1" smtClean="0">
                        <a:latin typeface="Cambria Math" panose="02040503050406030204" pitchFamily="18" charset="0"/>
                        <a:ea typeface="Cambria Math" panose="02040503050406030204" pitchFamily="18" charset="0"/>
                      </a:rPr>
                      <m:t>𝜈</m:t>
                    </m:r>
                  </m:oMath>
                </a14:m>
                <a:r>
                  <a:rPr lang="en-AU" sz="2400" dirty="0"/>
                  <a:t> is a subset of existential literals in </a:t>
                </a:r>
                <a14:m>
                  <m:oMath xmlns:m="http://schemas.openxmlformats.org/officeDocument/2006/math">
                    <m:r>
                      <a:rPr lang="en-AU" sz="2400" i="1">
                        <a:latin typeface="Cambria Math" panose="02040503050406030204" pitchFamily="18" charset="0"/>
                        <a:ea typeface="Cambria Math" panose="02040503050406030204" pitchFamily="18" charset="0"/>
                      </a:rPr>
                      <m:t>𝜇</m:t>
                    </m:r>
                  </m:oMath>
                </a14:m>
                <a:r>
                  <a:rPr lang="en-AU" sz="2400" dirty="0"/>
                  <a:t> such that </a:t>
                </a:r>
                <a14:m>
                  <m:oMath xmlns:m="http://schemas.openxmlformats.org/officeDocument/2006/math">
                    <m:sSub>
                      <m:sSubPr>
                        <m:ctrlPr>
                          <a:rPr lang="en-AU" sz="2400" i="1">
                            <a:latin typeface="Cambria Math" panose="02040503050406030204" pitchFamily="18" charset="0"/>
                            <a:ea typeface="Cambria Math" panose="02040503050406030204" pitchFamily="18" charset="0"/>
                          </a:rPr>
                        </m:ctrlPr>
                      </m:sSubPr>
                      <m:e>
                        <m:r>
                          <a:rPr lang="en-AU" sz="2400" i="1">
                            <a:latin typeface="Cambria Math" panose="02040503050406030204" pitchFamily="18" charset="0"/>
                            <a:ea typeface="Cambria Math" panose="02040503050406030204" pitchFamily="18" charset="0"/>
                          </a:rPr>
                          <m:t>𝜙</m:t>
                        </m:r>
                      </m:e>
                      <m:sub>
                        <m:r>
                          <a:rPr lang="en-AU" sz="2400" b="0" i="1" smtClean="0">
                            <a:latin typeface="Cambria Math" panose="02040503050406030204" pitchFamily="18" charset="0"/>
                            <a:ea typeface="Cambria Math" panose="02040503050406030204" pitchFamily="18" charset="0"/>
                          </a:rPr>
                          <m:t>𝑈</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𝜈</m:t>
                        </m:r>
                      </m:sub>
                    </m:sSub>
                  </m:oMath>
                </a14:m>
                <a:r>
                  <a:rPr lang="en-AU" sz="2400" dirty="0"/>
                  <a:t> is unsatisfiable.</a:t>
                </a:r>
              </a:p>
              <a:p>
                <a:endParaRPr lang="en-AU" dirty="0"/>
              </a:p>
              <a:p>
                <a:r>
                  <a:rPr lang="en-AU" sz="2400" dirty="0"/>
                  <a:t>Reason for solution: Suppose that </a:t>
                </a:r>
                <a14:m>
                  <m:oMath xmlns:m="http://schemas.openxmlformats.org/officeDocument/2006/math">
                    <m:sSub>
                      <m:sSubPr>
                        <m:ctrlPr>
                          <a:rPr lang="en-AU" sz="2400" i="1" smtClean="0">
                            <a:latin typeface="Cambria Math" panose="02040503050406030204" pitchFamily="18" charset="0"/>
                            <a:ea typeface="Cambria Math" panose="02040503050406030204" pitchFamily="18" charset="0"/>
                          </a:rPr>
                        </m:ctrlPr>
                      </m:sSubPr>
                      <m:e>
                        <m:r>
                          <a:rPr lang="en-AU" sz="2400" i="1">
                            <a:latin typeface="Cambria Math" panose="02040503050406030204" pitchFamily="18" charset="0"/>
                            <a:ea typeface="Cambria Math" panose="02040503050406030204" pitchFamily="18" charset="0"/>
                          </a:rPr>
                          <m:t>𝜙</m:t>
                        </m:r>
                      </m:e>
                      <m:sub>
                        <m:r>
                          <a:rPr lang="en-AU" sz="2400" i="1" smtClean="0">
                            <a:latin typeface="Cambria Math" panose="02040503050406030204" pitchFamily="18" charset="0"/>
                            <a:ea typeface="Cambria Math" panose="02040503050406030204" pitchFamily="18" charset="0"/>
                          </a:rPr>
                          <m:t>𝜇</m:t>
                        </m:r>
                      </m:sub>
                    </m:sSub>
                    <m:r>
                      <a:rPr lang="en-AU" sz="2400" b="0" i="1" smtClean="0">
                        <a:latin typeface="Cambria Math" panose="02040503050406030204" pitchFamily="18" charset="0"/>
                        <a:ea typeface="Cambria Math" panose="02040503050406030204" pitchFamily="18" charset="0"/>
                      </a:rPr>
                      <m:t> </m:t>
                    </m:r>
                  </m:oMath>
                </a14:m>
                <a:r>
                  <a:rPr lang="en-AU" sz="2400" dirty="0"/>
                  <a:t>is satisfiable. Let E be the set of existential literals in </a:t>
                </a:r>
                <a14:m>
                  <m:oMath xmlns:m="http://schemas.openxmlformats.org/officeDocument/2006/math">
                    <m:r>
                      <a:rPr lang="en-AU" sz="2400" i="1">
                        <a:latin typeface="Cambria Math" panose="02040503050406030204" pitchFamily="18" charset="0"/>
                        <a:ea typeface="Cambria Math" panose="02040503050406030204" pitchFamily="18" charset="0"/>
                      </a:rPr>
                      <m:t>𝜇</m:t>
                    </m:r>
                  </m:oMath>
                </a14:m>
                <a:r>
                  <a:rPr lang="en-AU" sz="2400" dirty="0"/>
                  <a:t>. Then, the reason for solution </a:t>
                </a:r>
                <a14:m>
                  <m:oMath xmlns:m="http://schemas.openxmlformats.org/officeDocument/2006/math">
                    <m:r>
                      <a:rPr lang="en-AU" sz="2400" i="1" smtClean="0">
                        <a:latin typeface="Cambria Math" panose="02040503050406030204" pitchFamily="18" charset="0"/>
                        <a:ea typeface="Cambria Math" panose="02040503050406030204" pitchFamily="18" charset="0"/>
                      </a:rPr>
                      <m:t>𝜈</m:t>
                    </m:r>
                  </m:oMath>
                </a14:m>
                <a:r>
                  <a:rPr lang="en-AU" sz="2400" dirty="0"/>
                  <a:t> is a subset of universal literals in </a:t>
                </a:r>
                <a14:m>
                  <m:oMath xmlns:m="http://schemas.openxmlformats.org/officeDocument/2006/math">
                    <m:r>
                      <a:rPr lang="en-AU" sz="2400" i="1">
                        <a:latin typeface="Cambria Math" panose="02040503050406030204" pitchFamily="18" charset="0"/>
                        <a:ea typeface="Cambria Math" panose="02040503050406030204" pitchFamily="18" charset="0"/>
                      </a:rPr>
                      <m:t>𝜇</m:t>
                    </m:r>
                  </m:oMath>
                </a14:m>
                <a:r>
                  <a:rPr lang="en-AU" sz="2400" dirty="0"/>
                  <a:t> such that </a:t>
                </a:r>
                <a14:m>
                  <m:oMath xmlns:m="http://schemas.openxmlformats.org/officeDocument/2006/math">
                    <m:sSub>
                      <m:sSubPr>
                        <m:ctrlPr>
                          <a:rPr lang="en-AU" sz="2400" i="1">
                            <a:latin typeface="Cambria Math" panose="02040503050406030204" pitchFamily="18" charset="0"/>
                            <a:ea typeface="Cambria Math" panose="02040503050406030204" pitchFamily="18" charset="0"/>
                          </a:rPr>
                        </m:ctrlPr>
                      </m:sSubPr>
                      <m:e>
                        <m:r>
                          <a:rPr lang="en-AU" sz="2400" i="1">
                            <a:latin typeface="Cambria Math" panose="02040503050406030204" pitchFamily="18" charset="0"/>
                            <a:ea typeface="Cambria Math" panose="02040503050406030204" pitchFamily="18" charset="0"/>
                          </a:rPr>
                          <m:t>𝜙</m:t>
                        </m:r>
                      </m:e>
                      <m:sub>
                        <m:r>
                          <a:rPr lang="en-AU" sz="2400" b="0" i="1" smtClean="0">
                            <a:latin typeface="Cambria Math" panose="02040503050406030204" pitchFamily="18" charset="0"/>
                            <a:ea typeface="Cambria Math" panose="02040503050406030204" pitchFamily="18" charset="0"/>
                          </a:rPr>
                          <m:t>𝐸</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𝜈</m:t>
                        </m:r>
                      </m:sub>
                    </m:sSub>
                  </m:oMath>
                </a14:m>
                <a:r>
                  <a:rPr lang="en-AU" sz="2400" dirty="0"/>
                  <a:t> is satisfiable.</a:t>
                </a:r>
              </a:p>
              <a:p>
                <a:endParaRPr lang="en-AU" dirty="0"/>
              </a:p>
              <a:p>
                <a:r>
                  <a:rPr lang="en-AU" sz="2400" dirty="0"/>
                  <a:t>Pruning condition: if </a:t>
                </a:r>
                <a14:m>
                  <m:oMath xmlns:m="http://schemas.openxmlformats.org/officeDocument/2006/math">
                    <m:r>
                      <a:rPr lang="en-AU" sz="2400" i="1">
                        <a:latin typeface="Cambria Math" panose="02040503050406030204" pitchFamily="18" charset="0"/>
                        <a:ea typeface="Cambria Math" panose="02040503050406030204" pitchFamily="18" charset="0"/>
                      </a:rPr>
                      <m:t>𝑙</m:t>
                    </m:r>
                  </m:oMath>
                </a14:m>
                <a:r>
                  <a:rPr lang="en-AU" sz="2400" dirty="0"/>
                  <a:t> is the branching literal in</a:t>
                </a:r>
                <a14:m>
                  <m:oMath xmlns:m="http://schemas.openxmlformats.org/officeDocument/2006/math">
                    <m:r>
                      <a:rPr lang="en-AU" sz="2400" b="0" i="0" smtClean="0">
                        <a:latin typeface="Cambria Math" panose="02040503050406030204" pitchFamily="18" charset="0"/>
                        <a:ea typeface="Cambria Math" panose="02040503050406030204" pitchFamily="18" charset="0"/>
                      </a:rPr>
                      <m:t> </m:t>
                    </m:r>
                    <m:sSub>
                      <m:sSubPr>
                        <m:ctrlPr>
                          <a:rPr lang="en-AU" sz="2400" i="1" smtClean="0">
                            <a:latin typeface="Cambria Math" panose="02040503050406030204" pitchFamily="18" charset="0"/>
                            <a:ea typeface="Cambria Math" panose="02040503050406030204" pitchFamily="18" charset="0"/>
                          </a:rPr>
                        </m:ctrlPr>
                      </m:sSubPr>
                      <m:e>
                        <m:r>
                          <a:rPr lang="en-AU" sz="2400" i="1">
                            <a:latin typeface="Cambria Math" panose="02040503050406030204" pitchFamily="18" charset="0"/>
                            <a:ea typeface="Cambria Math" panose="02040503050406030204" pitchFamily="18" charset="0"/>
                          </a:rPr>
                          <m:t>𝜙</m:t>
                        </m:r>
                      </m:e>
                      <m:sub>
                        <m:r>
                          <a:rPr lang="en-AU" sz="2400" i="1" smtClean="0">
                            <a:latin typeface="Cambria Math" panose="02040503050406030204" pitchFamily="18" charset="0"/>
                            <a:ea typeface="Cambria Math" panose="02040503050406030204" pitchFamily="18" charset="0"/>
                          </a:rPr>
                          <m:t>𝜇</m:t>
                        </m:r>
                      </m:sub>
                    </m:sSub>
                  </m:oMath>
                </a14:m>
                <a:r>
                  <a:rPr lang="en-AU" sz="2400" dirty="0"/>
                  <a:t>, and it is not in the reason for conflict/solution of </a:t>
                </a:r>
                <a14:m>
                  <m:oMath xmlns:m="http://schemas.openxmlformats.org/officeDocument/2006/math">
                    <m:r>
                      <a:rPr lang="en-AU" sz="2400">
                        <a:latin typeface="Cambria Math" panose="02040503050406030204" pitchFamily="18" charset="0"/>
                        <a:ea typeface="Cambria Math" panose="02040503050406030204" pitchFamily="18" charset="0"/>
                      </a:rPr>
                      <m:t> </m:t>
                    </m:r>
                    <m:sSub>
                      <m:sSubPr>
                        <m:ctrlPr>
                          <a:rPr lang="en-AU" sz="2400" i="1">
                            <a:latin typeface="Cambria Math" panose="02040503050406030204" pitchFamily="18" charset="0"/>
                            <a:ea typeface="Cambria Math" panose="02040503050406030204" pitchFamily="18" charset="0"/>
                          </a:rPr>
                        </m:ctrlPr>
                      </m:sSubPr>
                      <m:e>
                        <m:r>
                          <a:rPr lang="en-AU" sz="2400" i="1">
                            <a:latin typeface="Cambria Math" panose="02040503050406030204" pitchFamily="18" charset="0"/>
                            <a:ea typeface="Cambria Math" panose="02040503050406030204" pitchFamily="18" charset="0"/>
                          </a:rPr>
                          <m:t>𝜙</m:t>
                        </m:r>
                      </m:e>
                      <m:sub>
                        <m:r>
                          <a:rPr lang="en-AU" sz="2400" i="1">
                            <a:latin typeface="Cambria Math" panose="02040503050406030204" pitchFamily="18" charset="0"/>
                            <a:ea typeface="Cambria Math" panose="02040503050406030204" pitchFamily="18" charset="0"/>
                          </a:rPr>
                          <m:t>𝜇</m:t>
                        </m:r>
                      </m:sub>
                    </m:sSub>
                  </m:oMath>
                </a14:m>
                <a:r>
                  <a:rPr lang="en-AU" sz="2400" dirty="0"/>
                  <a:t>, we can skip the exploration of </a:t>
                </a:r>
                <a14:m>
                  <m:oMath xmlns:m="http://schemas.openxmlformats.org/officeDocument/2006/math">
                    <m:r>
                      <a:rPr lang="en-AU" sz="240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𝑙</m:t>
                    </m:r>
                  </m:oMath>
                </a14:m>
                <a:r>
                  <a:rPr lang="en-AU" sz="2400" dirty="0"/>
                  <a:t>.</a:t>
                </a:r>
              </a:p>
            </p:txBody>
          </p:sp>
        </mc:Choice>
        <mc:Fallback xmlns="">
          <p:sp>
            <p:nvSpPr>
              <p:cNvPr id="3" name="Content Placeholder 2">
                <a:extLst>
                  <a:ext uri="{FF2B5EF4-FFF2-40B4-BE49-F238E27FC236}">
                    <a16:creationId xmlns:a16="http://schemas.microsoft.com/office/drawing/2014/main" id="{BFDE3DFA-7605-4E42-A483-A15B7D4231B4}"/>
                  </a:ext>
                </a:extLst>
              </p:cNvPr>
              <p:cNvSpPr>
                <a:spLocks noGrp="1" noRot="1" noChangeAspect="1" noMove="1" noResize="1" noEditPoints="1" noAdjustHandles="1" noChangeArrowheads="1" noChangeShapeType="1" noTextEdit="1"/>
              </p:cNvSpPr>
              <p:nvPr>
                <p:ph idx="1"/>
              </p:nvPr>
            </p:nvSpPr>
            <p:spPr>
              <a:blipFill>
                <a:blip r:embed="rId3"/>
                <a:stretch>
                  <a:fillRect l="-812" t="-1681" r="-1043"/>
                </a:stretch>
              </a:blipFill>
            </p:spPr>
            <p:txBody>
              <a:bodyPr/>
              <a:lstStyle/>
              <a:p>
                <a:r>
                  <a:rPr lang="en-AU">
                    <a:noFill/>
                  </a:rPr>
                  <a:t> </a:t>
                </a:r>
              </a:p>
            </p:txBody>
          </p:sp>
        </mc:Fallback>
      </mc:AlternateContent>
      <p:sp>
        <p:nvSpPr>
          <p:cNvPr id="2" name="Slide Number Placeholder 1">
            <a:extLst>
              <a:ext uri="{FF2B5EF4-FFF2-40B4-BE49-F238E27FC236}">
                <a16:creationId xmlns:a16="http://schemas.microsoft.com/office/drawing/2014/main" id="{F577C035-8040-492D-87E2-E372AB529448}"/>
              </a:ext>
            </a:extLst>
          </p:cNvPr>
          <p:cNvSpPr>
            <a:spLocks noGrp="1"/>
          </p:cNvSpPr>
          <p:nvPr>
            <p:ph type="sldNum" sz="quarter" idx="12"/>
          </p:nvPr>
        </p:nvSpPr>
        <p:spPr/>
        <p:txBody>
          <a:bodyPr/>
          <a:lstStyle/>
          <a:p>
            <a:fld id="{0078EA1F-2186-4AE8-B6FF-55AEFF47E016}" type="slidenum">
              <a:rPr lang="en-AU" smtClean="0"/>
              <a:t>11</a:t>
            </a:fld>
            <a:endParaRPr lang="en-AU"/>
          </a:p>
        </p:txBody>
      </p:sp>
    </p:spTree>
    <p:extLst>
      <p:ext uri="{BB962C8B-B14F-4D97-AF65-F5344CB8AC3E}">
        <p14:creationId xmlns:p14="http://schemas.microsoft.com/office/powerpoint/2010/main" val="341296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BC00D3-F2BD-43EB-88AD-998644FF7112}"/>
              </a:ext>
            </a:extLst>
          </p:cNvPr>
          <p:cNvSpPr>
            <a:spLocks noGrp="1"/>
          </p:cNvSpPr>
          <p:nvPr>
            <p:ph type="title"/>
          </p:nvPr>
        </p:nvSpPr>
        <p:spPr/>
        <p:txBody>
          <a:bodyPr/>
          <a:lstStyle/>
          <a:p>
            <a:r>
              <a:rPr lang="en-AU" dirty="0"/>
              <a:t>Backjumping </a:t>
            </a:r>
            <a:r>
              <a:rPr lang="en-AU" sz="2400" dirty="0"/>
              <a:t>(Reason computation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0ED567-F568-4611-B32D-1B5709F4742A}"/>
                  </a:ext>
                </a:extLst>
              </p:cNvPr>
              <p:cNvSpPr>
                <a:spLocks noGrp="1"/>
              </p:cNvSpPr>
              <p:nvPr>
                <p:ph idx="1"/>
              </p:nvPr>
            </p:nvSpPr>
            <p:spPr/>
            <p:txBody>
              <a:bodyPr>
                <a:normAutofit/>
              </a:bodyPr>
              <a:lstStyle/>
              <a:p>
                <a:r>
                  <a:rPr lang="en-AU" dirty="0"/>
                  <a:t>Terminal node:</a:t>
                </a:r>
              </a:p>
              <a:p>
                <a:pPr lvl="1"/>
                <a:r>
                  <a:rPr lang="en-AU" dirty="0"/>
                  <a:t>1. If </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𝜙</m:t>
                        </m:r>
                      </m:e>
                      <m:sub>
                        <m:r>
                          <a:rPr lang="en-AU" i="1" smtClean="0">
                            <a:latin typeface="Cambria Math" panose="02040503050406030204" pitchFamily="18" charset="0"/>
                            <a:ea typeface="Cambria Math" panose="02040503050406030204" pitchFamily="18" charset="0"/>
                          </a:rPr>
                          <m:t>𝜇</m:t>
                        </m:r>
                      </m:sub>
                    </m:sSub>
                    <m:r>
                      <a:rPr lang="en-AU" b="0" i="1" smtClean="0">
                        <a:latin typeface="Cambria Math" panose="02040503050406030204" pitchFamily="18" charset="0"/>
                        <a:ea typeface="Cambria Math" panose="02040503050406030204" pitchFamily="18" charset="0"/>
                      </a:rPr>
                      <m:t> </m:t>
                    </m:r>
                  </m:oMath>
                </a14:m>
                <a:r>
                  <a:rPr lang="en-AU" dirty="0"/>
                  <a:t>contains an empty clause C. The reason for conflict is the set of existential literals in C.</a:t>
                </a:r>
              </a:p>
              <a:p>
                <a:pPr lvl="1"/>
                <a:r>
                  <a:rPr lang="en-AU" dirty="0"/>
                  <a:t>2. If </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𝜙</m:t>
                        </m:r>
                      </m:e>
                      <m:sub>
                        <m:r>
                          <a:rPr lang="en-AU" i="1" smtClean="0">
                            <a:latin typeface="Cambria Math" panose="02040503050406030204" pitchFamily="18" charset="0"/>
                            <a:ea typeface="Cambria Math" panose="02040503050406030204" pitchFamily="18" charset="0"/>
                          </a:rPr>
                          <m:t>𝜇</m:t>
                        </m:r>
                      </m:sub>
                    </m:sSub>
                  </m:oMath>
                </a14:m>
                <a:r>
                  <a:rPr lang="en-AU" dirty="0"/>
                  <a:t> has all clauses satisfied. The reason for solution is a set of universal literals in </a:t>
                </a:r>
                <a14:m>
                  <m:oMath xmlns:m="http://schemas.openxmlformats.org/officeDocument/2006/math">
                    <m:r>
                      <a:rPr lang="en-AU" i="1">
                        <a:latin typeface="Cambria Math" panose="02040503050406030204" pitchFamily="18" charset="0"/>
                        <a:ea typeface="Cambria Math" panose="02040503050406030204" pitchFamily="18" charset="0"/>
                      </a:rPr>
                      <m:t>𝜇</m:t>
                    </m:r>
                    <m:r>
                      <a:rPr lang="en-AU" i="1">
                        <a:latin typeface="Cambria Math" panose="02040503050406030204" pitchFamily="18" charset="0"/>
                        <a:ea typeface="Cambria Math" panose="02040503050406030204" pitchFamily="18" charset="0"/>
                      </a:rPr>
                      <m:t> </m:t>
                    </m:r>
                  </m:oMath>
                </a14:m>
                <a:r>
                  <a:rPr lang="en-AU" dirty="0"/>
                  <a:t>that can be obtained by repeatedly removing universal literals from </a:t>
                </a:r>
                <a14:m>
                  <m:oMath xmlns:m="http://schemas.openxmlformats.org/officeDocument/2006/math">
                    <m:r>
                      <a:rPr lang="en-AU" i="1">
                        <a:latin typeface="Cambria Math" panose="02040503050406030204" pitchFamily="18" charset="0"/>
                        <a:ea typeface="Cambria Math" panose="02040503050406030204" pitchFamily="18" charset="0"/>
                      </a:rPr>
                      <m:t>𝜇</m:t>
                    </m:r>
                  </m:oMath>
                </a14:m>
                <a:r>
                  <a:rPr lang="en-AU" dirty="0"/>
                  <a:t> such that all clauses are still satisfied.  </a:t>
                </a:r>
              </a:p>
              <a:p>
                <a:pPr lvl="1"/>
                <a:r>
                  <a:rPr lang="en-AU" b="1" dirty="0"/>
                  <a:t>Remark: Not explicitly stated in the original paper, the removing order is not arbitrary, last assigned to first assigned is one possible valid order but first assigned to last assigned is not.</a:t>
                </a:r>
              </a:p>
            </p:txBody>
          </p:sp>
        </mc:Choice>
        <mc:Fallback xmlns="">
          <p:sp>
            <p:nvSpPr>
              <p:cNvPr id="3" name="Content Placeholder 2">
                <a:extLst>
                  <a:ext uri="{FF2B5EF4-FFF2-40B4-BE49-F238E27FC236}">
                    <a16:creationId xmlns:a16="http://schemas.microsoft.com/office/drawing/2014/main" id="{380ED567-F568-4611-B32D-1B5709F4742A}"/>
                  </a:ext>
                </a:extLst>
              </p:cNvPr>
              <p:cNvSpPr>
                <a:spLocks noGrp="1" noRot="1" noChangeAspect="1" noMove="1" noResize="1" noEditPoints="1" noAdjustHandles="1" noChangeArrowheads="1" noChangeShapeType="1" noTextEdit="1"/>
              </p:cNvSpPr>
              <p:nvPr>
                <p:ph idx="1"/>
              </p:nvPr>
            </p:nvSpPr>
            <p:spPr>
              <a:blipFill>
                <a:blip r:embed="rId3"/>
                <a:stretch>
                  <a:fillRect l="-1043" t="-2241" r="-1333"/>
                </a:stretch>
              </a:blipFill>
            </p:spPr>
            <p:txBody>
              <a:bodyPr/>
              <a:lstStyle/>
              <a:p>
                <a:r>
                  <a:rPr lang="en-AU">
                    <a:noFill/>
                  </a:rPr>
                  <a:t> </a:t>
                </a:r>
              </a:p>
            </p:txBody>
          </p:sp>
        </mc:Fallback>
      </mc:AlternateContent>
      <p:sp>
        <p:nvSpPr>
          <p:cNvPr id="2" name="Slide Number Placeholder 1">
            <a:extLst>
              <a:ext uri="{FF2B5EF4-FFF2-40B4-BE49-F238E27FC236}">
                <a16:creationId xmlns:a16="http://schemas.microsoft.com/office/drawing/2014/main" id="{B3407795-C981-42A1-AB6C-642858BC6602}"/>
              </a:ext>
            </a:extLst>
          </p:cNvPr>
          <p:cNvSpPr>
            <a:spLocks noGrp="1"/>
          </p:cNvSpPr>
          <p:nvPr>
            <p:ph type="sldNum" sz="quarter" idx="12"/>
          </p:nvPr>
        </p:nvSpPr>
        <p:spPr/>
        <p:txBody>
          <a:bodyPr/>
          <a:lstStyle/>
          <a:p>
            <a:fld id="{0078EA1F-2186-4AE8-B6FF-55AEFF47E016}" type="slidenum">
              <a:rPr lang="en-AU" smtClean="0"/>
              <a:t>12</a:t>
            </a:fld>
            <a:endParaRPr lang="en-AU"/>
          </a:p>
        </p:txBody>
      </p:sp>
    </p:spTree>
    <p:extLst>
      <p:ext uri="{BB962C8B-B14F-4D97-AF65-F5344CB8AC3E}">
        <p14:creationId xmlns:p14="http://schemas.microsoft.com/office/powerpoint/2010/main" val="341992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CA603A-50E8-4811-ADDA-D198D20E85D6}"/>
                  </a:ext>
                </a:extLst>
              </p:cNvPr>
              <p:cNvSpPr>
                <a:spLocks noGrp="1"/>
              </p:cNvSpPr>
              <p:nvPr>
                <p:ph idx="1"/>
              </p:nvPr>
            </p:nvSpPr>
            <p:spPr>
              <a:xfrm>
                <a:off x="745732" y="1486578"/>
                <a:ext cx="10515600" cy="4351338"/>
              </a:xfrm>
            </p:spPr>
            <p:txBody>
              <a:bodyPr>
                <a:normAutofit/>
              </a:bodyPr>
              <a:lstStyle/>
              <a:p>
                <a:r>
                  <a:rPr lang="en-AU" sz="2000" dirty="0"/>
                  <a:t>Maintain reason during backtrack, calculate reason </a:t>
                </a:r>
                <a14:m>
                  <m:oMath xmlns:m="http://schemas.openxmlformats.org/officeDocument/2006/math">
                    <m:r>
                      <a:rPr lang="en-AU" sz="2000" b="0" i="1" smtClean="0">
                        <a:latin typeface="Cambria Math" panose="02040503050406030204" pitchFamily="18" charset="0"/>
                        <a:ea typeface="Cambria Math" panose="02040503050406030204" pitchFamily="18" charset="0"/>
                      </a:rPr>
                      <m:t>𝑟</m:t>
                    </m:r>
                    <m:r>
                      <a:rPr lang="en-AU" sz="2000" i="1">
                        <a:latin typeface="Cambria Math" panose="02040503050406030204" pitchFamily="18" charset="0"/>
                        <a:ea typeface="Cambria Math" panose="02040503050406030204" pitchFamily="18" charset="0"/>
                      </a:rPr>
                      <m:t> </m:t>
                    </m:r>
                  </m:oMath>
                </a14:m>
                <a:r>
                  <a:rPr lang="en-AU" sz="2000" dirty="0"/>
                  <a:t>for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sub>
                    </m:sSub>
                  </m:oMath>
                </a14:m>
                <a:endParaRPr lang="en-AU" sz="2000" i="1" dirty="0">
                  <a:latin typeface="Cambria Math" panose="02040503050406030204" pitchFamily="18" charset="0"/>
                  <a:ea typeface="Cambria Math" panose="02040503050406030204" pitchFamily="18" charset="0"/>
                </a:endParaRPr>
              </a:p>
              <a:p>
                <a14:m>
                  <m:oMath xmlns:m="http://schemas.openxmlformats.org/officeDocument/2006/math">
                    <m:r>
                      <a:rPr lang="en-AU" sz="2000" i="1" smtClean="0">
                        <a:latin typeface="Cambria Math" panose="02040503050406030204" pitchFamily="18" charset="0"/>
                        <a:ea typeface="Cambria Math" panose="02040503050406030204" pitchFamily="18" charset="0"/>
                      </a:rPr>
                      <m:t>𝜈</m:t>
                    </m:r>
                  </m:oMath>
                </a14:m>
                <a:r>
                  <a:rPr lang="en-AU" sz="2000" dirty="0"/>
                  <a:t> is the reason for </a:t>
                </a:r>
                <a14:m>
                  <m:oMath xmlns:m="http://schemas.openxmlformats.org/officeDocument/2006/math">
                    <m:sSub>
                      <m:sSubPr>
                        <m:ctrlPr>
                          <a:rPr lang="en-AU" sz="2000" i="1">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sub>
                    </m:sSub>
                  </m:oMath>
                </a14:m>
                <a:r>
                  <a:rPr lang="en-AU" sz="2000" dirty="0"/>
                  <a:t> and </a:t>
                </a:r>
                <a14:m>
                  <m:oMath xmlns:m="http://schemas.openxmlformats.org/officeDocument/2006/math">
                    <m:r>
                      <a:rPr lang="en-AU" sz="2000" i="1">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oMath>
                </a14:m>
                <a:r>
                  <a:rPr lang="en-AU" sz="2000" dirty="0"/>
                  <a:t> is the reason for </a:t>
                </a:r>
                <a14:m>
                  <m:oMath xmlns:m="http://schemas.openxmlformats.org/officeDocument/2006/math">
                    <m:sSub>
                      <m:sSubPr>
                        <m:ctrlPr>
                          <a:rPr lang="en-AU" sz="2000" i="1">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sub>
                    </m:sSub>
                  </m:oMath>
                </a14:m>
                <a:endParaRPr lang="en-AU" sz="2000"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B1CA603A-50E8-4811-ADDA-D198D20E85D6}"/>
                  </a:ext>
                </a:extLst>
              </p:cNvPr>
              <p:cNvSpPr>
                <a:spLocks noGrp="1" noRot="1" noChangeAspect="1" noMove="1" noResize="1" noEditPoints="1" noAdjustHandles="1" noChangeArrowheads="1" noChangeShapeType="1" noTextEdit="1"/>
              </p:cNvSpPr>
              <p:nvPr>
                <p:ph idx="1"/>
              </p:nvPr>
            </p:nvSpPr>
            <p:spPr>
              <a:xfrm>
                <a:off x="745732" y="1486578"/>
                <a:ext cx="10515600" cy="4351338"/>
              </a:xfrm>
              <a:blipFill>
                <a:blip r:embed="rId3"/>
                <a:stretch>
                  <a:fillRect l="-522" t="-1261"/>
                </a:stretch>
              </a:blipFill>
            </p:spPr>
            <p:txBody>
              <a:bodyPr/>
              <a:lstStyle/>
              <a:p>
                <a:r>
                  <a:rPr lang="en-AU">
                    <a:noFill/>
                  </a:rPr>
                  <a:t> </a:t>
                </a:r>
              </a:p>
            </p:txBody>
          </p:sp>
        </mc:Fallback>
      </mc:AlternateContent>
      <p:sp>
        <p:nvSpPr>
          <p:cNvPr id="4" name="Title 1">
            <a:extLst>
              <a:ext uri="{FF2B5EF4-FFF2-40B4-BE49-F238E27FC236}">
                <a16:creationId xmlns:a16="http://schemas.microsoft.com/office/drawing/2014/main" id="{17EFBBC7-74EA-4E04-AE79-24B291F55FF4}"/>
              </a:ext>
            </a:extLst>
          </p:cNvPr>
          <p:cNvSpPr>
            <a:spLocks noGrp="1"/>
          </p:cNvSpPr>
          <p:nvPr>
            <p:ph type="title"/>
          </p:nvPr>
        </p:nvSpPr>
        <p:spPr>
          <a:xfrm>
            <a:off x="838200" y="365125"/>
            <a:ext cx="10515600" cy="1325563"/>
          </a:xfrm>
        </p:spPr>
        <p:txBody>
          <a:bodyPr/>
          <a:lstStyle/>
          <a:p>
            <a:r>
              <a:rPr lang="en-AU" dirty="0"/>
              <a:t>Backjumping </a:t>
            </a:r>
            <a:r>
              <a:rPr lang="en-AU" sz="2400" dirty="0"/>
              <a:t>(Reason computation rules)</a:t>
            </a:r>
          </a:p>
        </p:txBody>
      </p:sp>
      <p:pic>
        <p:nvPicPr>
          <p:cNvPr id="6" name="Picture 5" descr="Text, letter&#10;&#10;Description automatically generated">
            <a:extLst>
              <a:ext uri="{FF2B5EF4-FFF2-40B4-BE49-F238E27FC236}">
                <a16:creationId xmlns:a16="http://schemas.microsoft.com/office/drawing/2014/main" id="{3A4AD037-CA1E-4F41-A210-8797895B8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918" y="2416531"/>
            <a:ext cx="5512083" cy="2419474"/>
          </a:xfrm>
          <a:prstGeom prst="rect">
            <a:avLst/>
          </a:prstGeom>
        </p:spPr>
      </p:pic>
      <p:pic>
        <p:nvPicPr>
          <p:cNvPr id="8" name="Picture 7" descr="Text, letter&#10;&#10;Description automatically generated">
            <a:extLst>
              <a:ext uri="{FF2B5EF4-FFF2-40B4-BE49-F238E27FC236}">
                <a16:creationId xmlns:a16="http://schemas.microsoft.com/office/drawing/2014/main" id="{63EC2D79-96DF-44C9-BA4B-C66D97E01E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428" y="5306394"/>
            <a:ext cx="5321573" cy="1257365"/>
          </a:xfrm>
          <a:prstGeom prst="rect">
            <a:avLst/>
          </a:prstGeom>
        </p:spPr>
      </p:pic>
      <p:sp>
        <p:nvSpPr>
          <p:cNvPr id="2" name="TextBox 1">
            <a:extLst>
              <a:ext uri="{FF2B5EF4-FFF2-40B4-BE49-F238E27FC236}">
                <a16:creationId xmlns:a16="http://schemas.microsoft.com/office/drawing/2014/main" id="{14C230C9-D4F8-48A6-B962-85484A3D7F80}"/>
              </a:ext>
            </a:extLst>
          </p:cNvPr>
          <p:cNvSpPr txBox="1"/>
          <p:nvPr/>
        </p:nvSpPr>
        <p:spPr>
          <a:xfrm>
            <a:off x="1280428" y="6492875"/>
            <a:ext cx="8031558" cy="646331"/>
          </a:xfrm>
          <a:prstGeom prst="rect">
            <a:avLst/>
          </a:prstGeom>
          <a:noFill/>
        </p:spPr>
        <p:txBody>
          <a:bodyPr wrap="none" rtlCol="0">
            <a:spAutoFit/>
          </a:bodyPr>
          <a:lstStyle/>
          <a:p>
            <a:r>
              <a:rPr lang="en-AU" dirty="0"/>
              <a:t>Reference: </a:t>
            </a:r>
            <a:r>
              <a:rPr lang="en-AU" dirty="0">
                <a:hlinkClick r:id="rId6"/>
              </a:rPr>
              <a:t>https://www.sciencedirect.com/science/article/pii/S0004370202003739</a:t>
            </a:r>
            <a:endParaRPr lang="en-AU" dirty="0"/>
          </a:p>
          <a:p>
            <a:endParaRPr lang="en-AU" dirty="0"/>
          </a:p>
        </p:txBody>
      </p:sp>
      <p:sp>
        <p:nvSpPr>
          <p:cNvPr id="5" name="Slide Number Placeholder 4">
            <a:extLst>
              <a:ext uri="{FF2B5EF4-FFF2-40B4-BE49-F238E27FC236}">
                <a16:creationId xmlns:a16="http://schemas.microsoft.com/office/drawing/2014/main" id="{1AFC0F3A-6161-4D99-8C20-8416E0F81E64}"/>
              </a:ext>
            </a:extLst>
          </p:cNvPr>
          <p:cNvSpPr>
            <a:spLocks noGrp="1"/>
          </p:cNvSpPr>
          <p:nvPr>
            <p:ph type="sldNum" sz="quarter" idx="12"/>
          </p:nvPr>
        </p:nvSpPr>
        <p:spPr/>
        <p:txBody>
          <a:bodyPr/>
          <a:lstStyle/>
          <a:p>
            <a:fld id="{0078EA1F-2186-4AE8-B6FF-55AEFF47E016}" type="slidenum">
              <a:rPr lang="en-AU" smtClean="0"/>
              <a:t>13</a:t>
            </a:fld>
            <a:endParaRPr lang="en-AU"/>
          </a:p>
        </p:txBody>
      </p:sp>
    </p:spTree>
    <p:extLst>
      <p:ext uri="{BB962C8B-B14F-4D97-AF65-F5344CB8AC3E}">
        <p14:creationId xmlns:p14="http://schemas.microsoft.com/office/powerpoint/2010/main" val="146181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8EAFB-BE9E-4B43-88C7-02BA43536BF5}"/>
                  </a:ext>
                </a:extLst>
              </p:cNvPr>
              <p:cNvSpPr>
                <a:spLocks noGrp="1"/>
              </p:cNvSpPr>
              <p:nvPr>
                <p:ph idx="1"/>
              </p:nvPr>
            </p:nvSpPr>
            <p:spPr>
              <a:xfrm>
                <a:off x="740229" y="1132876"/>
                <a:ext cx="10515600" cy="4351338"/>
              </a:xfrm>
            </p:spPr>
            <p:txBody>
              <a:bodyPr/>
              <a:lstStyle/>
              <a:p>
                <a:r>
                  <a:rPr lang="en-AU" sz="2000" dirty="0"/>
                  <a:t>Maintain reason during backtrack, calculate reason </a:t>
                </a:r>
                <a14:m>
                  <m:oMath xmlns:m="http://schemas.openxmlformats.org/officeDocument/2006/math">
                    <m:r>
                      <a:rPr lang="en-AU" sz="2000" b="0" i="1" smtClean="0">
                        <a:latin typeface="Cambria Math" panose="02040503050406030204" pitchFamily="18" charset="0"/>
                        <a:ea typeface="Cambria Math" panose="02040503050406030204" pitchFamily="18" charset="0"/>
                      </a:rPr>
                      <m:t>𝑟</m:t>
                    </m:r>
                    <m:r>
                      <a:rPr lang="en-AU" sz="2000" i="1">
                        <a:latin typeface="Cambria Math" panose="02040503050406030204" pitchFamily="18" charset="0"/>
                        <a:ea typeface="Cambria Math" panose="02040503050406030204" pitchFamily="18" charset="0"/>
                      </a:rPr>
                      <m:t> </m:t>
                    </m:r>
                  </m:oMath>
                </a14:m>
                <a:r>
                  <a:rPr lang="en-AU" sz="2000" dirty="0"/>
                  <a:t>for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sub>
                    </m:sSub>
                  </m:oMath>
                </a14:m>
                <a:endParaRPr lang="en-AU" sz="2000" i="1" dirty="0">
                  <a:latin typeface="Cambria Math" panose="02040503050406030204" pitchFamily="18" charset="0"/>
                  <a:ea typeface="Cambria Math" panose="02040503050406030204" pitchFamily="18" charset="0"/>
                </a:endParaRPr>
              </a:p>
              <a:p>
                <a14:m>
                  <m:oMath xmlns:m="http://schemas.openxmlformats.org/officeDocument/2006/math">
                    <m:r>
                      <a:rPr lang="en-AU" sz="2000" i="1" smtClean="0">
                        <a:latin typeface="Cambria Math" panose="02040503050406030204" pitchFamily="18" charset="0"/>
                        <a:ea typeface="Cambria Math" panose="02040503050406030204" pitchFamily="18" charset="0"/>
                      </a:rPr>
                      <m:t>𝜈</m:t>
                    </m:r>
                  </m:oMath>
                </a14:m>
                <a:r>
                  <a:rPr lang="en-AU" sz="2000" dirty="0"/>
                  <a:t> is the reason for </a:t>
                </a:r>
                <a14:m>
                  <m:oMath xmlns:m="http://schemas.openxmlformats.org/officeDocument/2006/math">
                    <m:sSub>
                      <m:sSubPr>
                        <m:ctrlPr>
                          <a:rPr lang="en-AU" sz="2000" i="1">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sub>
                    </m:sSub>
                  </m:oMath>
                </a14:m>
                <a:r>
                  <a:rPr lang="en-AU" sz="2000" dirty="0"/>
                  <a:t> and </a:t>
                </a:r>
                <a14:m>
                  <m:oMath xmlns:m="http://schemas.openxmlformats.org/officeDocument/2006/math">
                    <m:r>
                      <a:rPr lang="en-AU" sz="2000" i="1">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oMath>
                </a14:m>
                <a:r>
                  <a:rPr lang="en-AU" sz="2000" dirty="0"/>
                  <a:t> is the reason for </a:t>
                </a:r>
                <a14:m>
                  <m:oMath xmlns:m="http://schemas.openxmlformats.org/officeDocument/2006/math">
                    <m:sSub>
                      <m:sSubPr>
                        <m:ctrlPr>
                          <a:rPr lang="en-AU" sz="2000" i="1">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sub>
                    </m:sSub>
                  </m:oMath>
                </a14:m>
                <a:endParaRPr lang="en-AU" sz="2000" b="0" dirty="0">
                  <a:ea typeface="Cambria Math" panose="02040503050406030204" pitchFamily="18" charset="0"/>
                </a:endParaRPr>
              </a:p>
              <a:p>
                <a:endParaRPr lang="en-AU" dirty="0"/>
              </a:p>
            </p:txBody>
          </p:sp>
        </mc:Choice>
        <mc:Fallback xmlns="">
          <p:sp>
            <p:nvSpPr>
              <p:cNvPr id="3" name="Content Placeholder 2">
                <a:extLst>
                  <a:ext uri="{FF2B5EF4-FFF2-40B4-BE49-F238E27FC236}">
                    <a16:creationId xmlns:a16="http://schemas.microsoft.com/office/drawing/2014/main" id="{7E28EAFB-BE9E-4B43-88C7-02BA43536BF5}"/>
                  </a:ext>
                </a:extLst>
              </p:cNvPr>
              <p:cNvSpPr>
                <a:spLocks noGrp="1" noRot="1" noChangeAspect="1" noMove="1" noResize="1" noEditPoints="1" noAdjustHandles="1" noChangeArrowheads="1" noChangeShapeType="1" noTextEdit="1"/>
              </p:cNvSpPr>
              <p:nvPr>
                <p:ph idx="1"/>
              </p:nvPr>
            </p:nvSpPr>
            <p:spPr>
              <a:xfrm>
                <a:off x="740229" y="1132876"/>
                <a:ext cx="10515600" cy="4351338"/>
              </a:xfrm>
              <a:blipFill>
                <a:blip r:embed="rId2"/>
                <a:stretch>
                  <a:fillRect l="-522" t="-126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08E0EFD5-3D5F-4280-8ECF-6CC8E509E0EB}"/>
                  </a:ext>
                </a:extLst>
              </p:cNvPr>
              <p:cNvGraphicFramePr>
                <a:graphicFrameLocks noGrp="1"/>
              </p:cNvGraphicFramePr>
              <p:nvPr>
                <p:extLst>
                  <p:ext uri="{D42A27DB-BD31-4B8C-83A1-F6EECF244321}">
                    <p14:modId xmlns:p14="http://schemas.microsoft.com/office/powerpoint/2010/main" val="4243725801"/>
                  </p:ext>
                </p:extLst>
              </p:nvPr>
            </p:nvGraphicFramePr>
            <p:xfrm>
              <a:off x="1486407" y="1926463"/>
              <a:ext cx="8585202" cy="4522361"/>
            </p:xfrm>
            <a:graphic>
              <a:graphicData uri="http://schemas.openxmlformats.org/drawingml/2006/table">
                <a:tbl>
                  <a:tblPr firstRow="1" bandRow="1">
                    <a:tableStyleId>{073A0DAA-6AF3-43AB-8588-CEC1D06C72B9}</a:tableStyleId>
                  </a:tblPr>
                  <a:tblGrid>
                    <a:gridCol w="2295675">
                      <a:extLst>
                        <a:ext uri="{9D8B030D-6E8A-4147-A177-3AD203B41FA5}">
                          <a16:colId xmlns:a16="http://schemas.microsoft.com/office/drawing/2014/main" val="1461726348"/>
                        </a:ext>
                      </a:extLst>
                    </a:gridCol>
                    <a:gridCol w="1977243">
                      <a:extLst>
                        <a:ext uri="{9D8B030D-6E8A-4147-A177-3AD203B41FA5}">
                          <a16:colId xmlns:a16="http://schemas.microsoft.com/office/drawing/2014/main" val="1712262824"/>
                        </a:ext>
                      </a:extLst>
                    </a:gridCol>
                    <a:gridCol w="2156142">
                      <a:extLst>
                        <a:ext uri="{9D8B030D-6E8A-4147-A177-3AD203B41FA5}">
                          <a16:colId xmlns:a16="http://schemas.microsoft.com/office/drawing/2014/main" val="3347444609"/>
                        </a:ext>
                      </a:extLst>
                    </a:gridCol>
                    <a:gridCol w="2156142">
                      <a:extLst>
                        <a:ext uri="{9D8B030D-6E8A-4147-A177-3AD203B41FA5}">
                          <a16:colId xmlns:a16="http://schemas.microsoft.com/office/drawing/2014/main" val="3196270065"/>
                        </a:ext>
                      </a:extLst>
                    </a:gridCol>
                  </a:tblGrid>
                  <a:tr h="418347">
                    <a:tc>
                      <a:txBody>
                        <a:bodyPr/>
                        <a:lstStyle/>
                        <a:p>
                          <a:r>
                            <a:rPr lang="en-AU" sz="2000" dirty="0"/>
                            <a:t>Property of </a:t>
                          </a:r>
                          <a14:m>
                            <m:oMath xmlns:m="http://schemas.openxmlformats.org/officeDocument/2006/math">
                              <m:r>
                                <a:rPr lang="en-AU" sz="2000" b="0" i="1" smtClean="0">
                                  <a:latin typeface="Cambria Math" panose="02040503050406030204" pitchFamily="18" charset="0"/>
                                  <a:ea typeface="Cambria Math" panose="02040503050406030204" pitchFamily="18" charset="0"/>
                                </a:rPr>
                                <m:t>𝑙</m:t>
                              </m:r>
                            </m:oMath>
                          </a14:m>
                          <a:endParaRPr lang="en-AU" sz="2000" dirty="0"/>
                        </a:p>
                      </a:txBody>
                      <a:tcPr/>
                    </a:tc>
                    <a:tc>
                      <a:txBody>
                        <a:bodyPr/>
                        <a:lstStyle/>
                        <a:p>
                          <a:r>
                            <a:rPr lang="en-AU" sz="2000" dirty="0"/>
                            <a:t>Result of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sub>
                              </m:sSub>
                            </m:oMath>
                          </a14:m>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Result of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sub>
                              </m:sSub>
                            </m:oMath>
                          </a14:m>
                          <a:endParaRPr lang="en-AU" sz="2000" dirty="0"/>
                        </a:p>
                      </a:txBody>
                      <a:tcPr/>
                    </a:tc>
                    <a:tc>
                      <a:txBody>
                        <a:bodyPr/>
                        <a:lstStyle/>
                        <a:p>
                          <a:r>
                            <a:rPr lang="en-AU" sz="2000" dirty="0"/>
                            <a:t>Reason for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a:latin typeface="Cambria Math" panose="02040503050406030204" pitchFamily="18" charset="0"/>
                                      <a:ea typeface="Cambria Math" panose="02040503050406030204" pitchFamily="18" charset="0"/>
                                    </a:rPr>
                                    <m:t>𝜇</m:t>
                                  </m:r>
                                </m:sub>
                              </m:sSub>
                            </m:oMath>
                          </a14:m>
                          <a:endParaRPr lang="en-AU" sz="2000" dirty="0"/>
                        </a:p>
                      </a:txBody>
                      <a:tcPr/>
                    </a:tc>
                    <a:extLst>
                      <a:ext uri="{0D108BD9-81ED-4DB2-BD59-A6C34878D82A}">
                        <a16:rowId xmlns:a16="http://schemas.microsoft.com/office/drawing/2014/main" val="3878425717"/>
                      </a:ext>
                    </a:extLst>
                  </a:tr>
                  <a:tr h="394513">
                    <a:tc>
                      <a:txBody>
                        <a:bodyPr/>
                        <a:lstStyle/>
                        <a:p>
                          <a:r>
                            <a:rPr lang="en-AU" sz="2000" dirty="0"/>
                            <a:t>Pure</a:t>
                          </a:r>
                        </a:p>
                      </a:txBody>
                      <a:tcPr/>
                    </a:tc>
                    <a:tc>
                      <a:txBody>
                        <a:bodyPr/>
                        <a:lstStyle/>
                        <a:p>
                          <a:r>
                            <a:rPr lang="en-AU" sz="2000" dirty="0"/>
                            <a:t>SAT/UNSAT</a:t>
                          </a:r>
                        </a:p>
                      </a:txBody>
                      <a:tcPr/>
                    </a:tc>
                    <a:tc>
                      <a:txBody>
                        <a:bodyPr/>
                        <a:lstStyle/>
                        <a:p>
                          <a:r>
                            <a:rPr lang="en-AU" sz="20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m:t>
                                </m:r>
                              </m:oMath>
                            </m:oMathPara>
                          </a14:m>
                          <a:endParaRPr lang="en-AU" sz="2000" dirty="0"/>
                        </a:p>
                      </a:txBody>
                      <a:tcPr/>
                    </a:tc>
                    <a:extLst>
                      <a:ext uri="{0D108BD9-81ED-4DB2-BD59-A6C34878D82A}">
                        <a16:rowId xmlns:a16="http://schemas.microsoft.com/office/drawing/2014/main" val="1631266415"/>
                      </a:ext>
                    </a:extLst>
                  </a:tr>
                  <a:tr h="394513">
                    <a:tc rowSpan="3">
                      <a:txBody>
                        <a:bodyPr/>
                        <a:lstStyle/>
                        <a:p>
                          <a:r>
                            <a:rPr lang="en-AU" sz="2000" dirty="0"/>
                            <a:t>Unit</a:t>
                          </a:r>
                        </a:p>
                      </a:txBody>
                      <a:tcPr/>
                    </a:tc>
                    <a:tc>
                      <a:txBody>
                        <a:bodyPr/>
                        <a:lstStyle/>
                        <a:p>
                          <a:r>
                            <a:rPr lang="en-AU" sz="2000" dirty="0"/>
                            <a:t>SAT</a:t>
                          </a:r>
                        </a:p>
                      </a:txBody>
                      <a:tcPr/>
                    </a:tc>
                    <a:tc>
                      <a:txBody>
                        <a:bodyPr/>
                        <a:lstStyle/>
                        <a:p>
                          <a:r>
                            <a:rPr lang="en-AU" sz="20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m:t>
                                </m:r>
                              </m:oMath>
                            </m:oMathPara>
                          </a14:m>
                          <a:endParaRPr lang="en-AU" sz="2000" dirty="0"/>
                        </a:p>
                      </a:txBody>
                      <a:tcPr/>
                    </a:tc>
                    <a:extLst>
                      <a:ext uri="{0D108BD9-81ED-4DB2-BD59-A6C34878D82A}">
                        <a16:rowId xmlns:a16="http://schemas.microsoft.com/office/drawing/2014/main" val="3472057612"/>
                      </a:ext>
                    </a:extLst>
                  </a:tr>
                  <a:tr h="394513">
                    <a:tc vMerge="1">
                      <a:txBody>
                        <a:bodyPr/>
                        <a:lstStyle/>
                        <a:p>
                          <a:endParaRPr lang="en-AU"/>
                        </a:p>
                      </a:txBody>
                      <a:tcPr/>
                    </a:tc>
                    <a:tc>
                      <a:txBody>
                        <a:bodyPr/>
                        <a:lstStyle/>
                        <a:p>
                          <a:r>
                            <a:rPr lang="en-AU" sz="2000" dirty="0"/>
                            <a:t>UNSAT </a:t>
                          </a:r>
                          <a14:m>
                            <m:oMath xmlns:m="http://schemas.openxmlformats.org/officeDocument/2006/math">
                              <m:r>
                                <a:rPr lang="en-AU" sz="2000" b="0" i="1" smtClean="0">
                                  <a:latin typeface="Cambria Math" panose="02040503050406030204" pitchFamily="18" charset="0"/>
                                  <a:ea typeface="Cambria Math" panose="02040503050406030204" pitchFamily="18" charset="0"/>
                                </a:rPr>
                                <m:t>𝑙</m:t>
                              </m:r>
                              <m:r>
                                <a:rPr lang="en-AU" sz="2000" i="1" smtClean="0">
                                  <a:latin typeface="Cambria Math" panose="02040503050406030204" pitchFamily="18" charset="0"/>
                                  <a:ea typeface="Cambria Math" panose="02040503050406030204" pitchFamily="18" charset="0"/>
                                </a:rPr>
                                <m:t>∉</m:t>
                              </m:r>
                              <m:r>
                                <a:rPr lang="en-AU" sz="2000" i="1" smtClean="0">
                                  <a:latin typeface="Cambria Math" panose="02040503050406030204" pitchFamily="18" charset="0"/>
                                  <a:ea typeface="Cambria Math" panose="02040503050406030204" pitchFamily="18" charset="0"/>
                                </a:rPr>
                                <m:t>𝜈</m:t>
                              </m:r>
                            </m:oMath>
                          </a14:m>
                          <a:endParaRPr lang="en-AU" sz="2000" dirty="0"/>
                        </a:p>
                      </a:txBody>
                      <a:tcPr/>
                    </a:tc>
                    <a:tc>
                      <a:txBody>
                        <a:bodyPr/>
                        <a:lstStyle/>
                        <a:p>
                          <a:r>
                            <a:rPr lang="en-AU" sz="2000" dirty="0"/>
                            <a:t>UNSAT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oMath>
                            </m:oMathPara>
                          </a14:m>
                          <a:endParaRPr lang="en-AU" sz="2000" dirty="0"/>
                        </a:p>
                      </a:txBody>
                      <a:tcPr/>
                    </a:tc>
                    <a:extLst>
                      <a:ext uri="{0D108BD9-81ED-4DB2-BD59-A6C34878D82A}">
                        <a16:rowId xmlns:a16="http://schemas.microsoft.com/office/drawing/2014/main" val="3867274126"/>
                      </a:ext>
                    </a:extLst>
                  </a:tr>
                  <a:tr h="394513">
                    <a:tc vMerge="1">
                      <a:txBody>
                        <a:bodyPr/>
                        <a:lstStyle/>
                        <a:p>
                          <a:r>
                            <a:rPr lang="en-AU" dirty="0"/>
                            <a:t>Unit</a:t>
                          </a:r>
                        </a:p>
                      </a:txBody>
                      <a:tcPr/>
                    </a:tc>
                    <a:tc>
                      <a:txBody>
                        <a:bodyPr/>
                        <a:lstStyle/>
                        <a:p>
                          <a:r>
                            <a:rPr lang="en-AU" sz="2000" dirty="0"/>
                            <a:t>UNSAT</a:t>
                          </a:r>
                        </a:p>
                      </a:txBody>
                      <a:tcPr/>
                    </a:tc>
                    <a:tc>
                      <a:txBody>
                        <a:bodyPr/>
                        <a:lstStyle/>
                        <a:p>
                          <a:r>
                            <a:rPr lang="en-AU" sz="2000" dirty="0"/>
                            <a:t>UNSAT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sSup>
                                  <m:sSupPr>
                                    <m:ctrlPr>
                                      <a:rPr lang="en-AU" sz="2000" b="0" i="1" smtClean="0">
                                        <a:latin typeface="Cambria Math" panose="02040503050406030204" pitchFamily="18" charset="0"/>
                                        <a:ea typeface="Cambria Math" panose="02040503050406030204" pitchFamily="18" charset="0"/>
                                      </a:rPr>
                                    </m:ctrlPr>
                                  </m:sSupPr>
                                  <m:e>
                                    <m:r>
                                      <a:rPr lang="en-AU" sz="2000" i="1" smtClean="0">
                                        <a:latin typeface="Cambria Math" panose="02040503050406030204" pitchFamily="18" charset="0"/>
                                        <a:ea typeface="Cambria Math" panose="02040503050406030204" pitchFamily="18" charset="0"/>
                                      </a:rPr>
                                      <m:t>𝜈</m:t>
                                    </m:r>
                                  </m:e>
                                  <m:sup>
                                    <m:r>
                                      <a:rPr lang="en-AU" sz="2000" b="0" i="1" smtClean="0">
                                        <a:latin typeface="Cambria Math" panose="02040503050406030204" pitchFamily="18" charset="0"/>
                                        <a:ea typeface="Cambria Math" panose="02040503050406030204" pitchFamily="18" charset="0"/>
                                      </a:rPr>
                                      <m:t>′</m:t>
                                    </m:r>
                                  </m:sup>
                                </m:sSup>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 ¬</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m:t>
                                </m:r>
                              </m:oMath>
                            </m:oMathPara>
                          </a14:m>
                          <a:endParaRPr lang="en-AU" sz="2000" dirty="0"/>
                        </a:p>
                      </a:txBody>
                      <a:tcPr/>
                    </a:tc>
                    <a:extLst>
                      <a:ext uri="{0D108BD9-81ED-4DB2-BD59-A6C34878D82A}">
                        <a16:rowId xmlns:a16="http://schemas.microsoft.com/office/drawing/2014/main" val="1882893246"/>
                      </a:ext>
                    </a:extLst>
                  </a:tr>
                  <a:tr h="394513">
                    <a:tc rowSpan="4">
                      <a:txBody>
                        <a:bodyPr/>
                        <a:lstStyle/>
                        <a:p>
                          <a:r>
                            <a:rPr lang="en-AU" sz="2000" dirty="0"/>
                            <a:t>Universal branching</a:t>
                          </a:r>
                        </a:p>
                      </a:txBody>
                      <a:tcPr/>
                    </a:tc>
                    <a:tc>
                      <a:txBody>
                        <a:bodyPr/>
                        <a:lstStyle/>
                        <a:p>
                          <a:r>
                            <a:rPr lang="en-AU" sz="2000" dirty="0"/>
                            <a:t>UNSAT</a:t>
                          </a:r>
                        </a:p>
                      </a:txBody>
                      <a:tcPr/>
                    </a:tc>
                    <a:tc>
                      <a:txBody>
                        <a:bodyPr/>
                        <a:lstStyle/>
                        <a:p>
                          <a:r>
                            <a:rPr lang="en-AU" sz="20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m:t>
                                </m:r>
                              </m:oMath>
                            </m:oMathPara>
                          </a14:m>
                          <a:endParaRPr lang="en-AU" sz="2000" dirty="0"/>
                        </a:p>
                      </a:txBody>
                      <a:tcPr/>
                    </a:tc>
                    <a:extLst>
                      <a:ext uri="{0D108BD9-81ED-4DB2-BD59-A6C34878D82A}">
                        <a16:rowId xmlns:a16="http://schemas.microsoft.com/office/drawing/2014/main" val="3442839058"/>
                      </a:ext>
                    </a:extLst>
                  </a:tr>
                  <a:tr h="394513">
                    <a:tc vMerge="1">
                      <a:txBody>
                        <a:bodyPr/>
                        <a:lstStyle/>
                        <a:p>
                          <a:r>
                            <a:rPr lang="en-AU" dirty="0"/>
                            <a:t>Universal branching</a:t>
                          </a:r>
                        </a:p>
                      </a:txBody>
                      <a:tcPr/>
                    </a:tc>
                    <a:tc>
                      <a:txBody>
                        <a:bodyPr/>
                        <a:lstStyle/>
                        <a:p>
                          <a:r>
                            <a:rPr lang="en-AU" sz="2000" dirty="0"/>
                            <a:t>SAT and </a:t>
                          </a:r>
                          <a14:m>
                            <m:oMath xmlns:m="http://schemas.openxmlformats.org/officeDocument/2006/math">
                              <m:r>
                                <a:rPr lang="en-AU" sz="2000" b="0" i="1" smtClean="0">
                                  <a:latin typeface="Cambria Math" panose="02040503050406030204" pitchFamily="18" charset="0"/>
                                  <a:ea typeface="Cambria Math" panose="02040503050406030204" pitchFamily="18" charset="0"/>
                                </a:rPr>
                                <m:t>𝑙</m:t>
                              </m:r>
                              <m:r>
                                <a:rPr lang="en-AU" sz="2000" i="1" smtClean="0">
                                  <a:latin typeface="Cambria Math" panose="02040503050406030204" pitchFamily="18" charset="0"/>
                                  <a:ea typeface="Cambria Math" panose="02040503050406030204" pitchFamily="18" charset="0"/>
                                </a:rPr>
                                <m:t>∉</m:t>
                              </m:r>
                              <m:r>
                                <a:rPr lang="en-AU" sz="2000" i="1" smtClean="0">
                                  <a:latin typeface="Cambria Math" panose="02040503050406030204" pitchFamily="18" charset="0"/>
                                  <a:ea typeface="Cambria Math" panose="02040503050406030204" pitchFamily="18" charset="0"/>
                                </a:rPr>
                                <m:t>𝜈</m:t>
                              </m:r>
                            </m:oMath>
                          </a14:m>
                          <a:endParaRPr lang="en-AU" sz="2000" dirty="0"/>
                        </a:p>
                      </a:txBody>
                      <a:tcPr/>
                    </a:tc>
                    <a:tc>
                      <a:txBody>
                        <a:bodyPr/>
                        <a:lstStyle/>
                        <a:p>
                          <a:r>
                            <a:rPr lang="en-AU" sz="2000" dirty="0"/>
                            <a:t>Pruned</a:t>
                          </a:r>
                        </a:p>
                      </a:txBody>
                      <a:tcPr/>
                    </a:tc>
                    <a:tc>
                      <a:txBody>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oMath>
                            </m:oMathPara>
                          </a14:m>
                          <a:endParaRPr lang="en-AU" sz="2000" dirty="0"/>
                        </a:p>
                      </a:txBody>
                      <a:tcPr/>
                    </a:tc>
                    <a:extLst>
                      <a:ext uri="{0D108BD9-81ED-4DB2-BD59-A6C34878D82A}">
                        <a16:rowId xmlns:a16="http://schemas.microsoft.com/office/drawing/2014/main" val="1455386108"/>
                      </a:ext>
                    </a:extLst>
                  </a:tr>
                  <a:tr h="39451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Universal branching</a:t>
                          </a:r>
                        </a:p>
                      </a:txBody>
                      <a:tcPr/>
                    </a:tc>
                    <a:tc>
                      <a:txBody>
                        <a:bodyPr/>
                        <a:lstStyle/>
                        <a:p>
                          <a:r>
                            <a:rPr lang="en-AU" sz="2000" dirty="0"/>
                            <a:t>SAT</a:t>
                          </a:r>
                        </a:p>
                      </a:txBody>
                      <a:tcPr/>
                    </a:tc>
                    <a:tc>
                      <a:txBody>
                        <a:bodyPr/>
                        <a:lstStyle/>
                        <a:p>
                          <a:r>
                            <a:rPr lang="en-AU" sz="2000" dirty="0"/>
                            <a:t>UNSAT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AU" sz="2000" b="0" i="1" smtClean="0">
                                        <a:latin typeface="Cambria Math" panose="02040503050406030204" pitchFamily="18" charset="0"/>
                                        <a:ea typeface="Cambria Math" panose="02040503050406030204" pitchFamily="18" charset="0"/>
                                      </a:rPr>
                                    </m:ctrlPr>
                                  </m:sSupPr>
                                  <m:e>
                                    <m:r>
                                      <a:rPr lang="en-AU" sz="2000" i="1" smtClean="0">
                                        <a:latin typeface="Cambria Math" panose="02040503050406030204" pitchFamily="18" charset="0"/>
                                        <a:ea typeface="Cambria Math" panose="02040503050406030204" pitchFamily="18" charset="0"/>
                                      </a:rPr>
                                      <m:t>𝜈</m:t>
                                    </m:r>
                                  </m:e>
                                  <m:sup>
                                    <m:r>
                                      <a:rPr lang="en-AU" sz="2000" b="0" i="1" smtClean="0">
                                        <a:latin typeface="Cambria Math" panose="02040503050406030204" pitchFamily="18" charset="0"/>
                                        <a:ea typeface="Cambria Math" panose="02040503050406030204" pitchFamily="18" charset="0"/>
                                      </a:rPr>
                                      <m:t>′</m:t>
                                    </m:r>
                                  </m:sup>
                                </m:sSup>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m:t>
                                </m:r>
                              </m:oMath>
                            </m:oMathPara>
                          </a14:m>
                          <a:endParaRPr lang="en-AU" sz="2000" dirty="0"/>
                        </a:p>
                      </a:txBody>
                      <a:tcPr/>
                    </a:tc>
                    <a:extLst>
                      <a:ext uri="{0D108BD9-81ED-4DB2-BD59-A6C34878D82A}">
                        <a16:rowId xmlns:a16="http://schemas.microsoft.com/office/drawing/2014/main" val="3382949368"/>
                      </a:ext>
                    </a:extLst>
                  </a:tr>
                  <a:tr h="394513">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Universal branching</a:t>
                          </a:r>
                        </a:p>
                      </a:txBody>
                      <a:tcPr/>
                    </a:tc>
                    <a:tc>
                      <a:txBody>
                        <a:bodyPr/>
                        <a:lstStyle/>
                        <a:p>
                          <a:r>
                            <a:rPr lang="en-AU" sz="2000" dirty="0"/>
                            <a:t>SAT</a:t>
                          </a:r>
                        </a:p>
                      </a:txBody>
                      <a:tcPr/>
                    </a:tc>
                    <a:tc>
                      <a:txBody>
                        <a:bodyPr/>
                        <a:lstStyle/>
                        <a:p>
                          <a:r>
                            <a:rPr lang="en-AU" sz="2000" dirty="0"/>
                            <a:t>SAT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ea typeface="Cambria Math" panose="02040503050406030204" pitchFamily="18" charset="0"/>
                                  </a:rPr>
                                  <m:t>𝜈</m:t>
                                </m:r>
                                <m:r>
                                  <a:rPr lang="en-AU" sz="2000" b="0" i="1" smtClean="0">
                                    <a:latin typeface="Cambria Math" panose="02040503050406030204" pitchFamily="18" charset="0"/>
                                    <a:ea typeface="Cambria Math" panose="02040503050406030204" pitchFamily="18" charset="0"/>
                                  </a:rPr>
                                  <m:t>∪</m:t>
                                </m:r>
                                <m:sSup>
                                  <m:sSupPr>
                                    <m:ctrlPr>
                                      <a:rPr lang="en-AU" sz="2000" b="0" i="1" smtClean="0">
                                        <a:latin typeface="Cambria Math" panose="02040503050406030204" pitchFamily="18" charset="0"/>
                                        <a:ea typeface="Cambria Math" panose="02040503050406030204" pitchFamily="18" charset="0"/>
                                      </a:rPr>
                                    </m:ctrlPr>
                                  </m:sSupPr>
                                  <m:e>
                                    <m:r>
                                      <a:rPr lang="en-AU" sz="2000" i="1" smtClean="0">
                                        <a:latin typeface="Cambria Math" panose="02040503050406030204" pitchFamily="18" charset="0"/>
                                        <a:ea typeface="Cambria Math" panose="02040503050406030204" pitchFamily="18" charset="0"/>
                                      </a:rPr>
                                      <m:t>𝜈</m:t>
                                    </m:r>
                                  </m:e>
                                  <m:sup>
                                    <m:r>
                                      <a:rPr lang="en-AU" sz="2000" b="0" i="1" smtClean="0">
                                        <a:latin typeface="Cambria Math" panose="02040503050406030204" pitchFamily="18" charset="0"/>
                                        <a:ea typeface="Cambria Math" panose="02040503050406030204" pitchFamily="18" charset="0"/>
                                      </a:rPr>
                                      <m:t>′</m:t>
                                    </m:r>
                                  </m:sup>
                                </m:sSup>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 ¬</m:t>
                                </m:r>
                                <m:r>
                                  <a:rPr lang="en-AU" sz="2000" b="0" i="1" smtClean="0">
                                    <a:latin typeface="Cambria Math" panose="02040503050406030204" pitchFamily="18" charset="0"/>
                                    <a:ea typeface="Cambria Math" panose="02040503050406030204" pitchFamily="18" charset="0"/>
                                  </a:rPr>
                                  <m:t>𝑙</m:t>
                                </m:r>
                                <m:r>
                                  <a:rPr lang="en-AU" sz="2000" b="0" i="1" smtClean="0">
                                    <a:latin typeface="Cambria Math" panose="02040503050406030204" pitchFamily="18" charset="0"/>
                                    <a:ea typeface="Cambria Math" panose="02040503050406030204" pitchFamily="18" charset="0"/>
                                  </a:rPr>
                                  <m:t>}</m:t>
                                </m:r>
                              </m:oMath>
                            </m:oMathPara>
                          </a14:m>
                          <a:endParaRPr lang="en-AU" sz="2000" dirty="0"/>
                        </a:p>
                      </a:txBody>
                      <a:tcPr/>
                    </a:tc>
                    <a:extLst>
                      <a:ext uri="{0D108BD9-81ED-4DB2-BD59-A6C34878D82A}">
                        <a16:rowId xmlns:a16="http://schemas.microsoft.com/office/drawing/2014/main" val="237991353"/>
                      </a:ext>
                    </a:extLst>
                  </a:tr>
                  <a:tr h="931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Existential branching</a:t>
                          </a:r>
                        </a:p>
                      </a:txBody>
                      <a:tcPr/>
                    </a:tc>
                    <a:tc gridSpan="3">
                      <a:txBody>
                        <a:bodyPr/>
                        <a:lstStyle/>
                        <a:p>
                          <a:r>
                            <a:rPr lang="en-AU" sz="2000" dirty="0"/>
                            <a:t>Dual to universal branching case</a:t>
                          </a:r>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636630883"/>
                      </a:ext>
                    </a:extLst>
                  </a:tr>
                </a:tbl>
              </a:graphicData>
            </a:graphic>
          </p:graphicFrame>
        </mc:Choice>
        <mc:Fallback xmlns="">
          <p:graphicFrame>
            <p:nvGraphicFramePr>
              <p:cNvPr id="5" name="Table 5">
                <a:extLst>
                  <a:ext uri="{FF2B5EF4-FFF2-40B4-BE49-F238E27FC236}">
                    <a16:creationId xmlns:a16="http://schemas.microsoft.com/office/drawing/2014/main" id="{08E0EFD5-3D5F-4280-8ECF-6CC8E509E0EB}"/>
                  </a:ext>
                </a:extLst>
              </p:cNvPr>
              <p:cNvGraphicFramePr>
                <a:graphicFrameLocks noGrp="1"/>
              </p:cNvGraphicFramePr>
              <p:nvPr>
                <p:extLst>
                  <p:ext uri="{D42A27DB-BD31-4B8C-83A1-F6EECF244321}">
                    <p14:modId xmlns:p14="http://schemas.microsoft.com/office/powerpoint/2010/main" val="4243725801"/>
                  </p:ext>
                </p:extLst>
              </p:nvPr>
            </p:nvGraphicFramePr>
            <p:xfrm>
              <a:off x="1486407" y="1926463"/>
              <a:ext cx="8585202" cy="4522361"/>
            </p:xfrm>
            <a:graphic>
              <a:graphicData uri="http://schemas.openxmlformats.org/drawingml/2006/table">
                <a:tbl>
                  <a:tblPr firstRow="1" bandRow="1">
                    <a:tableStyleId>{073A0DAA-6AF3-43AB-8588-CEC1D06C72B9}</a:tableStyleId>
                  </a:tblPr>
                  <a:tblGrid>
                    <a:gridCol w="2295675">
                      <a:extLst>
                        <a:ext uri="{9D8B030D-6E8A-4147-A177-3AD203B41FA5}">
                          <a16:colId xmlns:a16="http://schemas.microsoft.com/office/drawing/2014/main" val="1461726348"/>
                        </a:ext>
                      </a:extLst>
                    </a:gridCol>
                    <a:gridCol w="1977243">
                      <a:extLst>
                        <a:ext uri="{9D8B030D-6E8A-4147-A177-3AD203B41FA5}">
                          <a16:colId xmlns:a16="http://schemas.microsoft.com/office/drawing/2014/main" val="1712262824"/>
                        </a:ext>
                      </a:extLst>
                    </a:gridCol>
                    <a:gridCol w="2156142">
                      <a:extLst>
                        <a:ext uri="{9D8B030D-6E8A-4147-A177-3AD203B41FA5}">
                          <a16:colId xmlns:a16="http://schemas.microsoft.com/office/drawing/2014/main" val="3347444609"/>
                        </a:ext>
                      </a:extLst>
                    </a:gridCol>
                    <a:gridCol w="2156142">
                      <a:extLst>
                        <a:ext uri="{9D8B030D-6E8A-4147-A177-3AD203B41FA5}">
                          <a16:colId xmlns:a16="http://schemas.microsoft.com/office/drawing/2014/main" val="3196270065"/>
                        </a:ext>
                      </a:extLst>
                    </a:gridCol>
                  </a:tblGrid>
                  <a:tr h="420688">
                    <a:tc>
                      <a:txBody>
                        <a:bodyPr/>
                        <a:lstStyle/>
                        <a:p>
                          <a:endParaRPr lang="en-US"/>
                        </a:p>
                      </a:txBody>
                      <a:tcPr>
                        <a:blipFill>
                          <a:blip r:embed="rId3"/>
                          <a:stretch>
                            <a:fillRect l="-265" t="-7246" r="-275066" b="-978261"/>
                          </a:stretch>
                        </a:blipFill>
                      </a:tcPr>
                    </a:tc>
                    <a:tc>
                      <a:txBody>
                        <a:bodyPr/>
                        <a:lstStyle/>
                        <a:p>
                          <a:endParaRPr lang="en-US"/>
                        </a:p>
                      </a:txBody>
                      <a:tcPr>
                        <a:blipFill>
                          <a:blip r:embed="rId3"/>
                          <a:stretch>
                            <a:fillRect l="-116308" t="-7246" r="-219077" b="-978261"/>
                          </a:stretch>
                        </a:blipFill>
                      </a:tcPr>
                    </a:tc>
                    <a:tc>
                      <a:txBody>
                        <a:bodyPr/>
                        <a:lstStyle/>
                        <a:p>
                          <a:endParaRPr lang="en-US"/>
                        </a:p>
                      </a:txBody>
                      <a:tcPr>
                        <a:blipFill>
                          <a:blip r:embed="rId3"/>
                          <a:stretch>
                            <a:fillRect l="-198588" t="-7246" r="-101130" b="-978261"/>
                          </a:stretch>
                        </a:blipFill>
                      </a:tcPr>
                    </a:tc>
                    <a:tc>
                      <a:txBody>
                        <a:bodyPr/>
                        <a:lstStyle/>
                        <a:p>
                          <a:endParaRPr lang="en-US"/>
                        </a:p>
                      </a:txBody>
                      <a:tcPr>
                        <a:blipFill>
                          <a:blip r:embed="rId3"/>
                          <a:stretch>
                            <a:fillRect l="-298588" t="-7246" r="-1130" b="-978261"/>
                          </a:stretch>
                        </a:blipFill>
                      </a:tcPr>
                    </a:tc>
                    <a:extLst>
                      <a:ext uri="{0D108BD9-81ED-4DB2-BD59-A6C34878D82A}">
                        <a16:rowId xmlns:a16="http://schemas.microsoft.com/office/drawing/2014/main" val="3878425717"/>
                      </a:ext>
                    </a:extLst>
                  </a:tr>
                  <a:tr h="396240">
                    <a:tc>
                      <a:txBody>
                        <a:bodyPr/>
                        <a:lstStyle/>
                        <a:p>
                          <a:r>
                            <a:rPr lang="en-AU" sz="2000" dirty="0"/>
                            <a:t>Pure</a:t>
                          </a:r>
                        </a:p>
                      </a:txBody>
                      <a:tcPr/>
                    </a:tc>
                    <a:tc>
                      <a:txBody>
                        <a:bodyPr/>
                        <a:lstStyle/>
                        <a:p>
                          <a:r>
                            <a:rPr lang="en-AU" sz="2000" dirty="0"/>
                            <a:t>SAT/UNSAT</a:t>
                          </a:r>
                        </a:p>
                      </a:txBody>
                      <a:tcPr/>
                    </a:tc>
                    <a:tc>
                      <a:txBody>
                        <a:bodyPr/>
                        <a:lstStyle/>
                        <a:p>
                          <a:r>
                            <a:rPr lang="en-AU" sz="2000" dirty="0"/>
                            <a:t>-</a:t>
                          </a:r>
                        </a:p>
                      </a:txBody>
                      <a:tcPr/>
                    </a:tc>
                    <a:tc>
                      <a:txBody>
                        <a:bodyPr/>
                        <a:lstStyle/>
                        <a:p>
                          <a:endParaRPr lang="en-US"/>
                        </a:p>
                      </a:txBody>
                      <a:tcPr>
                        <a:blipFill>
                          <a:blip r:embed="rId3"/>
                          <a:stretch>
                            <a:fillRect l="-298588" t="-113846" r="-1130" b="-938462"/>
                          </a:stretch>
                        </a:blipFill>
                      </a:tcPr>
                    </a:tc>
                    <a:extLst>
                      <a:ext uri="{0D108BD9-81ED-4DB2-BD59-A6C34878D82A}">
                        <a16:rowId xmlns:a16="http://schemas.microsoft.com/office/drawing/2014/main" val="1631266415"/>
                      </a:ext>
                    </a:extLst>
                  </a:tr>
                  <a:tr h="396240">
                    <a:tc rowSpan="3">
                      <a:txBody>
                        <a:bodyPr/>
                        <a:lstStyle/>
                        <a:p>
                          <a:r>
                            <a:rPr lang="en-AU" sz="2000" dirty="0"/>
                            <a:t>Unit</a:t>
                          </a:r>
                        </a:p>
                      </a:txBody>
                      <a:tcPr/>
                    </a:tc>
                    <a:tc>
                      <a:txBody>
                        <a:bodyPr/>
                        <a:lstStyle/>
                        <a:p>
                          <a:r>
                            <a:rPr lang="en-AU" sz="2000" dirty="0"/>
                            <a:t>SAT</a:t>
                          </a:r>
                        </a:p>
                      </a:txBody>
                      <a:tcPr/>
                    </a:tc>
                    <a:tc>
                      <a:txBody>
                        <a:bodyPr/>
                        <a:lstStyle/>
                        <a:p>
                          <a:r>
                            <a:rPr lang="en-AU" sz="2000" dirty="0"/>
                            <a:t>-</a:t>
                          </a:r>
                        </a:p>
                      </a:txBody>
                      <a:tcPr/>
                    </a:tc>
                    <a:tc>
                      <a:txBody>
                        <a:bodyPr/>
                        <a:lstStyle/>
                        <a:p>
                          <a:endParaRPr lang="en-US"/>
                        </a:p>
                      </a:txBody>
                      <a:tcPr>
                        <a:blipFill>
                          <a:blip r:embed="rId3"/>
                          <a:stretch>
                            <a:fillRect l="-298588" t="-213846" r="-1130" b="-838462"/>
                          </a:stretch>
                        </a:blipFill>
                      </a:tcPr>
                    </a:tc>
                    <a:extLst>
                      <a:ext uri="{0D108BD9-81ED-4DB2-BD59-A6C34878D82A}">
                        <a16:rowId xmlns:a16="http://schemas.microsoft.com/office/drawing/2014/main" val="3472057612"/>
                      </a:ext>
                    </a:extLst>
                  </a:tr>
                  <a:tr h="396240">
                    <a:tc vMerge="1">
                      <a:txBody>
                        <a:bodyPr/>
                        <a:lstStyle/>
                        <a:p>
                          <a:endParaRPr lang="en-AU"/>
                        </a:p>
                      </a:txBody>
                      <a:tcPr/>
                    </a:tc>
                    <a:tc>
                      <a:txBody>
                        <a:bodyPr/>
                        <a:lstStyle/>
                        <a:p>
                          <a:endParaRPr lang="en-US"/>
                        </a:p>
                      </a:txBody>
                      <a:tcPr>
                        <a:blipFill>
                          <a:blip r:embed="rId3"/>
                          <a:stretch>
                            <a:fillRect l="-116308" t="-313846" r="-219077" b="-738462"/>
                          </a:stretch>
                        </a:blipFill>
                      </a:tcPr>
                    </a:tc>
                    <a:tc>
                      <a:txBody>
                        <a:bodyPr/>
                        <a:lstStyle/>
                        <a:p>
                          <a:r>
                            <a:rPr lang="en-AU" sz="2000" dirty="0"/>
                            <a:t>UNSAT</a:t>
                          </a:r>
                        </a:p>
                      </a:txBody>
                      <a:tcPr/>
                    </a:tc>
                    <a:tc>
                      <a:txBody>
                        <a:bodyPr/>
                        <a:lstStyle/>
                        <a:p>
                          <a:endParaRPr lang="en-US"/>
                        </a:p>
                      </a:txBody>
                      <a:tcPr>
                        <a:blipFill>
                          <a:blip r:embed="rId3"/>
                          <a:stretch>
                            <a:fillRect l="-298588" t="-313846" r="-1130" b="-738462"/>
                          </a:stretch>
                        </a:blipFill>
                      </a:tcPr>
                    </a:tc>
                    <a:extLst>
                      <a:ext uri="{0D108BD9-81ED-4DB2-BD59-A6C34878D82A}">
                        <a16:rowId xmlns:a16="http://schemas.microsoft.com/office/drawing/2014/main" val="3867274126"/>
                      </a:ext>
                    </a:extLst>
                  </a:tr>
                  <a:tr h="396240">
                    <a:tc vMerge="1">
                      <a:txBody>
                        <a:bodyPr/>
                        <a:lstStyle/>
                        <a:p>
                          <a:r>
                            <a:rPr lang="en-AU" dirty="0"/>
                            <a:t>Unit</a:t>
                          </a:r>
                        </a:p>
                      </a:txBody>
                      <a:tcPr/>
                    </a:tc>
                    <a:tc>
                      <a:txBody>
                        <a:bodyPr/>
                        <a:lstStyle/>
                        <a:p>
                          <a:r>
                            <a:rPr lang="en-AU" sz="2000" dirty="0"/>
                            <a:t>UNSAT</a:t>
                          </a:r>
                        </a:p>
                      </a:txBody>
                      <a:tcPr/>
                    </a:tc>
                    <a:tc>
                      <a:txBody>
                        <a:bodyPr/>
                        <a:lstStyle/>
                        <a:p>
                          <a:r>
                            <a:rPr lang="en-AU" sz="2000" dirty="0"/>
                            <a:t>UNSAT</a:t>
                          </a:r>
                        </a:p>
                      </a:txBody>
                      <a:tcPr/>
                    </a:tc>
                    <a:tc>
                      <a:txBody>
                        <a:bodyPr/>
                        <a:lstStyle/>
                        <a:p>
                          <a:endParaRPr lang="en-US"/>
                        </a:p>
                      </a:txBody>
                      <a:tcPr>
                        <a:blipFill>
                          <a:blip r:embed="rId3"/>
                          <a:stretch>
                            <a:fillRect l="-298588" t="-413846" r="-1130" b="-638462"/>
                          </a:stretch>
                        </a:blipFill>
                      </a:tcPr>
                    </a:tc>
                    <a:extLst>
                      <a:ext uri="{0D108BD9-81ED-4DB2-BD59-A6C34878D82A}">
                        <a16:rowId xmlns:a16="http://schemas.microsoft.com/office/drawing/2014/main" val="1882893246"/>
                      </a:ext>
                    </a:extLst>
                  </a:tr>
                  <a:tr h="396240">
                    <a:tc rowSpan="4">
                      <a:txBody>
                        <a:bodyPr/>
                        <a:lstStyle/>
                        <a:p>
                          <a:r>
                            <a:rPr lang="en-AU" sz="2000" dirty="0"/>
                            <a:t>Universal branching</a:t>
                          </a:r>
                        </a:p>
                      </a:txBody>
                      <a:tcPr/>
                    </a:tc>
                    <a:tc>
                      <a:txBody>
                        <a:bodyPr/>
                        <a:lstStyle/>
                        <a:p>
                          <a:r>
                            <a:rPr lang="en-AU" sz="2000" dirty="0"/>
                            <a:t>UNSAT</a:t>
                          </a:r>
                        </a:p>
                      </a:txBody>
                      <a:tcPr/>
                    </a:tc>
                    <a:tc>
                      <a:txBody>
                        <a:bodyPr/>
                        <a:lstStyle/>
                        <a:p>
                          <a:r>
                            <a:rPr lang="en-AU" sz="2000" dirty="0"/>
                            <a:t>-</a:t>
                          </a:r>
                        </a:p>
                      </a:txBody>
                      <a:tcPr/>
                    </a:tc>
                    <a:tc>
                      <a:txBody>
                        <a:bodyPr/>
                        <a:lstStyle/>
                        <a:p>
                          <a:endParaRPr lang="en-US"/>
                        </a:p>
                      </a:txBody>
                      <a:tcPr>
                        <a:blipFill>
                          <a:blip r:embed="rId3"/>
                          <a:stretch>
                            <a:fillRect l="-298588" t="-513846" r="-1130" b="-538462"/>
                          </a:stretch>
                        </a:blipFill>
                      </a:tcPr>
                    </a:tc>
                    <a:extLst>
                      <a:ext uri="{0D108BD9-81ED-4DB2-BD59-A6C34878D82A}">
                        <a16:rowId xmlns:a16="http://schemas.microsoft.com/office/drawing/2014/main" val="3442839058"/>
                      </a:ext>
                    </a:extLst>
                  </a:tr>
                  <a:tr h="396240">
                    <a:tc vMerge="1">
                      <a:txBody>
                        <a:bodyPr/>
                        <a:lstStyle/>
                        <a:p>
                          <a:r>
                            <a:rPr lang="en-AU" dirty="0"/>
                            <a:t>Universal branching</a:t>
                          </a:r>
                        </a:p>
                      </a:txBody>
                      <a:tcPr/>
                    </a:tc>
                    <a:tc>
                      <a:txBody>
                        <a:bodyPr/>
                        <a:lstStyle/>
                        <a:p>
                          <a:endParaRPr lang="en-US"/>
                        </a:p>
                      </a:txBody>
                      <a:tcPr>
                        <a:blipFill>
                          <a:blip r:embed="rId3"/>
                          <a:stretch>
                            <a:fillRect l="-116308" t="-613846" r="-219077" b="-438462"/>
                          </a:stretch>
                        </a:blipFill>
                      </a:tcPr>
                    </a:tc>
                    <a:tc>
                      <a:txBody>
                        <a:bodyPr/>
                        <a:lstStyle/>
                        <a:p>
                          <a:r>
                            <a:rPr lang="en-AU" sz="2000" dirty="0"/>
                            <a:t>Pruned</a:t>
                          </a:r>
                        </a:p>
                      </a:txBody>
                      <a:tcPr/>
                    </a:tc>
                    <a:tc>
                      <a:txBody>
                        <a:bodyPr/>
                        <a:lstStyle/>
                        <a:p>
                          <a:endParaRPr lang="en-US"/>
                        </a:p>
                      </a:txBody>
                      <a:tcPr>
                        <a:blipFill>
                          <a:blip r:embed="rId3"/>
                          <a:stretch>
                            <a:fillRect l="-298588" t="-613846" r="-1130" b="-438462"/>
                          </a:stretch>
                        </a:blipFill>
                      </a:tcPr>
                    </a:tc>
                    <a:extLst>
                      <a:ext uri="{0D108BD9-81ED-4DB2-BD59-A6C34878D82A}">
                        <a16:rowId xmlns:a16="http://schemas.microsoft.com/office/drawing/2014/main" val="1455386108"/>
                      </a:ext>
                    </a:extLst>
                  </a:tr>
                  <a:tr h="3962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Universal branching</a:t>
                          </a:r>
                        </a:p>
                      </a:txBody>
                      <a:tcPr/>
                    </a:tc>
                    <a:tc>
                      <a:txBody>
                        <a:bodyPr/>
                        <a:lstStyle/>
                        <a:p>
                          <a:r>
                            <a:rPr lang="en-AU" sz="2000" dirty="0"/>
                            <a:t>SAT</a:t>
                          </a:r>
                        </a:p>
                      </a:txBody>
                      <a:tcPr/>
                    </a:tc>
                    <a:tc>
                      <a:txBody>
                        <a:bodyPr/>
                        <a:lstStyle/>
                        <a:p>
                          <a:r>
                            <a:rPr lang="en-AU" sz="2000" dirty="0"/>
                            <a:t>UNSAT</a:t>
                          </a:r>
                        </a:p>
                      </a:txBody>
                      <a:tcPr/>
                    </a:tc>
                    <a:tc>
                      <a:txBody>
                        <a:bodyPr/>
                        <a:lstStyle/>
                        <a:p>
                          <a:endParaRPr lang="en-US"/>
                        </a:p>
                      </a:txBody>
                      <a:tcPr>
                        <a:blipFill>
                          <a:blip r:embed="rId3"/>
                          <a:stretch>
                            <a:fillRect l="-298588" t="-713846" r="-1130" b="-338462"/>
                          </a:stretch>
                        </a:blipFill>
                      </a:tcPr>
                    </a:tc>
                    <a:extLst>
                      <a:ext uri="{0D108BD9-81ED-4DB2-BD59-A6C34878D82A}">
                        <a16:rowId xmlns:a16="http://schemas.microsoft.com/office/drawing/2014/main" val="3382949368"/>
                      </a:ext>
                    </a:extLst>
                  </a:tr>
                  <a:tr h="39624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Universal branching</a:t>
                          </a:r>
                        </a:p>
                      </a:txBody>
                      <a:tcPr/>
                    </a:tc>
                    <a:tc>
                      <a:txBody>
                        <a:bodyPr/>
                        <a:lstStyle/>
                        <a:p>
                          <a:r>
                            <a:rPr lang="en-AU" sz="2000" dirty="0"/>
                            <a:t>SAT</a:t>
                          </a:r>
                        </a:p>
                      </a:txBody>
                      <a:tcPr/>
                    </a:tc>
                    <a:tc>
                      <a:txBody>
                        <a:bodyPr/>
                        <a:lstStyle/>
                        <a:p>
                          <a:r>
                            <a:rPr lang="en-AU" sz="2000" dirty="0"/>
                            <a:t>SAT</a:t>
                          </a:r>
                        </a:p>
                      </a:txBody>
                      <a:tcPr/>
                    </a:tc>
                    <a:tc>
                      <a:txBody>
                        <a:bodyPr/>
                        <a:lstStyle/>
                        <a:p>
                          <a:endParaRPr lang="en-US"/>
                        </a:p>
                      </a:txBody>
                      <a:tcPr>
                        <a:blipFill>
                          <a:blip r:embed="rId3"/>
                          <a:stretch>
                            <a:fillRect l="-298588" t="-813846" r="-1130" b="-238462"/>
                          </a:stretch>
                        </a:blipFill>
                      </a:tcPr>
                    </a:tc>
                    <a:extLst>
                      <a:ext uri="{0D108BD9-81ED-4DB2-BD59-A6C34878D82A}">
                        <a16:rowId xmlns:a16="http://schemas.microsoft.com/office/drawing/2014/main" val="237991353"/>
                      </a:ext>
                    </a:extLst>
                  </a:tr>
                  <a:tr h="931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dirty="0"/>
                            <a:t>Existential branching</a:t>
                          </a:r>
                        </a:p>
                      </a:txBody>
                      <a:tcPr/>
                    </a:tc>
                    <a:tc gridSpan="3">
                      <a:txBody>
                        <a:bodyPr/>
                        <a:lstStyle/>
                        <a:p>
                          <a:r>
                            <a:rPr lang="en-AU" sz="2000" dirty="0"/>
                            <a:t>Dual to universal branching case</a:t>
                          </a:r>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636630883"/>
                      </a:ext>
                    </a:extLst>
                  </a:tr>
                </a:tbl>
              </a:graphicData>
            </a:graphic>
          </p:graphicFrame>
        </mc:Fallback>
      </mc:AlternateContent>
      <p:sp>
        <p:nvSpPr>
          <p:cNvPr id="6" name="Title 1">
            <a:extLst>
              <a:ext uri="{FF2B5EF4-FFF2-40B4-BE49-F238E27FC236}">
                <a16:creationId xmlns:a16="http://schemas.microsoft.com/office/drawing/2014/main" id="{AC206611-C384-4B4A-9AB1-49CE68691448}"/>
              </a:ext>
            </a:extLst>
          </p:cNvPr>
          <p:cNvSpPr>
            <a:spLocks noGrp="1"/>
          </p:cNvSpPr>
          <p:nvPr>
            <p:ph type="title"/>
          </p:nvPr>
        </p:nvSpPr>
        <p:spPr>
          <a:xfrm>
            <a:off x="521208" y="907"/>
            <a:ext cx="10515600" cy="1325563"/>
          </a:xfrm>
        </p:spPr>
        <p:txBody>
          <a:bodyPr/>
          <a:lstStyle/>
          <a:p>
            <a:r>
              <a:rPr lang="en-AU" dirty="0"/>
              <a:t>Backjumping </a:t>
            </a:r>
            <a:r>
              <a:rPr lang="en-AU" sz="2400" dirty="0"/>
              <a:t>(Reason computation rules)</a:t>
            </a:r>
          </a:p>
        </p:txBody>
      </p:sp>
      <p:sp>
        <p:nvSpPr>
          <p:cNvPr id="2" name="Slide Number Placeholder 1">
            <a:extLst>
              <a:ext uri="{FF2B5EF4-FFF2-40B4-BE49-F238E27FC236}">
                <a16:creationId xmlns:a16="http://schemas.microsoft.com/office/drawing/2014/main" id="{B8CFAA36-A3E7-4A06-B99D-7885A6A20377}"/>
              </a:ext>
            </a:extLst>
          </p:cNvPr>
          <p:cNvSpPr>
            <a:spLocks noGrp="1"/>
          </p:cNvSpPr>
          <p:nvPr>
            <p:ph type="sldNum" sz="quarter" idx="12"/>
          </p:nvPr>
        </p:nvSpPr>
        <p:spPr/>
        <p:txBody>
          <a:bodyPr/>
          <a:lstStyle/>
          <a:p>
            <a:fld id="{0078EA1F-2186-4AE8-B6FF-55AEFF47E016}" type="slidenum">
              <a:rPr lang="en-AU" smtClean="0"/>
              <a:t>14</a:t>
            </a:fld>
            <a:endParaRPr lang="en-AU"/>
          </a:p>
        </p:txBody>
      </p:sp>
    </p:spTree>
    <p:extLst>
      <p:ext uri="{BB962C8B-B14F-4D97-AF65-F5344CB8AC3E}">
        <p14:creationId xmlns:p14="http://schemas.microsoft.com/office/powerpoint/2010/main" val="334944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E847-7066-4E17-B77C-D27BB7B351E9}"/>
              </a:ext>
            </a:extLst>
          </p:cNvPr>
          <p:cNvSpPr>
            <a:spLocks noGrp="1"/>
          </p:cNvSpPr>
          <p:nvPr>
            <p:ph type="title"/>
          </p:nvPr>
        </p:nvSpPr>
        <p:spPr/>
        <p:txBody>
          <a:bodyPr/>
          <a:lstStyle/>
          <a:p>
            <a:r>
              <a:rPr lang="en-AU" dirty="0"/>
              <a:t>Backjumping </a:t>
            </a:r>
            <a:r>
              <a:rPr lang="en-AU" sz="2400" dirty="0"/>
              <a:t>(Dependency backtracking)</a:t>
            </a:r>
          </a:p>
        </p:txBody>
      </p:sp>
      <p:sp>
        <p:nvSpPr>
          <p:cNvPr id="3" name="Content Placeholder 2">
            <a:extLst>
              <a:ext uri="{FF2B5EF4-FFF2-40B4-BE49-F238E27FC236}">
                <a16:creationId xmlns:a16="http://schemas.microsoft.com/office/drawing/2014/main" id="{297974A9-67A1-428B-9480-3C889989B18C}"/>
              </a:ext>
            </a:extLst>
          </p:cNvPr>
          <p:cNvSpPr>
            <a:spLocks noGrp="1"/>
          </p:cNvSpPr>
          <p:nvPr>
            <p:ph idx="1"/>
          </p:nvPr>
        </p:nvSpPr>
        <p:spPr>
          <a:xfrm>
            <a:off x="646111" y="2104289"/>
            <a:ext cx="8946541" cy="4195481"/>
          </a:xfrm>
        </p:spPr>
        <p:txBody>
          <a:bodyPr/>
          <a:lstStyle/>
          <a:p>
            <a:r>
              <a:rPr lang="en-AU" sz="2400" dirty="0"/>
              <a:t>Pros: relatively easy to implement without too much computation overhead, guaranteed to be not worse than baseline QDLL </a:t>
            </a:r>
          </a:p>
          <a:p>
            <a:r>
              <a:rPr lang="en-AU" sz="2400" dirty="0"/>
              <a:t>Cons: Conflicts/solutions can only affect the search on the current searching path</a:t>
            </a:r>
          </a:p>
        </p:txBody>
      </p:sp>
      <p:sp>
        <p:nvSpPr>
          <p:cNvPr id="4" name="Slide Number Placeholder 3">
            <a:extLst>
              <a:ext uri="{FF2B5EF4-FFF2-40B4-BE49-F238E27FC236}">
                <a16:creationId xmlns:a16="http://schemas.microsoft.com/office/drawing/2014/main" id="{F3B135FC-D666-4C03-9892-E0D5CEF31697}"/>
              </a:ext>
            </a:extLst>
          </p:cNvPr>
          <p:cNvSpPr>
            <a:spLocks noGrp="1"/>
          </p:cNvSpPr>
          <p:nvPr>
            <p:ph type="sldNum" sz="quarter" idx="12"/>
          </p:nvPr>
        </p:nvSpPr>
        <p:spPr/>
        <p:txBody>
          <a:bodyPr/>
          <a:lstStyle/>
          <a:p>
            <a:fld id="{0078EA1F-2186-4AE8-B6FF-55AEFF47E016}" type="slidenum">
              <a:rPr lang="en-AU" smtClean="0"/>
              <a:t>15</a:t>
            </a:fld>
            <a:endParaRPr lang="en-AU"/>
          </a:p>
        </p:txBody>
      </p:sp>
    </p:spTree>
    <p:extLst>
      <p:ext uri="{BB962C8B-B14F-4D97-AF65-F5344CB8AC3E}">
        <p14:creationId xmlns:p14="http://schemas.microsoft.com/office/powerpoint/2010/main" val="278233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D392-CB6F-4C8B-8915-CD2A1855B739}"/>
              </a:ext>
            </a:extLst>
          </p:cNvPr>
          <p:cNvSpPr>
            <a:spLocks noGrp="1"/>
          </p:cNvSpPr>
          <p:nvPr>
            <p:ph type="title"/>
          </p:nvPr>
        </p:nvSpPr>
        <p:spPr/>
        <p:txBody>
          <a:bodyPr/>
          <a:lstStyle/>
          <a:p>
            <a:r>
              <a:rPr lang="en-AU" dirty="0"/>
              <a:t>QCDCL</a:t>
            </a:r>
          </a:p>
        </p:txBody>
      </p:sp>
      <p:sp>
        <p:nvSpPr>
          <p:cNvPr id="3" name="Content Placeholder 2">
            <a:extLst>
              <a:ext uri="{FF2B5EF4-FFF2-40B4-BE49-F238E27FC236}">
                <a16:creationId xmlns:a16="http://schemas.microsoft.com/office/drawing/2014/main" id="{3044DF21-A42F-47F7-85A3-BDB1C869D6CC}"/>
              </a:ext>
            </a:extLst>
          </p:cNvPr>
          <p:cNvSpPr>
            <a:spLocks noGrp="1"/>
          </p:cNvSpPr>
          <p:nvPr>
            <p:ph idx="1"/>
          </p:nvPr>
        </p:nvSpPr>
        <p:spPr>
          <a:xfrm>
            <a:off x="838200" y="1690688"/>
            <a:ext cx="9818914" cy="4896895"/>
          </a:xfrm>
        </p:spPr>
        <p:txBody>
          <a:bodyPr>
            <a:normAutofit/>
          </a:bodyPr>
          <a:lstStyle/>
          <a:p>
            <a:r>
              <a:rPr lang="en-AU" sz="2400" dirty="0"/>
              <a:t>Modify the CDCL algorithm in SAT, proposed by l. Zhang/E. </a:t>
            </a:r>
            <a:r>
              <a:rPr lang="en-AU" sz="2400" dirty="0" err="1"/>
              <a:t>Giunchiglia</a:t>
            </a:r>
            <a:endParaRPr lang="en-AU" sz="2400" dirty="0"/>
          </a:p>
          <a:p>
            <a:r>
              <a:rPr lang="en-AU" sz="2400" dirty="0"/>
              <a:t>QUBE (2004-2010), </a:t>
            </a:r>
            <a:r>
              <a:rPr lang="en-AU" sz="2400" dirty="0" err="1"/>
              <a:t>DepQBF</a:t>
            </a:r>
            <a:r>
              <a:rPr lang="en-AU" sz="2400" dirty="0"/>
              <a:t> (2010-)</a:t>
            </a:r>
          </a:p>
          <a:p>
            <a:r>
              <a:rPr lang="en-AU" sz="2400" dirty="0"/>
              <a:t>Learned new clauses/terms based on conflicts/solutions using Q-resolution</a:t>
            </a:r>
          </a:p>
          <a:p>
            <a:r>
              <a:rPr lang="en-AU" sz="2400" dirty="0"/>
              <a:t>Pros: conflicts/solutions can affect the search not restricted to the current path</a:t>
            </a:r>
          </a:p>
          <a:p>
            <a:r>
              <a:rPr lang="en-AU" sz="2400" dirty="0"/>
              <a:t>Cons: implementation is hard, does not guarantee to perform better than baseline QDLL if the clauses/terms are not learned properly </a:t>
            </a:r>
          </a:p>
          <a:p>
            <a:endParaRPr lang="en-AU" sz="2400" dirty="0"/>
          </a:p>
        </p:txBody>
      </p:sp>
      <p:sp>
        <p:nvSpPr>
          <p:cNvPr id="4" name="Slide Number Placeholder 3">
            <a:extLst>
              <a:ext uri="{FF2B5EF4-FFF2-40B4-BE49-F238E27FC236}">
                <a16:creationId xmlns:a16="http://schemas.microsoft.com/office/drawing/2014/main" id="{A4E2AEE7-83A3-4377-9786-DAB36A7A9F7B}"/>
              </a:ext>
            </a:extLst>
          </p:cNvPr>
          <p:cNvSpPr>
            <a:spLocks noGrp="1"/>
          </p:cNvSpPr>
          <p:nvPr>
            <p:ph type="sldNum" sz="quarter" idx="12"/>
          </p:nvPr>
        </p:nvSpPr>
        <p:spPr/>
        <p:txBody>
          <a:bodyPr/>
          <a:lstStyle/>
          <a:p>
            <a:fld id="{0078EA1F-2186-4AE8-B6FF-55AEFF47E016}" type="slidenum">
              <a:rPr lang="en-AU" smtClean="0"/>
              <a:t>16</a:t>
            </a:fld>
            <a:endParaRPr lang="en-AU"/>
          </a:p>
        </p:txBody>
      </p:sp>
    </p:spTree>
    <p:extLst>
      <p:ext uri="{BB962C8B-B14F-4D97-AF65-F5344CB8AC3E}">
        <p14:creationId xmlns:p14="http://schemas.microsoft.com/office/powerpoint/2010/main" val="2707185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1853-5BD0-41DF-9FD9-76867048EDFF}"/>
              </a:ext>
            </a:extLst>
          </p:cNvPr>
          <p:cNvSpPr>
            <a:spLocks noGrp="1"/>
          </p:cNvSpPr>
          <p:nvPr>
            <p:ph type="title"/>
          </p:nvPr>
        </p:nvSpPr>
        <p:spPr/>
        <p:txBody>
          <a:bodyPr/>
          <a:lstStyle/>
          <a:p>
            <a:r>
              <a:rPr lang="en-AU" dirty="0"/>
              <a:t>Game Based Approach</a:t>
            </a:r>
          </a:p>
        </p:txBody>
      </p:sp>
      <p:sp>
        <p:nvSpPr>
          <p:cNvPr id="3" name="Content Placeholder 2">
            <a:extLst>
              <a:ext uri="{FF2B5EF4-FFF2-40B4-BE49-F238E27FC236}">
                <a16:creationId xmlns:a16="http://schemas.microsoft.com/office/drawing/2014/main" id="{1050064D-1E56-43BC-8703-D7113E473A74}"/>
              </a:ext>
            </a:extLst>
          </p:cNvPr>
          <p:cNvSpPr>
            <a:spLocks noGrp="1"/>
          </p:cNvSpPr>
          <p:nvPr>
            <p:ph idx="1"/>
          </p:nvPr>
        </p:nvSpPr>
        <p:spPr>
          <a:xfrm>
            <a:off x="838200" y="1553966"/>
            <a:ext cx="10906075" cy="5056799"/>
          </a:xfrm>
        </p:spPr>
        <p:txBody>
          <a:bodyPr>
            <a:normAutofit/>
          </a:bodyPr>
          <a:lstStyle/>
          <a:p>
            <a:r>
              <a:rPr lang="en-AU" sz="2400" dirty="0"/>
              <a:t>QBF can be viewed as an and-or two player strategy game (</a:t>
            </a:r>
            <a:r>
              <a:rPr lang="en-AU" sz="2400" dirty="0" err="1"/>
              <a:t>GhostQ</a:t>
            </a:r>
            <a:r>
              <a:rPr lang="en-AU" sz="2400" dirty="0"/>
              <a:t> 2010-)</a:t>
            </a:r>
          </a:p>
          <a:p>
            <a:pPr marL="0" indent="0">
              <a:buNone/>
            </a:pPr>
            <a:r>
              <a:rPr lang="en-AU" sz="2000" dirty="0"/>
              <a:t>    </a:t>
            </a:r>
            <a:r>
              <a:rPr lang="en-AU" sz="2400" dirty="0"/>
              <a:t>- existential quantifier is the or player (maximizer)</a:t>
            </a:r>
          </a:p>
          <a:p>
            <a:pPr marL="0" indent="0">
              <a:buNone/>
            </a:pPr>
            <a:r>
              <a:rPr lang="en-AU" sz="2400" dirty="0"/>
              <a:t>    - universal quantifier is the and player (minimizer)</a:t>
            </a:r>
          </a:p>
          <a:p>
            <a:pPr marL="0" indent="0">
              <a:buNone/>
            </a:pPr>
            <a:r>
              <a:rPr lang="en-AU" sz="2400" dirty="0"/>
              <a:t>    - existential quantifier tries to satisfy the formula</a:t>
            </a:r>
          </a:p>
          <a:p>
            <a:pPr marL="0" indent="0">
              <a:buNone/>
            </a:pPr>
            <a:r>
              <a:rPr lang="en-AU" sz="2400" dirty="0"/>
              <a:t>    - universal quantifier tries to falsify the formula</a:t>
            </a:r>
          </a:p>
          <a:p>
            <a:pPr marL="0" indent="0">
              <a:buNone/>
            </a:pPr>
            <a:endParaRPr lang="en-AU" sz="2400" dirty="0"/>
          </a:p>
          <a:p>
            <a:pPr marL="0" indent="0">
              <a:buNone/>
            </a:pPr>
            <a:r>
              <a:rPr lang="en-AU" dirty="0"/>
              <a:t>    </a:t>
            </a:r>
          </a:p>
        </p:txBody>
      </p:sp>
      <p:grpSp>
        <p:nvGrpSpPr>
          <p:cNvPr id="24" name="Group 23">
            <a:extLst>
              <a:ext uri="{FF2B5EF4-FFF2-40B4-BE49-F238E27FC236}">
                <a16:creationId xmlns:a16="http://schemas.microsoft.com/office/drawing/2014/main" id="{697F24CA-892B-44EA-AAC0-2A717249D4DE}"/>
              </a:ext>
            </a:extLst>
          </p:cNvPr>
          <p:cNvGrpSpPr/>
          <p:nvPr/>
        </p:nvGrpSpPr>
        <p:grpSpPr>
          <a:xfrm>
            <a:off x="5248383" y="3102796"/>
            <a:ext cx="6754976" cy="3254461"/>
            <a:chOff x="1559960" y="1690688"/>
            <a:chExt cx="10443581" cy="4754532"/>
          </a:xfrm>
        </p:grpSpPr>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456F9A-AD6E-4F1B-A8AC-7DEBCC1CEE10}"/>
                    </a:ext>
                  </a:extLst>
                </p:cNvPr>
                <p:cNvSpPr/>
                <p:nvPr/>
              </p:nvSpPr>
              <p:spPr>
                <a:xfrm>
                  <a:off x="5743254" y="1690688"/>
                  <a:ext cx="4006921" cy="6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𝑥</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𝑦</m:t>
                        </m:r>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𝑧</m:t>
                        </m:r>
                        <m:r>
                          <a:rPr lang="en-AU" b="0" i="1" smtClean="0">
                            <a:latin typeface="Cambria Math" panose="02040503050406030204" pitchFamily="18" charset="0"/>
                            <a:ea typeface="Cambria Math" panose="02040503050406030204" pitchFamily="18" charset="0"/>
                          </a:rPr>
                          <m:t> </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𝑥</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𝑜𝑟</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𝑦</m:t>
                            </m:r>
                          </m:e>
                        </m:d>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𝑎𝑛𝑑</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𝑥</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𝑜𝑟</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𝑧</m:t>
                        </m:r>
                        <m:r>
                          <a:rPr lang="en-AU" b="0" i="1" smtClean="0">
                            <a:latin typeface="Cambria Math" panose="02040503050406030204" pitchFamily="18" charset="0"/>
                            <a:ea typeface="Cambria Math" panose="02040503050406030204" pitchFamily="18" charset="0"/>
                          </a:rPr>
                          <m:t>)</m:t>
                        </m:r>
                      </m:oMath>
                    </m:oMathPara>
                  </a14:m>
                  <a:endParaRPr lang="en-AU" dirty="0"/>
                </a:p>
              </p:txBody>
            </p:sp>
          </mc:Choice>
          <mc:Fallback xmlns="">
            <p:sp>
              <p:nvSpPr>
                <p:cNvPr id="25" name="Rectangle 24">
                  <a:extLst>
                    <a:ext uri="{FF2B5EF4-FFF2-40B4-BE49-F238E27FC236}">
                      <a16:creationId xmlns:a16="http://schemas.microsoft.com/office/drawing/2014/main" id="{D8456F9A-AD6E-4F1B-A8AC-7DEBCC1CEE10}"/>
                    </a:ext>
                  </a:extLst>
                </p:cNvPr>
                <p:cNvSpPr>
                  <a:spLocks noRot="1" noChangeAspect="1" noMove="1" noResize="1" noEditPoints="1" noAdjustHandles="1" noChangeArrowheads="1" noChangeShapeType="1" noTextEdit="1"/>
                </p:cNvSpPr>
                <p:nvPr/>
              </p:nvSpPr>
              <p:spPr>
                <a:xfrm>
                  <a:off x="5743254" y="1690688"/>
                  <a:ext cx="4006921" cy="669193"/>
                </a:xfrm>
                <a:prstGeom prst="rect">
                  <a:avLst/>
                </a:prstGeom>
                <a:blipFill>
                  <a:blip r:embed="rId2"/>
                  <a:stretch>
                    <a:fillRect t="-110390" b="-164935"/>
                  </a:stretch>
                </a:blipFill>
              </p:spPr>
              <p:txBody>
                <a:bodyPr/>
                <a:lstStyle/>
                <a:p>
                  <a:r>
                    <a:rPr lang="en-AU">
                      <a:noFill/>
                    </a:rPr>
                    <a:t> </a:t>
                  </a:r>
                </a:p>
              </p:txBody>
            </p:sp>
          </mc:Fallback>
        </mc:AlternateContent>
        <p:cxnSp>
          <p:nvCxnSpPr>
            <p:cNvPr id="26" name="Straight Arrow Connector 25">
              <a:extLst>
                <a:ext uri="{FF2B5EF4-FFF2-40B4-BE49-F238E27FC236}">
                  <a16:creationId xmlns:a16="http://schemas.microsoft.com/office/drawing/2014/main" id="{1206C362-52B1-4D42-B139-0D5F7FB97214}"/>
                </a:ext>
              </a:extLst>
            </p:cNvPr>
            <p:cNvCxnSpPr/>
            <p:nvPr/>
          </p:nvCxnSpPr>
          <p:spPr>
            <a:xfrm flipH="1">
              <a:off x="5743254" y="2359881"/>
              <a:ext cx="1428108" cy="1069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0F21EA-A7CD-47A9-94C9-71100E206A94}"/>
                </a:ext>
              </a:extLst>
            </p:cNvPr>
            <p:cNvCxnSpPr>
              <a:cxnSpLocks/>
            </p:cNvCxnSpPr>
            <p:nvPr/>
          </p:nvCxnSpPr>
          <p:spPr>
            <a:xfrm>
              <a:off x="7694823" y="2359881"/>
              <a:ext cx="1510822" cy="1069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0750D6F-C80C-4D16-BC7E-CB2E338E2E4A}"/>
                    </a:ext>
                  </a:extLst>
                </p:cNvPr>
                <p:cNvSpPr/>
                <p:nvPr/>
              </p:nvSpPr>
              <p:spPr>
                <a:xfrm>
                  <a:off x="3143892" y="3429000"/>
                  <a:ext cx="3439871" cy="6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𝑧</m:t>
                        </m:r>
                        <m:r>
                          <a:rPr lang="en-AU" b="0" i="1" smtClean="0">
                            <a:latin typeface="Cambria Math" panose="02040503050406030204" pitchFamily="18" charset="0"/>
                            <a:ea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𝑧</m:t>
                        </m:r>
                      </m:oMath>
                    </m:oMathPara>
                  </a14:m>
                  <a:endParaRPr lang="en-AU" dirty="0"/>
                </a:p>
              </p:txBody>
            </p:sp>
          </mc:Choice>
          <mc:Fallback xmlns="">
            <p:sp>
              <p:nvSpPr>
                <p:cNvPr id="28" name="Rectangle 27">
                  <a:extLst>
                    <a:ext uri="{FF2B5EF4-FFF2-40B4-BE49-F238E27FC236}">
                      <a16:creationId xmlns:a16="http://schemas.microsoft.com/office/drawing/2014/main" id="{90750D6F-C80C-4D16-BC7E-CB2E338E2E4A}"/>
                    </a:ext>
                  </a:extLst>
                </p:cNvPr>
                <p:cNvSpPr>
                  <a:spLocks noRot="1" noChangeAspect="1" noMove="1" noResize="1" noEditPoints="1" noAdjustHandles="1" noChangeArrowheads="1" noChangeShapeType="1" noTextEdit="1"/>
                </p:cNvSpPr>
                <p:nvPr/>
              </p:nvSpPr>
              <p:spPr>
                <a:xfrm>
                  <a:off x="3143892" y="3429000"/>
                  <a:ext cx="3439871" cy="669193"/>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EB75619E-5EA8-4243-8A5A-CDBFD4F29DC7}"/>
                    </a:ext>
                  </a:extLst>
                </p:cNvPr>
                <p:cNvSpPr/>
                <p:nvPr/>
              </p:nvSpPr>
              <p:spPr>
                <a:xfrm>
                  <a:off x="8648141" y="3359120"/>
                  <a:ext cx="2567988" cy="122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𝑦</m:t>
                        </m:r>
                        <m:r>
                          <a:rPr lang="en-AU"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𝑧</m:t>
                        </m:r>
                        <m:r>
                          <a:rPr lang="en-AU" b="0" i="1" smtClean="0">
                            <a:latin typeface="Cambria Math" panose="02040503050406030204" pitchFamily="18" charset="0"/>
                            <a:ea typeface="Cambria Math" panose="02040503050406030204" pitchFamily="18" charset="0"/>
                          </a:rPr>
                          <m:t>  </m:t>
                        </m:r>
                        <m:d>
                          <m:dPr>
                            <m:ctrlPr>
                              <a:rPr lang="en-AU" b="0" i="1" smtClean="0">
                                <a:latin typeface="Cambria Math" panose="02040503050406030204" pitchFamily="18" charset="0"/>
                                <a:ea typeface="Cambria Math" panose="02040503050406030204" pitchFamily="18" charset="0"/>
                              </a:rPr>
                            </m:ctrlPr>
                          </m:dPr>
                          <m:e>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𝑦</m:t>
                            </m:r>
                          </m:e>
                        </m:d>
                      </m:oMath>
                    </m:oMathPara>
                  </a14:m>
                  <a:endParaRPr lang="en-AU" dirty="0"/>
                </a:p>
                <a:p>
                  <a:pPr algn="ctr"/>
                  <a:endParaRPr lang="en-AU" dirty="0"/>
                </a:p>
              </p:txBody>
            </p:sp>
          </mc:Choice>
          <mc:Fallback xmlns="">
            <p:sp>
              <p:nvSpPr>
                <p:cNvPr id="29" name="Oval 28">
                  <a:extLst>
                    <a:ext uri="{FF2B5EF4-FFF2-40B4-BE49-F238E27FC236}">
                      <a16:creationId xmlns:a16="http://schemas.microsoft.com/office/drawing/2014/main" id="{EB75619E-5EA8-4243-8A5A-CDBFD4F29DC7}"/>
                    </a:ext>
                  </a:extLst>
                </p:cNvPr>
                <p:cNvSpPr>
                  <a:spLocks noRot="1" noChangeAspect="1" noMove="1" noResize="1" noEditPoints="1" noAdjustHandles="1" noChangeArrowheads="1" noChangeShapeType="1" noTextEdit="1"/>
                </p:cNvSpPr>
                <p:nvPr/>
              </p:nvSpPr>
              <p:spPr>
                <a:xfrm>
                  <a:off x="8648141" y="3359120"/>
                  <a:ext cx="2567988" cy="1227801"/>
                </a:xfrm>
                <a:prstGeom prst="ellipse">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440EB07-41AE-4C55-A864-45D1E4CA1851}"/>
                    </a:ext>
                  </a:extLst>
                </p:cNvPr>
                <p:cNvSpPr/>
                <p:nvPr/>
              </p:nvSpPr>
              <p:spPr>
                <a:xfrm>
                  <a:off x="1559960" y="5366971"/>
                  <a:ext cx="2159285" cy="6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AU" b="0" i="1" smtClean="0">
                          <a:latin typeface="Cambria Math" panose="02040503050406030204" pitchFamily="18" charset="0"/>
                          <a:ea typeface="Cambria Math" panose="02040503050406030204" pitchFamily="18" charset="0"/>
                        </a:rPr>
                        <m:t>𝑇𝑟𝑢𝑒</m:t>
                      </m:r>
                    </m:oMath>
                  </a14:m>
                  <a:r>
                    <a:rPr lang="en-AU" dirty="0"/>
                    <a:t>/Exist win</a:t>
                  </a:r>
                </a:p>
              </p:txBody>
            </p:sp>
          </mc:Choice>
          <mc:Fallback xmlns="">
            <p:sp>
              <p:nvSpPr>
                <p:cNvPr id="30" name="Rectangle 29">
                  <a:extLst>
                    <a:ext uri="{FF2B5EF4-FFF2-40B4-BE49-F238E27FC236}">
                      <a16:creationId xmlns:a16="http://schemas.microsoft.com/office/drawing/2014/main" id="{B440EB07-41AE-4C55-A864-45D1E4CA1851}"/>
                    </a:ext>
                  </a:extLst>
                </p:cNvPr>
                <p:cNvSpPr>
                  <a:spLocks noRot="1" noChangeAspect="1" noMove="1" noResize="1" noEditPoints="1" noAdjustHandles="1" noChangeArrowheads="1" noChangeShapeType="1" noTextEdit="1"/>
                </p:cNvSpPr>
                <p:nvPr/>
              </p:nvSpPr>
              <p:spPr>
                <a:xfrm>
                  <a:off x="1559960" y="5366971"/>
                  <a:ext cx="2159285" cy="669193"/>
                </a:xfrm>
                <a:prstGeom prst="rect">
                  <a:avLst/>
                </a:prstGeom>
                <a:blipFill>
                  <a:blip r:embed="rId5"/>
                  <a:stretch>
                    <a:fillRect t="-25974" b="-3896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51A966D-2BD4-4E59-9D16-4F4D3BA0177F}"/>
                    </a:ext>
                  </a:extLst>
                </p:cNvPr>
                <p:cNvSpPr/>
                <p:nvPr/>
              </p:nvSpPr>
              <p:spPr>
                <a:xfrm>
                  <a:off x="4441005" y="5366971"/>
                  <a:ext cx="2159285" cy="6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AU" b="0" i="1" smtClean="0">
                          <a:latin typeface="Cambria Math" panose="02040503050406030204" pitchFamily="18" charset="0"/>
                          <a:ea typeface="Cambria Math" panose="02040503050406030204" pitchFamily="18" charset="0"/>
                        </a:rPr>
                        <m:t>𝐹𝑎𝑙𝑠𝑒</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𝑒𝑥𝑖𝑠𝑡</m:t>
                      </m:r>
                    </m:oMath>
                  </a14:m>
                  <a:r>
                    <a:rPr lang="en-AU" dirty="0"/>
                    <a:t> lose</a:t>
                  </a:r>
                </a:p>
              </p:txBody>
            </p:sp>
          </mc:Choice>
          <mc:Fallback xmlns="">
            <p:sp>
              <p:nvSpPr>
                <p:cNvPr id="31" name="Rectangle 30">
                  <a:extLst>
                    <a:ext uri="{FF2B5EF4-FFF2-40B4-BE49-F238E27FC236}">
                      <a16:creationId xmlns:a16="http://schemas.microsoft.com/office/drawing/2014/main" id="{251A966D-2BD4-4E59-9D16-4F4D3BA0177F}"/>
                    </a:ext>
                  </a:extLst>
                </p:cNvPr>
                <p:cNvSpPr>
                  <a:spLocks noRot="1" noChangeAspect="1" noMove="1" noResize="1" noEditPoints="1" noAdjustHandles="1" noChangeArrowheads="1" noChangeShapeType="1" noTextEdit="1"/>
                </p:cNvSpPr>
                <p:nvPr/>
              </p:nvSpPr>
              <p:spPr>
                <a:xfrm>
                  <a:off x="4441005" y="5366971"/>
                  <a:ext cx="2159285" cy="669193"/>
                </a:xfrm>
                <a:prstGeom prst="rect">
                  <a:avLst/>
                </a:prstGeom>
                <a:blipFill>
                  <a:blip r:embed="rId6"/>
                  <a:stretch>
                    <a:fillRect t="-10390" b="-3896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E7685E37-6E3E-4558-B31F-AD4D5E45F307}"/>
                    </a:ext>
                  </a:extLst>
                </p:cNvPr>
                <p:cNvSpPr/>
                <p:nvPr/>
              </p:nvSpPr>
              <p:spPr>
                <a:xfrm>
                  <a:off x="7181637" y="5366971"/>
                  <a:ext cx="2159286" cy="6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AU" b="0" i="1" smtClean="0">
                          <a:latin typeface="Cambria Math" panose="02040503050406030204" pitchFamily="18" charset="0"/>
                          <a:ea typeface="Cambria Math" panose="02040503050406030204" pitchFamily="18" charset="0"/>
                        </a:rPr>
                        <m:t>𝐹𝑎𝑙𝑠𝑒</m:t>
                      </m:r>
                    </m:oMath>
                  </a14:m>
                  <a:r>
                    <a:rPr lang="en-AU" dirty="0"/>
                    <a:t>/exist lose</a:t>
                  </a:r>
                </a:p>
              </p:txBody>
            </p:sp>
          </mc:Choice>
          <mc:Fallback xmlns="">
            <p:sp>
              <p:nvSpPr>
                <p:cNvPr id="32" name="Rectangle 31">
                  <a:extLst>
                    <a:ext uri="{FF2B5EF4-FFF2-40B4-BE49-F238E27FC236}">
                      <a16:creationId xmlns:a16="http://schemas.microsoft.com/office/drawing/2014/main" id="{E7685E37-6E3E-4558-B31F-AD4D5E45F307}"/>
                    </a:ext>
                  </a:extLst>
                </p:cNvPr>
                <p:cNvSpPr>
                  <a:spLocks noRot="1" noChangeAspect="1" noMove="1" noResize="1" noEditPoints="1" noAdjustHandles="1" noChangeArrowheads="1" noChangeShapeType="1" noTextEdit="1"/>
                </p:cNvSpPr>
                <p:nvPr/>
              </p:nvSpPr>
              <p:spPr>
                <a:xfrm>
                  <a:off x="7181637" y="5366971"/>
                  <a:ext cx="2159286" cy="669193"/>
                </a:xfrm>
                <a:prstGeom prst="rect">
                  <a:avLst/>
                </a:prstGeom>
                <a:blipFill>
                  <a:blip r:embed="rId7"/>
                  <a:stretch>
                    <a:fillRect t="-25974" r="-1293" b="-3896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038E30D1-98B8-46A1-8244-AAFB5051AC61}"/>
                    </a:ext>
                  </a:extLst>
                </p:cNvPr>
                <p:cNvSpPr/>
                <p:nvPr/>
              </p:nvSpPr>
              <p:spPr>
                <a:xfrm>
                  <a:off x="9844257" y="5366971"/>
                  <a:ext cx="2159284" cy="1078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ea typeface="Cambria Math" panose="02040503050406030204" pitchFamily="18" charset="0"/>
                          </a:rPr>
                          <m:t>𝑇𝑟𝑢𝑒</m:t>
                        </m:r>
                        <m:r>
                          <m:rPr>
                            <m:nor/>
                          </m:rPr>
                          <a:rPr lang="en-AU" dirty="0"/>
                          <m:t>/</m:t>
                        </m:r>
                        <m:r>
                          <m:rPr>
                            <m:nor/>
                          </m:rPr>
                          <a:rPr lang="en-AU" dirty="0"/>
                          <m:t>Exist</m:t>
                        </m:r>
                        <m:r>
                          <m:rPr>
                            <m:nor/>
                          </m:rPr>
                          <a:rPr lang="en-AU" dirty="0"/>
                          <m:t> </m:t>
                        </m:r>
                        <m:r>
                          <m:rPr>
                            <m:nor/>
                          </m:rPr>
                          <a:rPr lang="en-AU" dirty="0"/>
                          <m:t>win</m:t>
                        </m:r>
                      </m:oMath>
                    </m:oMathPara>
                  </a14:m>
                  <a:endParaRPr lang="en-AU" dirty="0"/>
                </a:p>
                <a:p>
                  <a:pPr algn="ctr"/>
                  <a:endParaRPr lang="en-AU" dirty="0"/>
                </a:p>
              </p:txBody>
            </p:sp>
          </mc:Choice>
          <mc:Fallback xmlns="">
            <p:sp>
              <p:nvSpPr>
                <p:cNvPr id="33" name="Rectangle 32">
                  <a:extLst>
                    <a:ext uri="{FF2B5EF4-FFF2-40B4-BE49-F238E27FC236}">
                      <a16:creationId xmlns:a16="http://schemas.microsoft.com/office/drawing/2014/main" id="{038E30D1-98B8-46A1-8244-AAFB5051AC61}"/>
                    </a:ext>
                  </a:extLst>
                </p:cNvPr>
                <p:cNvSpPr>
                  <a:spLocks noRot="1" noChangeAspect="1" noMove="1" noResize="1" noEditPoints="1" noAdjustHandles="1" noChangeArrowheads="1" noChangeShapeType="1" noTextEdit="1"/>
                </p:cNvSpPr>
                <p:nvPr/>
              </p:nvSpPr>
              <p:spPr>
                <a:xfrm>
                  <a:off x="9844257" y="5366971"/>
                  <a:ext cx="2159284" cy="1078249"/>
                </a:xfrm>
                <a:prstGeom prst="rect">
                  <a:avLst/>
                </a:prstGeom>
                <a:blipFill>
                  <a:blip r:embed="rId8"/>
                  <a:stretch>
                    <a:fillRect t="-5691"/>
                  </a:stretch>
                </a:blipFill>
              </p:spPr>
              <p:txBody>
                <a:bodyPr/>
                <a:lstStyle/>
                <a:p>
                  <a:r>
                    <a:rPr lang="en-AU">
                      <a:noFill/>
                    </a:rPr>
                    <a:t> </a:t>
                  </a:r>
                </a:p>
              </p:txBody>
            </p:sp>
          </mc:Fallback>
        </mc:AlternateContent>
        <p:cxnSp>
          <p:nvCxnSpPr>
            <p:cNvPr id="34" name="Straight Arrow Connector 33">
              <a:extLst>
                <a:ext uri="{FF2B5EF4-FFF2-40B4-BE49-F238E27FC236}">
                  <a16:creationId xmlns:a16="http://schemas.microsoft.com/office/drawing/2014/main" id="{CD7041E2-2FBF-468D-BEE1-0EB0F8CBC56F}"/>
                </a:ext>
              </a:extLst>
            </p:cNvPr>
            <p:cNvCxnSpPr>
              <a:endCxn id="30" idx="0"/>
            </p:cNvCxnSpPr>
            <p:nvPr/>
          </p:nvCxnSpPr>
          <p:spPr>
            <a:xfrm flipH="1">
              <a:off x="2639603" y="4098193"/>
              <a:ext cx="2014590" cy="126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93E8A2-FB04-44E6-B32C-0C0E67143247}"/>
                </a:ext>
              </a:extLst>
            </p:cNvPr>
            <p:cNvCxnSpPr>
              <a:cxnSpLocks/>
              <a:stCxn id="28" idx="2"/>
              <a:endCxn id="31" idx="0"/>
            </p:cNvCxnSpPr>
            <p:nvPr/>
          </p:nvCxnSpPr>
          <p:spPr>
            <a:xfrm>
              <a:off x="4863828" y="4098193"/>
              <a:ext cx="656820" cy="1268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EE5C70A-45E2-49DE-8996-57455E8CFB7B}"/>
                </a:ext>
              </a:extLst>
            </p:cNvPr>
            <p:cNvCxnSpPr>
              <a:cxnSpLocks/>
              <a:endCxn id="32" idx="0"/>
            </p:cNvCxnSpPr>
            <p:nvPr/>
          </p:nvCxnSpPr>
          <p:spPr>
            <a:xfrm flipH="1">
              <a:off x="8261279" y="4028312"/>
              <a:ext cx="413534" cy="1338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2AA60E0-1F18-4622-8C43-113A6E39887E}"/>
                </a:ext>
              </a:extLst>
            </p:cNvPr>
            <p:cNvSpPr txBox="1"/>
            <p:nvPr/>
          </p:nvSpPr>
          <p:spPr>
            <a:xfrm>
              <a:off x="5685034" y="2807534"/>
              <a:ext cx="643125" cy="369332"/>
            </a:xfrm>
            <a:prstGeom prst="rect">
              <a:avLst/>
            </a:prstGeom>
            <a:noFill/>
          </p:spPr>
          <p:txBody>
            <a:bodyPr wrap="none" rtlCol="0">
              <a:spAutoFit/>
            </a:bodyPr>
            <a:lstStyle/>
            <a:p>
              <a:r>
                <a:rPr lang="en-AU" dirty="0"/>
                <a:t>X = 1</a:t>
              </a:r>
            </a:p>
          </p:txBody>
        </p:sp>
        <p:sp>
          <p:nvSpPr>
            <p:cNvPr id="38" name="TextBox 37">
              <a:extLst>
                <a:ext uri="{FF2B5EF4-FFF2-40B4-BE49-F238E27FC236}">
                  <a16:creationId xmlns:a16="http://schemas.microsoft.com/office/drawing/2014/main" id="{101FD8E5-C493-4179-B942-AE5E8F0CA733}"/>
                </a:ext>
              </a:extLst>
            </p:cNvPr>
            <p:cNvSpPr txBox="1"/>
            <p:nvPr/>
          </p:nvSpPr>
          <p:spPr>
            <a:xfrm>
              <a:off x="8637247" y="2794201"/>
              <a:ext cx="643125" cy="369332"/>
            </a:xfrm>
            <a:prstGeom prst="rect">
              <a:avLst/>
            </a:prstGeom>
            <a:noFill/>
          </p:spPr>
          <p:txBody>
            <a:bodyPr wrap="none" rtlCol="0">
              <a:spAutoFit/>
            </a:bodyPr>
            <a:lstStyle/>
            <a:p>
              <a:r>
                <a:rPr lang="en-AU" dirty="0"/>
                <a:t>X = 0</a:t>
              </a:r>
            </a:p>
          </p:txBody>
        </p:sp>
        <p:sp>
          <p:nvSpPr>
            <p:cNvPr id="39" name="TextBox 38">
              <a:extLst>
                <a:ext uri="{FF2B5EF4-FFF2-40B4-BE49-F238E27FC236}">
                  <a16:creationId xmlns:a16="http://schemas.microsoft.com/office/drawing/2014/main" id="{48A038E3-3B5F-465D-9A8A-C05B8B1F24C6}"/>
                </a:ext>
              </a:extLst>
            </p:cNvPr>
            <p:cNvSpPr txBox="1"/>
            <p:nvPr/>
          </p:nvSpPr>
          <p:spPr>
            <a:xfrm>
              <a:off x="2881277" y="4478377"/>
              <a:ext cx="630301" cy="369332"/>
            </a:xfrm>
            <a:prstGeom prst="rect">
              <a:avLst/>
            </a:prstGeom>
            <a:noFill/>
          </p:spPr>
          <p:txBody>
            <a:bodyPr wrap="none" rtlCol="0">
              <a:spAutoFit/>
            </a:bodyPr>
            <a:lstStyle/>
            <a:p>
              <a:r>
                <a:rPr lang="en-AU" dirty="0"/>
                <a:t>Z = 1</a:t>
              </a:r>
            </a:p>
          </p:txBody>
        </p:sp>
        <p:sp>
          <p:nvSpPr>
            <p:cNvPr id="40" name="TextBox 39">
              <a:extLst>
                <a:ext uri="{FF2B5EF4-FFF2-40B4-BE49-F238E27FC236}">
                  <a16:creationId xmlns:a16="http://schemas.microsoft.com/office/drawing/2014/main" id="{E5582C58-E2B8-4DCC-81FF-F6F62EDBC99E}"/>
                </a:ext>
              </a:extLst>
            </p:cNvPr>
            <p:cNvSpPr txBox="1"/>
            <p:nvPr/>
          </p:nvSpPr>
          <p:spPr>
            <a:xfrm>
              <a:off x="5264386" y="4479382"/>
              <a:ext cx="630301" cy="369332"/>
            </a:xfrm>
            <a:prstGeom prst="rect">
              <a:avLst/>
            </a:prstGeom>
            <a:noFill/>
          </p:spPr>
          <p:txBody>
            <a:bodyPr wrap="none" rtlCol="0">
              <a:spAutoFit/>
            </a:bodyPr>
            <a:lstStyle/>
            <a:p>
              <a:r>
                <a:rPr lang="en-AU" dirty="0"/>
                <a:t>Z = 0</a:t>
              </a:r>
            </a:p>
          </p:txBody>
        </p:sp>
        <p:sp>
          <p:nvSpPr>
            <p:cNvPr id="41" name="TextBox 40">
              <a:extLst>
                <a:ext uri="{FF2B5EF4-FFF2-40B4-BE49-F238E27FC236}">
                  <a16:creationId xmlns:a16="http://schemas.microsoft.com/office/drawing/2014/main" id="{DAB7AF27-95FF-4C03-A597-3C5D746DFD35}"/>
                </a:ext>
              </a:extLst>
            </p:cNvPr>
            <p:cNvSpPr txBox="1"/>
            <p:nvPr/>
          </p:nvSpPr>
          <p:spPr>
            <a:xfrm>
              <a:off x="7679933" y="4582993"/>
              <a:ext cx="635110" cy="369332"/>
            </a:xfrm>
            <a:prstGeom prst="rect">
              <a:avLst/>
            </a:prstGeom>
            <a:noFill/>
          </p:spPr>
          <p:txBody>
            <a:bodyPr wrap="none" rtlCol="0">
              <a:spAutoFit/>
            </a:bodyPr>
            <a:lstStyle/>
            <a:p>
              <a:r>
                <a:rPr lang="en-AU" dirty="0"/>
                <a:t>Y = 1</a:t>
              </a:r>
            </a:p>
          </p:txBody>
        </p:sp>
        <p:sp>
          <p:nvSpPr>
            <p:cNvPr id="42" name="TextBox 41">
              <a:extLst>
                <a:ext uri="{FF2B5EF4-FFF2-40B4-BE49-F238E27FC236}">
                  <a16:creationId xmlns:a16="http://schemas.microsoft.com/office/drawing/2014/main" id="{9E4847D5-1831-4927-9E1A-C57876A4EA16}"/>
                </a:ext>
              </a:extLst>
            </p:cNvPr>
            <p:cNvSpPr txBox="1"/>
            <p:nvPr/>
          </p:nvSpPr>
          <p:spPr>
            <a:xfrm>
              <a:off x="10581020" y="4540741"/>
              <a:ext cx="635110" cy="369332"/>
            </a:xfrm>
            <a:prstGeom prst="rect">
              <a:avLst/>
            </a:prstGeom>
            <a:noFill/>
          </p:spPr>
          <p:txBody>
            <a:bodyPr wrap="none" rtlCol="0">
              <a:spAutoFit/>
            </a:bodyPr>
            <a:lstStyle/>
            <a:p>
              <a:r>
                <a:rPr lang="en-AU" dirty="0"/>
                <a:t>Y = 0</a:t>
              </a:r>
            </a:p>
          </p:txBody>
        </p:sp>
      </p:grpSp>
      <p:cxnSp>
        <p:nvCxnSpPr>
          <p:cNvPr id="44" name="Straight Arrow Connector 43">
            <a:extLst>
              <a:ext uri="{FF2B5EF4-FFF2-40B4-BE49-F238E27FC236}">
                <a16:creationId xmlns:a16="http://schemas.microsoft.com/office/drawing/2014/main" id="{23A3D2B9-8880-42EB-A396-5A49990979F0}"/>
              </a:ext>
            </a:extLst>
          </p:cNvPr>
          <p:cNvCxnSpPr>
            <a:cxnSpLocks/>
            <a:endCxn id="33" idx="0"/>
          </p:cNvCxnSpPr>
          <p:nvPr/>
        </p:nvCxnSpPr>
        <p:spPr>
          <a:xfrm>
            <a:off x="10540353" y="5137101"/>
            <a:ext cx="764687" cy="48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2A18E92-5B60-440B-97AA-E3988FA5F737}"/>
              </a:ext>
            </a:extLst>
          </p:cNvPr>
          <p:cNvSpPr>
            <a:spLocks noGrp="1"/>
          </p:cNvSpPr>
          <p:nvPr>
            <p:ph type="sldNum" sz="quarter" idx="12"/>
          </p:nvPr>
        </p:nvSpPr>
        <p:spPr/>
        <p:txBody>
          <a:bodyPr/>
          <a:lstStyle/>
          <a:p>
            <a:fld id="{0078EA1F-2186-4AE8-B6FF-55AEFF47E016}" type="slidenum">
              <a:rPr lang="en-AU" smtClean="0"/>
              <a:t>17</a:t>
            </a:fld>
            <a:endParaRPr lang="en-AU"/>
          </a:p>
        </p:txBody>
      </p:sp>
    </p:spTree>
    <p:extLst>
      <p:ext uri="{BB962C8B-B14F-4D97-AF65-F5344CB8AC3E}">
        <p14:creationId xmlns:p14="http://schemas.microsoft.com/office/powerpoint/2010/main" val="348816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89C4-74F3-4955-9185-ABC873634EF9}"/>
              </a:ext>
            </a:extLst>
          </p:cNvPr>
          <p:cNvSpPr>
            <a:spLocks noGrp="1"/>
          </p:cNvSpPr>
          <p:nvPr>
            <p:ph type="title"/>
          </p:nvPr>
        </p:nvSpPr>
        <p:spPr/>
        <p:txBody>
          <a:bodyPr/>
          <a:lstStyle/>
          <a:p>
            <a:r>
              <a:rPr lang="en-AU" dirty="0"/>
              <a:t>PNS Overview</a:t>
            </a:r>
          </a:p>
        </p:txBody>
      </p:sp>
      <p:sp>
        <p:nvSpPr>
          <p:cNvPr id="3" name="Content Placeholder 2">
            <a:extLst>
              <a:ext uri="{FF2B5EF4-FFF2-40B4-BE49-F238E27FC236}">
                <a16:creationId xmlns:a16="http://schemas.microsoft.com/office/drawing/2014/main" id="{68886116-AA21-4BB8-92C4-CB4E089133C2}"/>
              </a:ext>
            </a:extLst>
          </p:cNvPr>
          <p:cNvSpPr>
            <a:spLocks noGrp="1"/>
          </p:cNvSpPr>
          <p:nvPr>
            <p:ph idx="1"/>
          </p:nvPr>
        </p:nvSpPr>
        <p:spPr>
          <a:xfrm>
            <a:off x="838200" y="1690688"/>
            <a:ext cx="8946541" cy="4195481"/>
          </a:xfrm>
        </p:spPr>
        <p:txBody>
          <a:bodyPr>
            <a:normAutofit/>
          </a:bodyPr>
          <a:lstStyle/>
          <a:p>
            <a:r>
              <a:rPr lang="en-AU" sz="2400" dirty="0"/>
              <a:t>Proposed by V. Allis in 1994</a:t>
            </a:r>
          </a:p>
          <a:p>
            <a:r>
              <a:rPr lang="en-AU" sz="2400" dirty="0"/>
              <a:t>A best first search algorithm that prioritized the search on the direction of the most proving node (MPN)</a:t>
            </a:r>
          </a:p>
          <a:p>
            <a:r>
              <a:rPr lang="en-AU" sz="2400" dirty="0"/>
              <a:t>Achieved massive success in strategy games </a:t>
            </a:r>
          </a:p>
          <a:p>
            <a:pPr marL="0" indent="0">
              <a:buNone/>
            </a:pPr>
            <a:r>
              <a:rPr lang="en-AU" sz="2800" dirty="0"/>
              <a:t>   </a:t>
            </a:r>
            <a:r>
              <a:rPr lang="en-AU" sz="2000" dirty="0"/>
              <a:t>- Shogi, hex, checkers, Othello</a:t>
            </a:r>
          </a:p>
          <a:p>
            <a:endParaRPr lang="en-AU" sz="2400" dirty="0"/>
          </a:p>
        </p:txBody>
      </p:sp>
      <p:sp>
        <p:nvSpPr>
          <p:cNvPr id="4" name="Slide Number Placeholder 3">
            <a:extLst>
              <a:ext uri="{FF2B5EF4-FFF2-40B4-BE49-F238E27FC236}">
                <a16:creationId xmlns:a16="http://schemas.microsoft.com/office/drawing/2014/main" id="{C3C34B3B-3544-4863-8698-C3172302D515}"/>
              </a:ext>
            </a:extLst>
          </p:cNvPr>
          <p:cNvSpPr>
            <a:spLocks noGrp="1"/>
          </p:cNvSpPr>
          <p:nvPr>
            <p:ph type="sldNum" sz="quarter" idx="12"/>
          </p:nvPr>
        </p:nvSpPr>
        <p:spPr/>
        <p:txBody>
          <a:bodyPr/>
          <a:lstStyle/>
          <a:p>
            <a:fld id="{0078EA1F-2186-4AE8-B6FF-55AEFF47E016}" type="slidenum">
              <a:rPr lang="en-AU" smtClean="0"/>
              <a:t>18</a:t>
            </a:fld>
            <a:endParaRPr lang="en-AU"/>
          </a:p>
        </p:txBody>
      </p:sp>
    </p:spTree>
    <p:extLst>
      <p:ext uri="{BB962C8B-B14F-4D97-AF65-F5344CB8AC3E}">
        <p14:creationId xmlns:p14="http://schemas.microsoft.com/office/powerpoint/2010/main" val="3486460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2F8F-2B33-495C-B2A0-DA00940CC6C0}"/>
              </a:ext>
            </a:extLst>
          </p:cNvPr>
          <p:cNvSpPr>
            <a:spLocks noGrp="1"/>
          </p:cNvSpPr>
          <p:nvPr>
            <p:ph type="title"/>
          </p:nvPr>
        </p:nvSpPr>
        <p:spPr/>
        <p:txBody>
          <a:bodyPr/>
          <a:lstStyle/>
          <a:p>
            <a:r>
              <a:rPr lang="en-AU" dirty="0"/>
              <a:t>PNS Overview</a:t>
            </a:r>
          </a:p>
        </p:txBody>
      </p:sp>
      <p:sp>
        <p:nvSpPr>
          <p:cNvPr id="3" name="Content Placeholder 2">
            <a:extLst>
              <a:ext uri="{FF2B5EF4-FFF2-40B4-BE49-F238E27FC236}">
                <a16:creationId xmlns:a16="http://schemas.microsoft.com/office/drawing/2014/main" id="{C65D8BA1-E20F-4BE4-A5E5-B76AA1299193}"/>
              </a:ext>
            </a:extLst>
          </p:cNvPr>
          <p:cNvSpPr>
            <a:spLocks noGrp="1"/>
          </p:cNvSpPr>
          <p:nvPr>
            <p:ph idx="1"/>
          </p:nvPr>
        </p:nvSpPr>
        <p:spPr>
          <a:xfrm>
            <a:off x="692053" y="2210097"/>
            <a:ext cx="5863256" cy="4486791"/>
          </a:xfrm>
        </p:spPr>
        <p:txBody>
          <a:bodyPr>
            <a:normAutofit lnSpcReduction="10000"/>
          </a:bodyPr>
          <a:lstStyle/>
          <a:p>
            <a:r>
              <a:rPr lang="en-AU" sz="2400" dirty="0"/>
              <a:t>Each node stores 2 </a:t>
            </a:r>
            <a:r>
              <a:rPr lang="en-US" altLang="zh-CN" sz="2400" dirty="0"/>
              <a:t>information</a:t>
            </a:r>
            <a:r>
              <a:rPr lang="en-AU" altLang="zh-CN" sz="2400" dirty="0"/>
              <a:t>: </a:t>
            </a:r>
          </a:p>
          <a:p>
            <a:pPr marL="0" indent="0">
              <a:buNone/>
            </a:pPr>
            <a:r>
              <a:rPr lang="en-AU" altLang="zh-CN" sz="2400" dirty="0"/>
              <a:t>    </a:t>
            </a:r>
            <a:r>
              <a:rPr lang="en-AU" altLang="zh-CN" sz="1900" dirty="0"/>
              <a:t>- proof number (</a:t>
            </a:r>
            <a:r>
              <a:rPr lang="en-AU" altLang="zh-CN" sz="1900" dirty="0" err="1"/>
              <a:t>pn</a:t>
            </a:r>
            <a:r>
              <a:rPr lang="en-AU" altLang="zh-CN" sz="1900" dirty="0"/>
              <a:t>)</a:t>
            </a:r>
          </a:p>
          <a:p>
            <a:pPr marL="0" indent="0">
              <a:buNone/>
            </a:pPr>
            <a:r>
              <a:rPr lang="en-AU" sz="1900" dirty="0"/>
              <a:t>     - disproof number (</a:t>
            </a:r>
            <a:r>
              <a:rPr lang="en-AU" sz="1900" dirty="0" err="1"/>
              <a:t>dn</a:t>
            </a:r>
            <a:r>
              <a:rPr lang="en-AU" sz="1900" dirty="0"/>
              <a:t>)</a:t>
            </a:r>
            <a:endParaRPr lang="en-AU" altLang="zh-CN" sz="1900" dirty="0"/>
          </a:p>
          <a:p>
            <a:r>
              <a:rPr lang="en-AU" altLang="zh-CN" sz="2400" dirty="0"/>
              <a:t>Selection (find MPN) -&gt; Expansion -&gt; Initialization -&gt; Backpropagation</a:t>
            </a:r>
          </a:p>
          <a:p>
            <a:r>
              <a:rPr lang="en-AU" altLang="zh-CN" sz="2400" dirty="0"/>
              <a:t>Advantage: not get stuck at one side of the searching space</a:t>
            </a:r>
          </a:p>
          <a:p>
            <a:r>
              <a:rPr lang="en-AU" altLang="zh-CN" sz="2400" dirty="0"/>
              <a:t>Drawback: memory issue, seesaw effect</a:t>
            </a:r>
          </a:p>
          <a:p>
            <a:r>
              <a:rPr lang="en-AU" sz="2400" dirty="0"/>
              <a:t>Variations: DeepPNS, df-</a:t>
            </a:r>
            <a:r>
              <a:rPr lang="en-AU" sz="2400" dirty="0" err="1"/>
              <a:t>pn</a:t>
            </a:r>
            <a:r>
              <a:rPr lang="en-AU" sz="2400" dirty="0"/>
              <a:t>, PN2, PN* etc.</a:t>
            </a:r>
            <a:endParaRPr lang="en-AU" altLang="zh-CN" sz="2400" dirty="0"/>
          </a:p>
          <a:p>
            <a:endParaRPr lang="en-AU" altLang="zh-CN" sz="2400" dirty="0"/>
          </a:p>
          <a:p>
            <a:pPr marL="0" indent="0">
              <a:buNone/>
            </a:pPr>
            <a:r>
              <a:rPr lang="en-AU" altLang="zh-CN" sz="2400" dirty="0"/>
              <a:t>    </a:t>
            </a:r>
            <a:endParaRPr lang="en-AU" sz="2400" dirty="0"/>
          </a:p>
          <a:p>
            <a:pPr marL="0" indent="0">
              <a:buNone/>
            </a:pPr>
            <a:endParaRPr lang="en-AU" sz="2400" dirty="0"/>
          </a:p>
        </p:txBody>
      </p:sp>
      <p:sp>
        <p:nvSpPr>
          <p:cNvPr id="4" name="Rectangle 3">
            <a:extLst>
              <a:ext uri="{FF2B5EF4-FFF2-40B4-BE49-F238E27FC236}">
                <a16:creationId xmlns:a16="http://schemas.microsoft.com/office/drawing/2014/main" id="{B890E0D4-CF46-4252-BB66-C79FFDA54CCE}"/>
              </a:ext>
            </a:extLst>
          </p:cNvPr>
          <p:cNvSpPr/>
          <p:nvPr/>
        </p:nvSpPr>
        <p:spPr>
          <a:xfrm>
            <a:off x="8959956" y="2312947"/>
            <a:ext cx="1181528"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2,2</a:t>
            </a:r>
          </a:p>
        </p:txBody>
      </p:sp>
      <p:sp>
        <p:nvSpPr>
          <p:cNvPr id="7" name="Rectangle 6">
            <a:extLst>
              <a:ext uri="{FF2B5EF4-FFF2-40B4-BE49-F238E27FC236}">
                <a16:creationId xmlns:a16="http://schemas.microsoft.com/office/drawing/2014/main" id="{799C8057-5BCB-4CC9-8C60-2C135BC071DD}"/>
              </a:ext>
            </a:extLst>
          </p:cNvPr>
          <p:cNvSpPr/>
          <p:nvPr/>
        </p:nvSpPr>
        <p:spPr>
          <a:xfrm>
            <a:off x="7715893" y="4481499"/>
            <a:ext cx="1181528"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1,1</a:t>
            </a:r>
          </a:p>
        </p:txBody>
      </p:sp>
      <p:sp>
        <p:nvSpPr>
          <p:cNvPr id="8" name="Rectangle 7">
            <a:extLst>
              <a:ext uri="{FF2B5EF4-FFF2-40B4-BE49-F238E27FC236}">
                <a16:creationId xmlns:a16="http://schemas.microsoft.com/office/drawing/2014/main" id="{F32B9C9D-4FE7-4D7F-BB28-3B32BFC9D320}"/>
              </a:ext>
            </a:extLst>
          </p:cNvPr>
          <p:cNvSpPr/>
          <p:nvPr/>
        </p:nvSpPr>
        <p:spPr>
          <a:xfrm>
            <a:off x="8306657" y="5741919"/>
            <a:ext cx="1181528"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00"/>
                </a:solidFill>
              </a:rPr>
              <a:t>0, inf</a:t>
            </a:r>
          </a:p>
        </p:txBody>
      </p:sp>
      <p:sp>
        <p:nvSpPr>
          <p:cNvPr id="9" name="Rectangle 8">
            <a:extLst>
              <a:ext uri="{FF2B5EF4-FFF2-40B4-BE49-F238E27FC236}">
                <a16:creationId xmlns:a16="http://schemas.microsoft.com/office/drawing/2014/main" id="{76D58900-ED6A-44AF-833C-D32F6BD49376}"/>
              </a:ext>
            </a:extLst>
          </p:cNvPr>
          <p:cNvSpPr/>
          <p:nvPr/>
        </p:nvSpPr>
        <p:spPr>
          <a:xfrm>
            <a:off x="9855486" y="5741919"/>
            <a:ext cx="1181528"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00"/>
                </a:solidFill>
              </a:rPr>
              <a:t>1,1</a:t>
            </a:r>
          </a:p>
        </p:txBody>
      </p:sp>
      <p:sp>
        <p:nvSpPr>
          <p:cNvPr id="10" name="Oval 9">
            <a:extLst>
              <a:ext uri="{FF2B5EF4-FFF2-40B4-BE49-F238E27FC236}">
                <a16:creationId xmlns:a16="http://schemas.microsoft.com/office/drawing/2014/main" id="{858D5F1E-AD8C-4BC7-80B6-901EF2FD3ABE}"/>
              </a:ext>
            </a:extLst>
          </p:cNvPr>
          <p:cNvSpPr/>
          <p:nvPr/>
        </p:nvSpPr>
        <p:spPr>
          <a:xfrm>
            <a:off x="8402686" y="3296978"/>
            <a:ext cx="731040" cy="53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2,1</a:t>
            </a:r>
          </a:p>
        </p:txBody>
      </p:sp>
      <p:sp>
        <p:nvSpPr>
          <p:cNvPr id="11" name="Oval 10">
            <a:extLst>
              <a:ext uri="{FF2B5EF4-FFF2-40B4-BE49-F238E27FC236}">
                <a16:creationId xmlns:a16="http://schemas.microsoft.com/office/drawing/2014/main" id="{A5B7176A-21D6-4680-B8B2-C3FEF575671B}"/>
              </a:ext>
            </a:extLst>
          </p:cNvPr>
          <p:cNvSpPr/>
          <p:nvPr/>
        </p:nvSpPr>
        <p:spPr>
          <a:xfrm>
            <a:off x="9836718" y="3296978"/>
            <a:ext cx="731040" cy="53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4,1</a:t>
            </a:r>
          </a:p>
        </p:txBody>
      </p:sp>
      <p:cxnSp>
        <p:nvCxnSpPr>
          <p:cNvPr id="13" name="Straight Arrow Connector 12">
            <a:extLst>
              <a:ext uri="{FF2B5EF4-FFF2-40B4-BE49-F238E27FC236}">
                <a16:creationId xmlns:a16="http://schemas.microsoft.com/office/drawing/2014/main" id="{5B30AA12-9B6E-46F9-BA05-5871EB7CDAB2}"/>
              </a:ext>
            </a:extLst>
          </p:cNvPr>
          <p:cNvCxnSpPr>
            <a:stCxn id="4" idx="2"/>
            <a:endCxn id="10" idx="0"/>
          </p:cNvCxnSpPr>
          <p:nvPr/>
        </p:nvCxnSpPr>
        <p:spPr>
          <a:xfrm flipH="1">
            <a:off x="8768206" y="2693091"/>
            <a:ext cx="782514" cy="60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5BAB8FB-A722-4428-BE91-507B5A465BC1}"/>
              </a:ext>
            </a:extLst>
          </p:cNvPr>
          <p:cNvCxnSpPr>
            <a:stCxn id="4" idx="2"/>
            <a:endCxn id="11" idx="0"/>
          </p:cNvCxnSpPr>
          <p:nvPr/>
        </p:nvCxnSpPr>
        <p:spPr>
          <a:xfrm>
            <a:off x="9550720" y="2693091"/>
            <a:ext cx="651518" cy="60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3024F3-B031-40B1-A43E-9F4682206405}"/>
              </a:ext>
            </a:extLst>
          </p:cNvPr>
          <p:cNvCxnSpPr>
            <a:cxnSpLocks/>
            <a:endCxn id="7" idx="0"/>
          </p:cNvCxnSpPr>
          <p:nvPr/>
        </p:nvCxnSpPr>
        <p:spPr>
          <a:xfrm flipH="1">
            <a:off x="8306657" y="3811243"/>
            <a:ext cx="359990" cy="67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519E12E-A0B5-40EF-AFD4-4FF99422D2C3}"/>
              </a:ext>
            </a:extLst>
          </p:cNvPr>
          <p:cNvSpPr/>
          <p:nvPr/>
        </p:nvSpPr>
        <p:spPr>
          <a:xfrm>
            <a:off x="9128195" y="4453493"/>
            <a:ext cx="1181528"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1,1</a:t>
            </a:r>
          </a:p>
        </p:txBody>
      </p:sp>
      <p:cxnSp>
        <p:nvCxnSpPr>
          <p:cNvPr id="18" name="Straight Arrow Connector 17">
            <a:extLst>
              <a:ext uri="{FF2B5EF4-FFF2-40B4-BE49-F238E27FC236}">
                <a16:creationId xmlns:a16="http://schemas.microsoft.com/office/drawing/2014/main" id="{CE684D8A-80DF-4FA8-AA05-C712E6EDAF26}"/>
              </a:ext>
            </a:extLst>
          </p:cNvPr>
          <p:cNvCxnSpPr>
            <a:cxnSpLocks/>
            <a:stCxn id="10" idx="4"/>
            <a:endCxn id="15" idx="0"/>
          </p:cNvCxnSpPr>
          <p:nvPr/>
        </p:nvCxnSpPr>
        <p:spPr>
          <a:xfrm>
            <a:off x="8768206" y="3831234"/>
            <a:ext cx="950753" cy="622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5D3A68-8A48-44BC-BABC-4DD418BFA8E8}"/>
              </a:ext>
            </a:extLst>
          </p:cNvPr>
          <p:cNvCxnSpPr>
            <a:stCxn id="15" idx="2"/>
            <a:endCxn id="8" idx="0"/>
          </p:cNvCxnSpPr>
          <p:nvPr/>
        </p:nvCxnSpPr>
        <p:spPr>
          <a:xfrm flipH="1">
            <a:off x="8897421" y="4833637"/>
            <a:ext cx="821538" cy="90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F368A49-2BFA-4478-9423-155652CB25A8}"/>
              </a:ext>
            </a:extLst>
          </p:cNvPr>
          <p:cNvCxnSpPr>
            <a:endCxn id="9" idx="0"/>
          </p:cNvCxnSpPr>
          <p:nvPr/>
        </p:nvCxnSpPr>
        <p:spPr>
          <a:xfrm>
            <a:off x="9836718" y="4861643"/>
            <a:ext cx="609532" cy="880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8D6560BE-5F4C-4CA8-9BCD-D907CBA0923B}"/>
              </a:ext>
            </a:extLst>
          </p:cNvPr>
          <p:cNvSpPr/>
          <p:nvPr/>
        </p:nvSpPr>
        <p:spPr>
          <a:xfrm>
            <a:off x="10879544" y="4198861"/>
            <a:ext cx="1181528" cy="13255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7" name="Straight Arrow Connector 26">
            <a:extLst>
              <a:ext uri="{FF2B5EF4-FFF2-40B4-BE49-F238E27FC236}">
                <a16:creationId xmlns:a16="http://schemas.microsoft.com/office/drawing/2014/main" id="{5B520ED4-56F5-44C3-8AB1-35D355D53350}"/>
              </a:ext>
            </a:extLst>
          </p:cNvPr>
          <p:cNvCxnSpPr>
            <a:stCxn id="11" idx="5"/>
            <a:endCxn id="25" idx="0"/>
          </p:cNvCxnSpPr>
          <p:nvPr/>
        </p:nvCxnSpPr>
        <p:spPr>
          <a:xfrm>
            <a:off x="10460700" y="3752994"/>
            <a:ext cx="1009608" cy="445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9CE426F-6B7D-4DF6-AB3A-32C15203E784}"/>
              </a:ext>
            </a:extLst>
          </p:cNvPr>
          <p:cNvSpPr/>
          <p:nvPr/>
        </p:nvSpPr>
        <p:spPr>
          <a:xfrm>
            <a:off x="9298522" y="4453493"/>
            <a:ext cx="914400" cy="379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00"/>
                </a:solidFill>
              </a:rPr>
              <a:t>0,inf</a:t>
            </a:r>
          </a:p>
        </p:txBody>
      </p:sp>
      <p:sp>
        <p:nvSpPr>
          <p:cNvPr id="29" name="Oval 28">
            <a:extLst>
              <a:ext uri="{FF2B5EF4-FFF2-40B4-BE49-F238E27FC236}">
                <a16:creationId xmlns:a16="http://schemas.microsoft.com/office/drawing/2014/main" id="{75B0F0A9-11B0-449A-B4C9-9409908732E7}"/>
              </a:ext>
            </a:extLst>
          </p:cNvPr>
          <p:cNvSpPr/>
          <p:nvPr/>
        </p:nvSpPr>
        <p:spPr>
          <a:xfrm>
            <a:off x="8390135" y="3324984"/>
            <a:ext cx="731040" cy="534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00"/>
                </a:solidFill>
              </a:rPr>
              <a:t>1,1</a:t>
            </a:r>
          </a:p>
        </p:txBody>
      </p:sp>
      <p:sp>
        <p:nvSpPr>
          <p:cNvPr id="30" name="Rectangle 29">
            <a:extLst>
              <a:ext uri="{FF2B5EF4-FFF2-40B4-BE49-F238E27FC236}">
                <a16:creationId xmlns:a16="http://schemas.microsoft.com/office/drawing/2014/main" id="{C22D4AC5-9834-4AB3-A101-A467372B04FE}"/>
              </a:ext>
            </a:extLst>
          </p:cNvPr>
          <p:cNvSpPr/>
          <p:nvPr/>
        </p:nvSpPr>
        <p:spPr>
          <a:xfrm>
            <a:off x="8961634" y="2333104"/>
            <a:ext cx="1181528"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FFFF00"/>
                </a:solidFill>
              </a:rPr>
              <a:t>1,2</a:t>
            </a:r>
          </a:p>
        </p:txBody>
      </p:sp>
      <p:sp>
        <p:nvSpPr>
          <p:cNvPr id="6" name="Speech Bubble: Oval 5">
            <a:extLst>
              <a:ext uri="{FF2B5EF4-FFF2-40B4-BE49-F238E27FC236}">
                <a16:creationId xmlns:a16="http://schemas.microsoft.com/office/drawing/2014/main" id="{A7F1338E-7FD5-4EAC-93DD-A68796D11026}"/>
              </a:ext>
            </a:extLst>
          </p:cNvPr>
          <p:cNvSpPr/>
          <p:nvPr/>
        </p:nvSpPr>
        <p:spPr>
          <a:xfrm>
            <a:off x="9623101" y="1089158"/>
            <a:ext cx="2315470" cy="791307"/>
          </a:xfrm>
          <a:prstGeom prst="wedgeEllipseCallout">
            <a:avLst>
              <a:gd name="adj1" fmla="val -46125"/>
              <a:gd name="adj2" fmla="val 10145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err="1"/>
              <a:t>argmin</a:t>
            </a:r>
            <a:r>
              <a:rPr lang="en-AU" dirty="0"/>
              <a:t>(</a:t>
            </a:r>
            <a:r>
              <a:rPr lang="en-AU" dirty="0" err="1"/>
              <a:t>pn</a:t>
            </a:r>
            <a:r>
              <a:rPr lang="en-AU" dirty="0"/>
              <a:t>)</a:t>
            </a:r>
          </a:p>
        </p:txBody>
      </p:sp>
      <p:sp>
        <p:nvSpPr>
          <p:cNvPr id="24" name="Speech Bubble: Oval 23">
            <a:extLst>
              <a:ext uri="{FF2B5EF4-FFF2-40B4-BE49-F238E27FC236}">
                <a16:creationId xmlns:a16="http://schemas.microsoft.com/office/drawing/2014/main" id="{AA8F5C88-50FE-485D-B899-3D03C2C19608}"/>
              </a:ext>
            </a:extLst>
          </p:cNvPr>
          <p:cNvSpPr/>
          <p:nvPr/>
        </p:nvSpPr>
        <p:spPr>
          <a:xfrm>
            <a:off x="6260275" y="2222547"/>
            <a:ext cx="2315470" cy="791307"/>
          </a:xfrm>
          <a:prstGeom prst="wedgeEllipseCallout">
            <a:avLst>
              <a:gd name="adj1" fmla="val 47943"/>
              <a:gd name="adj2" fmla="val 910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err="1"/>
              <a:t>argmin</a:t>
            </a:r>
            <a:r>
              <a:rPr lang="en-AU" dirty="0"/>
              <a:t>(</a:t>
            </a:r>
            <a:r>
              <a:rPr lang="en-AU" dirty="0" err="1"/>
              <a:t>dn</a:t>
            </a:r>
            <a:r>
              <a:rPr lang="en-AU" dirty="0"/>
              <a:t>)</a:t>
            </a:r>
          </a:p>
        </p:txBody>
      </p:sp>
      <p:sp>
        <p:nvSpPr>
          <p:cNvPr id="26" name="Speech Bubble: Oval 25">
            <a:extLst>
              <a:ext uri="{FF2B5EF4-FFF2-40B4-BE49-F238E27FC236}">
                <a16:creationId xmlns:a16="http://schemas.microsoft.com/office/drawing/2014/main" id="{BF1B96B9-7CF5-44FA-9B79-AD7ADC714D62}"/>
              </a:ext>
            </a:extLst>
          </p:cNvPr>
          <p:cNvSpPr/>
          <p:nvPr/>
        </p:nvSpPr>
        <p:spPr>
          <a:xfrm>
            <a:off x="10464921" y="2785611"/>
            <a:ext cx="1727838" cy="846153"/>
          </a:xfrm>
          <a:prstGeom prst="wedgeEllipseCallout">
            <a:avLst>
              <a:gd name="adj1" fmla="val -59880"/>
              <a:gd name="adj2" fmla="val 16245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err="1"/>
              <a:t>argmin</a:t>
            </a:r>
            <a:r>
              <a:rPr lang="en-AU" dirty="0"/>
              <a:t>(</a:t>
            </a:r>
            <a:r>
              <a:rPr lang="en-AU" dirty="0" err="1"/>
              <a:t>pn</a:t>
            </a:r>
            <a:r>
              <a:rPr lang="en-AU" dirty="0"/>
              <a:t>)</a:t>
            </a:r>
          </a:p>
        </p:txBody>
      </p:sp>
      <mc:AlternateContent xmlns:mc="http://schemas.openxmlformats.org/markup-compatibility/2006" xmlns:a14="http://schemas.microsoft.com/office/drawing/2010/main">
        <mc:Choice Requires="a14">
          <p:sp>
            <p:nvSpPr>
              <p:cNvPr id="31" name="Speech Bubble: Oval 30">
                <a:extLst>
                  <a:ext uri="{FF2B5EF4-FFF2-40B4-BE49-F238E27FC236}">
                    <a16:creationId xmlns:a16="http://schemas.microsoft.com/office/drawing/2014/main" id="{E10B5DE9-41AF-4942-BF35-A45BDE2CBBBD}"/>
                  </a:ext>
                </a:extLst>
              </p:cNvPr>
              <p:cNvSpPr/>
              <p:nvPr/>
            </p:nvSpPr>
            <p:spPr>
              <a:xfrm>
                <a:off x="10467231" y="2765154"/>
                <a:ext cx="1727838" cy="846153"/>
              </a:xfrm>
              <a:prstGeom prst="wedgeEllipseCallout">
                <a:avLst>
                  <a:gd name="adj1" fmla="val -59880"/>
                  <a:gd name="adj2" fmla="val 16245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err="1"/>
                  <a:t>pn</a:t>
                </a:r>
                <a:r>
                  <a:rPr lang="en-AU" sz="1400" dirty="0"/>
                  <a:t>=min(</a:t>
                </a:r>
                <a14:m>
                  <m:oMath xmlns:m="http://schemas.openxmlformats.org/officeDocument/2006/math">
                    <m:sSub>
                      <m:sSubPr>
                        <m:ctrlPr>
                          <a:rPr lang="en-AU" sz="1400" i="1" smtClean="0">
                            <a:latin typeface="Cambria Math" panose="02040503050406030204" pitchFamily="18" charset="0"/>
                          </a:rPr>
                        </m:ctrlPr>
                      </m:sSubPr>
                      <m:e>
                        <m:r>
                          <a:rPr lang="en-AU" sz="1400" b="0" i="1" smtClean="0">
                            <a:latin typeface="Cambria Math" panose="02040503050406030204" pitchFamily="18" charset="0"/>
                          </a:rPr>
                          <m:t>𝑝𝑛</m:t>
                        </m:r>
                      </m:e>
                      <m:sub>
                        <m:r>
                          <a:rPr lang="en-AU" sz="1400" b="0" i="1" smtClean="0">
                            <a:latin typeface="Cambria Math" panose="02040503050406030204" pitchFamily="18" charset="0"/>
                          </a:rPr>
                          <m:t>𝑐</m:t>
                        </m:r>
                      </m:sub>
                    </m:sSub>
                  </m:oMath>
                </a14:m>
                <a:r>
                  <a:rPr lang="en-AU" sz="1400" dirty="0"/>
                  <a:t>)</a:t>
                </a:r>
                <a:endParaRPr lang="en-AU" dirty="0"/>
              </a:p>
              <a:p>
                <a:pPr algn="ctr"/>
                <a:r>
                  <a:rPr lang="en-AU" sz="1200" dirty="0" err="1"/>
                  <a:t>dn</a:t>
                </a:r>
                <a:r>
                  <a:rPr lang="en-AU" sz="1200" dirty="0"/>
                  <a:t>=sum(</a:t>
                </a:r>
                <a14:m>
                  <m:oMath xmlns:m="http://schemas.openxmlformats.org/officeDocument/2006/math">
                    <m:sSub>
                      <m:sSubPr>
                        <m:ctrlPr>
                          <a:rPr lang="en-AU" sz="1200" i="1">
                            <a:latin typeface="Cambria Math" panose="02040503050406030204" pitchFamily="18" charset="0"/>
                          </a:rPr>
                        </m:ctrlPr>
                      </m:sSubPr>
                      <m:e>
                        <m:r>
                          <a:rPr lang="en-AU" sz="1200" b="0" i="1" smtClean="0">
                            <a:latin typeface="Cambria Math" panose="02040503050406030204" pitchFamily="18" charset="0"/>
                          </a:rPr>
                          <m:t>𝑑</m:t>
                        </m:r>
                        <m:r>
                          <a:rPr lang="en-AU" sz="1200" i="1">
                            <a:latin typeface="Cambria Math" panose="02040503050406030204" pitchFamily="18" charset="0"/>
                          </a:rPr>
                          <m:t>𝑛</m:t>
                        </m:r>
                      </m:e>
                      <m:sub>
                        <m:r>
                          <a:rPr lang="en-AU" sz="1200" i="1">
                            <a:latin typeface="Cambria Math" panose="02040503050406030204" pitchFamily="18" charset="0"/>
                          </a:rPr>
                          <m:t>𝑐</m:t>
                        </m:r>
                      </m:sub>
                    </m:sSub>
                  </m:oMath>
                </a14:m>
                <a:r>
                  <a:rPr lang="en-AU" sz="1200" dirty="0"/>
                  <a:t>)</a:t>
                </a:r>
              </a:p>
            </p:txBody>
          </p:sp>
        </mc:Choice>
        <mc:Fallback xmlns="">
          <p:sp>
            <p:nvSpPr>
              <p:cNvPr id="31" name="Speech Bubble: Oval 30">
                <a:extLst>
                  <a:ext uri="{FF2B5EF4-FFF2-40B4-BE49-F238E27FC236}">
                    <a16:creationId xmlns:a16="http://schemas.microsoft.com/office/drawing/2014/main" id="{E10B5DE9-41AF-4942-BF35-A45BDE2CBBBD}"/>
                  </a:ext>
                </a:extLst>
              </p:cNvPr>
              <p:cNvSpPr>
                <a:spLocks noRot="1" noChangeAspect="1" noMove="1" noResize="1" noEditPoints="1" noAdjustHandles="1" noChangeArrowheads="1" noChangeShapeType="1" noTextEdit="1"/>
              </p:cNvSpPr>
              <p:nvPr/>
            </p:nvSpPr>
            <p:spPr>
              <a:xfrm>
                <a:off x="10467231" y="2765154"/>
                <a:ext cx="1727838" cy="846153"/>
              </a:xfrm>
              <a:prstGeom prst="wedgeEllipseCallout">
                <a:avLst>
                  <a:gd name="adj1" fmla="val -59880"/>
                  <a:gd name="adj2" fmla="val 162454"/>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Speech Bubble: Oval 32">
                <a:extLst>
                  <a:ext uri="{FF2B5EF4-FFF2-40B4-BE49-F238E27FC236}">
                    <a16:creationId xmlns:a16="http://schemas.microsoft.com/office/drawing/2014/main" id="{FDD21274-9C54-4521-BAC1-4643237E3F8B}"/>
                  </a:ext>
                </a:extLst>
              </p:cNvPr>
              <p:cNvSpPr/>
              <p:nvPr/>
            </p:nvSpPr>
            <p:spPr>
              <a:xfrm>
                <a:off x="9623101" y="1079295"/>
                <a:ext cx="2315470" cy="791307"/>
              </a:xfrm>
              <a:prstGeom prst="wedgeEllipseCallout">
                <a:avLst>
                  <a:gd name="adj1" fmla="val -46125"/>
                  <a:gd name="adj2" fmla="val 10145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err="1"/>
                  <a:t>pn</a:t>
                </a:r>
                <a:r>
                  <a:rPr lang="en-AU" sz="1400" dirty="0"/>
                  <a:t>=min(</a:t>
                </a:r>
                <a14:m>
                  <m:oMath xmlns:m="http://schemas.openxmlformats.org/officeDocument/2006/math">
                    <m:sSub>
                      <m:sSubPr>
                        <m:ctrlPr>
                          <a:rPr lang="en-AU" sz="1400" i="1">
                            <a:latin typeface="Cambria Math" panose="02040503050406030204" pitchFamily="18" charset="0"/>
                          </a:rPr>
                        </m:ctrlPr>
                      </m:sSubPr>
                      <m:e>
                        <m:r>
                          <a:rPr lang="en-AU" sz="1400" i="1">
                            <a:latin typeface="Cambria Math" panose="02040503050406030204" pitchFamily="18" charset="0"/>
                          </a:rPr>
                          <m:t>𝑝𝑛</m:t>
                        </m:r>
                      </m:e>
                      <m:sub>
                        <m:r>
                          <a:rPr lang="en-AU" sz="1400" i="1">
                            <a:latin typeface="Cambria Math" panose="02040503050406030204" pitchFamily="18" charset="0"/>
                          </a:rPr>
                          <m:t>𝑐</m:t>
                        </m:r>
                      </m:sub>
                    </m:sSub>
                  </m:oMath>
                </a14:m>
                <a:r>
                  <a:rPr lang="en-AU" sz="1400" dirty="0"/>
                  <a:t>) </a:t>
                </a:r>
                <a:r>
                  <a:rPr lang="en-AU" sz="1400" dirty="0" err="1"/>
                  <a:t>dn</a:t>
                </a:r>
                <a:r>
                  <a:rPr lang="en-AU" sz="1400" dirty="0"/>
                  <a:t>=sum(</a:t>
                </a:r>
                <a14:m>
                  <m:oMath xmlns:m="http://schemas.openxmlformats.org/officeDocument/2006/math">
                    <m:sSub>
                      <m:sSubPr>
                        <m:ctrlPr>
                          <a:rPr lang="en-AU" sz="1400" i="1">
                            <a:latin typeface="Cambria Math" panose="02040503050406030204" pitchFamily="18" charset="0"/>
                          </a:rPr>
                        </m:ctrlPr>
                      </m:sSubPr>
                      <m:e>
                        <m:r>
                          <a:rPr lang="en-AU" sz="1400" b="0" i="1" smtClean="0">
                            <a:latin typeface="Cambria Math" panose="02040503050406030204" pitchFamily="18" charset="0"/>
                          </a:rPr>
                          <m:t>𝑑</m:t>
                        </m:r>
                        <m:r>
                          <a:rPr lang="en-AU" sz="1400" i="1">
                            <a:latin typeface="Cambria Math" panose="02040503050406030204" pitchFamily="18" charset="0"/>
                          </a:rPr>
                          <m:t>𝑛</m:t>
                        </m:r>
                      </m:e>
                      <m:sub>
                        <m:r>
                          <a:rPr lang="en-AU" sz="1400" i="1">
                            <a:latin typeface="Cambria Math" panose="02040503050406030204" pitchFamily="18" charset="0"/>
                          </a:rPr>
                          <m:t>𝑐</m:t>
                        </m:r>
                      </m:sub>
                    </m:sSub>
                  </m:oMath>
                </a14:m>
                <a:r>
                  <a:rPr lang="en-AU" sz="1400" dirty="0"/>
                  <a:t>)</a:t>
                </a:r>
              </a:p>
            </p:txBody>
          </p:sp>
        </mc:Choice>
        <mc:Fallback xmlns="">
          <p:sp>
            <p:nvSpPr>
              <p:cNvPr id="33" name="Speech Bubble: Oval 32">
                <a:extLst>
                  <a:ext uri="{FF2B5EF4-FFF2-40B4-BE49-F238E27FC236}">
                    <a16:creationId xmlns:a16="http://schemas.microsoft.com/office/drawing/2014/main" id="{FDD21274-9C54-4521-BAC1-4643237E3F8B}"/>
                  </a:ext>
                </a:extLst>
              </p:cNvPr>
              <p:cNvSpPr>
                <a:spLocks noRot="1" noChangeAspect="1" noMove="1" noResize="1" noEditPoints="1" noAdjustHandles="1" noChangeArrowheads="1" noChangeShapeType="1" noTextEdit="1"/>
              </p:cNvSpPr>
              <p:nvPr/>
            </p:nvSpPr>
            <p:spPr>
              <a:xfrm>
                <a:off x="9623101" y="1079295"/>
                <a:ext cx="2315470" cy="791307"/>
              </a:xfrm>
              <a:prstGeom prst="wedgeEllipseCallout">
                <a:avLst>
                  <a:gd name="adj1" fmla="val -46125"/>
                  <a:gd name="adj2" fmla="val 101451"/>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Speech Bubble: Oval 33">
                <a:extLst>
                  <a:ext uri="{FF2B5EF4-FFF2-40B4-BE49-F238E27FC236}">
                    <a16:creationId xmlns:a16="http://schemas.microsoft.com/office/drawing/2014/main" id="{068BD600-06A6-470C-9978-F423C9ACC958}"/>
                  </a:ext>
                </a:extLst>
              </p:cNvPr>
              <p:cNvSpPr/>
              <p:nvPr/>
            </p:nvSpPr>
            <p:spPr>
              <a:xfrm>
                <a:off x="6220514" y="2194518"/>
                <a:ext cx="2315470" cy="791307"/>
              </a:xfrm>
              <a:prstGeom prst="wedgeEllipseCallout">
                <a:avLst>
                  <a:gd name="adj1" fmla="val 47943"/>
                  <a:gd name="adj2" fmla="val 910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1400" dirty="0"/>
                  <a:t>pn=sum(</a:t>
                </a:r>
                <a14:m>
                  <m:oMath xmlns:m="http://schemas.openxmlformats.org/officeDocument/2006/math">
                    <m:sSub>
                      <m:sSubPr>
                        <m:ctrlPr>
                          <a:rPr lang="en-AU" sz="1400" i="1">
                            <a:latin typeface="Cambria Math" panose="02040503050406030204" pitchFamily="18" charset="0"/>
                          </a:rPr>
                        </m:ctrlPr>
                      </m:sSubPr>
                      <m:e>
                        <m:r>
                          <a:rPr lang="en-AU" sz="1400" i="1">
                            <a:latin typeface="Cambria Math" panose="02040503050406030204" pitchFamily="18" charset="0"/>
                          </a:rPr>
                          <m:t>𝑝𝑛</m:t>
                        </m:r>
                      </m:e>
                      <m:sub>
                        <m:r>
                          <a:rPr lang="en-AU" sz="1400" i="1">
                            <a:latin typeface="Cambria Math" panose="02040503050406030204" pitchFamily="18" charset="0"/>
                          </a:rPr>
                          <m:t>𝑐</m:t>
                        </m:r>
                      </m:sub>
                    </m:sSub>
                  </m:oMath>
                </a14:m>
                <a:r>
                  <a:rPr lang="en-AU" sz="1400" dirty="0"/>
                  <a:t>) </a:t>
                </a:r>
                <a:r>
                  <a:rPr lang="en-AU" sz="1400" dirty="0" err="1"/>
                  <a:t>dn</a:t>
                </a:r>
                <a:r>
                  <a:rPr lang="en-AU" sz="1400" dirty="0"/>
                  <a:t>=min(</a:t>
                </a:r>
                <a14:m>
                  <m:oMath xmlns:m="http://schemas.openxmlformats.org/officeDocument/2006/math">
                    <m:sSub>
                      <m:sSubPr>
                        <m:ctrlPr>
                          <a:rPr lang="en-AU" sz="1400" i="1">
                            <a:latin typeface="Cambria Math" panose="02040503050406030204" pitchFamily="18" charset="0"/>
                          </a:rPr>
                        </m:ctrlPr>
                      </m:sSubPr>
                      <m:e>
                        <m:r>
                          <a:rPr lang="en-AU" sz="1400" b="0" i="1" smtClean="0">
                            <a:latin typeface="Cambria Math" panose="02040503050406030204" pitchFamily="18" charset="0"/>
                          </a:rPr>
                          <m:t>𝑑</m:t>
                        </m:r>
                        <m:r>
                          <a:rPr lang="en-AU" sz="1400" i="1">
                            <a:latin typeface="Cambria Math" panose="02040503050406030204" pitchFamily="18" charset="0"/>
                          </a:rPr>
                          <m:t>𝑛</m:t>
                        </m:r>
                      </m:e>
                      <m:sub>
                        <m:r>
                          <a:rPr lang="en-AU" sz="1400" i="1">
                            <a:latin typeface="Cambria Math" panose="02040503050406030204" pitchFamily="18" charset="0"/>
                          </a:rPr>
                          <m:t>𝑐</m:t>
                        </m:r>
                      </m:sub>
                    </m:sSub>
                  </m:oMath>
                </a14:m>
                <a:r>
                  <a:rPr lang="en-AU" sz="1400" dirty="0"/>
                  <a:t>)</a:t>
                </a:r>
              </a:p>
            </p:txBody>
          </p:sp>
        </mc:Choice>
        <mc:Fallback xmlns="">
          <p:sp>
            <p:nvSpPr>
              <p:cNvPr id="34" name="Speech Bubble: Oval 33">
                <a:extLst>
                  <a:ext uri="{FF2B5EF4-FFF2-40B4-BE49-F238E27FC236}">
                    <a16:creationId xmlns:a16="http://schemas.microsoft.com/office/drawing/2014/main" id="{068BD600-06A6-470C-9978-F423C9ACC958}"/>
                  </a:ext>
                </a:extLst>
              </p:cNvPr>
              <p:cNvSpPr>
                <a:spLocks noRot="1" noChangeAspect="1" noMove="1" noResize="1" noEditPoints="1" noAdjustHandles="1" noChangeArrowheads="1" noChangeShapeType="1" noTextEdit="1"/>
              </p:cNvSpPr>
              <p:nvPr/>
            </p:nvSpPr>
            <p:spPr>
              <a:xfrm>
                <a:off x="6220514" y="2194518"/>
                <a:ext cx="2315470" cy="791307"/>
              </a:xfrm>
              <a:prstGeom prst="wedgeEllipseCallout">
                <a:avLst>
                  <a:gd name="adj1" fmla="val 47943"/>
                  <a:gd name="adj2" fmla="val 91064"/>
                </a:avLst>
              </a:prstGeom>
              <a:blipFill>
                <a:blip r:embed="rId5"/>
                <a:stretch>
                  <a:fillRect/>
                </a:stretch>
              </a:blipFill>
            </p:spPr>
            <p:txBody>
              <a:bodyPr/>
              <a:lstStyle/>
              <a:p>
                <a:r>
                  <a:rPr lang="en-AU">
                    <a:noFill/>
                  </a:rPr>
                  <a:t> </a:t>
                </a:r>
              </a:p>
            </p:txBody>
          </p:sp>
        </mc:Fallback>
      </mc:AlternateContent>
      <p:sp>
        <p:nvSpPr>
          <p:cNvPr id="5" name="Slide Number Placeholder 4">
            <a:extLst>
              <a:ext uri="{FF2B5EF4-FFF2-40B4-BE49-F238E27FC236}">
                <a16:creationId xmlns:a16="http://schemas.microsoft.com/office/drawing/2014/main" id="{02E0AD17-F876-48B4-83B9-B0F75725F3B2}"/>
              </a:ext>
            </a:extLst>
          </p:cNvPr>
          <p:cNvSpPr>
            <a:spLocks noGrp="1"/>
          </p:cNvSpPr>
          <p:nvPr>
            <p:ph type="sldNum" sz="quarter" idx="12"/>
          </p:nvPr>
        </p:nvSpPr>
        <p:spPr/>
        <p:txBody>
          <a:bodyPr/>
          <a:lstStyle/>
          <a:p>
            <a:fld id="{0078EA1F-2186-4AE8-B6FF-55AEFF47E016}" type="slidenum">
              <a:rPr lang="en-AU" smtClean="0"/>
              <a:t>19</a:t>
            </a:fld>
            <a:endParaRPr lang="en-AU"/>
          </a:p>
        </p:txBody>
      </p:sp>
    </p:spTree>
    <p:extLst>
      <p:ext uri="{BB962C8B-B14F-4D97-AF65-F5344CB8AC3E}">
        <p14:creationId xmlns:p14="http://schemas.microsoft.com/office/powerpoint/2010/main" val="221334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13"/>
                                        </p:tgtEl>
                                        <p:attrNameLst>
                                          <p:attrName>stroke.color</p:attrName>
                                        </p:attrNameLst>
                                      </p:cBhvr>
                                      <p:to>
                                        <a:schemeClr val="accent2"/>
                                      </p:to>
                                    </p:animClr>
                                    <p:set>
                                      <p:cBhvr>
                                        <p:cTn id="11" dur="2000" fill="hold"/>
                                        <p:tgtEl>
                                          <p:spTgt spid="13"/>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18"/>
                                        </p:tgtEl>
                                        <p:attrNameLst>
                                          <p:attrName>stroke.color</p:attrName>
                                        </p:attrNameLst>
                                      </p:cBhvr>
                                      <p:to>
                                        <a:schemeClr val="accent2"/>
                                      </p:to>
                                    </p:animClr>
                                    <p:set>
                                      <p:cBhvr>
                                        <p:cTn id="20" dur="2000" fill="hold"/>
                                        <p:tgtEl>
                                          <p:spTgt spid="18"/>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8" grpId="0" animBg="1"/>
      <p:bldP spid="29" grpId="0" animBg="1"/>
      <p:bldP spid="30" grpId="0" animBg="1"/>
      <p:bldP spid="6" grpId="0" animBg="1"/>
      <p:bldP spid="24" grpId="0" animBg="1"/>
      <p:bldP spid="26" grpId="0" animBg="1"/>
      <p:bldP spid="31" grpId="0" animBg="1"/>
      <p:bldP spid="33"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1EB8-9C25-40B3-A034-994AAE7FF849}"/>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65AEA60F-46EB-490B-A2ED-669E86D2E351}"/>
              </a:ext>
            </a:extLst>
          </p:cNvPr>
          <p:cNvSpPr>
            <a:spLocks noGrp="1"/>
          </p:cNvSpPr>
          <p:nvPr>
            <p:ph idx="1"/>
          </p:nvPr>
        </p:nvSpPr>
        <p:spPr>
          <a:xfrm>
            <a:off x="795087" y="1744693"/>
            <a:ext cx="8946541" cy="4195481"/>
          </a:xfrm>
        </p:spPr>
        <p:txBody>
          <a:bodyPr>
            <a:normAutofit/>
          </a:bodyPr>
          <a:lstStyle/>
          <a:p>
            <a:r>
              <a:rPr lang="en-AU" sz="2400" dirty="0"/>
              <a:t>QBF is similar to 2-player strategy game in a theoretical level </a:t>
            </a:r>
          </a:p>
          <a:p>
            <a:r>
              <a:rPr lang="en-AU" sz="2400" dirty="0"/>
              <a:t>All search based QBF solving algorithms used depth first search</a:t>
            </a:r>
          </a:p>
          <a:p>
            <a:r>
              <a:rPr lang="en-AU" sz="2400" dirty="0"/>
              <a:t>Depth first search or iterative deepening search is rarely used in </a:t>
            </a:r>
            <a:r>
              <a:rPr lang="en-AU" sz="2400" b="1" dirty="0"/>
              <a:t>solving</a:t>
            </a:r>
            <a:r>
              <a:rPr lang="en-AU" sz="2400" dirty="0"/>
              <a:t> strategy games</a:t>
            </a:r>
          </a:p>
          <a:p>
            <a:pPr marL="0" indent="0">
              <a:buNone/>
            </a:pPr>
            <a:r>
              <a:rPr lang="en-AU" dirty="0"/>
              <a:t>     </a:t>
            </a:r>
            <a:r>
              <a:rPr lang="en-AU" sz="2000" dirty="0"/>
              <a:t>- Shogi </a:t>
            </a:r>
            <a:r>
              <a:rPr lang="en-AU" sz="2000" dirty="0" err="1"/>
              <a:t>dfs</a:t>
            </a:r>
            <a:r>
              <a:rPr lang="en-AU" sz="2000" dirty="0"/>
              <a:t> cannot solve a game with more than 17 steps</a:t>
            </a:r>
          </a:p>
          <a:p>
            <a:pPr marL="0" indent="0">
              <a:buNone/>
            </a:pPr>
            <a:r>
              <a:rPr lang="en-AU" sz="2000" dirty="0"/>
              <a:t>     - best first search can solve games with 100+ steps.  </a:t>
            </a:r>
          </a:p>
          <a:p>
            <a:r>
              <a:rPr lang="en-AU" sz="2400" dirty="0"/>
              <a:t>Depth first search based algorithms might be trapped on the wrong side of the searching space</a:t>
            </a:r>
          </a:p>
          <a:p>
            <a:r>
              <a:rPr lang="en-AU" sz="2400" dirty="0"/>
              <a:t>QBF has a very deep searching space, </a:t>
            </a:r>
            <a:r>
              <a:rPr lang="en-AU" sz="2400" dirty="0" err="1"/>
              <a:t>dfs</a:t>
            </a:r>
            <a:r>
              <a:rPr lang="en-AU" sz="2400" dirty="0"/>
              <a:t> is not ideal</a:t>
            </a:r>
          </a:p>
        </p:txBody>
      </p:sp>
      <p:sp>
        <p:nvSpPr>
          <p:cNvPr id="4" name="Slide Number Placeholder 3">
            <a:extLst>
              <a:ext uri="{FF2B5EF4-FFF2-40B4-BE49-F238E27FC236}">
                <a16:creationId xmlns:a16="http://schemas.microsoft.com/office/drawing/2014/main" id="{A4C56A92-2DD9-4533-84C6-10832A5B89D9}"/>
              </a:ext>
            </a:extLst>
          </p:cNvPr>
          <p:cNvSpPr>
            <a:spLocks noGrp="1"/>
          </p:cNvSpPr>
          <p:nvPr>
            <p:ph type="sldNum" sz="quarter" idx="12"/>
          </p:nvPr>
        </p:nvSpPr>
        <p:spPr/>
        <p:txBody>
          <a:bodyPr/>
          <a:lstStyle/>
          <a:p>
            <a:fld id="{0078EA1F-2186-4AE8-B6FF-55AEFF47E016}" type="slidenum">
              <a:rPr lang="en-AU" smtClean="0"/>
              <a:t>2</a:t>
            </a:fld>
            <a:endParaRPr lang="en-AU"/>
          </a:p>
        </p:txBody>
      </p:sp>
    </p:spTree>
    <p:extLst>
      <p:ext uri="{BB962C8B-B14F-4D97-AF65-F5344CB8AC3E}">
        <p14:creationId xmlns:p14="http://schemas.microsoft.com/office/powerpoint/2010/main" val="55965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3492-7EB8-4955-AD3E-77F63AA76300}"/>
              </a:ext>
            </a:extLst>
          </p:cNvPr>
          <p:cNvSpPr>
            <a:spLocks noGrp="1"/>
          </p:cNvSpPr>
          <p:nvPr>
            <p:ph type="title"/>
          </p:nvPr>
        </p:nvSpPr>
        <p:spPr/>
        <p:txBody>
          <a:bodyPr/>
          <a:lstStyle/>
          <a:p>
            <a:r>
              <a:rPr lang="en-AU" dirty="0"/>
              <a:t>Outline</a:t>
            </a:r>
          </a:p>
        </p:txBody>
      </p:sp>
      <p:sp>
        <p:nvSpPr>
          <p:cNvPr id="3" name="Content Placeholder 2">
            <a:extLst>
              <a:ext uri="{FF2B5EF4-FFF2-40B4-BE49-F238E27FC236}">
                <a16:creationId xmlns:a16="http://schemas.microsoft.com/office/drawing/2014/main" id="{1544C198-CE67-466A-9605-D449523C3D69}"/>
              </a:ext>
            </a:extLst>
          </p:cNvPr>
          <p:cNvSpPr>
            <a:spLocks noGrp="1"/>
          </p:cNvSpPr>
          <p:nvPr>
            <p:ph idx="1"/>
          </p:nvPr>
        </p:nvSpPr>
        <p:spPr/>
        <p:txBody>
          <a:bodyPr/>
          <a:lstStyle/>
          <a:p>
            <a:r>
              <a:rPr lang="en-AU" sz="2800" dirty="0">
                <a:solidFill>
                  <a:schemeClr val="bg1">
                    <a:lumMod val="65000"/>
                  </a:schemeClr>
                </a:solidFill>
              </a:rPr>
              <a:t>Technical Background</a:t>
            </a:r>
          </a:p>
          <a:p>
            <a:r>
              <a:rPr lang="en-AU" sz="2800" dirty="0">
                <a:solidFill>
                  <a:schemeClr val="tx1"/>
                </a:solidFill>
              </a:rPr>
              <a:t>Project </a:t>
            </a:r>
            <a:r>
              <a:rPr lang="en-AU" sz="2800" dirty="0"/>
              <a:t>A</a:t>
            </a:r>
            <a:r>
              <a:rPr lang="en-AU" sz="2800" dirty="0">
                <a:solidFill>
                  <a:schemeClr val="tx1"/>
                </a:solidFill>
              </a:rPr>
              <a:t>im and Preliminary Results</a:t>
            </a:r>
          </a:p>
          <a:p>
            <a:r>
              <a:rPr lang="en-AU" sz="2800" dirty="0">
                <a:solidFill>
                  <a:schemeClr val="bg1">
                    <a:lumMod val="65000"/>
                  </a:schemeClr>
                </a:solidFill>
              </a:rPr>
              <a:t>Future Plan</a:t>
            </a:r>
          </a:p>
          <a:p>
            <a:endParaRPr lang="en-AU" dirty="0"/>
          </a:p>
        </p:txBody>
      </p:sp>
      <p:sp>
        <p:nvSpPr>
          <p:cNvPr id="4" name="Slide Number Placeholder 3">
            <a:extLst>
              <a:ext uri="{FF2B5EF4-FFF2-40B4-BE49-F238E27FC236}">
                <a16:creationId xmlns:a16="http://schemas.microsoft.com/office/drawing/2014/main" id="{50B7BF4A-9AD6-4F91-8E80-BC6A9424A2EA}"/>
              </a:ext>
            </a:extLst>
          </p:cNvPr>
          <p:cNvSpPr>
            <a:spLocks noGrp="1"/>
          </p:cNvSpPr>
          <p:nvPr>
            <p:ph type="sldNum" sz="quarter" idx="12"/>
          </p:nvPr>
        </p:nvSpPr>
        <p:spPr/>
        <p:txBody>
          <a:bodyPr/>
          <a:lstStyle/>
          <a:p>
            <a:fld id="{0078EA1F-2186-4AE8-B6FF-55AEFF47E016}" type="slidenum">
              <a:rPr lang="en-AU" smtClean="0"/>
              <a:t>20</a:t>
            </a:fld>
            <a:endParaRPr lang="en-AU"/>
          </a:p>
        </p:txBody>
      </p:sp>
    </p:spTree>
    <p:extLst>
      <p:ext uri="{BB962C8B-B14F-4D97-AF65-F5344CB8AC3E}">
        <p14:creationId xmlns:p14="http://schemas.microsoft.com/office/powerpoint/2010/main" val="188677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4A95-3AFC-4A39-846A-44AFA40F94DC}"/>
              </a:ext>
            </a:extLst>
          </p:cNvPr>
          <p:cNvSpPr>
            <a:spLocks noGrp="1"/>
          </p:cNvSpPr>
          <p:nvPr>
            <p:ph type="title"/>
          </p:nvPr>
        </p:nvSpPr>
        <p:spPr/>
        <p:txBody>
          <a:bodyPr/>
          <a:lstStyle/>
          <a:p>
            <a:r>
              <a:rPr lang="en-US" dirty="0"/>
              <a:t>P</a:t>
            </a:r>
            <a:r>
              <a:rPr lang="en-US" altLang="zh-CN" dirty="0"/>
              <a:t>roblem Formulation</a:t>
            </a:r>
            <a:endParaRPr lang="en-AU" dirty="0"/>
          </a:p>
        </p:txBody>
      </p:sp>
      <p:sp>
        <p:nvSpPr>
          <p:cNvPr id="3" name="Content Placeholder 2">
            <a:extLst>
              <a:ext uri="{FF2B5EF4-FFF2-40B4-BE49-F238E27FC236}">
                <a16:creationId xmlns:a16="http://schemas.microsoft.com/office/drawing/2014/main" id="{2F90C80B-62FA-4A78-B6C9-50038FED9FB1}"/>
              </a:ext>
            </a:extLst>
          </p:cNvPr>
          <p:cNvSpPr>
            <a:spLocks noGrp="1"/>
          </p:cNvSpPr>
          <p:nvPr>
            <p:ph idx="1"/>
          </p:nvPr>
        </p:nvSpPr>
        <p:spPr/>
        <p:txBody>
          <a:bodyPr/>
          <a:lstStyle/>
          <a:p>
            <a:r>
              <a:rPr lang="en-AU" sz="2400" b="1" dirty="0"/>
              <a:t>Investigate if proof number search can improve the performance of the depth first search based QBF solvers</a:t>
            </a:r>
          </a:p>
          <a:p>
            <a:r>
              <a:rPr lang="en-AU" sz="2400" dirty="0"/>
              <a:t>Combine PNS algorithm and search based QBF solving methods (Backjumping or QCDCL)</a:t>
            </a:r>
          </a:p>
          <a:p>
            <a:r>
              <a:rPr lang="en-AU" sz="2400" dirty="0"/>
              <a:t>Modify PNS algorithms and let it works well in the QBF world</a:t>
            </a:r>
          </a:p>
          <a:p>
            <a:r>
              <a:rPr lang="en-AU" dirty="0"/>
              <a:t> Expected result</a:t>
            </a:r>
          </a:p>
          <a:p>
            <a:pPr marL="0" indent="0">
              <a:buNone/>
            </a:pPr>
            <a:r>
              <a:rPr lang="en-AU" dirty="0"/>
              <a:t>   </a:t>
            </a:r>
            <a:r>
              <a:rPr lang="en-AU" sz="2000" dirty="0"/>
              <a:t>- beat state-of-art search based QBF solver </a:t>
            </a:r>
            <a:r>
              <a:rPr lang="en-AU" sz="2000" dirty="0" err="1"/>
              <a:t>DepQBF</a:t>
            </a:r>
            <a:r>
              <a:rPr lang="en-AU" sz="2000" dirty="0"/>
              <a:t>? Unfeasible </a:t>
            </a:r>
            <a:endParaRPr lang="en-AU" dirty="0"/>
          </a:p>
          <a:p>
            <a:pPr marL="0" indent="0">
              <a:buNone/>
            </a:pPr>
            <a:r>
              <a:rPr lang="en-AU" sz="2000" dirty="0"/>
              <a:t>    - PNS is helpful on all benchmarks, </a:t>
            </a:r>
            <a:r>
              <a:rPr lang="en-US" altLang="zh-CN" sz="2000" dirty="0"/>
              <a:t>unlikely</a:t>
            </a:r>
            <a:endParaRPr lang="en-AU" sz="2000" dirty="0"/>
          </a:p>
          <a:p>
            <a:pPr marL="0" indent="0">
              <a:buNone/>
            </a:pPr>
            <a:r>
              <a:rPr lang="en-AU" sz="2000" dirty="0"/>
              <a:t>    - PNS is helpful on some family of benchmarks and analyse the reason </a:t>
            </a:r>
          </a:p>
        </p:txBody>
      </p:sp>
      <p:sp>
        <p:nvSpPr>
          <p:cNvPr id="4" name="Slide Number Placeholder 3">
            <a:extLst>
              <a:ext uri="{FF2B5EF4-FFF2-40B4-BE49-F238E27FC236}">
                <a16:creationId xmlns:a16="http://schemas.microsoft.com/office/drawing/2014/main" id="{D3A1E673-9ACA-47E8-B758-21360CCDD06C}"/>
              </a:ext>
            </a:extLst>
          </p:cNvPr>
          <p:cNvSpPr>
            <a:spLocks noGrp="1"/>
          </p:cNvSpPr>
          <p:nvPr>
            <p:ph type="sldNum" sz="quarter" idx="12"/>
          </p:nvPr>
        </p:nvSpPr>
        <p:spPr/>
        <p:txBody>
          <a:bodyPr/>
          <a:lstStyle/>
          <a:p>
            <a:fld id="{0078EA1F-2186-4AE8-B6FF-55AEFF47E016}" type="slidenum">
              <a:rPr lang="en-AU" smtClean="0"/>
              <a:t>21</a:t>
            </a:fld>
            <a:endParaRPr lang="en-AU"/>
          </a:p>
        </p:txBody>
      </p:sp>
    </p:spTree>
    <p:extLst>
      <p:ext uri="{BB962C8B-B14F-4D97-AF65-F5344CB8AC3E}">
        <p14:creationId xmlns:p14="http://schemas.microsoft.com/office/powerpoint/2010/main" val="317447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0BC00D3-F2BD-43EB-88AD-998644FF7112}"/>
              </a:ext>
            </a:extLst>
          </p:cNvPr>
          <p:cNvSpPr>
            <a:spLocks noGrp="1"/>
          </p:cNvSpPr>
          <p:nvPr>
            <p:ph type="title"/>
          </p:nvPr>
        </p:nvSpPr>
        <p:spPr/>
        <p:txBody>
          <a:bodyPr/>
          <a:lstStyle/>
          <a:p>
            <a:r>
              <a:rPr lang="en-AU" dirty="0"/>
              <a:t>Backjumping modification </a:t>
            </a:r>
            <a:r>
              <a:rPr lang="en-AU" sz="2400" dirty="0"/>
              <a:t>(Reason computation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0ED567-F568-4611-B32D-1B5709F4742A}"/>
                  </a:ext>
                </a:extLst>
              </p:cNvPr>
              <p:cNvSpPr>
                <a:spLocks noGrp="1"/>
              </p:cNvSpPr>
              <p:nvPr>
                <p:ph idx="1"/>
              </p:nvPr>
            </p:nvSpPr>
            <p:spPr>
              <a:xfrm>
                <a:off x="849086" y="1825625"/>
                <a:ext cx="10515600" cy="4351338"/>
              </a:xfrm>
            </p:spPr>
            <p:txBody>
              <a:bodyPr>
                <a:normAutofit/>
              </a:bodyPr>
              <a:lstStyle/>
              <a:p>
                <a:r>
                  <a:rPr lang="en-AU" sz="2400" dirty="0"/>
                  <a:t>Terminal node:</a:t>
                </a:r>
              </a:p>
              <a:p>
                <a:pPr lvl="1"/>
                <a:r>
                  <a:rPr lang="en-AU" sz="2000" dirty="0"/>
                  <a:t>1. If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smtClean="0">
                            <a:latin typeface="Cambria Math" panose="02040503050406030204" pitchFamily="18" charset="0"/>
                            <a:ea typeface="Cambria Math" panose="02040503050406030204" pitchFamily="18" charset="0"/>
                          </a:rPr>
                          <m:t>𝜇</m:t>
                        </m:r>
                      </m:sub>
                    </m:sSub>
                    <m:r>
                      <a:rPr lang="en-AU" sz="2000" b="0" i="1" smtClean="0">
                        <a:latin typeface="Cambria Math" panose="02040503050406030204" pitchFamily="18" charset="0"/>
                        <a:ea typeface="Cambria Math" panose="02040503050406030204" pitchFamily="18" charset="0"/>
                      </a:rPr>
                      <m:t> </m:t>
                    </m:r>
                  </m:oMath>
                </a14:m>
                <a:r>
                  <a:rPr lang="en-AU" sz="2000" dirty="0"/>
                  <a:t>contains an empty clause C. The reason for conflict is the set of existential literals in C.</a:t>
                </a:r>
              </a:p>
              <a:p>
                <a:pPr lvl="1"/>
                <a:r>
                  <a:rPr lang="en-AU" sz="2000" dirty="0"/>
                  <a:t>2. If </a:t>
                </a:r>
                <a14:m>
                  <m:oMath xmlns:m="http://schemas.openxmlformats.org/officeDocument/2006/math">
                    <m:sSub>
                      <m:sSubPr>
                        <m:ctrlPr>
                          <a:rPr lang="en-AU" sz="2000" i="1" smtClean="0">
                            <a:latin typeface="Cambria Math" panose="02040503050406030204" pitchFamily="18" charset="0"/>
                            <a:ea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𝜙</m:t>
                        </m:r>
                      </m:e>
                      <m:sub>
                        <m:r>
                          <a:rPr lang="en-AU" sz="2000" i="1" smtClean="0">
                            <a:latin typeface="Cambria Math" panose="02040503050406030204" pitchFamily="18" charset="0"/>
                            <a:ea typeface="Cambria Math" panose="02040503050406030204" pitchFamily="18" charset="0"/>
                          </a:rPr>
                          <m:t>𝜇</m:t>
                        </m:r>
                      </m:sub>
                    </m:sSub>
                  </m:oMath>
                </a14:m>
                <a:r>
                  <a:rPr lang="en-AU" sz="2000" dirty="0"/>
                  <a:t> has all clauses satisfied. The reason for solution is a set of universal literals in </a:t>
                </a:r>
                <a14:m>
                  <m:oMath xmlns:m="http://schemas.openxmlformats.org/officeDocument/2006/math">
                    <m:r>
                      <a:rPr lang="en-AU" sz="2000" i="1">
                        <a:latin typeface="Cambria Math" panose="02040503050406030204" pitchFamily="18" charset="0"/>
                        <a:ea typeface="Cambria Math" panose="02040503050406030204" pitchFamily="18" charset="0"/>
                      </a:rPr>
                      <m:t>𝜇</m:t>
                    </m:r>
                    <m:r>
                      <a:rPr lang="en-AU" sz="2000" i="1">
                        <a:latin typeface="Cambria Math" panose="02040503050406030204" pitchFamily="18" charset="0"/>
                        <a:ea typeface="Cambria Math" panose="02040503050406030204" pitchFamily="18" charset="0"/>
                      </a:rPr>
                      <m:t> </m:t>
                    </m:r>
                  </m:oMath>
                </a14:m>
                <a:r>
                  <a:rPr lang="en-AU" sz="2000" dirty="0"/>
                  <a:t>that can be obtained by repeatedly removing universal literals from </a:t>
                </a:r>
                <a14:m>
                  <m:oMath xmlns:m="http://schemas.openxmlformats.org/officeDocument/2006/math">
                    <m:r>
                      <a:rPr lang="en-AU" sz="2000" i="1">
                        <a:latin typeface="Cambria Math" panose="02040503050406030204" pitchFamily="18" charset="0"/>
                        <a:ea typeface="Cambria Math" panose="02040503050406030204" pitchFamily="18" charset="0"/>
                      </a:rPr>
                      <m:t>𝜇</m:t>
                    </m:r>
                  </m:oMath>
                </a14:m>
                <a:r>
                  <a:rPr lang="en-AU" sz="2000" dirty="0"/>
                  <a:t> such that all clauses are still satisfied. </a:t>
                </a:r>
              </a:p>
              <a:p>
                <a:pPr lvl="1"/>
                <a:r>
                  <a:rPr lang="en-AU" sz="2000" dirty="0">
                    <a:solidFill>
                      <a:srgbClr val="FF0000"/>
                    </a:solidFill>
                  </a:rPr>
                  <a:t>3. If the </a:t>
                </a:r>
                <a14:m>
                  <m:oMath xmlns:m="http://schemas.openxmlformats.org/officeDocument/2006/math">
                    <m:sSub>
                      <m:sSubPr>
                        <m:ctrlPr>
                          <a:rPr lang="en-AU" sz="2000" i="1">
                            <a:solidFill>
                              <a:srgbClr val="FF0000"/>
                            </a:solidFill>
                            <a:latin typeface="Cambria Math" panose="02040503050406030204" pitchFamily="18" charset="0"/>
                            <a:ea typeface="Cambria Math" panose="02040503050406030204" pitchFamily="18" charset="0"/>
                          </a:rPr>
                        </m:ctrlPr>
                      </m:sSubPr>
                      <m:e>
                        <m:r>
                          <a:rPr lang="en-AU" sz="2000" i="1">
                            <a:solidFill>
                              <a:srgbClr val="FF0000"/>
                            </a:solidFill>
                            <a:latin typeface="Cambria Math" panose="02040503050406030204" pitchFamily="18" charset="0"/>
                            <a:ea typeface="Cambria Math" panose="02040503050406030204" pitchFamily="18" charset="0"/>
                          </a:rPr>
                          <m:t>𝜙</m:t>
                        </m:r>
                      </m:e>
                      <m:sub>
                        <m:r>
                          <a:rPr lang="en-AU" sz="2000" i="1">
                            <a:solidFill>
                              <a:srgbClr val="FF0000"/>
                            </a:solidFill>
                            <a:latin typeface="Cambria Math" panose="02040503050406030204" pitchFamily="18" charset="0"/>
                            <a:ea typeface="Cambria Math" panose="02040503050406030204" pitchFamily="18" charset="0"/>
                          </a:rPr>
                          <m:t>𝜇</m:t>
                        </m:r>
                      </m:sub>
                    </m:sSub>
                    <m:r>
                      <a:rPr lang="en-AU" sz="2000" i="1">
                        <a:solidFill>
                          <a:srgbClr val="FF0000"/>
                        </a:solidFill>
                        <a:latin typeface="Cambria Math" panose="02040503050406030204" pitchFamily="18" charset="0"/>
                        <a:ea typeface="Cambria Math" panose="02040503050406030204" pitchFamily="18" charset="0"/>
                      </a:rPr>
                      <m:t> </m:t>
                    </m:r>
                  </m:oMath>
                </a14:m>
                <a:r>
                  <a:rPr lang="en-AU" sz="2000" dirty="0">
                    <a:solidFill>
                      <a:srgbClr val="FF0000"/>
                    </a:solidFill>
                  </a:rPr>
                  <a:t>contains </a:t>
                </a:r>
                <a:r>
                  <a:rPr lang="en-AU" sz="2000">
                    <a:solidFill>
                      <a:srgbClr val="FF0000"/>
                    </a:solidFill>
                  </a:rPr>
                  <a:t>no universal </a:t>
                </a:r>
                <a:r>
                  <a:rPr lang="en-AU" sz="2000" dirty="0">
                    <a:solidFill>
                      <a:srgbClr val="FF0000"/>
                    </a:solidFill>
                  </a:rPr>
                  <a:t>variables, the satisfiability of </a:t>
                </a:r>
                <a14:m>
                  <m:oMath xmlns:m="http://schemas.openxmlformats.org/officeDocument/2006/math">
                    <m:sSub>
                      <m:sSubPr>
                        <m:ctrlPr>
                          <a:rPr lang="en-AU" sz="2000" i="1">
                            <a:solidFill>
                              <a:srgbClr val="FF0000"/>
                            </a:solidFill>
                            <a:latin typeface="Cambria Math" panose="02040503050406030204" pitchFamily="18" charset="0"/>
                            <a:ea typeface="Cambria Math" panose="02040503050406030204" pitchFamily="18" charset="0"/>
                          </a:rPr>
                        </m:ctrlPr>
                      </m:sSubPr>
                      <m:e>
                        <m:r>
                          <a:rPr lang="en-AU" sz="2000" i="1">
                            <a:solidFill>
                              <a:srgbClr val="FF0000"/>
                            </a:solidFill>
                            <a:latin typeface="Cambria Math" panose="02040503050406030204" pitchFamily="18" charset="0"/>
                            <a:ea typeface="Cambria Math" panose="02040503050406030204" pitchFamily="18" charset="0"/>
                          </a:rPr>
                          <m:t>𝜙</m:t>
                        </m:r>
                      </m:e>
                      <m:sub>
                        <m:r>
                          <a:rPr lang="en-AU" sz="2000" i="1">
                            <a:solidFill>
                              <a:srgbClr val="FF0000"/>
                            </a:solidFill>
                            <a:latin typeface="Cambria Math" panose="02040503050406030204" pitchFamily="18" charset="0"/>
                            <a:ea typeface="Cambria Math" panose="02040503050406030204" pitchFamily="18" charset="0"/>
                          </a:rPr>
                          <m:t>𝜇</m:t>
                        </m:r>
                      </m:sub>
                    </m:sSub>
                  </m:oMath>
                </a14:m>
                <a:r>
                  <a:rPr lang="en-AU" sz="2000" dirty="0">
                    <a:solidFill>
                      <a:srgbClr val="FF0000"/>
                    </a:solidFill>
                  </a:rPr>
                  <a:t> can be determined by calling a SAT solver. The reason is </a:t>
                </a:r>
                <a14:m>
                  <m:oMath xmlns:m="http://schemas.openxmlformats.org/officeDocument/2006/math">
                    <m:r>
                      <a:rPr lang="en-AU" sz="2000" i="1" smtClean="0">
                        <a:solidFill>
                          <a:srgbClr val="FF0000"/>
                        </a:solidFill>
                        <a:latin typeface="Cambria Math" panose="02040503050406030204" pitchFamily="18" charset="0"/>
                        <a:ea typeface="Cambria Math" panose="02040503050406030204" pitchFamily="18" charset="0"/>
                      </a:rPr>
                      <m:t>𝜇</m:t>
                    </m:r>
                  </m:oMath>
                </a14:m>
                <a:r>
                  <a:rPr lang="en-AU" sz="2000" dirty="0">
                    <a:solidFill>
                      <a:srgbClr val="FF0000"/>
                    </a:solidFill>
                  </a:rPr>
                  <a:t>. (weaken pruning, e.g. BLOCK family)</a:t>
                </a:r>
              </a:p>
              <a:p>
                <a:pPr lvl="1"/>
                <a:endParaRPr lang="en-AU" sz="2000" dirty="0">
                  <a:solidFill>
                    <a:schemeClr val="bg1">
                      <a:lumMod val="50000"/>
                    </a:schemeClr>
                  </a:solidFill>
                </a:endParaRPr>
              </a:p>
            </p:txBody>
          </p:sp>
        </mc:Choice>
        <mc:Fallback xmlns="">
          <p:sp>
            <p:nvSpPr>
              <p:cNvPr id="3" name="Content Placeholder 2">
                <a:extLst>
                  <a:ext uri="{FF2B5EF4-FFF2-40B4-BE49-F238E27FC236}">
                    <a16:creationId xmlns:a16="http://schemas.microsoft.com/office/drawing/2014/main" id="{380ED567-F568-4611-B32D-1B5709F4742A}"/>
                  </a:ext>
                </a:extLst>
              </p:cNvPr>
              <p:cNvSpPr>
                <a:spLocks noGrp="1" noRot="1" noChangeAspect="1" noMove="1" noResize="1" noEditPoints="1" noAdjustHandles="1" noChangeArrowheads="1" noChangeShapeType="1" noTextEdit="1"/>
              </p:cNvSpPr>
              <p:nvPr>
                <p:ph idx="1"/>
              </p:nvPr>
            </p:nvSpPr>
            <p:spPr>
              <a:xfrm>
                <a:off x="849086" y="1825625"/>
                <a:ext cx="10515600" cy="4351338"/>
              </a:xfrm>
              <a:blipFill>
                <a:blip r:embed="rId3"/>
                <a:stretch>
                  <a:fillRect l="-754" t="-1961" r="-580"/>
                </a:stretch>
              </a:blipFill>
            </p:spPr>
            <p:txBody>
              <a:bodyPr/>
              <a:lstStyle/>
              <a:p>
                <a:r>
                  <a:rPr lang="en-AU">
                    <a:noFill/>
                  </a:rPr>
                  <a:t> </a:t>
                </a:r>
              </a:p>
            </p:txBody>
          </p:sp>
        </mc:Fallback>
      </mc:AlternateContent>
      <p:sp>
        <p:nvSpPr>
          <p:cNvPr id="2" name="Slide Number Placeholder 1">
            <a:extLst>
              <a:ext uri="{FF2B5EF4-FFF2-40B4-BE49-F238E27FC236}">
                <a16:creationId xmlns:a16="http://schemas.microsoft.com/office/drawing/2014/main" id="{C2AAA15D-BEFA-4E1B-971B-948B3555A181}"/>
              </a:ext>
            </a:extLst>
          </p:cNvPr>
          <p:cNvSpPr>
            <a:spLocks noGrp="1"/>
          </p:cNvSpPr>
          <p:nvPr>
            <p:ph type="sldNum" sz="quarter" idx="12"/>
          </p:nvPr>
        </p:nvSpPr>
        <p:spPr/>
        <p:txBody>
          <a:bodyPr/>
          <a:lstStyle/>
          <a:p>
            <a:fld id="{0078EA1F-2186-4AE8-B6FF-55AEFF47E016}" type="slidenum">
              <a:rPr lang="en-AU" smtClean="0"/>
              <a:t>22</a:t>
            </a:fld>
            <a:endParaRPr lang="en-AU"/>
          </a:p>
        </p:txBody>
      </p:sp>
    </p:spTree>
    <p:extLst>
      <p:ext uri="{BB962C8B-B14F-4D97-AF65-F5344CB8AC3E}">
        <p14:creationId xmlns:p14="http://schemas.microsoft.com/office/powerpoint/2010/main" val="2879073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68E9-52BF-45CB-A9D7-9D80EEF5547E}"/>
              </a:ext>
            </a:extLst>
          </p:cNvPr>
          <p:cNvSpPr>
            <a:spLocks noGrp="1"/>
          </p:cNvSpPr>
          <p:nvPr>
            <p:ph type="title"/>
          </p:nvPr>
        </p:nvSpPr>
        <p:spPr>
          <a:xfrm>
            <a:off x="838200" y="29812"/>
            <a:ext cx="10515600" cy="1325563"/>
          </a:xfrm>
        </p:spPr>
        <p:txBody>
          <a:bodyPr/>
          <a:lstStyle/>
          <a:p>
            <a:r>
              <a:rPr lang="en-AU" dirty="0"/>
              <a:t>Preliminary Results</a:t>
            </a:r>
          </a:p>
        </p:txBody>
      </p:sp>
      <p:sp>
        <p:nvSpPr>
          <p:cNvPr id="3" name="Content Placeholder 2">
            <a:extLst>
              <a:ext uri="{FF2B5EF4-FFF2-40B4-BE49-F238E27FC236}">
                <a16:creationId xmlns:a16="http://schemas.microsoft.com/office/drawing/2014/main" id="{781D2326-B8EE-49B0-B43D-5C6ECAF0818B}"/>
              </a:ext>
            </a:extLst>
          </p:cNvPr>
          <p:cNvSpPr>
            <a:spLocks noGrp="1"/>
          </p:cNvSpPr>
          <p:nvPr>
            <p:ph idx="1"/>
          </p:nvPr>
        </p:nvSpPr>
        <p:spPr>
          <a:xfrm>
            <a:off x="711911" y="1575646"/>
            <a:ext cx="5533794" cy="4195481"/>
          </a:xfrm>
        </p:spPr>
        <p:txBody>
          <a:bodyPr>
            <a:normAutofit/>
          </a:bodyPr>
          <a:lstStyle/>
          <a:p>
            <a:r>
              <a:rPr lang="en-AU" sz="2400" dirty="0"/>
              <a:t>DeepPNS + Backjumping</a:t>
            </a:r>
          </a:p>
          <a:p>
            <a:r>
              <a:rPr lang="en-AU" sz="2400" dirty="0"/>
              <a:t>Experiment: QDLLBJ vs </a:t>
            </a:r>
            <a:r>
              <a:rPr lang="en-AU" sz="2400" dirty="0" err="1"/>
              <a:t>DeepPNSBJ</a:t>
            </a:r>
            <a:r>
              <a:rPr lang="en-AU" sz="1600" dirty="0"/>
              <a:t> </a:t>
            </a:r>
          </a:p>
          <a:p>
            <a:pPr marL="0" indent="0">
              <a:buNone/>
            </a:pPr>
            <a:r>
              <a:rPr lang="en-AU" sz="1600" dirty="0"/>
              <a:t>        </a:t>
            </a:r>
            <a:r>
              <a:rPr lang="en-AU" sz="1800" dirty="0"/>
              <a:t>- </a:t>
            </a:r>
            <a:r>
              <a:rPr lang="en-AU" sz="2000" dirty="0"/>
              <a:t>4 million node expansions</a:t>
            </a:r>
          </a:p>
          <a:p>
            <a:pPr marL="0" indent="0">
              <a:buNone/>
            </a:pPr>
            <a:r>
              <a:rPr lang="en-AU" sz="1800" dirty="0"/>
              <a:t>       - </a:t>
            </a:r>
            <a:r>
              <a:rPr lang="en-AU" sz="2000" dirty="0"/>
              <a:t>SAT solver enabled</a:t>
            </a:r>
            <a:endParaRPr lang="en-AU" sz="1800" dirty="0"/>
          </a:p>
          <a:p>
            <a:r>
              <a:rPr lang="en-AU" sz="2400" dirty="0"/>
              <a:t>Proof number search can potentially improve the performance of search based QBF solver </a:t>
            </a:r>
          </a:p>
        </p:txBody>
      </p:sp>
      <p:graphicFrame>
        <p:nvGraphicFramePr>
          <p:cNvPr id="6" name="Table 6">
            <a:extLst>
              <a:ext uri="{FF2B5EF4-FFF2-40B4-BE49-F238E27FC236}">
                <a16:creationId xmlns:a16="http://schemas.microsoft.com/office/drawing/2014/main" id="{C2C24217-5403-4E6F-BE2C-5298F63B696B}"/>
              </a:ext>
            </a:extLst>
          </p:cNvPr>
          <p:cNvGraphicFramePr>
            <a:graphicFrameLocks noGrp="1"/>
          </p:cNvGraphicFramePr>
          <p:nvPr>
            <p:extLst>
              <p:ext uri="{D42A27DB-BD31-4B8C-83A1-F6EECF244321}">
                <p14:modId xmlns:p14="http://schemas.microsoft.com/office/powerpoint/2010/main" val="3196779165"/>
              </p:ext>
            </p:extLst>
          </p:nvPr>
        </p:nvGraphicFramePr>
        <p:xfrm>
          <a:off x="6002947" y="41119"/>
          <a:ext cx="6100881" cy="6096000"/>
        </p:xfrm>
        <a:graphic>
          <a:graphicData uri="http://schemas.openxmlformats.org/drawingml/2006/table">
            <a:tbl>
              <a:tblPr firstRow="1" bandRow="1">
                <a:tableStyleId>{073A0DAA-6AF3-43AB-8588-CEC1D06C72B9}</a:tableStyleId>
              </a:tblPr>
              <a:tblGrid>
                <a:gridCol w="2033627">
                  <a:extLst>
                    <a:ext uri="{9D8B030D-6E8A-4147-A177-3AD203B41FA5}">
                      <a16:colId xmlns:a16="http://schemas.microsoft.com/office/drawing/2014/main" val="808337476"/>
                    </a:ext>
                  </a:extLst>
                </a:gridCol>
                <a:gridCol w="2033627">
                  <a:extLst>
                    <a:ext uri="{9D8B030D-6E8A-4147-A177-3AD203B41FA5}">
                      <a16:colId xmlns:a16="http://schemas.microsoft.com/office/drawing/2014/main" val="2706047034"/>
                    </a:ext>
                  </a:extLst>
                </a:gridCol>
                <a:gridCol w="2033627">
                  <a:extLst>
                    <a:ext uri="{9D8B030D-6E8A-4147-A177-3AD203B41FA5}">
                      <a16:colId xmlns:a16="http://schemas.microsoft.com/office/drawing/2014/main" val="4057012812"/>
                    </a:ext>
                  </a:extLst>
                </a:gridCol>
              </a:tblGrid>
              <a:tr h="141065">
                <a:tc>
                  <a:txBody>
                    <a:bodyPr/>
                    <a:lstStyle/>
                    <a:p>
                      <a:r>
                        <a:rPr lang="en-AU" sz="1400" dirty="0"/>
                        <a:t>Instance</a:t>
                      </a:r>
                    </a:p>
                  </a:txBody>
                  <a:tcPr/>
                </a:tc>
                <a:tc>
                  <a:txBody>
                    <a:bodyPr/>
                    <a:lstStyle/>
                    <a:p>
                      <a:r>
                        <a:rPr lang="en-AU" sz="1400" dirty="0" err="1"/>
                        <a:t>DeepPNSBJ</a:t>
                      </a:r>
                      <a:endParaRPr lang="en-AU" sz="1400" dirty="0"/>
                    </a:p>
                  </a:txBody>
                  <a:tcPr/>
                </a:tc>
                <a:tc>
                  <a:txBody>
                    <a:bodyPr/>
                    <a:lstStyle/>
                    <a:p>
                      <a:r>
                        <a:rPr lang="en-AU" sz="1400" dirty="0"/>
                        <a:t>QDLLBJ</a:t>
                      </a:r>
                    </a:p>
                  </a:txBody>
                  <a:tcPr/>
                </a:tc>
                <a:extLst>
                  <a:ext uri="{0D108BD9-81ED-4DB2-BD59-A6C34878D82A}">
                    <a16:rowId xmlns:a16="http://schemas.microsoft.com/office/drawing/2014/main" val="1405554207"/>
                  </a:ext>
                </a:extLst>
              </a:tr>
              <a:tr h="288000">
                <a:tc>
                  <a:txBody>
                    <a:bodyPr/>
                    <a:lstStyle/>
                    <a:p>
                      <a:r>
                        <a:rPr lang="en-AU" sz="1400" dirty="0"/>
                        <a:t>CHAIN12v13</a:t>
                      </a:r>
                    </a:p>
                  </a:txBody>
                  <a:tcPr/>
                </a:tc>
                <a:tc>
                  <a:txBody>
                    <a:bodyPr/>
                    <a:lstStyle/>
                    <a:p>
                      <a:r>
                        <a:rPr lang="en-AU" sz="1400" dirty="0"/>
                        <a:t>8,239</a:t>
                      </a:r>
                    </a:p>
                  </a:txBody>
                  <a:tcPr/>
                </a:tc>
                <a:tc>
                  <a:txBody>
                    <a:bodyPr/>
                    <a:lstStyle/>
                    <a:p>
                      <a:r>
                        <a:rPr lang="en-AU" sz="1400" dirty="0"/>
                        <a:t>8,215</a:t>
                      </a:r>
                    </a:p>
                  </a:txBody>
                  <a:tcPr/>
                </a:tc>
                <a:extLst>
                  <a:ext uri="{0D108BD9-81ED-4DB2-BD59-A6C34878D82A}">
                    <a16:rowId xmlns:a16="http://schemas.microsoft.com/office/drawing/2014/main" val="1651616416"/>
                  </a:ext>
                </a:extLst>
              </a:tr>
              <a:tr h="288000">
                <a:tc>
                  <a:txBody>
                    <a:bodyPr/>
                    <a:lstStyle/>
                    <a:p>
                      <a:r>
                        <a:rPr lang="en-AU" sz="1400" dirty="0"/>
                        <a:t>CHAIN13v14</a:t>
                      </a:r>
                    </a:p>
                  </a:txBody>
                  <a:tcPr/>
                </a:tc>
                <a:tc>
                  <a:txBody>
                    <a:bodyPr/>
                    <a:lstStyle/>
                    <a:p>
                      <a:r>
                        <a:rPr lang="en-AU" sz="1400" dirty="0"/>
                        <a:t>16,435</a:t>
                      </a:r>
                    </a:p>
                  </a:txBody>
                  <a:tcPr/>
                </a:tc>
                <a:tc>
                  <a:txBody>
                    <a:bodyPr/>
                    <a:lstStyle/>
                    <a:p>
                      <a:r>
                        <a:rPr lang="en-AU" sz="1400" dirty="0"/>
                        <a:t>16,409</a:t>
                      </a:r>
                    </a:p>
                  </a:txBody>
                  <a:tcPr/>
                </a:tc>
                <a:extLst>
                  <a:ext uri="{0D108BD9-81ED-4DB2-BD59-A6C34878D82A}">
                    <a16:rowId xmlns:a16="http://schemas.microsoft.com/office/drawing/2014/main" val="1977509867"/>
                  </a:ext>
                </a:extLst>
              </a:tr>
              <a:tr h="288000">
                <a:tc>
                  <a:txBody>
                    <a:bodyPr/>
                    <a:lstStyle/>
                    <a:p>
                      <a:r>
                        <a:rPr lang="en-AU" sz="1400" dirty="0"/>
                        <a:t>CHAIN14v15</a:t>
                      </a:r>
                    </a:p>
                  </a:txBody>
                  <a:tcPr/>
                </a:tc>
                <a:tc>
                  <a:txBody>
                    <a:bodyPr/>
                    <a:lstStyle/>
                    <a:p>
                      <a:r>
                        <a:rPr lang="en-AU" sz="1400" dirty="0"/>
                        <a:t>32,823</a:t>
                      </a:r>
                    </a:p>
                  </a:txBody>
                  <a:tcPr/>
                </a:tc>
                <a:tc>
                  <a:txBody>
                    <a:bodyPr/>
                    <a:lstStyle/>
                    <a:p>
                      <a:r>
                        <a:rPr lang="en-AU" sz="1400" dirty="0"/>
                        <a:t>32,795</a:t>
                      </a:r>
                    </a:p>
                  </a:txBody>
                  <a:tcPr/>
                </a:tc>
                <a:extLst>
                  <a:ext uri="{0D108BD9-81ED-4DB2-BD59-A6C34878D82A}">
                    <a16:rowId xmlns:a16="http://schemas.microsoft.com/office/drawing/2014/main" val="1558047803"/>
                  </a:ext>
                </a:extLst>
              </a:tr>
              <a:tr h="288000">
                <a:tc>
                  <a:txBody>
                    <a:bodyPr/>
                    <a:lstStyle/>
                    <a:p>
                      <a:r>
                        <a:rPr lang="en-AU" sz="1400" dirty="0"/>
                        <a:t>CHAIN16v17</a:t>
                      </a:r>
                    </a:p>
                  </a:txBody>
                  <a:tcPr/>
                </a:tc>
                <a:tc>
                  <a:txBody>
                    <a:bodyPr/>
                    <a:lstStyle/>
                    <a:p>
                      <a:r>
                        <a:rPr lang="en-AU" sz="1400" dirty="0"/>
                        <a:t>131,135</a:t>
                      </a:r>
                    </a:p>
                  </a:txBody>
                  <a:tcPr/>
                </a:tc>
                <a:tc>
                  <a:txBody>
                    <a:bodyPr/>
                    <a:lstStyle/>
                    <a:p>
                      <a:r>
                        <a:rPr lang="en-AU" sz="1400" dirty="0"/>
                        <a:t>131,103</a:t>
                      </a:r>
                    </a:p>
                  </a:txBody>
                  <a:tcPr/>
                </a:tc>
                <a:extLst>
                  <a:ext uri="{0D108BD9-81ED-4DB2-BD59-A6C34878D82A}">
                    <a16:rowId xmlns:a16="http://schemas.microsoft.com/office/drawing/2014/main" val="72924870"/>
                  </a:ext>
                </a:extLst>
              </a:tr>
              <a:tr h="288000">
                <a:tc>
                  <a:txBody>
                    <a:bodyPr/>
                    <a:lstStyle/>
                    <a:p>
                      <a:r>
                        <a:rPr lang="en-AU" sz="1400" dirty="0"/>
                        <a:t>CHAIN17v18</a:t>
                      </a:r>
                    </a:p>
                  </a:txBody>
                  <a:tcPr/>
                </a:tc>
                <a:tc>
                  <a:txBody>
                    <a:bodyPr/>
                    <a:lstStyle/>
                    <a:p>
                      <a:r>
                        <a:rPr lang="en-AU" sz="1400" dirty="0"/>
                        <a:t>262,211</a:t>
                      </a:r>
                    </a:p>
                  </a:txBody>
                  <a:tcPr/>
                </a:tc>
                <a:tc>
                  <a:txBody>
                    <a:bodyPr/>
                    <a:lstStyle/>
                    <a:p>
                      <a:r>
                        <a:rPr lang="en-AU" sz="1400" dirty="0"/>
                        <a:t>262,177</a:t>
                      </a:r>
                    </a:p>
                  </a:txBody>
                  <a:tcPr/>
                </a:tc>
                <a:extLst>
                  <a:ext uri="{0D108BD9-81ED-4DB2-BD59-A6C34878D82A}">
                    <a16:rowId xmlns:a16="http://schemas.microsoft.com/office/drawing/2014/main" val="3541592941"/>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a:t>CHAIN18v19</a:t>
                      </a:r>
                    </a:p>
                  </a:txBody>
                  <a:tcPr/>
                </a:tc>
                <a:tc>
                  <a:txBody>
                    <a:bodyPr/>
                    <a:lstStyle/>
                    <a:p>
                      <a:r>
                        <a:rPr lang="en-AU" sz="1400" dirty="0"/>
                        <a:t>524,359</a:t>
                      </a:r>
                    </a:p>
                  </a:txBody>
                  <a:tcPr/>
                </a:tc>
                <a:tc>
                  <a:txBody>
                    <a:bodyPr/>
                    <a:lstStyle/>
                    <a:p>
                      <a:r>
                        <a:rPr lang="en-AU" sz="1400" dirty="0"/>
                        <a:t>524,323</a:t>
                      </a:r>
                    </a:p>
                  </a:txBody>
                  <a:tcPr/>
                </a:tc>
                <a:extLst>
                  <a:ext uri="{0D108BD9-81ED-4DB2-BD59-A6C34878D82A}">
                    <a16:rowId xmlns:a16="http://schemas.microsoft.com/office/drawing/2014/main" val="33652866"/>
                  </a:ext>
                </a:extLst>
              </a:tr>
              <a:tr h="288000">
                <a:tc>
                  <a:txBody>
                    <a:bodyPr/>
                    <a:lstStyle/>
                    <a:p>
                      <a:r>
                        <a:rPr lang="en-AU" sz="1400" dirty="0"/>
                        <a:t>TOILET6.1.iv.11</a:t>
                      </a:r>
                    </a:p>
                  </a:txBody>
                  <a:tcPr/>
                </a:tc>
                <a:tc>
                  <a:txBody>
                    <a:bodyPr/>
                    <a:lstStyle/>
                    <a:p>
                      <a:r>
                        <a:rPr lang="en-AU" sz="1400" dirty="0"/>
                        <a:t>1,896,123</a:t>
                      </a:r>
                    </a:p>
                  </a:txBody>
                  <a:tcPr/>
                </a:tc>
                <a:tc>
                  <a:txBody>
                    <a:bodyPr/>
                    <a:lstStyle/>
                    <a:p>
                      <a:r>
                        <a:rPr lang="en-AU" sz="1400" dirty="0"/>
                        <a:t>1,441,537</a:t>
                      </a:r>
                    </a:p>
                  </a:txBody>
                  <a:tcPr/>
                </a:tc>
                <a:extLst>
                  <a:ext uri="{0D108BD9-81ED-4DB2-BD59-A6C34878D82A}">
                    <a16:rowId xmlns:a16="http://schemas.microsoft.com/office/drawing/2014/main" val="2492322055"/>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a:t>TOILET6.1.iv.12</a:t>
                      </a:r>
                    </a:p>
                  </a:txBody>
                  <a:tcPr/>
                </a:tc>
                <a:tc>
                  <a:txBody>
                    <a:bodyPr/>
                    <a:lstStyle/>
                    <a:p>
                      <a:r>
                        <a:rPr lang="en-AU" sz="1400" b="1" dirty="0"/>
                        <a:t>10,073</a:t>
                      </a:r>
                    </a:p>
                  </a:txBody>
                  <a:tcPr/>
                </a:tc>
                <a:tc>
                  <a:txBody>
                    <a:bodyPr/>
                    <a:lstStyle/>
                    <a:p>
                      <a:r>
                        <a:rPr lang="en-AU" sz="1400" dirty="0"/>
                        <a:t>218,581</a:t>
                      </a:r>
                    </a:p>
                  </a:txBody>
                  <a:tcPr/>
                </a:tc>
                <a:extLst>
                  <a:ext uri="{0D108BD9-81ED-4DB2-BD59-A6C34878D82A}">
                    <a16:rowId xmlns:a16="http://schemas.microsoft.com/office/drawing/2014/main" val="1801587239"/>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a:t>TOILET10.1.iv.20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dirty="0"/>
                        <a:t>10,373</a:t>
                      </a:r>
                    </a:p>
                  </a:txBody>
                  <a:tcPr/>
                </a:tc>
                <a:tc>
                  <a:txBody>
                    <a:bodyPr/>
                    <a:lstStyle/>
                    <a:p>
                      <a:r>
                        <a:rPr lang="en-AU" sz="1400" dirty="0"/>
                        <a:t>&gt; 4,000,000</a:t>
                      </a:r>
                    </a:p>
                  </a:txBody>
                  <a:tcPr/>
                </a:tc>
                <a:extLst>
                  <a:ext uri="{0D108BD9-81ED-4DB2-BD59-A6C34878D82A}">
                    <a16:rowId xmlns:a16="http://schemas.microsoft.com/office/drawing/2014/main" val="3396650636"/>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dirty="0"/>
                        <a:t>TOILET16.1.iv.32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dirty="0"/>
                        <a:t>11271</a:t>
                      </a:r>
                    </a:p>
                  </a:txBody>
                  <a:tcPr/>
                </a:tc>
                <a:tc>
                  <a:txBody>
                    <a:bodyPr/>
                    <a:lstStyle/>
                    <a:p>
                      <a:r>
                        <a:rPr lang="en-AU" sz="1400" dirty="0"/>
                        <a:t>&gt; 4,000,000</a:t>
                      </a:r>
                    </a:p>
                  </a:txBody>
                  <a:tcPr/>
                </a:tc>
                <a:extLst>
                  <a:ext uri="{0D108BD9-81ED-4DB2-BD59-A6C34878D82A}">
                    <a16:rowId xmlns:a16="http://schemas.microsoft.com/office/drawing/2014/main" val="788289835"/>
                  </a:ext>
                </a:extLst>
              </a:tr>
              <a:tr h="288000">
                <a:tc>
                  <a:txBody>
                    <a:bodyPr/>
                    <a:lstStyle/>
                    <a:p>
                      <a:r>
                        <a:rPr lang="en-AU" sz="1400" dirty="0"/>
                        <a:t>Adder-2-S</a:t>
                      </a:r>
                    </a:p>
                  </a:txBody>
                  <a:tcPr/>
                </a:tc>
                <a:tc>
                  <a:txBody>
                    <a:bodyPr/>
                    <a:lstStyle/>
                    <a:p>
                      <a:r>
                        <a:rPr lang="en-AU" sz="1400" dirty="0"/>
                        <a:t>4,519</a:t>
                      </a:r>
                    </a:p>
                  </a:txBody>
                  <a:tcPr/>
                </a:tc>
                <a:tc>
                  <a:txBody>
                    <a:bodyPr/>
                    <a:lstStyle/>
                    <a:p>
                      <a:r>
                        <a:rPr lang="en-AU" sz="1400" dirty="0"/>
                        <a:t>3,543</a:t>
                      </a:r>
                    </a:p>
                  </a:txBody>
                  <a:tcPr/>
                </a:tc>
                <a:extLst>
                  <a:ext uri="{0D108BD9-81ED-4DB2-BD59-A6C34878D82A}">
                    <a16:rowId xmlns:a16="http://schemas.microsoft.com/office/drawing/2014/main" val="3403099613"/>
                  </a:ext>
                </a:extLst>
              </a:tr>
              <a:tr h="288000">
                <a:tc>
                  <a:txBody>
                    <a:bodyPr/>
                    <a:lstStyle/>
                    <a:p>
                      <a:r>
                        <a:rPr lang="en-AU" sz="1400" dirty="0"/>
                        <a:t>Adder-2-U</a:t>
                      </a:r>
                    </a:p>
                  </a:txBody>
                  <a:tcPr/>
                </a:tc>
                <a:tc>
                  <a:txBody>
                    <a:bodyPr/>
                    <a:lstStyle/>
                    <a:p>
                      <a:r>
                        <a:rPr lang="en-AU" sz="1400" dirty="0"/>
                        <a:t>45,923</a:t>
                      </a:r>
                    </a:p>
                  </a:txBody>
                  <a:tcPr/>
                </a:tc>
                <a:tc>
                  <a:txBody>
                    <a:bodyPr/>
                    <a:lstStyle/>
                    <a:p>
                      <a:r>
                        <a:rPr lang="en-AU" sz="1400" dirty="0"/>
                        <a:t>46,335</a:t>
                      </a:r>
                    </a:p>
                  </a:txBody>
                  <a:tcPr/>
                </a:tc>
                <a:extLst>
                  <a:ext uri="{0D108BD9-81ED-4DB2-BD59-A6C34878D82A}">
                    <a16:rowId xmlns:a16="http://schemas.microsoft.com/office/drawing/2014/main" val="2958751771"/>
                  </a:ext>
                </a:extLst>
              </a:tr>
              <a:tr h="288000">
                <a:tc>
                  <a:txBody>
                    <a:bodyPr/>
                    <a:lstStyle/>
                    <a:p>
                      <a:r>
                        <a:rPr lang="en-AU" sz="1400" dirty="0"/>
                        <a:t>K_d4_n-1</a:t>
                      </a:r>
                    </a:p>
                  </a:txBody>
                  <a:tcPr/>
                </a:tc>
                <a:tc>
                  <a:txBody>
                    <a:bodyPr/>
                    <a:lstStyle/>
                    <a:p>
                      <a:r>
                        <a:rPr lang="en-AU" sz="1400" dirty="0"/>
                        <a:t>809</a:t>
                      </a:r>
                    </a:p>
                  </a:txBody>
                  <a:tcPr/>
                </a:tc>
                <a:tc>
                  <a:txBody>
                    <a:bodyPr/>
                    <a:lstStyle/>
                    <a:p>
                      <a:r>
                        <a:rPr lang="en-AU" sz="1400" dirty="0"/>
                        <a:t>582</a:t>
                      </a:r>
                    </a:p>
                  </a:txBody>
                  <a:tcPr/>
                </a:tc>
                <a:extLst>
                  <a:ext uri="{0D108BD9-81ED-4DB2-BD59-A6C34878D82A}">
                    <a16:rowId xmlns:a16="http://schemas.microsoft.com/office/drawing/2014/main" val="2800830345"/>
                  </a:ext>
                </a:extLst>
              </a:tr>
              <a:tr h="288000">
                <a:tc>
                  <a:txBody>
                    <a:bodyPr/>
                    <a:lstStyle/>
                    <a:p>
                      <a:r>
                        <a:rPr lang="en-AU" sz="1400" dirty="0"/>
                        <a:t>K_d4_p-3</a:t>
                      </a:r>
                    </a:p>
                  </a:txBody>
                  <a:tcPr/>
                </a:tc>
                <a:tc>
                  <a:txBody>
                    <a:bodyPr/>
                    <a:lstStyle/>
                    <a:p>
                      <a:r>
                        <a:rPr lang="en-AU" sz="1400" b="1" dirty="0"/>
                        <a:t>1,482,245</a:t>
                      </a:r>
                    </a:p>
                  </a:txBody>
                  <a:tcPr/>
                </a:tc>
                <a:tc>
                  <a:txBody>
                    <a:bodyPr/>
                    <a:lstStyle/>
                    <a:p>
                      <a:r>
                        <a:rPr lang="en-AU" sz="1400" dirty="0"/>
                        <a:t>&gt; 4,000,000</a:t>
                      </a:r>
                    </a:p>
                  </a:txBody>
                  <a:tcPr/>
                </a:tc>
                <a:extLst>
                  <a:ext uri="{0D108BD9-81ED-4DB2-BD59-A6C34878D82A}">
                    <a16:rowId xmlns:a16="http://schemas.microsoft.com/office/drawing/2014/main" val="2261154409"/>
                  </a:ext>
                </a:extLst>
              </a:tr>
              <a:tr h="182377">
                <a:tc>
                  <a:txBody>
                    <a:bodyPr/>
                    <a:lstStyle/>
                    <a:p>
                      <a:r>
                        <a:rPr lang="en-AU" sz="1400" dirty="0"/>
                        <a:t>K_lin_p-2</a:t>
                      </a:r>
                    </a:p>
                  </a:txBody>
                  <a:tcPr/>
                </a:tc>
                <a:tc>
                  <a:txBody>
                    <a:bodyPr/>
                    <a:lstStyle/>
                    <a:p>
                      <a:r>
                        <a:rPr lang="en-AU" sz="1400" dirty="0"/>
                        <a:t>3,522,933</a:t>
                      </a:r>
                    </a:p>
                  </a:txBody>
                  <a:tcPr/>
                </a:tc>
                <a:tc>
                  <a:txBody>
                    <a:bodyPr/>
                    <a:lstStyle/>
                    <a:p>
                      <a:r>
                        <a:rPr lang="en-AU" sz="1400" b="1" dirty="0"/>
                        <a:t>1,188,617</a:t>
                      </a:r>
                    </a:p>
                  </a:txBody>
                  <a:tcPr/>
                </a:tc>
                <a:extLst>
                  <a:ext uri="{0D108BD9-81ED-4DB2-BD59-A6C34878D82A}">
                    <a16:rowId xmlns:a16="http://schemas.microsoft.com/office/drawing/2014/main" val="439719190"/>
                  </a:ext>
                </a:extLst>
              </a:tr>
              <a:tr h="288000">
                <a:tc>
                  <a:txBody>
                    <a:bodyPr/>
                    <a:lstStyle/>
                    <a:p>
                      <a:r>
                        <a:rPr lang="en-AU" sz="1400" dirty="0"/>
                        <a:t>K_path_p-4</a:t>
                      </a:r>
                    </a:p>
                  </a:txBody>
                  <a:tcPr/>
                </a:tc>
                <a:tc>
                  <a:txBody>
                    <a:bodyPr/>
                    <a:lstStyle/>
                    <a:p>
                      <a:r>
                        <a:rPr lang="en-AU" sz="1400" dirty="0"/>
                        <a:t>28,313</a:t>
                      </a:r>
                    </a:p>
                  </a:txBody>
                  <a:tcPr/>
                </a:tc>
                <a:tc>
                  <a:txBody>
                    <a:bodyPr/>
                    <a:lstStyle/>
                    <a:p>
                      <a:r>
                        <a:rPr lang="en-AU" sz="1400" b="1" dirty="0"/>
                        <a:t>10,927</a:t>
                      </a:r>
                    </a:p>
                  </a:txBody>
                  <a:tcPr/>
                </a:tc>
                <a:extLst>
                  <a:ext uri="{0D108BD9-81ED-4DB2-BD59-A6C34878D82A}">
                    <a16:rowId xmlns:a16="http://schemas.microsoft.com/office/drawing/2014/main" val="1550130383"/>
                  </a:ext>
                </a:extLst>
              </a:tr>
              <a:tr h="288000">
                <a:tc>
                  <a:txBody>
                    <a:bodyPr/>
                    <a:lstStyle/>
                    <a:p>
                      <a:r>
                        <a:rPr lang="en-AU" sz="1400" dirty="0"/>
                        <a:t>K_path_n-3</a:t>
                      </a:r>
                    </a:p>
                  </a:txBody>
                  <a:tcPr/>
                </a:tc>
                <a:tc>
                  <a:txBody>
                    <a:bodyPr/>
                    <a:lstStyle/>
                    <a:p>
                      <a:r>
                        <a:rPr lang="en-AU" sz="1400" dirty="0"/>
                        <a:t> &gt; 4,000,000</a:t>
                      </a:r>
                    </a:p>
                  </a:txBody>
                  <a:tcPr/>
                </a:tc>
                <a:tc>
                  <a:txBody>
                    <a:bodyPr/>
                    <a:lstStyle/>
                    <a:p>
                      <a:r>
                        <a:rPr lang="en-AU" sz="1400" b="1" dirty="0"/>
                        <a:t>505,581</a:t>
                      </a:r>
                    </a:p>
                  </a:txBody>
                  <a:tcPr/>
                </a:tc>
                <a:extLst>
                  <a:ext uri="{0D108BD9-81ED-4DB2-BD59-A6C34878D82A}">
                    <a16:rowId xmlns:a16="http://schemas.microsoft.com/office/drawing/2014/main" val="3046568004"/>
                  </a:ext>
                </a:extLst>
              </a:tr>
              <a:tr h="288000">
                <a:tc>
                  <a:txBody>
                    <a:bodyPr/>
                    <a:lstStyle/>
                    <a:p>
                      <a:r>
                        <a:rPr lang="en-AU" sz="1400" dirty="0"/>
                        <a:t>K_t4p_n-1</a:t>
                      </a:r>
                    </a:p>
                  </a:txBody>
                  <a:tcPr/>
                </a:tc>
                <a:tc>
                  <a:txBody>
                    <a:bodyPr/>
                    <a:lstStyle/>
                    <a:p>
                      <a:r>
                        <a:rPr lang="en-AU" sz="1400" dirty="0"/>
                        <a:t>2,446,447</a:t>
                      </a:r>
                    </a:p>
                  </a:txBody>
                  <a:tcPr/>
                </a:tc>
                <a:tc>
                  <a:txBody>
                    <a:bodyPr/>
                    <a:lstStyle/>
                    <a:p>
                      <a:r>
                        <a:rPr lang="en-AU" sz="1400" dirty="0"/>
                        <a:t>1,816,773</a:t>
                      </a:r>
                    </a:p>
                  </a:txBody>
                  <a:tcPr/>
                </a:tc>
                <a:extLst>
                  <a:ext uri="{0D108BD9-81ED-4DB2-BD59-A6C34878D82A}">
                    <a16:rowId xmlns:a16="http://schemas.microsoft.com/office/drawing/2014/main" val="456667139"/>
                  </a:ext>
                </a:extLst>
              </a:tr>
              <a:tr h="288000">
                <a:tc>
                  <a:txBody>
                    <a:bodyPr/>
                    <a:lstStyle/>
                    <a:p>
                      <a:r>
                        <a:rPr lang="en-AU" sz="1400" dirty="0"/>
                        <a:t>3qbf-5cnf-50var-500cl.2</a:t>
                      </a:r>
                    </a:p>
                  </a:txBody>
                  <a:tcPr/>
                </a:tc>
                <a:tc>
                  <a:txBody>
                    <a:bodyPr/>
                    <a:lstStyle/>
                    <a:p>
                      <a:r>
                        <a:rPr lang="en-AU" sz="1400" b="1" dirty="0"/>
                        <a:t>29,053</a:t>
                      </a:r>
                    </a:p>
                  </a:txBody>
                  <a:tcPr/>
                </a:tc>
                <a:tc>
                  <a:txBody>
                    <a:bodyPr/>
                    <a:lstStyle/>
                    <a:p>
                      <a:r>
                        <a:rPr lang="en-AU" sz="1400" dirty="0"/>
                        <a:t>&gt; 4000,000</a:t>
                      </a:r>
                    </a:p>
                  </a:txBody>
                  <a:tcPr/>
                </a:tc>
                <a:extLst>
                  <a:ext uri="{0D108BD9-81ED-4DB2-BD59-A6C34878D82A}">
                    <a16:rowId xmlns:a16="http://schemas.microsoft.com/office/drawing/2014/main" val="2075849486"/>
                  </a:ext>
                </a:extLst>
              </a:tr>
            </a:tbl>
          </a:graphicData>
        </a:graphic>
      </p:graphicFrame>
      <p:graphicFrame>
        <p:nvGraphicFramePr>
          <p:cNvPr id="4" name="Table 6">
            <a:extLst>
              <a:ext uri="{FF2B5EF4-FFF2-40B4-BE49-F238E27FC236}">
                <a16:creationId xmlns:a16="http://schemas.microsoft.com/office/drawing/2014/main" id="{41BBFB66-3A13-4B8D-945A-EFD6FB316A7C}"/>
              </a:ext>
            </a:extLst>
          </p:cNvPr>
          <p:cNvGraphicFramePr>
            <a:graphicFrameLocks noGrp="1"/>
          </p:cNvGraphicFramePr>
          <p:nvPr>
            <p:extLst>
              <p:ext uri="{D42A27DB-BD31-4B8C-83A1-F6EECF244321}">
                <p14:modId xmlns:p14="http://schemas.microsoft.com/office/powerpoint/2010/main" val="2096878660"/>
              </p:ext>
            </p:extLst>
          </p:nvPr>
        </p:nvGraphicFramePr>
        <p:xfrm>
          <a:off x="1120724" y="5405367"/>
          <a:ext cx="3633911" cy="731520"/>
        </p:xfrm>
        <a:graphic>
          <a:graphicData uri="http://schemas.openxmlformats.org/drawingml/2006/table">
            <a:tbl>
              <a:tblPr firstRow="1" bandRow="1">
                <a:tableStyleId>{073A0DAA-6AF3-43AB-8588-CEC1D06C72B9}</a:tableStyleId>
              </a:tblPr>
              <a:tblGrid>
                <a:gridCol w="1089656">
                  <a:extLst>
                    <a:ext uri="{9D8B030D-6E8A-4147-A177-3AD203B41FA5}">
                      <a16:colId xmlns:a16="http://schemas.microsoft.com/office/drawing/2014/main" val="412960323"/>
                    </a:ext>
                  </a:extLst>
                </a:gridCol>
                <a:gridCol w="1454599">
                  <a:extLst>
                    <a:ext uri="{9D8B030D-6E8A-4147-A177-3AD203B41FA5}">
                      <a16:colId xmlns:a16="http://schemas.microsoft.com/office/drawing/2014/main" val="2136147212"/>
                    </a:ext>
                  </a:extLst>
                </a:gridCol>
                <a:gridCol w="1089656">
                  <a:extLst>
                    <a:ext uri="{9D8B030D-6E8A-4147-A177-3AD203B41FA5}">
                      <a16:colId xmlns:a16="http://schemas.microsoft.com/office/drawing/2014/main" val="1303467176"/>
                    </a:ext>
                  </a:extLst>
                </a:gridCol>
              </a:tblGrid>
              <a:tr h="332360">
                <a:tc>
                  <a:txBody>
                    <a:bodyPr/>
                    <a:lstStyle/>
                    <a:p>
                      <a:r>
                        <a:rPr lang="en-AU" dirty="0"/>
                        <a:t>Total</a:t>
                      </a:r>
                    </a:p>
                  </a:txBody>
                  <a:tcPr/>
                </a:tc>
                <a:tc>
                  <a:txBody>
                    <a:bodyPr/>
                    <a:lstStyle/>
                    <a:p>
                      <a:r>
                        <a:rPr lang="en-AU" dirty="0" err="1"/>
                        <a:t>DeepPNSBJ</a:t>
                      </a:r>
                      <a:endParaRPr lang="en-AU" dirty="0"/>
                    </a:p>
                  </a:txBody>
                  <a:tcPr/>
                </a:tc>
                <a:tc>
                  <a:txBody>
                    <a:bodyPr/>
                    <a:lstStyle/>
                    <a:p>
                      <a:r>
                        <a:rPr lang="en-AU" dirty="0"/>
                        <a:t>QDLLBJ</a:t>
                      </a:r>
                    </a:p>
                  </a:txBody>
                  <a:tcPr/>
                </a:tc>
                <a:extLst>
                  <a:ext uri="{0D108BD9-81ED-4DB2-BD59-A6C34878D82A}">
                    <a16:rowId xmlns:a16="http://schemas.microsoft.com/office/drawing/2014/main" val="1936964351"/>
                  </a:ext>
                </a:extLst>
              </a:tr>
              <a:tr h="343995">
                <a:tc>
                  <a:txBody>
                    <a:bodyPr/>
                    <a:lstStyle/>
                    <a:p>
                      <a:r>
                        <a:rPr lang="en-AU" dirty="0"/>
                        <a:t>95</a:t>
                      </a:r>
                    </a:p>
                  </a:txBody>
                  <a:tcPr/>
                </a:tc>
                <a:tc>
                  <a:txBody>
                    <a:bodyPr/>
                    <a:lstStyle/>
                    <a:p>
                      <a:r>
                        <a:rPr lang="en-AU" b="1" dirty="0"/>
                        <a:t>47</a:t>
                      </a:r>
                    </a:p>
                  </a:txBody>
                  <a:tcPr/>
                </a:tc>
                <a:tc>
                  <a:txBody>
                    <a:bodyPr/>
                    <a:lstStyle/>
                    <a:p>
                      <a:r>
                        <a:rPr lang="en-AU" dirty="0"/>
                        <a:t>32</a:t>
                      </a:r>
                    </a:p>
                  </a:txBody>
                  <a:tcPr/>
                </a:tc>
                <a:extLst>
                  <a:ext uri="{0D108BD9-81ED-4DB2-BD59-A6C34878D82A}">
                    <a16:rowId xmlns:a16="http://schemas.microsoft.com/office/drawing/2014/main" val="1368331586"/>
                  </a:ext>
                </a:extLst>
              </a:tr>
            </a:tbl>
          </a:graphicData>
        </a:graphic>
      </p:graphicFrame>
      <p:sp>
        <p:nvSpPr>
          <p:cNvPr id="8" name="TextBox 7">
            <a:extLst>
              <a:ext uri="{FF2B5EF4-FFF2-40B4-BE49-F238E27FC236}">
                <a16:creationId xmlns:a16="http://schemas.microsoft.com/office/drawing/2014/main" id="{14BE9456-A47F-4F4A-916D-6C811CD35539}"/>
              </a:ext>
            </a:extLst>
          </p:cNvPr>
          <p:cNvSpPr txBox="1"/>
          <p:nvPr/>
        </p:nvSpPr>
        <p:spPr>
          <a:xfrm>
            <a:off x="6002947" y="6211669"/>
            <a:ext cx="6354726" cy="646331"/>
          </a:xfrm>
          <a:prstGeom prst="rect">
            <a:avLst/>
          </a:prstGeom>
          <a:noFill/>
        </p:spPr>
        <p:txBody>
          <a:bodyPr wrap="square" rtlCol="0">
            <a:spAutoFit/>
          </a:bodyPr>
          <a:lstStyle/>
          <a:p>
            <a:r>
              <a:rPr lang="en-AU" dirty="0"/>
              <a:t>Table 1: number of node expansions for </a:t>
            </a:r>
            <a:r>
              <a:rPr lang="en-AU" dirty="0" err="1"/>
              <a:t>DeepPNSBJ</a:t>
            </a:r>
            <a:r>
              <a:rPr lang="en-AU" dirty="0"/>
              <a:t> and QDLLBJ on 10 families of benchmarks</a:t>
            </a:r>
          </a:p>
        </p:txBody>
      </p:sp>
      <p:sp>
        <p:nvSpPr>
          <p:cNvPr id="10" name="TextBox 9">
            <a:extLst>
              <a:ext uri="{FF2B5EF4-FFF2-40B4-BE49-F238E27FC236}">
                <a16:creationId xmlns:a16="http://schemas.microsoft.com/office/drawing/2014/main" id="{96ED2287-CF0E-4531-8E52-E76D2729B0A6}"/>
              </a:ext>
            </a:extLst>
          </p:cNvPr>
          <p:cNvSpPr txBox="1"/>
          <p:nvPr/>
        </p:nvSpPr>
        <p:spPr>
          <a:xfrm>
            <a:off x="711911" y="6211669"/>
            <a:ext cx="5048278" cy="646331"/>
          </a:xfrm>
          <a:prstGeom prst="rect">
            <a:avLst/>
          </a:prstGeom>
          <a:noFill/>
        </p:spPr>
        <p:txBody>
          <a:bodyPr wrap="square" rtlCol="0">
            <a:spAutoFit/>
          </a:bodyPr>
          <a:lstStyle/>
          <a:p>
            <a:r>
              <a:rPr lang="en-AU" dirty="0"/>
              <a:t>Table 2: number of solved encoded gttt4x4 (game) instances for </a:t>
            </a:r>
            <a:r>
              <a:rPr lang="en-AU" dirty="0" err="1"/>
              <a:t>DeepPNSBJ</a:t>
            </a:r>
            <a:r>
              <a:rPr lang="en-AU" dirty="0"/>
              <a:t> and QDLLBJ </a:t>
            </a:r>
          </a:p>
        </p:txBody>
      </p:sp>
      <p:sp>
        <p:nvSpPr>
          <p:cNvPr id="5" name="Slide Number Placeholder 4">
            <a:extLst>
              <a:ext uri="{FF2B5EF4-FFF2-40B4-BE49-F238E27FC236}">
                <a16:creationId xmlns:a16="http://schemas.microsoft.com/office/drawing/2014/main" id="{932F01C9-ECBE-44E5-9231-19A9319A63E6}"/>
              </a:ext>
            </a:extLst>
          </p:cNvPr>
          <p:cNvSpPr>
            <a:spLocks noGrp="1"/>
          </p:cNvSpPr>
          <p:nvPr>
            <p:ph type="sldNum" sz="quarter" idx="12"/>
          </p:nvPr>
        </p:nvSpPr>
        <p:spPr/>
        <p:txBody>
          <a:bodyPr/>
          <a:lstStyle/>
          <a:p>
            <a:fld id="{0078EA1F-2186-4AE8-B6FF-55AEFF47E016}" type="slidenum">
              <a:rPr lang="en-AU" smtClean="0"/>
              <a:t>23</a:t>
            </a:fld>
            <a:endParaRPr lang="en-AU"/>
          </a:p>
        </p:txBody>
      </p:sp>
    </p:spTree>
    <p:extLst>
      <p:ext uri="{BB962C8B-B14F-4D97-AF65-F5344CB8AC3E}">
        <p14:creationId xmlns:p14="http://schemas.microsoft.com/office/powerpoint/2010/main" val="2342800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3492-7EB8-4955-AD3E-77F63AA76300}"/>
              </a:ext>
            </a:extLst>
          </p:cNvPr>
          <p:cNvSpPr>
            <a:spLocks noGrp="1"/>
          </p:cNvSpPr>
          <p:nvPr>
            <p:ph type="title"/>
          </p:nvPr>
        </p:nvSpPr>
        <p:spPr/>
        <p:txBody>
          <a:bodyPr>
            <a:normAutofit/>
          </a:bodyPr>
          <a:lstStyle/>
          <a:p>
            <a:r>
              <a:rPr lang="en-AU" sz="4800" dirty="0"/>
              <a:t>Outline</a:t>
            </a:r>
          </a:p>
        </p:txBody>
      </p:sp>
      <p:sp>
        <p:nvSpPr>
          <p:cNvPr id="3" name="Content Placeholder 2">
            <a:extLst>
              <a:ext uri="{FF2B5EF4-FFF2-40B4-BE49-F238E27FC236}">
                <a16:creationId xmlns:a16="http://schemas.microsoft.com/office/drawing/2014/main" id="{1544C198-CE67-466A-9605-D449523C3D69}"/>
              </a:ext>
            </a:extLst>
          </p:cNvPr>
          <p:cNvSpPr>
            <a:spLocks noGrp="1"/>
          </p:cNvSpPr>
          <p:nvPr>
            <p:ph idx="1"/>
          </p:nvPr>
        </p:nvSpPr>
        <p:spPr/>
        <p:txBody>
          <a:bodyPr/>
          <a:lstStyle/>
          <a:p>
            <a:r>
              <a:rPr lang="en-AU" sz="2800" dirty="0">
                <a:solidFill>
                  <a:schemeClr val="bg1">
                    <a:lumMod val="75000"/>
                  </a:schemeClr>
                </a:solidFill>
              </a:rPr>
              <a:t>Technical Background</a:t>
            </a:r>
          </a:p>
          <a:p>
            <a:r>
              <a:rPr lang="en-AU" sz="2800" dirty="0">
                <a:solidFill>
                  <a:schemeClr val="bg1">
                    <a:lumMod val="65000"/>
                  </a:schemeClr>
                </a:solidFill>
              </a:rPr>
              <a:t>Aim of the project and Preliminary Results</a:t>
            </a:r>
          </a:p>
          <a:p>
            <a:r>
              <a:rPr lang="en-AU" sz="2800" dirty="0">
                <a:solidFill>
                  <a:schemeClr val="tx1"/>
                </a:solidFill>
              </a:rPr>
              <a:t>Future Plan</a:t>
            </a:r>
          </a:p>
          <a:p>
            <a:endParaRPr lang="en-AU" dirty="0"/>
          </a:p>
        </p:txBody>
      </p:sp>
      <p:sp>
        <p:nvSpPr>
          <p:cNvPr id="4" name="Slide Number Placeholder 3">
            <a:extLst>
              <a:ext uri="{FF2B5EF4-FFF2-40B4-BE49-F238E27FC236}">
                <a16:creationId xmlns:a16="http://schemas.microsoft.com/office/drawing/2014/main" id="{6E19F8E5-37F7-4685-848F-656E90612611}"/>
              </a:ext>
            </a:extLst>
          </p:cNvPr>
          <p:cNvSpPr>
            <a:spLocks noGrp="1"/>
          </p:cNvSpPr>
          <p:nvPr>
            <p:ph type="sldNum" sz="quarter" idx="12"/>
          </p:nvPr>
        </p:nvSpPr>
        <p:spPr/>
        <p:txBody>
          <a:bodyPr/>
          <a:lstStyle/>
          <a:p>
            <a:fld id="{0078EA1F-2186-4AE8-B6FF-55AEFF47E016}" type="slidenum">
              <a:rPr lang="en-AU" smtClean="0"/>
              <a:t>24</a:t>
            </a:fld>
            <a:endParaRPr lang="en-AU"/>
          </a:p>
        </p:txBody>
      </p:sp>
    </p:spTree>
    <p:extLst>
      <p:ext uri="{BB962C8B-B14F-4D97-AF65-F5344CB8AC3E}">
        <p14:creationId xmlns:p14="http://schemas.microsoft.com/office/powerpoint/2010/main" val="492097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7904-7C52-473D-907F-1F5F9BDBB373}"/>
              </a:ext>
            </a:extLst>
          </p:cNvPr>
          <p:cNvSpPr>
            <a:spLocks noGrp="1"/>
          </p:cNvSpPr>
          <p:nvPr>
            <p:ph type="title"/>
          </p:nvPr>
        </p:nvSpPr>
        <p:spPr/>
        <p:txBody>
          <a:bodyPr>
            <a:normAutofit/>
          </a:bodyPr>
          <a:lstStyle/>
          <a:p>
            <a:r>
              <a:rPr lang="en-AU" sz="4800" dirty="0"/>
              <a:t>TODO and difficulty</a:t>
            </a:r>
          </a:p>
        </p:txBody>
      </p:sp>
      <p:sp>
        <p:nvSpPr>
          <p:cNvPr id="3" name="Content Placeholder 2">
            <a:extLst>
              <a:ext uri="{FF2B5EF4-FFF2-40B4-BE49-F238E27FC236}">
                <a16:creationId xmlns:a16="http://schemas.microsoft.com/office/drawing/2014/main" id="{B4495BAE-6804-4274-82A0-3F1BCDE90513}"/>
              </a:ext>
            </a:extLst>
          </p:cNvPr>
          <p:cNvSpPr>
            <a:spLocks noGrp="1"/>
          </p:cNvSpPr>
          <p:nvPr>
            <p:ph idx="1"/>
          </p:nvPr>
        </p:nvSpPr>
        <p:spPr>
          <a:xfrm>
            <a:off x="646111" y="1775516"/>
            <a:ext cx="9854078" cy="4195481"/>
          </a:xfrm>
        </p:spPr>
        <p:txBody>
          <a:bodyPr/>
          <a:lstStyle/>
          <a:p>
            <a:r>
              <a:rPr lang="en-AU" dirty="0"/>
              <a:t>Improve PNS + Backjumping</a:t>
            </a:r>
          </a:p>
          <a:p>
            <a:pPr marL="0" indent="0">
              <a:buNone/>
            </a:pPr>
            <a:r>
              <a:rPr lang="en-AU" dirty="0"/>
              <a:t>   </a:t>
            </a:r>
            <a:r>
              <a:rPr lang="en-AU" sz="2000" dirty="0"/>
              <a:t>- Reason computation when SAT solver is enabled</a:t>
            </a:r>
          </a:p>
          <a:p>
            <a:pPr marL="0" indent="0">
              <a:buNone/>
            </a:pPr>
            <a:r>
              <a:rPr lang="en-AU" sz="2000" dirty="0"/>
              <a:t>    - Seesaw effect of PNS in QBF</a:t>
            </a:r>
          </a:p>
          <a:p>
            <a:r>
              <a:rPr lang="en-AU" dirty="0"/>
              <a:t>Implement PNS + QCDCL</a:t>
            </a:r>
          </a:p>
          <a:p>
            <a:pPr marL="0" indent="0">
              <a:buNone/>
            </a:pPr>
            <a:r>
              <a:rPr lang="en-AU" dirty="0"/>
              <a:t>   </a:t>
            </a:r>
            <a:r>
              <a:rPr lang="en-AU" sz="2000" dirty="0"/>
              <a:t>- Possible case: PNS + Backjumping + learned clauses</a:t>
            </a:r>
          </a:p>
          <a:p>
            <a:r>
              <a:rPr lang="en-AU" dirty="0"/>
              <a:t>Two main tasks: PNS + QCDCL and improve PNS + Backjumping</a:t>
            </a:r>
          </a:p>
          <a:p>
            <a:r>
              <a:rPr lang="en-AU" dirty="0"/>
              <a:t>Difficulty: PNS + QCDCL  &gt;&gt;  PNS + Backjumping</a:t>
            </a:r>
          </a:p>
          <a:p>
            <a:endParaRPr lang="en-AU" dirty="0"/>
          </a:p>
        </p:txBody>
      </p:sp>
      <p:sp>
        <p:nvSpPr>
          <p:cNvPr id="4" name="Slide Number Placeholder 3">
            <a:extLst>
              <a:ext uri="{FF2B5EF4-FFF2-40B4-BE49-F238E27FC236}">
                <a16:creationId xmlns:a16="http://schemas.microsoft.com/office/drawing/2014/main" id="{33C62225-C06A-46FE-A740-51D23F45C4CC}"/>
              </a:ext>
            </a:extLst>
          </p:cNvPr>
          <p:cNvSpPr>
            <a:spLocks noGrp="1"/>
          </p:cNvSpPr>
          <p:nvPr>
            <p:ph type="sldNum" sz="quarter" idx="12"/>
          </p:nvPr>
        </p:nvSpPr>
        <p:spPr/>
        <p:txBody>
          <a:bodyPr/>
          <a:lstStyle/>
          <a:p>
            <a:fld id="{0078EA1F-2186-4AE8-B6FF-55AEFF47E016}" type="slidenum">
              <a:rPr lang="en-AU" smtClean="0"/>
              <a:t>25</a:t>
            </a:fld>
            <a:endParaRPr lang="en-AU"/>
          </a:p>
        </p:txBody>
      </p:sp>
    </p:spTree>
    <p:extLst>
      <p:ext uri="{BB962C8B-B14F-4D97-AF65-F5344CB8AC3E}">
        <p14:creationId xmlns:p14="http://schemas.microsoft.com/office/powerpoint/2010/main" val="78447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C466-8501-4A7D-838E-7267785DD185}"/>
              </a:ext>
            </a:extLst>
          </p:cNvPr>
          <p:cNvSpPr>
            <a:spLocks noGrp="1"/>
          </p:cNvSpPr>
          <p:nvPr>
            <p:ph type="title"/>
          </p:nvPr>
        </p:nvSpPr>
        <p:spPr>
          <a:xfrm>
            <a:off x="612168" y="190464"/>
            <a:ext cx="10515600" cy="1325563"/>
          </a:xfrm>
        </p:spPr>
        <p:txBody>
          <a:bodyPr/>
          <a:lstStyle/>
          <a:p>
            <a:r>
              <a:rPr lang="en-AU" dirty="0"/>
              <a:t>Plan</a:t>
            </a:r>
          </a:p>
        </p:txBody>
      </p:sp>
      <p:graphicFrame>
        <p:nvGraphicFramePr>
          <p:cNvPr id="10" name="Table 10">
            <a:extLst>
              <a:ext uri="{FF2B5EF4-FFF2-40B4-BE49-F238E27FC236}">
                <a16:creationId xmlns:a16="http://schemas.microsoft.com/office/drawing/2014/main" id="{8D29AECB-AF08-4012-B64D-4C808940B540}"/>
              </a:ext>
            </a:extLst>
          </p:cNvPr>
          <p:cNvGraphicFramePr>
            <a:graphicFrameLocks noGrp="1"/>
          </p:cNvGraphicFramePr>
          <p:nvPr>
            <p:ph idx="1"/>
            <p:extLst>
              <p:ext uri="{D42A27DB-BD31-4B8C-83A1-F6EECF244321}">
                <p14:modId xmlns:p14="http://schemas.microsoft.com/office/powerpoint/2010/main" val="2128017770"/>
              </p:ext>
            </p:extLst>
          </p:nvPr>
        </p:nvGraphicFramePr>
        <p:xfrm>
          <a:off x="1859623" y="826563"/>
          <a:ext cx="9596919" cy="6031437"/>
        </p:xfrm>
        <a:graphic>
          <a:graphicData uri="http://schemas.openxmlformats.org/drawingml/2006/table">
            <a:tbl>
              <a:tblPr firstRow="1" bandRow="1">
                <a:tableStyleId>{073A0DAA-6AF3-43AB-8588-CEC1D06C72B9}</a:tableStyleId>
              </a:tblPr>
              <a:tblGrid>
                <a:gridCol w="3198973">
                  <a:extLst>
                    <a:ext uri="{9D8B030D-6E8A-4147-A177-3AD203B41FA5}">
                      <a16:colId xmlns:a16="http://schemas.microsoft.com/office/drawing/2014/main" val="381249201"/>
                    </a:ext>
                  </a:extLst>
                </a:gridCol>
                <a:gridCol w="2604458">
                  <a:extLst>
                    <a:ext uri="{9D8B030D-6E8A-4147-A177-3AD203B41FA5}">
                      <a16:colId xmlns:a16="http://schemas.microsoft.com/office/drawing/2014/main" val="2482456122"/>
                    </a:ext>
                  </a:extLst>
                </a:gridCol>
                <a:gridCol w="1896744">
                  <a:extLst>
                    <a:ext uri="{9D8B030D-6E8A-4147-A177-3AD203B41FA5}">
                      <a16:colId xmlns:a16="http://schemas.microsoft.com/office/drawing/2014/main" val="2051558472"/>
                    </a:ext>
                  </a:extLst>
                </a:gridCol>
                <a:gridCol w="1896744">
                  <a:extLst>
                    <a:ext uri="{9D8B030D-6E8A-4147-A177-3AD203B41FA5}">
                      <a16:colId xmlns:a16="http://schemas.microsoft.com/office/drawing/2014/main" val="2263699285"/>
                    </a:ext>
                  </a:extLst>
                </a:gridCol>
              </a:tblGrid>
              <a:tr h="319796">
                <a:tc>
                  <a:txBody>
                    <a:bodyPr/>
                    <a:lstStyle/>
                    <a:p>
                      <a:r>
                        <a:rPr lang="en-AU" dirty="0"/>
                        <a:t>Thesis period</a:t>
                      </a:r>
                    </a:p>
                  </a:txBody>
                  <a:tcPr/>
                </a:tc>
                <a:tc>
                  <a:txBody>
                    <a:bodyPr/>
                    <a:lstStyle/>
                    <a:p>
                      <a:r>
                        <a:rPr lang="en-AU" dirty="0"/>
                        <a:t>Week</a:t>
                      </a:r>
                    </a:p>
                  </a:txBody>
                  <a:tcPr/>
                </a:tc>
                <a:tc gridSpan="2">
                  <a:txBody>
                    <a:bodyPr/>
                    <a:lstStyle/>
                    <a:p>
                      <a:r>
                        <a:rPr lang="en-AU" dirty="0"/>
                        <a:t>Task</a:t>
                      </a:r>
                    </a:p>
                  </a:txBody>
                  <a:tcPr/>
                </a:tc>
                <a:tc hMerge="1">
                  <a:txBody>
                    <a:bodyPr/>
                    <a:lstStyle/>
                    <a:p>
                      <a:endParaRPr lang="en-AU"/>
                    </a:p>
                  </a:txBody>
                  <a:tcPr/>
                </a:tc>
                <a:extLst>
                  <a:ext uri="{0D108BD9-81ED-4DB2-BD59-A6C34878D82A}">
                    <a16:rowId xmlns:a16="http://schemas.microsoft.com/office/drawing/2014/main" val="1251707635"/>
                  </a:ext>
                </a:extLst>
              </a:tr>
              <a:tr h="319796">
                <a:tc>
                  <a:txBody>
                    <a:bodyPr/>
                    <a:lstStyle/>
                    <a:p>
                      <a:r>
                        <a:rPr lang="en-AU" dirty="0"/>
                        <a:t>A</a:t>
                      </a:r>
                    </a:p>
                  </a:txBody>
                  <a:tcPr/>
                </a:tc>
                <a:tc>
                  <a:txBody>
                    <a:bodyPr/>
                    <a:lstStyle/>
                    <a:p>
                      <a:r>
                        <a:rPr lang="en-AU" dirty="0"/>
                        <a:t>9-11</a:t>
                      </a:r>
                    </a:p>
                  </a:txBody>
                  <a:tcPr/>
                </a:tc>
                <a:tc gridSpan="2">
                  <a:txBody>
                    <a:bodyPr/>
                    <a:lstStyle/>
                    <a:p>
                      <a:r>
                        <a:rPr lang="en-AU" dirty="0"/>
                        <a:t>Thesis A report</a:t>
                      </a:r>
                    </a:p>
                  </a:txBody>
                  <a:tcPr/>
                </a:tc>
                <a:tc hMerge="1">
                  <a:txBody>
                    <a:bodyPr/>
                    <a:lstStyle/>
                    <a:p>
                      <a:endParaRPr lang="en-AU"/>
                    </a:p>
                  </a:txBody>
                  <a:tcPr/>
                </a:tc>
                <a:extLst>
                  <a:ext uri="{0D108BD9-81ED-4DB2-BD59-A6C34878D82A}">
                    <a16:rowId xmlns:a16="http://schemas.microsoft.com/office/drawing/2014/main" val="1095145354"/>
                  </a:ext>
                </a:extLst>
              </a:tr>
              <a:tr h="319796">
                <a:tc rowSpan="4">
                  <a:txBody>
                    <a:bodyPr/>
                    <a:lstStyle/>
                    <a:p>
                      <a:r>
                        <a:rPr lang="en-AU" dirty="0"/>
                        <a:t>B</a:t>
                      </a:r>
                    </a:p>
                  </a:txBody>
                  <a:tcPr/>
                </a:tc>
                <a:tc>
                  <a:txBody>
                    <a:bodyPr/>
                    <a:lstStyle/>
                    <a:p>
                      <a:r>
                        <a:rPr lang="en-AU" dirty="0"/>
                        <a:t>1-2</a:t>
                      </a:r>
                    </a:p>
                  </a:txBody>
                  <a:tcPr/>
                </a:tc>
                <a:tc gridSpan="2">
                  <a:txBody>
                    <a:bodyPr/>
                    <a:lstStyle/>
                    <a:p>
                      <a:r>
                        <a:rPr lang="en-AU" dirty="0"/>
                        <a:t>QCDCL reading</a:t>
                      </a:r>
                    </a:p>
                  </a:txBody>
                  <a:tcPr/>
                </a:tc>
                <a:tc hMerge="1">
                  <a:txBody>
                    <a:bodyPr/>
                    <a:lstStyle/>
                    <a:p>
                      <a:endParaRPr lang="en-AU"/>
                    </a:p>
                  </a:txBody>
                  <a:tcPr/>
                </a:tc>
                <a:extLst>
                  <a:ext uri="{0D108BD9-81ED-4DB2-BD59-A6C34878D82A}">
                    <a16:rowId xmlns:a16="http://schemas.microsoft.com/office/drawing/2014/main" val="3042177296"/>
                  </a:ext>
                </a:extLst>
              </a:tr>
              <a:tr h="1998723">
                <a:tc vMerge="1">
                  <a:txBody>
                    <a:bodyPr/>
                    <a:lstStyle/>
                    <a:p>
                      <a:endParaRPr lang="en-AU" dirty="0"/>
                    </a:p>
                  </a:txBody>
                  <a:tcPr/>
                </a:tc>
                <a:tc>
                  <a:txBody>
                    <a:bodyPr/>
                    <a:lstStyle/>
                    <a:p>
                      <a:r>
                        <a:rPr lang="en-AU" dirty="0"/>
                        <a:t>3-6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Investigate computation of reason when SAT solver is activated + seesaw effect of PNS on different families of instances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Implement the data structure for QCDCL</a:t>
                      </a:r>
                    </a:p>
                  </a:txBody>
                  <a:tcPr/>
                </a:tc>
                <a:extLst>
                  <a:ext uri="{0D108BD9-81ED-4DB2-BD59-A6C34878D82A}">
                    <a16:rowId xmlns:a16="http://schemas.microsoft.com/office/drawing/2014/main" val="1471525342"/>
                  </a:ext>
                </a:extLst>
              </a:tr>
              <a:tr h="559643">
                <a:tc vMerge="1">
                  <a:txBody>
                    <a:bodyPr/>
                    <a:lstStyle/>
                    <a:p>
                      <a:endParaRPr lang="en-AU" dirty="0"/>
                    </a:p>
                  </a:txBody>
                  <a:tcPr/>
                </a:tc>
                <a:tc>
                  <a:txBody>
                    <a:bodyPr/>
                    <a:lstStyle/>
                    <a:p>
                      <a:r>
                        <a:rPr lang="en-AU" dirty="0"/>
                        <a:t>7-9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Finish PNS + Backjumping </a:t>
                      </a:r>
                    </a:p>
                  </a:txBody>
                  <a:tcPr/>
                </a:tc>
                <a:tc>
                  <a:txBody>
                    <a:bodyPr/>
                    <a:lstStyle/>
                    <a:p>
                      <a:r>
                        <a:rPr lang="en-AU" dirty="0"/>
                        <a:t>start </a:t>
                      </a:r>
                      <a:r>
                        <a:rPr lang="en-AU" dirty="0" err="1"/>
                        <a:t>dfs</a:t>
                      </a:r>
                      <a:r>
                        <a:rPr lang="en-AU" dirty="0"/>
                        <a:t> + QCDCL implementation</a:t>
                      </a:r>
                    </a:p>
                  </a:txBody>
                  <a:tcPr/>
                </a:tc>
                <a:extLst>
                  <a:ext uri="{0D108BD9-81ED-4DB2-BD59-A6C34878D82A}">
                    <a16:rowId xmlns:a16="http://schemas.microsoft.com/office/drawing/2014/main" val="3215827007"/>
                  </a:ext>
                </a:extLst>
              </a:tr>
              <a:tr h="319796">
                <a:tc vMerge="1">
                  <a:txBody>
                    <a:bodyPr/>
                    <a:lstStyle/>
                    <a:p>
                      <a:endParaRPr lang="en-AU" dirty="0"/>
                    </a:p>
                  </a:txBody>
                  <a:tcPr/>
                </a:tc>
                <a:tc>
                  <a:txBody>
                    <a:bodyPr/>
                    <a:lstStyle/>
                    <a:p>
                      <a:r>
                        <a:rPr lang="en-AU" dirty="0"/>
                        <a:t>10-11</a:t>
                      </a:r>
                    </a:p>
                  </a:txBody>
                  <a:tcPr/>
                </a:tc>
                <a:tc gridSpan="2">
                  <a:txBody>
                    <a:bodyPr/>
                    <a:lstStyle/>
                    <a:p>
                      <a:r>
                        <a:rPr lang="en-AU" dirty="0"/>
                        <a:t>Thesis B presentation</a:t>
                      </a:r>
                    </a:p>
                  </a:txBody>
                  <a:tcPr/>
                </a:tc>
                <a:tc hMerge="1">
                  <a:txBody>
                    <a:bodyPr/>
                    <a:lstStyle/>
                    <a:p>
                      <a:endParaRPr lang="en-AU"/>
                    </a:p>
                  </a:txBody>
                  <a:tcPr/>
                </a:tc>
                <a:extLst>
                  <a:ext uri="{0D108BD9-81ED-4DB2-BD59-A6C34878D82A}">
                    <a16:rowId xmlns:a16="http://schemas.microsoft.com/office/drawing/2014/main" val="926539057"/>
                  </a:ext>
                </a:extLst>
              </a:tr>
              <a:tr h="319796">
                <a:tc rowSpan="4">
                  <a:txBody>
                    <a:bodyPr/>
                    <a:lstStyle/>
                    <a:p>
                      <a:r>
                        <a:rPr lang="en-AU" dirty="0"/>
                        <a:t>C</a:t>
                      </a:r>
                    </a:p>
                  </a:txBody>
                  <a:tcPr/>
                </a:tc>
                <a:tc>
                  <a:txBody>
                    <a:bodyPr/>
                    <a:lstStyle/>
                    <a:p>
                      <a:r>
                        <a:rPr lang="en-AU" dirty="0"/>
                        <a:t>1</a:t>
                      </a:r>
                    </a:p>
                  </a:txBody>
                  <a:tcPr/>
                </a:tc>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Finish </a:t>
                      </a:r>
                      <a:r>
                        <a:rPr lang="en-AU" dirty="0" err="1"/>
                        <a:t>dfs</a:t>
                      </a:r>
                      <a:r>
                        <a:rPr lang="en-AU" dirty="0"/>
                        <a:t> + QCDCL implementation</a:t>
                      </a:r>
                    </a:p>
                  </a:txBody>
                  <a:tcPr/>
                </a:tc>
                <a:tc hMerge="1">
                  <a:txBody>
                    <a:bodyPr/>
                    <a:lstStyle/>
                    <a:p>
                      <a:endParaRPr lang="en-AU"/>
                    </a:p>
                  </a:txBody>
                  <a:tcPr/>
                </a:tc>
                <a:extLst>
                  <a:ext uri="{0D108BD9-81ED-4DB2-BD59-A6C34878D82A}">
                    <a16:rowId xmlns:a16="http://schemas.microsoft.com/office/drawing/2014/main" val="1176627993"/>
                  </a:ext>
                </a:extLst>
              </a:tr>
              <a:tr h="545037">
                <a:tc vMerge="1">
                  <a:txBody>
                    <a:bodyPr/>
                    <a:lstStyle/>
                    <a:p>
                      <a:endParaRPr lang="en-AU" dirty="0"/>
                    </a:p>
                  </a:txBody>
                  <a:tcPr/>
                </a:tc>
                <a:tc>
                  <a:txBody>
                    <a:bodyPr/>
                    <a:lstStyle/>
                    <a:p>
                      <a:r>
                        <a:rPr lang="en-AU" dirty="0"/>
                        <a:t>2-6</a:t>
                      </a:r>
                    </a:p>
                  </a:txBody>
                  <a:tcPr/>
                </a:tc>
                <a:tc gridSpan="2">
                  <a:txBody>
                    <a:bodyPr/>
                    <a:lstStyle/>
                    <a:p>
                      <a:r>
                        <a:rPr lang="en-AU" dirty="0"/>
                        <a:t>PNS + QCDCL + experiment</a:t>
                      </a:r>
                    </a:p>
                  </a:txBody>
                  <a:tcPr/>
                </a:tc>
                <a:tc hMerge="1">
                  <a:txBody>
                    <a:bodyPr/>
                    <a:lstStyle/>
                    <a:p>
                      <a:endParaRPr lang="en-AU"/>
                    </a:p>
                  </a:txBody>
                  <a:tcPr/>
                </a:tc>
                <a:extLst>
                  <a:ext uri="{0D108BD9-81ED-4DB2-BD59-A6C34878D82A}">
                    <a16:rowId xmlns:a16="http://schemas.microsoft.com/office/drawing/2014/main" val="549725469"/>
                  </a:ext>
                </a:extLst>
              </a:tr>
              <a:tr h="319796">
                <a:tc vMerge="1">
                  <a:txBody>
                    <a:bodyPr/>
                    <a:lstStyle/>
                    <a:p>
                      <a:endParaRPr lang="en-AU" dirty="0"/>
                    </a:p>
                  </a:txBody>
                  <a:tcPr/>
                </a:tc>
                <a:tc>
                  <a:txBody>
                    <a:bodyPr/>
                    <a:lstStyle/>
                    <a:p>
                      <a:r>
                        <a:rPr lang="en-AU" dirty="0"/>
                        <a:t>7-8</a:t>
                      </a:r>
                    </a:p>
                  </a:txBody>
                  <a:tcPr/>
                </a:tc>
                <a:tc gridSpan="2">
                  <a:txBody>
                    <a:bodyPr/>
                    <a:lstStyle/>
                    <a:p>
                      <a:r>
                        <a:rPr lang="en-AU" dirty="0"/>
                        <a:t>Thesis C presentation</a:t>
                      </a:r>
                    </a:p>
                  </a:txBody>
                  <a:tcPr/>
                </a:tc>
                <a:tc hMerge="1">
                  <a:txBody>
                    <a:bodyPr/>
                    <a:lstStyle/>
                    <a:p>
                      <a:endParaRPr lang="en-AU"/>
                    </a:p>
                  </a:txBody>
                  <a:tcPr/>
                </a:tc>
                <a:extLst>
                  <a:ext uri="{0D108BD9-81ED-4DB2-BD59-A6C34878D82A}">
                    <a16:rowId xmlns:a16="http://schemas.microsoft.com/office/drawing/2014/main" val="319904610"/>
                  </a:ext>
                </a:extLst>
              </a:tr>
              <a:tr h="319796">
                <a:tc vMerge="1">
                  <a:txBody>
                    <a:bodyPr/>
                    <a:lstStyle/>
                    <a:p>
                      <a:endParaRPr lang="en-AU" dirty="0"/>
                    </a:p>
                  </a:txBody>
                  <a:tcPr/>
                </a:tc>
                <a:tc>
                  <a:txBody>
                    <a:bodyPr/>
                    <a:lstStyle/>
                    <a:p>
                      <a:r>
                        <a:rPr lang="en-AU" dirty="0"/>
                        <a:t>9-11</a:t>
                      </a:r>
                    </a:p>
                  </a:txBody>
                  <a:tcPr/>
                </a:tc>
                <a:tc gridSpan="2">
                  <a:txBody>
                    <a:bodyPr/>
                    <a:lstStyle/>
                    <a:p>
                      <a:r>
                        <a:rPr lang="en-AU" dirty="0"/>
                        <a:t>Thesis C report</a:t>
                      </a:r>
                    </a:p>
                  </a:txBody>
                  <a:tcPr/>
                </a:tc>
                <a:tc hMerge="1">
                  <a:txBody>
                    <a:bodyPr/>
                    <a:lstStyle/>
                    <a:p>
                      <a:endParaRPr lang="en-AU"/>
                    </a:p>
                  </a:txBody>
                  <a:tcPr/>
                </a:tc>
                <a:extLst>
                  <a:ext uri="{0D108BD9-81ED-4DB2-BD59-A6C34878D82A}">
                    <a16:rowId xmlns:a16="http://schemas.microsoft.com/office/drawing/2014/main" val="3346069756"/>
                  </a:ext>
                </a:extLst>
              </a:tr>
            </a:tbl>
          </a:graphicData>
        </a:graphic>
      </p:graphicFrame>
      <p:sp>
        <p:nvSpPr>
          <p:cNvPr id="3" name="Slide Number Placeholder 2">
            <a:extLst>
              <a:ext uri="{FF2B5EF4-FFF2-40B4-BE49-F238E27FC236}">
                <a16:creationId xmlns:a16="http://schemas.microsoft.com/office/drawing/2014/main" id="{5892AD9E-CF93-4FB6-9E19-8F7C79E8CC4C}"/>
              </a:ext>
            </a:extLst>
          </p:cNvPr>
          <p:cNvSpPr>
            <a:spLocks noGrp="1"/>
          </p:cNvSpPr>
          <p:nvPr>
            <p:ph type="sldNum" sz="quarter" idx="12"/>
          </p:nvPr>
        </p:nvSpPr>
        <p:spPr/>
        <p:txBody>
          <a:bodyPr/>
          <a:lstStyle/>
          <a:p>
            <a:fld id="{0078EA1F-2186-4AE8-B6FF-55AEFF47E016}" type="slidenum">
              <a:rPr lang="en-AU" smtClean="0"/>
              <a:t>26</a:t>
            </a:fld>
            <a:endParaRPr lang="en-AU"/>
          </a:p>
        </p:txBody>
      </p:sp>
    </p:spTree>
    <p:extLst>
      <p:ext uri="{BB962C8B-B14F-4D97-AF65-F5344CB8AC3E}">
        <p14:creationId xmlns:p14="http://schemas.microsoft.com/office/powerpoint/2010/main" val="2349764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A665-D204-4CB1-A986-C682904F54E7}"/>
              </a:ext>
            </a:extLst>
          </p:cNvPr>
          <p:cNvSpPr>
            <a:spLocks noGrp="1"/>
          </p:cNvSpPr>
          <p:nvPr>
            <p:ph type="title"/>
          </p:nvPr>
        </p:nvSpPr>
        <p:spPr/>
        <p:txBody>
          <a:bodyPr/>
          <a:lstStyle/>
          <a:p>
            <a:r>
              <a:rPr lang="en-AU" dirty="0"/>
              <a:t>Reference</a:t>
            </a:r>
          </a:p>
        </p:txBody>
      </p:sp>
      <p:sp>
        <p:nvSpPr>
          <p:cNvPr id="7" name="Content Placeholder 6">
            <a:extLst>
              <a:ext uri="{FF2B5EF4-FFF2-40B4-BE49-F238E27FC236}">
                <a16:creationId xmlns:a16="http://schemas.microsoft.com/office/drawing/2014/main" id="{40EE75F0-AD43-45D0-836E-200AF8069F05}"/>
              </a:ext>
            </a:extLst>
          </p:cNvPr>
          <p:cNvSpPr>
            <a:spLocks noGrp="1"/>
          </p:cNvSpPr>
          <p:nvPr>
            <p:ph idx="1"/>
          </p:nvPr>
        </p:nvSpPr>
        <p:spPr/>
        <p:txBody>
          <a:bodyPr/>
          <a:lstStyle/>
          <a:p>
            <a:r>
              <a:rPr kumimoji="0" lang="en-US" altLang="en-US" sz="2000" b="0" i="0" u="none" strike="noStrike" cap="none" normalizeH="0" baseline="0" dirty="0" err="1">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Cadoli</a:t>
            </a:r>
            <a:r>
              <a:rPr kumimoji="0" lang="en-US" altLang="en-US" sz="20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(1998). An Algorithm to Evaluate Quantified Boolean Formulae *. </a:t>
            </a:r>
            <a:r>
              <a:rPr kumimoji="0" lang="en-US" altLang="en-US" sz="2000" b="0" i="1"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AAAI</a:t>
            </a:r>
            <a:r>
              <a:rPr kumimoji="0" lang="en-US" altLang="en-US" sz="20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262-267.</a:t>
            </a:r>
            <a:endParaRPr kumimoji="0" lang="en-AU" altLang="en-US" sz="2000" b="0" i="0" u="none" strike="noStrike" cap="none" normalizeH="0" baseline="0" dirty="0">
              <a:ln>
                <a:noFill/>
              </a:ln>
              <a:solidFill>
                <a:schemeClr val="tx1"/>
              </a:solidFill>
              <a:effectLst/>
            </a:endParaRPr>
          </a:p>
          <a:p>
            <a:r>
              <a:rPr lang="en-US" sz="2000" dirty="0" err="1">
                <a:effectLst/>
                <a:latin typeface="Calibri" panose="020F0502020204030204" pitchFamily="34" charset="0"/>
                <a:ea typeface="DengXian" panose="02010600030101010101" pitchFamily="2" charset="-122"/>
                <a:cs typeface="Times New Roman" panose="02020603050405020304" pitchFamily="18" charset="0"/>
              </a:rPr>
              <a:t>Giunchiglia</a:t>
            </a:r>
            <a:r>
              <a:rPr lang="en-US" sz="2000" dirty="0">
                <a:effectLst/>
                <a:latin typeface="Calibri" panose="020F0502020204030204" pitchFamily="34" charset="0"/>
                <a:ea typeface="DengXian" panose="02010600030101010101" pitchFamily="2" charset="-122"/>
                <a:cs typeface="Times New Roman" panose="02020603050405020304" pitchFamily="18" charset="0"/>
              </a:rPr>
              <a:t>, E. (2001). Backjumping for quantified </a:t>
            </a:r>
            <a:r>
              <a:rPr lang="en-US" sz="2000" dirty="0" err="1">
                <a:effectLst/>
                <a:latin typeface="Calibri" panose="020F0502020204030204" pitchFamily="34" charset="0"/>
                <a:ea typeface="DengXian" panose="02010600030101010101" pitchFamily="2" charset="-122"/>
                <a:cs typeface="Times New Roman" panose="02020603050405020304" pitchFamily="18" charset="0"/>
              </a:rPr>
              <a:t>boolean</a:t>
            </a:r>
            <a:r>
              <a:rPr lang="en-US" sz="2000" dirty="0">
                <a:effectLst/>
                <a:latin typeface="Calibri" panose="020F0502020204030204" pitchFamily="34" charset="0"/>
                <a:ea typeface="DengXian" panose="02010600030101010101" pitchFamily="2" charset="-122"/>
                <a:cs typeface="Times New Roman" panose="02020603050405020304" pitchFamily="18" charset="0"/>
              </a:rPr>
              <a:t> logic satisfiability. </a:t>
            </a:r>
            <a:r>
              <a:rPr lang="en-US" sz="2000" i="1" dirty="0">
                <a:effectLst/>
                <a:latin typeface="Calibri" panose="020F0502020204030204" pitchFamily="34" charset="0"/>
                <a:ea typeface="DengXian" panose="02010600030101010101" pitchFamily="2" charset="-122"/>
                <a:cs typeface="Times New Roman" panose="02020603050405020304" pitchFamily="18" charset="0"/>
              </a:rPr>
              <a:t>IJCAI International Joint Conference on Artificial Intelligence</a:t>
            </a:r>
            <a:r>
              <a:rPr lang="en-US" sz="2000" dirty="0">
                <a:effectLst/>
                <a:latin typeface="Calibri" panose="020F0502020204030204" pitchFamily="34" charset="0"/>
                <a:ea typeface="DengXian" panose="02010600030101010101" pitchFamily="2" charset="-122"/>
                <a:cs typeface="Times New Roman" panose="02020603050405020304" pitchFamily="18" charset="0"/>
              </a:rPr>
              <a:t>, 275-281. Retrieved from https://www.scopus.com/record/display.uri?eid=2-s2.0-84880887706&amp;origin=inward&amp;txGid=b61935ab48a6902fd012c2d7b673d36b</a:t>
            </a:r>
            <a:endParaRPr lang="en-AU" sz="20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000" dirty="0" err="1">
                <a:effectLst/>
                <a:latin typeface="Calibri" panose="020F0502020204030204" pitchFamily="34" charset="0"/>
                <a:ea typeface="DengXian" panose="02010600030101010101" pitchFamily="2" charset="-122"/>
                <a:cs typeface="Times New Roman" panose="02020603050405020304" pitchFamily="18" charset="0"/>
              </a:rPr>
              <a:t>Kishimoto</a:t>
            </a:r>
            <a:r>
              <a:rPr lang="en-US" sz="2000" dirty="0">
                <a:effectLst/>
                <a:latin typeface="Calibri" panose="020F0502020204030204" pitchFamily="34" charset="0"/>
                <a:ea typeface="DengXian" panose="02010600030101010101" pitchFamily="2" charset="-122"/>
                <a:cs typeface="Times New Roman" panose="02020603050405020304" pitchFamily="18" charset="0"/>
              </a:rPr>
              <a:t>. (2012). Game-Tree Search Using Proof Numbers: The First Twenty Years. </a:t>
            </a:r>
            <a:r>
              <a:rPr lang="en-US" sz="2000" i="1" dirty="0">
                <a:effectLst/>
                <a:latin typeface="Calibri" panose="020F0502020204030204" pitchFamily="34" charset="0"/>
                <a:ea typeface="DengXian" panose="02010600030101010101" pitchFamily="2" charset="-122"/>
                <a:cs typeface="Times New Roman" panose="02020603050405020304" pitchFamily="18" charset="0"/>
              </a:rPr>
              <a:t>ICGA Journal</a:t>
            </a:r>
            <a:r>
              <a:rPr lang="en-US" sz="2000" dirty="0">
                <a:effectLst/>
                <a:latin typeface="Calibri" panose="020F0502020204030204" pitchFamily="34" charset="0"/>
                <a:ea typeface="DengXian" panose="02010600030101010101" pitchFamily="2" charset="-122"/>
                <a:cs typeface="Times New Roman" panose="02020603050405020304" pitchFamily="18" charset="0"/>
              </a:rPr>
              <a:t>, 131-156.</a:t>
            </a:r>
            <a:endParaRPr lang="en-AU" sz="20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AU" dirty="0"/>
          </a:p>
        </p:txBody>
      </p:sp>
      <p:sp>
        <p:nvSpPr>
          <p:cNvPr id="3" name="Slide Number Placeholder 2">
            <a:extLst>
              <a:ext uri="{FF2B5EF4-FFF2-40B4-BE49-F238E27FC236}">
                <a16:creationId xmlns:a16="http://schemas.microsoft.com/office/drawing/2014/main" id="{9013A989-F2F7-48EA-A435-03CDD49038EE}"/>
              </a:ext>
            </a:extLst>
          </p:cNvPr>
          <p:cNvSpPr>
            <a:spLocks noGrp="1"/>
          </p:cNvSpPr>
          <p:nvPr>
            <p:ph type="sldNum" sz="quarter" idx="12"/>
          </p:nvPr>
        </p:nvSpPr>
        <p:spPr/>
        <p:txBody>
          <a:bodyPr/>
          <a:lstStyle/>
          <a:p>
            <a:fld id="{0078EA1F-2186-4AE8-B6FF-55AEFF47E016}" type="slidenum">
              <a:rPr lang="en-AU" smtClean="0"/>
              <a:t>27</a:t>
            </a:fld>
            <a:endParaRPr lang="en-AU"/>
          </a:p>
        </p:txBody>
      </p:sp>
    </p:spTree>
    <p:extLst>
      <p:ext uri="{BB962C8B-B14F-4D97-AF65-F5344CB8AC3E}">
        <p14:creationId xmlns:p14="http://schemas.microsoft.com/office/powerpoint/2010/main" val="3382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3492-7EB8-4955-AD3E-77F63AA76300}"/>
              </a:ext>
            </a:extLst>
          </p:cNvPr>
          <p:cNvSpPr>
            <a:spLocks noGrp="1"/>
          </p:cNvSpPr>
          <p:nvPr>
            <p:ph type="title"/>
          </p:nvPr>
        </p:nvSpPr>
        <p:spPr/>
        <p:txBody>
          <a:bodyPr>
            <a:normAutofit/>
          </a:bodyPr>
          <a:lstStyle/>
          <a:p>
            <a:r>
              <a:rPr lang="en-AU" sz="4800" dirty="0"/>
              <a:t>Outline</a:t>
            </a:r>
          </a:p>
        </p:txBody>
      </p:sp>
      <p:sp>
        <p:nvSpPr>
          <p:cNvPr id="3" name="Content Placeholder 2">
            <a:extLst>
              <a:ext uri="{FF2B5EF4-FFF2-40B4-BE49-F238E27FC236}">
                <a16:creationId xmlns:a16="http://schemas.microsoft.com/office/drawing/2014/main" id="{1544C198-CE67-466A-9605-D449523C3D69}"/>
              </a:ext>
            </a:extLst>
          </p:cNvPr>
          <p:cNvSpPr>
            <a:spLocks noGrp="1"/>
          </p:cNvSpPr>
          <p:nvPr>
            <p:ph idx="1"/>
          </p:nvPr>
        </p:nvSpPr>
        <p:spPr>
          <a:xfrm>
            <a:off x="935224" y="1559366"/>
            <a:ext cx="10321552" cy="4933509"/>
          </a:xfrm>
        </p:spPr>
        <p:txBody>
          <a:bodyPr/>
          <a:lstStyle/>
          <a:p>
            <a:r>
              <a:rPr lang="en-AU" sz="3200" dirty="0">
                <a:solidFill>
                  <a:schemeClr val="tx1"/>
                </a:solidFill>
              </a:rPr>
              <a:t>Technical Background</a:t>
            </a:r>
          </a:p>
          <a:p>
            <a:r>
              <a:rPr lang="en-AU" sz="3200" dirty="0">
                <a:solidFill>
                  <a:schemeClr val="tx1"/>
                </a:solidFill>
              </a:rPr>
              <a:t>Aim of the project and Preliminary Results</a:t>
            </a:r>
          </a:p>
          <a:p>
            <a:r>
              <a:rPr lang="en-AU" sz="3200" dirty="0">
                <a:solidFill>
                  <a:schemeClr val="tx1"/>
                </a:solidFill>
              </a:rPr>
              <a:t>Future Plan</a:t>
            </a:r>
          </a:p>
          <a:p>
            <a:endParaRPr lang="en-AU" dirty="0"/>
          </a:p>
        </p:txBody>
      </p:sp>
      <p:sp>
        <p:nvSpPr>
          <p:cNvPr id="4" name="Slide Number Placeholder 3">
            <a:extLst>
              <a:ext uri="{FF2B5EF4-FFF2-40B4-BE49-F238E27FC236}">
                <a16:creationId xmlns:a16="http://schemas.microsoft.com/office/drawing/2014/main" id="{3FC39370-AE0D-47AB-ACB7-EBE0D89B6692}"/>
              </a:ext>
            </a:extLst>
          </p:cNvPr>
          <p:cNvSpPr>
            <a:spLocks noGrp="1"/>
          </p:cNvSpPr>
          <p:nvPr>
            <p:ph type="sldNum" sz="quarter" idx="12"/>
          </p:nvPr>
        </p:nvSpPr>
        <p:spPr/>
        <p:txBody>
          <a:bodyPr/>
          <a:lstStyle/>
          <a:p>
            <a:fld id="{0078EA1F-2186-4AE8-B6FF-55AEFF47E016}" type="slidenum">
              <a:rPr lang="en-AU" smtClean="0"/>
              <a:t>3</a:t>
            </a:fld>
            <a:endParaRPr lang="en-AU"/>
          </a:p>
        </p:txBody>
      </p:sp>
    </p:spTree>
    <p:extLst>
      <p:ext uri="{BB962C8B-B14F-4D97-AF65-F5344CB8AC3E}">
        <p14:creationId xmlns:p14="http://schemas.microsoft.com/office/powerpoint/2010/main" val="264398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3492-7EB8-4955-AD3E-77F63AA76300}"/>
              </a:ext>
            </a:extLst>
          </p:cNvPr>
          <p:cNvSpPr>
            <a:spLocks noGrp="1"/>
          </p:cNvSpPr>
          <p:nvPr>
            <p:ph type="title"/>
          </p:nvPr>
        </p:nvSpPr>
        <p:spPr/>
        <p:txBody>
          <a:bodyPr>
            <a:normAutofit/>
          </a:bodyPr>
          <a:lstStyle/>
          <a:p>
            <a:r>
              <a:rPr lang="en-AU" sz="4800" dirty="0"/>
              <a:t>Outline</a:t>
            </a:r>
          </a:p>
        </p:txBody>
      </p:sp>
      <p:sp>
        <p:nvSpPr>
          <p:cNvPr id="3" name="Content Placeholder 2">
            <a:extLst>
              <a:ext uri="{FF2B5EF4-FFF2-40B4-BE49-F238E27FC236}">
                <a16:creationId xmlns:a16="http://schemas.microsoft.com/office/drawing/2014/main" id="{1544C198-CE67-466A-9605-D449523C3D69}"/>
              </a:ext>
            </a:extLst>
          </p:cNvPr>
          <p:cNvSpPr>
            <a:spLocks noGrp="1"/>
          </p:cNvSpPr>
          <p:nvPr>
            <p:ph idx="1"/>
          </p:nvPr>
        </p:nvSpPr>
        <p:spPr>
          <a:xfrm>
            <a:off x="1010844" y="1611129"/>
            <a:ext cx="10917452" cy="5056799"/>
          </a:xfrm>
        </p:spPr>
        <p:txBody>
          <a:bodyPr/>
          <a:lstStyle/>
          <a:p>
            <a:r>
              <a:rPr lang="en-AU" dirty="0">
                <a:solidFill>
                  <a:schemeClr val="tx1"/>
                </a:solidFill>
              </a:rPr>
              <a:t>Technical Background</a:t>
            </a:r>
          </a:p>
          <a:p>
            <a:pPr lvl="1"/>
            <a:r>
              <a:rPr lang="en-AU" sz="2000" dirty="0">
                <a:solidFill>
                  <a:schemeClr val="tx1"/>
                </a:solidFill>
              </a:rPr>
              <a:t>QBF preliminaries</a:t>
            </a:r>
          </a:p>
          <a:p>
            <a:pPr lvl="1"/>
            <a:r>
              <a:rPr lang="en-AU" sz="2000" dirty="0"/>
              <a:t>QDLL</a:t>
            </a:r>
          </a:p>
          <a:p>
            <a:pPr lvl="1"/>
            <a:r>
              <a:rPr lang="en-AU" sz="2000" dirty="0">
                <a:solidFill>
                  <a:schemeClr val="tx1"/>
                </a:solidFill>
              </a:rPr>
              <a:t>Backjumping</a:t>
            </a:r>
          </a:p>
          <a:p>
            <a:pPr lvl="1"/>
            <a:r>
              <a:rPr lang="en-AU" sz="2000" dirty="0"/>
              <a:t>QCDCL</a:t>
            </a:r>
          </a:p>
          <a:p>
            <a:pPr lvl="1"/>
            <a:r>
              <a:rPr lang="en-AU" sz="2000" dirty="0"/>
              <a:t>QBF as strategy game</a:t>
            </a:r>
          </a:p>
          <a:p>
            <a:pPr lvl="1"/>
            <a:r>
              <a:rPr lang="en-AU" sz="2000" dirty="0">
                <a:solidFill>
                  <a:schemeClr val="tx1"/>
                </a:solidFill>
              </a:rPr>
              <a:t>PNS</a:t>
            </a:r>
          </a:p>
          <a:p>
            <a:r>
              <a:rPr lang="en-AU" dirty="0">
                <a:solidFill>
                  <a:schemeClr val="bg1">
                    <a:lumMod val="75000"/>
                  </a:schemeClr>
                </a:solidFill>
              </a:rPr>
              <a:t>Aim of the project and Preliminary Results</a:t>
            </a:r>
          </a:p>
          <a:p>
            <a:r>
              <a:rPr lang="en-AU" dirty="0">
                <a:solidFill>
                  <a:schemeClr val="bg1">
                    <a:lumMod val="75000"/>
                  </a:schemeClr>
                </a:solidFill>
              </a:rPr>
              <a:t>Future Plan</a:t>
            </a:r>
          </a:p>
          <a:p>
            <a:endParaRPr lang="en-AU" dirty="0"/>
          </a:p>
        </p:txBody>
      </p:sp>
      <p:sp>
        <p:nvSpPr>
          <p:cNvPr id="4" name="Slide Number Placeholder 3">
            <a:extLst>
              <a:ext uri="{FF2B5EF4-FFF2-40B4-BE49-F238E27FC236}">
                <a16:creationId xmlns:a16="http://schemas.microsoft.com/office/drawing/2014/main" id="{0B3519CE-E5BC-486A-A360-4CBC3688DBA0}"/>
              </a:ext>
            </a:extLst>
          </p:cNvPr>
          <p:cNvSpPr>
            <a:spLocks noGrp="1"/>
          </p:cNvSpPr>
          <p:nvPr>
            <p:ph type="sldNum" sz="quarter" idx="12"/>
          </p:nvPr>
        </p:nvSpPr>
        <p:spPr/>
        <p:txBody>
          <a:bodyPr/>
          <a:lstStyle/>
          <a:p>
            <a:fld id="{0078EA1F-2186-4AE8-B6FF-55AEFF47E016}" type="slidenum">
              <a:rPr lang="en-AU" smtClean="0"/>
              <a:t>4</a:t>
            </a:fld>
            <a:endParaRPr lang="en-AU"/>
          </a:p>
        </p:txBody>
      </p:sp>
    </p:spTree>
    <p:extLst>
      <p:ext uri="{BB962C8B-B14F-4D97-AF65-F5344CB8AC3E}">
        <p14:creationId xmlns:p14="http://schemas.microsoft.com/office/powerpoint/2010/main" val="21572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C327-3E9B-45CF-A39C-675EE8B56153}"/>
              </a:ext>
            </a:extLst>
          </p:cNvPr>
          <p:cNvSpPr>
            <a:spLocks noGrp="1"/>
          </p:cNvSpPr>
          <p:nvPr>
            <p:ph type="title"/>
          </p:nvPr>
        </p:nvSpPr>
        <p:spPr/>
        <p:txBody>
          <a:bodyPr/>
          <a:lstStyle/>
          <a:p>
            <a:r>
              <a:rPr lang="en-AU" dirty="0"/>
              <a:t>QBF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04A892-CF5F-43EA-8D02-0FAF0457125D}"/>
                  </a:ext>
                </a:extLst>
              </p:cNvPr>
              <p:cNvSpPr>
                <a:spLocks noGrp="1"/>
              </p:cNvSpPr>
              <p:nvPr>
                <p:ph idx="1"/>
              </p:nvPr>
            </p:nvSpPr>
            <p:spPr>
              <a:xfrm>
                <a:off x="931360" y="1423727"/>
                <a:ext cx="11366807" cy="5151734"/>
              </a:xfrm>
            </p:spPr>
            <p:txBody>
              <a:bodyPr>
                <a:normAutofit/>
              </a:bodyPr>
              <a:lstStyle/>
              <a:p>
                <a:pPr marL="0" indent="0">
                  <a:buNone/>
                </a:pPr>
                <a:endParaRPr lang="en-AU" sz="2000" dirty="0"/>
              </a:p>
              <a:p>
                <a:r>
                  <a:rPr lang="en-AU" sz="2400" dirty="0"/>
                  <a:t>QBF expression: quantifier prefix + propositional formula (CNF)</a:t>
                </a:r>
              </a:p>
              <a:p>
                <a:pPr marL="0" indent="0">
                  <a:buNone/>
                </a:pPr>
                <a:r>
                  <a:rPr lang="en-AU" sz="2400" dirty="0"/>
                  <a:t>     </a:t>
                </a:r>
                <a14:m>
                  <m:oMath xmlns:m="http://schemas.openxmlformats.org/officeDocument/2006/math">
                    <m:r>
                      <m:rPr>
                        <m:sty m:val="p"/>
                      </m:rPr>
                      <a:rPr lang="en-AU" sz="2400" i="1" smtClean="0">
                        <a:solidFill>
                          <a:schemeClr val="tx1"/>
                        </a:solidFill>
                        <a:latin typeface="Cambria Math" panose="02040503050406030204" pitchFamily="18" charset="0"/>
                        <a:ea typeface="Cambria Math" panose="02040503050406030204" pitchFamily="18" charset="0"/>
                      </a:rPr>
                      <m:t>f</m:t>
                    </m:r>
                    <m:r>
                      <a:rPr lang="en-AU" sz="2400" b="0" i="1" smtClean="0">
                        <a:solidFill>
                          <a:schemeClr val="tx1"/>
                        </a:solidFill>
                        <a:latin typeface="Cambria Math" panose="02040503050406030204" pitchFamily="18" charset="0"/>
                        <a:ea typeface="Cambria Math" panose="02040503050406030204" pitchFamily="18" charset="0"/>
                      </a:rPr>
                      <m:t>:</m:t>
                    </m:r>
                    <m:r>
                      <a:rPr lang="en-AU" sz="2400" b="0" i="1" smtClean="0">
                        <a:solidFill>
                          <a:srgbClr val="FF0000"/>
                        </a:solidFill>
                        <a:latin typeface="Cambria Math" panose="02040503050406030204" pitchFamily="18" charset="0"/>
                        <a:ea typeface="Cambria Math" panose="02040503050406030204" pitchFamily="18" charset="0"/>
                      </a:rPr>
                      <m:t> </m:t>
                    </m:r>
                    <m:sSub>
                      <m:sSubPr>
                        <m:ctrlPr>
                          <a:rPr lang="en-AU" sz="2400" b="0" i="1" smtClean="0">
                            <a:solidFill>
                              <a:srgbClr val="FF0000"/>
                            </a:solidFill>
                            <a:latin typeface="Cambria Math" panose="02040503050406030204" pitchFamily="18" charset="0"/>
                          </a:rPr>
                        </m:ctrlPr>
                      </m:sSubPr>
                      <m:e>
                        <m:r>
                          <a:rPr lang="en-AU" sz="2400" b="0" i="1" smtClean="0">
                            <a:solidFill>
                              <a:srgbClr val="FF0000"/>
                            </a:solidFill>
                            <a:latin typeface="Cambria Math" panose="02040503050406030204" pitchFamily="18" charset="0"/>
                          </a:rPr>
                          <m:t>𝑄</m:t>
                        </m:r>
                      </m:e>
                      <m:sub>
                        <m:r>
                          <a:rPr lang="en-AU" sz="2400" b="0" i="1" smtClean="0">
                            <a:solidFill>
                              <a:srgbClr val="FF0000"/>
                            </a:solidFill>
                            <a:latin typeface="Cambria Math" panose="02040503050406030204" pitchFamily="18" charset="0"/>
                          </a:rPr>
                          <m:t>1</m:t>
                        </m:r>
                      </m:sub>
                    </m:sSub>
                    <m:sSub>
                      <m:sSubPr>
                        <m:ctrlPr>
                          <a:rPr lang="en-AU" sz="2400" i="1">
                            <a:solidFill>
                              <a:srgbClr val="FF0000"/>
                            </a:solidFill>
                            <a:latin typeface="Cambria Math" panose="02040503050406030204" pitchFamily="18" charset="0"/>
                          </a:rPr>
                        </m:ctrlPr>
                      </m:sSubPr>
                      <m:e>
                        <m:r>
                          <a:rPr lang="en-AU" sz="2400" b="0" i="1" smtClean="0">
                            <a:solidFill>
                              <a:srgbClr val="FF0000"/>
                            </a:solidFill>
                            <a:latin typeface="Cambria Math" panose="02040503050406030204" pitchFamily="18" charset="0"/>
                          </a:rPr>
                          <m:t>𝑋</m:t>
                        </m:r>
                      </m:e>
                      <m:sub>
                        <m:r>
                          <a:rPr lang="en-AU" sz="2400" b="0" i="1" smtClean="0">
                            <a:solidFill>
                              <a:srgbClr val="FF0000"/>
                            </a:solidFill>
                            <a:latin typeface="Cambria Math" panose="02040503050406030204" pitchFamily="18" charset="0"/>
                          </a:rPr>
                          <m:t>1</m:t>
                        </m:r>
                      </m:sub>
                    </m:sSub>
                    <m:sSub>
                      <m:sSubPr>
                        <m:ctrlPr>
                          <a:rPr lang="en-AU" sz="2400" i="1">
                            <a:solidFill>
                              <a:srgbClr val="FF0000"/>
                            </a:solidFill>
                            <a:latin typeface="Cambria Math" panose="02040503050406030204" pitchFamily="18" charset="0"/>
                          </a:rPr>
                        </m:ctrlPr>
                      </m:sSubPr>
                      <m:e>
                        <m:r>
                          <a:rPr lang="en-AU" sz="2400" i="1">
                            <a:solidFill>
                              <a:srgbClr val="FF0000"/>
                            </a:solidFill>
                            <a:latin typeface="Cambria Math" panose="02040503050406030204" pitchFamily="18" charset="0"/>
                          </a:rPr>
                          <m:t>𝑄</m:t>
                        </m:r>
                      </m:e>
                      <m:sub>
                        <m:r>
                          <a:rPr lang="en-AU" sz="2400" b="0" i="1" smtClean="0">
                            <a:solidFill>
                              <a:srgbClr val="FF0000"/>
                            </a:solidFill>
                            <a:latin typeface="Cambria Math" panose="02040503050406030204" pitchFamily="18" charset="0"/>
                          </a:rPr>
                          <m:t>2</m:t>
                        </m:r>
                      </m:sub>
                    </m:sSub>
                    <m:sSub>
                      <m:sSubPr>
                        <m:ctrlPr>
                          <a:rPr lang="en-AU" sz="2400" i="1">
                            <a:solidFill>
                              <a:srgbClr val="FF0000"/>
                            </a:solidFill>
                            <a:latin typeface="Cambria Math" panose="02040503050406030204" pitchFamily="18" charset="0"/>
                          </a:rPr>
                        </m:ctrlPr>
                      </m:sSubPr>
                      <m:e>
                        <m:r>
                          <a:rPr lang="en-AU" sz="2400" i="1">
                            <a:solidFill>
                              <a:srgbClr val="FF0000"/>
                            </a:solidFill>
                            <a:latin typeface="Cambria Math" panose="02040503050406030204" pitchFamily="18" charset="0"/>
                          </a:rPr>
                          <m:t>𝑋</m:t>
                        </m:r>
                      </m:e>
                      <m:sub>
                        <m:r>
                          <a:rPr lang="en-AU" sz="2400" b="0" i="1" smtClean="0">
                            <a:solidFill>
                              <a:srgbClr val="FF0000"/>
                            </a:solidFill>
                            <a:latin typeface="Cambria Math" panose="02040503050406030204" pitchFamily="18" charset="0"/>
                          </a:rPr>
                          <m:t>2</m:t>
                        </m:r>
                      </m:sub>
                    </m:sSub>
                    <m:r>
                      <a:rPr lang="en-AU" sz="2400" b="0" i="1" smtClean="0">
                        <a:solidFill>
                          <a:srgbClr val="FF0000"/>
                        </a:solidFill>
                        <a:latin typeface="Cambria Math" panose="02040503050406030204" pitchFamily="18" charset="0"/>
                      </a:rPr>
                      <m:t>…</m:t>
                    </m:r>
                    <m:sSub>
                      <m:sSubPr>
                        <m:ctrlPr>
                          <a:rPr lang="en-AU" sz="2400" i="1">
                            <a:solidFill>
                              <a:srgbClr val="FF0000"/>
                            </a:solidFill>
                            <a:latin typeface="Cambria Math" panose="02040503050406030204" pitchFamily="18" charset="0"/>
                          </a:rPr>
                        </m:ctrlPr>
                      </m:sSubPr>
                      <m:e>
                        <m:r>
                          <a:rPr lang="en-AU" sz="2400" i="1">
                            <a:solidFill>
                              <a:srgbClr val="FF0000"/>
                            </a:solidFill>
                            <a:latin typeface="Cambria Math" panose="02040503050406030204" pitchFamily="18" charset="0"/>
                          </a:rPr>
                          <m:t>𝑄</m:t>
                        </m:r>
                      </m:e>
                      <m:sub>
                        <m:r>
                          <a:rPr lang="en-AU" sz="2400" b="0" i="1" smtClean="0">
                            <a:solidFill>
                              <a:srgbClr val="FF0000"/>
                            </a:solidFill>
                            <a:latin typeface="Cambria Math" panose="02040503050406030204" pitchFamily="18" charset="0"/>
                          </a:rPr>
                          <m:t>𝑛</m:t>
                        </m:r>
                      </m:sub>
                    </m:sSub>
                    <m:sSub>
                      <m:sSubPr>
                        <m:ctrlPr>
                          <a:rPr lang="en-AU" sz="2400" i="1">
                            <a:solidFill>
                              <a:srgbClr val="FF0000"/>
                            </a:solidFill>
                            <a:latin typeface="Cambria Math" panose="02040503050406030204" pitchFamily="18" charset="0"/>
                          </a:rPr>
                        </m:ctrlPr>
                      </m:sSubPr>
                      <m:e>
                        <m:r>
                          <a:rPr lang="en-AU" sz="2400" i="1">
                            <a:solidFill>
                              <a:srgbClr val="FF0000"/>
                            </a:solidFill>
                            <a:latin typeface="Cambria Math" panose="02040503050406030204" pitchFamily="18" charset="0"/>
                          </a:rPr>
                          <m:t>𝑋</m:t>
                        </m:r>
                      </m:e>
                      <m:sub>
                        <m:r>
                          <a:rPr lang="en-AU" sz="2400" b="0" i="1" smtClean="0">
                            <a:solidFill>
                              <a:srgbClr val="FF0000"/>
                            </a:solidFill>
                            <a:latin typeface="Cambria Math" panose="02040503050406030204" pitchFamily="18" charset="0"/>
                          </a:rPr>
                          <m:t>𝑛</m:t>
                        </m:r>
                      </m:sub>
                    </m:sSub>
                    <m:r>
                      <a:rPr lang="az-Cyrl-AZ" sz="2400" i="1">
                        <a:latin typeface="Cambria Math" panose="02040503050406030204" pitchFamily="18" charset="0"/>
                      </a:rPr>
                      <m:t>Ф</m:t>
                    </m:r>
                    <m:r>
                      <a:rPr lang="en-AU" sz="2400" b="0" i="1" smtClean="0">
                        <a:latin typeface="Cambria Math" panose="02040503050406030204" pitchFamily="18" charset="0"/>
                      </a:rPr>
                      <m:t>        (</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𝑄</m:t>
                        </m:r>
                      </m:e>
                      <m:sub>
                        <m:r>
                          <a:rPr lang="en-AU" sz="2400" b="0" i="1" smtClean="0">
                            <a:latin typeface="Cambria Math" panose="02040503050406030204" pitchFamily="18" charset="0"/>
                          </a:rPr>
                          <m:t>𝑖</m:t>
                        </m:r>
                      </m:sub>
                    </m:sSub>
                    <m:r>
                      <a:rPr lang="en-AU" sz="2400" b="0" i="1" smtClean="0">
                        <a:latin typeface="Cambria Math" panose="02040503050406030204" pitchFamily="18" charset="0"/>
                        <a:ea typeface="Cambria Math" panose="02040503050406030204" pitchFamily="18" charset="0"/>
                      </a:rPr>
                      <m:t>∈</m:t>
                    </m:r>
                    <m:d>
                      <m:dPr>
                        <m:begChr m:val="{"/>
                        <m:endChr m:val="}"/>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m:t>
                        </m:r>
                      </m:e>
                    </m:d>
                    <m:r>
                      <a:rPr lang="en-AU" sz="2400" b="0" i="1" smtClean="0">
                        <a:latin typeface="Cambria Math" panose="02040503050406030204" pitchFamily="18" charset="0"/>
                      </a:rPr>
                      <m:t>)</m:t>
                    </m:r>
                  </m:oMath>
                </a14:m>
                <a:endParaRPr lang="en-AU" sz="2400" dirty="0"/>
              </a:p>
              <a:p>
                <a:r>
                  <a:rPr lang="en-AU" sz="2400" dirty="0"/>
                  <a:t>Semantic </a:t>
                </a:r>
                <a:r>
                  <a:rPr lang="en-AU" sz="2200" dirty="0"/>
                  <a:t>of</a:t>
                </a:r>
                <a:r>
                  <a:rPr lang="en-AU" sz="2400" dirty="0"/>
                  <a:t> QBF</a:t>
                </a:r>
              </a:p>
              <a:p>
                <a:pPr marL="0" indent="0">
                  <a:buNone/>
                </a:pPr>
                <a:r>
                  <a:rPr lang="en-AU" sz="2200" dirty="0"/>
                  <a:t>    </a:t>
                </a:r>
              </a:p>
              <a:p>
                <a:endParaRPr lang="en-AU" sz="2400" dirty="0"/>
              </a:p>
              <a:p>
                <a:endParaRPr lang="en-AU" sz="2400" dirty="0"/>
              </a:p>
              <a:p>
                <a:endParaRPr lang="en-AU" sz="2400" dirty="0"/>
              </a:p>
              <a:p>
                <a:r>
                  <a:rPr lang="en-AU" sz="2400" dirty="0"/>
                  <a:t>Significance of QBF: model checking, planning, games…</a:t>
                </a:r>
              </a:p>
              <a:p>
                <a:r>
                  <a:rPr lang="en-AU" sz="2400" dirty="0"/>
                  <a:t>QBF solvers: expansion-based (e.g. </a:t>
                </a:r>
                <a:r>
                  <a:rPr lang="en-AU" sz="2400" dirty="0" err="1"/>
                  <a:t>caqe</a:t>
                </a:r>
                <a:r>
                  <a:rPr lang="en-AU" sz="2400" dirty="0"/>
                  <a:t>), search-based (e.g. </a:t>
                </a:r>
                <a:r>
                  <a:rPr lang="en-AU" sz="2400" dirty="0" err="1"/>
                  <a:t>DepQBF</a:t>
                </a:r>
                <a:r>
                  <a:rPr lang="en-AU" sz="2400" dirty="0"/>
                  <a:t>)</a:t>
                </a:r>
              </a:p>
              <a:p>
                <a:endParaRPr lang="en-AU" sz="2000" dirty="0"/>
              </a:p>
              <a:p>
                <a:endParaRPr lang="en-AU" sz="2000" dirty="0"/>
              </a:p>
              <a:p>
                <a:endParaRPr lang="en-AU" sz="2000" dirty="0"/>
              </a:p>
            </p:txBody>
          </p:sp>
        </mc:Choice>
        <mc:Fallback xmlns="">
          <p:sp>
            <p:nvSpPr>
              <p:cNvPr id="3" name="Content Placeholder 2">
                <a:extLst>
                  <a:ext uri="{FF2B5EF4-FFF2-40B4-BE49-F238E27FC236}">
                    <a16:creationId xmlns:a16="http://schemas.microsoft.com/office/drawing/2014/main" id="{6604A892-CF5F-43EA-8D02-0FAF0457125D}"/>
                  </a:ext>
                </a:extLst>
              </p:cNvPr>
              <p:cNvSpPr>
                <a:spLocks noGrp="1" noRot="1" noChangeAspect="1" noMove="1" noResize="1" noEditPoints="1" noAdjustHandles="1" noChangeArrowheads="1" noChangeShapeType="1" noTextEdit="1"/>
              </p:cNvSpPr>
              <p:nvPr>
                <p:ph idx="1"/>
              </p:nvPr>
            </p:nvSpPr>
            <p:spPr>
              <a:xfrm>
                <a:off x="931360" y="1423727"/>
                <a:ext cx="11366807" cy="5151734"/>
              </a:xfrm>
              <a:blipFill>
                <a:blip r:embed="rId2"/>
                <a:stretch>
                  <a:fillRect l="-75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EB45E4-A6C7-4DA4-96CE-8986E439BB6D}"/>
                  </a:ext>
                </a:extLst>
              </p:cNvPr>
              <p:cNvSpPr txBox="1"/>
              <p:nvPr/>
            </p:nvSpPr>
            <p:spPr>
              <a:xfrm>
                <a:off x="1068509" y="3297736"/>
                <a:ext cx="9719355" cy="1323439"/>
              </a:xfrm>
              <a:prstGeom prst="rect">
                <a:avLst/>
              </a:prstGeom>
              <a:noFill/>
            </p:spPr>
            <p:txBody>
              <a:bodyPr wrap="square" rtlCol="0">
                <a:spAutoFit/>
              </a:bodyPr>
              <a:lstStyle/>
              <a:p>
                <a:pPr marL="0" indent="0">
                  <a:buNone/>
                </a:pPr>
                <a:r>
                  <a:rPr lang="en-AU" sz="2000" dirty="0"/>
                  <a:t> - If </a:t>
                </a:r>
                <a14:m>
                  <m:oMath xmlns:m="http://schemas.openxmlformats.org/officeDocument/2006/math">
                    <m:r>
                      <a:rPr lang="az-Cyrl-AZ" sz="2000" b="0" i="1" smtClean="0">
                        <a:latin typeface="Cambria Math" panose="02040503050406030204" pitchFamily="18" charset="0"/>
                      </a:rPr>
                      <m:t>Ф</m:t>
                    </m:r>
                  </m:oMath>
                </a14:m>
                <a:r>
                  <a:rPr lang="en-AU" sz="2000" dirty="0"/>
                  <a:t> contains a contradictory clause (i.e. a clause without existential literal), false</a:t>
                </a:r>
              </a:p>
              <a:p>
                <a:pPr marL="0" indent="0">
                  <a:buNone/>
                </a:pPr>
                <a:r>
                  <a:rPr lang="en-AU" sz="2000" dirty="0"/>
                  <a:t> - If </a:t>
                </a:r>
                <a14:m>
                  <m:oMath xmlns:m="http://schemas.openxmlformats.org/officeDocument/2006/math">
                    <m:r>
                      <a:rPr lang="az-Cyrl-AZ" sz="2000" b="0" i="1" smtClean="0">
                        <a:latin typeface="Cambria Math" panose="02040503050406030204" pitchFamily="18" charset="0"/>
                      </a:rPr>
                      <m:t>Ф</m:t>
                    </m:r>
                  </m:oMath>
                </a14:m>
                <a:r>
                  <a:rPr lang="en-AU" sz="2000" dirty="0"/>
                  <a:t> has all clauses satisfied, true</a:t>
                </a:r>
              </a:p>
              <a:p>
                <a:r>
                  <a:rPr lang="en-AU" sz="2000" dirty="0"/>
                  <a:t>-  If </a:t>
                </a:r>
                <a14:m>
                  <m:oMath xmlns:m="http://schemas.openxmlformats.org/officeDocument/2006/math">
                    <m:sSub>
                      <m:sSubPr>
                        <m:ctrlPr>
                          <a:rPr lang="en-AU" sz="2000" b="0" i="1" smtClean="0">
                            <a:solidFill>
                              <a:schemeClr val="tx1"/>
                            </a:solidFill>
                            <a:latin typeface="Cambria Math" panose="02040503050406030204" pitchFamily="18" charset="0"/>
                          </a:rPr>
                        </m:ctrlPr>
                      </m:sSubPr>
                      <m:e>
                        <m:r>
                          <a:rPr lang="en-AU" sz="2000" b="0" i="1" smtClean="0">
                            <a:solidFill>
                              <a:schemeClr val="tx1"/>
                            </a:solidFill>
                            <a:latin typeface="Cambria Math" panose="02040503050406030204" pitchFamily="18" charset="0"/>
                          </a:rPr>
                          <m:t>𝑄</m:t>
                        </m:r>
                      </m:e>
                      <m:sub>
                        <m:r>
                          <a:rPr lang="en-AU" sz="2000" b="0" i="1" smtClean="0">
                            <a:solidFill>
                              <a:schemeClr val="tx1"/>
                            </a:solidFill>
                            <a:latin typeface="Cambria Math" panose="02040503050406030204" pitchFamily="18" charset="0"/>
                          </a:rPr>
                          <m:t>1</m:t>
                        </m:r>
                      </m:sub>
                    </m:sSub>
                  </m:oMath>
                </a14:m>
                <a:r>
                  <a:rPr lang="en-AU" sz="2000" dirty="0"/>
                  <a:t> is existential, </a:t>
                </a:r>
                <a14:m>
                  <m:oMath xmlns:m="http://schemas.openxmlformats.org/officeDocument/2006/math">
                    <m:r>
                      <a:rPr lang="en-AU" sz="2000" b="0" i="1" smtClean="0">
                        <a:latin typeface="Cambria Math" panose="02040503050406030204" pitchFamily="18" charset="0"/>
                      </a:rPr>
                      <m:t>𝑓</m:t>
                    </m:r>
                  </m:oMath>
                </a14:m>
                <a:r>
                  <a:rPr lang="en-AU" sz="2000" dirty="0"/>
                  <a:t> is true </a:t>
                </a:r>
                <a:r>
                  <a:rPr lang="en-AU" sz="2000" dirty="0" err="1"/>
                  <a:t>iff</a:t>
                </a:r>
                <a:r>
                  <a:rPr lang="en-AU" sz="2000" dirty="0"/>
                  <a:t> either </a:t>
                </a:r>
                <a14:m>
                  <m:oMath xmlns:m="http://schemas.openxmlformats.org/officeDocument/2006/math">
                    <m:sSub>
                      <m:sSubPr>
                        <m:ctrlPr>
                          <a:rPr lang="en-AU" sz="2000" i="1" smtClean="0">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2</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2</m:t>
                        </m:r>
                      </m:sub>
                    </m:sSub>
                    <m:r>
                      <a:rPr lang="en-AU" sz="2000" i="1">
                        <a:solidFill>
                          <a:srgbClr val="FF0000"/>
                        </a:solidFill>
                        <a:latin typeface="Cambria Math" panose="02040503050406030204" pitchFamily="18" charset="0"/>
                      </a:rPr>
                      <m:t>…</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𝑛</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𝑛</m:t>
                        </m:r>
                      </m:sub>
                    </m:sSub>
                    <m:r>
                      <a:rPr lang="az-Cyrl-AZ" sz="2000" i="1">
                        <a:latin typeface="Cambria Math" panose="02040503050406030204" pitchFamily="18" charset="0"/>
                      </a:rPr>
                      <m:t>Ф</m:t>
                    </m:r>
                  </m:oMath>
                </a14:m>
                <a:r>
                  <a:rPr lang="en-AU" sz="2000" dirty="0"/>
                  <a:t>(</a:t>
                </a:r>
                <a14:m>
                  <m:oMath xmlns:m="http://schemas.openxmlformats.org/officeDocument/2006/math">
                    <m:sSub>
                      <m:sSubPr>
                        <m:ctrlPr>
                          <a:rPr lang="en-AU" sz="2000" i="1" smtClean="0">
                            <a:solidFill>
                              <a:schemeClr val="tx1"/>
                            </a:solidFill>
                            <a:latin typeface="Cambria Math" panose="02040503050406030204" pitchFamily="18" charset="0"/>
                          </a:rPr>
                        </m:ctrlPr>
                      </m:sSubPr>
                      <m:e>
                        <m:r>
                          <a:rPr lang="en-AU" sz="2000" i="1">
                            <a:solidFill>
                              <a:schemeClr val="tx1"/>
                            </a:solidFill>
                            <a:latin typeface="Cambria Math" panose="02040503050406030204" pitchFamily="18" charset="0"/>
                          </a:rPr>
                          <m:t>𝑋</m:t>
                        </m:r>
                      </m:e>
                      <m:sub>
                        <m:r>
                          <a:rPr lang="en-AU" sz="2000" i="1">
                            <a:solidFill>
                              <a:schemeClr val="tx1"/>
                            </a:solidFill>
                            <a:latin typeface="Cambria Math" panose="02040503050406030204" pitchFamily="18" charset="0"/>
                          </a:rPr>
                          <m:t>1</m:t>
                        </m:r>
                      </m:sub>
                    </m:sSub>
                  </m:oMath>
                </a14:m>
                <a:r>
                  <a:rPr lang="en-AU" sz="2000" dirty="0"/>
                  <a:t>) </a:t>
                </a:r>
                <a:r>
                  <a:rPr lang="en-AU" sz="2000" b="1" dirty="0">
                    <a:solidFill>
                      <a:srgbClr val="00B050"/>
                    </a:solidFill>
                  </a:rPr>
                  <a:t>or</a:t>
                </a:r>
                <a:r>
                  <a:rPr lang="en-AU" sz="2000" dirty="0"/>
                  <a:t> </a:t>
                </a:r>
                <a14:m>
                  <m:oMath xmlns:m="http://schemas.openxmlformats.org/officeDocument/2006/math">
                    <m:sSub>
                      <m:sSubPr>
                        <m:ctrlPr>
                          <a:rPr lang="en-AU" sz="2000" i="1" smtClean="0">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2</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2</m:t>
                        </m:r>
                      </m:sub>
                    </m:sSub>
                    <m:r>
                      <a:rPr lang="en-AU" sz="2000" i="1">
                        <a:solidFill>
                          <a:srgbClr val="FF0000"/>
                        </a:solidFill>
                        <a:latin typeface="Cambria Math" panose="02040503050406030204" pitchFamily="18" charset="0"/>
                      </a:rPr>
                      <m:t>…</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𝑛</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𝑛</m:t>
                        </m:r>
                      </m:sub>
                    </m:sSub>
                    <m:r>
                      <a:rPr lang="az-Cyrl-AZ" sz="2000" i="1">
                        <a:latin typeface="Cambria Math" panose="02040503050406030204" pitchFamily="18" charset="0"/>
                      </a:rPr>
                      <m:t>Ф</m:t>
                    </m:r>
                  </m:oMath>
                </a14:m>
                <a:r>
                  <a:rPr lang="en-AU" sz="2000" dirty="0"/>
                  <a:t>(</a:t>
                </a:r>
                <a14:m>
                  <m:oMath xmlns:m="http://schemas.openxmlformats.org/officeDocument/2006/math">
                    <m:r>
                      <a:rPr lang="en-AU" sz="2000" i="1" smtClean="0">
                        <a:latin typeface="Cambria Math" panose="02040503050406030204" pitchFamily="18" charset="0"/>
                        <a:ea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𝑋</m:t>
                        </m:r>
                      </m:e>
                      <m:sub>
                        <m:r>
                          <a:rPr lang="en-AU" sz="2000" i="1">
                            <a:latin typeface="Cambria Math" panose="02040503050406030204" pitchFamily="18" charset="0"/>
                          </a:rPr>
                          <m:t>1</m:t>
                        </m:r>
                      </m:sub>
                    </m:sSub>
                  </m:oMath>
                </a14:m>
                <a:r>
                  <a:rPr lang="en-AU" sz="2000" dirty="0"/>
                  <a:t>) is true. </a:t>
                </a:r>
              </a:p>
              <a:p>
                <a:r>
                  <a:rPr lang="en-AU" sz="2000" dirty="0"/>
                  <a:t>-  If </a:t>
                </a:r>
                <a14:m>
                  <m:oMath xmlns:m="http://schemas.openxmlformats.org/officeDocument/2006/math">
                    <m:sSub>
                      <m:sSubPr>
                        <m:ctrlPr>
                          <a:rPr lang="en-AU" sz="2000" b="0" i="1" smtClean="0">
                            <a:solidFill>
                              <a:schemeClr val="tx1"/>
                            </a:solidFill>
                            <a:latin typeface="Cambria Math" panose="02040503050406030204" pitchFamily="18" charset="0"/>
                          </a:rPr>
                        </m:ctrlPr>
                      </m:sSubPr>
                      <m:e>
                        <m:r>
                          <a:rPr lang="en-AU" sz="2000" b="0" i="1" smtClean="0">
                            <a:solidFill>
                              <a:schemeClr val="tx1"/>
                            </a:solidFill>
                            <a:latin typeface="Cambria Math" panose="02040503050406030204" pitchFamily="18" charset="0"/>
                          </a:rPr>
                          <m:t>𝑄</m:t>
                        </m:r>
                      </m:e>
                      <m:sub>
                        <m:r>
                          <a:rPr lang="en-AU" sz="2000" b="0" i="1" smtClean="0">
                            <a:solidFill>
                              <a:schemeClr val="tx1"/>
                            </a:solidFill>
                            <a:latin typeface="Cambria Math" panose="02040503050406030204" pitchFamily="18" charset="0"/>
                          </a:rPr>
                          <m:t>1</m:t>
                        </m:r>
                      </m:sub>
                    </m:sSub>
                  </m:oMath>
                </a14:m>
                <a:r>
                  <a:rPr lang="en-AU" sz="2000" dirty="0"/>
                  <a:t> is universal, </a:t>
                </a:r>
                <a14:m>
                  <m:oMath xmlns:m="http://schemas.openxmlformats.org/officeDocument/2006/math">
                    <m:r>
                      <a:rPr lang="en-AU" sz="2000" b="0" i="1" smtClean="0">
                        <a:latin typeface="Cambria Math" panose="02040503050406030204" pitchFamily="18" charset="0"/>
                      </a:rPr>
                      <m:t>𝑓</m:t>
                    </m:r>
                  </m:oMath>
                </a14:m>
                <a:r>
                  <a:rPr lang="en-AU" sz="2000" dirty="0"/>
                  <a:t> is true </a:t>
                </a:r>
                <a:r>
                  <a:rPr lang="en-AU" sz="2000" dirty="0" err="1"/>
                  <a:t>iff</a:t>
                </a:r>
                <a:r>
                  <a:rPr lang="en-AU" sz="2000" dirty="0"/>
                  <a:t> both</a:t>
                </a:r>
                <a14:m>
                  <m:oMath xmlns:m="http://schemas.openxmlformats.org/officeDocument/2006/math">
                    <m:sSub>
                      <m:sSubPr>
                        <m:ctrlPr>
                          <a:rPr lang="en-AU" sz="2000" i="1" smtClean="0">
                            <a:solidFill>
                              <a:srgbClr val="FF0000"/>
                            </a:solidFill>
                            <a:latin typeface="Cambria Math" panose="02040503050406030204" pitchFamily="18" charset="0"/>
                          </a:rPr>
                        </m:ctrlPr>
                      </m:sSubPr>
                      <m:e>
                        <m:r>
                          <a:rPr lang="en-AU" sz="2000" b="0" i="1" smtClean="0">
                            <a:solidFill>
                              <a:srgbClr val="FF0000"/>
                            </a:solidFill>
                            <a:latin typeface="Cambria Math" panose="02040503050406030204" pitchFamily="18" charset="0"/>
                          </a:rPr>
                          <m:t> </m:t>
                        </m:r>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2</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2</m:t>
                        </m:r>
                      </m:sub>
                    </m:sSub>
                    <m:r>
                      <a:rPr lang="en-AU" sz="2000" i="1">
                        <a:solidFill>
                          <a:srgbClr val="FF0000"/>
                        </a:solidFill>
                        <a:latin typeface="Cambria Math" panose="02040503050406030204" pitchFamily="18" charset="0"/>
                      </a:rPr>
                      <m:t>…</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𝑛</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𝑛</m:t>
                        </m:r>
                      </m:sub>
                    </m:sSub>
                    <m:r>
                      <a:rPr lang="en-AU" sz="2000" b="0" i="1" smtClean="0">
                        <a:solidFill>
                          <a:srgbClr val="FFFF00"/>
                        </a:solidFill>
                        <a:latin typeface="Cambria Math" panose="02040503050406030204" pitchFamily="18" charset="0"/>
                      </a:rPr>
                      <m:t> </m:t>
                    </m:r>
                    <m:r>
                      <a:rPr lang="az-Cyrl-AZ" sz="2000" i="1">
                        <a:latin typeface="Cambria Math" panose="02040503050406030204" pitchFamily="18" charset="0"/>
                      </a:rPr>
                      <m:t>Ф</m:t>
                    </m:r>
                  </m:oMath>
                </a14:m>
                <a:r>
                  <a:rPr lang="en-AU" sz="2000" dirty="0"/>
                  <a:t>(</a:t>
                </a:r>
                <a14:m>
                  <m:oMath xmlns:m="http://schemas.openxmlformats.org/officeDocument/2006/math">
                    <m:sSub>
                      <m:sSubPr>
                        <m:ctrlPr>
                          <a:rPr lang="en-AU" sz="2000" i="1" smtClean="0">
                            <a:solidFill>
                              <a:schemeClr val="tx1"/>
                            </a:solidFill>
                            <a:latin typeface="Cambria Math" panose="02040503050406030204" pitchFamily="18" charset="0"/>
                          </a:rPr>
                        </m:ctrlPr>
                      </m:sSubPr>
                      <m:e>
                        <m:r>
                          <a:rPr lang="en-AU" sz="2000" i="1">
                            <a:solidFill>
                              <a:schemeClr val="tx1"/>
                            </a:solidFill>
                            <a:latin typeface="Cambria Math" panose="02040503050406030204" pitchFamily="18" charset="0"/>
                          </a:rPr>
                          <m:t>𝑋</m:t>
                        </m:r>
                      </m:e>
                      <m:sub>
                        <m:r>
                          <a:rPr lang="en-AU" sz="2000" i="1">
                            <a:solidFill>
                              <a:schemeClr val="tx1"/>
                            </a:solidFill>
                            <a:latin typeface="Cambria Math" panose="02040503050406030204" pitchFamily="18" charset="0"/>
                          </a:rPr>
                          <m:t>1</m:t>
                        </m:r>
                      </m:sub>
                    </m:sSub>
                  </m:oMath>
                </a14:m>
                <a:r>
                  <a:rPr lang="en-AU" sz="2000" dirty="0"/>
                  <a:t>) </a:t>
                </a:r>
                <a:r>
                  <a:rPr lang="en-AU" sz="2000" b="1" dirty="0">
                    <a:solidFill>
                      <a:srgbClr val="00B050"/>
                    </a:solidFill>
                  </a:rPr>
                  <a:t>and</a:t>
                </a:r>
                <a:r>
                  <a:rPr lang="en-AU" sz="2000" dirty="0"/>
                  <a:t> </a:t>
                </a:r>
                <a14:m>
                  <m:oMath xmlns:m="http://schemas.openxmlformats.org/officeDocument/2006/math">
                    <m:sSub>
                      <m:sSubPr>
                        <m:ctrlPr>
                          <a:rPr lang="en-AU" sz="2000" i="1" smtClean="0">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2</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2</m:t>
                        </m:r>
                      </m:sub>
                    </m:sSub>
                    <m:r>
                      <a:rPr lang="en-AU" sz="2000" i="1">
                        <a:solidFill>
                          <a:srgbClr val="FF0000"/>
                        </a:solidFill>
                        <a:latin typeface="Cambria Math" panose="02040503050406030204" pitchFamily="18" charset="0"/>
                      </a:rPr>
                      <m:t>…</m:t>
                    </m:r>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𝑄</m:t>
                        </m:r>
                      </m:e>
                      <m:sub>
                        <m:r>
                          <a:rPr lang="en-AU" sz="2000" i="1">
                            <a:solidFill>
                              <a:srgbClr val="FF0000"/>
                            </a:solidFill>
                            <a:latin typeface="Cambria Math" panose="02040503050406030204" pitchFamily="18" charset="0"/>
                          </a:rPr>
                          <m:t>𝑛</m:t>
                        </m:r>
                      </m:sub>
                    </m:sSub>
                    <m:sSub>
                      <m:sSubPr>
                        <m:ctrlPr>
                          <a:rPr lang="en-AU" sz="2000" i="1">
                            <a:solidFill>
                              <a:srgbClr val="FF0000"/>
                            </a:solidFill>
                            <a:latin typeface="Cambria Math" panose="02040503050406030204" pitchFamily="18" charset="0"/>
                          </a:rPr>
                        </m:ctrlPr>
                      </m:sSubPr>
                      <m:e>
                        <m:r>
                          <a:rPr lang="en-AU" sz="2000" i="1">
                            <a:solidFill>
                              <a:srgbClr val="FF0000"/>
                            </a:solidFill>
                            <a:latin typeface="Cambria Math" panose="02040503050406030204" pitchFamily="18" charset="0"/>
                          </a:rPr>
                          <m:t>𝑋</m:t>
                        </m:r>
                      </m:e>
                      <m:sub>
                        <m:r>
                          <a:rPr lang="en-AU" sz="2000" i="1">
                            <a:solidFill>
                              <a:srgbClr val="FF0000"/>
                            </a:solidFill>
                            <a:latin typeface="Cambria Math" panose="02040503050406030204" pitchFamily="18" charset="0"/>
                          </a:rPr>
                          <m:t>𝑛</m:t>
                        </m:r>
                      </m:sub>
                    </m:sSub>
                    <m:r>
                      <a:rPr lang="en-AU" sz="2000" i="1">
                        <a:solidFill>
                          <a:srgbClr val="FF0000"/>
                        </a:solidFill>
                        <a:latin typeface="Cambria Math" panose="02040503050406030204" pitchFamily="18" charset="0"/>
                      </a:rPr>
                      <m:t> </m:t>
                    </m:r>
                    <m:r>
                      <a:rPr lang="en-AU" sz="2000" b="0" i="1" smtClean="0">
                        <a:solidFill>
                          <a:srgbClr val="FFFF00"/>
                        </a:solidFill>
                        <a:latin typeface="Cambria Math" panose="02040503050406030204" pitchFamily="18" charset="0"/>
                      </a:rPr>
                      <m:t> </m:t>
                    </m:r>
                    <m:r>
                      <a:rPr lang="az-Cyrl-AZ" sz="2000" i="1">
                        <a:latin typeface="Cambria Math" panose="02040503050406030204" pitchFamily="18" charset="0"/>
                      </a:rPr>
                      <m:t>Ф</m:t>
                    </m:r>
                  </m:oMath>
                </a14:m>
                <a:r>
                  <a:rPr lang="en-AU" sz="2000" dirty="0"/>
                  <a:t>(</a:t>
                </a:r>
                <a14:m>
                  <m:oMath xmlns:m="http://schemas.openxmlformats.org/officeDocument/2006/math">
                    <m:r>
                      <a:rPr lang="en-AU" sz="2000" i="1">
                        <a:latin typeface="Cambria Math" panose="02040503050406030204" pitchFamily="18" charset="0"/>
                        <a:ea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𝑋</m:t>
                        </m:r>
                      </m:e>
                      <m:sub>
                        <m:r>
                          <a:rPr lang="en-AU" sz="2000" i="1">
                            <a:latin typeface="Cambria Math" panose="02040503050406030204" pitchFamily="18" charset="0"/>
                          </a:rPr>
                          <m:t>1</m:t>
                        </m:r>
                      </m:sub>
                    </m:sSub>
                  </m:oMath>
                </a14:m>
                <a:r>
                  <a:rPr lang="en-AU" sz="2000" dirty="0"/>
                  <a:t>) is true.</a:t>
                </a:r>
              </a:p>
            </p:txBody>
          </p:sp>
        </mc:Choice>
        <mc:Fallback xmlns="">
          <p:sp>
            <p:nvSpPr>
              <p:cNvPr id="6" name="TextBox 5">
                <a:extLst>
                  <a:ext uri="{FF2B5EF4-FFF2-40B4-BE49-F238E27FC236}">
                    <a16:creationId xmlns:a16="http://schemas.microsoft.com/office/drawing/2014/main" id="{76EB45E4-A6C7-4DA4-96CE-8986E439BB6D}"/>
                  </a:ext>
                </a:extLst>
              </p:cNvPr>
              <p:cNvSpPr txBox="1">
                <a:spLocks noRot="1" noChangeAspect="1" noMove="1" noResize="1" noEditPoints="1" noAdjustHandles="1" noChangeArrowheads="1" noChangeShapeType="1" noTextEdit="1"/>
              </p:cNvSpPr>
              <p:nvPr/>
            </p:nvSpPr>
            <p:spPr>
              <a:xfrm>
                <a:off x="1068509" y="3297736"/>
                <a:ext cx="9719355" cy="1323439"/>
              </a:xfrm>
              <a:prstGeom prst="rect">
                <a:avLst/>
              </a:prstGeom>
              <a:blipFill>
                <a:blip r:embed="rId3"/>
                <a:stretch>
                  <a:fillRect l="-627" t="-2765" b="-7373"/>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0A9F0E7E-DE4B-4817-82C7-CF1CD5CF452C}"/>
              </a:ext>
            </a:extLst>
          </p:cNvPr>
          <p:cNvSpPr>
            <a:spLocks noGrp="1"/>
          </p:cNvSpPr>
          <p:nvPr>
            <p:ph type="sldNum" sz="quarter" idx="12"/>
          </p:nvPr>
        </p:nvSpPr>
        <p:spPr/>
        <p:txBody>
          <a:bodyPr/>
          <a:lstStyle/>
          <a:p>
            <a:fld id="{0078EA1F-2186-4AE8-B6FF-55AEFF47E016}" type="slidenum">
              <a:rPr lang="en-AU" smtClean="0"/>
              <a:t>5</a:t>
            </a:fld>
            <a:endParaRPr lang="en-AU"/>
          </a:p>
        </p:txBody>
      </p:sp>
    </p:spTree>
    <p:extLst>
      <p:ext uri="{BB962C8B-B14F-4D97-AF65-F5344CB8AC3E}">
        <p14:creationId xmlns:p14="http://schemas.microsoft.com/office/powerpoint/2010/main" val="8603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292A-A3B3-4283-8359-9B098E82755F}"/>
              </a:ext>
            </a:extLst>
          </p:cNvPr>
          <p:cNvSpPr>
            <a:spLocks noGrp="1"/>
          </p:cNvSpPr>
          <p:nvPr>
            <p:ph type="title"/>
          </p:nvPr>
        </p:nvSpPr>
        <p:spPr/>
        <p:txBody>
          <a:bodyPr/>
          <a:lstStyle/>
          <a:p>
            <a:r>
              <a:rPr lang="en-AU" dirty="0"/>
              <a:t>Unit and pure literals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D05552-3FB7-4DC6-B1F3-8F5416DE105E}"/>
                  </a:ext>
                </a:extLst>
              </p:cNvPr>
              <p:cNvSpPr>
                <a:spLocks noGrp="1"/>
              </p:cNvSpPr>
              <p:nvPr>
                <p:ph idx="1"/>
              </p:nvPr>
            </p:nvSpPr>
            <p:spPr>
              <a:xfrm>
                <a:off x="980022" y="1727237"/>
                <a:ext cx="10515600" cy="4195481"/>
              </a:xfrm>
            </p:spPr>
            <p:txBody>
              <a:bodyPr>
                <a:normAutofit fontScale="92500" lnSpcReduction="10000"/>
              </a:bodyPr>
              <a:lstStyle/>
              <a:p>
                <a:r>
                  <a:rPr lang="en-AU" sz="2600" dirty="0"/>
                  <a:t>Unit literal </a:t>
                </a:r>
              </a:p>
              <a:p>
                <a:pPr marL="0" indent="0">
                  <a:buNone/>
                </a:pPr>
                <a:r>
                  <a:rPr lang="en-AU" sz="2400" dirty="0"/>
                  <a:t>    </a:t>
                </a:r>
                <a:r>
                  <a:rPr lang="en-AU" sz="2000" dirty="0"/>
                  <a:t>- A literal l is called unit if it is the only existential literal in a clause C in </a:t>
                </a:r>
                <a14:m>
                  <m:oMath xmlns:m="http://schemas.openxmlformats.org/officeDocument/2006/math">
                    <m:r>
                      <a:rPr lang="az-Cyrl-AZ" sz="2000" b="0" i="1" smtClean="0">
                        <a:latin typeface="Cambria Math" panose="02040503050406030204" pitchFamily="18" charset="0"/>
                      </a:rPr>
                      <m:t>Ф</m:t>
                    </m:r>
                  </m:oMath>
                </a14:m>
                <a:r>
                  <a:rPr lang="en-AU" sz="2000" dirty="0"/>
                  <a:t>, and all universal            variables in C occurs to the right of l in the prefix.</a:t>
                </a:r>
              </a:p>
              <a:p>
                <a:pPr marL="0" indent="0">
                  <a:buNone/>
                </a:pPr>
                <a:r>
                  <a:rPr lang="en-AU" sz="2000" dirty="0"/>
                  <a:t>    - unit propagation: </a:t>
                </a:r>
                <a14:m>
                  <m:oMath xmlns:m="http://schemas.openxmlformats.org/officeDocument/2006/math">
                    <m:r>
                      <a:rPr lang="az-Cyrl-AZ" sz="2000" b="0" i="1" smtClean="0">
                        <a:latin typeface="Cambria Math" panose="02040503050406030204" pitchFamily="18" charset="0"/>
                      </a:rPr>
                      <m:t>Ф</m:t>
                    </m:r>
                  </m:oMath>
                </a14:m>
                <a:r>
                  <a:rPr lang="en-AU" sz="2000" dirty="0"/>
                  <a:t> = </a:t>
                </a:r>
                <a14:m>
                  <m:oMath xmlns:m="http://schemas.openxmlformats.org/officeDocument/2006/math">
                    <m:sSub>
                      <m:sSubPr>
                        <m:ctrlPr>
                          <a:rPr lang="az-Cyrl-AZ" sz="2000" i="1" dirty="0" smtClean="0">
                            <a:latin typeface="Cambria Math" panose="02040503050406030204" pitchFamily="18" charset="0"/>
                          </a:rPr>
                        </m:ctrlPr>
                      </m:sSubPr>
                      <m:e>
                        <m:r>
                          <a:rPr lang="az-Cyrl-AZ" sz="2000" i="1" dirty="0">
                            <a:latin typeface="Cambria Math" panose="02040503050406030204" pitchFamily="18" charset="0"/>
                          </a:rPr>
                          <m:t>Ф</m:t>
                        </m:r>
                      </m:e>
                      <m:sub>
                        <m:r>
                          <a:rPr lang="en-AU" sz="2000" b="0" i="1" dirty="0" smtClean="0">
                            <a:latin typeface="Cambria Math" panose="02040503050406030204" pitchFamily="18" charset="0"/>
                          </a:rPr>
                          <m:t>𝑙</m:t>
                        </m:r>
                      </m:sub>
                    </m:sSub>
                  </m:oMath>
                </a14:m>
                <a:endParaRPr lang="en-AU" sz="2000" dirty="0"/>
              </a:p>
              <a:p>
                <a:r>
                  <a:rPr lang="en-AU" sz="2400" dirty="0"/>
                  <a:t>Pure literal:</a:t>
                </a:r>
              </a:p>
              <a:p>
                <a:pPr marL="0" indent="0">
                  <a:buNone/>
                </a:pPr>
                <a:r>
                  <a:rPr lang="en-AU" sz="2200" dirty="0"/>
                  <a:t>   </a:t>
                </a:r>
                <a:r>
                  <a:rPr lang="en-AU" sz="1900" dirty="0"/>
                  <a:t>- A literal </a:t>
                </a:r>
                <a14:m>
                  <m:oMath xmlns:m="http://schemas.openxmlformats.org/officeDocument/2006/math">
                    <m:r>
                      <a:rPr lang="en-AU" sz="2000" b="0" i="1" smtClean="0">
                        <a:latin typeface="Cambria Math" panose="02040503050406030204" pitchFamily="18" charset="0"/>
                        <a:ea typeface="Cambria Math" panose="02040503050406030204" pitchFamily="18" charset="0"/>
                      </a:rPr>
                      <m:t>𝑙</m:t>
                    </m:r>
                  </m:oMath>
                </a14:m>
                <a:r>
                  <a:rPr lang="en-AU" sz="1900" dirty="0"/>
                  <a:t> is called pure if </a:t>
                </a:r>
                <a14:m>
                  <m:oMath xmlns:m="http://schemas.openxmlformats.org/officeDocument/2006/math">
                    <m:r>
                      <a:rPr lang="en-AU" sz="1800" i="1">
                        <a:latin typeface="Cambria Math" panose="02040503050406030204" pitchFamily="18" charset="0"/>
                        <a:ea typeface="Cambria Math" panose="02040503050406030204" pitchFamily="18" charset="0"/>
                      </a:rPr>
                      <m:t>𝑙</m:t>
                    </m:r>
                    <m:r>
                      <a:rPr lang="en-AU" sz="1800" i="1">
                        <a:latin typeface="Cambria Math" panose="02040503050406030204" pitchFamily="18" charset="0"/>
                        <a:ea typeface="Cambria Math" panose="02040503050406030204" pitchFamily="18" charset="0"/>
                      </a:rPr>
                      <m:t> </m:t>
                    </m:r>
                  </m:oMath>
                </a14:m>
                <a:r>
                  <a:rPr lang="en-AU" sz="1900" dirty="0"/>
                  <a:t>is existential and </a:t>
                </a:r>
                <a14:m>
                  <m:oMath xmlns:m="http://schemas.openxmlformats.org/officeDocument/2006/math">
                    <m:r>
                      <a:rPr lang="en-AU" sz="2000" i="1">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𝑙</m:t>
                    </m:r>
                    <m:r>
                      <a:rPr lang="en-AU" sz="2000" i="1">
                        <a:latin typeface="Cambria Math" panose="02040503050406030204" pitchFamily="18" charset="0"/>
                        <a:ea typeface="Cambria Math" panose="02040503050406030204" pitchFamily="18" charset="0"/>
                      </a:rPr>
                      <m:t> </m:t>
                    </m:r>
                  </m:oMath>
                </a14:m>
                <a:r>
                  <a:rPr lang="en-AU" sz="1900" dirty="0"/>
                  <a:t> does not appear in </a:t>
                </a:r>
                <a14:m>
                  <m:oMath xmlns:m="http://schemas.openxmlformats.org/officeDocument/2006/math">
                    <m:r>
                      <a:rPr lang="az-Cyrl-AZ" sz="1900" b="0" i="1" smtClean="0">
                        <a:latin typeface="Cambria Math" panose="02040503050406030204" pitchFamily="18" charset="0"/>
                      </a:rPr>
                      <m:t>Ф</m:t>
                    </m:r>
                  </m:oMath>
                </a14:m>
                <a:r>
                  <a:rPr lang="en-AU" sz="1900" dirty="0"/>
                  <a:t> or it is universal and</a:t>
                </a:r>
                <a14:m>
                  <m:oMath xmlns:m="http://schemas.openxmlformats.org/officeDocument/2006/math">
                    <m:r>
                      <a:rPr lang="en-AU" sz="2000" i="1" dirty="0" smtClean="0">
                        <a:latin typeface="Cambria Math" panose="02040503050406030204" pitchFamily="18" charset="0"/>
                        <a:ea typeface="Cambria Math" panose="02040503050406030204" pitchFamily="18" charset="0"/>
                      </a:rPr>
                      <m:t> </m:t>
                    </m:r>
                    <m:r>
                      <a:rPr lang="en-AU" sz="2000" b="0" i="1" smtClean="0">
                        <a:latin typeface="Cambria Math" panose="02040503050406030204" pitchFamily="18" charset="0"/>
                        <a:ea typeface="Cambria Math" panose="02040503050406030204" pitchFamily="18" charset="0"/>
                      </a:rPr>
                      <m:t>𝑙</m:t>
                    </m:r>
                  </m:oMath>
                </a14:m>
                <a:r>
                  <a:rPr lang="en-AU" sz="1900" dirty="0"/>
                  <a:t> does not appear in </a:t>
                </a:r>
                <a14:m>
                  <m:oMath xmlns:m="http://schemas.openxmlformats.org/officeDocument/2006/math">
                    <m:r>
                      <a:rPr lang="az-Cyrl-AZ" sz="1900" i="1">
                        <a:latin typeface="Cambria Math" panose="02040503050406030204" pitchFamily="18" charset="0"/>
                      </a:rPr>
                      <m:t>Ф</m:t>
                    </m:r>
                  </m:oMath>
                </a14:m>
                <a:r>
                  <a:rPr lang="en-AU" sz="1900" dirty="0"/>
                  <a:t>. </a:t>
                </a:r>
              </a:p>
              <a:p>
                <a:pPr marL="0" indent="0">
                  <a:buNone/>
                </a:pPr>
                <a:r>
                  <a:rPr lang="en-AU" sz="1900" dirty="0"/>
                  <a:t>    - pure literal elimination: </a:t>
                </a:r>
                <a14:m>
                  <m:oMath xmlns:m="http://schemas.openxmlformats.org/officeDocument/2006/math">
                    <m:r>
                      <a:rPr lang="az-Cyrl-AZ" sz="1900" b="0" i="1" smtClean="0">
                        <a:latin typeface="Cambria Math" panose="02040503050406030204" pitchFamily="18" charset="0"/>
                      </a:rPr>
                      <m:t>Ф</m:t>
                    </m:r>
                  </m:oMath>
                </a14:m>
                <a:r>
                  <a:rPr lang="en-AU" sz="1900" dirty="0"/>
                  <a:t> = </a:t>
                </a:r>
                <a14:m>
                  <m:oMath xmlns:m="http://schemas.openxmlformats.org/officeDocument/2006/math">
                    <m:sSub>
                      <m:sSubPr>
                        <m:ctrlPr>
                          <a:rPr lang="az-Cyrl-AZ" sz="1900" i="1" dirty="0" smtClean="0">
                            <a:latin typeface="Cambria Math" panose="02040503050406030204" pitchFamily="18" charset="0"/>
                          </a:rPr>
                        </m:ctrlPr>
                      </m:sSubPr>
                      <m:e>
                        <m:r>
                          <a:rPr lang="az-Cyrl-AZ" sz="1900" i="1" dirty="0">
                            <a:latin typeface="Cambria Math" panose="02040503050406030204" pitchFamily="18" charset="0"/>
                          </a:rPr>
                          <m:t>Ф</m:t>
                        </m:r>
                      </m:e>
                      <m:sub>
                        <m:r>
                          <a:rPr lang="en-AU" sz="1900" b="0" i="1" dirty="0" smtClean="0">
                            <a:latin typeface="Cambria Math" panose="02040503050406030204" pitchFamily="18" charset="0"/>
                          </a:rPr>
                          <m:t>𝑙</m:t>
                        </m:r>
                      </m:sub>
                    </m:sSub>
                  </m:oMath>
                </a14:m>
                <a:endParaRPr lang="en-AU" sz="1900" dirty="0"/>
              </a:p>
              <a:p>
                <a:pPr marL="0" indent="0">
                  <a:buNone/>
                </a:pPr>
                <a:endParaRPr lang="en-AU" sz="2400" dirty="0"/>
              </a:p>
              <a:p>
                <a14:m>
                  <m:oMath xmlns:m="http://schemas.openxmlformats.org/officeDocument/2006/math">
                    <m:r>
                      <a:rPr lang="en-AU" sz="240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𝑥</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𝑦</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𝑧</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𝑤</m:t>
                    </m:r>
                    <m:r>
                      <a:rPr lang="en-AU" sz="2400" b="0" i="1" smtClean="0">
                        <a:latin typeface="Cambria Math" panose="02040503050406030204" pitchFamily="18" charset="0"/>
                        <a:ea typeface="Cambria Math" panose="02040503050406030204" pitchFamily="18" charset="0"/>
                      </a:rPr>
                      <m:t>  </m:t>
                    </m:r>
                    <m:d>
                      <m:dPr>
                        <m:ctrlPr>
                          <a:rPr lang="en-AU" sz="2400" b="0" i="1" smtClean="0">
                            <a:latin typeface="Cambria Math" panose="02040503050406030204" pitchFamily="18" charset="0"/>
                            <a:ea typeface="Cambria Math" panose="02040503050406030204" pitchFamily="18" charset="0"/>
                          </a:rPr>
                        </m:ctrlPr>
                      </m:dPr>
                      <m:e>
                        <m:r>
                          <a:rPr lang="en-AU" sz="2400" i="1">
                            <a:latin typeface="Cambria Math" panose="02040503050406030204" pitchFamily="18" charset="0"/>
                            <a:ea typeface="Cambria Math" panose="02040503050406030204" pitchFamily="18" charset="0"/>
                          </a:rPr>
                          <m:t>𝑥</m:t>
                        </m:r>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𝑧</m:t>
                        </m:r>
                      </m:e>
                    </m:d>
                    <m:r>
                      <a:rPr lang="en-AU" sz="2400" b="0" i="1" smtClean="0">
                        <a:latin typeface="Cambria Math" panose="02040503050406030204" pitchFamily="18" charset="0"/>
                        <a:ea typeface="Cambria Math" panose="02040503050406030204" pitchFamily="18" charset="0"/>
                      </a:rPr>
                      <m:t>∧</m:t>
                    </m:r>
                    <m:d>
                      <m:dPr>
                        <m:ctrlPr>
                          <a:rPr lang="en-AU" sz="2400" b="0" i="1" smtClean="0">
                            <a:latin typeface="Cambria Math" panose="02040503050406030204" pitchFamily="18" charset="0"/>
                            <a:ea typeface="Cambria Math" panose="02040503050406030204" pitchFamily="18" charset="0"/>
                          </a:rPr>
                        </m:ctrlPr>
                      </m:dPr>
                      <m:e>
                        <m:r>
                          <a:rPr lang="en-AU" sz="2400" b="0" i="1" smtClean="0">
                            <a:latin typeface="Cambria Math" panose="02040503050406030204" pitchFamily="18" charset="0"/>
                            <a:ea typeface="Cambria Math" panose="02040503050406030204" pitchFamily="18" charset="0"/>
                          </a:rPr>
                          <m:t>𝑦</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𝑤</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𝑧</m:t>
                        </m:r>
                      </m:e>
                    </m:d>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𝑦</m:t>
                    </m:r>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𝑤</m:t>
                    </m:r>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𝑧</m:t>
                    </m:r>
                    <m:r>
                      <a:rPr lang="en-AU" sz="2400" i="1">
                        <a:latin typeface="Cambria Math" panose="02040503050406030204" pitchFamily="18" charset="0"/>
                        <a:ea typeface="Cambria Math" panose="02040503050406030204" pitchFamily="18" charset="0"/>
                      </a:rPr>
                      <m:t>)</m:t>
                    </m:r>
                  </m:oMath>
                </a14:m>
                <a:endParaRPr lang="en-AU" sz="2400" dirty="0"/>
              </a:p>
              <a:p>
                <a:r>
                  <a:rPr lang="en-AU" sz="2400" dirty="0"/>
                  <a:t>In the example, x is unit, z and y are pure</a:t>
                </a:r>
              </a:p>
              <a:p>
                <a:pPr marL="0" indent="0">
                  <a:buNone/>
                </a:pPr>
                <a:endParaRPr lang="en-AU" sz="2400" dirty="0"/>
              </a:p>
            </p:txBody>
          </p:sp>
        </mc:Choice>
        <mc:Fallback xmlns="">
          <p:sp>
            <p:nvSpPr>
              <p:cNvPr id="3" name="Content Placeholder 2">
                <a:extLst>
                  <a:ext uri="{FF2B5EF4-FFF2-40B4-BE49-F238E27FC236}">
                    <a16:creationId xmlns:a16="http://schemas.microsoft.com/office/drawing/2014/main" id="{F6D05552-3FB7-4DC6-B1F3-8F5416DE105E}"/>
                  </a:ext>
                </a:extLst>
              </p:cNvPr>
              <p:cNvSpPr>
                <a:spLocks noGrp="1" noRot="1" noChangeAspect="1" noMove="1" noResize="1" noEditPoints="1" noAdjustHandles="1" noChangeArrowheads="1" noChangeShapeType="1" noTextEdit="1"/>
              </p:cNvSpPr>
              <p:nvPr>
                <p:ph idx="1"/>
              </p:nvPr>
            </p:nvSpPr>
            <p:spPr>
              <a:xfrm>
                <a:off x="980022" y="1727237"/>
                <a:ext cx="10515600" cy="4195481"/>
              </a:xfrm>
              <a:blipFill>
                <a:blip r:embed="rId3"/>
                <a:stretch>
                  <a:fillRect l="-812" t="-2758"/>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EAB76351-3EE9-4F9D-B5AA-FC0DE148991C}"/>
              </a:ext>
            </a:extLst>
          </p:cNvPr>
          <p:cNvSpPr>
            <a:spLocks noGrp="1"/>
          </p:cNvSpPr>
          <p:nvPr>
            <p:ph type="sldNum" sz="quarter" idx="12"/>
          </p:nvPr>
        </p:nvSpPr>
        <p:spPr/>
        <p:txBody>
          <a:bodyPr/>
          <a:lstStyle/>
          <a:p>
            <a:fld id="{0078EA1F-2186-4AE8-B6FF-55AEFF47E016}" type="slidenum">
              <a:rPr lang="en-AU" smtClean="0"/>
              <a:t>6</a:t>
            </a:fld>
            <a:endParaRPr lang="en-AU"/>
          </a:p>
        </p:txBody>
      </p:sp>
    </p:spTree>
    <p:extLst>
      <p:ext uri="{BB962C8B-B14F-4D97-AF65-F5344CB8AC3E}">
        <p14:creationId xmlns:p14="http://schemas.microsoft.com/office/powerpoint/2010/main" val="257521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C327-3E9B-45CF-A39C-675EE8B56153}"/>
              </a:ext>
            </a:extLst>
          </p:cNvPr>
          <p:cNvSpPr>
            <a:spLocks noGrp="1"/>
          </p:cNvSpPr>
          <p:nvPr>
            <p:ph type="title"/>
          </p:nvPr>
        </p:nvSpPr>
        <p:spPr/>
        <p:txBody>
          <a:bodyPr>
            <a:normAutofit/>
          </a:bodyPr>
          <a:lstStyle/>
          <a:p>
            <a:r>
              <a:rPr lang="en-AU" sz="4800" dirty="0"/>
              <a:t>QDLL </a:t>
            </a:r>
            <a:endParaRPr lang="en-AU" sz="2000" dirty="0"/>
          </a:p>
        </p:txBody>
      </p:sp>
      <p:sp>
        <p:nvSpPr>
          <p:cNvPr id="3" name="Content Placeholder 2">
            <a:extLst>
              <a:ext uri="{FF2B5EF4-FFF2-40B4-BE49-F238E27FC236}">
                <a16:creationId xmlns:a16="http://schemas.microsoft.com/office/drawing/2014/main" id="{6604A892-CF5F-43EA-8D02-0FAF0457125D}"/>
              </a:ext>
            </a:extLst>
          </p:cNvPr>
          <p:cNvSpPr>
            <a:spLocks noGrp="1"/>
          </p:cNvSpPr>
          <p:nvPr>
            <p:ph idx="1"/>
          </p:nvPr>
        </p:nvSpPr>
        <p:spPr>
          <a:xfrm>
            <a:off x="646111" y="1477565"/>
            <a:ext cx="11128073" cy="5128718"/>
          </a:xfrm>
        </p:spPr>
        <p:txBody>
          <a:bodyPr/>
          <a:lstStyle/>
          <a:p>
            <a:pPr marL="0" indent="0">
              <a:buNone/>
            </a:pPr>
            <a:endParaRPr lang="en-AU" sz="2000" dirty="0"/>
          </a:p>
          <a:p>
            <a:r>
              <a:rPr lang="en-AU" dirty="0"/>
              <a:t>Modification of the DPLL </a:t>
            </a:r>
            <a:r>
              <a:rPr lang="en-AU" sz="1800" dirty="0"/>
              <a:t>(</a:t>
            </a:r>
            <a:r>
              <a:rPr lang="en-AU" sz="1800" i="0" dirty="0">
                <a:solidFill>
                  <a:srgbClr val="202122"/>
                </a:solidFill>
                <a:effectLst/>
                <a:latin typeface="+mn-lt"/>
              </a:rPr>
              <a:t>Davis–Putnam-</a:t>
            </a:r>
            <a:r>
              <a:rPr lang="en-AU" sz="1800" i="0" dirty="0" err="1">
                <a:solidFill>
                  <a:srgbClr val="202122"/>
                </a:solidFill>
                <a:effectLst/>
                <a:latin typeface="+mn-lt"/>
              </a:rPr>
              <a:t>Logemann</a:t>
            </a:r>
            <a:r>
              <a:rPr lang="en-AU" sz="1800" i="0" dirty="0">
                <a:solidFill>
                  <a:srgbClr val="202122"/>
                </a:solidFill>
                <a:effectLst/>
                <a:latin typeface="+mn-lt"/>
              </a:rPr>
              <a:t>–Loveland)</a:t>
            </a:r>
            <a:r>
              <a:rPr lang="en-AU" dirty="0"/>
              <a:t> algorithm in SAT</a:t>
            </a:r>
          </a:p>
          <a:p>
            <a:r>
              <a:rPr lang="en-AU" dirty="0"/>
              <a:t>Proposed by </a:t>
            </a:r>
            <a:r>
              <a:rPr lang="en-AU" dirty="0" err="1"/>
              <a:t>Cadoli</a:t>
            </a:r>
            <a:r>
              <a:rPr lang="en-AU" dirty="0"/>
              <a:t>, </a:t>
            </a:r>
            <a:r>
              <a:rPr lang="en-AU" dirty="0" err="1"/>
              <a:t>Giovanardi</a:t>
            </a:r>
            <a:r>
              <a:rPr lang="en-AU" dirty="0"/>
              <a:t>, and </a:t>
            </a:r>
            <a:r>
              <a:rPr lang="en-AU" dirty="0" err="1"/>
              <a:t>Schaerf</a:t>
            </a:r>
            <a:r>
              <a:rPr lang="en-AU" dirty="0"/>
              <a:t> in around 1998</a:t>
            </a:r>
          </a:p>
          <a:p>
            <a:r>
              <a:rPr lang="en-AU" dirty="0"/>
              <a:t>Baseline procedure for search based solver</a:t>
            </a:r>
          </a:p>
          <a:p>
            <a:r>
              <a:rPr lang="en-AU" dirty="0"/>
              <a:t>QBF semantic + unit propagation + pure literal elimination</a:t>
            </a:r>
          </a:p>
          <a:p>
            <a:endParaRPr lang="en-AU" sz="2400" dirty="0"/>
          </a:p>
          <a:p>
            <a:pPr marL="0" indent="0">
              <a:buNone/>
            </a:pPr>
            <a:r>
              <a:rPr lang="en-AU" sz="2400" dirty="0"/>
              <a:t>  </a:t>
            </a:r>
          </a:p>
          <a:p>
            <a:endParaRPr lang="en-AU" sz="2400" dirty="0"/>
          </a:p>
          <a:p>
            <a:endParaRPr lang="en-AU" sz="2400" dirty="0"/>
          </a:p>
          <a:p>
            <a:endParaRPr lang="en-AU" sz="2000" dirty="0"/>
          </a:p>
          <a:p>
            <a:endParaRPr lang="en-AU" sz="2000" dirty="0"/>
          </a:p>
          <a:p>
            <a:endParaRPr lang="en-AU" sz="2000" dirty="0"/>
          </a:p>
        </p:txBody>
      </p:sp>
      <p:sp>
        <p:nvSpPr>
          <p:cNvPr id="4" name="Slide Number Placeholder 3">
            <a:extLst>
              <a:ext uri="{FF2B5EF4-FFF2-40B4-BE49-F238E27FC236}">
                <a16:creationId xmlns:a16="http://schemas.microsoft.com/office/drawing/2014/main" id="{005F2F2B-97D8-4977-A215-EA52AF040E8E}"/>
              </a:ext>
            </a:extLst>
          </p:cNvPr>
          <p:cNvSpPr>
            <a:spLocks noGrp="1"/>
          </p:cNvSpPr>
          <p:nvPr>
            <p:ph type="sldNum" sz="quarter" idx="12"/>
          </p:nvPr>
        </p:nvSpPr>
        <p:spPr/>
        <p:txBody>
          <a:bodyPr/>
          <a:lstStyle/>
          <a:p>
            <a:fld id="{0078EA1F-2186-4AE8-B6FF-55AEFF47E016}" type="slidenum">
              <a:rPr lang="en-AU" smtClean="0"/>
              <a:t>7</a:t>
            </a:fld>
            <a:endParaRPr lang="en-AU"/>
          </a:p>
        </p:txBody>
      </p:sp>
    </p:spTree>
    <p:extLst>
      <p:ext uri="{BB962C8B-B14F-4D97-AF65-F5344CB8AC3E}">
        <p14:creationId xmlns:p14="http://schemas.microsoft.com/office/powerpoint/2010/main" val="349016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2682-9DE3-4433-BE6A-F9FA79651BE1}"/>
              </a:ext>
            </a:extLst>
          </p:cNvPr>
          <p:cNvSpPr>
            <a:spLocks noGrp="1"/>
          </p:cNvSpPr>
          <p:nvPr>
            <p:ph type="title"/>
          </p:nvPr>
        </p:nvSpPr>
        <p:spPr/>
        <p:txBody>
          <a:bodyPr/>
          <a:lstStyle/>
          <a:p>
            <a:r>
              <a:rPr lang="en-AU" dirty="0"/>
              <a:t>QDLL </a:t>
            </a:r>
            <a:r>
              <a:rPr lang="en-AU" sz="2400" dirty="0"/>
              <a:t>(conventional)</a:t>
            </a:r>
          </a:p>
        </p:txBody>
      </p:sp>
      <p:pic>
        <p:nvPicPr>
          <p:cNvPr id="7" name="Content Placeholder 6" descr="Text&#10;&#10;Description automatically generated">
            <a:extLst>
              <a:ext uri="{FF2B5EF4-FFF2-40B4-BE49-F238E27FC236}">
                <a16:creationId xmlns:a16="http://schemas.microsoft.com/office/drawing/2014/main" id="{E6A13343-2F2D-40DD-AAC4-7CF135024C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625" y="1441704"/>
            <a:ext cx="9481098" cy="5416296"/>
          </a:xfrm>
        </p:spPr>
      </p:pic>
      <p:sp>
        <p:nvSpPr>
          <p:cNvPr id="3" name="Slide Number Placeholder 2">
            <a:extLst>
              <a:ext uri="{FF2B5EF4-FFF2-40B4-BE49-F238E27FC236}">
                <a16:creationId xmlns:a16="http://schemas.microsoft.com/office/drawing/2014/main" id="{1F83B4A5-505B-4830-A7A5-55308A266F13}"/>
              </a:ext>
            </a:extLst>
          </p:cNvPr>
          <p:cNvSpPr>
            <a:spLocks noGrp="1"/>
          </p:cNvSpPr>
          <p:nvPr>
            <p:ph type="sldNum" sz="quarter" idx="12"/>
          </p:nvPr>
        </p:nvSpPr>
        <p:spPr/>
        <p:txBody>
          <a:bodyPr/>
          <a:lstStyle/>
          <a:p>
            <a:fld id="{0078EA1F-2186-4AE8-B6FF-55AEFF47E016}" type="slidenum">
              <a:rPr lang="en-AU" smtClean="0"/>
              <a:t>8</a:t>
            </a:fld>
            <a:endParaRPr lang="en-AU"/>
          </a:p>
        </p:txBody>
      </p:sp>
      <p:pic>
        <p:nvPicPr>
          <p:cNvPr id="5" name="Picture 4" descr="Text&#10;&#10;Description automatically generated">
            <a:extLst>
              <a:ext uri="{FF2B5EF4-FFF2-40B4-BE49-F238E27FC236}">
                <a16:creationId xmlns:a16="http://schemas.microsoft.com/office/drawing/2014/main" id="{D563870E-050C-4B2D-8F9E-4DA68B914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955" y="5225786"/>
            <a:ext cx="2657988" cy="438130"/>
          </a:xfrm>
          <a:prstGeom prst="rect">
            <a:avLst/>
          </a:prstGeom>
        </p:spPr>
      </p:pic>
    </p:spTree>
    <p:extLst>
      <p:ext uri="{BB962C8B-B14F-4D97-AF65-F5344CB8AC3E}">
        <p14:creationId xmlns:p14="http://schemas.microsoft.com/office/powerpoint/2010/main" val="407765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57BF-DD69-448D-89FF-506B851DBB56}"/>
              </a:ext>
            </a:extLst>
          </p:cNvPr>
          <p:cNvSpPr>
            <a:spLocks noGrp="1"/>
          </p:cNvSpPr>
          <p:nvPr>
            <p:ph type="title"/>
          </p:nvPr>
        </p:nvSpPr>
        <p:spPr/>
        <p:txBody>
          <a:bodyPr/>
          <a:lstStyle/>
          <a:p>
            <a:r>
              <a:rPr lang="en-AU" dirty="0"/>
              <a:t>QDLL </a:t>
            </a:r>
            <a:r>
              <a:rPr lang="en-AU" sz="2400" dirty="0"/>
              <a:t>(original paper)</a:t>
            </a:r>
          </a:p>
        </p:txBody>
      </p:sp>
      <p:pic>
        <p:nvPicPr>
          <p:cNvPr id="9" name="Content Placeholder 8" descr="Table&#10;&#10;Description automatically generated">
            <a:extLst>
              <a:ext uri="{FF2B5EF4-FFF2-40B4-BE49-F238E27FC236}">
                <a16:creationId xmlns:a16="http://schemas.microsoft.com/office/drawing/2014/main" id="{CC0DDA3B-11CB-4015-AC42-A8D6E0A6D8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2334" y="1253330"/>
            <a:ext cx="7414675" cy="5604669"/>
          </a:xfrm>
        </p:spPr>
      </p:pic>
      <p:sp>
        <p:nvSpPr>
          <p:cNvPr id="10" name="Rectangle 9">
            <a:extLst>
              <a:ext uri="{FF2B5EF4-FFF2-40B4-BE49-F238E27FC236}">
                <a16:creationId xmlns:a16="http://schemas.microsoft.com/office/drawing/2014/main" id="{16764D80-DAEE-46F7-B547-714B840854E3}"/>
              </a:ext>
            </a:extLst>
          </p:cNvPr>
          <p:cNvSpPr/>
          <p:nvPr/>
        </p:nvSpPr>
        <p:spPr>
          <a:xfrm>
            <a:off x="1208315" y="3015341"/>
            <a:ext cx="6868886" cy="1600200"/>
          </a:xfrm>
          <a:prstGeom prst="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3" name="Slide Number Placeholder 2">
            <a:extLst>
              <a:ext uri="{FF2B5EF4-FFF2-40B4-BE49-F238E27FC236}">
                <a16:creationId xmlns:a16="http://schemas.microsoft.com/office/drawing/2014/main" id="{CC6DA59F-D9AE-4451-8089-5CB74A9AF7FC}"/>
              </a:ext>
            </a:extLst>
          </p:cNvPr>
          <p:cNvSpPr>
            <a:spLocks noGrp="1"/>
          </p:cNvSpPr>
          <p:nvPr>
            <p:ph type="sldNum" sz="quarter" idx="12"/>
          </p:nvPr>
        </p:nvSpPr>
        <p:spPr/>
        <p:txBody>
          <a:bodyPr/>
          <a:lstStyle/>
          <a:p>
            <a:fld id="{0078EA1F-2186-4AE8-B6FF-55AEFF47E016}" type="slidenum">
              <a:rPr lang="en-AU" smtClean="0"/>
              <a:t>9</a:t>
            </a:fld>
            <a:endParaRPr lang="en-AU"/>
          </a:p>
        </p:txBody>
      </p:sp>
      <p:pic>
        <p:nvPicPr>
          <p:cNvPr id="6" name="Picture 5" descr="Text&#10;&#10;Description automatically generated">
            <a:extLst>
              <a:ext uri="{FF2B5EF4-FFF2-40B4-BE49-F238E27FC236}">
                <a16:creationId xmlns:a16="http://schemas.microsoft.com/office/drawing/2014/main" id="{A1E15A71-63A5-4220-9C69-72ED7414F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641" y="5632902"/>
            <a:ext cx="2255216" cy="371739"/>
          </a:xfrm>
          <a:prstGeom prst="rect">
            <a:avLst/>
          </a:prstGeom>
        </p:spPr>
      </p:pic>
    </p:spTree>
    <p:extLst>
      <p:ext uri="{BB962C8B-B14F-4D97-AF65-F5344CB8AC3E}">
        <p14:creationId xmlns:p14="http://schemas.microsoft.com/office/powerpoint/2010/main" val="106816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4159</TotalTime>
  <Words>2152</Words>
  <Application>Microsoft Office PowerPoint</Application>
  <PresentationFormat>Widescreen</PresentationFormat>
  <Paragraphs>385</Paragraphs>
  <Slides>27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A strategy game based approach on solving logic formulas</vt:lpstr>
      <vt:lpstr>Motivation</vt:lpstr>
      <vt:lpstr>Outline</vt:lpstr>
      <vt:lpstr>Outline</vt:lpstr>
      <vt:lpstr>QBF</vt:lpstr>
      <vt:lpstr>Unit and pure literals</vt:lpstr>
      <vt:lpstr>QDLL </vt:lpstr>
      <vt:lpstr>QDLL (conventional)</vt:lpstr>
      <vt:lpstr>QDLL (original paper)</vt:lpstr>
      <vt:lpstr>Backjumping (Dependency backtracking)</vt:lpstr>
      <vt:lpstr>Backjumping (Dependency backtracking)</vt:lpstr>
      <vt:lpstr>Backjumping (Reason computation rules)</vt:lpstr>
      <vt:lpstr>Backjumping (Reason computation rules)</vt:lpstr>
      <vt:lpstr>Backjumping (Reason computation rules)</vt:lpstr>
      <vt:lpstr>Backjumping (Dependency backtracking)</vt:lpstr>
      <vt:lpstr>QCDCL</vt:lpstr>
      <vt:lpstr>Game Based Approach</vt:lpstr>
      <vt:lpstr>PNS Overview</vt:lpstr>
      <vt:lpstr>PNS Overview</vt:lpstr>
      <vt:lpstr>Outline</vt:lpstr>
      <vt:lpstr>Problem Formulation</vt:lpstr>
      <vt:lpstr>Backjumping modification (Reason computation rules)</vt:lpstr>
      <vt:lpstr>Preliminary Results</vt:lpstr>
      <vt:lpstr>Outline</vt:lpstr>
      <vt:lpstr>TODO and difficulty</vt:lpstr>
      <vt:lpstr>Plan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Yifan He</dc:creator>
  <cp:lastModifiedBy>Yifan He</cp:lastModifiedBy>
  <cp:revision>591</cp:revision>
  <dcterms:created xsi:type="dcterms:W3CDTF">2021-06-29T13:12:24Z</dcterms:created>
  <dcterms:modified xsi:type="dcterms:W3CDTF">2022-03-02T16:43:24Z</dcterms:modified>
</cp:coreProperties>
</file>