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322" r:id="rId4"/>
    <p:sldId id="320" r:id="rId5"/>
    <p:sldId id="305" r:id="rId6"/>
    <p:sldId id="257" r:id="rId7"/>
    <p:sldId id="321" r:id="rId8"/>
    <p:sldId id="259" r:id="rId9"/>
    <p:sldId id="260" r:id="rId10"/>
    <p:sldId id="261" r:id="rId11"/>
    <p:sldId id="304" r:id="rId12"/>
    <p:sldId id="267" r:id="rId13"/>
    <p:sldId id="271" r:id="rId14"/>
    <p:sldId id="306" r:id="rId15"/>
    <p:sldId id="273" r:id="rId16"/>
    <p:sldId id="269" r:id="rId17"/>
    <p:sldId id="264" r:id="rId18"/>
    <p:sldId id="307" r:id="rId19"/>
    <p:sldId id="262" r:id="rId20"/>
    <p:sldId id="279" r:id="rId21"/>
    <p:sldId id="283" r:id="rId22"/>
    <p:sldId id="265" r:id="rId23"/>
    <p:sldId id="309" r:id="rId24"/>
    <p:sldId id="276" r:id="rId25"/>
    <p:sldId id="286" r:id="rId26"/>
    <p:sldId id="288" r:id="rId27"/>
    <p:sldId id="291" r:id="rId28"/>
    <p:sldId id="289" r:id="rId29"/>
    <p:sldId id="293" r:id="rId30"/>
    <p:sldId id="292" r:id="rId31"/>
    <p:sldId id="285" r:id="rId32"/>
    <p:sldId id="294" r:id="rId33"/>
    <p:sldId id="297" r:id="rId34"/>
    <p:sldId id="298" r:id="rId35"/>
    <p:sldId id="299" r:id="rId36"/>
    <p:sldId id="308" r:id="rId37"/>
    <p:sldId id="314" r:id="rId38"/>
    <p:sldId id="315" r:id="rId39"/>
    <p:sldId id="313" r:id="rId40"/>
    <p:sldId id="316" r:id="rId41"/>
    <p:sldId id="300" r:id="rId42"/>
    <p:sldId id="310" r:id="rId43"/>
    <p:sldId id="280" r:id="rId44"/>
    <p:sldId id="281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3DD42-612F-4743-9B89-282BFBA8D1DD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D9E37-7766-479A-8DF6-E60B9282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60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Add examples, some unit literals, some pure literals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0EF53-30FA-40D2-9B57-AE32FBA21D7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42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1 + e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D9E37-7766-479A-8DF6-E60B9282FF4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4304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D9E37-7766-479A-8DF6-E60B9282FF4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10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Clarify QCDCL in context of </a:t>
            </a:r>
            <a:r>
              <a:rPr lang="en-AU" dirty="0" err="1"/>
              <a:t>dfs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D9E37-7766-479A-8DF6-E60B9282FF4A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846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E303-7AAA-4786-AC3B-C80C1939F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1766A-5955-4EF3-A1ED-68406DEB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D37A-7791-4AF3-B511-E173F034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93E5-464F-46B7-9D6F-C4D0AEDBB72C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9CE00-6A3D-42EB-BE3D-59456B28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4397-9D21-4DEB-B675-DE4BE7C2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879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43CC-DF97-48E8-B572-E22D4B23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1FFD3-0391-4FC9-93A3-E20718942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C30D3-AC26-45BE-AA8A-8EE721C2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576-CC50-4E5B-B462-3429E920692A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85EDC-9612-4B2D-964B-98311F96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3B54E-3818-4421-A1BA-1976832B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14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A56C3-B9D8-4581-9D1F-5D45244FE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2319B-1479-49BF-B6FF-0C99C557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2E9F-D20D-418C-8D3F-0F44C86B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6BF-56CC-4E48-9D34-49B61611A50E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6B7CE-64CB-4AA2-8CD1-D88BE4C2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30B5-B955-4796-A210-09AD0E9A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95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89EC-F62B-467D-87F7-FE554672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63F3-A2B0-4947-A1D1-428662B27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E4736-08D4-4CA9-9B93-3E709FA0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383C-FADC-47D3-A9BB-8C3FB6E7C925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AD209-08BC-49EA-945D-FC9DFEFA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4B699-06B1-4D97-9887-4BF3F595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20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45E4-AABF-4430-AB22-7BFBBDF6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7C0A7-4F51-491F-B4C8-AEB931968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B8AD7-A95A-44D7-B651-6993591C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ECE7-FEB7-479E-B3A2-42FD5B211784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2F0EB-BBD0-42C6-8E29-7A8156D3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758BB-A48C-422A-8466-805409B5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40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D287-F7A5-4CD3-9783-8781208C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9C3B-1913-4013-8BD1-E95A22045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560BD-7AC7-450C-BFA6-3B75120B1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5DE19-F1CB-48A9-A371-B076BAC3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1CDD-4AD9-454E-A310-A5CB6F8EA01A}" type="datetime1">
              <a:rPr lang="en-AU" smtClean="0"/>
              <a:t>27/03/2022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6B485-26FD-4FAB-9DC8-7EA2560E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CED43-6B5B-4FE9-A930-B90371B4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40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6C15-0257-455B-91B9-531D0D1F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DC5C6-043C-40FD-B9AB-2CCA25E3E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74574-B6E6-467C-8ED5-083D84EB2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FD201-7480-4B24-93B5-10BA8E68C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53FEF-C318-414D-B05F-DD84C1D55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3DFE3-6D68-409A-BF0C-F28BCE8F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861A-EA46-4C7E-87B7-440879333E71}" type="datetime1">
              <a:rPr lang="en-AU" smtClean="0"/>
              <a:t>27/03/2022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F23A7-7A58-4C16-A2C6-7EE13D5C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EBE5C-56B4-4142-9B2F-4E391858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36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AD07-4AC8-4E4F-80D3-B7CB6884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3AABF-A48C-4410-90DF-6C4C2BAA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5B47-5CB1-46FC-A125-40247F45060F}" type="datetime1">
              <a:rPr lang="en-AU" smtClean="0"/>
              <a:t>27/03/2022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D348F-446E-4058-97A7-99DC033D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FB27D-E014-4C73-B39F-17BE0CFD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00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1EB3E-C647-42FE-B954-37268714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95D7-F77C-43CA-B478-AB330A1DCC58}" type="datetime1">
              <a:rPr lang="en-AU" smtClean="0"/>
              <a:t>27/03/2022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B39D1-8D8E-4723-9421-6F199F6F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A7931-5278-4621-BA59-F2FA762D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37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F45E-30F2-4DA7-8B51-2199407E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0B58-0709-4967-A211-651FB677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F4A85-0094-4EA5-82AB-105457D35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EC66B-5287-4FFF-9CA3-375A08D9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C683-CCFB-48C4-AB9F-FEB4D1C1EB28}" type="datetime1">
              <a:rPr lang="en-AU" smtClean="0"/>
              <a:t>27/03/2022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1AF6B-6FC4-4039-814D-A287518D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4D06F-A396-4E66-8188-099097E2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76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BFFC-BC5C-4F6E-B255-157C45E5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9CE86-22A1-4914-B2ED-593FC87FB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F1AD7-795A-4098-9BB5-64228BFE2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C4EDC-C2A9-4E56-9D56-0896F3CF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CE3-8132-4BCF-B418-7860F0512025}" type="datetime1">
              <a:rPr lang="en-AU" smtClean="0"/>
              <a:t>27/03/2022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7B06C-EBB5-4AEE-97BB-EB00DFDD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2C5C5-474B-4E5A-9735-784CC564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62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B34DB-5817-4D82-9492-FF273462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B4912-3B1B-4246-9FB1-4D2830202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A0B3-12EE-4DCD-8CD0-9FA5D02AE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7D69-FC5A-4A3C-B365-6E2F53522D08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CD992-C887-47DA-B430-01FE0E6DE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3A394-174E-456D-A8FE-83C532AEA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06AEF-1170-4CFE-83C1-1BF49D97DE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41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70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0.png"/><Relationship Id="rId7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9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CFF4-A27B-4AF1-9BFC-6C2146964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6000" dirty="0"/>
              <a:t>A strategy game based approach on solving logic formulas</a:t>
            </a:r>
            <a:br>
              <a:rPr lang="en-AU" sz="6000" dirty="0"/>
            </a:br>
            <a:r>
              <a:rPr lang="en-AU" sz="4000" dirty="0"/>
              <a:t>Part 2: PNS and QCDCL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5DC40-2E04-4054-9C66-7BF5DF353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46007"/>
          </a:xfrm>
        </p:spPr>
        <p:txBody>
          <a:bodyPr>
            <a:normAutofit fontScale="70000" lnSpcReduction="20000"/>
          </a:bodyPr>
          <a:lstStyle/>
          <a:p>
            <a:r>
              <a:rPr lang="en-AU" sz="3200" dirty="0"/>
              <a:t>Yifan He</a:t>
            </a:r>
          </a:p>
          <a:p>
            <a:r>
              <a:rPr lang="en-AU" sz="3200" dirty="0"/>
              <a:t>Supervised By Dr. Abdallah </a:t>
            </a:r>
            <a:r>
              <a:rPr lang="en-AU" sz="3200" dirty="0" err="1"/>
              <a:t>Saffidine</a:t>
            </a:r>
            <a:endParaRPr lang="en-AU" sz="3200" dirty="0"/>
          </a:p>
          <a:p>
            <a:endParaRPr lang="en-AU" sz="3200" dirty="0"/>
          </a:p>
          <a:p>
            <a:r>
              <a:rPr lang="en-AU" sz="2900" dirty="0"/>
              <a:t>Thesis</a:t>
            </a:r>
            <a:r>
              <a:rPr lang="en-AU" sz="3200" dirty="0"/>
              <a:t> B seminar</a:t>
            </a:r>
          </a:p>
          <a:p>
            <a:r>
              <a:rPr lang="en-AU" sz="3200" dirty="0"/>
              <a:t>2021 T3</a:t>
            </a:r>
            <a:endParaRPr lang="en-AU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4340-A5C2-475D-A194-4E1502ED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101F-44EB-496F-BEA1-E95DCBE3B0F5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4E672-9AA1-4E7F-B7FC-FA1B3A23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41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DF30-6B7E-46BD-BA79-22F662D1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New plan in thesis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B5A3-E4D4-48FC-8488-B999381C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Backjumping with SAT solver enabled (minor priority) </a:t>
            </a:r>
          </a:p>
          <a:p>
            <a:r>
              <a:rPr lang="en-AU" dirty="0"/>
              <a:t>QCDCL and its implementation (DFS version)</a:t>
            </a:r>
          </a:p>
          <a:p>
            <a:r>
              <a:rPr lang="en-AU" dirty="0"/>
              <a:t>Combining QCDCL and PNS </a:t>
            </a:r>
            <a:r>
              <a:rPr lang="en-AU"/>
              <a:t>(theory)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85B7A1-F817-4A9C-9B99-9BC5B65EE0A2}"/>
              </a:ext>
            </a:extLst>
          </p:cNvPr>
          <p:cNvSpPr/>
          <p:nvPr/>
        </p:nvSpPr>
        <p:spPr>
          <a:xfrm>
            <a:off x="914401" y="3429005"/>
            <a:ext cx="1695236" cy="9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Backjumping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8316B-2D0B-42D1-9537-F3DC14BBD22B}"/>
              </a:ext>
            </a:extLst>
          </p:cNvPr>
          <p:cNvSpPr/>
          <p:nvPr/>
        </p:nvSpPr>
        <p:spPr>
          <a:xfrm>
            <a:off x="3349805" y="3429004"/>
            <a:ext cx="1695236" cy="9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QCDCL theory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1E68D9-9291-4468-89F0-C571015FA5EE}"/>
              </a:ext>
            </a:extLst>
          </p:cNvPr>
          <p:cNvSpPr/>
          <p:nvPr/>
        </p:nvSpPr>
        <p:spPr>
          <a:xfrm>
            <a:off x="7866585" y="3429001"/>
            <a:ext cx="1695236" cy="9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PNS + QCDCL</a:t>
            </a:r>
          </a:p>
          <a:p>
            <a:pPr algn="ctr"/>
            <a:r>
              <a:rPr lang="en-AU" dirty="0"/>
              <a:t>Theory and implementation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4F71B-D632-4915-9CA3-0A83FF640823}"/>
              </a:ext>
            </a:extLst>
          </p:cNvPr>
          <p:cNvSpPr/>
          <p:nvPr/>
        </p:nvSpPr>
        <p:spPr>
          <a:xfrm>
            <a:off x="5515727" y="3429002"/>
            <a:ext cx="1695236" cy="9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QCDCL</a:t>
            </a:r>
          </a:p>
          <a:p>
            <a:pPr algn="ctr"/>
            <a:r>
              <a:rPr lang="en-AU" dirty="0"/>
              <a:t>implementation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E3D87-3A83-455C-B8C9-CF68FDA44D9C}"/>
              </a:ext>
            </a:extLst>
          </p:cNvPr>
          <p:cNvSpPr/>
          <p:nvPr/>
        </p:nvSpPr>
        <p:spPr>
          <a:xfrm>
            <a:off x="10080025" y="3429000"/>
            <a:ext cx="1695236" cy="9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PNS heuristics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99876C-2028-4871-A4DC-2F81B44E08CF}"/>
              </a:ext>
            </a:extLst>
          </p:cNvPr>
          <p:cNvSpPr/>
          <p:nvPr/>
        </p:nvSpPr>
        <p:spPr>
          <a:xfrm>
            <a:off x="914401" y="4771014"/>
            <a:ext cx="1695236" cy="9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D542B3-DA40-4223-A541-90E61979A473}"/>
              </a:ext>
            </a:extLst>
          </p:cNvPr>
          <p:cNvSpPr txBox="1"/>
          <p:nvPr/>
        </p:nvSpPr>
        <p:spPr>
          <a:xfrm>
            <a:off x="1092298" y="588219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Thesis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3F01A-13D6-40AC-A1F0-CACB036B62E0}"/>
              </a:ext>
            </a:extLst>
          </p:cNvPr>
          <p:cNvSpPr txBox="1"/>
          <p:nvPr/>
        </p:nvSpPr>
        <p:spPr>
          <a:xfrm>
            <a:off x="3592930" y="4396108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Thesis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56E885-B2F2-418D-A4DB-3E1D5265FD8E}"/>
              </a:ext>
            </a:extLst>
          </p:cNvPr>
          <p:cNvSpPr txBox="1"/>
          <p:nvPr/>
        </p:nvSpPr>
        <p:spPr>
          <a:xfrm>
            <a:off x="5593375" y="4374223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Thesis 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E036F9-77F7-42D0-81EE-98474D31726E}"/>
              </a:ext>
            </a:extLst>
          </p:cNvPr>
          <p:cNvSpPr txBox="1"/>
          <p:nvPr/>
        </p:nvSpPr>
        <p:spPr>
          <a:xfrm>
            <a:off x="8144231" y="4396108"/>
            <a:ext cx="1433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Thesis B,C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64CD8-4E01-418B-B82C-2F937A3B6690}"/>
              </a:ext>
            </a:extLst>
          </p:cNvPr>
          <p:cNvSpPr txBox="1"/>
          <p:nvPr/>
        </p:nvSpPr>
        <p:spPr>
          <a:xfrm>
            <a:off x="10212506" y="4396108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Thesis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CE427-59A9-4044-B3D9-F623A5C6BB00}"/>
              </a:ext>
            </a:extLst>
          </p:cNvPr>
          <p:cNvSpPr txBox="1"/>
          <p:nvPr/>
        </p:nvSpPr>
        <p:spPr>
          <a:xfrm>
            <a:off x="1092298" y="4301675"/>
            <a:ext cx="1523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Thesis A, B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BA309739-B584-4EA2-B030-A09FD543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63D-47B2-403E-BAFE-DAF89C1E134F}" type="datetime1">
              <a:rPr lang="en-AU" smtClean="0"/>
              <a:t>27/03/2022</a:t>
            </a:fld>
            <a:endParaRPr lang="en-AU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F752D80-3F25-4C41-8295-307D839F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10</a:t>
            </a:fld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839B69-5090-45DA-A238-A995FB103BD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609637" y="3901616"/>
            <a:ext cx="7401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52688B-9227-4C9A-9F06-752F6743DA5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045041" y="3901614"/>
            <a:ext cx="47068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E38C8B-CD6F-4EB2-97B7-B88E8C04C3B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7210963" y="3901613"/>
            <a:ext cx="6556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7AA236-C0EF-4CED-9D08-A328E31CD88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561821" y="3901612"/>
            <a:ext cx="518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C793BD7-D1D1-4CF5-A04C-D48FFEBA1395}"/>
              </a:ext>
            </a:extLst>
          </p:cNvPr>
          <p:cNvCxnSpPr>
            <a:cxnSpLocks/>
            <a:stCxn id="13" idx="3"/>
            <a:endCxn id="6" idx="2"/>
          </p:cNvCxnSpPr>
          <p:nvPr/>
        </p:nvCxnSpPr>
        <p:spPr>
          <a:xfrm flipV="1">
            <a:off x="2609637" y="4374224"/>
            <a:ext cx="6104566" cy="8694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2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47AA-BFA3-455C-8EAA-CB375083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070E-1AC5-495F-86AE-814BB477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Thesis A recap</a:t>
            </a:r>
          </a:p>
          <a:p>
            <a:r>
              <a:rPr lang="en-AU" dirty="0"/>
              <a:t>Progress in thesis B</a:t>
            </a:r>
          </a:p>
          <a:p>
            <a:pPr lvl="1"/>
            <a:r>
              <a:rPr lang="en-AU" dirty="0"/>
              <a:t>Backjumping with SAT solver enabled</a:t>
            </a:r>
          </a:p>
          <a:p>
            <a:pPr lvl="1"/>
            <a:r>
              <a:rPr lang="en-AU" dirty="0">
                <a:solidFill>
                  <a:schemeClr val="bg2"/>
                </a:solidFill>
              </a:rPr>
              <a:t>QCDCL algorithm and implementation</a:t>
            </a:r>
          </a:p>
          <a:p>
            <a:pPr lvl="1"/>
            <a:r>
              <a:rPr lang="en-AU" dirty="0">
                <a:solidFill>
                  <a:schemeClr val="bg2"/>
                </a:solidFill>
              </a:rPr>
              <a:t>Combining QCDCL with Proof number search</a:t>
            </a:r>
          </a:p>
          <a:p>
            <a:r>
              <a:rPr lang="en-AU" dirty="0">
                <a:solidFill>
                  <a:schemeClr val="bg2"/>
                </a:solidFill>
              </a:rPr>
              <a:t>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C015-434F-441B-BE92-0593BA97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2DCF-156D-4928-9E97-06B98349749C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F9704-8977-43FF-9546-DB841E8E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37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5745-7BA5-4366-AD6D-A49B0D8B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Backjumping with SAT solver enabled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29452-C583-4FF3-AEB3-9BCAC18938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AU" dirty="0"/>
                  <a:t>Recap initial reason computation rule:</a:t>
                </a:r>
              </a:p>
              <a:p>
                <a:pPr lvl="1"/>
                <a:r>
                  <a:rPr lang="en-AU" dirty="0"/>
                  <a:t>1.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contains an empty clause C. The reason for conflict is the clause C.</a:t>
                </a:r>
              </a:p>
              <a:p>
                <a:pPr lvl="1"/>
                <a:r>
                  <a:rPr lang="en-AU" dirty="0"/>
                  <a:t>2.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AU" dirty="0"/>
                  <a:t> has all clauses satisfied. The reason for solution can be obtained by repeatedly removing universal literals from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/>
                  <a:t> such that all clauses are still satisfied.  </a:t>
                </a:r>
              </a:p>
              <a:p>
                <a:pPr lvl="1"/>
                <a:r>
                  <a:rPr lang="en-AU" sz="2400" dirty="0">
                    <a:solidFill>
                      <a:schemeClr val="tx1"/>
                    </a:solidFill>
                  </a:rPr>
                  <a:t>3.</a:t>
                </a:r>
                <a:r>
                  <a:rPr lang="en-AU" sz="2400" dirty="0">
                    <a:solidFill>
                      <a:srgbClr val="FF0000"/>
                    </a:solidFill>
                  </a:rPr>
                  <a:t> If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A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>
                    <a:solidFill>
                      <a:srgbClr val="FF0000"/>
                    </a:solidFill>
                  </a:rPr>
                  <a:t>contains no universal variables, the satisfiability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rgbClr val="FF0000"/>
                    </a:solidFill>
                  </a:rPr>
                  <a:t> can be determined by calling a SAT solver. The reason is </a:t>
                </a:r>
                <a14:m>
                  <m:oMath xmlns:m="http://schemas.openxmlformats.org/officeDocument/2006/math">
                    <m:r>
                      <a:rPr lang="en-AU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sz="2400" dirty="0">
                    <a:solidFill>
                      <a:srgbClr val="FF0000"/>
                    </a:solidFill>
                  </a:rPr>
                  <a:t>. (weaken pruning, e.g. BLOCK family)</a:t>
                </a:r>
              </a:p>
              <a:p>
                <a:r>
                  <a:rPr lang="en-AU" dirty="0"/>
                  <a:t>Reason for internal nodes will be calculated by Q-resolution</a:t>
                </a:r>
              </a:p>
              <a:p>
                <a:r>
                  <a:rPr lang="en-AU" dirty="0"/>
                  <a:t>Update the third rule to:</a:t>
                </a:r>
              </a:p>
              <a:p>
                <a:pPr lvl="1"/>
                <a:r>
                  <a:rPr lang="en-AU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contains no universal variables, the reason for </a:t>
                </a:r>
                <a:r>
                  <a:rPr lang="en-AU" sz="2400" dirty="0" err="1">
                    <a:solidFill>
                      <a:schemeClr val="tx1"/>
                    </a:solidFill>
                  </a:rPr>
                  <a:t>unsatisfiability</a:t>
                </a:r>
                <a:r>
                  <a:rPr lang="en-AU" sz="2400" dirty="0">
                    <a:solidFill>
                      <a:schemeClr val="tx1"/>
                    </a:solidFill>
                  </a:rPr>
                  <a:t> (resp. satisfiability) can be determined by repeatedly removing existential (resp. universal) literals from</a:t>
                </a:r>
                <a:r>
                  <a:rPr lang="en-AU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is still UNSAT (resp. SAT). The reason is </a:t>
                </a:r>
                <a:r>
                  <a:rPr lang="en-AU" dirty="0"/>
                  <a:t>a</a:t>
                </a:r>
                <a:r>
                  <a:rPr lang="en-AU" sz="2400" dirty="0">
                    <a:solidFill>
                      <a:schemeClr val="tx1"/>
                    </a:solidFill>
                  </a:rPr>
                  <a:t> minimal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29452-C583-4FF3-AEB3-9BCAC1893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AC159-6640-4957-BA22-02C0BF9E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505-D011-4309-90BE-C41E27DB30AA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5F72B-49CC-44D5-9DD3-70BCAA21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07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EE8A-5E12-48C5-ABAF-41D2B7F2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92" y="118545"/>
            <a:ext cx="10515600" cy="1325563"/>
          </a:xfrm>
        </p:spPr>
        <p:txBody>
          <a:bodyPr/>
          <a:lstStyle/>
          <a:p>
            <a:r>
              <a:rPr lang="en-AU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23A8-F929-4D77-9ED3-21286F684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0380" cy="4351338"/>
          </a:xfrm>
        </p:spPr>
        <p:txBody>
          <a:bodyPr>
            <a:normAutofit/>
          </a:bodyPr>
          <a:lstStyle/>
          <a:p>
            <a:r>
              <a:rPr lang="en-AU" sz="2400" dirty="0"/>
              <a:t>The computational overhead is not negligible for reason of UNSAT</a:t>
            </a:r>
          </a:p>
          <a:p>
            <a:r>
              <a:rPr lang="en-AU" sz="2400" dirty="0"/>
              <a:t>Significantly improve the performance of the solver on BLOCKS</a:t>
            </a:r>
          </a:p>
          <a:p>
            <a:r>
              <a:rPr lang="en-AU" sz="2400" dirty="0"/>
              <a:t>No significant improvement of the solver for other instances </a:t>
            </a:r>
          </a:p>
          <a:p>
            <a:r>
              <a:rPr lang="en-AU" sz="2400" dirty="0"/>
              <a:t>A stronger proof system is desired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849BC61-BEAF-4DAC-B3B0-1C79ED8F32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069534"/>
              </p:ext>
            </p:extLst>
          </p:nvPr>
        </p:nvGraphicFramePr>
        <p:xfrm>
          <a:off x="5014645" y="781326"/>
          <a:ext cx="6852863" cy="5669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2591">
                  <a:extLst>
                    <a:ext uri="{9D8B030D-6E8A-4147-A177-3AD203B41FA5}">
                      <a16:colId xmlns:a16="http://schemas.microsoft.com/office/drawing/2014/main" val="3840523772"/>
                    </a:ext>
                  </a:extLst>
                </a:gridCol>
                <a:gridCol w="1377568">
                  <a:extLst>
                    <a:ext uri="{9D8B030D-6E8A-4147-A177-3AD203B41FA5}">
                      <a16:colId xmlns:a16="http://schemas.microsoft.com/office/drawing/2014/main" val="3511914549"/>
                    </a:ext>
                  </a:extLst>
                </a:gridCol>
                <a:gridCol w="1377568">
                  <a:extLst>
                    <a:ext uri="{9D8B030D-6E8A-4147-A177-3AD203B41FA5}">
                      <a16:colId xmlns:a16="http://schemas.microsoft.com/office/drawing/2014/main" val="2682407376"/>
                    </a:ext>
                  </a:extLst>
                </a:gridCol>
                <a:gridCol w="1377568">
                  <a:extLst>
                    <a:ext uri="{9D8B030D-6E8A-4147-A177-3AD203B41FA5}">
                      <a16:colId xmlns:a16="http://schemas.microsoft.com/office/drawing/2014/main" val="4024338014"/>
                    </a:ext>
                  </a:extLst>
                </a:gridCol>
                <a:gridCol w="1377568">
                  <a:extLst>
                    <a:ext uri="{9D8B030D-6E8A-4147-A177-3AD203B41FA5}">
                      <a16:colId xmlns:a16="http://schemas.microsoft.com/office/drawing/2014/main" val="3650801604"/>
                    </a:ext>
                  </a:extLst>
                </a:gridCol>
              </a:tblGrid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#BJ-NOSAT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#BJ-OldSAT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#BJ-NewSAT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98382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Counter (2004)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187989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948263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7964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k_d4_n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789160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k_d4_p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34721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 err="1"/>
                        <a:t>k_ph_n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89273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 err="1"/>
                        <a:t>k_ph_p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11560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 </a:t>
                      </a:r>
                      <a:r>
                        <a:rPr lang="en-AU" dirty="0" err="1"/>
                        <a:t>k_lin_n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836793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 err="1"/>
                        <a:t>k_lin_p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886533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 err="1"/>
                        <a:t>k_dum_n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01095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 </a:t>
                      </a:r>
                      <a:r>
                        <a:rPr lang="en-AU" dirty="0" err="1"/>
                        <a:t>k_dum_p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784723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k_t4p_n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60081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k_t4p_p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4608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3E1D-99F9-406D-A539-1526CE9B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81A2-4377-4AE4-962A-5746430C2E17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9A12A-87BF-4009-8EB6-41A1BF7F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13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AABFC-3D8A-4D47-ADF6-96C1A0167AD6}"/>
              </a:ext>
            </a:extLst>
          </p:cNvPr>
          <p:cNvSpPr txBox="1"/>
          <p:nvPr/>
        </p:nvSpPr>
        <p:spPr>
          <a:xfrm>
            <a:off x="6259443" y="6493216"/>
            <a:ext cx="486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Number of solved instances with a 900s time limit</a:t>
            </a:r>
          </a:p>
        </p:txBody>
      </p:sp>
    </p:spTree>
    <p:extLst>
      <p:ext uri="{BB962C8B-B14F-4D97-AF65-F5344CB8AC3E}">
        <p14:creationId xmlns:p14="http://schemas.microsoft.com/office/powerpoint/2010/main" val="368184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47AA-BFA3-455C-8EAA-CB375083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070E-1AC5-495F-86AE-814BB477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Thesis A recap</a:t>
            </a:r>
          </a:p>
          <a:p>
            <a:r>
              <a:rPr lang="en-AU" dirty="0"/>
              <a:t>Progress in thesis B</a:t>
            </a:r>
          </a:p>
          <a:p>
            <a:pPr lvl="1"/>
            <a:r>
              <a:rPr lang="en-AU" dirty="0"/>
              <a:t>Backjumping with SAT solver enabled</a:t>
            </a:r>
          </a:p>
          <a:p>
            <a:pPr lvl="1"/>
            <a:r>
              <a:rPr lang="en-AU" dirty="0"/>
              <a:t>QCDCL algorithm and implementation</a:t>
            </a:r>
          </a:p>
          <a:p>
            <a:pPr lvl="1"/>
            <a:r>
              <a:rPr lang="en-AU" dirty="0">
                <a:solidFill>
                  <a:schemeClr val="bg2"/>
                </a:solidFill>
              </a:rPr>
              <a:t>Combining QCDCL with Proof number search</a:t>
            </a:r>
          </a:p>
          <a:p>
            <a:r>
              <a:rPr lang="en-AU" dirty="0">
                <a:solidFill>
                  <a:schemeClr val="bg2"/>
                </a:solidFill>
              </a:rPr>
              <a:t>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A829C-9208-46FF-B223-A7C32CCF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C565-9AB8-48D6-9F67-E2191B98F658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CFCFA-07F9-4536-8585-258E5CE3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9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8DD-EFF1-4D5C-A965-6C8583AA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QCDCL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8EA27-256D-451F-A632-980A46F3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Q: QBF, CDCL: Conflict Driven Clause Learning (1990s)</a:t>
            </a:r>
          </a:p>
          <a:p>
            <a:r>
              <a:rPr lang="en-AU" dirty="0"/>
              <a:t>Conflict driven clause learning + solution driven cube learning</a:t>
            </a:r>
          </a:p>
          <a:p>
            <a:r>
              <a:rPr lang="en-AU" dirty="0"/>
              <a:t>Improve Backjumping</a:t>
            </a:r>
          </a:p>
          <a:p>
            <a:r>
              <a:rPr lang="en-AU" dirty="0"/>
              <a:t>Proposed by l. Zhang (2002), R. </a:t>
            </a:r>
            <a:r>
              <a:rPr lang="en-AU" dirty="0" err="1"/>
              <a:t>Letz</a:t>
            </a:r>
            <a:r>
              <a:rPr lang="en-AU" dirty="0"/>
              <a:t> (2002), E. </a:t>
            </a:r>
            <a:r>
              <a:rPr lang="en-AU" dirty="0" err="1"/>
              <a:t>Giunchiglia</a:t>
            </a:r>
            <a:r>
              <a:rPr lang="en-AU" dirty="0"/>
              <a:t> (2003)</a:t>
            </a:r>
          </a:p>
          <a:p>
            <a:pPr lvl="1"/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28D8-A16B-4681-B87A-9B5D1F41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31D9-DE3D-47F9-BB98-C3AB3264DEBB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4EDD7-CDAD-493D-A4F5-0F44C870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61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E0DA-E84E-4F9C-8ABF-958DCE84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642B-2736-45E3-9264-BAB0D09F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272" y="1479479"/>
            <a:ext cx="10706528" cy="469748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Efficient QBF data structure supports:</a:t>
            </a:r>
          </a:p>
          <a:p>
            <a:pPr lvl="1"/>
            <a:r>
              <a:rPr lang="en-AU" dirty="0"/>
              <a:t>Assign literal</a:t>
            </a:r>
          </a:p>
          <a:p>
            <a:pPr lvl="1"/>
            <a:r>
              <a:rPr lang="en-AU" dirty="0"/>
              <a:t>Unassign literal</a:t>
            </a:r>
          </a:p>
          <a:p>
            <a:pPr lvl="1"/>
            <a:r>
              <a:rPr lang="en-AU" dirty="0"/>
              <a:t>Unit clause detection</a:t>
            </a:r>
          </a:p>
          <a:p>
            <a:pPr lvl="1"/>
            <a:r>
              <a:rPr lang="en-AU" dirty="0"/>
              <a:t>Conflict clause detection</a:t>
            </a:r>
          </a:p>
          <a:p>
            <a:pPr lvl="1"/>
            <a:r>
              <a:rPr lang="en-AU" dirty="0"/>
              <a:t>Solution detection</a:t>
            </a:r>
          </a:p>
          <a:p>
            <a:pPr lvl="1"/>
            <a:r>
              <a:rPr lang="en-AU" dirty="0"/>
              <a:t>Add new clauses </a:t>
            </a:r>
          </a:p>
          <a:p>
            <a:r>
              <a:rPr lang="en-AU" dirty="0"/>
              <a:t>Two watched literal data structure:</a:t>
            </a:r>
          </a:p>
          <a:p>
            <a:pPr lvl="1"/>
            <a:r>
              <a:rPr lang="en-AU" dirty="0"/>
              <a:t>Efficient lazy data structure for SAT (Chaff 2001)</a:t>
            </a:r>
          </a:p>
          <a:p>
            <a:pPr lvl="1"/>
            <a:r>
              <a:rPr lang="en-AU" dirty="0"/>
              <a:t>First used by QUBE (2004) and </a:t>
            </a:r>
            <a:r>
              <a:rPr lang="en-AU" dirty="0" err="1"/>
              <a:t>Quaffle</a:t>
            </a:r>
            <a:r>
              <a:rPr lang="en-AU" dirty="0"/>
              <a:t> (2006) in the QBF world</a:t>
            </a:r>
          </a:p>
          <a:p>
            <a:pPr lvl="1"/>
            <a:r>
              <a:rPr lang="en-AU" dirty="0"/>
              <a:t>Reduce the number of clause iteration per variable assignment</a:t>
            </a:r>
          </a:p>
          <a:p>
            <a:pPr lvl="1"/>
            <a:r>
              <a:rPr lang="en-AU" dirty="0"/>
              <a:t>Nothing is done to the data structure during backtracking</a:t>
            </a:r>
          </a:p>
          <a:p>
            <a:pPr lvl="1"/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51F7E-BCE5-4F1A-9EC6-78A22D2A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7B6D-8606-4A52-8F04-3463D80B6AD3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1CD44-04A6-41FC-91F1-68A157B5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81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F02D-097D-4006-AD95-48F4B041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48"/>
            <a:ext cx="10515600" cy="1325563"/>
          </a:xfrm>
        </p:spPr>
        <p:txBody>
          <a:bodyPr/>
          <a:lstStyle/>
          <a:p>
            <a:r>
              <a:rPr lang="en-AU" dirty="0"/>
              <a:t>2-WL vs. Data structure used in thesis 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6048A6-E688-472F-936E-D4854FA7E07C}"/>
              </a:ext>
            </a:extLst>
          </p:cNvPr>
          <p:cNvGraphicFramePr>
            <a:graphicFrameLocks noGrp="1"/>
          </p:cNvGraphicFramePr>
          <p:nvPr/>
        </p:nvGraphicFramePr>
        <p:xfrm>
          <a:off x="1477197" y="1202077"/>
          <a:ext cx="8879154" cy="4620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38">
                  <a:extLst>
                    <a:ext uri="{9D8B030D-6E8A-4147-A177-3AD203B41FA5}">
                      <a16:colId xmlns:a16="http://schemas.microsoft.com/office/drawing/2014/main" val="2038294124"/>
                    </a:ext>
                  </a:extLst>
                </a:gridCol>
                <a:gridCol w="1629923">
                  <a:extLst>
                    <a:ext uri="{9D8B030D-6E8A-4147-A177-3AD203B41FA5}">
                      <a16:colId xmlns:a16="http://schemas.microsoft.com/office/drawing/2014/main" val="2059767905"/>
                    </a:ext>
                  </a:extLst>
                </a:gridCol>
                <a:gridCol w="1775831">
                  <a:extLst>
                    <a:ext uri="{9D8B030D-6E8A-4147-A177-3AD203B41FA5}">
                      <a16:colId xmlns:a16="http://schemas.microsoft.com/office/drawing/2014/main" val="462625723"/>
                    </a:ext>
                  </a:extLst>
                </a:gridCol>
                <a:gridCol w="1775831">
                  <a:extLst>
                    <a:ext uri="{9D8B030D-6E8A-4147-A177-3AD203B41FA5}">
                      <a16:colId xmlns:a16="http://schemas.microsoft.com/office/drawing/2014/main" val="2486369156"/>
                    </a:ext>
                  </a:extLst>
                </a:gridCol>
                <a:gridCol w="1775831">
                  <a:extLst>
                    <a:ext uri="{9D8B030D-6E8A-4147-A177-3AD203B41FA5}">
                      <a16:colId xmlns:a16="http://schemas.microsoft.com/office/drawing/2014/main" val="736470071"/>
                    </a:ext>
                  </a:extLst>
                </a:gridCol>
              </a:tblGrid>
              <a:tr h="695483">
                <a:tc>
                  <a:txBody>
                    <a:bodyPr/>
                    <a:lstStyle/>
                    <a:p>
                      <a:r>
                        <a:rPr lang="en-AU" dirty="0"/>
                        <a:t>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Time-</a:t>
                      </a:r>
                      <a:r>
                        <a:rPr lang="en-AU" dirty="0" err="1"/>
                        <a:t>BJOld</a:t>
                      </a:r>
                      <a:r>
                        <a:rPr lang="en-AU" dirty="0"/>
                        <a:t>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Time-2wl-BJ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Clause/ass-</a:t>
                      </a:r>
                      <a:r>
                        <a:rPr lang="en-AU" dirty="0" err="1"/>
                        <a:t>BJOld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Clause/ass-2wl-BJ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46118"/>
                  </a:ext>
                </a:extLst>
              </a:tr>
              <a:tr h="392534">
                <a:tc>
                  <a:txBody>
                    <a:bodyPr/>
                    <a:lstStyle/>
                    <a:p>
                      <a:r>
                        <a:rPr lang="en-AU" dirty="0"/>
                        <a:t>chain23v24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&gt; 900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654.12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76191"/>
                  </a:ext>
                </a:extLst>
              </a:tr>
              <a:tr h="392534">
                <a:tc>
                  <a:txBody>
                    <a:bodyPr/>
                    <a:lstStyle/>
                    <a:p>
                      <a:r>
                        <a:rPr lang="en-AU" dirty="0"/>
                        <a:t>L*BWL*B1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dirty="0"/>
                        <a:t>&gt; 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714.16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1.17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64067"/>
                  </a:ext>
                </a:extLst>
              </a:tr>
              <a:tr h="392534">
                <a:tc>
                  <a:txBody>
                    <a:bodyPr/>
                    <a:lstStyle/>
                    <a:p>
                      <a:r>
                        <a:rPr lang="en-AU" dirty="0"/>
                        <a:t>toilet_a10.01.15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&gt; 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74.75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67.24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93433"/>
                  </a:ext>
                </a:extLst>
              </a:tr>
              <a:tr h="392534">
                <a:tc>
                  <a:txBody>
                    <a:bodyPr/>
                    <a:lstStyle/>
                    <a:p>
                      <a:r>
                        <a:rPr lang="en-AU" dirty="0"/>
                        <a:t>L*BWL*A1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dirty="0"/>
                        <a:t>&gt; 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47.54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153.13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1.12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812094"/>
                  </a:ext>
                </a:extLst>
              </a:tr>
              <a:tr h="392534">
                <a:tc>
                  <a:txBody>
                    <a:bodyPr/>
                    <a:lstStyle/>
                    <a:p>
                      <a:r>
                        <a:rPr lang="en-AU" dirty="0"/>
                        <a:t>k_path_n-4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&gt; 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23.87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98950"/>
                  </a:ext>
                </a:extLst>
              </a:tr>
              <a:tr h="392534">
                <a:tc>
                  <a:txBody>
                    <a:bodyPr/>
                    <a:lstStyle/>
                    <a:p>
                      <a:r>
                        <a:rPr lang="en-AU" dirty="0"/>
                        <a:t>TOILET7.1.iv.13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478.03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232.50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11887"/>
                  </a:ext>
                </a:extLst>
              </a:tr>
              <a:tr h="392534">
                <a:tc>
                  <a:txBody>
                    <a:bodyPr/>
                    <a:lstStyle/>
                    <a:p>
                      <a:r>
                        <a:rPr lang="en-AU" dirty="0"/>
                        <a:t> k_ph_p-5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123.20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29.46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96096"/>
                  </a:ext>
                </a:extLst>
              </a:tr>
              <a:tr h="392534">
                <a:tc>
                  <a:txBody>
                    <a:bodyPr/>
                    <a:lstStyle/>
                    <a:p>
                      <a:r>
                        <a:rPr lang="en-AU" dirty="0"/>
                        <a:t>k_lin_p-5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415.82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62.22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61513"/>
                  </a:ext>
                </a:extLst>
              </a:tr>
              <a:tr h="392534">
                <a:tc>
                  <a:txBody>
                    <a:bodyPr/>
                    <a:lstStyle/>
                    <a:p>
                      <a:r>
                        <a:rPr lang="en-AU" dirty="0"/>
                        <a:t>k_t4p_p-1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83469"/>
                  </a:ext>
                </a:extLst>
              </a:tr>
              <a:tr h="392534">
                <a:tc>
                  <a:txBody>
                    <a:bodyPr/>
                    <a:lstStyle/>
                    <a:p>
                      <a:r>
                        <a:rPr lang="en-AU" dirty="0"/>
                        <a:t>k_lin_n-3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13.95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686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9695169-4BCE-44B4-9D2B-2EC94585DB1C}"/>
              </a:ext>
            </a:extLst>
          </p:cNvPr>
          <p:cNvSpPr txBox="1"/>
          <p:nvPr/>
        </p:nvSpPr>
        <p:spPr>
          <a:xfrm>
            <a:off x="1831528" y="5904959"/>
            <a:ext cx="811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 and number of clause iterated per assignment for different Backjumping solvers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15F95-8DF5-468E-8000-0E6F5C4D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1D60-230B-468B-85E8-CF20D8040305}" type="datetime1">
              <a:rPr lang="en-AU" smtClean="0"/>
              <a:t>27/03/2022</a:t>
            </a:fld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79FF-178F-486B-BAA0-C33F6E79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3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6D9E-3AE9-4D24-B562-A4BA515C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63" y="0"/>
            <a:ext cx="10515600" cy="1325563"/>
          </a:xfrm>
        </p:spPr>
        <p:txBody>
          <a:bodyPr/>
          <a:lstStyle/>
          <a:p>
            <a:r>
              <a:rPr lang="en-AU" dirty="0"/>
              <a:t>Important definition</a:t>
            </a:r>
            <a:r>
              <a:rPr lang="en-US" altLang="zh-CN" dirty="0"/>
              <a:t>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1E445-AA6F-474B-B2DD-981392BDEB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721" y="1348091"/>
                <a:ext cx="11188557" cy="537338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AU" sz="2400" dirty="0"/>
                  <a:t>Minimal form:  </a:t>
                </a:r>
                <a:r>
                  <a:rPr lang="en-US" sz="2400" dirty="0"/>
                  <a:t>A clause C is minimal if the literals in C with maximum level are existential. Universal reduction: C := min(C) is sound.</a:t>
                </a:r>
                <a:endParaRPr lang="en-AU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A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A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1600" dirty="0"/>
                  <a:t> has equivalent minimal form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</m:t>
                    </m:r>
                    <m:r>
                      <a:rPr lang="en-A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A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1600" dirty="0"/>
              </a:p>
              <a:p>
                <a:r>
                  <a:rPr lang="en-US" sz="2400" dirty="0"/>
                  <a:t>A cube T is minimal if the literals in T with maximum level are universal. Existential reduction: T := min(T) is sound.</a:t>
                </a:r>
                <a:endParaRPr lang="en-AU" sz="2400" dirty="0"/>
              </a:p>
              <a:p>
                <a:r>
                  <a:rPr lang="en-AU" sz="2400" dirty="0"/>
                  <a:t>Q-resolution: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                         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A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1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1 ∪</m:t>
                                </m:r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m:rPr>
                                    <m:lit/>
                                  </m:rP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lit/>
                                  </m:rP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¬</m:t>
                                    </m:r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AU" sz="18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1(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)                         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2(¬</m:t>
                        </m:r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18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1 ∪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lit/>
                          </m:rP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 {</m:t>
                        </m:r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¬</m:t>
                        </m:r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})</m:t>
                        </m:r>
                      </m:den>
                    </m:f>
                  </m:oMath>
                </a14:m>
                <a:endParaRPr lang="en-AU" sz="1800" dirty="0"/>
              </a:p>
              <a:p>
                <a:pPr lvl="2"/>
                <a:endParaRPr lang="en-AU" sz="240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AU" sz="2400" dirty="0"/>
                  <a:t>Example: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 ∨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∨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∨ ¬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∨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AU" sz="1400" dirty="0"/>
                  <a:t> </a:t>
                </a:r>
              </a:p>
              <a:p>
                <a:r>
                  <a:rPr lang="en-AU" sz="2400" dirty="0"/>
                  <a:t>Q-resolution is sound and complete</a:t>
                </a:r>
              </a:p>
              <a:p>
                <a:r>
                  <a:rPr lang="en-AU" sz="2400" dirty="0"/>
                  <a:t>QBF in CNF is SAT (resp. UNSAT) </a:t>
                </a:r>
                <a:r>
                  <a:rPr lang="en-AU" sz="2400" dirty="0" err="1"/>
                  <a:t>iff</a:t>
                </a:r>
                <a:r>
                  <a:rPr lang="en-AU" sz="2400" dirty="0"/>
                  <a:t> empty clause cannot (resp. can) be derived by Q-resolution</a:t>
                </a:r>
              </a:p>
              <a:p>
                <a:r>
                  <a:rPr lang="en-AU" sz="2400" dirty="0"/>
                  <a:t>QBF in DNF is SAT (resp. UNSAT) </a:t>
                </a:r>
                <a:r>
                  <a:rPr lang="en-AU" sz="2400" dirty="0" err="1"/>
                  <a:t>iff</a:t>
                </a:r>
                <a:r>
                  <a:rPr lang="en-AU" sz="2400" dirty="0"/>
                  <a:t> empty term can (resp. cannot) be derived by Q-resolution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1E445-AA6F-474B-B2DD-981392BDE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721" y="1348091"/>
                <a:ext cx="11188557" cy="5373384"/>
              </a:xfrm>
              <a:blipFill>
                <a:blip r:embed="rId2"/>
                <a:stretch>
                  <a:fillRect l="-599" t="-1474" r="-7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5F4E4-8A87-4E80-AE22-6ED7FCE1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3933-4973-478C-A583-3DB3FB044371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6C9D3-3527-4814-B5CD-A80843E8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9016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039D-31E5-4A4E-942B-39E95EBA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QCDCL 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0D04-03E8-4555-99FD-8332467A0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Combine Q-resolution with QDLL</a:t>
            </a:r>
          </a:p>
          <a:p>
            <a:pPr lvl="1"/>
            <a:r>
              <a:rPr lang="en-AU" dirty="0"/>
              <a:t>When we reach a conflict, we compute the reason for </a:t>
            </a:r>
            <a:r>
              <a:rPr lang="en-AU" dirty="0" err="1"/>
              <a:t>unsatisfiability</a:t>
            </a:r>
            <a:endParaRPr lang="en-AU" dirty="0"/>
          </a:p>
          <a:p>
            <a:pPr lvl="1"/>
            <a:r>
              <a:rPr lang="en-AU" dirty="0"/>
              <a:t>When we reach a solution, we compute the reason for satisfiability</a:t>
            </a:r>
          </a:p>
          <a:p>
            <a:pPr lvl="1"/>
            <a:r>
              <a:rPr lang="en-AU" dirty="0"/>
              <a:t>Add Q-resolved conflicts to the formula conjunctively (i.e. clause learning)</a:t>
            </a:r>
          </a:p>
          <a:p>
            <a:pPr lvl="1"/>
            <a:r>
              <a:rPr lang="en-AU" dirty="0"/>
              <a:t>Add Q-resolved solutions to the formula disjunctively (i.e. cube learning, dual to clause learning)</a:t>
            </a:r>
          </a:p>
          <a:p>
            <a:pPr lvl="1"/>
            <a:r>
              <a:rPr lang="en-AU" dirty="0"/>
              <a:t>Produce more unit propagation</a:t>
            </a:r>
          </a:p>
          <a:p>
            <a:r>
              <a:rPr lang="en-AU" dirty="0"/>
              <a:t>Degenerates to CDCL (</a:t>
            </a:r>
            <a:r>
              <a:rPr lang="en-AU" dirty="0" err="1"/>
              <a:t>zChaff</a:t>
            </a:r>
            <a:r>
              <a:rPr lang="en-AU" dirty="0"/>
              <a:t>, </a:t>
            </a:r>
            <a:r>
              <a:rPr lang="en-AU" dirty="0" err="1"/>
              <a:t>Minisat</a:t>
            </a:r>
            <a:r>
              <a:rPr lang="en-AU" dirty="0"/>
              <a:t>) if no universal variables exist</a:t>
            </a:r>
          </a:p>
          <a:p>
            <a:r>
              <a:rPr lang="en-AU" dirty="0"/>
              <a:t>Used by state of art search based QBF solvers after 2006</a:t>
            </a:r>
          </a:p>
          <a:p>
            <a:r>
              <a:rPr lang="en-AU" dirty="0"/>
              <a:t>T</a:t>
            </a:r>
            <a:r>
              <a:rPr lang="en-US" altLang="zh-CN" dirty="0"/>
              <a:t>o</a:t>
            </a:r>
            <a:r>
              <a:rPr lang="en-AU" altLang="zh-CN" dirty="0"/>
              <a:t> make testing easier, o</a:t>
            </a:r>
            <a:r>
              <a:rPr lang="en-AU" dirty="0"/>
              <a:t>nly conflict driven clause learning and solution driven </a:t>
            </a:r>
            <a:r>
              <a:rPr lang="en-AU" dirty="0" err="1"/>
              <a:t>backjumping</a:t>
            </a:r>
            <a:r>
              <a:rPr lang="en-AU" dirty="0"/>
              <a:t> was implemented in thesis B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6BD81-1152-46E1-A0F1-77B640A9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C30E-146B-4196-A88F-6B361671005A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8185C-1AFB-437E-97D1-F51025BD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09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47AA-BFA3-455C-8EAA-CB375083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070E-1AC5-495F-86AE-814BB477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Thesis A recap</a:t>
            </a:r>
          </a:p>
          <a:p>
            <a:r>
              <a:rPr lang="en-AU" dirty="0"/>
              <a:t>Progress in thesis B</a:t>
            </a:r>
          </a:p>
          <a:p>
            <a:r>
              <a:rPr lang="en-AU" dirty="0"/>
              <a:t>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313BF-E4E5-4373-BF01-CA3DA45F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3D1B-69ED-4E23-9F9C-17B1FDE6EC92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A3C46-EAA9-49D4-B93D-53ADE041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577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A3D4-41B9-44FC-8A94-78AD91AD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58" y="35751"/>
            <a:ext cx="10515600" cy="1325563"/>
          </a:xfrm>
        </p:spPr>
        <p:txBody>
          <a:bodyPr/>
          <a:lstStyle/>
          <a:p>
            <a:r>
              <a:rPr lang="en-AU" dirty="0"/>
              <a:t>QCDCL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7585A81-26BF-4BB6-9B60-7576C77E1D5F}"/>
                  </a:ext>
                </a:extLst>
              </p:cNvPr>
              <p:cNvSpPr/>
              <p:nvPr/>
            </p:nvSpPr>
            <p:spPr>
              <a:xfrm>
                <a:off x="3411019" y="1344916"/>
                <a:ext cx="4798033" cy="6915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7585A81-26BF-4BB6-9B60-7576C77E1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19" y="1344916"/>
                <a:ext cx="4798033" cy="6915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CB1EB2-ED3A-41FB-BB0F-F31F6443FEDB}"/>
                  </a:ext>
                </a:extLst>
              </p:cNvPr>
              <p:cNvSpPr/>
              <p:nvPr/>
            </p:nvSpPr>
            <p:spPr>
              <a:xfrm>
                <a:off x="2496620" y="2449797"/>
                <a:ext cx="3460680" cy="691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CB1EB2-ED3A-41FB-BB0F-F31F6443F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620" y="2449797"/>
                <a:ext cx="3460680" cy="691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22E635-E734-4158-919A-FBEEF9F3DBED}"/>
                  </a:ext>
                </a:extLst>
              </p:cNvPr>
              <p:cNvSpPr/>
              <p:nvPr/>
            </p:nvSpPr>
            <p:spPr>
              <a:xfrm>
                <a:off x="7426503" y="2487111"/>
                <a:ext cx="3477803" cy="691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22E635-E734-4158-919A-FBEEF9F3D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503" y="2487111"/>
                <a:ext cx="3477803" cy="691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815EF2-1E8A-4353-B060-DB8CDA6A332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226960" y="2036460"/>
            <a:ext cx="1583076" cy="41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6251DA-BFB4-404E-B5AB-BF11D5EE110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810036" y="2036460"/>
            <a:ext cx="3355369" cy="45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ED9847F-76E3-49BB-80B4-5350C575C594}"/>
                  </a:ext>
                </a:extLst>
              </p:cNvPr>
              <p:cNvSpPr/>
              <p:nvPr/>
            </p:nvSpPr>
            <p:spPr>
              <a:xfrm>
                <a:off x="990384" y="3897312"/>
                <a:ext cx="2606213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ED9847F-76E3-49BB-80B4-5350C575C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4" y="3897312"/>
                <a:ext cx="2606213" cy="839662"/>
              </a:xfrm>
              <a:prstGeom prst="rect">
                <a:avLst/>
              </a:prstGeom>
              <a:blipFill>
                <a:blip r:embed="rId5"/>
                <a:stretch>
                  <a:fillRect t="-54286" b="-528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6BED93-432C-4425-8180-E3248174D94E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293491" y="3141341"/>
            <a:ext cx="1933469" cy="75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0AFA44-C71C-473E-91E7-720313E8CBC7}"/>
                  </a:ext>
                </a:extLst>
              </p:cNvPr>
              <p:cNvSpPr/>
              <p:nvPr/>
            </p:nvSpPr>
            <p:spPr>
              <a:xfrm>
                <a:off x="3715391" y="3897312"/>
                <a:ext cx="2606213" cy="8315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0AFA44-C71C-473E-91E7-720313E8C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91" y="3897312"/>
                <a:ext cx="2606213" cy="831599"/>
              </a:xfrm>
              <a:prstGeom prst="rect">
                <a:avLst/>
              </a:prstGeom>
              <a:blipFill>
                <a:blip r:embed="rId6"/>
                <a:stretch>
                  <a:fillRect t="-54676" b="-53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4F686B-7D62-43DB-97D2-E5BAF1298471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4226960" y="3141341"/>
            <a:ext cx="791538" cy="75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45BBDF-A0DB-4DDD-81BB-BBE5F9365A8D}"/>
                  </a:ext>
                </a:extLst>
              </p:cNvPr>
              <p:cNvSpPr/>
              <p:nvPr/>
            </p:nvSpPr>
            <p:spPr>
              <a:xfrm>
                <a:off x="933234" y="5347965"/>
                <a:ext cx="2477785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 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45BBDF-A0DB-4DDD-81BB-BBE5F9365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34" y="5347965"/>
                <a:ext cx="2477785" cy="839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082822-A82A-45AA-A979-314C5025BA20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2172127" y="4736974"/>
            <a:ext cx="121364" cy="61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200B2B2-F744-4493-BA33-B0648FFD2DB2}"/>
                  </a:ext>
                </a:extLst>
              </p:cNvPr>
              <p:cNvSpPr/>
              <p:nvPr/>
            </p:nvSpPr>
            <p:spPr>
              <a:xfrm>
                <a:off x="6559191" y="3918590"/>
                <a:ext cx="2606213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200B2B2-F744-4493-BA33-B0648FFD2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191" y="3918590"/>
                <a:ext cx="2606213" cy="839662"/>
              </a:xfrm>
              <a:prstGeom prst="rect">
                <a:avLst/>
              </a:prstGeom>
              <a:blipFill>
                <a:blip r:embed="rId8"/>
                <a:stretch>
                  <a:fillRect t="-54286" b="-528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5A9CBA-4C51-459E-904E-55FE9A92C8F7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flipH="1">
            <a:off x="7862298" y="3178655"/>
            <a:ext cx="1303107" cy="73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3EE20E-0A5C-49DC-B11E-C0FB850A0964}"/>
                  </a:ext>
                </a:extLst>
              </p:cNvPr>
              <p:cNvSpPr/>
              <p:nvPr/>
            </p:nvSpPr>
            <p:spPr>
              <a:xfrm>
                <a:off x="5805783" y="5513084"/>
                <a:ext cx="2477785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 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3EE20E-0A5C-49DC-B11E-C0FB850A0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83" y="5513084"/>
                <a:ext cx="2477785" cy="8396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C47375-6A5E-498A-B633-0939C868068B}"/>
              </a:ext>
            </a:extLst>
          </p:cNvPr>
          <p:cNvCxnSpPr>
            <a:cxnSpLocks/>
            <a:stCxn id="43" idx="2"/>
            <a:endCxn id="48" idx="0"/>
          </p:cNvCxnSpPr>
          <p:nvPr/>
        </p:nvCxnSpPr>
        <p:spPr>
          <a:xfrm flipH="1">
            <a:off x="7044676" y="4758252"/>
            <a:ext cx="817622" cy="7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CED663-9AAE-4252-99F1-4206564527F8}"/>
                  </a:ext>
                </a:extLst>
              </p:cNvPr>
              <p:cNvSpPr/>
              <p:nvPr/>
            </p:nvSpPr>
            <p:spPr>
              <a:xfrm>
                <a:off x="9332786" y="3897312"/>
                <a:ext cx="2606213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CED663-9AAE-4252-99F1-420656452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786" y="3897312"/>
                <a:ext cx="2606213" cy="8396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211D4F-AD7E-492E-99CD-350CDA5B984D}"/>
              </a:ext>
            </a:extLst>
          </p:cNvPr>
          <p:cNvCxnSpPr>
            <a:cxnSpLocks/>
            <a:stCxn id="6" idx="2"/>
            <a:endCxn id="55" idx="0"/>
          </p:cNvCxnSpPr>
          <p:nvPr/>
        </p:nvCxnSpPr>
        <p:spPr>
          <a:xfrm>
            <a:off x="9165405" y="3178655"/>
            <a:ext cx="1470488" cy="718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5FCB6D-2F71-48DD-9E24-92CC1B726FA6}"/>
                  </a:ext>
                </a:extLst>
              </p:cNvPr>
              <p:cNvSpPr/>
              <p:nvPr/>
            </p:nvSpPr>
            <p:spPr>
              <a:xfrm>
                <a:off x="9332786" y="5455631"/>
                <a:ext cx="2606213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5FCB6D-2F71-48DD-9E24-92CC1B726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786" y="5455631"/>
                <a:ext cx="2606213" cy="8396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1217FB6-19A3-4354-B029-AF74035861D8}"/>
              </a:ext>
            </a:extLst>
          </p:cNvPr>
          <p:cNvCxnSpPr>
            <a:cxnSpLocks/>
            <a:stCxn id="55" idx="2"/>
            <a:endCxn id="60" idx="0"/>
          </p:cNvCxnSpPr>
          <p:nvPr/>
        </p:nvCxnSpPr>
        <p:spPr>
          <a:xfrm>
            <a:off x="10635893" y="4736974"/>
            <a:ext cx="0" cy="718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2AF1069-F738-4149-A547-51D9527605E8}"/>
              </a:ext>
            </a:extLst>
          </p:cNvPr>
          <p:cNvSpPr txBox="1"/>
          <p:nvPr/>
        </p:nvSpPr>
        <p:spPr>
          <a:xfrm>
            <a:off x="4560535" y="4776658"/>
            <a:ext cx="64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T: {y}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7532C7-51EE-4728-8A35-F49470FEEC0B}"/>
              </a:ext>
            </a:extLst>
          </p:cNvPr>
          <p:cNvSpPr txBox="1"/>
          <p:nvPr/>
        </p:nvSpPr>
        <p:spPr>
          <a:xfrm>
            <a:off x="1875763" y="2702995"/>
            <a:ext cx="5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T:{y}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8E332F-FBFF-4B1F-BB1A-887FC27FA033}"/>
              </a:ext>
            </a:extLst>
          </p:cNvPr>
          <p:cNvSpPr txBox="1"/>
          <p:nvPr/>
        </p:nvSpPr>
        <p:spPr>
          <a:xfrm>
            <a:off x="2873948" y="1484031"/>
            <a:ext cx="5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T:{y}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76C3A61-C1D2-4993-800C-0F2868EF0238}"/>
                  </a:ext>
                </a:extLst>
              </p:cNvPr>
              <p:cNvSpPr txBox="1"/>
              <p:nvPr/>
            </p:nvSpPr>
            <p:spPr>
              <a:xfrm>
                <a:off x="1685487" y="6183401"/>
                <a:ext cx="1317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F: {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AU" dirty="0"/>
                  <a:t>x1, x2}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76C3A61-C1D2-4993-800C-0F2868EF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487" y="6183401"/>
                <a:ext cx="1317990" cy="369332"/>
              </a:xfrm>
              <a:prstGeom prst="rect">
                <a:avLst/>
              </a:prstGeom>
              <a:blipFill>
                <a:blip r:embed="rId12"/>
                <a:stretch>
                  <a:fillRect l="-3687" t="-8197" r="-2765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0459932E-7E9F-426F-968D-AA372B0E9B71}"/>
              </a:ext>
            </a:extLst>
          </p:cNvPr>
          <p:cNvSpPr txBox="1"/>
          <p:nvPr/>
        </p:nvSpPr>
        <p:spPr>
          <a:xfrm>
            <a:off x="233980" y="4153755"/>
            <a:ext cx="10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F: {x2}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E47B39-59E1-41CC-9E16-8B1535BC532F}"/>
                  </a:ext>
                </a:extLst>
              </p:cNvPr>
              <p:cNvSpPr txBox="1"/>
              <p:nvPr/>
            </p:nvSpPr>
            <p:spPr>
              <a:xfrm>
                <a:off x="6462971" y="6488668"/>
                <a:ext cx="1317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F: {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AU" dirty="0"/>
                  <a:t>x1, x2}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E47B39-59E1-41CC-9E16-8B1535BC5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971" y="6488668"/>
                <a:ext cx="1317990" cy="369332"/>
              </a:xfrm>
              <a:prstGeom prst="rect">
                <a:avLst/>
              </a:prstGeom>
              <a:blipFill>
                <a:blip r:embed="rId13"/>
                <a:stretch>
                  <a:fillRect l="-3704" t="-8197" r="-3241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74AD5EA8-A587-40AC-A7A1-883FF0FABF90}"/>
              </a:ext>
            </a:extLst>
          </p:cNvPr>
          <p:cNvSpPr txBox="1"/>
          <p:nvPr/>
        </p:nvSpPr>
        <p:spPr>
          <a:xfrm>
            <a:off x="10291802" y="6363841"/>
            <a:ext cx="5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T: {}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5F3612-02BB-4DE3-9BFF-CCE170C629AE}"/>
              </a:ext>
            </a:extLst>
          </p:cNvPr>
          <p:cNvSpPr txBox="1"/>
          <p:nvPr/>
        </p:nvSpPr>
        <p:spPr>
          <a:xfrm>
            <a:off x="10904306" y="4783937"/>
            <a:ext cx="5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T: {}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3B74C8-41A6-46A7-8550-524644ECA067}"/>
              </a:ext>
            </a:extLst>
          </p:cNvPr>
          <p:cNvSpPr txBox="1"/>
          <p:nvPr/>
        </p:nvSpPr>
        <p:spPr>
          <a:xfrm>
            <a:off x="10904306" y="2609334"/>
            <a:ext cx="5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T: {}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594E56-785B-413C-ABBC-9BCD37FC28D9}"/>
              </a:ext>
            </a:extLst>
          </p:cNvPr>
          <p:cNvSpPr txBox="1"/>
          <p:nvPr/>
        </p:nvSpPr>
        <p:spPr>
          <a:xfrm>
            <a:off x="8247937" y="1515947"/>
            <a:ext cx="5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T: {}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7EBC87-3D44-4F39-BBB5-311059084DF9}"/>
              </a:ext>
            </a:extLst>
          </p:cNvPr>
          <p:cNvSpPr txBox="1"/>
          <p:nvPr/>
        </p:nvSpPr>
        <p:spPr>
          <a:xfrm>
            <a:off x="8267193" y="4726967"/>
            <a:ext cx="10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F: {x2}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C43D0D-9C73-4D49-AED3-1A241FF1DF88}"/>
              </a:ext>
            </a:extLst>
          </p:cNvPr>
          <p:cNvSpPr txBox="1"/>
          <p:nvPr/>
        </p:nvSpPr>
        <p:spPr>
          <a:xfrm>
            <a:off x="4393058" y="2012175"/>
            <a:ext cx="2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752707-BC56-4857-A240-6FED7C0FDC65}"/>
              </a:ext>
            </a:extLst>
          </p:cNvPr>
          <p:cNvSpPr txBox="1"/>
          <p:nvPr/>
        </p:nvSpPr>
        <p:spPr>
          <a:xfrm>
            <a:off x="7650392" y="1919755"/>
            <a:ext cx="55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5B5E9E-383C-4AFB-939A-7C22E02DD8B7}"/>
              </a:ext>
            </a:extLst>
          </p:cNvPr>
          <p:cNvSpPr txBox="1"/>
          <p:nvPr/>
        </p:nvSpPr>
        <p:spPr>
          <a:xfrm>
            <a:off x="9909852" y="3224150"/>
            <a:ext cx="55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1CD1BB-B1E8-4217-983F-3B4B381A8ACB}"/>
              </a:ext>
            </a:extLst>
          </p:cNvPr>
          <p:cNvSpPr txBox="1"/>
          <p:nvPr/>
        </p:nvSpPr>
        <p:spPr>
          <a:xfrm>
            <a:off x="7968607" y="3316758"/>
            <a:ext cx="55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-x2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31AB8E-3731-40AE-B4F9-F7165CB54832}"/>
              </a:ext>
            </a:extLst>
          </p:cNvPr>
          <p:cNvSpPr txBox="1"/>
          <p:nvPr/>
        </p:nvSpPr>
        <p:spPr>
          <a:xfrm>
            <a:off x="9709722" y="4982407"/>
            <a:ext cx="10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Unit: x3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FCA0F-691E-4BB9-AC3B-7CF9A23DA3D4}"/>
              </a:ext>
            </a:extLst>
          </p:cNvPr>
          <p:cNvSpPr txBox="1"/>
          <p:nvPr/>
        </p:nvSpPr>
        <p:spPr>
          <a:xfrm>
            <a:off x="6445054" y="5013750"/>
            <a:ext cx="10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Unit: x1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1210F1-FCA2-472B-B87C-901886CE5B20}"/>
              </a:ext>
            </a:extLst>
          </p:cNvPr>
          <p:cNvSpPr txBox="1"/>
          <p:nvPr/>
        </p:nvSpPr>
        <p:spPr>
          <a:xfrm>
            <a:off x="1390211" y="4909619"/>
            <a:ext cx="10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Unit: x1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707EA7-26FC-4D52-9A7D-F3A2831D313F}"/>
              </a:ext>
            </a:extLst>
          </p:cNvPr>
          <p:cNvSpPr txBox="1"/>
          <p:nvPr/>
        </p:nvSpPr>
        <p:spPr>
          <a:xfrm>
            <a:off x="2575108" y="3286321"/>
            <a:ext cx="10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-x2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3E8341-621F-494D-9B60-54FF387834C8}"/>
              </a:ext>
            </a:extLst>
          </p:cNvPr>
          <p:cNvSpPr txBox="1"/>
          <p:nvPr/>
        </p:nvSpPr>
        <p:spPr>
          <a:xfrm>
            <a:off x="4687344" y="3314289"/>
            <a:ext cx="10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E2487-05A1-4A24-848A-F53CDBF7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8A68-D356-4999-8BFB-0AFEA5137892}" type="datetime1">
              <a:rPr lang="en-AU" smtClean="0"/>
              <a:t>27/03/2022</a:t>
            </a:fld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6C35F-D2F6-4DC6-84F6-228D5E67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766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D3EA-F3D1-4AF0-A3C7-5101853E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78" y="116960"/>
            <a:ext cx="10515600" cy="1325563"/>
          </a:xfrm>
        </p:spPr>
        <p:txBody>
          <a:bodyPr/>
          <a:lstStyle/>
          <a:p>
            <a:r>
              <a:rPr lang="en-AU" dirty="0"/>
              <a:t>QCDCL 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64C73C2-726A-489F-9D8D-DD43F7308962}"/>
                  </a:ext>
                </a:extLst>
              </p:cNvPr>
              <p:cNvSpPr/>
              <p:nvPr/>
            </p:nvSpPr>
            <p:spPr>
              <a:xfrm>
                <a:off x="3411019" y="1344916"/>
                <a:ext cx="4798033" cy="6915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64C73C2-726A-489F-9D8D-DD43F730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19" y="1344916"/>
                <a:ext cx="4798033" cy="6915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56FB7A-F99D-44A6-AE97-9DF5B799F3ED}"/>
                  </a:ext>
                </a:extLst>
              </p:cNvPr>
              <p:cNvSpPr/>
              <p:nvPr/>
            </p:nvSpPr>
            <p:spPr>
              <a:xfrm>
                <a:off x="2496620" y="2449797"/>
                <a:ext cx="3460680" cy="691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56FB7A-F99D-44A6-AE97-9DF5B799F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620" y="2449797"/>
                <a:ext cx="3460680" cy="691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1841F3-CC18-44C3-B8CE-2E49DB7BFDCD}"/>
                  </a:ext>
                </a:extLst>
              </p:cNvPr>
              <p:cNvSpPr/>
              <p:nvPr/>
            </p:nvSpPr>
            <p:spPr>
              <a:xfrm>
                <a:off x="7426503" y="2487111"/>
                <a:ext cx="3477803" cy="691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1841F3-CC18-44C3-B8CE-2E49DB7BF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503" y="2487111"/>
                <a:ext cx="3477803" cy="691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DE1E66-AE40-4AB2-88A2-16654CE3504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226960" y="2036460"/>
            <a:ext cx="1583076" cy="41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1B1BA4-120A-47A5-B42D-FB630D33C6C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810036" y="2036460"/>
            <a:ext cx="3355369" cy="45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4DB4B3A-C754-41DB-8529-A60C3A1F2D78}"/>
                  </a:ext>
                </a:extLst>
              </p:cNvPr>
              <p:cNvSpPr/>
              <p:nvPr/>
            </p:nvSpPr>
            <p:spPr>
              <a:xfrm>
                <a:off x="969834" y="3867790"/>
                <a:ext cx="2606213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4DB4B3A-C754-41DB-8529-A60C3A1F2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34" y="3867790"/>
                <a:ext cx="2606213" cy="839662"/>
              </a:xfrm>
              <a:prstGeom prst="rect">
                <a:avLst/>
              </a:prstGeom>
              <a:blipFill>
                <a:blip r:embed="rId5"/>
                <a:stretch>
                  <a:fillRect t="-54286" b="-528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5066CD-52A9-4301-BBAB-A3EB525B0872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272941" y="3141341"/>
            <a:ext cx="1954019" cy="72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94AF0F-0DE0-4711-AE56-0F4E7A28F7FB}"/>
                  </a:ext>
                </a:extLst>
              </p:cNvPr>
              <p:cNvSpPr/>
              <p:nvPr/>
            </p:nvSpPr>
            <p:spPr>
              <a:xfrm>
                <a:off x="3715391" y="3897312"/>
                <a:ext cx="2606213" cy="8315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94AF0F-0DE0-4711-AE56-0F4E7A28F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91" y="3897312"/>
                <a:ext cx="2606213" cy="831599"/>
              </a:xfrm>
              <a:prstGeom prst="rect">
                <a:avLst/>
              </a:prstGeom>
              <a:blipFill>
                <a:blip r:embed="rId6"/>
                <a:stretch>
                  <a:fillRect t="-54676" b="-53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7F265A-329F-4202-92A0-AC6FE05E59F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226960" y="3141341"/>
            <a:ext cx="791538" cy="75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C250AA5-DC2E-4C1D-B1E1-21EB52E4E002}"/>
                  </a:ext>
                </a:extLst>
              </p:cNvPr>
              <p:cNvSpPr/>
              <p:nvPr/>
            </p:nvSpPr>
            <p:spPr>
              <a:xfrm>
                <a:off x="933234" y="5347965"/>
                <a:ext cx="2477785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 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C250AA5-DC2E-4C1D-B1E1-21EB52E4E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34" y="5347965"/>
                <a:ext cx="2477785" cy="839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E90144-8C27-4492-A582-92E05ED6B737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2172127" y="4707452"/>
            <a:ext cx="100814" cy="64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A391D70-5125-473B-9F19-817062BE2147}"/>
                  </a:ext>
                </a:extLst>
              </p:cNvPr>
              <p:cNvSpPr/>
              <p:nvPr/>
            </p:nvSpPr>
            <p:spPr>
              <a:xfrm>
                <a:off x="9332786" y="3897312"/>
                <a:ext cx="2606213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A391D70-5125-473B-9F19-817062BE2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786" y="3897312"/>
                <a:ext cx="2606213" cy="839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B61C07-355E-430B-A952-54CD07E389BD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9165405" y="3178655"/>
            <a:ext cx="1470488" cy="718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C13162-71C4-42E1-BE57-FFEB6AA3A02F}"/>
                  </a:ext>
                </a:extLst>
              </p:cNvPr>
              <p:cNvSpPr/>
              <p:nvPr/>
            </p:nvSpPr>
            <p:spPr>
              <a:xfrm>
                <a:off x="9332786" y="5455631"/>
                <a:ext cx="2606213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C13162-71C4-42E1-BE57-FFEB6AA3A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786" y="5455631"/>
                <a:ext cx="2606213" cy="8396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6C371B-1F80-46CD-A8DD-1A6F805E8CFB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635893" y="4736974"/>
            <a:ext cx="0" cy="718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FC284F-5223-4097-A175-65694C608F65}"/>
              </a:ext>
            </a:extLst>
          </p:cNvPr>
          <p:cNvSpPr txBox="1"/>
          <p:nvPr/>
        </p:nvSpPr>
        <p:spPr>
          <a:xfrm>
            <a:off x="4560535" y="4776658"/>
            <a:ext cx="64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T: {y}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E466E3-C4CF-4E10-827E-115788A2A28F}"/>
              </a:ext>
            </a:extLst>
          </p:cNvPr>
          <p:cNvSpPr txBox="1"/>
          <p:nvPr/>
        </p:nvSpPr>
        <p:spPr>
          <a:xfrm>
            <a:off x="1875763" y="2702995"/>
            <a:ext cx="5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T:{y}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8FD68A-2AC2-4C87-9A7A-C576DFC1B42E}"/>
              </a:ext>
            </a:extLst>
          </p:cNvPr>
          <p:cNvSpPr txBox="1"/>
          <p:nvPr/>
        </p:nvSpPr>
        <p:spPr>
          <a:xfrm>
            <a:off x="2873948" y="1484031"/>
            <a:ext cx="5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T:{y}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D6F9F1-2DC9-4688-9D4E-52C2DA679245}"/>
                  </a:ext>
                </a:extLst>
              </p:cNvPr>
              <p:cNvSpPr txBox="1"/>
              <p:nvPr/>
            </p:nvSpPr>
            <p:spPr>
              <a:xfrm>
                <a:off x="1685487" y="6183401"/>
                <a:ext cx="1317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F: {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AU" dirty="0"/>
                  <a:t>x1, x2}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D6F9F1-2DC9-4688-9D4E-52C2DA679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487" y="6183401"/>
                <a:ext cx="1317990" cy="369332"/>
              </a:xfrm>
              <a:prstGeom prst="rect">
                <a:avLst/>
              </a:prstGeom>
              <a:blipFill>
                <a:blip r:embed="rId10"/>
                <a:stretch>
                  <a:fillRect l="-3687" t="-8197" r="-2765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234BF62-6ACE-4D88-A306-F8378CB3F1AA}"/>
              </a:ext>
            </a:extLst>
          </p:cNvPr>
          <p:cNvSpPr txBox="1"/>
          <p:nvPr/>
        </p:nvSpPr>
        <p:spPr>
          <a:xfrm>
            <a:off x="10904306" y="4783937"/>
            <a:ext cx="5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T: {}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FE5990-8883-4229-A6B9-1BBAD7FFBC6D}"/>
              </a:ext>
            </a:extLst>
          </p:cNvPr>
          <p:cNvSpPr txBox="1"/>
          <p:nvPr/>
        </p:nvSpPr>
        <p:spPr>
          <a:xfrm>
            <a:off x="10904306" y="2609334"/>
            <a:ext cx="5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T: {}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78828-0D7D-419F-BC3C-1ABA97B64CDF}"/>
              </a:ext>
            </a:extLst>
          </p:cNvPr>
          <p:cNvSpPr txBox="1"/>
          <p:nvPr/>
        </p:nvSpPr>
        <p:spPr>
          <a:xfrm>
            <a:off x="8247937" y="1515947"/>
            <a:ext cx="5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T: {}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BD310C-8C9E-4E88-8426-667F7965F2D9}"/>
              </a:ext>
            </a:extLst>
          </p:cNvPr>
          <p:cNvSpPr txBox="1"/>
          <p:nvPr/>
        </p:nvSpPr>
        <p:spPr>
          <a:xfrm>
            <a:off x="4393058" y="2012175"/>
            <a:ext cx="2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C2F9AF-A974-48B2-9FAF-31B23BD0614B}"/>
              </a:ext>
            </a:extLst>
          </p:cNvPr>
          <p:cNvSpPr txBox="1"/>
          <p:nvPr/>
        </p:nvSpPr>
        <p:spPr>
          <a:xfrm>
            <a:off x="7650392" y="1919755"/>
            <a:ext cx="55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A10C3-57C0-46C3-8F11-A2FCA613F50B}"/>
              </a:ext>
            </a:extLst>
          </p:cNvPr>
          <p:cNvSpPr txBox="1"/>
          <p:nvPr/>
        </p:nvSpPr>
        <p:spPr>
          <a:xfrm>
            <a:off x="9844073" y="3281028"/>
            <a:ext cx="153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Unit: x2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2D4D75-3C50-46DC-B646-D98EE2803A66}"/>
              </a:ext>
            </a:extLst>
          </p:cNvPr>
          <p:cNvSpPr txBox="1"/>
          <p:nvPr/>
        </p:nvSpPr>
        <p:spPr>
          <a:xfrm>
            <a:off x="9709722" y="4982407"/>
            <a:ext cx="10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Unit: x3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1CD3D8-45E5-41F4-B906-329C2EE88437}"/>
              </a:ext>
            </a:extLst>
          </p:cNvPr>
          <p:cNvSpPr txBox="1"/>
          <p:nvPr/>
        </p:nvSpPr>
        <p:spPr>
          <a:xfrm>
            <a:off x="1390211" y="4909619"/>
            <a:ext cx="10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Unit: x1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E61C30-691D-4CD5-A359-7C6A5375DD84}"/>
              </a:ext>
            </a:extLst>
          </p:cNvPr>
          <p:cNvSpPr txBox="1"/>
          <p:nvPr/>
        </p:nvSpPr>
        <p:spPr>
          <a:xfrm>
            <a:off x="2575108" y="3286321"/>
            <a:ext cx="10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-x2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426A86-E6D3-42B3-AE53-4EDABA7DC364}"/>
              </a:ext>
            </a:extLst>
          </p:cNvPr>
          <p:cNvSpPr txBox="1"/>
          <p:nvPr/>
        </p:nvSpPr>
        <p:spPr>
          <a:xfrm>
            <a:off x="4687344" y="3314289"/>
            <a:ext cx="10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97EDA3-A9A0-4EAC-9DA3-BCA81638F91A}"/>
              </a:ext>
            </a:extLst>
          </p:cNvPr>
          <p:cNvSpPr txBox="1"/>
          <p:nvPr/>
        </p:nvSpPr>
        <p:spPr>
          <a:xfrm>
            <a:off x="207623" y="4153755"/>
            <a:ext cx="10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F: {x2}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B935AF7-5279-4A2D-BBE3-775D42AE5F5E}"/>
                  </a:ext>
                </a:extLst>
              </p:cNvPr>
              <p:cNvSpPr/>
              <p:nvPr/>
            </p:nvSpPr>
            <p:spPr>
              <a:xfrm>
                <a:off x="2460513" y="2369244"/>
                <a:ext cx="3460680" cy="691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¬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AU" dirty="0"/>
                  <a:t> x2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B935AF7-5279-4A2D-BBE3-775D42AE5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13" y="2369244"/>
                <a:ext cx="3460680" cy="691544"/>
              </a:xfrm>
              <a:prstGeom prst="rect">
                <a:avLst/>
              </a:prstGeom>
              <a:blipFill>
                <a:blip r:embed="rId1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8684509-A7A3-4494-B288-F2B41F71F88C}"/>
                  </a:ext>
                </a:extLst>
              </p:cNvPr>
              <p:cNvSpPr/>
              <p:nvPr/>
            </p:nvSpPr>
            <p:spPr>
              <a:xfrm>
                <a:off x="3372134" y="1332324"/>
                <a:ext cx="4798033" cy="6915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lang="en-AU" dirty="0"/>
                        <m:t> </m:t>
                      </m:r>
                      <m:r>
                        <m:rPr>
                          <m:nor/>
                        </m:rPr>
                        <a:rPr lang="en-AU" dirty="0"/>
                        <m:t>x</m:t>
                      </m:r>
                      <m:r>
                        <m:rPr>
                          <m:nor/>
                        </m:rPr>
                        <a:rPr lang="en-AU" dirty="0"/>
                        <m:t>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8684509-A7A3-4494-B288-F2B41F71F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134" y="1332324"/>
                <a:ext cx="4798033" cy="69154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84932F2-B59D-4E29-B3C4-70E8F3537E46}"/>
                  </a:ext>
                </a:extLst>
              </p:cNvPr>
              <p:cNvSpPr/>
              <p:nvPr/>
            </p:nvSpPr>
            <p:spPr>
              <a:xfrm>
                <a:off x="7374986" y="2487103"/>
                <a:ext cx="3477803" cy="691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¬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m:rPr>
                        <m:nor/>
                      </m:rPr>
                      <a:rPr lang="en-AU" dirty="0"/>
                      <m:t>x</m:t>
                    </m:r>
                    <m:r>
                      <m:rPr>
                        <m:nor/>
                      </m:rPr>
                      <a:rPr lang="en-AU" dirty="0"/>
                      <m:t>2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84932F2-B59D-4E29-B3C4-70E8F3537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986" y="2487103"/>
                <a:ext cx="3477803" cy="6915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9E3A511-9C82-4B1C-AD21-2EEDEFA0636B}"/>
                  </a:ext>
                </a:extLst>
              </p:cNvPr>
              <p:cNvSpPr/>
              <p:nvPr/>
            </p:nvSpPr>
            <p:spPr>
              <a:xfrm>
                <a:off x="9332786" y="3897312"/>
                <a:ext cx="2606213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AU" dirty="0"/>
                  <a:t>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9E3A511-9C82-4B1C-AD21-2EEDEFA06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786" y="3897312"/>
                <a:ext cx="2606213" cy="839662"/>
              </a:xfrm>
              <a:prstGeom prst="rect">
                <a:avLst/>
              </a:prstGeom>
              <a:blipFill>
                <a:blip r:embed="rId14"/>
                <a:stretch>
                  <a:fillRect t="-22857" b="-8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4D28BF1-4091-43B8-9FAE-B736987DB692}"/>
                  </a:ext>
                </a:extLst>
              </p:cNvPr>
              <p:cNvSpPr/>
              <p:nvPr/>
            </p:nvSpPr>
            <p:spPr>
              <a:xfrm>
                <a:off x="9332786" y="5455631"/>
                <a:ext cx="2606213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lang="en-AU" dirty="0"/>
                        <m:t> </m:t>
                      </m:r>
                      <m:r>
                        <a:rPr lang="en-AU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4D28BF1-4091-43B8-9FAE-B736987DB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786" y="5455631"/>
                <a:ext cx="2606213" cy="8396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2EFED1A-AFB4-44C4-8232-44052ADBA792}"/>
              </a:ext>
            </a:extLst>
          </p:cNvPr>
          <p:cNvSpPr txBox="1"/>
          <p:nvPr/>
        </p:nvSpPr>
        <p:spPr>
          <a:xfrm>
            <a:off x="10602066" y="6335279"/>
            <a:ext cx="5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T: {}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E550C31-1178-4631-B7B4-01DB315D1A37}"/>
                  </a:ext>
                </a:extLst>
              </p:cNvPr>
              <p:cNvSpPr/>
              <p:nvPr/>
            </p:nvSpPr>
            <p:spPr>
              <a:xfrm>
                <a:off x="3715390" y="3871821"/>
                <a:ext cx="2606213" cy="8315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AU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E550C31-1178-4631-B7B4-01DB315D1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90" y="3871821"/>
                <a:ext cx="2606213" cy="831599"/>
              </a:xfrm>
              <a:prstGeom prst="rect">
                <a:avLst/>
              </a:prstGeom>
              <a:blipFill>
                <a:blip r:embed="rId16"/>
                <a:stretch>
                  <a:fillRect t="-55396" b="-532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DC724-1E86-46BD-8719-E9EB6FF5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3B60-3B15-4C90-B5FA-076D1B74F6A4}" type="datetime1">
              <a:rPr lang="en-AU" smtClean="0"/>
              <a:t>27/03/2022</a:t>
            </a:fld>
            <a:endParaRPr lang="en-AU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CB4FEC-D4FF-4A4F-B900-B3058DC3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5" grpId="0" animBg="1"/>
      <p:bldP spid="46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A605-F0FB-48BA-8EE5-6384B70C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6" y="0"/>
            <a:ext cx="10515600" cy="1325563"/>
          </a:xfrm>
        </p:spPr>
        <p:txBody>
          <a:bodyPr/>
          <a:lstStyle/>
          <a:p>
            <a:r>
              <a:rPr lang="en-AU" dirty="0"/>
              <a:t>QCDCL vs Backjumping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D17350-D335-47DE-BBEB-EE3835702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139312"/>
              </p:ext>
            </p:extLst>
          </p:nvPr>
        </p:nvGraphicFramePr>
        <p:xfrm>
          <a:off x="1224333" y="1053736"/>
          <a:ext cx="9318663" cy="5120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5019">
                  <a:extLst>
                    <a:ext uri="{9D8B030D-6E8A-4147-A177-3AD203B41FA5}">
                      <a16:colId xmlns:a16="http://schemas.microsoft.com/office/drawing/2014/main" val="3840523772"/>
                    </a:ext>
                  </a:extLst>
                </a:gridCol>
                <a:gridCol w="2344548">
                  <a:extLst>
                    <a:ext uri="{9D8B030D-6E8A-4147-A177-3AD203B41FA5}">
                      <a16:colId xmlns:a16="http://schemas.microsoft.com/office/drawing/2014/main" val="3511914549"/>
                    </a:ext>
                  </a:extLst>
                </a:gridCol>
                <a:gridCol w="2344548">
                  <a:extLst>
                    <a:ext uri="{9D8B030D-6E8A-4147-A177-3AD203B41FA5}">
                      <a16:colId xmlns:a16="http://schemas.microsoft.com/office/drawing/2014/main" val="4024338014"/>
                    </a:ext>
                  </a:extLst>
                </a:gridCol>
                <a:gridCol w="2344548">
                  <a:extLst>
                    <a:ext uri="{9D8B030D-6E8A-4147-A177-3AD203B41FA5}">
                      <a16:colId xmlns:a16="http://schemas.microsoft.com/office/drawing/2014/main" val="3650801604"/>
                    </a:ext>
                  </a:extLst>
                </a:gridCol>
              </a:tblGrid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# 2wl-BJ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# 2wl-QCDCLSBJ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98382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Counter (2004)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187989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948263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7964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k_d4_n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789160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k_d4_p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34721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 err="1"/>
                        <a:t>k_ph_n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89273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 err="1"/>
                        <a:t>k_ph_p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11560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 </a:t>
                      </a:r>
                      <a:r>
                        <a:rPr lang="en-AU" dirty="0" err="1"/>
                        <a:t>k_lin_n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836793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 err="1"/>
                        <a:t>k_lin_p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886533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 err="1"/>
                        <a:t>k_dum_n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01095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 </a:t>
                      </a:r>
                      <a:r>
                        <a:rPr lang="en-AU" dirty="0" err="1"/>
                        <a:t>k_dum_p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784723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k_t4p_n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60081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r>
                        <a:rPr lang="en-AU" dirty="0"/>
                        <a:t>k_t4p_p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460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44A0E8-8D35-496A-AF1C-EECC88E4CF2D}"/>
              </a:ext>
            </a:extLst>
          </p:cNvPr>
          <p:cNvSpPr txBox="1"/>
          <p:nvPr/>
        </p:nvSpPr>
        <p:spPr>
          <a:xfrm>
            <a:off x="1163441" y="6174376"/>
            <a:ext cx="937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Number of solved instances for pure Backjumping and CDCL + solution driven </a:t>
            </a:r>
            <a:r>
              <a:rPr lang="en-AU" dirty="0" err="1"/>
              <a:t>backjumping</a:t>
            </a:r>
            <a:r>
              <a:rPr lang="en-AU"/>
              <a:t> solvers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EF58C-31C8-49AD-928E-C94F50A5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9025-0D1E-408A-9141-D40FCB3CA633}" type="datetime1">
              <a:rPr lang="en-AU" smtClean="0"/>
              <a:t>27/03/2022</a:t>
            </a:fld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EB958-C408-4901-852D-EEBD0D15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40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47AA-BFA3-455C-8EAA-CB375083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070E-1AC5-495F-86AE-814BB477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Thesis A recap</a:t>
            </a:r>
          </a:p>
          <a:p>
            <a:r>
              <a:rPr lang="en-AU" dirty="0"/>
              <a:t>Progress in thesis B</a:t>
            </a:r>
          </a:p>
          <a:p>
            <a:pPr lvl="1"/>
            <a:r>
              <a:rPr lang="en-AU" dirty="0"/>
              <a:t>Backjumping with SAT solver enabled</a:t>
            </a:r>
          </a:p>
          <a:p>
            <a:pPr lvl="1"/>
            <a:r>
              <a:rPr lang="en-AU" dirty="0"/>
              <a:t>QCDCL algorithm and implementation</a:t>
            </a:r>
          </a:p>
          <a:p>
            <a:pPr lvl="1"/>
            <a:r>
              <a:rPr lang="en-AU" dirty="0"/>
              <a:t>Combining QCDCL with Proof number search</a:t>
            </a:r>
          </a:p>
          <a:p>
            <a:r>
              <a:rPr lang="en-AU" dirty="0">
                <a:solidFill>
                  <a:schemeClr val="bg2"/>
                </a:solidFill>
              </a:rPr>
              <a:t>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E6A7-1CC7-42A7-852A-922F1B02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9867-AF74-4B2A-9E29-266950C4C26A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6375-9AC0-4BEF-823C-75B56E7D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498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1A42-B343-4FFE-A292-31436F9F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PNS and QCDCL: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E52C-D1CB-47D5-8EDA-2E5404134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PNS + Backjumping outperforms DFS + Backjumping on gttt4x4 instances</a:t>
            </a:r>
          </a:p>
          <a:p>
            <a:r>
              <a:rPr lang="en-AU" dirty="0"/>
              <a:t>QCDCL outperforms Backjumping on most instances</a:t>
            </a:r>
          </a:p>
          <a:p>
            <a:r>
              <a:rPr lang="en-AU" dirty="0"/>
              <a:t>Combine PNS and QCDCL will be interesting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ECA3-976F-4708-9B17-4597E025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EA7A-B183-4E96-83A1-B6A33B8E6B71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000F8-BE8E-4590-8532-B86C39D7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168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468A-C473-4C1C-B04F-28C39A2F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PNS and QCDCL: Difficulty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0318B-792F-4107-9E5F-42A79249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Recall PNS + QBF: each node in the tree corresponds to a branching variable</a:t>
            </a:r>
          </a:p>
          <a:p>
            <a:r>
              <a:rPr lang="en-AU" dirty="0"/>
              <a:t>Searching space might change after clause learning</a:t>
            </a:r>
          </a:p>
          <a:p>
            <a:r>
              <a:rPr lang="en-AU" dirty="0"/>
              <a:t>Branching variable becomes unit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C33FF-FE73-4150-8990-A77FBAE6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4985-DED8-447F-BC97-57D72A02BB1B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4BD4E-DBF6-4E83-8BC8-5132CC06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406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A3D4-41B9-44FC-8A94-78AD91AD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61" y="-54453"/>
            <a:ext cx="10515600" cy="1325563"/>
          </a:xfrm>
        </p:spPr>
        <p:txBody>
          <a:bodyPr/>
          <a:lstStyle/>
          <a:p>
            <a:r>
              <a:rPr lang="en-AU" dirty="0"/>
              <a:t>PNS + QCDCL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7585A81-26BF-4BB6-9B60-7576C77E1D5F}"/>
                  </a:ext>
                </a:extLst>
              </p:cNvPr>
              <p:cNvSpPr/>
              <p:nvPr/>
            </p:nvSpPr>
            <p:spPr>
              <a:xfrm>
                <a:off x="3102797" y="1196798"/>
                <a:ext cx="5106256" cy="83966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3…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az-Cyrl-AZ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7585A81-26BF-4BB6-9B60-7576C77E1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797" y="1196798"/>
                <a:ext cx="5106256" cy="8396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CB1EB2-ED3A-41FB-BB0F-F31F6443FEDB}"/>
                  </a:ext>
                </a:extLst>
              </p:cNvPr>
              <p:cNvSpPr/>
              <p:nvPr/>
            </p:nvSpPr>
            <p:spPr>
              <a:xfrm>
                <a:off x="2496620" y="2449797"/>
                <a:ext cx="3460680" cy="691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3…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az-Cyrl-AZ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CB1EB2-ED3A-41FB-BB0F-F31F6443F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620" y="2449797"/>
                <a:ext cx="3460680" cy="691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22E635-E734-4158-919A-FBEEF9F3DBED}"/>
                  </a:ext>
                </a:extLst>
              </p:cNvPr>
              <p:cNvSpPr/>
              <p:nvPr/>
            </p:nvSpPr>
            <p:spPr>
              <a:xfrm>
                <a:off x="7426503" y="2487111"/>
                <a:ext cx="3477803" cy="691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3…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az-Cyrl-AZ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22E635-E734-4158-919A-FBEEF9F3D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503" y="2487111"/>
                <a:ext cx="3477803" cy="691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815EF2-1E8A-4353-B060-DB8CDA6A332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226960" y="2036460"/>
            <a:ext cx="1583076" cy="41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6251DA-BFB4-404E-B5AB-BF11D5EE110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810036" y="2036460"/>
            <a:ext cx="3355369" cy="45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6BED93-432C-4425-8180-E3248174D94E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4226960" y="3141341"/>
            <a:ext cx="686310" cy="8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0AFA44-C71C-473E-91E7-720313E8CBC7}"/>
                  </a:ext>
                </a:extLst>
              </p:cNvPr>
              <p:cNvSpPr/>
              <p:nvPr/>
            </p:nvSpPr>
            <p:spPr>
              <a:xfrm>
                <a:off x="339436" y="3991989"/>
                <a:ext cx="2606213" cy="8315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3…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az-Cyrl-AZ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0AFA44-C71C-473E-91E7-720313E8C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36" y="3991989"/>
                <a:ext cx="2606213" cy="831599"/>
              </a:xfrm>
              <a:prstGeom prst="rect">
                <a:avLst/>
              </a:prstGeom>
              <a:blipFill>
                <a:blip r:embed="rId5"/>
                <a:stretch>
                  <a:fillRect t="-55797" b="-5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4F686B-7D62-43DB-97D2-E5BAF1298471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flipH="1">
            <a:off x="1642543" y="3141341"/>
            <a:ext cx="2584417" cy="85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45BBDF-A0DB-4DDD-81BB-BBE5F9365A8D}"/>
                  </a:ext>
                </a:extLst>
              </p:cNvPr>
              <p:cNvSpPr/>
              <p:nvPr/>
            </p:nvSpPr>
            <p:spPr>
              <a:xfrm>
                <a:off x="3674377" y="3974001"/>
                <a:ext cx="2477785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3…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¬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 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AU" b="1" dirty="0"/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45BBDF-A0DB-4DDD-81BB-BBE5F9365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377" y="3974001"/>
                <a:ext cx="2477785" cy="839662"/>
              </a:xfrm>
              <a:prstGeom prst="rect">
                <a:avLst/>
              </a:prstGeom>
              <a:blipFill>
                <a:blip r:embed="rId6"/>
                <a:stretch>
                  <a:fillRect t="-54286" b="-528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5A9CBA-4C51-459E-904E-55FE9A92C8F7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>
            <a:off x="9165405" y="3178655"/>
            <a:ext cx="1646680" cy="92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3EE20E-0A5C-49DC-B11E-C0FB850A0964}"/>
                  </a:ext>
                </a:extLst>
              </p:cNvPr>
              <p:cNvSpPr/>
              <p:nvPr/>
            </p:nvSpPr>
            <p:spPr>
              <a:xfrm>
                <a:off x="9573192" y="4101944"/>
                <a:ext cx="2477785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3…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 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az-Cyrl-AZ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</m:t>
                      </m:r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3EE20E-0A5C-49DC-B11E-C0FB850A0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192" y="4101944"/>
                <a:ext cx="2477785" cy="839662"/>
              </a:xfrm>
              <a:prstGeom prst="rect">
                <a:avLst/>
              </a:prstGeom>
              <a:blipFill>
                <a:blip r:embed="rId7"/>
                <a:stretch>
                  <a:fillRect t="-54286" b="-528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211D4F-AD7E-492E-99CD-350CDA5B984D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 flipH="1">
            <a:off x="7915037" y="3178655"/>
            <a:ext cx="1250368" cy="83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5FCB6D-2F71-48DD-9E24-92CC1B726FA6}"/>
                  </a:ext>
                </a:extLst>
              </p:cNvPr>
              <p:cNvSpPr/>
              <p:nvPr/>
            </p:nvSpPr>
            <p:spPr>
              <a:xfrm>
                <a:off x="6611930" y="4016078"/>
                <a:ext cx="2606213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∃…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az-Cyrl-AZ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5FCB6D-2F71-48DD-9E24-92CC1B726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930" y="4016078"/>
                <a:ext cx="2606213" cy="839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53B74C8-41A6-46A7-8550-524644ECA067}"/>
              </a:ext>
            </a:extLst>
          </p:cNvPr>
          <p:cNvSpPr txBox="1"/>
          <p:nvPr/>
        </p:nvSpPr>
        <p:spPr>
          <a:xfrm>
            <a:off x="10904306" y="260933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|x2|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C43D0D-9C73-4D49-AED3-1A241FF1DF88}"/>
              </a:ext>
            </a:extLst>
          </p:cNvPr>
          <p:cNvSpPr txBox="1"/>
          <p:nvPr/>
        </p:nvSpPr>
        <p:spPr>
          <a:xfrm>
            <a:off x="4393058" y="2012175"/>
            <a:ext cx="2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752707-BC56-4857-A240-6FED7C0FDC65}"/>
              </a:ext>
            </a:extLst>
          </p:cNvPr>
          <p:cNvSpPr txBox="1"/>
          <p:nvPr/>
        </p:nvSpPr>
        <p:spPr>
          <a:xfrm>
            <a:off x="7650392" y="1919755"/>
            <a:ext cx="55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5B5E9E-383C-4AFB-939A-7C22E02DD8B7}"/>
              </a:ext>
            </a:extLst>
          </p:cNvPr>
          <p:cNvSpPr txBox="1"/>
          <p:nvPr/>
        </p:nvSpPr>
        <p:spPr>
          <a:xfrm>
            <a:off x="7663778" y="3413898"/>
            <a:ext cx="124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x2: unit x3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1CD1BB-B1E8-4217-983F-3B4B381A8ACB}"/>
              </a:ext>
            </a:extLst>
          </p:cNvPr>
          <p:cNvSpPr txBox="1"/>
          <p:nvPr/>
        </p:nvSpPr>
        <p:spPr>
          <a:xfrm>
            <a:off x="9539139" y="3381999"/>
            <a:ext cx="12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-x2: unit x1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707EA7-26FC-4D52-9A7D-F3A2831D313F}"/>
              </a:ext>
            </a:extLst>
          </p:cNvPr>
          <p:cNvSpPr txBox="1"/>
          <p:nvPr/>
        </p:nvSpPr>
        <p:spPr>
          <a:xfrm>
            <a:off x="4152252" y="3404122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-x2: unit x1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3E8341-621F-494D-9B60-54FF387834C8}"/>
              </a:ext>
            </a:extLst>
          </p:cNvPr>
          <p:cNvSpPr txBox="1"/>
          <p:nvPr/>
        </p:nvSpPr>
        <p:spPr>
          <a:xfrm>
            <a:off x="2397262" y="3287711"/>
            <a:ext cx="10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A72C1-534B-4392-8717-B942DE590F8F}"/>
              </a:ext>
            </a:extLst>
          </p:cNvPr>
          <p:cNvSpPr txBox="1"/>
          <p:nvPr/>
        </p:nvSpPr>
        <p:spPr>
          <a:xfrm>
            <a:off x="2676515" y="13584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|Y|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17432B-D393-415A-A0C7-8E6D3E3E5CBF}"/>
              </a:ext>
            </a:extLst>
          </p:cNvPr>
          <p:cNvSpPr txBox="1"/>
          <p:nvPr/>
        </p:nvSpPr>
        <p:spPr>
          <a:xfrm>
            <a:off x="1955190" y="257189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|x2|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23E7E4-8EB3-4464-92BD-E18B08CED0E0}"/>
              </a:ext>
            </a:extLst>
          </p:cNvPr>
          <p:cNvSpPr txBox="1"/>
          <p:nvPr/>
        </p:nvSpPr>
        <p:spPr>
          <a:xfrm>
            <a:off x="4631684" y="4866278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FEFE80-96E2-4525-9D48-024A60A9A2B3}"/>
              </a:ext>
            </a:extLst>
          </p:cNvPr>
          <p:cNvSpPr txBox="1"/>
          <p:nvPr/>
        </p:nvSpPr>
        <p:spPr>
          <a:xfrm>
            <a:off x="773392" y="4941606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Unknown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2008D8-72BF-4296-A2A8-79A8D744BA7D}"/>
              </a:ext>
            </a:extLst>
          </p:cNvPr>
          <p:cNvSpPr txBox="1"/>
          <p:nvPr/>
        </p:nvSpPr>
        <p:spPr>
          <a:xfrm>
            <a:off x="10904306" y="4976895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F47B63-7577-464F-95F7-8FCBD2D5F618}"/>
              </a:ext>
            </a:extLst>
          </p:cNvPr>
          <p:cNvSpPr txBox="1"/>
          <p:nvPr/>
        </p:nvSpPr>
        <p:spPr>
          <a:xfrm>
            <a:off x="7354947" y="4976895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Unknown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5D19AE-2E06-4166-A806-FA55F42D0BE1}"/>
              </a:ext>
            </a:extLst>
          </p:cNvPr>
          <p:cNvSpPr/>
          <p:nvPr/>
        </p:nvSpPr>
        <p:spPr>
          <a:xfrm>
            <a:off x="7520682" y="1441803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F1C882-11B7-40C4-BC3D-DCDA355B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ADE7-CAF5-4FDB-B965-7D0D306EE3B3}" type="datetime1">
              <a:rPr lang="en-AU" smtClean="0"/>
              <a:t>27/03/2022</a:t>
            </a:fld>
            <a:endParaRPr lang="en-AU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7C8D71-CCC7-4270-9D73-D0530927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959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A3D4-41B9-44FC-8A94-78AD91AD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61" y="-54453"/>
            <a:ext cx="10515600" cy="1325563"/>
          </a:xfrm>
        </p:spPr>
        <p:txBody>
          <a:bodyPr/>
          <a:lstStyle/>
          <a:p>
            <a:r>
              <a:rPr lang="en-AU" dirty="0"/>
              <a:t>PNS + QCDCL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7585A81-26BF-4BB6-9B60-7576C77E1D5F}"/>
                  </a:ext>
                </a:extLst>
              </p:cNvPr>
              <p:cNvSpPr/>
              <p:nvPr/>
            </p:nvSpPr>
            <p:spPr>
              <a:xfrm>
                <a:off x="3102797" y="1196798"/>
                <a:ext cx="5106256" cy="83966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3…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az-Cyrl-AZ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7585A81-26BF-4BB6-9B60-7576C77E1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797" y="1196798"/>
                <a:ext cx="5106256" cy="8396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CB1EB2-ED3A-41FB-BB0F-F31F6443FEDB}"/>
                  </a:ext>
                </a:extLst>
              </p:cNvPr>
              <p:cNvSpPr/>
              <p:nvPr/>
            </p:nvSpPr>
            <p:spPr>
              <a:xfrm>
                <a:off x="2496620" y="2449797"/>
                <a:ext cx="3460680" cy="6915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3…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az-Cyrl-AZ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CB1EB2-ED3A-41FB-BB0F-F31F6443F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620" y="2449797"/>
                <a:ext cx="3460680" cy="691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22E635-E734-4158-919A-FBEEF9F3DBED}"/>
                  </a:ext>
                </a:extLst>
              </p:cNvPr>
              <p:cNvSpPr/>
              <p:nvPr/>
            </p:nvSpPr>
            <p:spPr>
              <a:xfrm>
                <a:off x="7426503" y="2487111"/>
                <a:ext cx="3477803" cy="6915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3…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az-Cyrl-AZ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22E635-E734-4158-919A-FBEEF9F3D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503" y="2487111"/>
                <a:ext cx="3477803" cy="691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815EF2-1E8A-4353-B060-DB8CDA6A332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226960" y="2036460"/>
            <a:ext cx="1583076" cy="41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6251DA-BFB4-404E-B5AB-BF11D5EE110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810036" y="2036460"/>
            <a:ext cx="3355369" cy="45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6BED93-432C-4425-8180-E3248174D94E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4226960" y="3141341"/>
            <a:ext cx="843529" cy="97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0AFA44-C71C-473E-91E7-720313E8CBC7}"/>
                  </a:ext>
                </a:extLst>
              </p:cNvPr>
              <p:cNvSpPr/>
              <p:nvPr/>
            </p:nvSpPr>
            <p:spPr>
              <a:xfrm>
                <a:off x="420382" y="4148584"/>
                <a:ext cx="2606213" cy="8315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3…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az-Cyrl-AZ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0AFA44-C71C-473E-91E7-720313E8C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82" y="4148584"/>
                <a:ext cx="2606213" cy="831599"/>
              </a:xfrm>
              <a:prstGeom prst="rect">
                <a:avLst/>
              </a:prstGeom>
              <a:blipFill>
                <a:blip r:embed="rId5"/>
                <a:stretch>
                  <a:fillRect t="-55797" b="-5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4F686B-7D62-43DB-97D2-E5BAF1298471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flipH="1">
            <a:off x="1723489" y="3141341"/>
            <a:ext cx="2503471" cy="100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45BBDF-A0DB-4DDD-81BB-BBE5F9365A8D}"/>
                  </a:ext>
                </a:extLst>
              </p:cNvPr>
              <p:cNvSpPr/>
              <p:nvPr/>
            </p:nvSpPr>
            <p:spPr>
              <a:xfrm>
                <a:off x="3831596" y="4117943"/>
                <a:ext cx="2477785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3…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¬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 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AU" b="1" dirty="0"/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45BBDF-A0DB-4DDD-81BB-BBE5F9365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596" y="4117943"/>
                <a:ext cx="2477785" cy="839662"/>
              </a:xfrm>
              <a:prstGeom prst="rect">
                <a:avLst/>
              </a:prstGeom>
              <a:blipFill>
                <a:blip r:embed="rId6"/>
                <a:stretch>
                  <a:fillRect t="-55396" b="-532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5A9CBA-4C51-459E-904E-55FE9A92C8F7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>
            <a:off x="9165405" y="3178655"/>
            <a:ext cx="1787703" cy="98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3EE20E-0A5C-49DC-B11E-C0FB850A0964}"/>
                  </a:ext>
                </a:extLst>
              </p:cNvPr>
              <p:cNvSpPr/>
              <p:nvPr/>
            </p:nvSpPr>
            <p:spPr>
              <a:xfrm>
                <a:off x="9714215" y="4159206"/>
                <a:ext cx="2477785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3…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 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az-Cyrl-AZ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</m:t>
                      </m:r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3EE20E-0A5C-49DC-B11E-C0FB850A0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215" y="4159206"/>
                <a:ext cx="2477785" cy="839662"/>
              </a:xfrm>
              <a:prstGeom prst="rect">
                <a:avLst/>
              </a:prstGeom>
              <a:blipFill>
                <a:blip r:embed="rId7"/>
                <a:stretch>
                  <a:fillRect t="-54286" b="-528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211D4F-AD7E-492E-99CD-350CDA5B984D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 flipH="1">
            <a:off x="8161506" y="3178655"/>
            <a:ext cx="1003899" cy="100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5FCB6D-2F71-48DD-9E24-92CC1B726FA6}"/>
                  </a:ext>
                </a:extLst>
              </p:cNvPr>
              <p:cNvSpPr/>
              <p:nvPr/>
            </p:nvSpPr>
            <p:spPr>
              <a:xfrm>
                <a:off x="6858399" y="4180495"/>
                <a:ext cx="2606213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∃…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az-Cyrl-AZ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5FCB6D-2F71-48DD-9E24-92CC1B726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99" y="4180495"/>
                <a:ext cx="2606213" cy="839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53B74C8-41A6-46A7-8550-524644ECA067}"/>
              </a:ext>
            </a:extLst>
          </p:cNvPr>
          <p:cNvSpPr txBox="1"/>
          <p:nvPr/>
        </p:nvSpPr>
        <p:spPr>
          <a:xfrm>
            <a:off x="10904306" y="241317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|x2|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C43D0D-9C73-4D49-AED3-1A241FF1DF88}"/>
              </a:ext>
            </a:extLst>
          </p:cNvPr>
          <p:cNvSpPr txBox="1"/>
          <p:nvPr/>
        </p:nvSpPr>
        <p:spPr>
          <a:xfrm>
            <a:off x="4393058" y="2012175"/>
            <a:ext cx="2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752707-BC56-4857-A240-6FED7C0FDC65}"/>
              </a:ext>
            </a:extLst>
          </p:cNvPr>
          <p:cNvSpPr txBox="1"/>
          <p:nvPr/>
        </p:nvSpPr>
        <p:spPr>
          <a:xfrm>
            <a:off x="7650392" y="1919755"/>
            <a:ext cx="55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5B5E9E-383C-4AFB-939A-7C22E02DD8B7}"/>
              </a:ext>
            </a:extLst>
          </p:cNvPr>
          <p:cNvSpPr txBox="1"/>
          <p:nvPr/>
        </p:nvSpPr>
        <p:spPr>
          <a:xfrm>
            <a:off x="8001761" y="3518446"/>
            <a:ext cx="124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x2: unit x3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1CD1BB-B1E8-4217-983F-3B4B381A8ACB}"/>
              </a:ext>
            </a:extLst>
          </p:cNvPr>
          <p:cNvSpPr txBox="1"/>
          <p:nvPr/>
        </p:nvSpPr>
        <p:spPr>
          <a:xfrm>
            <a:off x="9837713" y="3626021"/>
            <a:ext cx="12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-x2: unit x1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707EA7-26FC-4D52-9A7D-F3A2831D313F}"/>
              </a:ext>
            </a:extLst>
          </p:cNvPr>
          <p:cNvSpPr txBox="1"/>
          <p:nvPr/>
        </p:nvSpPr>
        <p:spPr>
          <a:xfrm>
            <a:off x="4393058" y="3573769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-x2: unit x1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3E8341-621F-494D-9B60-54FF387834C8}"/>
              </a:ext>
            </a:extLst>
          </p:cNvPr>
          <p:cNvSpPr txBox="1"/>
          <p:nvPr/>
        </p:nvSpPr>
        <p:spPr>
          <a:xfrm>
            <a:off x="2262180" y="3554678"/>
            <a:ext cx="10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A72C1-534B-4392-8717-B942DE590F8F}"/>
              </a:ext>
            </a:extLst>
          </p:cNvPr>
          <p:cNvSpPr txBox="1"/>
          <p:nvPr/>
        </p:nvSpPr>
        <p:spPr>
          <a:xfrm>
            <a:off x="2676515" y="13584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|Y|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17432B-D393-415A-A0C7-8E6D3E3E5CBF}"/>
              </a:ext>
            </a:extLst>
          </p:cNvPr>
          <p:cNvSpPr txBox="1"/>
          <p:nvPr/>
        </p:nvSpPr>
        <p:spPr>
          <a:xfrm>
            <a:off x="1955190" y="257189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|x2|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23E7E4-8EB3-4464-92BD-E18B08CED0E0}"/>
              </a:ext>
            </a:extLst>
          </p:cNvPr>
          <p:cNvSpPr txBox="1"/>
          <p:nvPr/>
        </p:nvSpPr>
        <p:spPr>
          <a:xfrm>
            <a:off x="4692265" y="4977253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FEFE80-96E2-4525-9D48-024A60A9A2B3}"/>
              </a:ext>
            </a:extLst>
          </p:cNvPr>
          <p:cNvSpPr txBox="1"/>
          <p:nvPr/>
        </p:nvSpPr>
        <p:spPr>
          <a:xfrm>
            <a:off x="1109184" y="5147086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Unknown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2008D8-72BF-4296-A2A8-79A8D744BA7D}"/>
              </a:ext>
            </a:extLst>
          </p:cNvPr>
          <p:cNvSpPr txBox="1"/>
          <p:nvPr/>
        </p:nvSpPr>
        <p:spPr>
          <a:xfrm>
            <a:off x="10846359" y="5187383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F47B63-7577-464F-95F7-8FCBD2D5F618}"/>
              </a:ext>
            </a:extLst>
          </p:cNvPr>
          <p:cNvSpPr txBox="1"/>
          <p:nvPr/>
        </p:nvSpPr>
        <p:spPr>
          <a:xfrm>
            <a:off x="7603003" y="5107204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Unknown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926D9F-0E8A-403C-A7FF-AB7904DD24B7}"/>
              </a:ext>
            </a:extLst>
          </p:cNvPr>
          <p:cNvSpPr/>
          <p:nvPr/>
        </p:nvSpPr>
        <p:spPr>
          <a:xfrm>
            <a:off x="7520682" y="1441803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(2,1)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A6DB08-235F-4A12-8274-0C7AC52D542C}"/>
              </a:ext>
            </a:extLst>
          </p:cNvPr>
          <p:cNvSpPr/>
          <p:nvPr/>
        </p:nvSpPr>
        <p:spPr>
          <a:xfrm>
            <a:off x="5799826" y="2682476"/>
            <a:ext cx="811658" cy="368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25B2CD-590E-4303-8F03-70CA27DCD43C}"/>
              </a:ext>
            </a:extLst>
          </p:cNvPr>
          <p:cNvSpPr/>
          <p:nvPr/>
        </p:nvSpPr>
        <p:spPr>
          <a:xfrm>
            <a:off x="10684984" y="285561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E2AE3-D859-4D03-BB52-BE85C920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BFEF-1CE2-4254-B6E1-BC91F2A32D38}" type="datetime1">
              <a:rPr lang="en-AU" smtClean="0"/>
              <a:t>27/03/2022</a:t>
            </a:fld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15F9C-1B49-42A1-9FDC-C32D6C0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10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A3D4-41B9-44FC-8A94-78AD91AD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61" y="-54453"/>
            <a:ext cx="10515600" cy="1325563"/>
          </a:xfrm>
        </p:spPr>
        <p:txBody>
          <a:bodyPr/>
          <a:lstStyle/>
          <a:p>
            <a:r>
              <a:rPr lang="en-AU" dirty="0"/>
              <a:t>PNS + QCDCL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7585A81-26BF-4BB6-9B60-7576C77E1D5F}"/>
                  </a:ext>
                </a:extLst>
              </p:cNvPr>
              <p:cNvSpPr/>
              <p:nvPr/>
            </p:nvSpPr>
            <p:spPr>
              <a:xfrm>
                <a:off x="3411019" y="1080093"/>
                <a:ext cx="4798033" cy="9563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3…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2∧Ф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7585A81-26BF-4BB6-9B60-7576C77E1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19" y="1080093"/>
                <a:ext cx="4798033" cy="956367"/>
              </a:xfrm>
              <a:prstGeom prst="ellipse">
                <a:avLst/>
              </a:prstGeom>
              <a:blipFill>
                <a:blip r:embed="rId2"/>
                <a:stretch>
                  <a:fillRect t="-41509" b="-408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CB1EB2-ED3A-41FB-BB0F-F31F6443FEDB}"/>
                  </a:ext>
                </a:extLst>
              </p:cNvPr>
              <p:cNvSpPr/>
              <p:nvPr/>
            </p:nvSpPr>
            <p:spPr>
              <a:xfrm>
                <a:off x="2496620" y="2449797"/>
                <a:ext cx="3460680" cy="6915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¬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AU" dirty="0"/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CB1EB2-ED3A-41FB-BB0F-F31F6443F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620" y="2449797"/>
                <a:ext cx="3460680" cy="691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22E635-E734-4158-919A-FBEEF9F3DBED}"/>
                  </a:ext>
                </a:extLst>
              </p:cNvPr>
              <p:cNvSpPr/>
              <p:nvPr/>
            </p:nvSpPr>
            <p:spPr>
              <a:xfrm>
                <a:off x="7426503" y="2487111"/>
                <a:ext cx="3477803" cy="6915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az-Cyrl-AZ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22E635-E734-4158-919A-FBEEF9F3D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503" y="2487111"/>
                <a:ext cx="3477803" cy="691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815EF2-1E8A-4353-B060-DB8CDA6A332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226960" y="2036460"/>
            <a:ext cx="1583076" cy="41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6251DA-BFB4-404E-B5AB-BF11D5EE110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810036" y="2036460"/>
            <a:ext cx="3355369" cy="45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6BED93-432C-4425-8180-E3248174D94E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4226960" y="3141341"/>
            <a:ext cx="830726" cy="51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0AFA44-C71C-473E-91E7-720313E8CBC7}"/>
                  </a:ext>
                </a:extLst>
              </p:cNvPr>
              <p:cNvSpPr/>
              <p:nvPr/>
            </p:nvSpPr>
            <p:spPr>
              <a:xfrm>
                <a:off x="575413" y="3731341"/>
                <a:ext cx="2606213" cy="83159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¬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0AFA44-C71C-473E-91E7-720313E8C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3" y="3731341"/>
                <a:ext cx="2606213" cy="831599"/>
              </a:xfrm>
              <a:prstGeom prst="rect">
                <a:avLst/>
              </a:prstGeom>
              <a:blipFill>
                <a:blip r:embed="rId5"/>
                <a:stretch>
                  <a:fillRect t="-55396" b="-532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4F686B-7D62-43DB-97D2-E5BAF1298471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flipH="1">
            <a:off x="1878520" y="3141341"/>
            <a:ext cx="2348440" cy="59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45BBDF-A0DB-4DDD-81BB-BBE5F9365A8D}"/>
                  </a:ext>
                </a:extLst>
              </p:cNvPr>
              <p:cNvSpPr/>
              <p:nvPr/>
            </p:nvSpPr>
            <p:spPr>
              <a:xfrm>
                <a:off x="3818793" y="3657080"/>
                <a:ext cx="2477785" cy="83966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¬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 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AU" b="1" dirty="0"/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45BBDF-A0DB-4DDD-81BB-BBE5F9365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93" y="3657080"/>
                <a:ext cx="2477785" cy="839662"/>
              </a:xfrm>
              <a:prstGeom prst="rect">
                <a:avLst/>
              </a:prstGeom>
              <a:blipFill>
                <a:blip r:embed="rId6"/>
                <a:stretch>
                  <a:fillRect t="-22857" b="-8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5A9CBA-4C51-459E-904E-55FE9A92C8F7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>
            <a:off x="9165405" y="3178655"/>
            <a:ext cx="1791986" cy="71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3EE20E-0A5C-49DC-B11E-C0FB850A0964}"/>
                  </a:ext>
                </a:extLst>
              </p:cNvPr>
              <p:cNvSpPr/>
              <p:nvPr/>
            </p:nvSpPr>
            <p:spPr>
              <a:xfrm>
                <a:off x="9718498" y="3898363"/>
                <a:ext cx="2477785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 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az-Cyrl-AZ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</m:t>
                      </m:r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3EE20E-0A5C-49DC-B11E-C0FB850A0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498" y="3898363"/>
                <a:ext cx="2477785" cy="839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211D4F-AD7E-492E-99CD-350CDA5B984D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 flipH="1">
            <a:off x="8295955" y="3178655"/>
            <a:ext cx="869450" cy="74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5FCB6D-2F71-48DD-9E24-92CC1B726FA6}"/>
                  </a:ext>
                </a:extLst>
              </p:cNvPr>
              <p:cNvSpPr/>
              <p:nvPr/>
            </p:nvSpPr>
            <p:spPr>
              <a:xfrm>
                <a:off x="6992848" y="3922075"/>
                <a:ext cx="2606213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az-Cyrl-AZ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5FCB6D-2F71-48DD-9E24-92CC1B726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48" y="3922075"/>
                <a:ext cx="2606213" cy="839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53B74C8-41A6-46A7-8550-524644ECA067}"/>
              </a:ext>
            </a:extLst>
          </p:cNvPr>
          <p:cNvSpPr txBox="1"/>
          <p:nvPr/>
        </p:nvSpPr>
        <p:spPr>
          <a:xfrm>
            <a:off x="10866337" y="246355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|x2|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C43D0D-9C73-4D49-AED3-1A241FF1DF88}"/>
              </a:ext>
            </a:extLst>
          </p:cNvPr>
          <p:cNvSpPr txBox="1"/>
          <p:nvPr/>
        </p:nvSpPr>
        <p:spPr>
          <a:xfrm>
            <a:off x="4393058" y="2012175"/>
            <a:ext cx="2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752707-BC56-4857-A240-6FED7C0FDC65}"/>
              </a:ext>
            </a:extLst>
          </p:cNvPr>
          <p:cNvSpPr txBox="1"/>
          <p:nvPr/>
        </p:nvSpPr>
        <p:spPr>
          <a:xfrm>
            <a:off x="7650392" y="1919755"/>
            <a:ext cx="55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5B5E9E-383C-4AFB-939A-7C22E02DD8B7}"/>
              </a:ext>
            </a:extLst>
          </p:cNvPr>
          <p:cNvSpPr txBox="1"/>
          <p:nvPr/>
        </p:nvSpPr>
        <p:spPr>
          <a:xfrm>
            <a:off x="7809665" y="3429000"/>
            <a:ext cx="124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x2: unit x3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1CD1BB-B1E8-4217-983F-3B4B381A8ACB}"/>
              </a:ext>
            </a:extLst>
          </p:cNvPr>
          <p:cNvSpPr txBox="1"/>
          <p:nvPr/>
        </p:nvSpPr>
        <p:spPr>
          <a:xfrm>
            <a:off x="9919334" y="3410662"/>
            <a:ext cx="12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-x2: unit x1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707EA7-26FC-4D52-9A7D-F3A2831D313F}"/>
              </a:ext>
            </a:extLst>
          </p:cNvPr>
          <p:cNvSpPr txBox="1"/>
          <p:nvPr/>
        </p:nvSpPr>
        <p:spPr>
          <a:xfrm>
            <a:off x="4226960" y="3233781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-x2: unit x1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3E8341-621F-494D-9B60-54FF387834C8}"/>
              </a:ext>
            </a:extLst>
          </p:cNvPr>
          <p:cNvSpPr txBox="1"/>
          <p:nvPr/>
        </p:nvSpPr>
        <p:spPr>
          <a:xfrm>
            <a:off x="2324156" y="3263435"/>
            <a:ext cx="10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A72C1-534B-4392-8717-B942DE590F8F}"/>
              </a:ext>
            </a:extLst>
          </p:cNvPr>
          <p:cNvSpPr txBox="1"/>
          <p:nvPr/>
        </p:nvSpPr>
        <p:spPr>
          <a:xfrm>
            <a:off x="2902546" y="149978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|Y|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17432B-D393-415A-A0C7-8E6D3E3E5CBF}"/>
              </a:ext>
            </a:extLst>
          </p:cNvPr>
          <p:cNvSpPr txBox="1"/>
          <p:nvPr/>
        </p:nvSpPr>
        <p:spPr>
          <a:xfrm>
            <a:off x="1955190" y="257189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|x2|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23E7E4-8EB3-4464-92BD-E18B08CED0E0}"/>
              </a:ext>
            </a:extLst>
          </p:cNvPr>
          <p:cNvSpPr txBox="1"/>
          <p:nvPr/>
        </p:nvSpPr>
        <p:spPr>
          <a:xfrm>
            <a:off x="4694729" y="4646885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FEFE80-96E2-4525-9D48-024A60A9A2B3}"/>
              </a:ext>
            </a:extLst>
          </p:cNvPr>
          <p:cNvSpPr txBox="1"/>
          <p:nvPr/>
        </p:nvSpPr>
        <p:spPr>
          <a:xfrm>
            <a:off x="1297876" y="4717407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Unknown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2008D8-72BF-4296-A2A8-79A8D744BA7D}"/>
              </a:ext>
            </a:extLst>
          </p:cNvPr>
          <p:cNvSpPr txBox="1"/>
          <p:nvPr/>
        </p:nvSpPr>
        <p:spPr>
          <a:xfrm>
            <a:off x="10749668" y="4902073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B855C-43C6-4FCF-A6C5-31D5275EDCDF}"/>
              </a:ext>
            </a:extLst>
          </p:cNvPr>
          <p:cNvSpPr txBox="1"/>
          <p:nvPr/>
        </p:nvSpPr>
        <p:spPr>
          <a:xfrm>
            <a:off x="1108379" y="5763802"/>
            <a:ext cx="8059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learn unit literal x2, add x2 to the formula at the root after backpropagation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EE899D-BE42-44C4-A138-CBD99A9FA59F}"/>
              </a:ext>
            </a:extLst>
          </p:cNvPr>
          <p:cNvSpPr/>
          <p:nvPr/>
        </p:nvSpPr>
        <p:spPr>
          <a:xfrm>
            <a:off x="7734300" y="135644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(2,1)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BFED43-096F-4AC2-9A7D-D0E5B592D517}"/>
              </a:ext>
            </a:extLst>
          </p:cNvPr>
          <p:cNvSpPr/>
          <p:nvPr/>
        </p:nvSpPr>
        <p:spPr>
          <a:xfrm>
            <a:off x="10646661" y="2836971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623B2B-207D-4BAF-AD50-8CDFB588E023}"/>
              </a:ext>
            </a:extLst>
          </p:cNvPr>
          <p:cNvSpPr/>
          <p:nvPr/>
        </p:nvSpPr>
        <p:spPr>
          <a:xfrm>
            <a:off x="5712520" y="4233147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(ꝏ,0)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A23C99-9B61-4B2E-B1D0-7E052F63D9F6}"/>
              </a:ext>
            </a:extLst>
          </p:cNvPr>
          <p:cNvSpPr/>
          <p:nvPr/>
        </p:nvSpPr>
        <p:spPr>
          <a:xfrm>
            <a:off x="2784844" y="432934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A4A6A2-69A3-4721-B730-1416EEB67391}"/>
              </a:ext>
            </a:extLst>
          </p:cNvPr>
          <p:cNvSpPr/>
          <p:nvPr/>
        </p:nvSpPr>
        <p:spPr>
          <a:xfrm>
            <a:off x="5657211" y="2768113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27663B-0F32-4431-87BD-D47654BCAEAB}"/>
              </a:ext>
            </a:extLst>
          </p:cNvPr>
          <p:cNvSpPr txBox="1"/>
          <p:nvPr/>
        </p:nvSpPr>
        <p:spPr>
          <a:xfrm>
            <a:off x="7816621" y="4924140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Unknown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3F5D15F-9D82-4389-92E6-DFB7EE62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49B6-4DB8-4BF6-A140-0A2FA2FEC96E}" type="datetime1">
              <a:rPr lang="en-AU" smtClean="0"/>
              <a:t>27/03/2022</a:t>
            </a:fld>
            <a:endParaRPr lang="en-AU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670081E-7294-487D-A5D6-01C87AA7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245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A3D4-41B9-44FC-8A94-78AD91AD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61" y="-54453"/>
            <a:ext cx="10515600" cy="1325563"/>
          </a:xfrm>
        </p:spPr>
        <p:txBody>
          <a:bodyPr/>
          <a:lstStyle/>
          <a:p>
            <a:r>
              <a:rPr lang="en-AU" dirty="0"/>
              <a:t>PNS + QCDCL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7585A81-26BF-4BB6-9B60-7576C77E1D5F}"/>
                  </a:ext>
                </a:extLst>
              </p:cNvPr>
              <p:cNvSpPr/>
              <p:nvPr/>
            </p:nvSpPr>
            <p:spPr>
              <a:xfrm>
                <a:off x="3411019" y="1080093"/>
                <a:ext cx="4798033" cy="9563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3…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2∧Ф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7585A81-26BF-4BB6-9B60-7576C77E1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19" y="1080093"/>
                <a:ext cx="4798033" cy="956367"/>
              </a:xfrm>
              <a:prstGeom prst="ellipse">
                <a:avLst/>
              </a:prstGeom>
              <a:blipFill>
                <a:blip r:embed="rId2"/>
                <a:stretch>
                  <a:fillRect t="-41509" b="-408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CB1EB2-ED3A-41FB-BB0F-F31F6443FEDB}"/>
                  </a:ext>
                </a:extLst>
              </p:cNvPr>
              <p:cNvSpPr/>
              <p:nvPr/>
            </p:nvSpPr>
            <p:spPr>
              <a:xfrm>
                <a:off x="2479497" y="2405656"/>
                <a:ext cx="3477803" cy="73568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2∧Ф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CB1EB2-ED3A-41FB-BB0F-F31F6443F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497" y="2405656"/>
                <a:ext cx="3477803" cy="735685"/>
              </a:xfrm>
              <a:prstGeom prst="rect">
                <a:avLst/>
              </a:prstGeom>
              <a:blipFill>
                <a:blip r:embed="rId3"/>
                <a:stretch>
                  <a:fillRect t="-1639" b="-7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22E635-E734-4158-919A-FBEEF9F3DBED}"/>
                  </a:ext>
                </a:extLst>
              </p:cNvPr>
              <p:cNvSpPr/>
              <p:nvPr/>
            </p:nvSpPr>
            <p:spPr>
              <a:xfrm>
                <a:off x="7426503" y="2487111"/>
                <a:ext cx="3477803" cy="6915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¬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22E635-E734-4158-919A-FBEEF9F3D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503" y="2487111"/>
                <a:ext cx="3477803" cy="691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815EF2-1E8A-4353-B060-DB8CDA6A332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218399" y="2036460"/>
            <a:ext cx="1591638" cy="36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6251DA-BFB4-404E-B5AB-BF11D5EE110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810036" y="2036460"/>
            <a:ext cx="3355369" cy="45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6BED93-432C-4425-8180-E3248174D94E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4218399" y="3141341"/>
            <a:ext cx="828051" cy="79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0AFA44-C71C-473E-91E7-720313E8CBC7}"/>
                  </a:ext>
                </a:extLst>
              </p:cNvPr>
              <p:cNvSpPr/>
              <p:nvPr/>
            </p:nvSpPr>
            <p:spPr>
              <a:xfrm>
                <a:off x="750354" y="3843684"/>
                <a:ext cx="2606213" cy="83159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¬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0AFA44-C71C-473E-91E7-720313E8C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4" y="3843684"/>
                <a:ext cx="2606213" cy="831599"/>
              </a:xfrm>
              <a:prstGeom prst="rect">
                <a:avLst/>
              </a:prstGeom>
              <a:blipFill>
                <a:blip r:embed="rId5"/>
                <a:stretch>
                  <a:fillRect t="-55797" b="-5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4F686B-7D62-43DB-97D2-E5BAF1298471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flipH="1">
            <a:off x="2053461" y="3141341"/>
            <a:ext cx="2164938" cy="70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45BBDF-A0DB-4DDD-81BB-BBE5F9365A8D}"/>
                  </a:ext>
                </a:extLst>
              </p:cNvPr>
              <p:cNvSpPr/>
              <p:nvPr/>
            </p:nvSpPr>
            <p:spPr>
              <a:xfrm>
                <a:off x="3807557" y="3939748"/>
                <a:ext cx="2477785" cy="83966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¬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 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AU" b="1" dirty="0"/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45BBDF-A0DB-4DDD-81BB-BBE5F9365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557" y="3939748"/>
                <a:ext cx="2477785" cy="839662"/>
              </a:xfrm>
              <a:prstGeom prst="rect">
                <a:avLst/>
              </a:prstGeom>
              <a:blipFill>
                <a:blip r:embed="rId6"/>
                <a:stretch>
                  <a:fillRect t="-22857" b="-8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5A9CBA-4C51-459E-904E-55FE9A92C8F7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>
            <a:off x="9165405" y="3178655"/>
            <a:ext cx="1700932" cy="84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3EE20E-0A5C-49DC-B11E-C0FB850A0964}"/>
                  </a:ext>
                </a:extLst>
              </p:cNvPr>
              <p:cNvSpPr/>
              <p:nvPr/>
            </p:nvSpPr>
            <p:spPr>
              <a:xfrm>
                <a:off x="9627444" y="4021369"/>
                <a:ext cx="2477785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 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3EE20E-0A5C-49DC-B11E-C0FB850A0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444" y="4021369"/>
                <a:ext cx="2477785" cy="839662"/>
              </a:xfrm>
              <a:prstGeom prst="rect">
                <a:avLst/>
              </a:prstGeom>
              <a:blipFill>
                <a:blip r:embed="rId7"/>
                <a:stretch>
                  <a:fillRect t="-23022" b="-848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211D4F-AD7E-492E-99CD-350CDA5B984D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 flipH="1">
            <a:off x="8154483" y="3178655"/>
            <a:ext cx="1010922" cy="86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5FCB6D-2F71-48DD-9E24-92CC1B726FA6}"/>
                  </a:ext>
                </a:extLst>
              </p:cNvPr>
              <p:cNvSpPr/>
              <p:nvPr/>
            </p:nvSpPr>
            <p:spPr>
              <a:xfrm>
                <a:off x="6851376" y="4046648"/>
                <a:ext cx="2606213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5FCB6D-2F71-48DD-9E24-92CC1B726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76" y="4046648"/>
                <a:ext cx="2606213" cy="839662"/>
              </a:xfrm>
              <a:prstGeom prst="rect">
                <a:avLst/>
              </a:prstGeom>
              <a:blipFill>
                <a:blip r:embed="rId8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53B74C8-41A6-46A7-8550-524644ECA067}"/>
              </a:ext>
            </a:extLst>
          </p:cNvPr>
          <p:cNvSpPr txBox="1"/>
          <p:nvPr/>
        </p:nvSpPr>
        <p:spPr>
          <a:xfrm>
            <a:off x="10866337" y="246355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|x2|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C43D0D-9C73-4D49-AED3-1A241FF1DF88}"/>
              </a:ext>
            </a:extLst>
          </p:cNvPr>
          <p:cNvSpPr txBox="1"/>
          <p:nvPr/>
        </p:nvSpPr>
        <p:spPr>
          <a:xfrm>
            <a:off x="3986373" y="2012175"/>
            <a:ext cx="133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r>
              <a:rPr lang="en-AU" altLang="zh-CN" dirty="0"/>
              <a:t>: unit x2</a:t>
            </a:r>
            <a:endParaRPr lang="en-A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752707-BC56-4857-A240-6FED7C0FDC65}"/>
              </a:ext>
            </a:extLst>
          </p:cNvPr>
          <p:cNvSpPr txBox="1"/>
          <p:nvPr/>
        </p:nvSpPr>
        <p:spPr>
          <a:xfrm>
            <a:off x="7650392" y="1919755"/>
            <a:ext cx="55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5B5E9E-383C-4AFB-939A-7C22E02DD8B7}"/>
              </a:ext>
            </a:extLst>
          </p:cNvPr>
          <p:cNvSpPr txBox="1"/>
          <p:nvPr/>
        </p:nvSpPr>
        <p:spPr>
          <a:xfrm>
            <a:off x="7887217" y="3444640"/>
            <a:ext cx="124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x2: unit x3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1CD1BB-B1E8-4217-983F-3B4B381A8ACB}"/>
              </a:ext>
            </a:extLst>
          </p:cNvPr>
          <p:cNvSpPr txBox="1"/>
          <p:nvPr/>
        </p:nvSpPr>
        <p:spPr>
          <a:xfrm>
            <a:off x="10015871" y="3444640"/>
            <a:ext cx="12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-x2: unit x1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707EA7-26FC-4D52-9A7D-F3A2831D313F}"/>
              </a:ext>
            </a:extLst>
          </p:cNvPr>
          <p:cNvSpPr txBox="1"/>
          <p:nvPr/>
        </p:nvSpPr>
        <p:spPr>
          <a:xfrm>
            <a:off x="4117804" y="3316336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-x2: unit x1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3E8341-621F-494D-9B60-54FF387834C8}"/>
              </a:ext>
            </a:extLst>
          </p:cNvPr>
          <p:cNvSpPr txBox="1"/>
          <p:nvPr/>
        </p:nvSpPr>
        <p:spPr>
          <a:xfrm>
            <a:off x="2580161" y="3270967"/>
            <a:ext cx="10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A72C1-534B-4392-8717-B942DE590F8F}"/>
              </a:ext>
            </a:extLst>
          </p:cNvPr>
          <p:cNvSpPr txBox="1"/>
          <p:nvPr/>
        </p:nvSpPr>
        <p:spPr>
          <a:xfrm>
            <a:off x="2902546" y="149978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|Y|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17432B-D393-415A-A0C7-8E6D3E3E5CBF}"/>
              </a:ext>
            </a:extLst>
          </p:cNvPr>
          <p:cNvSpPr txBox="1"/>
          <p:nvPr/>
        </p:nvSpPr>
        <p:spPr>
          <a:xfrm>
            <a:off x="1861445" y="255102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|x2|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23E7E4-8EB3-4464-92BD-E18B08CED0E0}"/>
              </a:ext>
            </a:extLst>
          </p:cNvPr>
          <p:cNvSpPr txBox="1"/>
          <p:nvPr/>
        </p:nvSpPr>
        <p:spPr>
          <a:xfrm>
            <a:off x="5744367" y="4784949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FEFE80-96E2-4525-9D48-024A60A9A2B3}"/>
              </a:ext>
            </a:extLst>
          </p:cNvPr>
          <p:cNvSpPr txBox="1"/>
          <p:nvPr/>
        </p:nvSpPr>
        <p:spPr>
          <a:xfrm>
            <a:off x="1324123" y="4847420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Unknown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2008D8-72BF-4296-A2A8-79A8D744BA7D}"/>
              </a:ext>
            </a:extLst>
          </p:cNvPr>
          <p:cNvSpPr txBox="1"/>
          <p:nvPr/>
        </p:nvSpPr>
        <p:spPr>
          <a:xfrm>
            <a:off x="10646661" y="5032086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407DC2-5FE5-467D-9816-4932D0B8D07E}"/>
              </a:ext>
            </a:extLst>
          </p:cNvPr>
          <p:cNvSpPr txBox="1"/>
          <p:nvPr/>
        </p:nvSpPr>
        <p:spPr>
          <a:xfrm>
            <a:off x="7487720" y="5032086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B855C-43C6-4FCF-A6C5-31D5275EDCDF}"/>
              </a:ext>
            </a:extLst>
          </p:cNvPr>
          <p:cNvSpPr txBox="1"/>
          <p:nvPr/>
        </p:nvSpPr>
        <p:spPr>
          <a:xfrm>
            <a:off x="1108379" y="5763802"/>
            <a:ext cx="9322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X2 has been assigned as unit! The searching space changed, we can no longer assign x2!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EE899D-BE42-44C4-A138-CBD99A9FA59F}"/>
              </a:ext>
            </a:extLst>
          </p:cNvPr>
          <p:cNvSpPr/>
          <p:nvPr/>
        </p:nvSpPr>
        <p:spPr>
          <a:xfrm>
            <a:off x="7734300" y="135644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(2,1)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BFED43-096F-4AC2-9A7D-D0E5B592D517}"/>
              </a:ext>
            </a:extLst>
          </p:cNvPr>
          <p:cNvSpPr/>
          <p:nvPr/>
        </p:nvSpPr>
        <p:spPr>
          <a:xfrm>
            <a:off x="10646661" y="2836971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623B2B-207D-4BAF-AD50-8CDFB588E023}"/>
              </a:ext>
            </a:extLst>
          </p:cNvPr>
          <p:cNvSpPr/>
          <p:nvPr/>
        </p:nvSpPr>
        <p:spPr>
          <a:xfrm>
            <a:off x="5641243" y="4530172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(ꝏ,0)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A23C99-9B61-4B2E-B1D0-7E052F63D9F6}"/>
              </a:ext>
            </a:extLst>
          </p:cNvPr>
          <p:cNvSpPr/>
          <p:nvPr/>
        </p:nvSpPr>
        <p:spPr>
          <a:xfrm>
            <a:off x="2901244" y="4509336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A4A6A2-69A3-4721-B730-1416EEB67391}"/>
              </a:ext>
            </a:extLst>
          </p:cNvPr>
          <p:cNvSpPr/>
          <p:nvPr/>
        </p:nvSpPr>
        <p:spPr>
          <a:xfrm>
            <a:off x="5880243" y="2883129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6A8C57C-7134-4E41-AC32-0D1B540D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5D5-4D32-4FF8-9BA0-346CDF4B80F5}" type="datetime1">
              <a:rPr lang="en-AU" smtClean="0"/>
              <a:t>27/03/2022</a:t>
            </a:fld>
            <a:endParaRPr lang="en-AU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9DC809F-89D1-4E09-A4EA-21048C5F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82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292A-A3B3-4283-8359-9B098E82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Unit and pure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D05552-3FB7-4DC6-B1F3-8F5416DE1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0022" y="1727237"/>
                <a:ext cx="10515600" cy="419548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AU" sz="3000" dirty="0"/>
                  <a:t>Unit literal </a:t>
                </a:r>
              </a:p>
              <a:p>
                <a:pPr lvl="1"/>
                <a:r>
                  <a:rPr lang="en-AU" sz="2200" dirty="0"/>
                  <a:t>A literal l is called unit if it is the only existential literal in a clause C in </a:t>
                </a:r>
                <a14:m>
                  <m:oMath xmlns:m="http://schemas.openxmlformats.org/officeDocument/2006/math">
                    <m:r>
                      <a:rPr lang="az-Cyrl-AZ" sz="2200" b="0" i="1" smtClean="0">
                        <a:latin typeface="Cambria Math" panose="02040503050406030204" pitchFamily="18" charset="0"/>
                      </a:rPr>
                      <m:t>Ф</m:t>
                    </m:r>
                  </m:oMath>
                </a14:m>
                <a:r>
                  <a:rPr lang="en-AU" sz="2200" dirty="0"/>
                  <a:t>, and all universal            variables in C occurs to the right of l in the prefix.</a:t>
                </a:r>
              </a:p>
              <a:p>
                <a:pPr lvl="1"/>
                <a:r>
                  <a:rPr lang="en-AU" sz="2200" dirty="0"/>
                  <a:t>Unit propagation (UP): </a:t>
                </a:r>
                <a14:m>
                  <m:oMath xmlns:m="http://schemas.openxmlformats.org/officeDocument/2006/math">
                    <m:r>
                      <a:rPr lang="az-Cyrl-AZ" sz="2200" b="0" i="1" smtClean="0">
                        <a:latin typeface="Cambria Math" panose="02040503050406030204" pitchFamily="18" charset="0"/>
                      </a:rPr>
                      <m:t>Ф</m:t>
                    </m:r>
                  </m:oMath>
                </a14:m>
                <a:r>
                  <a:rPr lang="en-AU" sz="2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z-Cyrl-AZ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z-Cyrl-AZ" sz="2200" i="1" dirty="0">
                            <a:latin typeface="Cambria Math" panose="02040503050406030204" pitchFamily="18" charset="0"/>
                          </a:rPr>
                          <m:t>Ф</m:t>
                        </m:r>
                      </m:e>
                      <m:sub>
                        <m:r>
                          <a:rPr lang="en-AU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AU" sz="2200" dirty="0"/>
              </a:p>
              <a:p>
                <a:r>
                  <a:rPr lang="en-AU" sz="3000" dirty="0"/>
                  <a:t>Pure literal:</a:t>
                </a:r>
              </a:p>
              <a:p>
                <a:pPr lvl="1"/>
                <a:r>
                  <a:rPr lang="en-AU" sz="2200" dirty="0"/>
                  <a:t>A literal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sz="2200" dirty="0"/>
                  <a:t> is called pure if </a:t>
                </a:r>
                <a14:m>
                  <m:oMath xmlns:m="http://schemas.openxmlformats.org/officeDocument/2006/math">
                    <m:r>
                      <a:rPr lang="en-A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A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200" dirty="0"/>
                  <a:t>is existential and </a:t>
                </a:r>
                <a14:m>
                  <m:oMath xmlns:m="http://schemas.openxmlformats.org/officeDocument/2006/math">
                    <m:r>
                      <a:rPr lang="en-A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A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A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200" dirty="0"/>
                  <a:t> does not appear in </a:t>
                </a:r>
                <a14:m>
                  <m:oMath xmlns:m="http://schemas.openxmlformats.org/officeDocument/2006/math">
                    <m:r>
                      <a:rPr lang="az-Cyrl-AZ" sz="2200" b="0" i="1" smtClean="0">
                        <a:latin typeface="Cambria Math" panose="02040503050406030204" pitchFamily="18" charset="0"/>
                      </a:rPr>
                      <m:t>Ф</m:t>
                    </m:r>
                  </m:oMath>
                </a14:m>
                <a:r>
                  <a:rPr lang="en-AU" sz="2200" dirty="0"/>
                  <a:t> or it is universal and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sz="2200" dirty="0"/>
                  <a:t> does not appear in </a:t>
                </a:r>
                <a14:m>
                  <m:oMath xmlns:m="http://schemas.openxmlformats.org/officeDocument/2006/math">
                    <m:r>
                      <a:rPr lang="az-Cyrl-AZ" sz="2200" i="1">
                        <a:latin typeface="Cambria Math" panose="02040503050406030204" pitchFamily="18" charset="0"/>
                      </a:rPr>
                      <m:t>Ф</m:t>
                    </m:r>
                  </m:oMath>
                </a14:m>
                <a:r>
                  <a:rPr lang="en-AU" sz="2200" dirty="0"/>
                  <a:t>. </a:t>
                </a:r>
              </a:p>
              <a:p>
                <a:pPr lvl="1"/>
                <a:r>
                  <a:rPr lang="en-AU" sz="2200" dirty="0"/>
                  <a:t>Pure literal elimination (PLE): </a:t>
                </a:r>
                <a14:m>
                  <m:oMath xmlns:m="http://schemas.openxmlformats.org/officeDocument/2006/math">
                    <m:r>
                      <a:rPr lang="az-Cyrl-AZ" sz="2200" b="0" i="1" smtClean="0">
                        <a:latin typeface="Cambria Math" panose="02040503050406030204" pitchFamily="18" charset="0"/>
                      </a:rPr>
                      <m:t>Ф</m:t>
                    </m:r>
                  </m:oMath>
                </a14:m>
                <a:r>
                  <a:rPr lang="en-AU" sz="2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z-Cyrl-AZ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z-Cyrl-AZ" sz="2200" i="1" dirty="0">
                            <a:latin typeface="Cambria Math" panose="02040503050406030204" pitchFamily="18" charset="0"/>
                          </a:rPr>
                          <m:t>Ф</m:t>
                        </m:r>
                      </m:e>
                      <m:sub>
                        <m:r>
                          <a:rPr lang="en-AU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AU" sz="2200" dirty="0"/>
              </a:p>
              <a:p>
                <a:pPr marL="0" indent="0">
                  <a:buNone/>
                </a:pPr>
                <a:endParaRPr lang="en-AU" sz="3000" dirty="0"/>
              </a:p>
              <a:p>
                <a14:m>
                  <m:oMath xmlns:m="http://schemas.openxmlformats.org/officeDocument/2006/math">
                    <m:r>
                      <a:rPr lang="en-AU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AU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AU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AU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AU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AU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r>
                          <a:rPr lang="en-AU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AU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AU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r>
                          <a:rPr lang="en-AU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AU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AU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AU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AU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AU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AU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3000" dirty="0"/>
              </a:p>
              <a:p>
                <a:r>
                  <a:rPr lang="en-AU" sz="3000" dirty="0"/>
                  <a:t>In the example, x is unit, z and y are pure</a:t>
                </a:r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D05552-3FB7-4DC6-B1F3-8F5416DE1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0022" y="1727237"/>
                <a:ext cx="10515600" cy="4195481"/>
              </a:xfrm>
              <a:blipFill>
                <a:blip r:embed="rId3"/>
                <a:stretch>
                  <a:fillRect l="-928" t="-29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76351-3EE9-4F9D-B5AA-FC0DE148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EA1F-2186-4AE8-B6FF-55AEFF47E016}" type="slidenum">
              <a:rPr lang="en-AU" smtClean="0"/>
              <a:t>3</a:t>
            </a:fld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2D2CD-95CC-4C50-8336-1E3833C8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0181-B775-4D62-B746-A3FB2F3B40BC}" type="datetime1">
              <a:rPr lang="en-AU" smtClean="0"/>
              <a:t>27/03/2022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212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493E-01F1-4D66-8CAD-EB6B4121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Potential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468A-CF44-49E1-BC0B-957867CE1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Problem can only happen during the selection phase</a:t>
                </a:r>
              </a:p>
              <a:p>
                <a:r>
                  <a:rPr lang="en-AU" dirty="0"/>
                  <a:t>More unit propagation can be done because of clause learning</a:t>
                </a:r>
              </a:p>
              <a:p>
                <a:r>
                  <a:rPr lang="en-AU" dirty="0"/>
                  <a:t>Key observation: </a:t>
                </a:r>
              </a:p>
              <a:p>
                <a:pPr lvl="1"/>
                <a:r>
                  <a:rPr lang="en-AU" dirty="0"/>
                  <a:t>Recall: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is an assignment for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AU" dirty="0"/>
                  <a:t> then for each </a:t>
                </a:r>
                <a:r>
                  <a:rPr lang="en-AU" dirty="0" err="1"/>
                  <a:t>i</a:t>
                </a:r>
                <a:r>
                  <a:rPr lang="en-A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is unit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dirty="0"/>
                  <a:t> 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is in the outermost block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dirty="0"/>
                  <a:t>.</a:t>
                </a:r>
              </a:p>
              <a:p>
                <a:pPr lvl="1"/>
                <a:r>
                  <a:rPr lang="en-AU" dirty="0">
                    <a:ea typeface="Cambria Math" panose="02040503050406030204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is an assignment in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and C are clauses learned by Q-resolution,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has no contradictory clauses, then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</m:oMath>
                </a14:m>
                <a:r>
                  <a:rPr lang="en-AU" dirty="0"/>
                  <a:t> </a:t>
                </a:r>
                <a:r>
                  <a:rPr lang="en-US" altLang="zh-CN" dirty="0"/>
                  <a:t>still</a:t>
                </a:r>
                <a:r>
                  <a:rPr lang="en-AU" altLang="zh-CN" dirty="0"/>
                  <a:t> a valid assignment in</a:t>
                </a:r>
                <a:r>
                  <a:rPr lang="en-A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No unit propagation can be blocked: if literal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dirty="0"/>
                  <a:t> is unit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AU" dirty="0"/>
                  <a:t>, then after clause learning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dirty="0"/>
                  <a:t> is still unit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AU" dirty="0"/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468A-CF44-49E1-BC0B-957867CE1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3AF8-7224-42C8-AE25-23678BD5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B2F6-4AA0-473E-B8C5-49F47731AF72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7541E-566F-4413-A916-8C728541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825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24D4-8750-4F60-A9C1-2335D049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Potential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F3DDD-3706-47DE-9FA2-03213A5CA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/>
                  <a:t>Algorithm proposed by </a:t>
                </a:r>
                <a:r>
                  <a:rPr lang="en-AU" sz="2800" b="0" i="0" dirty="0" err="1">
                    <a:effectLst/>
                    <a:latin typeface="Arial" panose="020B0604020202020204" pitchFamily="34" charset="0"/>
                  </a:rPr>
                  <a:t>Schl</a:t>
                </a:r>
                <a:r>
                  <a:rPr lang="en-AU" sz="2800" b="0" i="0" dirty="0">
                    <a:effectLst/>
                    <a:latin typeface="Arial" panose="020B0604020202020204" pitchFamily="34" charset="0"/>
                  </a:rPr>
                  <a:t> ̈</a:t>
                </a:r>
                <a:r>
                  <a:rPr lang="en-AU" sz="2800" b="0" i="0" dirty="0" err="1">
                    <a:effectLst/>
                    <a:latin typeface="Arial" panose="020B0604020202020204" pitchFamily="34" charset="0"/>
                  </a:rPr>
                  <a:t>oter</a:t>
                </a:r>
                <a:r>
                  <a:rPr lang="en-AU" sz="28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AU" dirty="0">
                    <a:latin typeface="Arial" panose="020B0604020202020204" pitchFamily="34" charset="0"/>
                  </a:rPr>
                  <a:t>(</a:t>
                </a:r>
                <a:r>
                  <a:rPr lang="en-AU" sz="2800" b="0" i="0" dirty="0">
                    <a:effectLst/>
                    <a:latin typeface="Arial" panose="020B0604020202020204" pitchFamily="34" charset="0"/>
                  </a:rPr>
                  <a:t>2017) in the SAT world</a:t>
                </a:r>
                <a:endParaRPr lang="en-AU" dirty="0"/>
              </a:p>
              <a:p>
                <a:r>
                  <a:rPr lang="en-AU" dirty="0"/>
                  <a:t>Lazy fix the search tree</a:t>
                </a:r>
              </a:p>
              <a:p>
                <a:r>
                  <a:rPr lang="en-AU" dirty="0"/>
                  <a:t>During the selection phase, for each branching variable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AU" dirty="0"/>
                  <a:t>, 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dirty="0"/>
                  <a:t> or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dirty="0"/>
                  <a:t> has not been assigned, we still branch on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AU" dirty="0"/>
              </a:p>
              <a:p>
                <a:r>
                  <a:rPr lang="en-AU" dirty="0"/>
                  <a:t>Otherwise, 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dirty="0"/>
                  <a:t> (resp.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dirty="0"/>
                  <a:t>) is assigned as unit, we replace the current node with the left (resp. right) child</a:t>
                </a:r>
              </a:p>
              <a:p>
                <a:r>
                  <a:rPr lang="en-AU" dirty="0"/>
                  <a:t>The proof and disproof number of the current node is set to the proof and disproof number of the left (resp. right) child</a:t>
                </a:r>
              </a:p>
              <a:p>
                <a:r>
                  <a:rPr lang="en-AU" dirty="0"/>
                  <a:t>Important i</a:t>
                </a:r>
                <a:r>
                  <a:rPr lang="en-AU" altLang="zh-CN" dirty="0"/>
                  <a:t>nvariant: all unit propagation must be done immediately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F3DDD-3706-47DE-9FA2-03213A5CA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1913" b="-1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E23B3-F587-470E-91E8-2B555CEC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0292-F1DE-4731-B1CD-67E2413DFA95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7C2FA-B577-4245-88E2-927EF7C7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308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7E2A-A283-4409-97BA-BED49540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22" y="-15740"/>
            <a:ext cx="10515600" cy="1325563"/>
          </a:xfrm>
        </p:spPr>
        <p:txBody>
          <a:bodyPr/>
          <a:lstStyle/>
          <a:p>
            <a:r>
              <a:rPr lang="en-AU" dirty="0"/>
              <a:t>QCDCL and PNS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A8B434-F56D-4086-A6CD-5BB72C8FF8AA}"/>
              </a:ext>
            </a:extLst>
          </p:cNvPr>
          <p:cNvSpPr/>
          <p:nvPr/>
        </p:nvSpPr>
        <p:spPr>
          <a:xfrm>
            <a:off x="5959011" y="1372189"/>
            <a:ext cx="1150705" cy="636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46C2E-6B82-43DF-B1F7-6BAE05732550}"/>
              </a:ext>
            </a:extLst>
          </p:cNvPr>
          <p:cNvSpPr/>
          <p:nvPr/>
        </p:nvSpPr>
        <p:spPr>
          <a:xfrm>
            <a:off x="4352817" y="272008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6BAAE-46DC-40A0-BA43-7DAE0409A287}"/>
              </a:ext>
            </a:extLst>
          </p:cNvPr>
          <p:cNvSpPr/>
          <p:nvPr/>
        </p:nvSpPr>
        <p:spPr>
          <a:xfrm>
            <a:off x="2051407" y="495899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6C07D-B6D3-4BC0-8A26-59821FDEBE55}"/>
              </a:ext>
            </a:extLst>
          </p:cNvPr>
          <p:cNvSpPr/>
          <p:nvPr/>
        </p:nvSpPr>
        <p:spPr>
          <a:xfrm>
            <a:off x="3202112" y="3736369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DAC5B6-337E-4E04-A869-AB14AFED11B7}"/>
              </a:ext>
            </a:extLst>
          </p:cNvPr>
          <p:cNvSpPr/>
          <p:nvPr/>
        </p:nvSpPr>
        <p:spPr>
          <a:xfrm>
            <a:off x="7839185" y="2694299"/>
            <a:ext cx="1263721" cy="13255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ED4023-77E9-45A9-AFE3-5D38DE1D6695}"/>
              </a:ext>
            </a:extLst>
          </p:cNvPr>
          <p:cNvCxnSpPr>
            <a:endCxn id="10" idx="0"/>
          </p:cNvCxnSpPr>
          <p:nvPr/>
        </p:nvCxnSpPr>
        <p:spPr>
          <a:xfrm>
            <a:off x="6534364" y="2009187"/>
            <a:ext cx="1936682" cy="68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287005-75D6-410B-BB9B-8E94DFC2ABD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928170" y="2009187"/>
            <a:ext cx="1606194" cy="7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C4073-DECC-4861-85F5-DBD1E383A02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77465" y="3357081"/>
            <a:ext cx="1150705" cy="3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E4E55F-C6CA-40A4-9730-8C3FEE6CFD1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2626760" y="4373367"/>
            <a:ext cx="1150705" cy="58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DA0CE8-CFDF-474C-82B6-9266C5F21B9B}"/>
              </a:ext>
            </a:extLst>
          </p:cNvPr>
          <p:cNvSpPr txBox="1"/>
          <p:nvPr/>
        </p:nvSpPr>
        <p:spPr>
          <a:xfrm>
            <a:off x="5457101" y="208308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745810-4727-4D3F-9C81-28D429639AE8}"/>
              </a:ext>
            </a:extLst>
          </p:cNvPr>
          <p:cNvSpPr/>
          <p:nvPr/>
        </p:nvSpPr>
        <p:spPr>
          <a:xfrm>
            <a:off x="4279186" y="495899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F6ED88-07F6-4CC6-887D-F2B1AC23D7E4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>
            <a:off x="3777465" y="4373367"/>
            <a:ext cx="1077074" cy="58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751118-A7D2-4C87-817F-B18A6191D650}"/>
              </a:ext>
            </a:extLst>
          </p:cNvPr>
          <p:cNvSpPr txBox="1"/>
          <p:nvPr/>
        </p:nvSpPr>
        <p:spPr>
          <a:xfrm>
            <a:off x="7346108" y="20207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-y1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8AB8B-E8E7-4737-A59D-460D71D0CDB9}"/>
              </a:ext>
            </a:extLst>
          </p:cNvPr>
          <p:cNvSpPr txBox="1"/>
          <p:nvPr/>
        </p:nvSpPr>
        <p:spPr>
          <a:xfrm>
            <a:off x="3965441" y="332368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34E27D-2610-427A-BEB4-78C2EA6B751C}"/>
              </a:ext>
            </a:extLst>
          </p:cNvPr>
          <p:cNvSpPr txBox="1"/>
          <p:nvPr/>
        </p:nvSpPr>
        <p:spPr>
          <a:xfrm>
            <a:off x="2864393" y="431852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6E39CE-C2FD-41E8-BC0D-A26FF1F33485}"/>
              </a:ext>
            </a:extLst>
          </p:cNvPr>
          <p:cNvSpPr txBox="1"/>
          <p:nvPr/>
        </p:nvSpPr>
        <p:spPr>
          <a:xfrm>
            <a:off x="4279186" y="435651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-x3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20C45-1ACF-417A-A68B-566436D7FB75}"/>
              </a:ext>
            </a:extLst>
          </p:cNvPr>
          <p:cNvSpPr txBox="1"/>
          <p:nvPr/>
        </p:nvSpPr>
        <p:spPr>
          <a:xfrm>
            <a:off x="7233092" y="15318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Learn unit x3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B3D1AC-0DFC-4F59-960D-1C732863A7FD}"/>
              </a:ext>
            </a:extLst>
          </p:cNvPr>
          <p:cNvSpPr/>
          <p:nvPr/>
        </p:nvSpPr>
        <p:spPr>
          <a:xfrm>
            <a:off x="5384611" y="1639855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(3,3)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387FF2-5B36-4BEA-9FB1-442A23C41E9B}"/>
              </a:ext>
            </a:extLst>
          </p:cNvPr>
          <p:cNvSpPr/>
          <p:nvPr/>
        </p:nvSpPr>
        <p:spPr>
          <a:xfrm>
            <a:off x="3777464" y="300915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(1,3)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03BC6A-4CF1-4228-BC29-B9117BC872BF}"/>
              </a:ext>
            </a:extLst>
          </p:cNvPr>
          <p:cNvSpPr/>
          <p:nvPr/>
        </p:nvSpPr>
        <p:spPr>
          <a:xfrm>
            <a:off x="2626759" y="4002861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(1,2)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0A4ED-F06D-4CB7-9DB1-6F650BEE4FA9}"/>
              </a:ext>
            </a:extLst>
          </p:cNvPr>
          <p:cNvSpPr/>
          <p:nvPr/>
        </p:nvSpPr>
        <p:spPr>
          <a:xfrm>
            <a:off x="1510446" y="5236909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95B0A9-D75F-427B-87BB-D5E1F068F316}"/>
              </a:ext>
            </a:extLst>
          </p:cNvPr>
          <p:cNvSpPr/>
          <p:nvPr/>
        </p:nvSpPr>
        <p:spPr>
          <a:xfrm>
            <a:off x="5207625" y="521320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7CC30F-E881-4E5D-BA20-87F7633D3C07}"/>
              </a:ext>
            </a:extLst>
          </p:cNvPr>
          <p:cNvSpPr/>
          <p:nvPr/>
        </p:nvSpPr>
        <p:spPr>
          <a:xfrm>
            <a:off x="5384611" y="3749478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CB276F-3A15-4598-9529-E7DAD5408D47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4928170" y="3357081"/>
            <a:ext cx="1031794" cy="39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E74CAED-528A-4634-8420-C6C5F1D885AF}"/>
              </a:ext>
            </a:extLst>
          </p:cNvPr>
          <p:cNvSpPr txBox="1"/>
          <p:nvPr/>
        </p:nvSpPr>
        <p:spPr>
          <a:xfrm>
            <a:off x="5457101" y="325541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-x2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FB6776-6A1C-4A43-A6B9-640150283B86}"/>
              </a:ext>
            </a:extLst>
          </p:cNvPr>
          <p:cNvSpPr/>
          <p:nvPr/>
        </p:nvSpPr>
        <p:spPr>
          <a:xfrm>
            <a:off x="6128534" y="4115580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2C30C8-2222-4BD3-869B-E13F91EE894D}"/>
              </a:ext>
            </a:extLst>
          </p:cNvPr>
          <p:cNvSpPr/>
          <p:nvPr/>
        </p:nvSpPr>
        <p:spPr>
          <a:xfrm>
            <a:off x="8697077" y="3054773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(2,9)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5F216-7C31-4633-BD9A-9B4D355E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56AE-676E-4B90-9415-6B471279B0EE}" type="datetime1">
              <a:rPr lang="en-AU" smtClean="0"/>
              <a:t>27/03/2022</a:t>
            </a:fld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B86EA9-77C5-40F5-A0B4-D751282D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5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7E2A-A283-4409-97BA-BED49540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86"/>
            <a:ext cx="10515600" cy="1325563"/>
          </a:xfrm>
        </p:spPr>
        <p:txBody>
          <a:bodyPr/>
          <a:lstStyle/>
          <a:p>
            <a:r>
              <a:rPr lang="en-AU" dirty="0"/>
              <a:t>QCDCL and PNS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A8B434-F56D-4086-A6CD-5BB72C8FF8AA}"/>
              </a:ext>
            </a:extLst>
          </p:cNvPr>
          <p:cNvSpPr/>
          <p:nvPr/>
        </p:nvSpPr>
        <p:spPr>
          <a:xfrm>
            <a:off x="5959011" y="1372189"/>
            <a:ext cx="1150705" cy="636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46C2E-6B82-43DF-B1F7-6BAE05732550}"/>
              </a:ext>
            </a:extLst>
          </p:cNvPr>
          <p:cNvSpPr/>
          <p:nvPr/>
        </p:nvSpPr>
        <p:spPr>
          <a:xfrm>
            <a:off x="4352817" y="272008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6BAAE-46DC-40A0-BA43-7DAE0409A287}"/>
              </a:ext>
            </a:extLst>
          </p:cNvPr>
          <p:cNvSpPr/>
          <p:nvPr/>
        </p:nvSpPr>
        <p:spPr>
          <a:xfrm>
            <a:off x="2051407" y="495899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6C07D-B6D3-4BC0-8A26-59821FDEBE55}"/>
              </a:ext>
            </a:extLst>
          </p:cNvPr>
          <p:cNvSpPr/>
          <p:nvPr/>
        </p:nvSpPr>
        <p:spPr>
          <a:xfrm>
            <a:off x="3202112" y="3736369"/>
            <a:ext cx="1150705" cy="636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DAC5B6-337E-4E04-A869-AB14AFED11B7}"/>
              </a:ext>
            </a:extLst>
          </p:cNvPr>
          <p:cNvSpPr/>
          <p:nvPr/>
        </p:nvSpPr>
        <p:spPr>
          <a:xfrm>
            <a:off x="7839185" y="2694299"/>
            <a:ext cx="1263721" cy="13255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ED4023-77E9-45A9-AFE3-5D38DE1D6695}"/>
              </a:ext>
            </a:extLst>
          </p:cNvPr>
          <p:cNvCxnSpPr>
            <a:endCxn id="10" idx="0"/>
          </p:cNvCxnSpPr>
          <p:nvPr/>
        </p:nvCxnSpPr>
        <p:spPr>
          <a:xfrm>
            <a:off x="6534364" y="2009187"/>
            <a:ext cx="1936682" cy="68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287005-75D6-410B-BB9B-8E94DFC2ABD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928170" y="2009187"/>
            <a:ext cx="1606194" cy="7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C4073-DECC-4861-85F5-DBD1E383A02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77465" y="3357081"/>
            <a:ext cx="1150705" cy="3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E4E55F-C6CA-40A4-9730-8C3FEE6CFD1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2626760" y="4373367"/>
            <a:ext cx="1150705" cy="58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DA0CE8-CFDF-474C-82B6-9266C5F21B9B}"/>
              </a:ext>
            </a:extLst>
          </p:cNvPr>
          <p:cNvSpPr txBox="1"/>
          <p:nvPr/>
        </p:nvSpPr>
        <p:spPr>
          <a:xfrm>
            <a:off x="5457101" y="208308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y1: add unit x3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745810-4727-4D3F-9C81-28D429639AE8}"/>
              </a:ext>
            </a:extLst>
          </p:cNvPr>
          <p:cNvSpPr/>
          <p:nvPr/>
        </p:nvSpPr>
        <p:spPr>
          <a:xfrm>
            <a:off x="4279186" y="495899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F6ED88-07F6-4CC6-887D-F2B1AC23D7E4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>
            <a:off x="3777465" y="4373367"/>
            <a:ext cx="1077074" cy="58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751118-A7D2-4C87-817F-B18A6191D650}"/>
              </a:ext>
            </a:extLst>
          </p:cNvPr>
          <p:cNvSpPr txBox="1"/>
          <p:nvPr/>
        </p:nvSpPr>
        <p:spPr>
          <a:xfrm>
            <a:off x="7346108" y="20207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-y1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8AB8B-E8E7-4737-A59D-460D71D0CDB9}"/>
              </a:ext>
            </a:extLst>
          </p:cNvPr>
          <p:cNvSpPr txBox="1"/>
          <p:nvPr/>
        </p:nvSpPr>
        <p:spPr>
          <a:xfrm>
            <a:off x="3965441" y="332368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34E27D-2610-427A-BEB4-78C2EA6B751C}"/>
              </a:ext>
            </a:extLst>
          </p:cNvPr>
          <p:cNvSpPr txBox="1"/>
          <p:nvPr/>
        </p:nvSpPr>
        <p:spPr>
          <a:xfrm>
            <a:off x="2864393" y="431852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6E39CE-C2FD-41E8-BC0D-A26FF1F33485}"/>
              </a:ext>
            </a:extLst>
          </p:cNvPr>
          <p:cNvSpPr txBox="1"/>
          <p:nvPr/>
        </p:nvSpPr>
        <p:spPr>
          <a:xfrm>
            <a:off x="4279186" y="435651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-x3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20C45-1ACF-417A-A68B-566436D7FB75}"/>
              </a:ext>
            </a:extLst>
          </p:cNvPr>
          <p:cNvSpPr txBox="1"/>
          <p:nvPr/>
        </p:nvSpPr>
        <p:spPr>
          <a:xfrm>
            <a:off x="7233092" y="15318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Learn unit x3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B3D1AC-0DFC-4F59-960D-1C732863A7FD}"/>
              </a:ext>
            </a:extLst>
          </p:cNvPr>
          <p:cNvSpPr/>
          <p:nvPr/>
        </p:nvSpPr>
        <p:spPr>
          <a:xfrm>
            <a:off x="5384611" y="1639855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(3,3)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387FF2-5B36-4BEA-9FB1-442A23C41E9B}"/>
              </a:ext>
            </a:extLst>
          </p:cNvPr>
          <p:cNvSpPr/>
          <p:nvPr/>
        </p:nvSpPr>
        <p:spPr>
          <a:xfrm>
            <a:off x="3777464" y="300915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(1,3)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03BC6A-4CF1-4228-BC29-B9117BC872BF}"/>
              </a:ext>
            </a:extLst>
          </p:cNvPr>
          <p:cNvSpPr/>
          <p:nvPr/>
        </p:nvSpPr>
        <p:spPr>
          <a:xfrm>
            <a:off x="2626759" y="4002861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(1,2)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0A4ED-F06D-4CB7-9DB1-6F650BEE4FA9}"/>
              </a:ext>
            </a:extLst>
          </p:cNvPr>
          <p:cNvSpPr/>
          <p:nvPr/>
        </p:nvSpPr>
        <p:spPr>
          <a:xfrm>
            <a:off x="1510446" y="5236909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95B0A9-D75F-427B-87BB-D5E1F068F316}"/>
              </a:ext>
            </a:extLst>
          </p:cNvPr>
          <p:cNvSpPr/>
          <p:nvPr/>
        </p:nvSpPr>
        <p:spPr>
          <a:xfrm>
            <a:off x="5207625" y="521320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7CC30F-E881-4E5D-BA20-87F7633D3C07}"/>
              </a:ext>
            </a:extLst>
          </p:cNvPr>
          <p:cNvSpPr/>
          <p:nvPr/>
        </p:nvSpPr>
        <p:spPr>
          <a:xfrm>
            <a:off x="5384611" y="3749478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CB276F-3A15-4598-9529-E7DAD5408D47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4928170" y="3357081"/>
            <a:ext cx="1031794" cy="39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E74CAED-528A-4634-8420-C6C5F1D885AF}"/>
              </a:ext>
            </a:extLst>
          </p:cNvPr>
          <p:cNvSpPr txBox="1"/>
          <p:nvPr/>
        </p:nvSpPr>
        <p:spPr>
          <a:xfrm>
            <a:off x="5457101" y="325541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-x2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FB6776-6A1C-4A43-A6B9-640150283B86}"/>
              </a:ext>
            </a:extLst>
          </p:cNvPr>
          <p:cNvSpPr/>
          <p:nvPr/>
        </p:nvSpPr>
        <p:spPr>
          <a:xfrm>
            <a:off x="6128534" y="4115580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2C30C8-2222-4BD3-869B-E13F91EE894D}"/>
              </a:ext>
            </a:extLst>
          </p:cNvPr>
          <p:cNvSpPr/>
          <p:nvPr/>
        </p:nvSpPr>
        <p:spPr>
          <a:xfrm>
            <a:off x="8697077" y="3054773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(2,9)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E36F6-501F-4586-B479-A1E7614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F1B1-4ED6-40EB-9F92-5493E6D42137}" type="datetime1">
              <a:rPr lang="en-AU" smtClean="0"/>
              <a:t>27/03/2022</a:t>
            </a:fld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17D260-83DB-426C-A193-1ED47D6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614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7E2A-A283-4409-97BA-BED49540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8"/>
            <a:ext cx="10515600" cy="1325563"/>
          </a:xfrm>
        </p:spPr>
        <p:txBody>
          <a:bodyPr/>
          <a:lstStyle/>
          <a:p>
            <a:r>
              <a:rPr lang="en-AU" dirty="0"/>
              <a:t>QCDCL and PNS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A8B434-F56D-4086-A6CD-5BB72C8FF8AA}"/>
              </a:ext>
            </a:extLst>
          </p:cNvPr>
          <p:cNvSpPr/>
          <p:nvPr/>
        </p:nvSpPr>
        <p:spPr>
          <a:xfrm>
            <a:off x="5959011" y="1372189"/>
            <a:ext cx="1150705" cy="636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46C2E-6B82-43DF-B1F7-6BAE05732550}"/>
              </a:ext>
            </a:extLst>
          </p:cNvPr>
          <p:cNvSpPr/>
          <p:nvPr/>
        </p:nvSpPr>
        <p:spPr>
          <a:xfrm>
            <a:off x="4352817" y="272008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6BAAE-46DC-40A0-BA43-7DAE0409A287}"/>
              </a:ext>
            </a:extLst>
          </p:cNvPr>
          <p:cNvSpPr/>
          <p:nvPr/>
        </p:nvSpPr>
        <p:spPr>
          <a:xfrm>
            <a:off x="2051407" y="495899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6C07D-B6D3-4BC0-8A26-59821FDEBE55}"/>
              </a:ext>
            </a:extLst>
          </p:cNvPr>
          <p:cNvSpPr/>
          <p:nvPr/>
        </p:nvSpPr>
        <p:spPr>
          <a:xfrm>
            <a:off x="3202112" y="3736369"/>
            <a:ext cx="1150705" cy="636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DAC5B6-337E-4E04-A869-AB14AFED11B7}"/>
              </a:ext>
            </a:extLst>
          </p:cNvPr>
          <p:cNvSpPr/>
          <p:nvPr/>
        </p:nvSpPr>
        <p:spPr>
          <a:xfrm>
            <a:off x="7839185" y="2694299"/>
            <a:ext cx="1263721" cy="13255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ED4023-77E9-45A9-AFE3-5D38DE1D6695}"/>
              </a:ext>
            </a:extLst>
          </p:cNvPr>
          <p:cNvCxnSpPr>
            <a:endCxn id="10" idx="0"/>
          </p:cNvCxnSpPr>
          <p:nvPr/>
        </p:nvCxnSpPr>
        <p:spPr>
          <a:xfrm>
            <a:off x="6534364" y="2009187"/>
            <a:ext cx="1936682" cy="68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287005-75D6-410B-BB9B-8E94DFC2ABD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928170" y="2009187"/>
            <a:ext cx="1606194" cy="7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C4073-DECC-4861-85F5-DBD1E383A02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77465" y="3357081"/>
            <a:ext cx="1150705" cy="3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E4E55F-C6CA-40A4-9730-8C3FEE6CFD1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2626760" y="4373367"/>
            <a:ext cx="1150705" cy="58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DA0CE8-CFDF-474C-82B6-9266C5F21B9B}"/>
              </a:ext>
            </a:extLst>
          </p:cNvPr>
          <p:cNvSpPr txBox="1"/>
          <p:nvPr/>
        </p:nvSpPr>
        <p:spPr>
          <a:xfrm>
            <a:off x="5457101" y="208308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y1: unit x3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745810-4727-4D3F-9C81-28D429639AE8}"/>
              </a:ext>
            </a:extLst>
          </p:cNvPr>
          <p:cNvSpPr/>
          <p:nvPr/>
        </p:nvSpPr>
        <p:spPr>
          <a:xfrm>
            <a:off x="4279186" y="495899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F6ED88-07F6-4CC6-887D-F2B1AC23D7E4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>
            <a:off x="3777465" y="4373367"/>
            <a:ext cx="1077074" cy="58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751118-A7D2-4C87-817F-B18A6191D650}"/>
              </a:ext>
            </a:extLst>
          </p:cNvPr>
          <p:cNvSpPr txBox="1"/>
          <p:nvPr/>
        </p:nvSpPr>
        <p:spPr>
          <a:xfrm>
            <a:off x="7346108" y="20207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-y1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8AB8B-E8E7-4737-A59D-460D71D0CDB9}"/>
              </a:ext>
            </a:extLst>
          </p:cNvPr>
          <p:cNvSpPr txBox="1"/>
          <p:nvPr/>
        </p:nvSpPr>
        <p:spPr>
          <a:xfrm>
            <a:off x="3965441" y="332368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34E27D-2610-427A-BEB4-78C2EA6B751C}"/>
              </a:ext>
            </a:extLst>
          </p:cNvPr>
          <p:cNvSpPr txBox="1"/>
          <p:nvPr/>
        </p:nvSpPr>
        <p:spPr>
          <a:xfrm>
            <a:off x="2864393" y="431852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6E39CE-C2FD-41E8-BC0D-A26FF1F33485}"/>
              </a:ext>
            </a:extLst>
          </p:cNvPr>
          <p:cNvSpPr txBox="1"/>
          <p:nvPr/>
        </p:nvSpPr>
        <p:spPr>
          <a:xfrm>
            <a:off x="4279186" y="435651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-x3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20C45-1ACF-417A-A68B-566436D7FB75}"/>
              </a:ext>
            </a:extLst>
          </p:cNvPr>
          <p:cNvSpPr txBox="1"/>
          <p:nvPr/>
        </p:nvSpPr>
        <p:spPr>
          <a:xfrm>
            <a:off x="7233092" y="15318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Learn unit x3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B3D1AC-0DFC-4F59-960D-1C732863A7FD}"/>
              </a:ext>
            </a:extLst>
          </p:cNvPr>
          <p:cNvSpPr/>
          <p:nvPr/>
        </p:nvSpPr>
        <p:spPr>
          <a:xfrm>
            <a:off x="5384611" y="1639855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(3,3)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387FF2-5B36-4BEA-9FB1-442A23C41E9B}"/>
              </a:ext>
            </a:extLst>
          </p:cNvPr>
          <p:cNvSpPr/>
          <p:nvPr/>
        </p:nvSpPr>
        <p:spPr>
          <a:xfrm>
            <a:off x="3777464" y="300915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(1,3)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03BC6A-4CF1-4228-BC29-B9117BC872BF}"/>
              </a:ext>
            </a:extLst>
          </p:cNvPr>
          <p:cNvSpPr/>
          <p:nvPr/>
        </p:nvSpPr>
        <p:spPr>
          <a:xfrm>
            <a:off x="2626759" y="4002861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(1,2)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0A4ED-F06D-4CB7-9DB1-6F650BEE4FA9}"/>
              </a:ext>
            </a:extLst>
          </p:cNvPr>
          <p:cNvSpPr/>
          <p:nvPr/>
        </p:nvSpPr>
        <p:spPr>
          <a:xfrm>
            <a:off x="1510446" y="5236909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95B0A9-D75F-427B-87BB-D5E1F068F316}"/>
              </a:ext>
            </a:extLst>
          </p:cNvPr>
          <p:cNvSpPr/>
          <p:nvPr/>
        </p:nvSpPr>
        <p:spPr>
          <a:xfrm>
            <a:off x="5207625" y="521320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7CC30F-E881-4E5D-BA20-87F7633D3C07}"/>
              </a:ext>
            </a:extLst>
          </p:cNvPr>
          <p:cNvSpPr/>
          <p:nvPr/>
        </p:nvSpPr>
        <p:spPr>
          <a:xfrm>
            <a:off x="5384611" y="3749478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CB276F-3A15-4598-9529-E7DAD5408D47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4928170" y="3357081"/>
            <a:ext cx="1031794" cy="39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E74CAED-528A-4634-8420-C6C5F1D885AF}"/>
              </a:ext>
            </a:extLst>
          </p:cNvPr>
          <p:cNvSpPr txBox="1"/>
          <p:nvPr/>
        </p:nvSpPr>
        <p:spPr>
          <a:xfrm>
            <a:off x="5457101" y="325541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-x2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FB6776-6A1C-4A43-A6B9-640150283B86}"/>
              </a:ext>
            </a:extLst>
          </p:cNvPr>
          <p:cNvSpPr/>
          <p:nvPr/>
        </p:nvSpPr>
        <p:spPr>
          <a:xfrm>
            <a:off x="6128534" y="4115580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2C30C8-2222-4BD3-869B-E13F91EE894D}"/>
              </a:ext>
            </a:extLst>
          </p:cNvPr>
          <p:cNvSpPr/>
          <p:nvPr/>
        </p:nvSpPr>
        <p:spPr>
          <a:xfrm>
            <a:off x="8697077" y="3054773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(2,9)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BB184-C5DF-4AC0-94FC-29A49F2C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5E3C-9D62-41A5-9AC5-532E7049E8AC}" type="datetime1">
              <a:rPr lang="en-AU" smtClean="0"/>
              <a:t>27/03/2022</a:t>
            </a:fld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F351AD-FAE5-4253-BE5B-68EDC0BC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59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7E2A-A283-4409-97BA-BED49540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56"/>
            <a:ext cx="10515600" cy="1325563"/>
          </a:xfrm>
        </p:spPr>
        <p:txBody>
          <a:bodyPr/>
          <a:lstStyle/>
          <a:p>
            <a:r>
              <a:rPr lang="en-AU" dirty="0"/>
              <a:t>QCDCL and PNS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A8B434-F56D-4086-A6CD-5BB72C8FF8AA}"/>
              </a:ext>
            </a:extLst>
          </p:cNvPr>
          <p:cNvSpPr/>
          <p:nvPr/>
        </p:nvSpPr>
        <p:spPr>
          <a:xfrm>
            <a:off x="5959011" y="1372189"/>
            <a:ext cx="1150705" cy="636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46C2E-6B82-43DF-B1F7-6BAE05732550}"/>
              </a:ext>
            </a:extLst>
          </p:cNvPr>
          <p:cNvSpPr/>
          <p:nvPr/>
        </p:nvSpPr>
        <p:spPr>
          <a:xfrm>
            <a:off x="4352817" y="272008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6BAAE-46DC-40A0-BA43-7DAE0409A287}"/>
              </a:ext>
            </a:extLst>
          </p:cNvPr>
          <p:cNvSpPr/>
          <p:nvPr/>
        </p:nvSpPr>
        <p:spPr>
          <a:xfrm>
            <a:off x="2051407" y="495899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x5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DAC5B6-337E-4E04-A869-AB14AFED11B7}"/>
              </a:ext>
            </a:extLst>
          </p:cNvPr>
          <p:cNvSpPr/>
          <p:nvPr/>
        </p:nvSpPr>
        <p:spPr>
          <a:xfrm>
            <a:off x="7839185" y="2694299"/>
            <a:ext cx="1263721" cy="13255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ED4023-77E9-45A9-AFE3-5D38DE1D6695}"/>
              </a:ext>
            </a:extLst>
          </p:cNvPr>
          <p:cNvCxnSpPr>
            <a:endCxn id="10" idx="0"/>
          </p:cNvCxnSpPr>
          <p:nvPr/>
        </p:nvCxnSpPr>
        <p:spPr>
          <a:xfrm>
            <a:off x="6534364" y="2009187"/>
            <a:ext cx="1936682" cy="68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287005-75D6-410B-BB9B-8E94DFC2ABD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928170" y="2009187"/>
            <a:ext cx="1606194" cy="7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C4073-DECC-4861-85F5-DBD1E383A02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626760" y="3357081"/>
            <a:ext cx="2301410" cy="160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DA0CE8-CFDF-474C-82B6-9266C5F21B9B}"/>
              </a:ext>
            </a:extLst>
          </p:cNvPr>
          <p:cNvSpPr txBox="1"/>
          <p:nvPr/>
        </p:nvSpPr>
        <p:spPr>
          <a:xfrm>
            <a:off x="5457101" y="208308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y1: unit x3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51118-A7D2-4C87-817F-B18A6191D650}"/>
              </a:ext>
            </a:extLst>
          </p:cNvPr>
          <p:cNvSpPr txBox="1"/>
          <p:nvPr/>
        </p:nvSpPr>
        <p:spPr>
          <a:xfrm>
            <a:off x="7346108" y="20207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-y1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8AB8B-E8E7-4737-A59D-460D71D0CDB9}"/>
              </a:ext>
            </a:extLst>
          </p:cNvPr>
          <p:cNvSpPr txBox="1"/>
          <p:nvPr/>
        </p:nvSpPr>
        <p:spPr>
          <a:xfrm>
            <a:off x="3576928" y="3909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20C45-1ACF-417A-A68B-566436D7FB75}"/>
              </a:ext>
            </a:extLst>
          </p:cNvPr>
          <p:cNvSpPr txBox="1"/>
          <p:nvPr/>
        </p:nvSpPr>
        <p:spPr>
          <a:xfrm>
            <a:off x="7233092" y="15318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Learn unit x3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B3D1AC-0DFC-4F59-960D-1C732863A7FD}"/>
              </a:ext>
            </a:extLst>
          </p:cNvPr>
          <p:cNvSpPr/>
          <p:nvPr/>
        </p:nvSpPr>
        <p:spPr>
          <a:xfrm>
            <a:off x="5384611" y="1639855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(3,3)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387FF2-5B36-4BEA-9FB1-442A23C41E9B}"/>
              </a:ext>
            </a:extLst>
          </p:cNvPr>
          <p:cNvSpPr/>
          <p:nvPr/>
        </p:nvSpPr>
        <p:spPr>
          <a:xfrm>
            <a:off x="3777464" y="300915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(1,3)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0A4ED-F06D-4CB7-9DB1-6F650BEE4FA9}"/>
              </a:ext>
            </a:extLst>
          </p:cNvPr>
          <p:cNvSpPr/>
          <p:nvPr/>
        </p:nvSpPr>
        <p:spPr>
          <a:xfrm>
            <a:off x="1510446" y="5236909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7CC30F-E881-4E5D-BA20-87F7633D3C07}"/>
              </a:ext>
            </a:extLst>
          </p:cNvPr>
          <p:cNvSpPr/>
          <p:nvPr/>
        </p:nvSpPr>
        <p:spPr>
          <a:xfrm>
            <a:off x="5384611" y="3749478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CB276F-3A15-4598-9529-E7DAD5408D47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4928170" y="3357081"/>
            <a:ext cx="1031794" cy="39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E74CAED-528A-4634-8420-C6C5F1D885AF}"/>
              </a:ext>
            </a:extLst>
          </p:cNvPr>
          <p:cNvSpPr txBox="1"/>
          <p:nvPr/>
        </p:nvSpPr>
        <p:spPr>
          <a:xfrm>
            <a:off x="5457101" y="325541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-x2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FB6776-6A1C-4A43-A6B9-640150283B86}"/>
              </a:ext>
            </a:extLst>
          </p:cNvPr>
          <p:cNvSpPr/>
          <p:nvPr/>
        </p:nvSpPr>
        <p:spPr>
          <a:xfrm>
            <a:off x="6128534" y="4115580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2C30C8-2222-4BD3-869B-E13F91EE894D}"/>
              </a:ext>
            </a:extLst>
          </p:cNvPr>
          <p:cNvSpPr/>
          <p:nvPr/>
        </p:nvSpPr>
        <p:spPr>
          <a:xfrm>
            <a:off x="8697077" y="3054773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(2,9)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5C4C7-4663-41A3-AA7B-837072F5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D7EB-0E86-414A-847D-B38FFB495505}" type="datetime1">
              <a:rPr lang="en-AU" smtClean="0"/>
              <a:t>27/03/2022</a:t>
            </a:fld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B18354-EEE5-4673-8BB1-37C2E79C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782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7E2A-A283-4409-97BA-BED49540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68"/>
            <a:ext cx="10515600" cy="1325563"/>
          </a:xfrm>
        </p:spPr>
        <p:txBody>
          <a:bodyPr/>
          <a:lstStyle/>
          <a:p>
            <a:r>
              <a:rPr lang="en-AU" dirty="0"/>
              <a:t>QCDCL and PNS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A8B434-F56D-4086-A6CD-5BB72C8FF8AA}"/>
              </a:ext>
            </a:extLst>
          </p:cNvPr>
          <p:cNvSpPr/>
          <p:nvPr/>
        </p:nvSpPr>
        <p:spPr>
          <a:xfrm>
            <a:off x="5959011" y="1372189"/>
            <a:ext cx="1150705" cy="636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46C2E-6B82-43DF-B1F7-6BAE05732550}"/>
              </a:ext>
            </a:extLst>
          </p:cNvPr>
          <p:cNvSpPr/>
          <p:nvPr/>
        </p:nvSpPr>
        <p:spPr>
          <a:xfrm>
            <a:off x="4352817" y="272008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6BAAE-46DC-40A0-BA43-7DAE0409A287}"/>
              </a:ext>
            </a:extLst>
          </p:cNvPr>
          <p:cNvSpPr/>
          <p:nvPr/>
        </p:nvSpPr>
        <p:spPr>
          <a:xfrm>
            <a:off x="2051407" y="495899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954568-7C77-456A-9169-7C7D5D5FD867}"/>
              </a:ext>
            </a:extLst>
          </p:cNvPr>
          <p:cNvSpPr/>
          <p:nvPr/>
        </p:nvSpPr>
        <p:spPr>
          <a:xfrm>
            <a:off x="1198652" y="5986410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DAC5B6-337E-4E04-A869-AB14AFED11B7}"/>
              </a:ext>
            </a:extLst>
          </p:cNvPr>
          <p:cNvSpPr/>
          <p:nvPr/>
        </p:nvSpPr>
        <p:spPr>
          <a:xfrm>
            <a:off x="7839185" y="2694299"/>
            <a:ext cx="1263721" cy="13255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ED4023-77E9-45A9-AFE3-5D38DE1D6695}"/>
              </a:ext>
            </a:extLst>
          </p:cNvPr>
          <p:cNvCxnSpPr>
            <a:endCxn id="10" idx="0"/>
          </p:cNvCxnSpPr>
          <p:nvPr/>
        </p:nvCxnSpPr>
        <p:spPr>
          <a:xfrm>
            <a:off x="6534364" y="2009187"/>
            <a:ext cx="1936682" cy="68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287005-75D6-410B-BB9B-8E94DFC2ABD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928170" y="2009187"/>
            <a:ext cx="1606194" cy="7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C4073-DECC-4861-85F5-DBD1E383A02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626760" y="3357081"/>
            <a:ext cx="2301410" cy="160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028541-6F3A-4444-B3CF-1F0607CA348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774005" y="5595991"/>
            <a:ext cx="852755" cy="39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961F4B0-F939-4D58-88BC-D08A813DDEC7}"/>
              </a:ext>
            </a:extLst>
          </p:cNvPr>
          <p:cNvSpPr/>
          <p:nvPr/>
        </p:nvSpPr>
        <p:spPr>
          <a:xfrm>
            <a:off x="3128481" y="6013807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x6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718FA3-41B9-4AD4-800C-61B285D881E4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2626760" y="5595991"/>
            <a:ext cx="1077074" cy="41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DA0CE8-CFDF-474C-82B6-9266C5F21B9B}"/>
              </a:ext>
            </a:extLst>
          </p:cNvPr>
          <p:cNvSpPr txBox="1"/>
          <p:nvPr/>
        </p:nvSpPr>
        <p:spPr>
          <a:xfrm>
            <a:off x="5457101" y="208308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y1: unit x3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51118-A7D2-4C87-817F-B18A6191D650}"/>
              </a:ext>
            </a:extLst>
          </p:cNvPr>
          <p:cNvSpPr txBox="1"/>
          <p:nvPr/>
        </p:nvSpPr>
        <p:spPr>
          <a:xfrm>
            <a:off x="7346108" y="20207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-y1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8AB8B-E8E7-4737-A59D-460D71D0CDB9}"/>
              </a:ext>
            </a:extLst>
          </p:cNvPr>
          <p:cNvSpPr txBox="1"/>
          <p:nvPr/>
        </p:nvSpPr>
        <p:spPr>
          <a:xfrm>
            <a:off x="3576928" y="3909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6D161-D0C7-43BE-A2A0-F8644CE2AE29}"/>
              </a:ext>
            </a:extLst>
          </p:cNvPr>
          <p:cNvSpPr txBox="1"/>
          <p:nvPr/>
        </p:nvSpPr>
        <p:spPr>
          <a:xfrm>
            <a:off x="1781142" y="554515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ABAEB-D255-42FB-81EF-42EA4DE2FBF0}"/>
              </a:ext>
            </a:extLst>
          </p:cNvPr>
          <p:cNvSpPr txBox="1"/>
          <p:nvPr/>
        </p:nvSpPr>
        <p:spPr>
          <a:xfrm>
            <a:off x="3245586" y="549779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-x5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20C45-1ACF-417A-A68B-566436D7FB75}"/>
              </a:ext>
            </a:extLst>
          </p:cNvPr>
          <p:cNvSpPr txBox="1"/>
          <p:nvPr/>
        </p:nvSpPr>
        <p:spPr>
          <a:xfrm>
            <a:off x="7233092" y="15318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Learn unit x3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B3D1AC-0DFC-4F59-960D-1C732863A7FD}"/>
              </a:ext>
            </a:extLst>
          </p:cNvPr>
          <p:cNvSpPr/>
          <p:nvPr/>
        </p:nvSpPr>
        <p:spPr>
          <a:xfrm>
            <a:off x="5384611" y="1639855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(3,3)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387FF2-5B36-4BEA-9FB1-442A23C41E9B}"/>
              </a:ext>
            </a:extLst>
          </p:cNvPr>
          <p:cNvSpPr/>
          <p:nvPr/>
        </p:nvSpPr>
        <p:spPr>
          <a:xfrm>
            <a:off x="3777464" y="300915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(1,3)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1A5FDC-3E8D-4965-9CEE-3B4B936BB8FC}"/>
              </a:ext>
            </a:extLst>
          </p:cNvPr>
          <p:cNvSpPr/>
          <p:nvPr/>
        </p:nvSpPr>
        <p:spPr>
          <a:xfrm>
            <a:off x="660971" y="6254076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8FD330-F37D-4F2A-BBB9-B85C980694C9}"/>
              </a:ext>
            </a:extLst>
          </p:cNvPr>
          <p:cNvSpPr/>
          <p:nvPr/>
        </p:nvSpPr>
        <p:spPr>
          <a:xfrm>
            <a:off x="2657745" y="6292921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0A4ED-F06D-4CB7-9DB1-6F650BEE4FA9}"/>
              </a:ext>
            </a:extLst>
          </p:cNvPr>
          <p:cNvSpPr/>
          <p:nvPr/>
        </p:nvSpPr>
        <p:spPr>
          <a:xfrm>
            <a:off x="1510446" y="5236909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(1,2)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7CC30F-E881-4E5D-BA20-87F7633D3C07}"/>
              </a:ext>
            </a:extLst>
          </p:cNvPr>
          <p:cNvSpPr/>
          <p:nvPr/>
        </p:nvSpPr>
        <p:spPr>
          <a:xfrm>
            <a:off x="5384611" y="3749478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CB276F-3A15-4598-9529-E7DAD5408D47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4928170" y="3357081"/>
            <a:ext cx="1031794" cy="39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E74CAED-528A-4634-8420-C6C5F1D885AF}"/>
              </a:ext>
            </a:extLst>
          </p:cNvPr>
          <p:cNvSpPr txBox="1"/>
          <p:nvPr/>
        </p:nvSpPr>
        <p:spPr>
          <a:xfrm>
            <a:off x="5457101" y="325541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-x2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FB6776-6A1C-4A43-A6B9-640150283B86}"/>
              </a:ext>
            </a:extLst>
          </p:cNvPr>
          <p:cNvSpPr/>
          <p:nvPr/>
        </p:nvSpPr>
        <p:spPr>
          <a:xfrm>
            <a:off x="6128534" y="4115580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2C30C8-2222-4BD3-869B-E13F91EE894D}"/>
              </a:ext>
            </a:extLst>
          </p:cNvPr>
          <p:cNvSpPr/>
          <p:nvPr/>
        </p:nvSpPr>
        <p:spPr>
          <a:xfrm>
            <a:off x="8697077" y="3054773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(2,9)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BA320-4A36-471D-A126-B8EA344F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4A64-1AD2-4FC9-9BC8-C7BC6B99AF27}" type="datetime1">
              <a:rPr lang="en-AU" smtClean="0"/>
              <a:t>27/03/2022</a:t>
            </a:fld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A9C3E-F2A0-4130-BC7E-353D32DC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57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A3D4-41B9-44FC-8A94-78AD91AD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61" y="-54453"/>
            <a:ext cx="10515600" cy="1325563"/>
          </a:xfrm>
        </p:spPr>
        <p:txBody>
          <a:bodyPr/>
          <a:lstStyle/>
          <a:p>
            <a:r>
              <a:rPr lang="en-AU" dirty="0"/>
              <a:t>Previous PNS + QCDCL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7585A81-26BF-4BB6-9B60-7576C77E1D5F}"/>
                  </a:ext>
                </a:extLst>
              </p:cNvPr>
              <p:cNvSpPr/>
              <p:nvPr/>
            </p:nvSpPr>
            <p:spPr>
              <a:xfrm>
                <a:off x="3411019" y="1080093"/>
                <a:ext cx="4798033" cy="9563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3…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2∧Ф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7585A81-26BF-4BB6-9B60-7576C77E1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19" y="1080093"/>
                <a:ext cx="4798033" cy="956367"/>
              </a:xfrm>
              <a:prstGeom prst="ellipse">
                <a:avLst/>
              </a:prstGeom>
              <a:blipFill>
                <a:blip r:embed="rId2"/>
                <a:stretch>
                  <a:fillRect t="-41509" b="-408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CB1EB2-ED3A-41FB-BB0F-F31F6443FEDB}"/>
                  </a:ext>
                </a:extLst>
              </p:cNvPr>
              <p:cNvSpPr/>
              <p:nvPr/>
            </p:nvSpPr>
            <p:spPr>
              <a:xfrm>
                <a:off x="2479497" y="2405656"/>
                <a:ext cx="3477803" cy="73568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2∧Ф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CB1EB2-ED3A-41FB-BB0F-F31F6443F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497" y="2405656"/>
                <a:ext cx="3477803" cy="735685"/>
              </a:xfrm>
              <a:prstGeom prst="rect">
                <a:avLst/>
              </a:prstGeom>
              <a:blipFill>
                <a:blip r:embed="rId3"/>
                <a:stretch>
                  <a:fillRect t="-1639" b="-7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22E635-E734-4158-919A-FBEEF9F3DBED}"/>
                  </a:ext>
                </a:extLst>
              </p:cNvPr>
              <p:cNvSpPr/>
              <p:nvPr/>
            </p:nvSpPr>
            <p:spPr>
              <a:xfrm>
                <a:off x="7426503" y="2487111"/>
                <a:ext cx="3477803" cy="6915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¬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22E635-E734-4158-919A-FBEEF9F3D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503" y="2487111"/>
                <a:ext cx="3477803" cy="691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815EF2-1E8A-4353-B060-DB8CDA6A332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218399" y="2036460"/>
            <a:ext cx="1591638" cy="36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6251DA-BFB4-404E-B5AB-BF11D5EE110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810036" y="2036460"/>
            <a:ext cx="3355369" cy="45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6BED93-432C-4425-8180-E3248174D94E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4218399" y="3141341"/>
            <a:ext cx="828051" cy="79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0AFA44-C71C-473E-91E7-720313E8CBC7}"/>
                  </a:ext>
                </a:extLst>
              </p:cNvPr>
              <p:cNvSpPr/>
              <p:nvPr/>
            </p:nvSpPr>
            <p:spPr>
              <a:xfrm>
                <a:off x="750354" y="3843684"/>
                <a:ext cx="2606213" cy="83159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¬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0AFA44-C71C-473E-91E7-720313E8C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4" y="3843684"/>
                <a:ext cx="2606213" cy="831599"/>
              </a:xfrm>
              <a:prstGeom prst="rect">
                <a:avLst/>
              </a:prstGeom>
              <a:blipFill>
                <a:blip r:embed="rId5"/>
                <a:stretch>
                  <a:fillRect t="-55797" b="-5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4F686B-7D62-43DB-97D2-E5BAF1298471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flipH="1">
            <a:off x="2053461" y="3141341"/>
            <a:ext cx="2164938" cy="70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5A9CBA-4C51-459E-904E-55FE9A92C8F7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>
            <a:off x="9165405" y="3178655"/>
            <a:ext cx="1700932" cy="84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3EE20E-0A5C-49DC-B11E-C0FB850A0964}"/>
                  </a:ext>
                </a:extLst>
              </p:cNvPr>
              <p:cNvSpPr/>
              <p:nvPr/>
            </p:nvSpPr>
            <p:spPr>
              <a:xfrm>
                <a:off x="9627444" y="4021369"/>
                <a:ext cx="2477785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 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3EE20E-0A5C-49DC-B11E-C0FB850A0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444" y="4021369"/>
                <a:ext cx="2477785" cy="839662"/>
              </a:xfrm>
              <a:prstGeom prst="rect">
                <a:avLst/>
              </a:prstGeom>
              <a:blipFill>
                <a:blip r:embed="rId6"/>
                <a:stretch>
                  <a:fillRect t="-23022" b="-848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211D4F-AD7E-492E-99CD-350CDA5B984D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 flipH="1">
            <a:off x="8154483" y="3178655"/>
            <a:ext cx="1010922" cy="86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5FCB6D-2F71-48DD-9E24-92CC1B726FA6}"/>
                  </a:ext>
                </a:extLst>
              </p:cNvPr>
              <p:cNvSpPr/>
              <p:nvPr/>
            </p:nvSpPr>
            <p:spPr>
              <a:xfrm>
                <a:off x="6851376" y="4046648"/>
                <a:ext cx="2606213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5FCB6D-2F71-48DD-9E24-92CC1B726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76" y="4046648"/>
                <a:ext cx="2606213" cy="839662"/>
              </a:xfrm>
              <a:prstGeom prst="rect">
                <a:avLst/>
              </a:prstGeom>
              <a:blipFill>
                <a:blip r:embed="rId7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53B74C8-41A6-46A7-8550-524644ECA067}"/>
              </a:ext>
            </a:extLst>
          </p:cNvPr>
          <p:cNvSpPr txBox="1"/>
          <p:nvPr/>
        </p:nvSpPr>
        <p:spPr>
          <a:xfrm>
            <a:off x="10866337" y="246355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|x2|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C43D0D-9C73-4D49-AED3-1A241FF1DF88}"/>
              </a:ext>
            </a:extLst>
          </p:cNvPr>
          <p:cNvSpPr txBox="1"/>
          <p:nvPr/>
        </p:nvSpPr>
        <p:spPr>
          <a:xfrm>
            <a:off x="3986373" y="2012175"/>
            <a:ext cx="133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r>
              <a:rPr lang="en-AU" altLang="zh-CN" dirty="0"/>
              <a:t>: unit x2</a:t>
            </a:r>
            <a:endParaRPr lang="en-A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752707-BC56-4857-A240-6FED7C0FDC65}"/>
              </a:ext>
            </a:extLst>
          </p:cNvPr>
          <p:cNvSpPr txBox="1"/>
          <p:nvPr/>
        </p:nvSpPr>
        <p:spPr>
          <a:xfrm>
            <a:off x="7650392" y="1919755"/>
            <a:ext cx="55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5B5E9E-383C-4AFB-939A-7C22E02DD8B7}"/>
              </a:ext>
            </a:extLst>
          </p:cNvPr>
          <p:cNvSpPr txBox="1"/>
          <p:nvPr/>
        </p:nvSpPr>
        <p:spPr>
          <a:xfrm>
            <a:off x="7887217" y="3444640"/>
            <a:ext cx="124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x2: unit x3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1CD1BB-B1E8-4217-983F-3B4B381A8ACB}"/>
              </a:ext>
            </a:extLst>
          </p:cNvPr>
          <p:cNvSpPr txBox="1"/>
          <p:nvPr/>
        </p:nvSpPr>
        <p:spPr>
          <a:xfrm>
            <a:off x="10015871" y="3444640"/>
            <a:ext cx="12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-x2: unit x1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707EA7-26FC-4D52-9A7D-F3A2831D313F}"/>
              </a:ext>
            </a:extLst>
          </p:cNvPr>
          <p:cNvSpPr txBox="1"/>
          <p:nvPr/>
        </p:nvSpPr>
        <p:spPr>
          <a:xfrm>
            <a:off x="4117804" y="3316336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-x2: unit x1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3E8341-621F-494D-9B60-54FF387834C8}"/>
              </a:ext>
            </a:extLst>
          </p:cNvPr>
          <p:cNvSpPr txBox="1"/>
          <p:nvPr/>
        </p:nvSpPr>
        <p:spPr>
          <a:xfrm>
            <a:off x="2580161" y="3270967"/>
            <a:ext cx="10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A72C1-534B-4392-8717-B942DE590F8F}"/>
              </a:ext>
            </a:extLst>
          </p:cNvPr>
          <p:cNvSpPr txBox="1"/>
          <p:nvPr/>
        </p:nvSpPr>
        <p:spPr>
          <a:xfrm>
            <a:off x="2902546" y="149978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|Y|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17432B-D393-415A-A0C7-8E6D3E3E5CBF}"/>
              </a:ext>
            </a:extLst>
          </p:cNvPr>
          <p:cNvSpPr txBox="1"/>
          <p:nvPr/>
        </p:nvSpPr>
        <p:spPr>
          <a:xfrm>
            <a:off x="1861445" y="255102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|x2|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FEFE80-96E2-4525-9D48-024A60A9A2B3}"/>
              </a:ext>
            </a:extLst>
          </p:cNvPr>
          <p:cNvSpPr txBox="1"/>
          <p:nvPr/>
        </p:nvSpPr>
        <p:spPr>
          <a:xfrm>
            <a:off x="1324123" y="4847420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Unknown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2008D8-72BF-4296-A2A8-79A8D744BA7D}"/>
              </a:ext>
            </a:extLst>
          </p:cNvPr>
          <p:cNvSpPr txBox="1"/>
          <p:nvPr/>
        </p:nvSpPr>
        <p:spPr>
          <a:xfrm>
            <a:off x="10646661" y="5032086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407DC2-5FE5-467D-9816-4932D0B8D07E}"/>
              </a:ext>
            </a:extLst>
          </p:cNvPr>
          <p:cNvSpPr txBox="1"/>
          <p:nvPr/>
        </p:nvSpPr>
        <p:spPr>
          <a:xfrm>
            <a:off x="7487720" y="5032086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B855C-43C6-4FCF-A6C5-31D5275EDCDF}"/>
              </a:ext>
            </a:extLst>
          </p:cNvPr>
          <p:cNvSpPr txBox="1"/>
          <p:nvPr/>
        </p:nvSpPr>
        <p:spPr>
          <a:xfrm>
            <a:off x="1108379" y="5763802"/>
            <a:ext cx="9322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X2 has been assigned as unit! The searching space changed, we can no longer assign x2!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EE899D-BE42-44C4-A138-CBD99A9FA59F}"/>
              </a:ext>
            </a:extLst>
          </p:cNvPr>
          <p:cNvSpPr/>
          <p:nvPr/>
        </p:nvSpPr>
        <p:spPr>
          <a:xfrm>
            <a:off x="7734300" y="135644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(2,1)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BFED43-096F-4AC2-9A7D-D0E5B592D517}"/>
              </a:ext>
            </a:extLst>
          </p:cNvPr>
          <p:cNvSpPr/>
          <p:nvPr/>
        </p:nvSpPr>
        <p:spPr>
          <a:xfrm>
            <a:off x="10646661" y="2836971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7E60EE-BBAA-450E-88DE-AB5D2D0F9FAF}"/>
              </a:ext>
            </a:extLst>
          </p:cNvPr>
          <p:cNvGrpSpPr/>
          <p:nvPr/>
        </p:nvGrpSpPr>
        <p:grpSpPr>
          <a:xfrm>
            <a:off x="3807557" y="3939748"/>
            <a:ext cx="3395484" cy="1214533"/>
            <a:chOff x="3807557" y="3939748"/>
            <a:chExt cx="3395484" cy="1214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445BBDF-A0DB-4DDD-81BB-BBE5F9365A8D}"/>
                    </a:ext>
                  </a:extLst>
                </p:cNvPr>
                <p:cNvSpPr/>
                <p:nvPr/>
              </p:nvSpPr>
              <p:spPr>
                <a:xfrm>
                  <a:off x="3807557" y="3939748"/>
                  <a:ext cx="2477785" cy="83966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 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a14:m>
                  <a:r>
                    <a:rPr lang="en-AU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az-Cyrl-AZ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</m:t>
                      </m:r>
                    </m:oMath>
                  </a14:m>
                  <a:endParaRPr lang="en-AU" b="1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445BBDF-A0DB-4DDD-81BB-BBE5F9365A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557" y="3939748"/>
                  <a:ext cx="2477785" cy="839662"/>
                </a:xfrm>
                <a:prstGeom prst="rect">
                  <a:avLst/>
                </a:prstGeom>
                <a:blipFill>
                  <a:blip r:embed="rId8"/>
                  <a:stretch>
                    <a:fillRect t="-22857" b="-8357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23E7E4-8EB3-4464-92BD-E18B08CED0E0}"/>
                </a:ext>
              </a:extLst>
            </p:cNvPr>
            <p:cNvSpPr txBox="1"/>
            <p:nvPr/>
          </p:nvSpPr>
          <p:spPr>
            <a:xfrm>
              <a:off x="5744367" y="4784949"/>
              <a:ext cx="1458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F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6623B2B-207D-4BAF-AD50-8CDFB588E023}"/>
                </a:ext>
              </a:extLst>
            </p:cNvPr>
            <p:cNvSpPr/>
            <p:nvPr/>
          </p:nvSpPr>
          <p:spPr>
            <a:xfrm>
              <a:off x="5735235" y="4457224"/>
              <a:ext cx="811658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(ꝏ,0)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3A23C99-9B61-4B2E-B1D0-7E052F63D9F6}"/>
              </a:ext>
            </a:extLst>
          </p:cNvPr>
          <p:cNvSpPr/>
          <p:nvPr/>
        </p:nvSpPr>
        <p:spPr>
          <a:xfrm>
            <a:off x="2849392" y="459474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A4A6A2-69A3-4721-B730-1416EEB67391}"/>
              </a:ext>
            </a:extLst>
          </p:cNvPr>
          <p:cNvSpPr/>
          <p:nvPr/>
        </p:nvSpPr>
        <p:spPr>
          <a:xfrm>
            <a:off x="5880243" y="2883129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6A8C57C-7134-4E41-AC32-0D1B540D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5D5-4D32-4FF8-9BA0-346CDF4B80F5}" type="datetime1">
              <a:rPr lang="en-AU" smtClean="0"/>
              <a:t>27/03/2022</a:t>
            </a:fld>
            <a:endParaRPr lang="en-AU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9DC809F-89D1-4E09-A4EA-21048C5F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77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A3D4-41B9-44FC-8A94-78AD91AD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61" y="-54453"/>
            <a:ext cx="10515600" cy="1325563"/>
          </a:xfrm>
        </p:spPr>
        <p:txBody>
          <a:bodyPr/>
          <a:lstStyle/>
          <a:p>
            <a:r>
              <a:rPr lang="en-AU" dirty="0"/>
              <a:t>Previous PNS + QCDCL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7585A81-26BF-4BB6-9B60-7576C77E1D5F}"/>
                  </a:ext>
                </a:extLst>
              </p:cNvPr>
              <p:cNvSpPr/>
              <p:nvPr/>
            </p:nvSpPr>
            <p:spPr>
              <a:xfrm>
                <a:off x="3411019" y="1080093"/>
                <a:ext cx="4798033" cy="9563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3…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2∧Ф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7585A81-26BF-4BB6-9B60-7576C77E1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19" y="1080093"/>
                <a:ext cx="4798033" cy="956367"/>
              </a:xfrm>
              <a:prstGeom prst="ellipse">
                <a:avLst/>
              </a:prstGeom>
              <a:blipFill>
                <a:blip r:embed="rId2"/>
                <a:stretch>
                  <a:fillRect t="-41509" b="-408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22E635-E734-4158-919A-FBEEF9F3DBED}"/>
                  </a:ext>
                </a:extLst>
              </p:cNvPr>
              <p:cNvSpPr/>
              <p:nvPr/>
            </p:nvSpPr>
            <p:spPr>
              <a:xfrm>
                <a:off x="7426503" y="2487111"/>
                <a:ext cx="3477803" cy="6915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¬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22E635-E734-4158-919A-FBEEF9F3D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503" y="2487111"/>
                <a:ext cx="3477803" cy="691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815EF2-1E8A-4353-B060-DB8CDA6A332A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2053461" y="2036460"/>
            <a:ext cx="3756576" cy="180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6251DA-BFB4-404E-B5AB-BF11D5EE110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810036" y="2036460"/>
            <a:ext cx="3355369" cy="45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0AFA44-C71C-473E-91E7-720313E8CBC7}"/>
                  </a:ext>
                </a:extLst>
              </p:cNvPr>
              <p:cNvSpPr/>
              <p:nvPr/>
            </p:nvSpPr>
            <p:spPr>
              <a:xfrm>
                <a:off x="750354" y="3843684"/>
                <a:ext cx="2606213" cy="83159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¬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0AFA44-C71C-473E-91E7-720313E8C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4" y="3843684"/>
                <a:ext cx="2606213" cy="831599"/>
              </a:xfrm>
              <a:prstGeom prst="rect">
                <a:avLst/>
              </a:prstGeom>
              <a:blipFill>
                <a:blip r:embed="rId4"/>
                <a:stretch>
                  <a:fillRect t="-55797" b="-5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5A9CBA-4C51-459E-904E-55FE9A92C8F7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>
            <a:off x="9165405" y="3178655"/>
            <a:ext cx="1700932" cy="84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3EE20E-0A5C-49DC-B11E-C0FB850A0964}"/>
                  </a:ext>
                </a:extLst>
              </p:cNvPr>
              <p:cNvSpPr/>
              <p:nvPr/>
            </p:nvSpPr>
            <p:spPr>
              <a:xfrm>
                <a:off x="9627444" y="4021369"/>
                <a:ext cx="2477785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 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3EE20E-0A5C-49DC-B11E-C0FB850A0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444" y="4021369"/>
                <a:ext cx="2477785" cy="839662"/>
              </a:xfrm>
              <a:prstGeom prst="rect">
                <a:avLst/>
              </a:prstGeom>
              <a:blipFill>
                <a:blip r:embed="rId5"/>
                <a:stretch>
                  <a:fillRect t="-23022" b="-848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211D4F-AD7E-492E-99CD-350CDA5B984D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 flipH="1">
            <a:off x="8154483" y="3178655"/>
            <a:ext cx="1010922" cy="86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5FCB6D-2F71-48DD-9E24-92CC1B726FA6}"/>
                  </a:ext>
                </a:extLst>
              </p:cNvPr>
              <p:cNvSpPr/>
              <p:nvPr/>
            </p:nvSpPr>
            <p:spPr>
              <a:xfrm>
                <a:off x="6851376" y="4046648"/>
                <a:ext cx="2606213" cy="839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 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az-Cyrl-AZ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5FCB6D-2F71-48DD-9E24-92CC1B726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76" y="4046648"/>
                <a:ext cx="2606213" cy="839662"/>
              </a:xfrm>
              <a:prstGeom prst="rect">
                <a:avLst/>
              </a:prstGeom>
              <a:blipFill>
                <a:blip r:embed="rId6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53B74C8-41A6-46A7-8550-524644ECA067}"/>
              </a:ext>
            </a:extLst>
          </p:cNvPr>
          <p:cNvSpPr txBox="1"/>
          <p:nvPr/>
        </p:nvSpPr>
        <p:spPr>
          <a:xfrm>
            <a:off x="10866337" y="246355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|x2|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C43D0D-9C73-4D49-AED3-1A241FF1DF88}"/>
              </a:ext>
            </a:extLst>
          </p:cNvPr>
          <p:cNvSpPr txBox="1"/>
          <p:nvPr/>
        </p:nvSpPr>
        <p:spPr>
          <a:xfrm>
            <a:off x="3411019" y="2731328"/>
            <a:ext cx="133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r>
              <a:rPr lang="en-AU" altLang="zh-CN" dirty="0"/>
              <a:t>: unit x2</a:t>
            </a:r>
            <a:endParaRPr lang="en-A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752707-BC56-4857-A240-6FED7C0FDC65}"/>
              </a:ext>
            </a:extLst>
          </p:cNvPr>
          <p:cNvSpPr txBox="1"/>
          <p:nvPr/>
        </p:nvSpPr>
        <p:spPr>
          <a:xfrm>
            <a:off x="7650392" y="1919755"/>
            <a:ext cx="55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5B5E9E-383C-4AFB-939A-7C22E02DD8B7}"/>
              </a:ext>
            </a:extLst>
          </p:cNvPr>
          <p:cNvSpPr txBox="1"/>
          <p:nvPr/>
        </p:nvSpPr>
        <p:spPr>
          <a:xfrm>
            <a:off x="7887217" y="3444640"/>
            <a:ext cx="124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x2: unit x3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1CD1BB-B1E8-4217-983F-3B4B381A8ACB}"/>
              </a:ext>
            </a:extLst>
          </p:cNvPr>
          <p:cNvSpPr txBox="1"/>
          <p:nvPr/>
        </p:nvSpPr>
        <p:spPr>
          <a:xfrm>
            <a:off x="10015871" y="3444640"/>
            <a:ext cx="12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-x2: unit x1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A72C1-534B-4392-8717-B942DE590F8F}"/>
              </a:ext>
            </a:extLst>
          </p:cNvPr>
          <p:cNvSpPr txBox="1"/>
          <p:nvPr/>
        </p:nvSpPr>
        <p:spPr>
          <a:xfrm>
            <a:off x="2902546" y="149978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|Y|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FEFE80-96E2-4525-9D48-024A60A9A2B3}"/>
              </a:ext>
            </a:extLst>
          </p:cNvPr>
          <p:cNvSpPr txBox="1"/>
          <p:nvPr/>
        </p:nvSpPr>
        <p:spPr>
          <a:xfrm>
            <a:off x="1324123" y="4847420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Unknown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2008D8-72BF-4296-A2A8-79A8D744BA7D}"/>
              </a:ext>
            </a:extLst>
          </p:cNvPr>
          <p:cNvSpPr txBox="1"/>
          <p:nvPr/>
        </p:nvSpPr>
        <p:spPr>
          <a:xfrm>
            <a:off x="10646661" y="5032086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407DC2-5FE5-467D-9816-4932D0B8D07E}"/>
              </a:ext>
            </a:extLst>
          </p:cNvPr>
          <p:cNvSpPr txBox="1"/>
          <p:nvPr/>
        </p:nvSpPr>
        <p:spPr>
          <a:xfrm>
            <a:off x="7487720" y="5032086"/>
            <a:ext cx="14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Unknown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EE899D-BE42-44C4-A138-CBD99A9FA59F}"/>
              </a:ext>
            </a:extLst>
          </p:cNvPr>
          <p:cNvSpPr/>
          <p:nvPr/>
        </p:nvSpPr>
        <p:spPr>
          <a:xfrm>
            <a:off x="7734300" y="135644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(2,1)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BFED43-096F-4AC2-9A7D-D0E5B592D517}"/>
              </a:ext>
            </a:extLst>
          </p:cNvPr>
          <p:cNvSpPr/>
          <p:nvPr/>
        </p:nvSpPr>
        <p:spPr>
          <a:xfrm>
            <a:off x="10646661" y="2836971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2B5D4B-9E07-46B6-AF3E-B15BA02AE4C9}"/>
              </a:ext>
            </a:extLst>
          </p:cNvPr>
          <p:cNvGrpSpPr/>
          <p:nvPr/>
        </p:nvGrpSpPr>
        <p:grpSpPr>
          <a:xfrm>
            <a:off x="3840180" y="3812312"/>
            <a:ext cx="3395484" cy="1214533"/>
            <a:chOff x="3807557" y="3939748"/>
            <a:chExt cx="3395484" cy="1214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445BBDF-A0DB-4DDD-81BB-BBE5F9365A8D}"/>
                    </a:ext>
                  </a:extLst>
                </p:cNvPr>
                <p:cNvSpPr/>
                <p:nvPr/>
              </p:nvSpPr>
              <p:spPr>
                <a:xfrm>
                  <a:off x="3807557" y="3939748"/>
                  <a:ext cx="2477785" cy="83966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 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 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a14:m>
                  <a:r>
                    <a:rPr lang="en-AU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az-Cyrl-AZ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</m:t>
                      </m:r>
                    </m:oMath>
                  </a14:m>
                  <a:endParaRPr lang="en-AU" b="1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445BBDF-A0DB-4DDD-81BB-BBE5F9365A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557" y="3939748"/>
                  <a:ext cx="2477785" cy="839662"/>
                </a:xfrm>
                <a:prstGeom prst="rect">
                  <a:avLst/>
                </a:prstGeom>
                <a:blipFill>
                  <a:blip r:embed="rId7"/>
                  <a:stretch>
                    <a:fillRect t="-22857" b="-8357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23E7E4-8EB3-4464-92BD-E18B08CED0E0}"/>
                </a:ext>
              </a:extLst>
            </p:cNvPr>
            <p:cNvSpPr txBox="1"/>
            <p:nvPr/>
          </p:nvSpPr>
          <p:spPr>
            <a:xfrm>
              <a:off x="5744367" y="4784949"/>
              <a:ext cx="1458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F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6623B2B-207D-4BAF-AD50-8CDFB588E023}"/>
                </a:ext>
              </a:extLst>
            </p:cNvPr>
            <p:cNvSpPr/>
            <p:nvPr/>
          </p:nvSpPr>
          <p:spPr>
            <a:xfrm>
              <a:off x="5740390" y="4551804"/>
              <a:ext cx="811658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(ꝏ,0)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3A23C99-9B61-4B2E-B1D0-7E052F63D9F6}"/>
              </a:ext>
            </a:extLst>
          </p:cNvPr>
          <p:cNvSpPr/>
          <p:nvPr/>
        </p:nvSpPr>
        <p:spPr>
          <a:xfrm>
            <a:off x="2811615" y="4595359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6A8C57C-7134-4E41-AC32-0D1B540D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5D5-4D32-4FF8-9BA0-346CDF4B80F5}" type="datetime1">
              <a:rPr lang="en-AU" smtClean="0"/>
              <a:t>27/03/2022</a:t>
            </a:fld>
            <a:endParaRPr lang="en-AU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9DC809F-89D1-4E09-A4EA-21048C5F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26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CF17-9303-4D3A-AAA7-218EF996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69" y="179735"/>
            <a:ext cx="10515600" cy="1325563"/>
          </a:xfrm>
        </p:spPr>
        <p:txBody>
          <a:bodyPr/>
          <a:lstStyle/>
          <a:p>
            <a:r>
              <a:rPr lang="en-AU" dirty="0"/>
              <a:t>Complications in the QBF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1EFBF-6490-4B1A-BFB4-C9DB7C383255}"/>
              </a:ext>
            </a:extLst>
          </p:cNvPr>
          <p:cNvSpPr/>
          <p:nvPr/>
        </p:nvSpPr>
        <p:spPr>
          <a:xfrm>
            <a:off x="5695306" y="1142741"/>
            <a:ext cx="1150706" cy="6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46551A-56B2-4C9B-95A0-861648552D8E}"/>
              </a:ext>
            </a:extLst>
          </p:cNvPr>
          <p:cNvSpPr/>
          <p:nvPr/>
        </p:nvSpPr>
        <p:spPr>
          <a:xfrm>
            <a:off x="3656744" y="3642000"/>
            <a:ext cx="1500027" cy="719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046D1B-372D-421B-BD88-22990806F5B2}"/>
              </a:ext>
            </a:extLst>
          </p:cNvPr>
          <p:cNvSpPr/>
          <p:nvPr/>
        </p:nvSpPr>
        <p:spPr>
          <a:xfrm>
            <a:off x="4248363" y="1942043"/>
            <a:ext cx="1150706" cy="6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x2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7D031BA-67CD-4A0B-AD7E-E26F5D8C168D}"/>
              </a:ext>
            </a:extLst>
          </p:cNvPr>
          <p:cNvSpPr/>
          <p:nvPr/>
        </p:nvSpPr>
        <p:spPr>
          <a:xfrm>
            <a:off x="7346022" y="2056189"/>
            <a:ext cx="1264578" cy="1289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6C90F0-42E2-40BF-9D15-A3029F0F2B69}"/>
              </a:ext>
            </a:extLst>
          </p:cNvPr>
          <p:cNvSpPr/>
          <p:nvPr/>
        </p:nvSpPr>
        <p:spPr>
          <a:xfrm>
            <a:off x="2458092" y="2996678"/>
            <a:ext cx="1150706" cy="6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93822E-5402-47FD-8181-3E5B1A048971}"/>
              </a:ext>
            </a:extLst>
          </p:cNvPr>
          <p:cNvSpPr/>
          <p:nvPr/>
        </p:nvSpPr>
        <p:spPr>
          <a:xfrm>
            <a:off x="5251165" y="2881958"/>
            <a:ext cx="1150706" cy="6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55357B-241F-4DD3-BE83-39BC5D3162CC}"/>
              </a:ext>
            </a:extLst>
          </p:cNvPr>
          <p:cNvSpPr/>
          <p:nvPr/>
        </p:nvSpPr>
        <p:spPr>
          <a:xfrm>
            <a:off x="1132726" y="3762427"/>
            <a:ext cx="1500027" cy="719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C8272-55C6-4934-9DEC-BFBA4BD7722B}"/>
              </a:ext>
            </a:extLst>
          </p:cNvPr>
          <p:cNvSpPr/>
          <p:nvPr/>
        </p:nvSpPr>
        <p:spPr>
          <a:xfrm>
            <a:off x="357027" y="4939543"/>
            <a:ext cx="1150706" cy="6004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8A7A5B-6670-4739-B6EF-BC1EA1E95A28}"/>
              </a:ext>
            </a:extLst>
          </p:cNvPr>
          <p:cNvSpPr/>
          <p:nvPr/>
        </p:nvSpPr>
        <p:spPr>
          <a:xfrm>
            <a:off x="2529155" y="4949114"/>
            <a:ext cx="1150706" cy="6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65C99A-EF2F-46E0-A75D-55F036B1D31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823716" y="1743190"/>
            <a:ext cx="1446943" cy="19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020925-D817-4334-A8A7-519DC1E1DBD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270659" y="1743190"/>
            <a:ext cx="1707652" cy="31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2F7ED3-4FF7-44AF-BAE4-2BCF14EFB61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3033445" y="2542492"/>
            <a:ext cx="1790271" cy="45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7AC88F-892A-4906-8E02-B590E08545F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4823716" y="2542492"/>
            <a:ext cx="1002802" cy="33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9838B7-E821-48CA-9805-5E95F2545EB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1882740" y="3597127"/>
            <a:ext cx="1150705" cy="16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96F26B-690A-47B6-B22F-20E7C25EBA70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3033445" y="3597127"/>
            <a:ext cx="1373313" cy="4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BED697-2C68-4436-B961-DB940EBABC8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932380" y="4481618"/>
            <a:ext cx="950360" cy="45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4E19D2-D111-4E30-B0BD-8D02C876A3FB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1882740" y="4481618"/>
            <a:ext cx="1221768" cy="46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3A555-3F60-4104-AFA7-1F1CA40146CF}"/>
                  </a:ext>
                </a:extLst>
              </p:cNvPr>
              <p:cNvSpPr/>
              <p:nvPr/>
            </p:nvSpPr>
            <p:spPr>
              <a:xfrm>
                <a:off x="2126751" y="6121033"/>
                <a:ext cx="1356187" cy="60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T: uses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AU" dirty="0"/>
                  <a:t>x6</a:t>
                </a: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3A555-3F60-4104-AFA7-1F1CA4014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751" y="6121033"/>
                <a:ext cx="1356187" cy="6004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C92367B-003F-4E80-847B-F7DA62A3A042}"/>
              </a:ext>
            </a:extLst>
          </p:cNvPr>
          <p:cNvSpPr txBox="1"/>
          <p:nvPr/>
        </p:nvSpPr>
        <p:spPr>
          <a:xfrm>
            <a:off x="2618197" y="2583242"/>
            <a:ext cx="231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Additional unit: x6 </a:t>
            </a:r>
          </a:p>
          <a:p>
            <a:r>
              <a:rPr lang="en-AU" dirty="0"/>
              <a:t>                  caused by C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04075FFF-F851-4F0A-8905-FCE5F863B240}"/>
              </a:ext>
            </a:extLst>
          </p:cNvPr>
          <p:cNvCxnSpPr>
            <a:cxnSpLocks/>
            <a:stCxn id="13" idx="2"/>
            <a:endCxn id="53" idx="0"/>
          </p:cNvCxnSpPr>
          <p:nvPr/>
        </p:nvCxnSpPr>
        <p:spPr>
          <a:xfrm rot="16200000" flipH="1">
            <a:off x="1578092" y="4894279"/>
            <a:ext cx="581041" cy="18724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F7C00B4-9C8C-4A4D-9755-D19FF261CC4C}"/>
              </a:ext>
            </a:extLst>
          </p:cNvPr>
          <p:cNvSpPr txBox="1"/>
          <p:nvPr/>
        </p:nvSpPr>
        <p:spPr>
          <a:xfrm>
            <a:off x="5695307" y="3716808"/>
            <a:ext cx="6271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Can we still conclude the green node is SAT</a:t>
            </a:r>
          </a:p>
          <a:p>
            <a:r>
              <a:rPr lang="en-AU" sz="2400" dirty="0"/>
              <a:t>after additional unit propagation caused by</a:t>
            </a:r>
          </a:p>
          <a:p>
            <a:r>
              <a:rPr lang="en-AU" sz="2400" dirty="0"/>
              <a:t>clause learning?</a:t>
            </a:r>
          </a:p>
          <a:p>
            <a:endParaRPr lang="en-AU" sz="24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AE628CD-C59B-4152-B4CF-64738096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72C6-A8FE-4E96-90CB-90729D2EF866}" type="datetime1">
              <a:rPr lang="en-AU" smtClean="0"/>
              <a:t>27/03/2022</a:t>
            </a:fld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6C547-3743-44F2-BC9B-4E65E061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39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373CF0-9EB3-499E-9502-066CF2372BF5}"/>
              </a:ext>
            </a:extLst>
          </p:cNvPr>
          <p:cNvSpPr txBox="1"/>
          <p:nvPr/>
        </p:nvSpPr>
        <p:spPr>
          <a:xfrm>
            <a:off x="838200" y="5594495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Many assignments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4FBF4-77AC-4E46-BE01-459C7E855504}"/>
              </a:ext>
            </a:extLst>
          </p:cNvPr>
          <p:cNvSpPr txBox="1"/>
          <p:nvPr/>
        </p:nvSpPr>
        <p:spPr>
          <a:xfrm>
            <a:off x="8271774" y="249341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Learn C</a:t>
            </a:r>
          </a:p>
        </p:txBody>
      </p:sp>
    </p:spTree>
    <p:extLst>
      <p:ext uri="{BB962C8B-B14F-4D97-AF65-F5344CB8AC3E}">
        <p14:creationId xmlns:p14="http://schemas.microsoft.com/office/powerpoint/2010/main" val="53206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9C58-9FA9-4F45-83BF-FA67F82F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58" y="44565"/>
            <a:ext cx="10515600" cy="1325563"/>
          </a:xfrm>
        </p:spPr>
        <p:txBody>
          <a:bodyPr/>
          <a:lstStyle/>
          <a:p>
            <a:r>
              <a:rPr lang="en-AU" dirty="0"/>
              <a:t>Proof number search and Backjumping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4BC62-6145-47AB-95C1-0ABFB00D47EE}"/>
              </a:ext>
            </a:extLst>
          </p:cNvPr>
          <p:cNvSpPr/>
          <p:nvPr/>
        </p:nvSpPr>
        <p:spPr>
          <a:xfrm>
            <a:off x="5119984" y="1865556"/>
            <a:ext cx="1457608" cy="68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Select MPN, assign, simplify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BDEFE90D-56A3-4DAC-9FD0-943255558B1B}"/>
              </a:ext>
            </a:extLst>
          </p:cNvPr>
          <p:cNvSpPr/>
          <p:nvPr/>
        </p:nvSpPr>
        <p:spPr>
          <a:xfrm>
            <a:off x="5012984" y="2782100"/>
            <a:ext cx="1620571" cy="96193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Leaf?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6E8FAD-1083-4D05-B886-553FA619324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23270" y="2546876"/>
            <a:ext cx="25518" cy="2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0AF4360-FF64-434C-A0C9-A4FBC4B6ACDD}"/>
              </a:ext>
            </a:extLst>
          </p:cNvPr>
          <p:cNvSpPr/>
          <p:nvPr/>
        </p:nvSpPr>
        <p:spPr>
          <a:xfrm>
            <a:off x="4777215" y="4155846"/>
            <a:ext cx="2018922" cy="68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Expand L,R children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2BDD92-D48D-4E23-900C-096B83DA962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786676" y="3744031"/>
            <a:ext cx="36594" cy="41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67EF217-9C21-4FA1-BD12-1BE547BBF16D}"/>
              </a:ext>
            </a:extLst>
          </p:cNvPr>
          <p:cNvCxnSpPr>
            <a:stCxn id="5" idx="1"/>
            <a:endCxn id="4" idx="1"/>
          </p:cNvCxnSpPr>
          <p:nvPr/>
        </p:nvCxnSpPr>
        <p:spPr>
          <a:xfrm rot="10800000" flipH="1">
            <a:off x="5012984" y="2206216"/>
            <a:ext cx="107000" cy="1056850"/>
          </a:xfrm>
          <a:prstGeom prst="bentConnector3">
            <a:avLst>
              <a:gd name="adj1" fmla="val -213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3710B549-0AAA-45FE-AA13-4B7BF42CDD66}"/>
              </a:ext>
            </a:extLst>
          </p:cNvPr>
          <p:cNvSpPr/>
          <p:nvPr/>
        </p:nvSpPr>
        <p:spPr>
          <a:xfrm>
            <a:off x="2228666" y="4627681"/>
            <a:ext cx="2018922" cy="771085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Terminal?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D9FBC-BE0D-47B8-9D8A-30EF5C3584FA}"/>
              </a:ext>
            </a:extLst>
          </p:cNvPr>
          <p:cNvSpPr/>
          <p:nvPr/>
        </p:nvSpPr>
        <p:spPr>
          <a:xfrm>
            <a:off x="4777215" y="5106847"/>
            <a:ext cx="2184042" cy="8283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Compute reason for SAT/UNSAT, initialize </a:t>
            </a:r>
            <a:r>
              <a:rPr lang="en-AU" dirty="0" err="1"/>
              <a:t>pn</a:t>
            </a:r>
            <a:r>
              <a:rPr lang="en-AU" dirty="0"/>
              <a:t>, </a:t>
            </a:r>
            <a:r>
              <a:rPr lang="en-AU" dirty="0" err="1"/>
              <a:t>dn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BFD80C-9432-40E8-8AAB-9CA636A54583}"/>
              </a:ext>
            </a:extLst>
          </p:cNvPr>
          <p:cNvSpPr/>
          <p:nvPr/>
        </p:nvSpPr>
        <p:spPr>
          <a:xfrm>
            <a:off x="7648292" y="5202827"/>
            <a:ext cx="1457608" cy="647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Backpropagation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525E76-8956-471F-81B6-E582B15C8180}"/>
              </a:ext>
            </a:extLst>
          </p:cNvPr>
          <p:cNvSpPr/>
          <p:nvPr/>
        </p:nvSpPr>
        <p:spPr>
          <a:xfrm>
            <a:off x="10507300" y="2974183"/>
            <a:ext cx="1457608" cy="647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Backtracking, Q-res and unassign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0404B28D-C63B-4D36-8BF9-861C09E1D5F3}"/>
              </a:ext>
            </a:extLst>
          </p:cNvPr>
          <p:cNvSpPr/>
          <p:nvPr/>
        </p:nvSpPr>
        <p:spPr>
          <a:xfrm>
            <a:off x="7546065" y="2915032"/>
            <a:ext cx="1457608" cy="7826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Root?</a:t>
            </a: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29517BAE-A46C-447D-A909-CF55EA34031D}"/>
              </a:ext>
            </a:extLst>
          </p:cNvPr>
          <p:cNvSpPr/>
          <p:nvPr/>
        </p:nvSpPr>
        <p:spPr>
          <a:xfrm>
            <a:off x="7389911" y="1772460"/>
            <a:ext cx="1797114" cy="7826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Solved?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57FE39-553D-411D-A186-C752C34994A9}"/>
              </a:ext>
            </a:extLst>
          </p:cNvPr>
          <p:cNvSpPr/>
          <p:nvPr/>
        </p:nvSpPr>
        <p:spPr>
          <a:xfrm>
            <a:off x="10526162" y="1819426"/>
            <a:ext cx="1312754" cy="68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Exit and print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F26DDE-CFEF-43D0-A143-5991468C48E6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 flipV="1">
            <a:off x="9003673" y="3297868"/>
            <a:ext cx="1503627" cy="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56A1C7C-4B70-435C-80E6-5055D58699EA}"/>
              </a:ext>
            </a:extLst>
          </p:cNvPr>
          <p:cNvCxnSpPr>
            <a:stCxn id="18" idx="2"/>
            <a:endCxn id="17" idx="3"/>
          </p:cNvCxnSpPr>
          <p:nvPr/>
        </p:nvCxnSpPr>
        <p:spPr>
          <a:xfrm rot="5400000">
            <a:off x="9218523" y="3508930"/>
            <a:ext cx="1904959" cy="2130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6D50E8-005A-44F6-9D8E-5010EF0F0410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flipV="1">
            <a:off x="8274869" y="2555092"/>
            <a:ext cx="13599" cy="3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7205B8-C050-4D4D-8EA0-228400C6EDDB}"/>
              </a:ext>
            </a:extLst>
          </p:cNvPr>
          <p:cNvCxnSpPr>
            <a:stCxn id="20" idx="3"/>
            <a:endCxn id="28" idx="1"/>
          </p:cNvCxnSpPr>
          <p:nvPr/>
        </p:nvCxnSpPr>
        <p:spPr>
          <a:xfrm flipV="1">
            <a:off x="9187025" y="2160086"/>
            <a:ext cx="1339137" cy="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FA82386-3A73-4590-BEF9-D1DFC2689B7F}"/>
              </a:ext>
            </a:extLst>
          </p:cNvPr>
          <p:cNvSpPr/>
          <p:nvPr/>
        </p:nvSpPr>
        <p:spPr>
          <a:xfrm>
            <a:off x="5110682" y="993281"/>
            <a:ext cx="1457608" cy="68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Initialize the root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18D3E14-7064-44B0-B380-12E4DAF6F7BA}"/>
              </a:ext>
            </a:extLst>
          </p:cNvPr>
          <p:cNvCxnSpPr>
            <a:stCxn id="53" idx="2"/>
            <a:endCxn id="4" idx="0"/>
          </p:cNvCxnSpPr>
          <p:nvPr/>
        </p:nvCxnSpPr>
        <p:spPr>
          <a:xfrm>
            <a:off x="5839486" y="1674601"/>
            <a:ext cx="9302" cy="19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76F76B1-F60E-4675-9DE2-6FBADEF71835}"/>
              </a:ext>
            </a:extLst>
          </p:cNvPr>
          <p:cNvSpPr/>
          <p:nvPr/>
        </p:nvSpPr>
        <p:spPr>
          <a:xfrm>
            <a:off x="4781090" y="6060723"/>
            <a:ext cx="2280259" cy="7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Initialize the branching variable, </a:t>
            </a:r>
            <a:r>
              <a:rPr lang="en-AU" dirty="0" err="1"/>
              <a:t>pn</a:t>
            </a:r>
            <a:r>
              <a:rPr lang="en-AU" dirty="0"/>
              <a:t>, </a:t>
            </a:r>
            <a:r>
              <a:rPr lang="en-AU" dirty="0" err="1"/>
              <a:t>dn</a:t>
            </a:r>
            <a:endParaRPr lang="en-AU" dirty="0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EB7BC3F-7E1C-4296-B733-54DA0D6DFB4A}"/>
              </a:ext>
            </a:extLst>
          </p:cNvPr>
          <p:cNvCxnSpPr>
            <a:cxnSpLocks/>
            <a:stCxn id="8" idx="1"/>
            <a:endCxn id="15" idx="0"/>
          </p:cNvCxnSpPr>
          <p:nvPr/>
        </p:nvCxnSpPr>
        <p:spPr>
          <a:xfrm rot="10800000" flipV="1">
            <a:off x="3238127" y="4496505"/>
            <a:ext cx="1539088" cy="131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4EF9BD9-EADE-44ED-81EF-4DC3C5E53C4E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 rot="16200000" flipH="1">
            <a:off x="3946541" y="4690352"/>
            <a:ext cx="122260" cy="153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41A5593-04D1-43D4-9B3C-8E2DDAAB03B7}"/>
              </a:ext>
            </a:extLst>
          </p:cNvPr>
          <p:cNvCxnSpPr>
            <a:cxnSpLocks/>
            <a:stCxn id="15" idx="1"/>
            <a:endCxn id="69" idx="1"/>
          </p:cNvCxnSpPr>
          <p:nvPr/>
        </p:nvCxnSpPr>
        <p:spPr>
          <a:xfrm rot="10800000" flipH="1" flipV="1">
            <a:off x="2228666" y="5013223"/>
            <a:ext cx="2552424" cy="1408959"/>
          </a:xfrm>
          <a:prstGeom prst="bentConnector3">
            <a:avLst>
              <a:gd name="adj1" fmla="val -8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48A4547-7AC5-4EF8-B7E2-5136F1AD357B}"/>
              </a:ext>
            </a:extLst>
          </p:cNvPr>
          <p:cNvCxnSpPr>
            <a:cxnSpLocks/>
            <a:stCxn id="69" idx="3"/>
            <a:endCxn id="17" idx="2"/>
          </p:cNvCxnSpPr>
          <p:nvPr/>
        </p:nvCxnSpPr>
        <p:spPr>
          <a:xfrm flipV="1">
            <a:off x="7061349" y="5850197"/>
            <a:ext cx="1315747" cy="571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4E0B6EF-AB64-4B61-8417-CBC586EA0F4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61257" y="5521026"/>
            <a:ext cx="687035" cy="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Decision 105">
            <a:extLst>
              <a:ext uri="{FF2B5EF4-FFF2-40B4-BE49-F238E27FC236}">
                <a16:creationId xmlns:a16="http://schemas.microsoft.com/office/drawing/2014/main" id="{457DE43E-DFFE-488B-938D-215D5E5E0D37}"/>
              </a:ext>
            </a:extLst>
          </p:cNvPr>
          <p:cNvSpPr/>
          <p:nvPr/>
        </p:nvSpPr>
        <p:spPr>
          <a:xfrm>
            <a:off x="7546064" y="4114607"/>
            <a:ext cx="1662063" cy="7826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BJ </a:t>
            </a:r>
            <a:r>
              <a:rPr lang="en-AU" dirty="0" err="1"/>
              <a:t>Prun</a:t>
            </a:r>
            <a:r>
              <a:rPr lang="en-AU" dirty="0"/>
              <a:t>?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38C4689-26F1-4FBF-9671-DBE87D8E16CB}"/>
              </a:ext>
            </a:extLst>
          </p:cNvPr>
          <p:cNvSpPr/>
          <p:nvPr/>
        </p:nvSpPr>
        <p:spPr>
          <a:xfrm>
            <a:off x="9588841" y="4192811"/>
            <a:ext cx="1233161" cy="626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Prun</a:t>
            </a:r>
            <a:r>
              <a:rPr lang="en-AU" dirty="0"/>
              <a:t> both children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49F0FD77-AC01-4C8F-9315-0DD83966FEFB}"/>
              </a:ext>
            </a:extLst>
          </p:cNvPr>
          <p:cNvCxnSpPr>
            <a:stCxn id="107" idx="0"/>
            <a:endCxn id="19" idx="2"/>
          </p:cNvCxnSpPr>
          <p:nvPr/>
        </p:nvCxnSpPr>
        <p:spPr>
          <a:xfrm rot="16200000" flipV="1">
            <a:off x="8992573" y="2979961"/>
            <a:ext cx="495147" cy="1930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AA8AAFA-6979-4FDC-92A0-D8297D605383}"/>
              </a:ext>
            </a:extLst>
          </p:cNvPr>
          <p:cNvCxnSpPr>
            <a:stCxn id="106" idx="3"/>
            <a:endCxn id="107" idx="1"/>
          </p:cNvCxnSpPr>
          <p:nvPr/>
        </p:nvCxnSpPr>
        <p:spPr>
          <a:xfrm>
            <a:off x="9208127" y="4505923"/>
            <a:ext cx="380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8C3838-B9FB-4ECD-AED8-62E4234BB8FE}"/>
              </a:ext>
            </a:extLst>
          </p:cNvPr>
          <p:cNvCxnSpPr>
            <a:stCxn id="17" idx="0"/>
            <a:endCxn id="106" idx="2"/>
          </p:cNvCxnSpPr>
          <p:nvPr/>
        </p:nvCxnSpPr>
        <p:spPr>
          <a:xfrm flipV="1">
            <a:off x="8377096" y="4897239"/>
            <a:ext cx="0" cy="30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BC1648C9-A32D-4290-9F33-001E886AD0A6}"/>
              </a:ext>
            </a:extLst>
          </p:cNvPr>
          <p:cNvCxnSpPr>
            <a:stCxn id="106" idx="1"/>
            <a:endCxn id="19" idx="1"/>
          </p:cNvCxnSpPr>
          <p:nvPr/>
        </p:nvCxnSpPr>
        <p:spPr>
          <a:xfrm rot="10800000" flipH="1">
            <a:off x="7546063" y="3306349"/>
            <a:ext cx="1" cy="119957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02839F0-A391-447B-9154-3A1CB1CE95A3}"/>
              </a:ext>
            </a:extLst>
          </p:cNvPr>
          <p:cNvSpPr txBox="1"/>
          <p:nvPr/>
        </p:nvSpPr>
        <p:spPr>
          <a:xfrm>
            <a:off x="5848788" y="3568320"/>
            <a:ext cx="58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7AE8E98-9127-405B-AB33-B98C2220F115}"/>
              </a:ext>
            </a:extLst>
          </p:cNvPr>
          <p:cNvSpPr txBox="1"/>
          <p:nvPr/>
        </p:nvSpPr>
        <p:spPr>
          <a:xfrm>
            <a:off x="4193200" y="2710143"/>
            <a:ext cx="58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BCEC78B-5985-4DF1-8548-9F2D9344A6CD}"/>
              </a:ext>
            </a:extLst>
          </p:cNvPr>
          <p:cNvSpPr txBox="1"/>
          <p:nvPr/>
        </p:nvSpPr>
        <p:spPr>
          <a:xfrm>
            <a:off x="2777361" y="5258847"/>
            <a:ext cx="58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320EB21-43D6-476E-AF4D-BE194920ADEE}"/>
              </a:ext>
            </a:extLst>
          </p:cNvPr>
          <p:cNvSpPr txBox="1"/>
          <p:nvPr/>
        </p:nvSpPr>
        <p:spPr>
          <a:xfrm>
            <a:off x="1883606" y="4667496"/>
            <a:ext cx="58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9F29CAE-C9D6-41F0-A0E2-239C9EB51292}"/>
              </a:ext>
            </a:extLst>
          </p:cNvPr>
          <p:cNvSpPr txBox="1"/>
          <p:nvPr/>
        </p:nvSpPr>
        <p:spPr>
          <a:xfrm>
            <a:off x="9104539" y="4202333"/>
            <a:ext cx="58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AA83768-48C7-4A99-8EED-0DD4588A3022}"/>
              </a:ext>
            </a:extLst>
          </p:cNvPr>
          <p:cNvSpPr txBox="1"/>
          <p:nvPr/>
        </p:nvSpPr>
        <p:spPr>
          <a:xfrm>
            <a:off x="7271465" y="4155846"/>
            <a:ext cx="58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B634A4E-3E18-43AB-92E0-B04361EF03A1}"/>
              </a:ext>
            </a:extLst>
          </p:cNvPr>
          <p:cNvSpPr txBox="1"/>
          <p:nvPr/>
        </p:nvSpPr>
        <p:spPr>
          <a:xfrm>
            <a:off x="8881762" y="2986665"/>
            <a:ext cx="58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3CB0946-BF86-4E3B-82D8-CC16426DEC24}"/>
              </a:ext>
            </a:extLst>
          </p:cNvPr>
          <p:cNvSpPr txBox="1"/>
          <p:nvPr/>
        </p:nvSpPr>
        <p:spPr>
          <a:xfrm>
            <a:off x="7859355" y="2644096"/>
            <a:ext cx="58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8C51BBE-4327-40A1-9A1A-11AE06A2D3D4}"/>
              </a:ext>
            </a:extLst>
          </p:cNvPr>
          <p:cNvSpPr txBox="1"/>
          <p:nvPr/>
        </p:nvSpPr>
        <p:spPr>
          <a:xfrm>
            <a:off x="9082892" y="1804781"/>
            <a:ext cx="58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60E1512-C2BA-4D12-90CE-6563EBC961AC}"/>
              </a:ext>
            </a:extLst>
          </p:cNvPr>
          <p:cNvCxnSpPr>
            <a:stCxn id="20" idx="1"/>
            <a:endCxn id="4" idx="3"/>
          </p:cNvCxnSpPr>
          <p:nvPr/>
        </p:nvCxnSpPr>
        <p:spPr>
          <a:xfrm flipH="1">
            <a:off x="6577592" y="2163776"/>
            <a:ext cx="812319" cy="4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3803394-D4CD-41B3-AA81-3AF7F292BC20}"/>
              </a:ext>
            </a:extLst>
          </p:cNvPr>
          <p:cNvSpPr txBox="1"/>
          <p:nvPr/>
        </p:nvSpPr>
        <p:spPr>
          <a:xfrm>
            <a:off x="7061349" y="1889423"/>
            <a:ext cx="58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84515-C428-4AB1-AA64-7C396CE5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4C4D-D438-45EA-B007-091201A0E7E0}" type="datetime1">
              <a:rPr lang="en-AU" smtClean="0"/>
              <a:t>27/03/2022</a:t>
            </a:fld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D60C-177F-452E-B1DD-FA2747DE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10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D841-2E44-448F-8EED-01A3E0C5D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Obvious solution: cut-off the green node and replace it with a newly expanded node</a:t>
            </a:r>
          </a:p>
          <a:p>
            <a:pPr lvl="1"/>
            <a:r>
              <a:rPr lang="en-AU" dirty="0"/>
              <a:t>Too many cut-off, waste our previous work in the subtree</a:t>
            </a:r>
          </a:p>
          <a:p>
            <a:r>
              <a:rPr lang="en-AU" dirty="0"/>
              <a:t>Key observation: The cut-off is unnecessary if the node y</a:t>
            </a:r>
            <a:r>
              <a:rPr lang="en-AU" sz="1400" dirty="0"/>
              <a:t>1</a:t>
            </a:r>
            <a:r>
              <a:rPr lang="en-AU" sz="3200" dirty="0"/>
              <a:t> </a:t>
            </a:r>
            <a:r>
              <a:rPr lang="en-AU" dirty="0"/>
              <a:t>is a unique implication point (UIP), the truth value of the green node is reusable</a:t>
            </a:r>
          </a:p>
          <a:p>
            <a:pPr lvl="1"/>
            <a:r>
              <a:rPr lang="en-AU" dirty="0"/>
              <a:t>Proof is related to the definition of UIP and the property of cube learning</a:t>
            </a:r>
          </a:p>
          <a:p>
            <a:pPr lvl="1"/>
            <a:r>
              <a:rPr lang="en-AU" dirty="0"/>
              <a:t>If y</a:t>
            </a:r>
            <a:r>
              <a:rPr lang="en-AU" sz="1200" dirty="0"/>
              <a:t>1</a:t>
            </a:r>
            <a:r>
              <a:rPr lang="en-AU" dirty="0"/>
              <a:t> is not a UIP, require further investigation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CD024-5118-44C4-B6F2-7097601F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383C-FADC-47D3-A9BB-8C3FB6E7C925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44011-71AB-4ED1-A71F-93406592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40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49590C-BD97-4213-B9ED-8270C474C74B}"/>
              </a:ext>
            </a:extLst>
          </p:cNvPr>
          <p:cNvSpPr txBox="1">
            <a:spLocks/>
          </p:cNvSpPr>
          <p:nvPr/>
        </p:nvSpPr>
        <p:spPr>
          <a:xfrm>
            <a:off x="141269" y="979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Complications in the QBF world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2755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D305-16D8-4A1A-B525-41B57A1A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Thesis B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D6C5-295B-4B56-B0BD-6DEE2877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Modify the reason computation rule with the SAT solver enabled</a:t>
            </a:r>
          </a:p>
          <a:p>
            <a:r>
              <a:rPr lang="en-AU" dirty="0"/>
              <a:t>Implement QCDCL algorithm with 2-watched literal data structure</a:t>
            </a:r>
          </a:p>
          <a:p>
            <a:r>
              <a:rPr lang="en-AU" dirty="0"/>
              <a:t>Investigate the algorithm that combines PNS + QCDCL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D1501-5C5D-4FB3-8806-12A373F2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22A1-C8D1-466C-B971-058C8488CB04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955DB-3825-4A34-BCA0-1F7293D2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62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47AA-BFA3-455C-8EAA-CB375083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070E-1AC5-495F-86AE-814BB477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Thesis A recap</a:t>
            </a:r>
          </a:p>
          <a:p>
            <a:r>
              <a:rPr lang="en-AU" dirty="0"/>
              <a:t>Progress in thesis B</a:t>
            </a:r>
          </a:p>
          <a:p>
            <a:pPr lvl="1"/>
            <a:r>
              <a:rPr lang="en-AU" dirty="0"/>
              <a:t>Backjumping with SAT solver enabled</a:t>
            </a:r>
          </a:p>
          <a:p>
            <a:pPr lvl="1"/>
            <a:r>
              <a:rPr lang="en-AU" dirty="0"/>
              <a:t>QCDCL algorithm and implementation</a:t>
            </a:r>
          </a:p>
          <a:p>
            <a:pPr lvl="1"/>
            <a:r>
              <a:rPr lang="en-AU" dirty="0"/>
              <a:t>Combining QCDCL with Proof number search</a:t>
            </a:r>
          </a:p>
          <a:p>
            <a:r>
              <a:rPr lang="en-AU" dirty="0"/>
              <a:t>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76AF2-01A7-4CB1-8388-1F0D7611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863E-1F19-43C7-8731-3040DC5459E0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06A7F-C0BD-44FA-8E75-644A6B51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3623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FF00-451C-4817-B711-DFA9D956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1CFA-9AF5-40C9-BDA9-F1AE8D404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PNS + QCDCL theory and implementation</a:t>
            </a:r>
          </a:p>
          <a:p>
            <a:r>
              <a:rPr lang="en-AU" dirty="0"/>
              <a:t>PNS heuristics in QBF world</a:t>
            </a:r>
          </a:p>
          <a:p>
            <a:endParaRPr lang="en-AU" dirty="0"/>
          </a:p>
          <a:p>
            <a:r>
              <a:rPr lang="en-AU" dirty="0"/>
              <a:t>Expected outcome: </a:t>
            </a:r>
          </a:p>
          <a:p>
            <a:pPr lvl="1"/>
            <a:r>
              <a:rPr lang="en-AU" dirty="0"/>
              <a:t>1) worst case: implement a correct PNS + QCDCL solver/pre-</a:t>
            </a:r>
            <a:r>
              <a:rPr lang="en-AU" dirty="0" err="1"/>
              <a:t>preprocessor</a:t>
            </a:r>
            <a:endParaRPr lang="en-AU" dirty="0"/>
          </a:p>
          <a:p>
            <a:pPr lvl="1"/>
            <a:r>
              <a:rPr lang="en-AU" dirty="0"/>
              <a:t>2) best case: implement a PNS + QCDCL solver that can achieve some unexpected performance on some families of instances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10642-0096-4E97-936F-14BB0EA7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72BB-B642-4F2C-8CC7-7778BE40B96D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F78AC-6DFF-4DD6-8D0F-494D03C2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0908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6810-E29F-4F09-ABC9-8729FC9F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Thesis C timetable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F8B06B-7425-4C6D-A7BD-B4157B3C6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145798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842963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4058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8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Term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Implement solution driven cube learning and debug the full QCDCL + 2wl solver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2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1 –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PNS + QCDCL </a:t>
                      </a:r>
                      <a:r>
                        <a:rPr lang="en-AU" altLang="zh-CN" dirty="0"/>
                        <a:t>theory cont. and </a:t>
                      </a:r>
                      <a:r>
                        <a:rPr lang="en-AU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5 –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PNS heuristics in QBF world + experiments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1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7 – 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Thesis C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5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9 - 11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Thesis C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2926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8A150-D9E6-4B15-B9B4-D92CDDA2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62DF-E74A-40F8-9F11-3339AEB92C29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A7FFD-2603-4F53-91C0-3AC1CB75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104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A563-A464-4DE4-8E20-E13D622C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9132-365B-455F-8998-0C51A024E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0" i="0" dirty="0">
                <a:effectLst/>
                <a:latin typeface="Arial" panose="020B0604020202020204" pitchFamily="34" charset="0"/>
              </a:rPr>
              <a:t>Enrico </a:t>
            </a:r>
            <a:r>
              <a:rPr lang="en-AU" sz="2000" b="0" i="0" dirty="0" err="1">
                <a:effectLst/>
                <a:latin typeface="Arial" panose="020B0604020202020204" pitchFamily="34" charset="0"/>
              </a:rPr>
              <a:t>Giunchiglia</a:t>
            </a:r>
            <a:r>
              <a:rPr lang="en-AU" sz="2000" b="0" i="0" dirty="0">
                <a:effectLst/>
                <a:latin typeface="Arial" panose="020B0604020202020204" pitchFamily="34" charset="0"/>
              </a:rPr>
              <a:t>, Massimo </a:t>
            </a:r>
            <a:r>
              <a:rPr lang="en-AU" sz="2000" b="0" i="0" dirty="0" err="1">
                <a:effectLst/>
                <a:latin typeface="Arial" panose="020B0604020202020204" pitchFamily="34" charset="0"/>
              </a:rPr>
              <a:t>Narizzano</a:t>
            </a:r>
            <a:r>
              <a:rPr lang="en-AU" sz="2000" b="0" i="0" dirty="0">
                <a:effectLst/>
                <a:latin typeface="Arial" panose="020B0604020202020204" pitchFamily="34" charset="0"/>
              </a:rPr>
              <a:t>, and Armando </a:t>
            </a:r>
            <a:r>
              <a:rPr lang="en-AU" sz="2000" b="0" i="0" dirty="0" err="1">
                <a:effectLst/>
                <a:latin typeface="Arial" panose="020B0604020202020204" pitchFamily="34" charset="0"/>
              </a:rPr>
              <a:t>Tacchella</a:t>
            </a:r>
            <a:r>
              <a:rPr lang="en-AU" sz="2000" b="0" i="0" dirty="0">
                <a:effectLst/>
                <a:latin typeface="Arial" panose="020B0604020202020204" pitchFamily="34" charset="0"/>
              </a:rPr>
              <a:t>. Clause/term resolution </a:t>
            </a:r>
            <a:r>
              <a:rPr lang="en-AU" sz="2000" b="0" i="0" dirty="0" err="1">
                <a:effectLst/>
                <a:latin typeface="Arial" panose="020B0604020202020204" pitchFamily="34" charset="0"/>
              </a:rPr>
              <a:t>andlearning</a:t>
            </a:r>
            <a:r>
              <a:rPr lang="en-AU" sz="2000" b="0" i="0" dirty="0">
                <a:effectLst/>
                <a:latin typeface="Arial" panose="020B0604020202020204" pitchFamily="34" charset="0"/>
              </a:rPr>
              <a:t> in the evaluation of quantified </a:t>
            </a:r>
            <a:r>
              <a:rPr lang="en-AU" sz="2000" b="0" i="0" dirty="0" err="1">
                <a:effectLst/>
                <a:latin typeface="Arial" panose="020B0604020202020204" pitchFamily="34" charset="0"/>
              </a:rPr>
              <a:t>boolean</a:t>
            </a:r>
            <a:r>
              <a:rPr lang="en-AU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AU" sz="2000" b="0" i="0" dirty="0" err="1">
                <a:effectLst/>
                <a:latin typeface="Arial" panose="020B0604020202020204" pitchFamily="34" charset="0"/>
              </a:rPr>
              <a:t>formulas.Journal</a:t>
            </a:r>
            <a:r>
              <a:rPr lang="en-AU" sz="2000" b="0" i="0" dirty="0">
                <a:effectLst/>
                <a:latin typeface="Arial" panose="020B0604020202020204" pitchFamily="34" charset="0"/>
              </a:rPr>
              <a:t> of Artificial </a:t>
            </a:r>
            <a:r>
              <a:rPr lang="en-AU" sz="2000" b="0" i="0" dirty="0" err="1">
                <a:effectLst/>
                <a:latin typeface="Arial" panose="020B0604020202020204" pitchFamily="34" charset="0"/>
              </a:rPr>
              <a:t>IntelligenceResearch</a:t>
            </a:r>
            <a:r>
              <a:rPr lang="en-AU" sz="2000" b="0" i="0" dirty="0">
                <a:effectLst/>
                <a:latin typeface="Arial" panose="020B0604020202020204" pitchFamily="34" charset="0"/>
              </a:rPr>
              <a:t>, 26:371–416, 2006.</a:t>
            </a:r>
          </a:p>
          <a:p>
            <a:r>
              <a:rPr lang="en-AU" sz="2000" b="0" i="0" dirty="0">
                <a:effectLst/>
                <a:latin typeface="Arial" panose="020B0604020202020204" pitchFamily="34" charset="0"/>
              </a:rPr>
              <a:t>Jens </a:t>
            </a:r>
            <a:r>
              <a:rPr lang="en-AU" sz="2000" b="0" i="0" dirty="0" err="1">
                <a:effectLst/>
                <a:latin typeface="Arial" panose="020B0604020202020204" pitchFamily="34" charset="0"/>
              </a:rPr>
              <a:t>Schl</a:t>
            </a:r>
            <a:r>
              <a:rPr lang="en-AU" sz="2000" b="0" i="0" dirty="0">
                <a:effectLst/>
                <a:latin typeface="Arial" panose="020B0604020202020204" pitchFamily="34" charset="0"/>
              </a:rPr>
              <a:t> ̈</a:t>
            </a:r>
            <a:r>
              <a:rPr lang="en-AU" sz="2000" b="0" i="0" dirty="0" err="1">
                <a:effectLst/>
                <a:latin typeface="Arial" panose="020B0604020202020204" pitchFamily="34" charset="0"/>
              </a:rPr>
              <a:t>oter</a:t>
            </a:r>
            <a:r>
              <a:rPr lang="en-AU" sz="2000" b="0" i="0" dirty="0">
                <a:effectLst/>
                <a:latin typeface="Arial" panose="020B0604020202020204" pitchFamily="34" charset="0"/>
              </a:rPr>
              <a:t>. A monte </a:t>
            </a:r>
            <a:r>
              <a:rPr lang="en-AU" sz="2000" b="0" i="0" dirty="0" err="1">
                <a:effectLst/>
                <a:latin typeface="Arial" panose="020B0604020202020204" pitchFamily="34" charset="0"/>
              </a:rPr>
              <a:t>carlo</a:t>
            </a:r>
            <a:r>
              <a:rPr lang="en-AU" sz="2000" b="0" i="0" dirty="0">
                <a:effectLst/>
                <a:latin typeface="Arial" panose="020B0604020202020204" pitchFamily="34" charset="0"/>
              </a:rPr>
              <a:t> tree search based conflict-driven clause learning sat solver. </a:t>
            </a:r>
            <a:r>
              <a:rPr lang="en-AU" sz="2000" b="0" i="0" dirty="0" err="1">
                <a:effectLst/>
                <a:latin typeface="Arial" panose="020B0604020202020204" pitchFamily="34" charset="0"/>
              </a:rPr>
              <a:t>InGI-Jahrestagung</a:t>
            </a:r>
            <a:r>
              <a:rPr lang="en-AU" sz="2000" b="0" i="0" dirty="0">
                <a:effectLst/>
                <a:latin typeface="Arial" panose="020B0604020202020204" pitchFamily="34" charset="0"/>
              </a:rPr>
              <a:t>, 2017.</a:t>
            </a:r>
          </a:p>
          <a:p>
            <a:r>
              <a:rPr lang="en-AU" sz="2000" dirty="0"/>
              <a:t>Gent, I., </a:t>
            </a:r>
            <a:r>
              <a:rPr lang="en-AU" sz="2000" dirty="0" err="1"/>
              <a:t>Giunchiglia</a:t>
            </a:r>
            <a:r>
              <a:rPr lang="en-AU" sz="2000" dirty="0"/>
              <a:t>, E., </a:t>
            </a:r>
            <a:r>
              <a:rPr lang="en-AU" sz="2000" dirty="0" err="1"/>
              <a:t>Narizzano</a:t>
            </a:r>
            <a:r>
              <a:rPr lang="en-AU" sz="2000" dirty="0"/>
              <a:t>, M., Rowley, A., &amp; </a:t>
            </a:r>
            <a:r>
              <a:rPr lang="en-AU" sz="2000" dirty="0" err="1"/>
              <a:t>Tacchella</a:t>
            </a:r>
            <a:r>
              <a:rPr lang="en-AU" sz="2000" dirty="0"/>
              <a:t>, A. (2004). Watched Data Structures for QBF Solvers. Lecture Notes in Computer Science, 25–36. https://doi.org/10.1007/978-3-540-24605-3_3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74076-9A41-4F6B-BFF3-F2A04265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D4B-D04C-48E5-B383-2656E50D92D9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3FEC8-427E-4ED4-8DC4-D02E98C1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182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47AA-BFA3-455C-8EAA-CB375083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070E-1AC5-495F-86AE-814BB477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Thesis A recap</a:t>
            </a:r>
          </a:p>
          <a:p>
            <a:r>
              <a:rPr lang="en-AU" dirty="0">
                <a:solidFill>
                  <a:schemeClr val="bg2"/>
                </a:solidFill>
              </a:rPr>
              <a:t>Progress in thesis B</a:t>
            </a:r>
          </a:p>
          <a:p>
            <a:r>
              <a:rPr lang="en-AU" dirty="0">
                <a:solidFill>
                  <a:schemeClr val="bg2"/>
                </a:solidFill>
              </a:rPr>
              <a:t>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A602C-7BEE-43D3-80E2-D0EDFEFA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303F-8536-452F-8F65-697EA022C611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2923C-EA44-490D-B4F0-D59074A4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89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2779-3C57-435D-9E3E-F6DB3195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Thesis A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7E10-BBF3-4A97-97D2-A74C9D27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Literature review</a:t>
            </a:r>
          </a:p>
          <a:p>
            <a:pPr lvl="1"/>
            <a:r>
              <a:rPr lang="en-US" dirty="0"/>
              <a:t>Important definitions in QBF (semantic, unit propagation, QDLL procedure) </a:t>
            </a:r>
          </a:p>
          <a:p>
            <a:pPr lvl="1"/>
            <a:r>
              <a:rPr lang="en-US" dirty="0"/>
              <a:t>Backjumping (reason computation rules)</a:t>
            </a:r>
          </a:p>
          <a:p>
            <a:pPr lvl="1"/>
            <a:r>
              <a:rPr lang="en-US" dirty="0"/>
              <a:t>QCDCL</a:t>
            </a:r>
          </a:p>
          <a:p>
            <a:pPr lvl="1"/>
            <a:r>
              <a:rPr lang="en-AU" dirty="0"/>
              <a:t>proof number search</a:t>
            </a:r>
            <a:endParaRPr lang="en-US" dirty="0"/>
          </a:p>
          <a:p>
            <a:r>
              <a:rPr lang="en-US" dirty="0"/>
              <a:t>Define the final target</a:t>
            </a:r>
          </a:p>
          <a:p>
            <a:pPr lvl="1"/>
            <a:r>
              <a:rPr lang="en-US" dirty="0"/>
              <a:t>Combine proof number search with existing QBF solving techniques</a:t>
            </a:r>
          </a:p>
          <a:p>
            <a:r>
              <a:rPr lang="en-US" dirty="0"/>
              <a:t>Progress made</a:t>
            </a:r>
          </a:p>
          <a:p>
            <a:pPr lvl="1"/>
            <a:r>
              <a:rPr lang="en-US" dirty="0"/>
              <a:t>DFS based Backjumping solver</a:t>
            </a:r>
          </a:p>
          <a:p>
            <a:pPr lvl="1"/>
            <a:r>
              <a:rPr lang="en-US" dirty="0"/>
              <a:t>PNS based Backjumping solver </a:t>
            </a:r>
          </a:p>
          <a:p>
            <a:pPr lvl="1"/>
            <a:r>
              <a:rPr lang="en-US" dirty="0"/>
              <a:t>Modified the heuristic formula for PNS solver</a:t>
            </a:r>
            <a:endParaRPr lang="en-AU" dirty="0"/>
          </a:p>
          <a:p>
            <a:pPr lvl="1"/>
            <a:r>
              <a:rPr lang="en-US" dirty="0"/>
              <a:t>Compare the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51FC-6966-4EEE-B2FA-FE13A739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8591-5A86-4716-89A0-3737E72E9BFE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19499-0182-4260-B334-5ED04F58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96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9C58-9FA9-4F45-83BF-FA67F82F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58" y="44565"/>
            <a:ext cx="10515600" cy="1325563"/>
          </a:xfrm>
        </p:spPr>
        <p:txBody>
          <a:bodyPr/>
          <a:lstStyle/>
          <a:p>
            <a:r>
              <a:rPr lang="en-AU" dirty="0"/>
              <a:t>Proof number search and CDCL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BDEFE90D-56A3-4DAC-9FD0-943255558B1B}"/>
              </a:ext>
            </a:extLst>
          </p:cNvPr>
          <p:cNvSpPr/>
          <p:nvPr/>
        </p:nvSpPr>
        <p:spPr>
          <a:xfrm>
            <a:off x="4941535" y="2932170"/>
            <a:ext cx="1789463" cy="78263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Leaf?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AF4360-FF64-434C-A0C9-A4FBC4B6ACDD}"/>
              </a:ext>
            </a:extLst>
          </p:cNvPr>
          <p:cNvSpPr/>
          <p:nvPr/>
        </p:nvSpPr>
        <p:spPr>
          <a:xfrm>
            <a:off x="4826805" y="4164890"/>
            <a:ext cx="2018922" cy="68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Expand L,R children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D9FBC-BE0D-47B8-9D8A-30EF5C3584FA}"/>
              </a:ext>
            </a:extLst>
          </p:cNvPr>
          <p:cNvSpPr/>
          <p:nvPr/>
        </p:nvSpPr>
        <p:spPr>
          <a:xfrm>
            <a:off x="4777215" y="5106847"/>
            <a:ext cx="2184042" cy="8283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Compute reason for SAT/UNSAT, initialize </a:t>
            </a:r>
            <a:r>
              <a:rPr lang="en-AU" dirty="0" err="1"/>
              <a:t>pn</a:t>
            </a:r>
            <a:r>
              <a:rPr lang="en-AU" dirty="0"/>
              <a:t>, </a:t>
            </a:r>
            <a:r>
              <a:rPr lang="en-AU" dirty="0" err="1"/>
              <a:t>dn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BFD80C-9432-40E8-8AAB-9CA636A54583}"/>
              </a:ext>
            </a:extLst>
          </p:cNvPr>
          <p:cNvSpPr/>
          <p:nvPr/>
        </p:nvSpPr>
        <p:spPr>
          <a:xfrm>
            <a:off x="8221602" y="5774813"/>
            <a:ext cx="1457608" cy="647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Backpropagation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525E76-8956-471F-81B6-E582B15C8180}"/>
              </a:ext>
            </a:extLst>
          </p:cNvPr>
          <p:cNvSpPr/>
          <p:nvPr/>
        </p:nvSpPr>
        <p:spPr>
          <a:xfrm>
            <a:off x="10374905" y="3696992"/>
            <a:ext cx="1457608" cy="647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Backtracking, Q-res and unassign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0404B28D-C63B-4D36-8BF9-861C09E1D5F3}"/>
              </a:ext>
            </a:extLst>
          </p:cNvPr>
          <p:cNvSpPr/>
          <p:nvPr/>
        </p:nvSpPr>
        <p:spPr>
          <a:xfrm>
            <a:off x="8147243" y="3613870"/>
            <a:ext cx="1457608" cy="7826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Root?</a:t>
            </a: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29517BAE-A46C-447D-A909-CF55EA34031D}"/>
              </a:ext>
            </a:extLst>
          </p:cNvPr>
          <p:cNvSpPr/>
          <p:nvPr/>
        </p:nvSpPr>
        <p:spPr>
          <a:xfrm>
            <a:off x="7960512" y="2619220"/>
            <a:ext cx="1797114" cy="7826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Solved?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57FE39-553D-411D-A186-C752C34994A9}"/>
              </a:ext>
            </a:extLst>
          </p:cNvPr>
          <p:cNvSpPr/>
          <p:nvPr/>
        </p:nvSpPr>
        <p:spPr>
          <a:xfrm>
            <a:off x="10417339" y="2657853"/>
            <a:ext cx="1372740" cy="68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Exit and print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FA82386-3A73-4590-BEF9-D1DFC2689B7F}"/>
              </a:ext>
            </a:extLst>
          </p:cNvPr>
          <p:cNvSpPr/>
          <p:nvPr/>
        </p:nvSpPr>
        <p:spPr>
          <a:xfrm>
            <a:off x="5067432" y="993281"/>
            <a:ext cx="1500858" cy="68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Initialize the root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76F76B1-F60E-4675-9DE2-6FBADEF71835}"/>
              </a:ext>
            </a:extLst>
          </p:cNvPr>
          <p:cNvSpPr/>
          <p:nvPr/>
        </p:nvSpPr>
        <p:spPr>
          <a:xfrm>
            <a:off x="4781090" y="6060723"/>
            <a:ext cx="2280259" cy="7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Initialize the branching variable, </a:t>
            </a:r>
            <a:r>
              <a:rPr lang="en-AU" dirty="0" err="1"/>
              <a:t>pn</a:t>
            </a:r>
            <a:r>
              <a:rPr lang="en-AU" dirty="0"/>
              <a:t>, </a:t>
            </a:r>
            <a:r>
              <a:rPr lang="en-AU" dirty="0" err="1"/>
              <a:t>dn</a:t>
            </a:r>
            <a:endParaRPr lang="en-AU" dirty="0"/>
          </a:p>
        </p:txBody>
      </p:sp>
      <p:sp>
        <p:nvSpPr>
          <p:cNvPr id="106" name="Flowchart: Decision 105">
            <a:extLst>
              <a:ext uri="{FF2B5EF4-FFF2-40B4-BE49-F238E27FC236}">
                <a16:creationId xmlns:a16="http://schemas.microsoft.com/office/drawing/2014/main" id="{457DE43E-DFFE-488B-938D-215D5E5E0D37}"/>
              </a:ext>
            </a:extLst>
          </p:cNvPr>
          <p:cNvSpPr/>
          <p:nvPr/>
        </p:nvSpPr>
        <p:spPr>
          <a:xfrm>
            <a:off x="8095563" y="4715531"/>
            <a:ext cx="1662063" cy="7826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BJ </a:t>
            </a:r>
            <a:r>
              <a:rPr lang="en-AU" dirty="0" err="1"/>
              <a:t>Prun</a:t>
            </a:r>
            <a:r>
              <a:rPr lang="en-AU" dirty="0"/>
              <a:t>?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38C4689-26F1-4FBF-9671-DBE87D8E16CB}"/>
              </a:ext>
            </a:extLst>
          </p:cNvPr>
          <p:cNvSpPr/>
          <p:nvPr/>
        </p:nvSpPr>
        <p:spPr>
          <a:xfrm>
            <a:off x="10406013" y="5106847"/>
            <a:ext cx="1395392" cy="626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Prun</a:t>
            </a:r>
            <a:r>
              <a:rPr lang="en-AU" dirty="0"/>
              <a:t> both children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614F6609-F19A-4872-B725-85F57F626E2E}"/>
              </a:ext>
            </a:extLst>
          </p:cNvPr>
          <p:cNvSpPr/>
          <p:nvPr/>
        </p:nvSpPr>
        <p:spPr>
          <a:xfrm>
            <a:off x="2339059" y="1303004"/>
            <a:ext cx="1838313" cy="771085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Branching assigned?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6A4B4-C6D6-400F-A585-86DCC378F89C}"/>
              </a:ext>
            </a:extLst>
          </p:cNvPr>
          <p:cNvSpPr/>
          <p:nvPr/>
        </p:nvSpPr>
        <p:spPr>
          <a:xfrm>
            <a:off x="2600100" y="2504461"/>
            <a:ext cx="1300472" cy="655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Assign, simplify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4BC62-6145-47AB-95C1-0ABFB00D47EE}"/>
              </a:ext>
            </a:extLst>
          </p:cNvPr>
          <p:cNvSpPr/>
          <p:nvPr/>
        </p:nvSpPr>
        <p:spPr>
          <a:xfrm>
            <a:off x="5076734" y="1865556"/>
            <a:ext cx="1500858" cy="68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Select MPN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1B178D-78E2-412B-BB53-FF7142FDD55A}"/>
              </a:ext>
            </a:extLst>
          </p:cNvPr>
          <p:cNvSpPr/>
          <p:nvPr/>
        </p:nvSpPr>
        <p:spPr>
          <a:xfrm>
            <a:off x="688167" y="1448204"/>
            <a:ext cx="1258431" cy="625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b="0" i="0" dirty="0" err="1">
                <a:effectLst/>
                <a:latin typeface="Arial" panose="020B0604020202020204" pitchFamily="34" charset="0"/>
              </a:rPr>
              <a:t>Schl</a:t>
            </a:r>
            <a:r>
              <a:rPr lang="en-AU" sz="1800" b="0" i="0" dirty="0">
                <a:effectLst/>
                <a:latin typeface="Arial" panose="020B0604020202020204" pitchFamily="34" charset="0"/>
              </a:rPr>
              <a:t> ̈</a:t>
            </a:r>
            <a:r>
              <a:rPr lang="en-AU" sz="1800" b="0" i="0" dirty="0" err="1">
                <a:effectLst/>
                <a:latin typeface="Arial" panose="020B0604020202020204" pitchFamily="34" charset="0"/>
              </a:rPr>
              <a:t>oter’s</a:t>
            </a:r>
            <a:r>
              <a:rPr lang="en-AU" sz="1800" b="0" i="0" dirty="0">
                <a:effectLst/>
                <a:latin typeface="Arial" panose="020B0604020202020204" pitchFamily="34" charset="0"/>
              </a:rPr>
              <a:t> method</a:t>
            </a:r>
            <a:endParaRPr lang="en-AU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A3BDB00-6805-43E2-AD6B-5B5940059B2B}"/>
              </a:ext>
            </a:extLst>
          </p:cNvPr>
          <p:cNvSpPr/>
          <p:nvPr/>
        </p:nvSpPr>
        <p:spPr>
          <a:xfrm>
            <a:off x="8095563" y="1641521"/>
            <a:ext cx="1474247" cy="7063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learned clause</a:t>
            </a:r>
          </a:p>
        </p:txBody>
      </p:sp>
      <p:sp>
        <p:nvSpPr>
          <p:cNvPr id="109" name="Flowchart: Decision 108">
            <a:extLst>
              <a:ext uri="{FF2B5EF4-FFF2-40B4-BE49-F238E27FC236}">
                <a16:creationId xmlns:a16="http://schemas.microsoft.com/office/drawing/2014/main" id="{94A8E11E-C91E-43C3-8082-3A1F2442B63F}"/>
              </a:ext>
            </a:extLst>
          </p:cNvPr>
          <p:cNvSpPr/>
          <p:nvPr/>
        </p:nvSpPr>
        <p:spPr>
          <a:xfrm>
            <a:off x="2236078" y="3518711"/>
            <a:ext cx="2018922" cy="771085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Direct Terminate?</a:t>
            </a:r>
          </a:p>
        </p:txBody>
      </p:sp>
      <p:sp>
        <p:nvSpPr>
          <p:cNvPr id="110" name="Flowchart: Decision 109">
            <a:extLst>
              <a:ext uri="{FF2B5EF4-FFF2-40B4-BE49-F238E27FC236}">
                <a16:creationId xmlns:a16="http://schemas.microsoft.com/office/drawing/2014/main" id="{28ABF462-7E0A-4879-A15E-364703FEABC1}"/>
              </a:ext>
            </a:extLst>
          </p:cNvPr>
          <p:cNvSpPr/>
          <p:nvPr/>
        </p:nvSpPr>
        <p:spPr>
          <a:xfrm>
            <a:off x="2031490" y="5419959"/>
            <a:ext cx="2018922" cy="771085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Terminal?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73F2FAB-4054-433C-A076-3206B3FBA49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5827163" y="2546876"/>
            <a:ext cx="9104" cy="38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3AE8282B-0F1F-4A01-9286-2491355AE1EC}"/>
              </a:ext>
            </a:extLst>
          </p:cNvPr>
          <p:cNvCxnSpPr>
            <a:cxnSpLocks/>
            <a:stCxn id="109" idx="3"/>
            <a:endCxn id="5" idx="1"/>
          </p:cNvCxnSpPr>
          <p:nvPr/>
        </p:nvCxnSpPr>
        <p:spPr>
          <a:xfrm flipV="1">
            <a:off x="4255000" y="3323487"/>
            <a:ext cx="686535" cy="580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DF13DB2-1F61-4BC5-B080-749C7F4E6A00}"/>
              </a:ext>
            </a:extLst>
          </p:cNvPr>
          <p:cNvCxnSpPr>
            <a:cxnSpLocks/>
            <a:stCxn id="53" idx="2"/>
            <a:endCxn id="4" idx="0"/>
          </p:cNvCxnSpPr>
          <p:nvPr/>
        </p:nvCxnSpPr>
        <p:spPr>
          <a:xfrm>
            <a:off x="5817861" y="1674601"/>
            <a:ext cx="9302" cy="19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51A098A-83B6-4999-B2C5-3A58F138575D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 flipV="1">
            <a:off x="4177372" y="1688547"/>
            <a:ext cx="899362" cy="51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17D773E-6782-499E-9649-B6381C557FD7}"/>
              </a:ext>
            </a:extLst>
          </p:cNvPr>
          <p:cNvCxnSpPr>
            <a:cxnSpLocks/>
            <a:stCxn id="9" idx="1"/>
            <a:endCxn id="35" idx="3"/>
          </p:cNvCxnSpPr>
          <p:nvPr/>
        </p:nvCxnSpPr>
        <p:spPr>
          <a:xfrm flipH="1">
            <a:off x="1946598" y="1688547"/>
            <a:ext cx="392461" cy="7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97E1CD3-840B-4FE1-B42B-10E05B5ACA91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 flipH="1">
            <a:off x="3250336" y="2074089"/>
            <a:ext cx="7880" cy="43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9B80871-9F86-496E-AE31-1E0BE320448F}"/>
              </a:ext>
            </a:extLst>
          </p:cNvPr>
          <p:cNvCxnSpPr>
            <a:cxnSpLocks/>
            <a:stCxn id="23" idx="2"/>
            <a:endCxn id="109" idx="0"/>
          </p:cNvCxnSpPr>
          <p:nvPr/>
        </p:nvCxnSpPr>
        <p:spPr>
          <a:xfrm flipH="1">
            <a:off x="3245539" y="3159635"/>
            <a:ext cx="4797" cy="35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BE076AA3-A5D3-44B9-BBE1-8730B27BF35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5611224" y="3939846"/>
            <a:ext cx="45008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3D1A0DE-A8B9-4F95-B40C-F2F48AF3E0B5}"/>
              </a:ext>
            </a:extLst>
          </p:cNvPr>
          <p:cNvCxnSpPr>
            <a:cxnSpLocks/>
            <a:stCxn id="8" idx="1"/>
            <a:endCxn id="110" idx="0"/>
          </p:cNvCxnSpPr>
          <p:nvPr/>
        </p:nvCxnSpPr>
        <p:spPr>
          <a:xfrm rot="10800000" flipV="1">
            <a:off x="3040951" y="4505549"/>
            <a:ext cx="1785854" cy="914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B7FA0D0-22BE-493E-872D-ACE226185665}"/>
              </a:ext>
            </a:extLst>
          </p:cNvPr>
          <p:cNvCxnSpPr>
            <a:cxnSpLocks/>
            <a:stCxn id="110" idx="3"/>
            <a:endCxn id="16" idx="1"/>
          </p:cNvCxnSpPr>
          <p:nvPr/>
        </p:nvCxnSpPr>
        <p:spPr>
          <a:xfrm flipV="1">
            <a:off x="4050412" y="5521026"/>
            <a:ext cx="726803" cy="284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81FC7BDF-3C0F-4085-B19B-CC4218244C58}"/>
              </a:ext>
            </a:extLst>
          </p:cNvPr>
          <p:cNvCxnSpPr>
            <a:cxnSpLocks/>
            <a:stCxn id="110" idx="2"/>
            <a:endCxn id="69" idx="1"/>
          </p:cNvCxnSpPr>
          <p:nvPr/>
        </p:nvCxnSpPr>
        <p:spPr>
          <a:xfrm rot="16200000" flipH="1">
            <a:off x="3795451" y="5436543"/>
            <a:ext cx="231139" cy="1740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D7F8F63-CCC5-488A-A616-069F302B8B5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61257" y="5521026"/>
            <a:ext cx="1260345" cy="577472"/>
          </a:xfrm>
          <a:prstGeom prst="bentConnector3">
            <a:avLst>
              <a:gd name="adj1" fmla="val 53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798481C-037F-4847-B427-13B2DC8441E6}"/>
              </a:ext>
            </a:extLst>
          </p:cNvPr>
          <p:cNvCxnSpPr>
            <a:cxnSpLocks/>
            <a:stCxn id="69" idx="3"/>
            <a:endCxn id="17" idx="1"/>
          </p:cNvCxnSpPr>
          <p:nvPr/>
        </p:nvCxnSpPr>
        <p:spPr>
          <a:xfrm flipV="1">
            <a:off x="7061349" y="6098498"/>
            <a:ext cx="1160253" cy="3236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A0C6CD5-1261-4A99-9409-44346C9B33A9}"/>
              </a:ext>
            </a:extLst>
          </p:cNvPr>
          <p:cNvCxnSpPr>
            <a:cxnSpLocks/>
            <a:stCxn id="17" idx="0"/>
            <a:endCxn id="106" idx="2"/>
          </p:cNvCxnSpPr>
          <p:nvPr/>
        </p:nvCxnSpPr>
        <p:spPr>
          <a:xfrm flipH="1" flipV="1">
            <a:off x="8926595" y="5498163"/>
            <a:ext cx="23811" cy="27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B2AAF1B0-C36C-40E5-8347-6733BF839DEE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>
            <a:off x="9757626" y="5106847"/>
            <a:ext cx="648387" cy="3131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242C8654-FE8B-4C79-AD0B-2D0029E95FAE}"/>
              </a:ext>
            </a:extLst>
          </p:cNvPr>
          <p:cNvCxnSpPr>
            <a:cxnSpLocks/>
            <a:stCxn id="107" idx="0"/>
            <a:endCxn id="18" idx="2"/>
          </p:cNvCxnSpPr>
          <p:nvPr/>
        </p:nvCxnSpPr>
        <p:spPr>
          <a:xfrm rot="5400000" flipH="1" flipV="1">
            <a:off x="10722467" y="4725605"/>
            <a:ext cx="76248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9E1F96C1-BB6D-4A0D-B0F9-D5BBD43A1CD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88166" y="1924151"/>
            <a:ext cx="4388568" cy="282065"/>
          </a:xfrm>
          <a:prstGeom prst="curvedConnector3">
            <a:avLst>
              <a:gd name="adj1" fmla="val -77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68EB12DC-4F09-43DA-9044-3300DC9866BB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9544373" y="4019589"/>
            <a:ext cx="830533" cy="1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Curved 187">
            <a:extLst>
              <a:ext uri="{FF2B5EF4-FFF2-40B4-BE49-F238E27FC236}">
                <a16:creationId xmlns:a16="http://schemas.microsoft.com/office/drawing/2014/main" id="{95942A8A-58D3-4162-A76F-2B8F741FBE12}"/>
              </a:ext>
            </a:extLst>
          </p:cNvPr>
          <p:cNvCxnSpPr>
            <a:cxnSpLocks/>
            <a:stCxn id="106" idx="0"/>
            <a:endCxn id="19" idx="2"/>
          </p:cNvCxnSpPr>
          <p:nvPr/>
        </p:nvCxnSpPr>
        <p:spPr>
          <a:xfrm rot="16200000" flipV="1">
            <a:off x="8741807" y="4530743"/>
            <a:ext cx="319029" cy="505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A7E0DB54-A5ED-49D9-990F-B2A788EF89D0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16200000" flipV="1">
            <a:off x="8761549" y="3499372"/>
            <a:ext cx="212018" cy="169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E79350F-9EEC-453B-AC9E-7007441001B9}"/>
              </a:ext>
            </a:extLst>
          </p:cNvPr>
          <p:cNvCxnSpPr>
            <a:stCxn id="20" idx="0"/>
            <a:endCxn id="63" idx="2"/>
          </p:cNvCxnSpPr>
          <p:nvPr/>
        </p:nvCxnSpPr>
        <p:spPr>
          <a:xfrm flipH="1" flipV="1">
            <a:off x="8832687" y="2347826"/>
            <a:ext cx="26382" cy="27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81AEBB4-AC02-4E69-B8BD-19BA33F7CE0D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 flipV="1">
            <a:off x="9757626" y="2998513"/>
            <a:ext cx="659713" cy="1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919B208-9CD1-4C7A-8EE5-8878C928B397}"/>
              </a:ext>
            </a:extLst>
          </p:cNvPr>
          <p:cNvCxnSpPr>
            <a:cxnSpLocks/>
            <a:stCxn id="63" idx="1"/>
            <a:endCxn id="4" idx="3"/>
          </p:cNvCxnSpPr>
          <p:nvPr/>
        </p:nvCxnSpPr>
        <p:spPr>
          <a:xfrm flipH="1">
            <a:off x="6577592" y="1994674"/>
            <a:ext cx="1517971" cy="21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7A90D3A2-477B-47C2-8BE3-0AF03DA987CD}"/>
              </a:ext>
            </a:extLst>
          </p:cNvPr>
          <p:cNvCxnSpPr>
            <a:stCxn id="109" idx="1"/>
            <a:endCxn id="110" idx="1"/>
          </p:cNvCxnSpPr>
          <p:nvPr/>
        </p:nvCxnSpPr>
        <p:spPr>
          <a:xfrm rot="10800000" flipV="1">
            <a:off x="2031490" y="3904254"/>
            <a:ext cx="204588" cy="1901248"/>
          </a:xfrm>
          <a:prstGeom prst="curvedConnector3">
            <a:avLst>
              <a:gd name="adj1" fmla="val 211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A5A3970-6EA2-4740-A0E4-0332442EA5CB}"/>
              </a:ext>
            </a:extLst>
          </p:cNvPr>
          <p:cNvSpPr txBox="1"/>
          <p:nvPr/>
        </p:nvSpPr>
        <p:spPr>
          <a:xfrm>
            <a:off x="8832686" y="23454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3CA7D5C-70AE-4B57-B99F-238D1E43A366}"/>
              </a:ext>
            </a:extLst>
          </p:cNvPr>
          <p:cNvSpPr txBox="1"/>
          <p:nvPr/>
        </p:nvSpPr>
        <p:spPr>
          <a:xfrm>
            <a:off x="9604851" y="268452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F643BFD9-F0BA-4C82-A791-5573AA3FD290}"/>
              </a:ext>
            </a:extLst>
          </p:cNvPr>
          <p:cNvSpPr txBox="1"/>
          <p:nvPr/>
        </p:nvSpPr>
        <p:spPr>
          <a:xfrm>
            <a:off x="9461876" y="36893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AFF0549-1AE8-4BFB-A05A-400E3262D7D0}"/>
              </a:ext>
            </a:extLst>
          </p:cNvPr>
          <p:cNvSpPr txBox="1"/>
          <p:nvPr/>
        </p:nvSpPr>
        <p:spPr>
          <a:xfrm>
            <a:off x="8802163" y="334547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B85895D-48C2-400D-A3BE-449B9DA61CFE}"/>
              </a:ext>
            </a:extLst>
          </p:cNvPr>
          <p:cNvSpPr txBox="1"/>
          <p:nvPr/>
        </p:nvSpPr>
        <p:spPr>
          <a:xfrm>
            <a:off x="8845878" y="44039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6242BF4-BA0C-46D5-8912-F48934CD5C3E}"/>
              </a:ext>
            </a:extLst>
          </p:cNvPr>
          <p:cNvSpPr txBox="1"/>
          <p:nvPr/>
        </p:nvSpPr>
        <p:spPr>
          <a:xfrm>
            <a:off x="9569810" y="478316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35B0696-9B52-4937-98C1-AE4390D534E8}"/>
              </a:ext>
            </a:extLst>
          </p:cNvPr>
          <p:cNvSpPr txBox="1"/>
          <p:nvPr/>
        </p:nvSpPr>
        <p:spPr>
          <a:xfrm>
            <a:off x="5827163" y="360610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ED8971F-352C-4BB1-97BD-F14AD0759182}"/>
              </a:ext>
            </a:extLst>
          </p:cNvPr>
          <p:cNvSpPr txBox="1"/>
          <p:nvPr/>
        </p:nvSpPr>
        <p:spPr>
          <a:xfrm>
            <a:off x="5817861" y="26449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366100D-77C7-4199-86F0-DDB1303C18C0}"/>
              </a:ext>
            </a:extLst>
          </p:cNvPr>
          <p:cNvSpPr txBox="1"/>
          <p:nvPr/>
        </p:nvSpPr>
        <p:spPr>
          <a:xfrm>
            <a:off x="2067517" y="137476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DAC2F6C-EBAA-472C-8522-3A71FDB7381C}"/>
              </a:ext>
            </a:extLst>
          </p:cNvPr>
          <p:cNvSpPr txBox="1"/>
          <p:nvPr/>
        </p:nvSpPr>
        <p:spPr>
          <a:xfrm>
            <a:off x="3164403" y="19220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9614BC6-E8EC-4673-91D9-42DCECCE4E36}"/>
              </a:ext>
            </a:extLst>
          </p:cNvPr>
          <p:cNvSpPr txBox="1"/>
          <p:nvPr/>
        </p:nvSpPr>
        <p:spPr>
          <a:xfrm>
            <a:off x="4094941" y="359977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47345D4-B779-4E10-B08E-3D0900A56C9A}"/>
              </a:ext>
            </a:extLst>
          </p:cNvPr>
          <p:cNvSpPr txBox="1"/>
          <p:nvPr/>
        </p:nvSpPr>
        <p:spPr>
          <a:xfrm>
            <a:off x="1984503" y="387402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3091689-B316-47BC-B3D6-3B5190E9877F}"/>
              </a:ext>
            </a:extLst>
          </p:cNvPr>
          <p:cNvSpPr txBox="1"/>
          <p:nvPr/>
        </p:nvSpPr>
        <p:spPr>
          <a:xfrm>
            <a:off x="3910003" y="550912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79E1C1C-98F6-4530-9AF1-53234B0B1EAF}"/>
              </a:ext>
            </a:extLst>
          </p:cNvPr>
          <p:cNvSpPr txBox="1"/>
          <p:nvPr/>
        </p:nvSpPr>
        <p:spPr>
          <a:xfrm>
            <a:off x="2948000" y="60607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9254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2779-3C57-435D-9E3E-F6DB3195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Thesis A Recap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7E10-BBF3-4A97-97D2-A74C9D27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Original plan for thesis B:</a:t>
            </a:r>
          </a:p>
          <a:p>
            <a:pPr lvl="1"/>
            <a:r>
              <a:rPr lang="en-AU" dirty="0"/>
              <a:t>Combine Backjumping with a SAT solver</a:t>
            </a:r>
          </a:p>
          <a:p>
            <a:pPr lvl="1"/>
            <a:r>
              <a:rPr lang="en-AU" dirty="0"/>
              <a:t>Investigate QCDCL in greater depth (theory aspect)</a:t>
            </a:r>
          </a:p>
          <a:p>
            <a:pPr lvl="1"/>
            <a:r>
              <a:rPr lang="en-AU" dirty="0"/>
              <a:t>Implement the data structure part of QCDCL</a:t>
            </a:r>
          </a:p>
          <a:p>
            <a:pPr lvl="1"/>
            <a:r>
              <a:rPr lang="en-AU" dirty="0"/>
              <a:t>Investigate proof number search heuristics in the QBF world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A87D2-51F0-41ED-99C9-3401D93C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EE6-99FE-439A-923D-FA5C2B16744B}" type="datetime1">
              <a:rPr lang="en-AU" smtClean="0"/>
              <a:t>27/03/2022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28A46-124F-4ABF-9060-E8DAA962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74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A9A5-D02C-4BC6-9925-44B086E7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Dependency graph of the thesis tasks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D188E-9086-4236-85C5-BD9A14DB9B03}"/>
              </a:ext>
            </a:extLst>
          </p:cNvPr>
          <p:cNvSpPr/>
          <p:nvPr/>
        </p:nvSpPr>
        <p:spPr>
          <a:xfrm>
            <a:off x="585628" y="1690688"/>
            <a:ext cx="1695236" cy="9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Backjumping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05C2A-EEF4-4964-90DE-0E6FFDCC6B6E}"/>
              </a:ext>
            </a:extLst>
          </p:cNvPr>
          <p:cNvSpPr/>
          <p:nvPr/>
        </p:nvSpPr>
        <p:spPr>
          <a:xfrm>
            <a:off x="3021032" y="1690687"/>
            <a:ext cx="1695236" cy="9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QCDCL theory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8FDC8B-20FD-46EA-982E-5F895D9B3E2D}"/>
              </a:ext>
            </a:extLst>
          </p:cNvPr>
          <p:cNvSpPr/>
          <p:nvPr/>
        </p:nvSpPr>
        <p:spPr>
          <a:xfrm>
            <a:off x="7537812" y="1690684"/>
            <a:ext cx="1695236" cy="9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PNS + QCDCL</a:t>
            </a:r>
          </a:p>
          <a:p>
            <a:pPr algn="ctr"/>
            <a:r>
              <a:rPr lang="en-AU" dirty="0"/>
              <a:t>Theory and implementation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84B6AE-A59C-4896-A84D-C56218FF903E}"/>
              </a:ext>
            </a:extLst>
          </p:cNvPr>
          <p:cNvSpPr/>
          <p:nvPr/>
        </p:nvSpPr>
        <p:spPr>
          <a:xfrm>
            <a:off x="5186954" y="1690685"/>
            <a:ext cx="1695236" cy="9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QCDCL</a:t>
            </a:r>
          </a:p>
          <a:p>
            <a:pPr algn="ctr"/>
            <a:r>
              <a:rPr lang="en-AU" dirty="0"/>
              <a:t>implementation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9D7D8F-B348-4477-8024-FEB756220BE9}"/>
              </a:ext>
            </a:extLst>
          </p:cNvPr>
          <p:cNvSpPr/>
          <p:nvPr/>
        </p:nvSpPr>
        <p:spPr>
          <a:xfrm>
            <a:off x="9751252" y="1690683"/>
            <a:ext cx="1695236" cy="9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PNS</a:t>
            </a:r>
          </a:p>
          <a:p>
            <a:pPr algn="ctr"/>
            <a:r>
              <a:rPr lang="en-AU" dirty="0"/>
              <a:t>heuristics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5757E-D201-46D6-90AA-9FD56A216950}"/>
              </a:ext>
            </a:extLst>
          </p:cNvPr>
          <p:cNvSpPr/>
          <p:nvPr/>
        </p:nvSpPr>
        <p:spPr>
          <a:xfrm>
            <a:off x="585628" y="3032697"/>
            <a:ext cx="1695236" cy="9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3E3FD-1770-4390-A312-BCE06CA63523}"/>
              </a:ext>
            </a:extLst>
          </p:cNvPr>
          <p:cNvSpPr txBox="1"/>
          <p:nvPr/>
        </p:nvSpPr>
        <p:spPr>
          <a:xfrm>
            <a:off x="838200" y="426169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Thesis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C05D-8CE4-4136-9684-215361F89157}"/>
              </a:ext>
            </a:extLst>
          </p:cNvPr>
          <p:cNvSpPr txBox="1"/>
          <p:nvPr/>
        </p:nvSpPr>
        <p:spPr>
          <a:xfrm>
            <a:off x="3264157" y="2657791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Thesis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4BEFB-9EA1-4F54-AF75-435AAAF05FBE}"/>
              </a:ext>
            </a:extLst>
          </p:cNvPr>
          <p:cNvSpPr txBox="1"/>
          <p:nvPr/>
        </p:nvSpPr>
        <p:spPr>
          <a:xfrm>
            <a:off x="5264602" y="2635906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Thesis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5B0817-C662-4CEC-9C5C-675C54D22379}"/>
              </a:ext>
            </a:extLst>
          </p:cNvPr>
          <p:cNvSpPr txBox="1"/>
          <p:nvPr/>
        </p:nvSpPr>
        <p:spPr>
          <a:xfrm>
            <a:off x="7815458" y="2657791"/>
            <a:ext cx="1502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Thesis B,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E2EE33-DA93-444B-A577-D0C80FDDE5E9}"/>
              </a:ext>
            </a:extLst>
          </p:cNvPr>
          <p:cNvSpPr txBox="1"/>
          <p:nvPr/>
        </p:nvSpPr>
        <p:spPr>
          <a:xfrm>
            <a:off x="9883733" y="2657791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Thesis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FF6F1F-C2ED-4249-8E10-553001936FF0}"/>
              </a:ext>
            </a:extLst>
          </p:cNvPr>
          <p:cNvSpPr txBox="1"/>
          <p:nvPr/>
        </p:nvSpPr>
        <p:spPr>
          <a:xfrm>
            <a:off x="795198" y="2603472"/>
            <a:ext cx="1523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Thesis A,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B5A63B-86FC-4E32-A212-9C7FEBB7C34A}"/>
              </a:ext>
            </a:extLst>
          </p:cNvPr>
          <p:cNvSpPr txBox="1"/>
          <p:nvPr/>
        </p:nvSpPr>
        <p:spPr>
          <a:xfrm>
            <a:off x="1602769" y="5525411"/>
            <a:ext cx="9478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b="1" dirty="0"/>
          </a:p>
          <a:p>
            <a:r>
              <a:rPr lang="en-AU" sz="2800" b="1" dirty="0"/>
              <a:t>Parameter tuning of PNS should happen at the last stage!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FD1C7-98A0-4E80-A3C3-DCCC6F2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978A-A6EB-4970-ACC0-5E97F0E35950}" type="datetime1">
              <a:rPr lang="en-AU" smtClean="0"/>
              <a:t>27/03/2022</a:t>
            </a:fld>
            <a:endParaRPr lang="en-AU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0ECD6A8-6527-4C14-A182-5BD5694D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9</a:t>
            </a:fld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629811-0785-4F45-AECC-76321DCBDDB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280864" y="2163299"/>
            <a:ext cx="7401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63E6C8-5FE2-4FB9-B754-C7210CF00EE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716268" y="2163297"/>
            <a:ext cx="47068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35764B-B2E5-4E73-8261-69EF5E55818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6882190" y="2163296"/>
            <a:ext cx="6556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6DD208-68C9-4A5C-BB82-10EB275CFDE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233048" y="2163295"/>
            <a:ext cx="518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1F817F6-DFFB-485A-882C-BEADF32B536D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2328783" y="2657791"/>
            <a:ext cx="6238131" cy="874484"/>
          </a:xfrm>
          <a:prstGeom prst="curvedConnector4">
            <a:avLst>
              <a:gd name="adj1" fmla="val 43977"/>
              <a:gd name="adj2" fmla="val -74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71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3907</Words>
  <Application>Microsoft Office PowerPoint</Application>
  <PresentationFormat>Widescreen</PresentationFormat>
  <Paragraphs>884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Wingdings</vt:lpstr>
      <vt:lpstr>Office Theme</vt:lpstr>
      <vt:lpstr>A strategy game based approach on solving logic formulas Part 2: PNS and QCDCL</vt:lpstr>
      <vt:lpstr>Outline</vt:lpstr>
      <vt:lpstr>Unit and pure literals</vt:lpstr>
      <vt:lpstr>Proof number search and Backjumping (cont.)</vt:lpstr>
      <vt:lpstr>Outline</vt:lpstr>
      <vt:lpstr>Thesis A Recap</vt:lpstr>
      <vt:lpstr>Proof number search and CDCL</vt:lpstr>
      <vt:lpstr>Thesis A Recap (cont.)</vt:lpstr>
      <vt:lpstr>Dependency graph of the thesis tasks</vt:lpstr>
      <vt:lpstr>New plan in thesis B</vt:lpstr>
      <vt:lpstr>Outline</vt:lpstr>
      <vt:lpstr>Backjumping with SAT solver enabled</vt:lpstr>
      <vt:lpstr>Experimental results</vt:lpstr>
      <vt:lpstr>Outline</vt:lpstr>
      <vt:lpstr>QCDCL introduction</vt:lpstr>
      <vt:lpstr>Implementation details</vt:lpstr>
      <vt:lpstr>2-WL vs. Data structure used in thesis A</vt:lpstr>
      <vt:lpstr>Important definitions</vt:lpstr>
      <vt:lpstr>QCDCL introduction (cont.)</vt:lpstr>
      <vt:lpstr>QCDCL example</vt:lpstr>
      <vt:lpstr>QCDCL example (cont.)</vt:lpstr>
      <vt:lpstr>QCDCL vs Backjumping</vt:lpstr>
      <vt:lpstr>Outline</vt:lpstr>
      <vt:lpstr>PNS and QCDCL: Motivation</vt:lpstr>
      <vt:lpstr>PNS and QCDCL: Difficulty</vt:lpstr>
      <vt:lpstr>PNS + QCDCL example</vt:lpstr>
      <vt:lpstr>PNS + QCDCL example</vt:lpstr>
      <vt:lpstr>PNS + QCDCL example</vt:lpstr>
      <vt:lpstr>PNS + QCDCL example</vt:lpstr>
      <vt:lpstr>Potential solution</vt:lpstr>
      <vt:lpstr>Potential solution</vt:lpstr>
      <vt:lpstr>QCDCL and PNS example</vt:lpstr>
      <vt:lpstr>QCDCL and PNS example</vt:lpstr>
      <vt:lpstr>QCDCL and PNS example</vt:lpstr>
      <vt:lpstr>QCDCL and PNS example</vt:lpstr>
      <vt:lpstr>QCDCL and PNS example</vt:lpstr>
      <vt:lpstr>Previous PNS + QCDCL example</vt:lpstr>
      <vt:lpstr>Previous PNS + QCDCL example</vt:lpstr>
      <vt:lpstr>Complications in the QBF world</vt:lpstr>
      <vt:lpstr>PowerPoint Presentation</vt:lpstr>
      <vt:lpstr>Thesis B summary</vt:lpstr>
      <vt:lpstr>Outline</vt:lpstr>
      <vt:lpstr>Future work</vt:lpstr>
      <vt:lpstr>Thesis C timetable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strategy game based approach on solving logic formulas Part 2: QCDCL</dc:title>
  <dc:creator>Yifan He</dc:creator>
  <cp:lastModifiedBy>Yifan He</cp:lastModifiedBy>
  <cp:revision>946</cp:revision>
  <dcterms:created xsi:type="dcterms:W3CDTF">2021-10-15T14:11:31Z</dcterms:created>
  <dcterms:modified xsi:type="dcterms:W3CDTF">2022-03-27T12:06:24Z</dcterms:modified>
</cp:coreProperties>
</file>