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41"/>
  </p:notesMasterIdLst>
  <p:sldIdLst>
    <p:sldId id="256" r:id="rId2"/>
    <p:sldId id="284" r:id="rId3"/>
    <p:sldId id="257" r:id="rId4"/>
    <p:sldId id="314" r:id="rId5"/>
    <p:sldId id="267" r:id="rId6"/>
    <p:sldId id="337" r:id="rId7"/>
    <p:sldId id="308" r:id="rId8"/>
    <p:sldId id="270" r:id="rId9"/>
    <p:sldId id="289" r:id="rId10"/>
    <p:sldId id="313" r:id="rId11"/>
    <p:sldId id="259" r:id="rId12"/>
    <p:sldId id="326" r:id="rId13"/>
    <p:sldId id="315" r:id="rId14"/>
    <p:sldId id="264" r:id="rId15"/>
    <p:sldId id="341" r:id="rId16"/>
    <p:sldId id="269" r:id="rId17"/>
    <p:sldId id="294" r:id="rId18"/>
    <p:sldId id="285" r:id="rId19"/>
    <p:sldId id="297" r:id="rId20"/>
    <p:sldId id="298" r:id="rId21"/>
    <p:sldId id="299" r:id="rId22"/>
    <p:sldId id="324" r:id="rId23"/>
    <p:sldId id="319" r:id="rId24"/>
    <p:sldId id="328" r:id="rId25"/>
    <p:sldId id="323" r:id="rId26"/>
    <p:sldId id="333" r:id="rId27"/>
    <p:sldId id="332" r:id="rId28"/>
    <p:sldId id="334" r:id="rId29"/>
    <p:sldId id="329" r:id="rId30"/>
    <p:sldId id="273" r:id="rId31"/>
    <p:sldId id="276" r:id="rId32"/>
    <p:sldId id="336" r:id="rId33"/>
    <p:sldId id="342" r:id="rId34"/>
    <p:sldId id="339" r:id="rId35"/>
    <p:sldId id="312" r:id="rId36"/>
    <p:sldId id="340" r:id="rId37"/>
    <p:sldId id="261" r:id="rId38"/>
    <p:sldId id="262" r:id="rId39"/>
    <p:sldId id="33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24" autoAdjust="0"/>
  </p:normalViewPr>
  <p:slideViewPr>
    <p:cSldViewPr snapToGrid="0">
      <p:cViewPr varScale="1">
        <p:scale>
          <a:sx n="86" d="100"/>
          <a:sy n="86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8BE8E-1B2A-4E7D-A01A-D8F7B9878D3D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3974-3B3C-4050-957A-308E1B9D4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Put it at the beginning of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0EF53-30FA-40D2-9B57-AE32FBA21D7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5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3974-3B3C-4050-957A-308E1B9D4F0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41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p5 "we assign the variable ~x1 to true" -&gt; literal or variable to false p6 clause vs assignment p7 write down the year of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qdpll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backjumping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, and QCDCL p7 what does it mean to add a cube to a QBF? p16 "make to be" p23 is it new with PNS or new with QBF? p27 CDL or CDCL? p32 with without p36 unfeasible? last slide: future work can be more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3974-3B3C-4050-957A-308E1B9D4F0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26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Identify MPN, MPN is always a leaf. How to do MPN</a:t>
            </a:r>
          </a:p>
          <a:p>
            <a:r>
              <a:rPr lang="en-AU" dirty="0"/>
              <a:t>Guaranteed, MPN. Exploration-&gt;selection is find the MPN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0EF53-30FA-40D2-9B57-AE32FBA21D7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41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3974-3B3C-4050-957A-308E1B9D4F0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04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E319-61C8-43DD-9596-1F8238605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C200C-6396-4181-A7F8-D8F402FE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D271-3469-4697-ADF2-C0D403F4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A914-8CA5-4FE5-BB82-BC3B3BA7BA32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0638-86D4-4A54-8DEE-EBA98E2C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1331-B120-4082-80A8-C75D140D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1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67C-AABA-4BA2-9F8E-124B9C81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E028-5347-4EB1-8AEB-E117B46C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0CD3-DC91-4B9D-BF38-FE30B537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2267-9898-4D49-B336-2775F19AA012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52AD-2796-4AC8-861A-65224CE3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81C0-01ED-45AD-97DD-5841AFE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0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1FF5C-A6F8-46B7-8B4D-6DFFBFC1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1F785-9852-462F-9D1C-3BED8774E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01C8-701B-41F7-8B8D-E9D9145C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1F7-B00E-4C4E-A3DB-097A8274A3F3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B53B-352D-46FD-8082-0C2117E2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8060-E10C-4A83-9617-190B169D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1C35-C62B-40FE-B2A5-786DDC67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B56A-83DC-4B78-91A3-29858C90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4FB3-D6FB-4FCC-918B-4F3EE082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2AE-728F-46FC-8154-16350B07FEB7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F84F-2B91-46A5-BEEB-AFEACC94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863D-268C-451B-AB78-E4D480C5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36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F390-ACFA-43F1-81FE-1CEE48C5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B1B71-AA4F-4187-AF74-6595E6C1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312FA-9ACD-4350-A525-3CF7AAAE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902E-2CAF-47EA-89A7-A38C646159A3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65F1-DD79-4267-B3C1-7EA825CB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776B-5DBA-4B48-BBBA-D566F9FE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2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746C-D6BA-4988-B517-EFF7F119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8008-1F48-4F76-A8D0-5AE2E8C7B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60C86-D0B0-41E2-9E5A-57E6B13E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321B3-ECD1-475C-9396-EC83356D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88FBD-C57C-45AB-80EB-69A2165FA13E}" type="datetime1">
              <a:rPr lang="en-AU" smtClean="0"/>
              <a:t>10/04/2022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A77A-37B3-4E78-992C-AA850117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94F9-CAC7-48A2-88E3-91FD4661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5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5DE-00C1-449F-9D92-E4A7234A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5A804-315E-4F0F-ADC5-790512B34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07791-31AE-4C9D-B3B2-BC1AE300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CC570-974B-42C9-A49D-F9ADCB737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01E30-44AF-4EFF-8C53-46AD5A037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1793B-D04C-4A36-ABD0-198AD3D4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A26-8EF1-4CD4-AA02-3A2337C38C86}" type="datetime1">
              <a:rPr lang="en-AU" smtClean="0"/>
              <a:t>10/04/2022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AE407-BCA6-4392-A14D-77EFBFE3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D5436-D5C1-43ED-A6AD-351B2256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30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EC4B-0FF7-49B2-A5B3-C2D16915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C51F1-8CAE-4BEA-8841-7744E24F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7D32-6663-461D-8F37-916E29CE10F7}" type="datetime1">
              <a:rPr lang="en-AU" smtClean="0"/>
              <a:t>10/04/2022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521BC-835F-4F28-BC5E-D9D190A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8A19-9F7B-423D-A1C5-7A265372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68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AFAD1-1440-4829-AF15-49098C34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592D-3908-4086-9830-5F4E7E64A129}" type="datetime1">
              <a:rPr lang="en-AU" smtClean="0"/>
              <a:t>10/04/2022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CE63A-3CCF-4524-A442-274207D2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9DCA-32AE-4C70-9803-E4FEEFA0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02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8750-5A7A-44A6-A190-E94ADF3C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9D60-34D1-4FF7-A4B6-8059FD9D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90350-4F4C-4805-8600-B5F974644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66805-050E-4317-A61D-0546BF8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A574-F344-4D8C-BB93-B86766B0A7EC}" type="datetime1">
              <a:rPr lang="en-AU" smtClean="0"/>
              <a:t>10/04/2022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C98B4-82F3-480F-B1F5-FD1645CB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E0F17-A82E-4AC1-B9A0-06F3738C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50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6DB2-53CF-4D1E-BE0D-2C9ACC81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ACB8B-09C6-4708-B2D2-870DE4603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AFF5F-2394-448A-9F50-88D77E4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4FA2-8F63-44FD-B84B-C1229143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0395-941C-468D-A250-66977D3B91E6}" type="datetime1">
              <a:rPr lang="en-AU" smtClean="0"/>
              <a:t>10/04/2022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64504-41CD-4558-991F-296751F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3615-D3B3-4B31-8D1D-E03A23A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82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9BF2-D5EA-407F-A44E-1F1F4E5A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A1D0-D456-4873-BB2D-EC138DD9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E12C-B0C7-4896-B871-5C722341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614F-171C-40E8-8E16-F556FA287BEF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7169-96B2-478C-90AF-2786A783F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A442-2E66-4A81-9DA9-D0E74D8D2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7B69-9FEC-4EF0-8045-96E86294FF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8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20543407_ClauseTerm_Resolution_and_Learning_in_the_Evaluation_of_Quantified_Boolean_Formula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8230-82BD-4184-AEF4-A50A457DE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740" y="408733"/>
            <a:ext cx="10057349" cy="3327734"/>
          </a:xfrm>
        </p:spPr>
        <p:txBody>
          <a:bodyPr anchor="b">
            <a:normAutofit/>
          </a:bodyPr>
          <a:lstStyle/>
          <a:p>
            <a:r>
              <a:rPr lang="en-AU" sz="5400" dirty="0"/>
              <a:t>Proof number search and QBF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EC24B-DEE0-49D6-B64B-09759AB9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495" y="4385845"/>
            <a:ext cx="8162957" cy="1225028"/>
          </a:xfrm>
        </p:spPr>
        <p:txBody>
          <a:bodyPr anchor="t">
            <a:normAutofit/>
          </a:bodyPr>
          <a:lstStyle/>
          <a:p>
            <a:r>
              <a:rPr lang="en-AU" sz="2000" dirty="0"/>
              <a:t>Yifan He</a:t>
            </a:r>
          </a:p>
          <a:p>
            <a:r>
              <a:rPr lang="en-AU" sz="2000" dirty="0"/>
              <a:t>Supervisor: Dr. Abdallah </a:t>
            </a:r>
            <a:r>
              <a:rPr lang="en-AU" sz="2000" dirty="0" err="1"/>
              <a:t>Saffidine</a:t>
            </a:r>
            <a:endParaRPr lang="en-AU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A2D2-04A3-4612-9DA4-B738E144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0859-442C-4AA8-8ECB-6E51445B6AF1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DE63B-64EE-4513-8E18-DACDB882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82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CDBC-8E49-47E4-8E6A-62F2D88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3BB5-078C-4D08-BE36-C8C9C14A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AU" dirty="0"/>
              <a:t>Expectation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Implementation and Result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Conclusion and 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6F8C-669C-4F0A-99F0-500EFC57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B328-51FD-4953-B11E-E62B21EEF8C6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64880-04EE-41FC-8266-58D0F091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02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B6A4-0BE7-4245-9D83-E9207EC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7DAF3-4A5B-4929-9834-554CA483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Design a PNS-based QBF solver</a:t>
            </a:r>
          </a:p>
          <a:p>
            <a:r>
              <a:rPr lang="en-AU" dirty="0"/>
              <a:t>Combine existing search based QBF solving techniques with PNS</a:t>
            </a:r>
          </a:p>
          <a:p>
            <a:pPr lvl="1"/>
            <a:r>
              <a:rPr lang="en-AU" dirty="0"/>
              <a:t>Backjumping</a:t>
            </a:r>
          </a:p>
          <a:p>
            <a:pPr lvl="1"/>
            <a:r>
              <a:rPr lang="en-AU" dirty="0"/>
              <a:t>QCDCL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10193-9840-4144-AC2D-ADF0F615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CC72-C255-47F4-9CE9-02416D12F2F1}" type="datetime1">
              <a:rPr lang="en-AU" smtClean="0"/>
              <a:t>10/04/2022</a:t>
            </a:fld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C6DB-C366-4AB1-BBA7-5C7C88D5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68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E065-214E-4662-880F-7776582C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Expectation (cont.)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7C9D34-EE19-4853-8168-2FCDAEB1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8779-050A-42F5-A627-9B6B8710857D}" type="datetime1">
              <a:rPr lang="en-AU" smtClean="0"/>
              <a:t>10/04/2022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DF6D40-4436-40FB-A38A-30F6183F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F7B56-B8CA-418C-A262-89C1B0EE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we design and implement a PNS-based Backjumping solver?</a:t>
            </a:r>
          </a:p>
          <a:p>
            <a:endParaRPr lang="en-AU" dirty="0"/>
          </a:p>
          <a:p>
            <a:r>
              <a:rPr lang="en-AU" dirty="0"/>
              <a:t>Can we design and implement a PNS-based QCDCL solver?</a:t>
            </a:r>
          </a:p>
          <a:p>
            <a:endParaRPr lang="en-AU" dirty="0"/>
          </a:p>
          <a:p>
            <a:r>
              <a:rPr lang="en-AU" dirty="0"/>
              <a:t>Can PNS bring any performance benefits?</a:t>
            </a:r>
          </a:p>
        </p:txBody>
      </p:sp>
    </p:spTree>
    <p:extLst>
      <p:ext uri="{BB962C8B-B14F-4D97-AF65-F5344CB8AC3E}">
        <p14:creationId xmlns:p14="http://schemas.microsoft.com/office/powerpoint/2010/main" val="210418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CDBC-8E49-47E4-8E6A-62F2D88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3BB5-078C-4D08-BE36-C8C9C14A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Expectation</a:t>
            </a:r>
          </a:p>
          <a:p>
            <a:r>
              <a:rPr lang="en-AU" dirty="0"/>
              <a:t>Methodology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Implementation and Result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Conclusion and 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F5E44-87BF-4479-BBB1-FE62E127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F526-9B4B-4B74-8020-BEE6BC024599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5E6D5-E4AD-4D48-838D-E2FEB765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81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9C58-9FA9-4F45-83BF-FA67F82F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number search and Backjumping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6FF8-E6A0-4AF9-8E95-D8B8ABD3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343" y="1981074"/>
            <a:ext cx="10515600" cy="4511801"/>
          </a:xfrm>
        </p:spPr>
        <p:txBody>
          <a:bodyPr>
            <a:normAutofit/>
          </a:bodyPr>
          <a:lstStyle/>
          <a:p>
            <a:r>
              <a:rPr lang="en-AU" dirty="0"/>
              <a:t>Information in each node</a:t>
            </a:r>
          </a:p>
          <a:p>
            <a:pPr lvl="1"/>
            <a:r>
              <a:rPr lang="en-AU" dirty="0"/>
              <a:t>Proof number (</a:t>
            </a:r>
            <a:r>
              <a:rPr lang="en-AU" dirty="0" err="1"/>
              <a:t>pn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Disproof number (</a:t>
            </a:r>
            <a:r>
              <a:rPr lang="en-AU" dirty="0" err="1"/>
              <a:t>dn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Branching variable (v)</a:t>
            </a:r>
          </a:p>
          <a:p>
            <a:pPr lvl="1"/>
            <a:r>
              <a:rPr lang="en-AU" dirty="0"/>
              <a:t>Reason for (un)satisfiability (reason, default null)</a:t>
            </a:r>
          </a:p>
          <a:p>
            <a:pPr lvl="1"/>
            <a:r>
              <a:rPr lang="en-AU" dirty="0"/>
              <a:t>Reason for UNSAT is a </a:t>
            </a:r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μ-contradicted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clause</a:t>
            </a:r>
          </a:p>
          <a:p>
            <a:pPr lvl="1"/>
            <a:r>
              <a:rPr lang="en-AU" dirty="0"/>
              <a:t>Reason for SAT is a </a:t>
            </a:r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μ-truth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cube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26C3-AE7A-4C4A-965B-70ADACD0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2121-6142-4C85-B94C-CCC3E18FDA66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0E664-A2B4-423C-92D0-3D5EFC0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14</a:t>
            </a:fld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99B154-DE7A-4771-8AF2-3554EB97D249}"/>
              </a:ext>
            </a:extLst>
          </p:cNvPr>
          <p:cNvSpPr/>
          <p:nvPr/>
        </p:nvSpPr>
        <p:spPr>
          <a:xfrm>
            <a:off x="9893808" y="2145666"/>
            <a:ext cx="740664" cy="75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CBA863-31CB-4506-BB30-0673A6E8B8F9}"/>
              </a:ext>
            </a:extLst>
          </p:cNvPr>
          <p:cNvSpPr/>
          <p:nvPr/>
        </p:nvSpPr>
        <p:spPr>
          <a:xfrm>
            <a:off x="8784336" y="3650013"/>
            <a:ext cx="740664" cy="75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285FE5-A9B9-4281-BA83-5DAE86A17FD0}"/>
              </a:ext>
            </a:extLst>
          </p:cNvPr>
          <p:cNvSpPr/>
          <p:nvPr/>
        </p:nvSpPr>
        <p:spPr>
          <a:xfrm>
            <a:off x="10983468" y="3650013"/>
            <a:ext cx="740664" cy="75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51DF1D-A671-4F9D-9BEC-BDFA20CD5936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4668" y="2788376"/>
            <a:ext cx="847608" cy="86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6EF9CE-84E7-408C-9EC3-5D2DBEC3FAA2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526004" y="2788376"/>
            <a:ext cx="827796" cy="86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7787EC-8F36-47E4-BA6C-C8418B654B5A}"/>
              </a:ext>
            </a:extLst>
          </p:cNvPr>
          <p:cNvSpPr txBox="1"/>
          <p:nvPr/>
        </p:nvSpPr>
        <p:spPr>
          <a:xfrm>
            <a:off x="8718804" y="4621170"/>
            <a:ext cx="309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During backpropagation, calculate reason r for the parent based on r1 and r2.</a:t>
            </a:r>
          </a:p>
        </p:txBody>
      </p:sp>
    </p:spTree>
    <p:extLst>
      <p:ext uri="{BB962C8B-B14F-4D97-AF65-F5344CB8AC3E}">
        <p14:creationId xmlns:p14="http://schemas.microsoft.com/office/powerpoint/2010/main" val="32243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6EF6-5155-42C5-A291-4E83064E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number search and Backjumping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00DA-3FF7-4DED-8696-F41C94FB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2AE-728F-46FC-8154-16350B07FEB7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89707-8001-466D-A6D0-40041F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15</a:t>
            </a:fld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5C4137-6DB6-4FCA-B3BB-6BBD2E48540C}"/>
              </a:ext>
            </a:extLst>
          </p:cNvPr>
          <p:cNvSpPr/>
          <p:nvPr/>
        </p:nvSpPr>
        <p:spPr>
          <a:xfrm>
            <a:off x="5598899" y="3133956"/>
            <a:ext cx="740664" cy="75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260C7B-2C14-48C2-8C10-26D577568C6D}"/>
              </a:ext>
            </a:extLst>
          </p:cNvPr>
          <p:cNvSpPr/>
          <p:nvPr/>
        </p:nvSpPr>
        <p:spPr>
          <a:xfrm>
            <a:off x="4489427" y="4638303"/>
            <a:ext cx="740664" cy="7529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1DC548-832F-44BD-B3DE-A1E5B2D315CA}"/>
              </a:ext>
            </a:extLst>
          </p:cNvPr>
          <p:cNvSpPr/>
          <p:nvPr/>
        </p:nvSpPr>
        <p:spPr>
          <a:xfrm>
            <a:off x="6688559" y="4638303"/>
            <a:ext cx="740664" cy="75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C660E6-C09B-45F5-9331-590EC161BF98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4859759" y="3776666"/>
            <a:ext cx="847608" cy="86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44EC67-36D2-468C-9FCF-61CD62EC6220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6231095" y="3776666"/>
            <a:ext cx="827796" cy="86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DE2C54-5C70-4A1A-B70B-759919DF7013}"/>
              </a:ext>
            </a:extLst>
          </p:cNvPr>
          <p:cNvSpPr/>
          <p:nvPr/>
        </p:nvSpPr>
        <p:spPr>
          <a:xfrm>
            <a:off x="6758063" y="1625262"/>
            <a:ext cx="740664" cy="75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46FDC0-F492-4446-B8FB-0975F63929A6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5969231" y="2267972"/>
            <a:ext cx="897300" cy="86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C51182-2CFF-42B7-AF42-C4752ACC6D30}"/>
              </a:ext>
            </a:extLst>
          </p:cNvPr>
          <p:cNvSpPr/>
          <p:nvPr/>
        </p:nvSpPr>
        <p:spPr>
          <a:xfrm>
            <a:off x="8094796" y="3052509"/>
            <a:ext cx="740664" cy="75298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EC5F0-3A9B-42BA-96DA-B41811DAEEE1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7390259" y="2267972"/>
            <a:ext cx="1074869" cy="78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E612DE5-5396-49A5-8344-30DF7EC522A0}"/>
              </a:ext>
            </a:extLst>
          </p:cNvPr>
          <p:cNvSpPr/>
          <p:nvPr/>
        </p:nvSpPr>
        <p:spPr>
          <a:xfrm>
            <a:off x="8169472" y="6067639"/>
            <a:ext cx="740664" cy="752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7AC572-BED5-41FA-BEBF-E10F0474D508}"/>
              </a:ext>
            </a:extLst>
          </p:cNvPr>
          <p:cNvCxnSpPr>
            <a:cxnSpLocks/>
            <a:stCxn id="8" idx="5"/>
            <a:endCxn id="21" idx="0"/>
          </p:cNvCxnSpPr>
          <p:nvPr/>
        </p:nvCxnSpPr>
        <p:spPr>
          <a:xfrm>
            <a:off x="7320755" y="5281013"/>
            <a:ext cx="1219049" cy="78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CEC846A-C5C7-469E-9DB3-745193B1D0EA}"/>
              </a:ext>
            </a:extLst>
          </p:cNvPr>
          <p:cNvSpPr/>
          <p:nvPr/>
        </p:nvSpPr>
        <p:spPr>
          <a:xfrm>
            <a:off x="5966619" y="6146997"/>
            <a:ext cx="719328" cy="653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996CB0-817C-4AFC-B2FA-7B944C549041}"/>
              </a:ext>
            </a:extLst>
          </p:cNvPr>
          <p:cNvCxnSpPr>
            <a:stCxn id="8" idx="4"/>
            <a:endCxn id="27" idx="0"/>
          </p:cNvCxnSpPr>
          <p:nvPr/>
        </p:nvCxnSpPr>
        <p:spPr>
          <a:xfrm flipH="1">
            <a:off x="6326283" y="5391285"/>
            <a:ext cx="732608" cy="75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E6EB37-559A-4DF3-97AC-5B4EA75D6741}"/>
                  </a:ext>
                </a:extLst>
              </p:cNvPr>
              <p:cNvSpPr txBox="1"/>
              <p:nvPr/>
            </p:nvSpPr>
            <p:spPr>
              <a:xfrm>
                <a:off x="7429223" y="5071526"/>
                <a:ext cx="6096000" cy="393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dirty="0"/>
                  <a:t>r4: reason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z-Cyrl-AZ" i="1" smtClean="0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AU" dirty="0"/>
                  <a:t> does not contain v or -v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E6EB37-559A-4DF3-97AC-5B4EA75D6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223" y="5071526"/>
                <a:ext cx="6096000" cy="393249"/>
              </a:xfrm>
              <a:prstGeom prst="rect">
                <a:avLst/>
              </a:prstGeom>
              <a:blipFill>
                <a:blip r:embed="rId2"/>
                <a:stretch>
                  <a:fillRect l="-900" t="-7813" b="-203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7713351-8BE9-4DFB-B06C-2F95A506BE90}"/>
              </a:ext>
            </a:extLst>
          </p:cNvPr>
          <p:cNvSpPr txBox="1"/>
          <p:nvPr/>
        </p:nvSpPr>
        <p:spPr>
          <a:xfrm>
            <a:off x="6925543" y="48386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4586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2D53-11F6-46BB-A58A-BF62B934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number search and QCDCL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6D26-EF78-4CA1-98EB-2CAC7591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node stores exactly the same information as </a:t>
            </a:r>
            <a:r>
              <a:rPr lang="en-AU" dirty="0" err="1"/>
              <a:t>backjumping</a:t>
            </a:r>
            <a:endParaRPr lang="en-AU" dirty="0"/>
          </a:p>
          <a:p>
            <a:r>
              <a:rPr lang="en-AU" dirty="0"/>
              <a:t>Potential Benefit</a:t>
            </a:r>
          </a:p>
          <a:p>
            <a:pPr lvl="1"/>
            <a:r>
              <a:rPr lang="en-AU" dirty="0"/>
              <a:t>Same as Backjumping vs QCDCL</a:t>
            </a:r>
          </a:p>
          <a:p>
            <a:pPr lvl="1"/>
            <a:r>
              <a:rPr lang="en-AU" dirty="0"/>
              <a:t>Learned clause/cube can simplify the search on other parts of the tree</a:t>
            </a:r>
          </a:p>
          <a:p>
            <a:r>
              <a:rPr lang="en-AU" dirty="0"/>
              <a:t>Main obstacle</a:t>
            </a:r>
          </a:p>
          <a:p>
            <a:pPr lvl="1"/>
            <a:r>
              <a:rPr lang="en-AU" dirty="0"/>
              <a:t>Learned constraints create more unit propagation, make the branching variables be assigned earlier</a:t>
            </a:r>
          </a:p>
          <a:p>
            <a:pPr lvl="1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0905-C138-4C86-8F13-426062DE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3BD-C014-4350-ADBD-DD3F189387CA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AB3C6-6CB1-4E6A-AC9B-D25D0157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06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7E2A-A283-4409-97BA-BED4954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22" y="-15740"/>
            <a:ext cx="10515600" cy="1325563"/>
          </a:xfrm>
        </p:spPr>
        <p:txBody>
          <a:bodyPr/>
          <a:lstStyle/>
          <a:p>
            <a:r>
              <a:rPr lang="en-AU" dirty="0"/>
              <a:t>Proof number search and QCDCL (cont.)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A8B434-F56D-4086-A6CD-5BB72C8FF8AA}"/>
              </a:ext>
            </a:extLst>
          </p:cNvPr>
          <p:cNvSpPr/>
          <p:nvPr/>
        </p:nvSpPr>
        <p:spPr>
          <a:xfrm>
            <a:off x="5959011" y="1372189"/>
            <a:ext cx="1150705" cy="636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46C2E-6B82-43DF-B1F7-6BAE05732550}"/>
              </a:ext>
            </a:extLst>
          </p:cNvPr>
          <p:cNvSpPr/>
          <p:nvPr/>
        </p:nvSpPr>
        <p:spPr>
          <a:xfrm>
            <a:off x="4352817" y="272008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6BAAE-46DC-40A0-BA43-7DAE0409A287}"/>
              </a:ext>
            </a:extLst>
          </p:cNvPr>
          <p:cNvSpPr/>
          <p:nvPr/>
        </p:nvSpPr>
        <p:spPr>
          <a:xfrm>
            <a:off x="2051407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6C07D-B6D3-4BC0-8A26-59821FDEBE55}"/>
              </a:ext>
            </a:extLst>
          </p:cNvPr>
          <p:cNvSpPr/>
          <p:nvPr/>
        </p:nvSpPr>
        <p:spPr>
          <a:xfrm>
            <a:off x="3202112" y="3736369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DAC5B6-337E-4E04-A869-AB14AFED11B7}"/>
              </a:ext>
            </a:extLst>
          </p:cNvPr>
          <p:cNvSpPr/>
          <p:nvPr/>
        </p:nvSpPr>
        <p:spPr>
          <a:xfrm>
            <a:off x="7839185" y="2694299"/>
            <a:ext cx="1263721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D4023-77E9-45A9-AFE3-5D38DE1D6695}"/>
              </a:ext>
            </a:extLst>
          </p:cNvPr>
          <p:cNvCxnSpPr>
            <a:endCxn id="10" idx="0"/>
          </p:cNvCxnSpPr>
          <p:nvPr/>
        </p:nvCxnSpPr>
        <p:spPr>
          <a:xfrm>
            <a:off x="6534364" y="2009187"/>
            <a:ext cx="1936682" cy="6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87005-75D6-410B-BB9B-8E94DFC2AB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28170" y="2009187"/>
            <a:ext cx="1606194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4073-DECC-4861-85F5-DBD1E383A02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7465" y="3357081"/>
            <a:ext cx="1150705" cy="3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E4E55F-C6CA-40A4-9730-8C3FEE6CFD1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626760" y="4373367"/>
            <a:ext cx="1150705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A0CE8-CFDF-474C-82B6-9266C5F21B9B}"/>
              </a:ext>
            </a:extLst>
          </p:cNvPr>
          <p:cNvSpPr txBox="1"/>
          <p:nvPr/>
        </p:nvSpPr>
        <p:spPr>
          <a:xfrm>
            <a:off x="5457101" y="2083085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y1, </a:t>
            </a:r>
          </a:p>
          <a:p>
            <a:r>
              <a:rPr lang="en-AU" dirty="0"/>
              <a:t>additional x3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45810-4727-4D3F-9C81-28D429639AE8}"/>
              </a:ext>
            </a:extLst>
          </p:cNvPr>
          <p:cNvSpPr/>
          <p:nvPr/>
        </p:nvSpPr>
        <p:spPr>
          <a:xfrm>
            <a:off x="4279186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F6ED88-07F6-4CC6-887D-F2B1AC23D7E4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3777465" y="4373367"/>
            <a:ext cx="1077074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751118-A7D2-4C87-817F-B18A6191D650}"/>
              </a:ext>
            </a:extLst>
          </p:cNvPr>
          <p:cNvSpPr txBox="1"/>
          <p:nvPr/>
        </p:nvSpPr>
        <p:spPr>
          <a:xfrm>
            <a:off x="7346108" y="20207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-y1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8AB8B-E8E7-4737-A59D-460D71D0CDB9}"/>
              </a:ext>
            </a:extLst>
          </p:cNvPr>
          <p:cNvSpPr txBox="1"/>
          <p:nvPr/>
        </p:nvSpPr>
        <p:spPr>
          <a:xfrm>
            <a:off x="3965441" y="33236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4E27D-2610-427A-BEB4-78C2EA6B751C}"/>
              </a:ext>
            </a:extLst>
          </p:cNvPr>
          <p:cNvSpPr txBox="1"/>
          <p:nvPr/>
        </p:nvSpPr>
        <p:spPr>
          <a:xfrm>
            <a:off x="2864393" y="43185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E39CE-C2FD-41E8-BC0D-A26FF1F33485}"/>
              </a:ext>
            </a:extLst>
          </p:cNvPr>
          <p:cNvSpPr txBox="1"/>
          <p:nvPr/>
        </p:nvSpPr>
        <p:spPr>
          <a:xfrm>
            <a:off x="4279186" y="43565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0C45-1ACF-417A-A68B-566436D7FB75}"/>
              </a:ext>
            </a:extLst>
          </p:cNvPr>
          <p:cNvSpPr txBox="1"/>
          <p:nvPr/>
        </p:nvSpPr>
        <p:spPr>
          <a:xfrm>
            <a:off x="7233092" y="15318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unit 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3D1AC-0DFC-4F59-960D-1C732863A7FD}"/>
              </a:ext>
            </a:extLst>
          </p:cNvPr>
          <p:cNvSpPr/>
          <p:nvPr/>
        </p:nvSpPr>
        <p:spPr>
          <a:xfrm>
            <a:off x="5384611" y="1639855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(3,3)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387FF2-5B36-4BEA-9FB1-442A23C41E9B}"/>
              </a:ext>
            </a:extLst>
          </p:cNvPr>
          <p:cNvSpPr/>
          <p:nvPr/>
        </p:nvSpPr>
        <p:spPr>
          <a:xfrm>
            <a:off x="3777464" y="300915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(1,3)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3BC6A-4CF1-4228-BC29-B9117BC872BF}"/>
              </a:ext>
            </a:extLst>
          </p:cNvPr>
          <p:cNvSpPr/>
          <p:nvPr/>
        </p:nvSpPr>
        <p:spPr>
          <a:xfrm>
            <a:off x="2626759" y="400286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0A4ED-F06D-4CB7-9DB1-6F650BEE4FA9}"/>
              </a:ext>
            </a:extLst>
          </p:cNvPr>
          <p:cNvSpPr/>
          <p:nvPr/>
        </p:nvSpPr>
        <p:spPr>
          <a:xfrm>
            <a:off x="1510446" y="523690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5B0A9-D75F-427B-87BB-D5E1F068F316}"/>
              </a:ext>
            </a:extLst>
          </p:cNvPr>
          <p:cNvSpPr/>
          <p:nvPr/>
        </p:nvSpPr>
        <p:spPr>
          <a:xfrm>
            <a:off x="5207625" y="521320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CC30F-E881-4E5D-BA20-87F7633D3C07}"/>
              </a:ext>
            </a:extLst>
          </p:cNvPr>
          <p:cNvSpPr/>
          <p:nvPr/>
        </p:nvSpPr>
        <p:spPr>
          <a:xfrm>
            <a:off x="5384611" y="3749478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B276F-3A15-4598-9529-E7DAD5408D4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4928170" y="3357081"/>
            <a:ext cx="1031794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74CAED-528A-4634-8420-C6C5F1D885AF}"/>
              </a:ext>
            </a:extLst>
          </p:cNvPr>
          <p:cNvSpPr txBox="1"/>
          <p:nvPr/>
        </p:nvSpPr>
        <p:spPr>
          <a:xfrm>
            <a:off x="5457101" y="32554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B6776-6A1C-4A43-A6B9-640150283B86}"/>
              </a:ext>
            </a:extLst>
          </p:cNvPr>
          <p:cNvSpPr/>
          <p:nvPr/>
        </p:nvSpPr>
        <p:spPr>
          <a:xfrm>
            <a:off x="6128534" y="4115580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30C8-2222-4BD3-869B-E13F91EE894D}"/>
              </a:ext>
            </a:extLst>
          </p:cNvPr>
          <p:cNvSpPr/>
          <p:nvPr/>
        </p:nvSpPr>
        <p:spPr>
          <a:xfrm>
            <a:off x="8697077" y="305477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(2,9)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B417BF6-0DF5-418B-9B88-EF45EB35F620}"/>
              </a:ext>
            </a:extLst>
          </p:cNvPr>
          <p:cNvSpPr/>
          <p:nvPr/>
        </p:nvSpPr>
        <p:spPr>
          <a:xfrm>
            <a:off x="371192" y="2390051"/>
            <a:ext cx="2255567" cy="803769"/>
          </a:xfrm>
          <a:prstGeom prst="wedgeRectCallout">
            <a:avLst>
              <a:gd name="adj1" fmla="val 89281"/>
              <a:gd name="adj2" fmla="val 1171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 has been assigned, cannot branch on it anymore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54B1E-FEA3-4835-A3EE-5A78980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D690-403E-4C08-8AB4-6B70CB8750DB}" type="datetime1">
              <a:rPr lang="en-AU" smtClean="0"/>
              <a:t>10/04/2022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0EE069-7628-438C-9A4B-DF83FE07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5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24D4-8750-4F60-A9C1-2335D049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number search and QCDCL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3DDD-3706-47DE-9FA2-03213A5C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b="0" i="0" dirty="0">
                <a:effectLst/>
                <a:latin typeface="Arial" panose="020B0604020202020204" pitchFamily="34" charset="0"/>
              </a:rPr>
              <a:t>MCTS + CDCL based SAT solver, </a:t>
            </a:r>
            <a:r>
              <a:rPr lang="en-AU" dirty="0" err="1"/>
              <a:t>Schl</a:t>
            </a:r>
            <a:r>
              <a:rPr lang="en-US" altLang="zh-CN" dirty="0"/>
              <a:t>o</a:t>
            </a:r>
            <a:r>
              <a:rPr lang="en-AU" altLang="zh-CN" dirty="0" err="1"/>
              <a:t>e</a:t>
            </a:r>
            <a:r>
              <a:rPr lang="en-AU" dirty="0" err="1"/>
              <a:t>ter</a:t>
            </a:r>
            <a:r>
              <a:rPr lang="en-A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AU" dirty="0">
                <a:latin typeface="Arial" panose="020B0604020202020204" pitchFamily="34" charset="0"/>
              </a:rPr>
              <a:t>(</a:t>
            </a:r>
            <a:r>
              <a:rPr lang="en-AU" sz="2800" b="0" i="0" dirty="0">
                <a:effectLst/>
                <a:latin typeface="Arial" panose="020B0604020202020204" pitchFamily="34" charset="0"/>
              </a:rPr>
              <a:t>2017)</a:t>
            </a:r>
            <a:endParaRPr lang="en-AU" dirty="0"/>
          </a:p>
          <a:p>
            <a:r>
              <a:rPr lang="en-AU" dirty="0"/>
              <a:t>Lazy fix the search tree</a:t>
            </a:r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All unit propagation must be done immediately</a:t>
            </a:r>
          </a:p>
          <a:p>
            <a:r>
              <a:rPr lang="en-AU" dirty="0"/>
              <a:t>Pure literal elimination is shut down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A8D613-D14D-4D91-B340-A0D90C70B767}"/>
              </a:ext>
            </a:extLst>
          </p:cNvPr>
          <p:cNvGrpSpPr/>
          <p:nvPr/>
        </p:nvGrpSpPr>
        <p:grpSpPr>
          <a:xfrm>
            <a:off x="2166744" y="2624328"/>
            <a:ext cx="7791072" cy="2283730"/>
            <a:chOff x="1956432" y="2999232"/>
            <a:chExt cx="7507608" cy="202769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EF5E725-415D-4D8F-8156-C3631CC490C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580917" y="3936877"/>
              <a:ext cx="514086" cy="1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54F7D1-DB6E-496D-AEF8-70FA515601B4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771427" y="4277629"/>
              <a:ext cx="0" cy="287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99C668E-9ED2-42FB-9AC3-E8282D9152F5}"/>
                </a:ext>
              </a:extLst>
            </p:cNvPr>
            <p:cNvGrpSpPr/>
            <p:nvPr/>
          </p:nvGrpSpPr>
          <p:grpSpPr>
            <a:xfrm>
              <a:off x="1956432" y="2999232"/>
              <a:ext cx="7507608" cy="2027698"/>
              <a:chOff x="1983864" y="2487591"/>
              <a:chExt cx="8947026" cy="25301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F6651243-02A8-4DF2-BD8B-3C473C56F1EF}"/>
                      </a:ext>
                    </a:extLst>
                  </p:cNvPr>
                  <p:cNvSpPr/>
                  <p:nvPr/>
                </p:nvSpPr>
                <p:spPr>
                  <a:xfrm>
                    <a:off x="1983864" y="3324638"/>
                    <a:ext cx="1481328" cy="70408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200" dirty="0"/>
                      <a:t>Node with branching </a:t>
                    </a:r>
                    <a14:m>
                      <m:oMath xmlns:m="http://schemas.openxmlformats.org/officeDocument/2006/math">
                        <m:r>
                          <a:rPr lang="en-AU" sz="12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a14:m>
                    <a:endParaRPr lang="en-AU" sz="1200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F6651243-02A8-4DF2-BD8B-3C473C56F1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864" y="3324638"/>
                    <a:ext cx="1481328" cy="70408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F9F3520B-5975-4358-AA1D-9904083456FC}"/>
                  </a:ext>
                </a:extLst>
              </p:cNvPr>
              <p:cNvSpPr/>
              <p:nvPr/>
            </p:nvSpPr>
            <p:spPr>
              <a:xfrm>
                <a:off x="4373880" y="3278124"/>
                <a:ext cx="1929384" cy="804672"/>
              </a:xfrm>
              <a:prstGeom prst="flowChartDecision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/>
                  <a:t>|L| or –|L| assigned?</a:t>
                </a:r>
              </a:p>
            </p:txBody>
          </p:sp>
          <p:sp>
            <p:nvSpPr>
              <p:cNvPr id="7" name="Flowchart: Decision 6">
                <a:extLst>
                  <a:ext uri="{FF2B5EF4-FFF2-40B4-BE49-F238E27FC236}">
                    <a16:creationId xmlns:a16="http://schemas.microsoft.com/office/drawing/2014/main" id="{64BBFE02-51FA-46F1-9D47-396FB96BB91C}"/>
                  </a:ext>
                </a:extLst>
              </p:cNvPr>
              <p:cNvSpPr/>
              <p:nvPr/>
            </p:nvSpPr>
            <p:spPr>
              <a:xfrm>
                <a:off x="6915914" y="3255264"/>
                <a:ext cx="1929384" cy="804672"/>
              </a:xfrm>
              <a:prstGeom prst="flowChartDecision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/>
                  <a:t>|L| assigned?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B744F1-3565-41FB-9B8D-AB91E80336D8}"/>
                  </a:ext>
                </a:extLst>
              </p:cNvPr>
              <p:cNvSpPr/>
              <p:nvPr/>
            </p:nvSpPr>
            <p:spPr>
              <a:xfrm>
                <a:off x="9678162" y="2501607"/>
                <a:ext cx="1179576" cy="576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/>
                  <a:t>Current := left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E4C25D-52D8-454B-841C-2D691F9891AF}"/>
                  </a:ext>
                </a:extLst>
              </p:cNvPr>
              <p:cNvSpPr/>
              <p:nvPr/>
            </p:nvSpPr>
            <p:spPr>
              <a:xfrm>
                <a:off x="9751314" y="4339285"/>
                <a:ext cx="1179576" cy="576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/>
                  <a:t>Current:= right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70B6DB-F7E4-4572-8423-D414B3DABCDE}"/>
                  </a:ext>
                </a:extLst>
              </p:cNvPr>
              <p:cNvSpPr/>
              <p:nvPr/>
            </p:nvSpPr>
            <p:spPr>
              <a:xfrm>
                <a:off x="4748784" y="4441714"/>
                <a:ext cx="1179576" cy="576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/>
                  <a:t>Branch on |L|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F9E2E54-4483-4EC7-ACA1-AA24BD65BED3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>
                <a:off x="3465192" y="3676682"/>
                <a:ext cx="908688" cy="3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A1878C81-0B80-4D19-B6B9-35F54A585960}"/>
                  </a:ext>
                </a:extLst>
              </p:cNvPr>
              <p:cNvCxnSpPr>
                <a:stCxn id="7" idx="0"/>
                <a:endCxn id="8" idx="1"/>
              </p:cNvCxnSpPr>
              <p:nvPr/>
            </p:nvCxnSpPr>
            <p:spPr>
              <a:xfrm rot="5400000" flipH="1" flipV="1">
                <a:off x="8546574" y="2123676"/>
                <a:ext cx="465621" cy="179755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2EA57067-548B-402E-932D-7EFA13CCB544}"/>
                  </a:ext>
                </a:extLst>
              </p:cNvPr>
              <p:cNvCxnSpPr>
                <a:cxnSpLocks/>
                <a:stCxn id="7" idx="2"/>
                <a:endCxn id="9" idx="1"/>
              </p:cNvCxnSpPr>
              <p:nvPr/>
            </p:nvCxnSpPr>
            <p:spPr>
              <a:xfrm rot="16200000" flipH="1">
                <a:off x="8532268" y="3408274"/>
                <a:ext cx="567385" cy="187070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03534-CC2D-4577-9043-9FE5F14CFE9D}"/>
                  </a:ext>
                </a:extLst>
              </p:cNvPr>
              <p:cNvSpPr txBox="1"/>
              <p:nvPr/>
            </p:nvSpPr>
            <p:spPr>
              <a:xfrm>
                <a:off x="8388098" y="2487591"/>
                <a:ext cx="914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/>
                  <a:t>yes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D09089-094B-4011-9EA9-8A5B79469848}"/>
                  </a:ext>
                </a:extLst>
              </p:cNvPr>
              <p:cNvSpPr txBox="1"/>
              <p:nvPr/>
            </p:nvSpPr>
            <p:spPr>
              <a:xfrm>
                <a:off x="8399909" y="4324437"/>
                <a:ext cx="914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/>
                  <a:t>no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8CC6A1-C123-4975-82F1-FB6F4205E05F}"/>
                  </a:ext>
                </a:extLst>
              </p:cNvPr>
              <p:cNvSpPr txBox="1"/>
              <p:nvPr/>
            </p:nvSpPr>
            <p:spPr>
              <a:xfrm>
                <a:off x="6302123" y="3387395"/>
                <a:ext cx="914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/>
                  <a:t>yes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34C782-B3A9-4891-BC82-9A6EC02EF716}"/>
                  </a:ext>
                </a:extLst>
              </p:cNvPr>
              <p:cNvSpPr txBox="1"/>
              <p:nvPr/>
            </p:nvSpPr>
            <p:spPr>
              <a:xfrm>
                <a:off x="5363910" y="4129243"/>
                <a:ext cx="914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/>
                  <a:t>no</a:t>
                </a:r>
              </a:p>
            </p:txBody>
          </p:sp>
        </p:grpSp>
      </p:grp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BDDE1EDC-65E1-4563-A22B-21AB138F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E7F5-5190-4824-B58E-B01EA2996E17}" type="datetime1">
              <a:rPr lang="en-AU" smtClean="0"/>
              <a:t>10/04/2022</a:t>
            </a:fld>
            <a:endParaRPr lang="en-AU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0859551-59C1-4B31-8DFF-0A2A9FB7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630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7E2A-A283-4409-97BA-BED4954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86"/>
            <a:ext cx="10515600" cy="1325563"/>
          </a:xfrm>
        </p:spPr>
        <p:txBody>
          <a:bodyPr/>
          <a:lstStyle/>
          <a:p>
            <a:r>
              <a:rPr lang="en-AU" dirty="0"/>
              <a:t>QCDCL and PNS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A8B434-F56D-4086-A6CD-5BB72C8FF8AA}"/>
              </a:ext>
            </a:extLst>
          </p:cNvPr>
          <p:cNvSpPr/>
          <p:nvPr/>
        </p:nvSpPr>
        <p:spPr>
          <a:xfrm>
            <a:off x="5959011" y="1372189"/>
            <a:ext cx="1150705" cy="636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46C2E-6B82-43DF-B1F7-6BAE05732550}"/>
              </a:ext>
            </a:extLst>
          </p:cNvPr>
          <p:cNvSpPr/>
          <p:nvPr/>
        </p:nvSpPr>
        <p:spPr>
          <a:xfrm>
            <a:off x="4352817" y="272008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6BAAE-46DC-40A0-BA43-7DAE0409A287}"/>
              </a:ext>
            </a:extLst>
          </p:cNvPr>
          <p:cNvSpPr/>
          <p:nvPr/>
        </p:nvSpPr>
        <p:spPr>
          <a:xfrm>
            <a:off x="2051407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6C07D-B6D3-4BC0-8A26-59821FDEBE55}"/>
              </a:ext>
            </a:extLst>
          </p:cNvPr>
          <p:cNvSpPr/>
          <p:nvPr/>
        </p:nvSpPr>
        <p:spPr>
          <a:xfrm>
            <a:off x="3202112" y="3736369"/>
            <a:ext cx="1150705" cy="63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DAC5B6-337E-4E04-A869-AB14AFED11B7}"/>
              </a:ext>
            </a:extLst>
          </p:cNvPr>
          <p:cNvSpPr/>
          <p:nvPr/>
        </p:nvSpPr>
        <p:spPr>
          <a:xfrm>
            <a:off x="7839185" y="2694299"/>
            <a:ext cx="1263721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D4023-77E9-45A9-AFE3-5D38DE1D6695}"/>
              </a:ext>
            </a:extLst>
          </p:cNvPr>
          <p:cNvCxnSpPr>
            <a:endCxn id="10" idx="0"/>
          </p:cNvCxnSpPr>
          <p:nvPr/>
        </p:nvCxnSpPr>
        <p:spPr>
          <a:xfrm>
            <a:off x="6534364" y="2009187"/>
            <a:ext cx="1936682" cy="6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87005-75D6-410B-BB9B-8E94DFC2AB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28170" y="2009187"/>
            <a:ext cx="1606194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4073-DECC-4861-85F5-DBD1E383A02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7465" y="3357081"/>
            <a:ext cx="1150705" cy="3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E4E55F-C6CA-40A4-9730-8C3FEE6CFD1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626760" y="4373367"/>
            <a:ext cx="1150705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A0CE8-CFDF-474C-82B6-9266C5F21B9B}"/>
              </a:ext>
            </a:extLst>
          </p:cNvPr>
          <p:cNvSpPr txBox="1"/>
          <p:nvPr/>
        </p:nvSpPr>
        <p:spPr>
          <a:xfrm>
            <a:off x="5457101" y="208308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y1: add unit x3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45810-4727-4D3F-9C81-28D429639AE8}"/>
              </a:ext>
            </a:extLst>
          </p:cNvPr>
          <p:cNvSpPr/>
          <p:nvPr/>
        </p:nvSpPr>
        <p:spPr>
          <a:xfrm>
            <a:off x="4279186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F6ED88-07F6-4CC6-887D-F2B1AC23D7E4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3777465" y="4373367"/>
            <a:ext cx="1077074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751118-A7D2-4C87-817F-B18A6191D650}"/>
              </a:ext>
            </a:extLst>
          </p:cNvPr>
          <p:cNvSpPr txBox="1"/>
          <p:nvPr/>
        </p:nvSpPr>
        <p:spPr>
          <a:xfrm>
            <a:off x="7346108" y="20207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-y1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8AB8B-E8E7-4737-A59D-460D71D0CDB9}"/>
              </a:ext>
            </a:extLst>
          </p:cNvPr>
          <p:cNvSpPr txBox="1"/>
          <p:nvPr/>
        </p:nvSpPr>
        <p:spPr>
          <a:xfrm>
            <a:off x="3965441" y="33236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4E27D-2610-427A-BEB4-78C2EA6B751C}"/>
              </a:ext>
            </a:extLst>
          </p:cNvPr>
          <p:cNvSpPr txBox="1"/>
          <p:nvPr/>
        </p:nvSpPr>
        <p:spPr>
          <a:xfrm>
            <a:off x="2864393" y="43185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E39CE-C2FD-41E8-BC0D-A26FF1F33485}"/>
              </a:ext>
            </a:extLst>
          </p:cNvPr>
          <p:cNvSpPr txBox="1"/>
          <p:nvPr/>
        </p:nvSpPr>
        <p:spPr>
          <a:xfrm>
            <a:off x="4279186" y="43565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0C45-1ACF-417A-A68B-566436D7FB75}"/>
              </a:ext>
            </a:extLst>
          </p:cNvPr>
          <p:cNvSpPr txBox="1"/>
          <p:nvPr/>
        </p:nvSpPr>
        <p:spPr>
          <a:xfrm>
            <a:off x="7233092" y="15318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unit 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3D1AC-0DFC-4F59-960D-1C732863A7FD}"/>
              </a:ext>
            </a:extLst>
          </p:cNvPr>
          <p:cNvSpPr/>
          <p:nvPr/>
        </p:nvSpPr>
        <p:spPr>
          <a:xfrm>
            <a:off x="5384611" y="1639855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(3,3)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387FF2-5B36-4BEA-9FB1-442A23C41E9B}"/>
              </a:ext>
            </a:extLst>
          </p:cNvPr>
          <p:cNvSpPr/>
          <p:nvPr/>
        </p:nvSpPr>
        <p:spPr>
          <a:xfrm>
            <a:off x="3777464" y="300915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(1,3)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3BC6A-4CF1-4228-BC29-B9117BC872BF}"/>
              </a:ext>
            </a:extLst>
          </p:cNvPr>
          <p:cNvSpPr/>
          <p:nvPr/>
        </p:nvSpPr>
        <p:spPr>
          <a:xfrm>
            <a:off x="2626759" y="400286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0A4ED-F06D-4CB7-9DB1-6F650BEE4FA9}"/>
              </a:ext>
            </a:extLst>
          </p:cNvPr>
          <p:cNvSpPr/>
          <p:nvPr/>
        </p:nvSpPr>
        <p:spPr>
          <a:xfrm>
            <a:off x="1510446" y="523690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5B0A9-D75F-427B-87BB-D5E1F068F316}"/>
              </a:ext>
            </a:extLst>
          </p:cNvPr>
          <p:cNvSpPr/>
          <p:nvPr/>
        </p:nvSpPr>
        <p:spPr>
          <a:xfrm>
            <a:off x="5207625" y="521320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CC30F-E881-4E5D-BA20-87F7633D3C07}"/>
              </a:ext>
            </a:extLst>
          </p:cNvPr>
          <p:cNvSpPr/>
          <p:nvPr/>
        </p:nvSpPr>
        <p:spPr>
          <a:xfrm>
            <a:off x="5384611" y="3749478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B276F-3A15-4598-9529-E7DAD5408D4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4928170" y="3357081"/>
            <a:ext cx="1031794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74CAED-528A-4634-8420-C6C5F1D885AF}"/>
              </a:ext>
            </a:extLst>
          </p:cNvPr>
          <p:cNvSpPr txBox="1"/>
          <p:nvPr/>
        </p:nvSpPr>
        <p:spPr>
          <a:xfrm>
            <a:off x="5457101" y="32554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B6776-6A1C-4A43-A6B9-640150283B86}"/>
              </a:ext>
            </a:extLst>
          </p:cNvPr>
          <p:cNvSpPr/>
          <p:nvPr/>
        </p:nvSpPr>
        <p:spPr>
          <a:xfrm>
            <a:off x="6128534" y="4115580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30C8-2222-4BD3-869B-E13F91EE894D}"/>
              </a:ext>
            </a:extLst>
          </p:cNvPr>
          <p:cNvSpPr/>
          <p:nvPr/>
        </p:nvSpPr>
        <p:spPr>
          <a:xfrm>
            <a:off x="8697077" y="305477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E36F6-501F-4586-B479-A1E7614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2E05-5925-44A4-940D-476ED468033B}" type="datetime1">
              <a:rPr lang="en-AU" smtClean="0"/>
              <a:t>10/04/2022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17D260-83DB-426C-A193-1ED47D6D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61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EB8-9C25-40B3-A034-994AAE7F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A60F-46EB-490B-A2ED-669E86D2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87" y="1744693"/>
            <a:ext cx="8946541" cy="4195481"/>
          </a:xfrm>
        </p:spPr>
        <p:txBody>
          <a:bodyPr>
            <a:normAutofit/>
          </a:bodyPr>
          <a:lstStyle/>
          <a:p>
            <a:r>
              <a:rPr lang="en-AU" sz="2400" dirty="0"/>
              <a:t>QBF is similar to 2-player strategy game in a theoretical level </a:t>
            </a:r>
          </a:p>
          <a:p>
            <a:r>
              <a:rPr lang="en-AU" sz="2400" dirty="0"/>
              <a:t>All search based QBF solvers use depth-first search</a:t>
            </a:r>
          </a:p>
          <a:p>
            <a:r>
              <a:rPr lang="en-AU" sz="2400" dirty="0"/>
              <a:t>DFS or IDS is not ideal for game solving</a:t>
            </a:r>
          </a:p>
          <a:p>
            <a:pPr lvl="1"/>
            <a:r>
              <a:rPr lang="en-AU" sz="1800" dirty="0"/>
              <a:t>Shogi </a:t>
            </a:r>
            <a:r>
              <a:rPr lang="en-AU" sz="1800" dirty="0" err="1"/>
              <a:t>dfs</a:t>
            </a:r>
            <a:r>
              <a:rPr lang="en-AU" sz="1800" dirty="0"/>
              <a:t> cannot solve a game with more than 17 steps</a:t>
            </a:r>
          </a:p>
          <a:p>
            <a:pPr lvl="1"/>
            <a:r>
              <a:rPr lang="en-AU" sz="1800" dirty="0"/>
              <a:t>Best first search can solve games with 100+ steps.</a:t>
            </a:r>
          </a:p>
          <a:p>
            <a:pPr lvl="1"/>
            <a:r>
              <a:rPr lang="en-AU" sz="1800" dirty="0"/>
              <a:t>Huge searching depth</a:t>
            </a:r>
            <a:r>
              <a:rPr lang="en-AU" dirty="0"/>
              <a:t>  </a:t>
            </a:r>
          </a:p>
          <a:p>
            <a:r>
              <a:rPr lang="en-AU" sz="2400" dirty="0"/>
              <a:t>QBF has a very deep searching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185DC-6C89-4872-AEA1-CC72895B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D841-CF7E-41DA-954D-B7558E1D3B3E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91732-64A5-41CA-88CF-F74D08F3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654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7E2A-A283-4409-97BA-BED4954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8"/>
            <a:ext cx="10515600" cy="1325563"/>
          </a:xfrm>
        </p:spPr>
        <p:txBody>
          <a:bodyPr/>
          <a:lstStyle/>
          <a:p>
            <a:r>
              <a:rPr lang="en-AU" dirty="0"/>
              <a:t>QCDCL and PNS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A8B434-F56D-4086-A6CD-5BB72C8FF8AA}"/>
              </a:ext>
            </a:extLst>
          </p:cNvPr>
          <p:cNvSpPr/>
          <p:nvPr/>
        </p:nvSpPr>
        <p:spPr>
          <a:xfrm>
            <a:off x="5959011" y="1372189"/>
            <a:ext cx="1150705" cy="636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46C2E-6B82-43DF-B1F7-6BAE05732550}"/>
              </a:ext>
            </a:extLst>
          </p:cNvPr>
          <p:cNvSpPr/>
          <p:nvPr/>
        </p:nvSpPr>
        <p:spPr>
          <a:xfrm>
            <a:off x="4352817" y="272008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6BAAE-46DC-40A0-BA43-7DAE0409A287}"/>
              </a:ext>
            </a:extLst>
          </p:cNvPr>
          <p:cNvSpPr/>
          <p:nvPr/>
        </p:nvSpPr>
        <p:spPr>
          <a:xfrm>
            <a:off x="2051407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6C07D-B6D3-4BC0-8A26-59821FDEBE55}"/>
              </a:ext>
            </a:extLst>
          </p:cNvPr>
          <p:cNvSpPr/>
          <p:nvPr/>
        </p:nvSpPr>
        <p:spPr>
          <a:xfrm>
            <a:off x="3202112" y="3736369"/>
            <a:ext cx="1150705" cy="63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DAC5B6-337E-4E04-A869-AB14AFED11B7}"/>
              </a:ext>
            </a:extLst>
          </p:cNvPr>
          <p:cNvSpPr/>
          <p:nvPr/>
        </p:nvSpPr>
        <p:spPr>
          <a:xfrm>
            <a:off x="7839185" y="2694299"/>
            <a:ext cx="1263721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D4023-77E9-45A9-AFE3-5D38DE1D6695}"/>
              </a:ext>
            </a:extLst>
          </p:cNvPr>
          <p:cNvCxnSpPr>
            <a:endCxn id="10" idx="0"/>
          </p:cNvCxnSpPr>
          <p:nvPr/>
        </p:nvCxnSpPr>
        <p:spPr>
          <a:xfrm>
            <a:off x="6534364" y="2009187"/>
            <a:ext cx="1936682" cy="6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87005-75D6-410B-BB9B-8E94DFC2AB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28170" y="2009187"/>
            <a:ext cx="1606194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4073-DECC-4861-85F5-DBD1E383A02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7465" y="3357081"/>
            <a:ext cx="1150705" cy="37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E4E55F-C6CA-40A4-9730-8C3FEE6CFD1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626760" y="4373367"/>
            <a:ext cx="1150705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A0CE8-CFDF-474C-82B6-9266C5F21B9B}"/>
              </a:ext>
            </a:extLst>
          </p:cNvPr>
          <p:cNvSpPr txBox="1"/>
          <p:nvPr/>
        </p:nvSpPr>
        <p:spPr>
          <a:xfrm>
            <a:off x="5457101" y="208308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y1: unit x3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45810-4727-4D3F-9C81-28D429639AE8}"/>
              </a:ext>
            </a:extLst>
          </p:cNvPr>
          <p:cNvSpPr/>
          <p:nvPr/>
        </p:nvSpPr>
        <p:spPr>
          <a:xfrm>
            <a:off x="4279186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F6ED88-07F6-4CC6-887D-F2B1AC23D7E4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3777465" y="4373367"/>
            <a:ext cx="1077074" cy="58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751118-A7D2-4C87-817F-B18A6191D650}"/>
              </a:ext>
            </a:extLst>
          </p:cNvPr>
          <p:cNvSpPr txBox="1"/>
          <p:nvPr/>
        </p:nvSpPr>
        <p:spPr>
          <a:xfrm>
            <a:off x="7346108" y="20207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-y1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8AB8B-E8E7-4737-A59D-460D71D0CDB9}"/>
              </a:ext>
            </a:extLst>
          </p:cNvPr>
          <p:cNvSpPr txBox="1"/>
          <p:nvPr/>
        </p:nvSpPr>
        <p:spPr>
          <a:xfrm>
            <a:off x="3965441" y="33236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4E27D-2610-427A-BEB4-78C2EA6B751C}"/>
              </a:ext>
            </a:extLst>
          </p:cNvPr>
          <p:cNvSpPr txBox="1"/>
          <p:nvPr/>
        </p:nvSpPr>
        <p:spPr>
          <a:xfrm>
            <a:off x="2864393" y="431852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E39CE-C2FD-41E8-BC0D-A26FF1F33485}"/>
              </a:ext>
            </a:extLst>
          </p:cNvPr>
          <p:cNvSpPr txBox="1"/>
          <p:nvPr/>
        </p:nvSpPr>
        <p:spPr>
          <a:xfrm>
            <a:off x="4279186" y="43565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0C45-1ACF-417A-A68B-566436D7FB75}"/>
              </a:ext>
            </a:extLst>
          </p:cNvPr>
          <p:cNvSpPr txBox="1"/>
          <p:nvPr/>
        </p:nvSpPr>
        <p:spPr>
          <a:xfrm>
            <a:off x="7233092" y="15318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unit 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3D1AC-0DFC-4F59-960D-1C732863A7FD}"/>
              </a:ext>
            </a:extLst>
          </p:cNvPr>
          <p:cNvSpPr/>
          <p:nvPr/>
        </p:nvSpPr>
        <p:spPr>
          <a:xfrm>
            <a:off x="5384611" y="1639855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(3,3)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387FF2-5B36-4BEA-9FB1-442A23C41E9B}"/>
              </a:ext>
            </a:extLst>
          </p:cNvPr>
          <p:cNvSpPr/>
          <p:nvPr/>
        </p:nvSpPr>
        <p:spPr>
          <a:xfrm>
            <a:off x="3777464" y="300915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(1,3)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3BC6A-4CF1-4228-BC29-B9117BC872BF}"/>
              </a:ext>
            </a:extLst>
          </p:cNvPr>
          <p:cNvSpPr/>
          <p:nvPr/>
        </p:nvSpPr>
        <p:spPr>
          <a:xfrm>
            <a:off x="2626759" y="4002861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0A4ED-F06D-4CB7-9DB1-6F650BEE4FA9}"/>
              </a:ext>
            </a:extLst>
          </p:cNvPr>
          <p:cNvSpPr/>
          <p:nvPr/>
        </p:nvSpPr>
        <p:spPr>
          <a:xfrm>
            <a:off x="1510446" y="523690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5B0A9-D75F-427B-87BB-D5E1F068F316}"/>
              </a:ext>
            </a:extLst>
          </p:cNvPr>
          <p:cNvSpPr/>
          <p:nvPr/>
        </p:nvSpPr>
        <p:spPr>
          <a:xfrm>
            <a:off x="5207625" y="521320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CC30F-E881-4E5D-BA20-87F7633D3C07}"/>
              </a:ext>
            </a:extLst>
          </p:cNvPr>
          <p:cNvSpPr/>
          <p:nvPr/>
        </p:nvSpPr>
        <p:spPr>
          <a:xfrm>
            <a:off x="5384611" y="3749478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B276F-3A15-4598-9529-E7DAD5408D4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4928170" y="3357081"/>
            <a:ext cx="1031794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74CAED-528A-4634-8420-C6C5F1D885AF}"/>
              </a:ext>
            </a:extLst>
          </p:cNvPr>
          <p:cNvSpPr txBox="1"/>
          <p:nvPr/>
        </p:nvSpPr>
        <p:spPr>
          <a:xfrm>
            <a:off x="5457101" y="32554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B6776-6A1C-4A43-A6B9-640150283B86}"/>
              </a:ext>
            </a:extLst>
          </p:cNvPr>
          <p:cNvSpPr/>
          <p:nvPr/>
        </p:nvSpPr>
        <p:spPr>
          <a:xfrm>
            <a:off x="6128534" y="4115580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30C8-2222-4BD3-869B-E13F91EE894D}"/>
              </a:ext>
            </a:extLst>
          </p:cNvPr>
          <p:cNvSpPr/>
          <p:nvPr/>
        </p:nvSpPr>
        <p:spPr>
          <a:xfrm>
            <a:off x="8697077" y="305477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BB184-C5DF-4AC0-94FC-29A49F2C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416C-A10B-4173-BB18-6549680063DD}" type="datetime1">
              <a:rPr lang="en-AU" smtClean="0"/>
              <a:t>10/04/2022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F351AD-FAE5-4253-BE5B-68EDC0BC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9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7E2A-A283-4409-97BA-BED4954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56"/>
            <a:ext cx="10515600" cy="1325563"/>
          </a:xfrm>
        </p:spPr>
        <p:txBody>
          <a:bodyPr/>
          <a:lstStyle/>
          <a:p>
            <a:r>
              <a:rPr lang="en-AU" dirty="0"/>
              <a:t>QCDCL and PNS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A8B434-F56D-4086-A6CD-5BB72C8FF8AA}"/>
              </a:ext>
            </a:extLst>
          </p:cNvPr>
          <p:cNvSpPr/>
          <p:nvPr/>
        </p:nvSpPr>
        <p:spPr>
          <a:xfrm>
            <a:off x="5959011" y="1372189"/>
            <a:ext cx="1150705" cy="636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46C2E-6B82-43DF-B1F7-6BAE05732550}"/>
              </a:ext>
            </a:extLst>
          </p:cNvPr>
          <p:cNvSpPr/>
          <p:nvPr/>
        </p:nvSpPr>
        <p:spPr>
          <a:xfrm>
            <a:off x="4352817" y="272008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6BAAE-46DC-40A0-BA43-7DAE0409A287}"/>
              </a:ext>
            </a:extLst>
          </p:cNvPr>
          <p:cNvSpPr/>
          <p:nvPr/>
        </p:nvSpPr>
        <p:spPr>
          <a:xfrm>
            <a:off x="2051407" y="4958993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x5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DAC5B6-337E-4E04-A869-AB14AFED11B7}"/>
              </a:ext>
            </a:extLst>
          </p:cNvPr>
          <p:cNvSpPr/>
          <p:nvPr/>
        </p:nvSpPr>
        <p:spPr>
          <a:xfrm>
            <a:off x="7839185" y="2694299"/>
            <a:ext cx="1263721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ED4023-77E9-45A9-AFE3-5D38DE1D6695}"/>
              </a:ext>
            </a:extLst>
          </p:cNvPr>
          <p:cNvCxnSpPr>
            <a:endCxn id="10" idx="0"/>
          </p:cNvCxnSpPr>
          <p:nvPr/>
        </p:nvCxnSpPr>
        <p:spPr>
          <a:xfrm>
            <a:off x="6534364" y="2009187"/>
            <a:ext cx="1936682" cy="68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87005-75D6-410B-BB9B-8E94DFC2ABD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928170" y="2009187"/>
            <a:ext cx="1606194" cy="7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C4073-DECC-4861-85F5-DBD1E383A02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626760" y="3357081"/>
            <a:ext cx="2301410" cy="160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A0CE8-CFDF-474C-82B6-9266C5F21B9B}"/>
              </a:ext>
            </a:extLst>
          </p:cNvPr>
          <p:cNvSpPr txBox="1"/>
          <p:nvPr/>
        </p:nvSpPr>
        <p:spPr>
          <a:xfrm>
            <a:off x="5457101" y="208308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y1: unit x3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51118-A7D2-4C87-817F-B18A6191D650}"/>
              </a:ext>
            </a:extLst>
          </p:cNvPr>
          <p:cNvSpPr txBox="1"/>
          <p:nvPr/>
        </p:nvSpPr>
        <p:spPr>
          <a:xfrm>
            <a:off x="7346108" y="20207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-y1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8AB8B-E8E7-4737-A59D-460D71D0CDB9}"/>
              </a:ext>
            </a:extLst>
          </p:cNvPr>
          <p:cNvSpPr txBox="1"/>
          <p:nvPr/>
        </p:nvSpPr>
        <p:spPr>
          <a:xfrm>
            <a:off x="3576928" y="390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0C45-1ACF-417A-A68B-566436D7FB75}"/>
              </a:ext>
            </a:extLst>
          </p:cNvPr>
          <p:cNvSpPr txBox="1"/>
          <p:nvPr/>
        </p:nvSpPr>
        <p:spPr>
          <a:xfrm>
            <a:off x="7233092" y="15318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unit x3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3D1AC-0DFC-4F59-960D-1C732863A7FD}"/>
              </a:ext>
            </a:extLst>
          </p:cNvPr>
          <p:cNvSpPr/>
          <p:nvPr/>
        </p:nvSpPr>
        <p:spPr>
          <a:xfrm>
            <a:off x="5384611" y="1639855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(3,3)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387FF2-5B36-4BEA-9FB1-442A23C41E9B}"/>
              </a:ext>
            </a:extLst>
          </p:cNvPr>
          <p:cNvSpPr/>
          <p:nvPr/>
        </p:nvSpPr>
        <p:spPr>
          <a:xfrm>
            <a:off x="3777464" y="3009154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D0A4ED-F06D-4CB7-9DB1-6F650BEE4FA9}"/>
              </a:ext>
            </a:extLst>
          </p:cNvPr>
          <p:cNvSpPr/>
          <p:nvPr/>
        </p:nvSpPr>
        <p:spPr>
          <a:xfrm>
            <a:off x="1510446" y="5236909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7CC30F-E881-4E5D-BA20-87F7633D3C07}"/>
              </a:ext>
            </a:extLst>
          </p:cNvPr>
          <p:cNvSpPr/>
          <p:nvPr/>
        </p:nvSpPr>
        <p:spPr>
          <a:xfrm>
            <a:off x="5384611" y="3749478"/>
            <a:ext cx="1150705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CB276F-3A15-4598-9529-E7DAD5408D47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>
            <a:off x="4928170" y="3357081"/>
            <a:ext cx="1031794" cy="3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74CAED-528A-4634-8420-C6C5F1D885AF}"/>
              </a:ext>
            </a:extLst>
          </p:cNvPr>
          <p:cNvSpPr txBox="1"/>
          <p:nvPr/>
        </p:nvSpPr>
        <p:spPr>
          <a:xfrm>
            <a:off x="5457101" y="32554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-x2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FB6776-6A1C-4A43-A6B9-640150283B86}"/>
              </a:ext>
            </a:extLst>
          </p:cNvPr>
          <p:cNvSpPr/>
          <p:nvPr/>
        </p:nvSpPr>
        <p:spPr>
          <a:xfrm>
            <a:off x="6128534" y="4115580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(1,1)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30C8-2222-4BD3-869B-E13F91EE894D}"/>
              </a:ext>
            </a:extLst>
          </p:cNvPr>
          <p:cNvSpPr/>
          <p:nvPr/>
        </p:nvSpPr>
        <p:spPr>
          <a:xfrm>
            <a:off x="8697077" y="3054773"/>
            <a:ext cx="8116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(2,9)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5C4C7-4663-41A3-AA7B-837072F5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60FC-62FC-4D36-97E5-264CA4ECE129}" type="datetime1">
              <a:rPr lang="en-AU" smtClean="0"/>
              <a:t>10/04/2022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18354-EEE5-4673-8BB1-37C2E79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78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1146-14C5-4B6E-A388-53A2808E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Full 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E8FA-7DD0-4F06-ADE9-59220BBA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“can” design a PNS-based QBF solver with </a:t>
            </a:r>
            <a:r>
              <a:rPr lang="en-AU" dirty="0" err="1"/>
              <a:t>Schl</a:t>
            </a:r>
            <a:r>
              <a:rPr lang="en-US" altLang="zh-CN" dirty="0"/>
              <a:t>o</a:t>
            </a:r>
            <a:r>
              <a:rPr lang="en-AU" altLang="zh-CN" dirty="0" err="1"/>
              <a:t>e</a:t>
            </a:r>
            <a:r>
              <a:rPr lang="en-AU" dirty="0" err="1"/>
              <a:t>ter’s</a:t>
            </a:r>
            <a:r>
              <a:rPr lang="en-AU" dirty="0"/>
              <a:t> method that features:</a:t>
            </a:r>
          </a:p>
          <a:p>
            <a:pPr lvl="1"/>
            <a:r>
              <a:rPr lang="en-AU" dirty="0"/>
              <a:t>Unit propagation</a:t>
            </a:r>
          </a:p>
          <a:p>
            <a:pPr lvl="1"/>
            <a:r>
              <a:rPr lang="en-AU" dirty="0"/>
              <a:t>Conflict driven clause learning</a:t>
            </a:r>
          </a:p>
          <a:p>
            <a:pPr lvl="1"/>
            <a:r>
              <a:rPr lang="en-AU" dirty="0"/>
              <a:t>Solution driven cube learning</a:t>
            </a:r>
          </a:p>
          <a:p>
            <a:r>
              <a:rPr lang="en-AU" dirty="0"/>
              <a:t>Not even close!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57F2-D885-40A2-916F-4B47C999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72FC-266A-426D-9EE6-104F000B71E6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8FE18-0001-4263-8B65-03C92B2B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94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CF17-9303-4D3A-AAA7-218EF996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69" y="81539"/>
            <a:ext cx="10515600" cy="1325563"/>
          </a:xfrm>
        </p:spPr>
        <p:txBody>
          <a:bodyPr/>
          <a:lstStyle/>
          <a:p>
            <a:r>
              <a:rPr lang="en-AU" dirty="0"/>
              <a:t>Proof number search and QCDCL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1EFBF-6490-4B1A-BFB4-C9DB7C383255}"/>
              </a:ext>
            </a:extLst>
          </p:cNvPr>
          <p:cNvSpPr/>
          <p:nvPr/>
        </p:nvSpPr>
        <p:spPr>
          <a:xfrm>
            <a:off x="5695306" y="1142741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46551A-56B2-4C9B-95A0-861648552D8E}"/>
              </a:ext>
            </a:extLst>
          </p:cNvPr>
          <p:cNvSpPr/>
          <p:nvPr/>
        </p:nvSpPr>
        <p:spPr>
          <a:xfrm>
            <a:off x="3656744" y="3642000"/>
            <a:ext cx="1500027" cy="719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46D1B-372D-421B-BD88-22990806F5B2}"/>
              </a:ext>
            </a:extLst>
          </p:cNvPr>
          <p:cNvSpPr/>
          <p:nvPr/>
        </p:nvSpPr>
        <p:spPr>
          <a:xfrm>
            <a:off x="4248363" y="1942043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7D031BA-67CD-4A0B-AD7E-E26F5D8C168D}"/>
              </a:ext>
            </a:extLst>
          </p:cNvPr>
          <p:cNvSpPr/>
          <p:nvPr/>
        </p:nvSpPr>
        <p:spPr>
          <a:xfrm>
            <a:off x="7346022" y="2056189"/>
            <a:ext cx="1264578" cy="12898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C90F0-42E2-40BF-9D15-A3029F0F2B69}"/>
              </a:ext>
            </a:extLst>
          </p:cNvPr>
          <p:cNvSpPr/>
          <p:nvPr/>
        </p:nvSpPr>
        <p:spPr>
          <a:xfrm>
            <a:off x="2458092" y="2996678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93822E-5402-47FD-8181-3E5B1A048971}"/>
              </a:ext>
            </a:extLst>
          </p:cNvPr>
          <p:cNvSpPr/>
          <p:nvPr/>
        </p:nvSpPr>
        <p:spPr>
          <a:xfrm>
            <a:off x="5251165" y="2881958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55357B-241F-4DD3-BE83-39BC5D3162CC}"/>
              </a:ext>
            </a:extLst>
          </p:cNvPr>
          <p:cNvSpPr/>
          <p:nvPr/>
        </p:nvSpPr>
        <p:spPr>
          <a:xfrm>
            <a:off x="1132726" y="3762427"/>
            <a:ext cx="1500027" cy="719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C8272-55C6-4934-9DEC-BFBA4BD7722B}"/>
              </a:ext>
            </a:extLst>
          </p:cNvPr>
          <p:cNvSpPr/>
          <p:nvPr/>
        </p:nvSpPr>
        <p:spPr>
          <a:xfrm>
            <a:off x="357027" y="4939543"/>
            <a:ext cx="1150706" cy="6004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8A7A5B-6670-4739-B6EF-BC1EA1E95A28}"/>
              </a:ext>
            </a:extLst>
          </p:cNvPr>
          <p:cNvSpPr/>
          <p:nvPr/>
        </p:nvSpPr>
        <p:spPr>
          <a:xfrm>
            <a:off x="2529155" y="4949114"/>
            <a:ext cx="1150706" cy="6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65C99A-EF2F-46E0-A75D-55F036B1D31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23716" y="1743190"/>
            <a:ext cx="1446943" cy="19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020925-D817-4334-A8A7-519DC1E1DBD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270659" y="1743190"/>
            <a:ext cx="1707652" cy="31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2F7ED3-4FF7-44AF-BAE4-2BCF14EFB61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033445" y="2542492"/>
            <a:ext cx="1790271" cy="45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7AC88F-892A-4906-8E02-B590E08545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4823716" y="2542492"/>
            <a:ext cx="1002802" cy="33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9838B7-E821-48CA-9805-5E95F2545E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1882740" y="3597127"/>
            <a:ext cx="1150705" cy="16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96F26B-690A-47B6-B22F-20E7C25EBA70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3033445" y="3597127"/>
            <a:ext cx="1373313" cy="4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BED697-2C68-4436-B961-DB940EBABC8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932380" y="4481618"/>
            <a:ext cx="950360" cy="45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4E19D2-D111-4E30-B0BD-8D02C876A3F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1882740" y="4481618"/>
            <a:ext cx="1221768" cy="46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3A555-3F60-4104-AFA7-1F1CA40146CF}"/>
                  </a:ext>
                </a:extLst>
              </p:cNvPr>
              <p:cNvSpPr/>
              <p:nvPr/>
            </p:nvSpPr>
            <p:spPr>
              <a:xfrm>
                <a:off x="2126751" y="6121033"/>
                <a:ext cx="1356187" cy="60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T: uses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AU" dirty="0"/>
                  <a:t>x6</a:t>
                </a: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163A555-3F60-4104-AFA7-1F1CA4014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51" y="6121033"/>
                <a:ext cx="1356187" cy="600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C92367B-003F-4E80-847B-F7DA62A3A042}"/>
              </a:ext>
            </a:extLst>
          </p:cNvPr>
          <p:cNvSpPr txBox="1"/>
          <p:nvPr/>
        </p:nvSpPr>
        <p:spPr>
          <a:xfrm>
            <a:off x="2618197" y="2583242"/>
            <a:ext cx="231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Additional unit: x6 </a:t>
            </a:r>
          </a:p>
          <a:p>
            <a:r>
              <a:rPr lang="en-AU" dirty="0"/>
              <a:t>                  caused by C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04075FFF-F851-4F0A-8905-FCE5F863B240}"/>
              </a:ext>
            </a:extLst>
          </p:cNvPr>
          <p:cNvCxnSpPr>
            <a:cxnSpLocks/>
            <a:stCxn id="13" idx="2"/>
            <a:endCxn id="53" idx="0"/>
          </p:cNvCxnSpPr>
          <p:nvPr/>
        </p:nvCxnSpPr>
        <p:spPr>
          <a:xfrm rot="16200000" flipH="1">
            <a:off x="1578092" y="4894279"/>
            <a:ext cx="581041" cy="1872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F7C00B4-9C8C-4A4D-9755-D19FF261CC4C}"/>
              </a:ext>
            </a:extLst>
          </p:cNvPr>
          <p:cNvSpPr txBox="1"/>
          <p:nvPr/>
        </p:nvSpPr>
        <p:spPr>
          <a:xfrm>
            <a:off x="5695307" y="3716808"/>
            <a:ext cx="627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Can we still conclude the green node is SAT</a:t>
            </a:r>
          </a:p>
          <a:p>
            <a:r>
              <a:rPr lang="en-AU" sz="2400" dirty="0"/>
              <a:t>after additional unit propagation caused by</a:t>
            </a:r>
          </a:p>
          <a:p>
            <a:r>
              <a:rPr lang="en-AU" sz="2400" dirty="0"/>
              <a:t>Clause + cube learning?</a:t>
            </a:r>
          </a:p>
          <a:p>
            <a:r>
              <a:rPr lang="en-AU" sz="2400" dirty="0"/>
              <a:t>How can we deduce the reason for the green node after the searching space has changed?</a:t>
            </a:r>
          </a:p>
          <a:p>
            <a:endParaRPr lang="en-AU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E628CD-C59B-4152-B4CF-64738096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389-CC41-40D9-A3C5-247CD33C9E29}" type="datetime1">
              <a:rPr lang="en-AU" smtClean="0"/>
              <a:t>10/04/2022</a:t>
            </a:fld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6C547-3743-44F2-BC9B-4E65E061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6AEF-1170-4CFE-83C1-1BF49D97DEBE}" type="slidenum">
              <a:rPr lang="en-AU" smtClean="0"/>
              <a:t>23</a:t>
            </a:fld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373CF0-9EB3-499E-9502-066CF2372BF5}"/>
              </a:ext>
            </a:extLst>
          </p:cNvPr>
          <p:cNvSpPr txBox="1"/>
          <p:nvPr/>
        </p:nvSpPr>
        <p:spPr>
          <a:xfrm>
            <a:off x="838200" y="559449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Many assignments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4FBF4-77AC-4E46-BE01-459C7E855504}"/>
              </a:ext>
            </a:extLst>
          </p:cNvPr>
          <p:cNvSpPr txBox="1"/>
          <p:nvPr/>
        </p:nvSpPr>
        <p:spPr>
          <a:xfrm>
            <a:off x="8271774" y="249341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Learn C</a:t>
            </a:r>
          </a:p>
        </p:txBody>
      </p:sp>
    </p:spTree>
    <p:extLst>
      <p:ext uri="{BB962C8B-B14F-4D97-AF65-F5344CB8AC3E}">
        <p14:creationId xmlns:p14="http://schemas.microsoft.com/office/powerpoint/2010/main" val="53206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F27A-32EA-4B60-80ED-B2369743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Important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0F75-923B-451B-B8A7-63F0EA23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UP &gt; PLE</a:t>
            </a:r>
          </a:p>
          <a:p>
            <a:r>
              <a:rPr lang="en-AU" dirty="0"/>
              <a:t>CDCL + SDCL </a:t>
            </a:r>
            <a:r>
              <a:rPr lang="en-AU" sz="2000" dirty="0"/>
              <a:t>(with special care)</a:t>
            </a:r>
            <a:r>
              <a:rPr lang="en-AU" dirty="0"/>
              <a:t> &gt; CDCL + SBJ &gt; Backjumping</a:t>
            </a:r>
          </a:p>
          <a:p>
            <a:r>
              <a:rPr lang="en-AU" dirty="0"/>
              <a:t>Most search based solvers has CDCL, some does not have SDCL (e.g. </a:t>
            </a:r>
            <a:r>
              <a:rPr lang="en-AU" dirty="0" err="1"/>
              <a:t>Quaffle</a:t>
            </a:r>
            <a:r>
              <a:rPr lang="en-AU" dirty="0"/>
              <a:t>-CDL)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BFA6-1C2F-4789-908B-DD492905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938-36E9-4DC2-95C0-A2B7BD4ED247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DEC8B-E07B-450F-A8DB-3483FD88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386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4578-EE29-4A4E-954D-56663D0F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Simplified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38CB-E3EC-4B0A-9D37-44C7699D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Can we design a PNS-based QBF solver with </a:t>
            </a:r>
            <a:r>
              <a:rPr lang="en-AU" dirty="0" err="1"/>
              <a:t>Schl</a:t>
            </a:r>
            <a:r>
              <a:rPr lang="en-US" altLang="zh-CN" dirty="0"/>
              <a:t>o</a:t>
            </a:r>
            <a:r>
              <a:rPr lang="en-AU" altLang="zh-CN" dirty="0" err="1"/>
              <a:t>e</a:t>
            </a:r>
            <a:r>
              <a:rPr lang="en-AU" dirty="0" err="1"/>
              <a:t>ter’s</a:t>
            </a:r>
            <a:r>
              <a:rPr lang="en-AU" dirty="0"/>
              <a:t> method that features:</a:t>
            </a:r>
          </a:p>
          <a:p>
            <a:pPr lvl="1"/>
            <a:r>
              <a:rPr lang="en-AU" dirty="0"/>
              <a:t>Unit propagation (UP)</a:t>
            </a:r>
          </a:p>
          <a:p>
            <a:pPr lvl="1"/>
            <a:r>
              <a:rPr lang="en-AU" dirty="0"/>
              <a:t>Conflict driven clause learning (CDCL)</a:t>
            </a:r>
          </a:p>
          <a:p>
            <a:pPr lvl="1"/>
            <a:r>
              <a:rPr lang="en-AU" dirty="0"/>
              <a:t>Solution driven Backjumping (SBJ)</a:t>
            </a:r>
          </a:p>
          <a:p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AC58-3EC2-4B81-B0B7-10862200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B7-516B-4635-B798-865239DADAF2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01521-A5CB-4157-9FE5-699890C4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775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7EB1-B030-4BD2-A4CF-8C4C2F17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Simplified problem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E189D-9513-420D-B5C5-811035419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/>
                  <a:t>PNS + </a:t>
                </a:r>
                <a:r>
                  <a:rPr lang="en-AU" dirty="0" err="1"/>
                  <a:t>Schl</a:t>
                </a:r>
                <a:r>
                  <a:rPr lang="en-US" altLang="zh-CN" dirty="0"/>
                  <a:t>o</a:t>
                </a:r>
                <a:r>
                  <a:rPr lang="en-AU" altLang="zh-CN" dirty="0" err="1"/>
                  <a:t>e</a:t>
                </a:r>
                <a:r>
                  <a:rPr lang="en-AU" dirty="0" err="1"/>
                  <a:t>ter</a:t>
                </a:r>
                <a:r>
                  <a:rPr lang="en-AU" dirty="0"/>
                  <a:t> + UP + CDCL + SBJ is sound </a:t>
                </a:r>
                <a:endParaRPr lang="en-AU" sz="2400" dirty="0"/>
              </a:p>
              <a:p>
                <a:r>
                  <a:rPr lang="en-AU" sz="2400" dirty="0"/>
                  <a:t>Assume earlier assignment is 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current assignment is 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z-Cyrl-AZ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z-Cyrl-AZ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Ф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AU" sz="2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AU" sz="240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A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Unknown, we want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z-Cyrl-AZ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z-Cyrl-AZ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Ф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μ</m:t>
                        </m:r>
                      </m:sub>
                    </m:sSub>
                    <m:r>
                      <a:rPr lang="en-AU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az-Cyrl-AZ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z-Cyrl-AZ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Ф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AU" sz="2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b>
                    </m:sSub>
                  </m:oMath>
                </a14:m>
                <a:endParaRPr lang="en-AU" sz="2400" dirty="0"/>
              </a:p>
              <a:p>
                <a:r>
                  <a:rPr lang="en-AU" sz="2400" dirty="0"/>
                  <a:t>Sketch proof:</a:t>
                </a:r>
              </a:p>
              <a:p>
                <a:pPr lvl="1"/>
                <a:r>
                  <a:rPr lang="en-AU" sz="2000" dirty="0"/>
                  <a:t>If a node is derived to be UNSAT, there’s a </a:t>
                </a:r>
                <a:r>
                  <a:rPr lang="el-G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-contradicted</a:t>
                </a:r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clause associated with it</a:t>
                </a:r>
                <a:endParaRPr lang="en-AU" sz="2000" dirty="0"/>
              </a:p>
              <a:p>
                <a:pPr lvl="1"/>
                <a:r>
                  <a:rPr lang="en-AU" sz="2000" dirty="0"/>
                  <a:t>If a node is derived to be SAT, and there’s no SDCL, there’s a </a:t>
                </a:r>
                <a:r>
                  <a:rPr lang="el-G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-truth</a:t>
                </a:r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cube associated with it</a:t>
                </a:r>
                <a:r>
                  <a:rPr lang="en-AU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a:rPr lang="en-AU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</m:oMath>
                </a14:m>
                <a:r>
                  <a:rPr lang="en-AU" sz="2000" dirty="0">
                    <a:solidFill>
                      <a:srgbClr val="FF0000"/>
                    </a:solidFill>
                  </a:rPr>
                  <a:t>’ and the set universal literals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</m:oMath>
                </a14:m>
                <a:r>
                  <a:rPr lang="en-AU" sz="2000" dirty="0">
                    <a:solidFill>
                      <a:srgbClr val="FF0000"/>
                    </a:solidFill>
                  </a:rPr>
                  <a:t> is equal to the set universal literals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</m:oMath>
                </a14:m>
                <a:r>
                  <a:rPr lang="en-AU" sz="2000" dirty="0">
                    <a:solidFill>
                      <a:srgbClr val="FF0000"/>
                    </a:solidFill>
                  </a:rPr>
                  <a:t>’ </a:t>
                </a:r>
              </a:p>
              <a:p>
                <a:pPr lvl="1"/>
                <a:r>
                  <a:rPr lang="en-AU" sz="2000" dirty="0"/>
                  <a:t>A </a:t>
                </a:r>
                <a:r>
                  <a:rPr lang="el-G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-contradicted clause is a </a:t>
                </a:r>
                <a:r>
                  <a:rPr lang="el-G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’-contradicted clause!</a:t>
                </a:r>
              </a:p>
              <a:p>
                <a:pPr lvl="1"/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l-G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-truth cube is a </a:t>
                </a:r>
                <a:r>
                  <a:rPr lang="el-G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’-truth cube!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AU" sz="1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1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], </m:t>
                    </m:r>
                    <m:r>
                      <m:rPr>
                        <m:nor/>
                      </m:rPr>
                      <a:rPr lang="en-AU" sz="1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AU" sz="1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AU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AU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AU" sz="1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18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1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], </m:t>
                    </m:r>
                    <m:r>
                      <m:rPr>
                        <m:nor/>
                      </m:rPr>
                      <a:rPr lang="en-AU" sz="1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AU" sz="1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AU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AU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AU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AU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A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A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assertion clause/cube </a:t>
                </a:r>
                <a:r>
                  <a:rPr lang="en-AU" sz="2000" dirty="0"/>
                  <a:t>is going to maintain the truth value of the node</a:t>
                </a:r>
              </a:p>
              <a:p>
                <a:pPr lvl="1"/>
                <a:endParaRPr lang="en-AU" sz="20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E189D-9513-420D-B5C5-811035419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5F05-4F5E-4EFC-9D56-899411E4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66A3-C9AF-4A69-9A56-11EE95E1E81D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D8AAA-0B9B-415B-B7AF-890D3447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26</a:t>
            </a:fld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09B6C7-6C08-43D5-98A9-79137CE88314}"/>
              </a:ext>
            </a:extLst>
          </p:cNvPr>
          <p:cNvSpPr/>
          <p:nvPr/>
        </p:nvSpPr>
        <p:spPr>
          <a:xfrm>
            <a:off x="9635836" y="727437"/>
            <a:ext cx="692728" cy="70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74248B-253B-430B-BFAA-78597731A498}"/>
              </a:ext>
            </a:extLst>
          </p:cNvPr>
          <p:cNvSpPr/>
          <p:nvPr/>
        </p:nvSpPr>
        <p:spPr>
          <a:xfrm>
            <a:off x="8949567" y="2246819"/>
            <a:ext cx="692728" cy="70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13EE8D-A3D1-4446-ACF5-3E1E7B157EC7}"/>
              </a:ext>
            </a:extLst>
          </p:cNvPr>
          <p:cNvSpPr/>
          <p:nvPr/>
        </p:nvSpPr>
        <p:spPr>
          <a:xfrm>
            <a:off x="11353800" y="723180"/>
            <a:ext cx="692728" cy="70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D77B9-03B7-49A1-A41B-C51F167F0983}"/>
              </a:ext>
            </a:extLst>
          </p:cNvPr>
          <p:cNvSpPr/>
          <p:nvPr/>
        </p:nvSpPr>
        <p:spPr>
          <a:xfrm>
            <a:off x="10484661" y="2246819"/>
            <a:ext cx="692728" cy="701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00C40-6202-430A-AE32-236B59296D33}"/>
              </a:ext>
            </a:extLst>
          </p:cNvPr>
          <p:cNvSpPr txBox="1"/>
          <p:nvPr/>
        </p:nvSpPr>
        <p:spPr>
          <a:xfrm>
            <a:off x="9925871" y="31170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dirty="0"/>
              <a:t>Ф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96DCE7-C70C-464B-9EED-A3DF0AAB9EB2}"/>
                  </a:ext>
                </a:extLst>
              </p:cNvPr>
              <p:cNvSpPr txBox="1"/>
              <p:nvPr/>
            </p:nvSpPr>
            <p:spPr>
              <a:xfrm>
                <a:off x="11071615" y="327917"/>
                <a:ext cx="1066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az-Cyrl-AZ" dirty="0"/>
                  <a:t>Ф</a:t>
                </a:r>
                <a:r>
                  <a:rPr lang="en-AU" dirty="0"/>
                  <a:t>’=</a:t>
                </a:r>
                <a:r>
                  <a:rPr lang="az-Cyrl-AZ" dirty="0"/>
                  <a:t> Ф</a:t>
                </a:r>
                <a14:m>
                  <m:oMath xmlns:m="http://schemas.openxmlformats.org/officeDocument/2006/math">
                    <m:r>
                      <a:rPr lang="az-Cyrl-AZ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96DCE7-C70C-464B-9EED-A3DF0AAB9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615" y="327917"/>
                <a:ext cx="1066831" cy="369332"/>
              </a:xfrm>
              <a:prstGeom prst="rect">
                <a:avLst/>
              </a:prstGeom>
              <a:blipFill>
                <a:blip r:embed="rId3"/>
                <a:stretch>
                  <a:fillRect l="-4571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11FFC6F-B0BC-4C10-B4AA-85109677BD9D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230357" y="1494975"/>
            <a:ext cx="817419" cy="686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06B94B3-CC7A-4E5D-BA20-CD2C02A6FAEA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rot="5400000">
            <a:off x="10854757" y="1401412"/>
            <a:ext cx="821676" cy="8691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1007CE-5BA8-4FC6-A2D5-1EABAC2D807D}"/>
              </a:ext>
            </a:extLst>
          </p:cNvPr>
          <p:cNvSpPr txBox="1"/>
          <p:nvPr/>
        </p:nvSpPr>
        <p:spPr>
          <a:xfrm>
            <a:off x="9324579" y="15265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D3294-B0FE-476E-A595-CA76DD3AAE21}"/>
              </a:ext>
            </a:extLst>
          </p:cNvPr>
          <p:cNvSpPr txBox="1"/>
          <p:nvPr/>
        </p:nvSpPr>
        <p:spPr>
          <a:xfrm>
            <a:off x="11011666" y="158229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252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4578-EE29-4A4E-954D-56663D0F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 we go further?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838CB-E3EC-4B0A-9D37-44C7699D4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Can we design a PNS-based QBF solver with </a:t>
                </a:r>
                <a:r>
                  <a:rPr lang="en-AU" dirty="0" err="1"/>
                  <a:t>Scholter’s</a:t>
                </a:r>
                <a:r>
                  <a:rPr lang="en-AU" dirty="0"/>
                  <a:t> method that features:</a:t>
                </a:r>
              </a:p>
              <a:p>
                <a:pPr lvl="1"/>
                <a:r>
                  <a:rPr lang="en-AU" dirty="0"/>
                  <a:t>Unit propagation</a:t>
                </a:r>
              </a:p>
              <a:p>
                <a:pPr lvl="1"/>
                <a:r>
                  <a:rPr lang="en-AU" dirty="0"/>
                  <a:t>Conflict driven clause learning</a:t>
                </a:r>
              </a:p>
              <a:p>
                <a:pPr lvl="1"/>
                <a:r>
                  <a:rPr lang="en-AU" dirty="0"/>
                  <a:t>Solution driven cube learning</a:t>
                </a:r>
              </a:p>
              <a:p>
                <a:endParaRPr lang="en-AU" dirty="0"/>
              </a:p>
              <a:p>
                <a:r>
                  <a:rPr lang="en-AU" dirty="0"/>
                  <a:t>SDCL could falsify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l-GR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</m:oMath>
                </a14:m>
                <a:r>
                  <a:rPr lang="en-AU" sz="2800" dirty="0"/>
                  <a:t>’, because of universal unit propagation</a:t>
                </a:r>
              </a:p>
              <a:p>
                <a:pPr lvl="1"/>
                <a:r>
                  <a:rPr lang="en-AU" sz="2200" dirty="0"/>
                  <a:t>Unit propagation order is unimportant without cubes, but is important with cubes</a:t>
                </a:r>
              </a:p>
              <a:p>
                <a:pPr lvl="1"/>
                <a:r>
                  <a:rPr lang="en-AU" sz="2200" dirty="0"/>
                  <a:t>Example: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A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200" dirty="0"/>
                  <a:t>, </a:t>
                </a:r>
                <a14:m>
                  <m:oMath xmlns:m="http://schemas.openxmlformats.org/officeDocument/2006/math">
                    <m:r>
                      <a:rPr lang="en-A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A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200" dirty="0"/>
                  <a:t> universal unit</a:t>
                </a:r>
              </a:p>
              <a:p>
                <a:r>
                  <a:rPr lang="en-AU" dirty="0"/>
                  <a:t>Universal (resp. existential) unit propagation could satisfy (resp. falsify) the </a:t>
                </a:r>
                <a:r>
                  <a:rPr lang="el-G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-contradicted clause (resp. </a:t>
                </a:r>
                <a:r>
                  <a:rPr lang="el-G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-satisfied cube) associated with a node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AU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], </m:t>
                    </m:r>
                    <m:r>
                      <m:rPr>
                        <m:nor/>
                      </m:rPr>
                      <a:rPr lang="en-AU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AU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A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838CB-E3EC-4B0A-9D37-44C7699D4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80" b="-2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54E3-7186-4A2F-84B7-EF727342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F833-9D14-4DD6-B634-050E264677B6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BA142-5FAD-4287-8DD5-59488348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2E9C-1BD8-42AE-8B51-F839E3A1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 we go further?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7FCF-EF30-47DB-9EBD-F274CE66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0576" cy="4351338"/>
          </a:xfrm>
        </p:spPr>
        <p:txBody>
          <a:bodyPr/>
          <a:lstStyle/>
          <a:p>
            <a:r>
              <a:rPr lang="en-AU" dirty="0"/>
              <a:t>Can we design a PNS-based QBF solver with </a:t>
            </a:r>
            <a:r>
              <a:rPr lang="en-AU" dirty="0" err="1"/>
              <a:t>Schl</a:t>
            </a:r>
            <a:r>
              <a:rPr lang="en-US" altLang="zh-CN" dirty="0"/>
              <a:t>o</a:t>
            </a:r>
            <a:r>
              <a:rPr lang="en-AU" altLang="zh-CN" dirty="0" err="1"/>
              <a:t>e</a:t>
            </a:r>
            <a:r>
              <a:rPr lang="en-AU" dirty="0" err="1"/>
              <a:t>ter’s</a:t>
            </a:r>
            <a:r>
              <a:rPr lang="en-AU" dirty="0"/>
              <a:t> method that features:</a:t>
            </a:r>
          </a:p>
          <a:p>
            <a:pPr lvl="1"/>
            <a:r>
              <a:rPr lang="en-AU" dirty="0"/>
              <a:t>Unit propagation</a:t>
            </a:r>
          </a:p>
          <a:p>
            <a:pPr lvl="1"/>
            <a:r>
              <a:rPr lang="en-AU" dirty="0"/>
              <a:t>Conflict driven clause learning</a:t>
            </a:r>
          </a:p>
          <a:p>
            <a:pPr lvl="1"/>
            <a:r>
              <a:rPr lang="en-AU" dirty="0"/>
              <a:t>Solution driven cube learning</a:t>
            </a:r>
          </a:p>
          <a:p>
            <a:endParaRPr lang="en-AU" dirty="0"/>
          </a:p>
          <a:p>
            <a:r>
              <a:rPr lang="en-AU" dirty="0"/>
              <a:t>Potential solution: </a:t>
            </a:r>
          </a:p>
          <a:p>
            <a:pPr lvl="1"/>
            <a:r>
              <a:rPr lang="en-AU" dirty="0"/>
              <a:t>Memorized the order of unit propagation, postpone additional unit propagation until creating new nodes</a:t>
            </a:r>
          </a:p>
          <a:p>
            <a:pPr lvl="1"/>
            <a:r>
              <a:rPr lang="en-AU" dirty="0"/>
              <a:t>Postpone unit propagation is always undesired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EB3CFF-2B2E-421A-84A8-6DC5F06D4874}"/>
              </a:ext>
            </a:extLst>
          </p:cNvPr>
          <p:cNvSpPr/>
          <p:nvPr/>
        </p:nvSpPr>
        <p:spPr>
          <a:xfrm>
            <a:off x="10529181" y="1690688"/>
            <a:ext cx="669956" cy="633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17495-7787-4E34-8693-3FB1D1BB2C24}"/>
              </a:ext>
            </a:extLst>
          </p:cNvPr>
          <p:cNvSpPr/>
          <p:nvPr/>
        </p:nvSpPr>
        <p:spPr>
          <a:xfrm>
            <a:off x="9705315" y="3112128"/>
            <a:ext cx="669956" cy="633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B37157-A991-49B9-B38D-6ACC3089DCFA}"/>
              </a:ext>
            </a:extLst>
          </p:cNvPr>
          <p:cNvSpPr/>
          <p:nvPr/>
        </p:nvSpPr>
        <p:spPr>
          <a:xfrm>
            <a:off x="9071573" y="4540403"/>
            <a:ext cx="669956" cy="633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C4D29-464F-4570-B975-A34889A9EEEC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0040293" y="2324431"/>
            <a:ext cx="823866" cy="78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AAC740-06B0-408C-A35B-8F0163DAE25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9406551" y="3745871"/>
            <a:ext cx="633742" cy="79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654435-D4ED-4625-9DFB-A7BB21692FB5}"/>
              </a:ext>
            </a:extLst>
          </p:cNvPr>
          <p:cNvSpPr txBox="1"/>
          <p:nvPr/>
        </p:nvSpPr>
        <p:spPr>
          <a:xfrm>
            <a:off x="9768690" y="2546453"/>
            <a:ext cx="182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Unit: X1, X2, </a:t>
            </a:r>
            <a:r>
              <a:rPr lang="en-AU" sz="1400" dirty="0">
                <a:solidFill>
                  <a:srgbClr val="FF0000"/>
                </a:solidFill>
              </a:rPr>
              <a:t>new X3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9733B-1228-4ED2-9927-E57E9993D94F}"/>
              </a:ext>
            </a:extLst>
          </p:cNvPr>
          <p:cNvSpPr txBox="1"/>
          <p:nvPr/>
        </p:nvSpPr>
        <p:spPr>
          <a:xfrm>
            <a:off x="9239815" y="4010282"/>
            <a:ext cx="182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Unit: X4, </a:t>
            </a:r>
            <a:r>
              <a:rPr lang="en-AU" sz="1400" dirty="0">
                <a:solidFill>
                  <a:srgbClr val="FF0000"/>
                </a:solidFill>
              </a:rPr>
              <a:t>new Y1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D91A74-440F-41AE-A527-2C2EF7B04973}"/>
              </a:ext>
            </a:extLst>
          </p:cNvPr>
          <p:cNvSpPr/>
          <p:nvPr/>
        </p:nvSpPr>
        <p:spPr>
          <a:xfrm>
            <a:off x="8428776" y="5650997"/>
            <a:ext cx="642797" cy="6609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new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8DE5CC-7302-4542-ABCC-CF5A033AFA87}"/>
              </a:ext>
            </a:extLst>
          </p:cNvPr>
          <p:cNvSpPr/>
          <p:nvPr/>
        </p:nvSpPr>
        <p:spPr>
          <a:xfrm>
            <a:off x="9723422" y="5631391"/>
            <a:ext cx="642797" cy="6609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new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A679B3-4255-4CF4-86BF-83D8F1A6FB1A}"/>
              </a:ext>
            </a:extLst>
          </p:cNvPr>
          <p:cNvCxnSpPr>
            <a:cxnSpLocks/>
            <a:stCxn id="6" idx="3"/>
            <a:endCxn id="19" idx="0"/>
          </p:cNvCxnSpPr>
          <p:nvPr/>
        </p:nvCxnSpPr>
        <p:spPr>
          <a:xfrm flipH="1">
            <a:off x="8750175" y="5081336"/>
            <a:ext cx="419511" cy="56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83206-563F-4A53-A635-E925EE7A01AC}"/>
              </a:ext>
            </a:extLst>
          </p:cNvPr>
          <p:cNvCxnSpPr>
            <a:cxnSpLocks/>
            <a:stCxn id="6" idx="5"/>
            <a:endCxn id="21" idx="0"/>
          </p:cNvCxnSpPr>
          <p:nvPr/>
        </p:nvCxnSpPr>
        <p:spPr>
          <a:xfrm>
            <a:off x="9643416" y="5081336"/>
            <a:ext cx="401405" cy="55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2B55EA-FB07-40E6-B165-C2028225738C}"/>
              </a:ext>
            </a:extLst>
          </p:cNvPr>
          <p:cNvSpPr txBox="1"/>
          <p:nvPr/>
        </p:nvSpPr>
        <p:spPr>
          <a:xfrm>
            <a:off x="8428776" y="5274072"/>
            <a:ext cx="219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UP </a:t>
            </a:r>
            <a:r>
              <a:rPr lang="en-AU" sz="1200" dirty="0"/>
              <a:t>if x3 and y1 are still unit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C2525-9F27-4780-B34F-52202221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DAE2-1F4C-4482-8A5D-7C9990296BD7}" type="datetime1">
              <a:rPr lang="en-AU" smtClean="0"/>
              <a:t>10/04/2022</a:t>
            </a:fld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35E81E-EE54-4944-8758-195DC6B4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4578-EE29-4A4E-954D-56663D0F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Can we go further?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838CB-E3EC-4B0A-9D37-44C7699D4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Can we design a PNS-based QBF solver with </a:t>
                </a:r>
                <a:r>
                  <a:rPr lang="en-AU" dirty="0" err="1"/>
                  <a:t>Schl</a:t>
                </a:r>
                <a:r>
                  <a:rPr lang="en-US" altLang="zh-CN" dirty="0"/>
                  <a:t>o</a:t>
                </a:r>
                <a:r>
                  <a:rPr lang="en-AU" altLang="zh-CN" dirty="0" err="1"/>
                  <a:t>e</a:t>
                </a:r>
                <a:r>
                  <a:rPr lang="en-AU" dirty="0" err="1"/>
                  <a:t>ter’s</a:t>
                </a:r>
                <a:r>
                  <a:rPr lang="en-AU" dirty="0"/>
                  <a:t> method that features:</a:t>
                </a:r>
              </a:p>
              <a:p>
                <a:pPr lvl="1"/>
                <a:r>
                  <a:rPr lang="en-AU" dirty="0"/>
                  <a:t>Unit propagation</a:t>
                </a:r>
              </a:p>
              <a:p>
                <a:pPr lvl="1"/>
                <a:r>
                  <a:rPr lang="en-AU" dirty="0"/>
                  <a:t>Pure literal elimination</a:t>
                </a:r>
              </a:p>
              <a:p>
                <a:pPr lvl="1"/>
                <a:r>
                  <a:rPr lang="en-AU" dirty="0"/>
                  <a:t>Conflict driven clause learning</a:t>
                </a:r>
              </a:p>
              <a:p>
                <a:pPr lvl="1"/>
                <a:r>
                  <a:rPr lang="en-AU" dirty="0"/>
                  <a:t>Solution driven </a:t>
                </a:r>
                <a:r>
                  <a:rPr lang="en-AU" dirty="0" err="1"/>
                  <a:t>backjumping</a:t>
                </a:r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P</a:t>
                </a:r>
                <a:r>
                  <a:rPr lang="en-AU" sz="2800" dirty="0"/>
                  <a:t>ure literal elimination can be blocked!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l-GR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</m:oMath>
                </a14:m>
                <a:r>
                  <a:rPr lang="en-AU" sz="2800" dirty="0"/>
                  <a:t>’ no longer holds! 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838CB-E3EC-4B0A-9D37-44C7699D4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5136-E210-4422-B8A8-ABA989A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964D-CFAE-4891-A271-2FFAD7A46BC4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1B04C-752B-48C1-A507-2C921024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29</a:t>
            </a:fld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F9FEC8-DFE4-4C35-B6BB-00A7B5EA2814}"/>
              </a:ext>
            </a:extLst>
          </p:cNvPr>
          <p:cNvSpPr/>
          <p:nvPr/>
        </p:nvSpPr>
        <p:spPr>
          <a:xfrm>
            <a:off x="11214603" y="1825625"/>
            <a:ext cx="669956" cy="633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658F2-E8ED-4ADA-8004-E5B77E8BB8CB}"/>
              </a:ext>
            </a:extLst>
          </p:cNvPr>
          <p:cNvSpPr/>
          <p:nvPr/>
        </p:nvSpPr>
        <p:spPr>
          <a:xfrm>
            <a:off x="10390737" y="3247065"/>
            <a:ext cx="669956" cy="633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65C7F7-677C-44B2-82DC-E1B687014FA8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0725715" y="2459368"/>
            <a:ext cx="823866" cy="78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2009D2-83FB-4326-87E1-E618FE0F17C7}"/>
              </a:ext>
            </a:extLst>
          </p:cNvPr>
          <p:cNvSpPr txBox="1"/>
          <p:nvPr/>
        </p:nvSpPr>
        <p:spPr>
          <a:xfrm>
            <a:off x="10454112" y="2681390"/>
            <a:ext cx="182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Unit: X1, X2</a:t>
            </a:r>
          </a:p>
          <a:p>
            <a:r>
              <a:rPr lang="en-AU" sz="1400" strike="sngStrike" dirty="0">
                <a:solidFill>
                  <a:srgbClr val="FF0000"/>
                </a:solidFill>
              </a:rPr>
              <a:t>Pure: X3</a:t>
            </a:r>
          </a:p>
        </p:txBody>
      </p:sp>
    </p:spTree>
    <p:extLst>
      <p:ext uri="{BB962C8B-B14F-4D97-AF65-F5344CB8AC3E}">
        <p14:creationId xmlns:p14="http://schemas.microsoft.com/office/powerpoint/2010/main" val="37788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CDBC-8E49-47E4-8E6A-62F2D889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06" y="0"/>
            <a:ext cx="9692640" cy="1325562"/>
          </a:xfrm>
        </p:spPr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3BB5-078C-4D08-BE36-C8C9C14A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0" y="1874067"/>
            <a:ext cx="8595360" cy="4351337"/>
          </a:xfrm>
        </p:spPr>
        <p:txBody>
          <a:bodyPr/>
          <a:lstStyle/>
          <a:p>
            <a:r>
              <a:rPr lang="en-AU" dirty="0"/>
              <a:t>Background</a:t>
            </a:r>
          </a:p>
          <a:p>
            <a:r>
              <a:rPr lang="en-AU" dirty="0"/>
              <a:t>Expectation</a:t>
            </a:r>
          </a:p>
          <a:p>
            <a:r>
              <a:rPr lang="en-AU" dirty="0"/>
              <a:t>Methodology</a:t>
            </a:r>
          </a:p>
          <a:p>
            <a:r>
              <a:rPr lang="en-AU" dirty="0"/>
              <a:t>Result and Discussion</a:t>
            </a:r>
          </a:p>
          <a:p>
            <a:r>
              <a:rPr lang="en-AU" dirty="0"/>
              <a:t>Conclusion and 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6137-1612-4CBA-B560-FA02D954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87AD-537C-46FA-B35F-69B3F1AB59B9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2BC8B-9254-40AD-9B22-AFD269B8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919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CDBC-8E49-47E4-8E6A-62F2D88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3BB5-078C-4D08-BE36-C8C9C14A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Expectation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r>
              <a:rPr lang="en-AU" dirty="0"/>
              <a:t>Implementation and Result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Conclusion and 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7142-5AF2-4490-805E-84B87F36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B56-C8BF-422A-85A8-1E2EF0790E71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23B7-F515-4130-B3CC-0795EDB3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0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E0DA-E84E-4F9C-8ABF-958DCE8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28" y="339927"/>
            <a:ext cx="9692640" cy="1325562"/>
          </a:xfrm>
        </p:spPr>
        <p:txBody>
          <a:bodyPr/>
          <a:lstStyle/>
          <a:p>
            <a:r>
              <a:rPr lang="en-AU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642B-2736-45E3-9264-BAB0D09F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28" y="1820589"/>
            <a:ext cx="10706528" cy="4697484"/>
          </a:xfrm>
        </p:spPr>
        <p:txBody>
          <a:bodyPr>
            <a:normAutofit/>
          </a:bodyPr>
          <a:lstStyle/>
          <a:p>
            <a:r>
              <a:rPr lang="en-AU"/>
              <a:t>2-watched </a:t>
            </a:r>
            <a:r>
              <a:rPr lang="en-AU" dirty="0"/>
              <a:t>literal data structure</a:t>
            </a:r>
          </a:p>
          <a:p>
            <a:pPr lvl="1"/>
            <a:r>
              <a:rPr lang="en-AU" dirty="0"/>
              <a:t>Lazy data structure for state of art SAT solvers and many search based QBF solver</a:t>
            </a:r>
          </a:p>
          <a:p>
            <a:r>
              <a:rPr lang="en-AU" dirty="0"/>
              <a:t>Learning strategy</a:t>
            </a:r>
          </a:p>
          <a:p>
            <a:pPr lvl="1"/>
            <a:r>
              <a:rPr lang="en-AU" dirty="0"/>
              <a:t>1-UIP</a:t>
            </a:r>
          </a:p>
          <a:p>
            <a:pPr lvl="1"/>
            <a:r>
              <a:rPr lang="en-AU" dirty="0"/>
              <a:t>Never delete learned constraints</a:t>
            </a:r>
          </a:p>
          <a:p>
            <a:pPr lvl="1"/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2FAC-2C5B-45E6-A172-1C5DC978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DB05-20F5-41D9-8175-31EF27FC7D45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F489A-02F3-4018-A9CB-F2972430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814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2837410-8B7C-4F28-A4CA-C26026E29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92" y="4617918"/>
            <a:ext cx="3683294" cy="2212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9455F8-F538-434D-B787-6EDD6F8C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1" y="-4225"/>
            <a:ext cx="10515600" cy="1325563"/>
          </a:xfrm>
        </p:spPr>
        <p:txBody>
          <a:bodyPr/>
          <a:lstStyle/>
          <a:p>
            <a:r>
              <a:rPr lang="en-AU" dirty="0"/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BE42-3E3E-4F24-85EA-20247A0CC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89" y="854137"/>
            <a:ext cx="4525199" cy="4351338"/>
          </a:xfrm>
        </p:spPr>
        <p:txBody>
          <a:bodyPr>
            <a:normAutofit/>
          </a:bodyPr>
          <a:lstStyle/>
          <a:p>
            <a:r>
              <a:rPr lang="en-AU" sz="1800" dirty="0"/>
              <a:t>The PNS based solver produced the correct result on all solved benchmarks</a:t>
            </a:r>
          </a:p>
          <a:p>
            <a:r>
              <a:rPr lang="en-AU" sz="1800" dirty="0"/>
              <a:t>Clause learning helps the PNS solver</a:t>
            </a:r>
          </a:p>
          <a:p>
            <a:r>
              <a:rPr lang="en-AU" sz="1800" dirty="0"/>
              <a:t>PNS solver is beneficial to some families of instances, although no benefits on most</a:t>
            </a:r>
          </a:p>
          <a:p>
            <a:r>
              <a:rPr lang="en-AU" sz="1800" dirty="0"/>
              <a:t>PNS cannot solve instances that DFS solvers cannot solve when advanced reasoning technique is required (e.g. Adder)</a:t>
            </a:r>
          </a:p>
          <a:p>
            <a:r>
              <a:rPr lang="en-AU" sz="1800" dirty="0"/>
              <a:t>PLE is very useful to PNS as well (gttt4x4)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E7D190-DD65-485A-85E3-873F32889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65886"/>
              </p:ext>
            </p:extLst>
          </p:nvPr>
        </p:nvGraphicFramePr>
        <p:xfrm>
          <a:off x="6311467" y="5723"/>
          <a:ext cx="5880533" cy="3988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008">
                  <a:extLst>
                    <a:ext uri="{9D8B030D-6E8A-4147-A177-3AD203B41FA5}">
                      <a16:colId xmlns:a16="http://schemas.microsoft.com/office/drawing/2014/main" val="3417152"/>
                    </a:ext>
                  </a:extLst>
                </a:gridCol>
                <a:gridCol w="515083">
                  <a:extLst>
                    <a:ext uri="{9D8B030D-6E8A-4147-A177-3AD203B41FA5}">
                      <a16:colId xmlns:a16="http://schemas.microsoft.com/office/drawing/2014/main" val="498574080"/>
                    </a:ext>
                  </a:extLst>
                </a:gridCol>
                <a:gridCol w="503137">
                  <a:extLst>
                    <a:ext uri="{9D8B030D-6E8A-4147-A177-3AD203B41FA5}">
                      <a16:colId xmlns:a16="http://schemas.microsoft.com/office/drawing/2014/main" val="2025339859"/>
                    </a:ext>
                  </a:extLst>
                </a:gridCol>
                <a:gridCol w="738861">
                  <a:extLst>
                    <a:ext uri="{9D8B030D-6E8A-4147-A177-3AD203B41FA5}">
                      <a16:colId xmlns:a16="http://schemas.microsoft.com/office/drawing/2014/main" val="1713199295"/>
                    </a:ext>
                  </a:extLst>
                </a:gridCol>
                <a:gridCol w="738861">
                  <a:extLst>
                    <a:ext uri="{9D8B030D-6E8A-4147-A177-3AD203B41FA5}">
                      <a16:colId xmlns:a16="http://schemas.microsoft.com/office/drawing/2014/main" val="3723091619"/>
                    </a:ext>
                  </a:extLst>
                </a:gridCol>
                <a:gridCol w="738861">
                  <a:extLst>
                    <a:ext uri="{9D8B030D-6E8A-4147-A177-3AD203B41FA5}">
                      <a16:colId xmlns:a16="http://schemas.microsoft.com/office/drawing/2014/main" val="2288304109"/>
                    </a:ext>
                  </a:extLst>
                </a:gridCol>
                <a:gridCol w="738861">
                  <a:extLst>
                    <a:ext uri="{9D8B030D-6E8A-4147-A177-3AD203B41FA5}">
                      <a16:colId xmlns:a16="http://schemas.microsoft.com/office/drawing/2014/main" val="2397144601"/>
                    </a:ext>
                  </a:extLst>
                </a:gridCol>
                <a:gridCol w="738861">
                  <a:extLst>
                    <a:ext uri="{9D8B030D-6E8A-4147-A177-3AD203B41FA5}">
                      <a16:colId xmlns:a16="http://schemas.microsoft.com/office/drawing/2014/main" val="3447899672"/>
                    </a:ext>
                  </a:extLst>
                </a:gridCol>
              </a:tblGrid>
              <a:tr h="308793"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bg1"/>
                          </a:solidFill>
                        </a:rPr>
                        <a:t>Family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bg1"/>
                          </a:solidFill>
                        </a:rPr>
                        <a:t>BJ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bg1"/>
                          </a:solidFill>
                        </a:rPr>
                        <a:t>BJ + PLE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bg1"/>
                          </a:solidFill>
                        </a:rPr>
                        <a:t>CDCL+SBJ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bg1"/>
                          </a:solidFill>
                        </a:rPr>
                        <a:t>PBJ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bg1"/>
                          </a:solidFill>
                        </a:rPr>
                        <a:t>PBJ + PLE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bg1"/>
                          </a:solidFill>
                        </a:rPr>
                        <a:t>PCL+SBJ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281934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r>
                        <a:rPr lang="en-AU" sz="1100" dirty="0"/>
                        <a:t>Block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489716"/>
                  </a:ext>
                </a:extLst>
              </a:tr>
              <a:tr h="372088">
                <a:tc>
                  <a:txBody>
                    <a:bodyPr/>
                    <a:lstStyle/>
                    <a:p>
                      <a:r>
                        <a:rPr lang="en-AU" sz="1100" dirty="0"/>
                        <a:t>Chain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57721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r>
                        <a:rPr lang="en-AU" sz="1100" dirty="0"/>
                        <a:t>Counter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33372"/>
                  </a:ext>
                </a:extLst>
              </a:tr>
              <a:tr h="248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err="1"/>
                        <a:t>K_dum_p</a:t>
                      </a:r>
                      <a:r>
                        <a:rPr lang="en-AU" sz="1100" dirty="0"/>
                        <a:t>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1588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err="1"/>
                        <a:t>K_lin_p</a:t>
                      </a:r>
                      <a:r>
                        <a:rPr lang="en-AU" sz="1100" dirty="0"/>
                        <a:t>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273149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r>
                        <a:rPr lang="en-AU" sz="1100" dirty="0" err="1"/>
                        <a:t>Logn</a:t>
                      </a:r>
                      <a:r>
                        <a:rPr lang="en-AU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70486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Toilet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58144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r>
                        <a:rPr lang="en-AU" sz="1100" dirty="0"/>
                        <a:t>Tree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59539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32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33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46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24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25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36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4789"/>
                  </a:ext>
                </a:extLst>
              </a:tr>
              <a:tr h="308793">
                <a:tc gridSpan="8">
                  <a:txBody>
                    <a:bodyPr/>
                    <a:lstStyle/>
                    <a:p>
                      <a:r>
                        <a:rPr lang="en-AU" sz="1100" dirty="0"/>
                        <a:t>Real world instances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28281"/>
                  </a:ext>
                </a:extLst>
              </a:tr>
              <a:tr h="308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Adder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873342"/>
                  </a:ext>
                </a:extLst>
              </a:tr>
              <a:tr h="268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Gttt4x4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1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5349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5AD4A5-DAC4-46E8-8000-77CD1B9E918F}"/>
              </a:ext>
            </a:extLst>
          </p:cNvPr>
          <p:cNvSpPr txBox="1"/>
          <p:nvPr/>
        </p:nvSpPr>
        <p:spPr>
          <a:xfrm>
            <a:off x="6470577" y="3918493"/>
            <a:ext cx="588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                                        Number of solved instances by different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Time limit per instance: 900s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PLE pure literal elimination, BJ: DFS based Backjumping solver; CDCL+SBJ: DFS based CDCL solver with SBJ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PBJ: PNS based Backjumping </a:t>
            </a:r>
            <a:r>
              <a:rPr lang="en-AU" sz="1000" dirty="0" err="1"/>
              <a:t>solver,PCL</a:t>
            </a:r>
            <a:r>
              <a:rPr lang="en-AU" sz="1000" dirty="0"/>
              <a:t>: PNS based CDCL solver; PCL+SBJ: PNS based CDCL solver with SBJ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C60775F-FCAF-43E6-ABFB-D1188EE5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AF41-867E-4F65-98A0-4F2E967843BE}" type="datetime1">
              <a:rPr lang="en-AU" smtClean="0"/>
              <a:t>10/04/2022</a:t>
            </a:fld>
            <a:endParaRPr lang="en-AU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4182DA2-3152-4E6E-A7D4-1D318638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32</a:t>
            </a:fld>
            <a:endParaRPr lang="en-AU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1736716-19B8-424D-9566-013954A38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62" y="4758497"/>
            <a:ext cx="3528930" cy="2119921"/>
          </a:xfrm>
          <a:prstGeom prst="rect">
            <a:avLst/>
          </a:prstGeom>
        </p:spPr>
      </p:pic>
      <p:pic>
        <p:nvPicPr>
          <p:cNvPr id="8" name="Picture 7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57144B68-EE4E-4F3F-B299-8B571C0CA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" y="4627053"/>
            <a:ext cx="3931855" cy="220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23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4E3A-F92C-4CF9-987C-AE00E9C2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 and discussion (cont.)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3631A6-06FB-41CF-9304-89F60EAC6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08605"/>
              </p:ext>
            </p:extLst>
          </p:nvPr>
        </p:nvGraphicFramePr>
        <p:xfrm>
          <a:off x="838198" y="1483878"/>
          <a:ext cx="9875984" cy="399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996">
                  <a:extLst>
                    <a:ext uri="{9D8B030D-6E8A-4147-A177-3AD203B41FA5}">
                      <a16:colId xmlns:a16="http://schemas.microsoft.com/office/drawing/2014/main" val="611553830"/>
                    </a:ext>
                  </a:extLst>
                </a:gridCol>
                <a:gridCol w="2290042">
                  <a:extLst>
                    <a:ext uri="{9D8B030D-6E8A-4147-A177-3AD203B41FA5}">
                      <a16:colId xmlns:a16="http://schemas.microsoft.com/office/drawing/2014/main" val="3500919039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1261522615"/>
                    </a:ext>
                  </a:extLst>
                </a:gridCol>
                <a:gridCol w="2468996">
                  <a:extLst>
                    <a:ext uri="{9D8B030D-6E8A-4147-A177-3AD203B41FA5}">
                      <a16:colId xmlns:a16="http://schemas.microsoft.com/office/drawing/2014/main" val="558466059"/>
                    </a:ext>
                  </a:extLst>
                </a:gridCol>
              </a:tblGrid>
              <a:tr h="708667">
                <a:tc>
                  <a:txBody>
                    <a:bodyPr/>
                    <a:lstStyle/>
                    <a:p>
                      <a:r>
                        <a:rPr lang="en-AU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#Both CDCL-SBJ and PCL-SBJ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Average visit ratio in PCL-SBJ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#Solved PCL-SBJ</a:t>
                      </a:r>
                    </a:p>
                    <a:p>
                      <a:r>
                        <a:rPr lang="en-AU" dirty="0"/>
                        <a:t>not CDCL-SBJ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5708"/>
                  </a:ext>
                </a:extLst>
              </a:tr>
              <a:tr h="410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Block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64741"/>
                  </a:ext>
                </a:extLst>
              </a:tr>
              <a:tr h="410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Chain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25711"/>
                  </a:ext>
                </a:extLst>
              </a:tr>
              <a:tr h="410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Counter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937778"/>
                  </a:ext>
                </a:extLst>
              </a:tr>
              <a:tr h="410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err="1"/>
                        <a:t>K_dum_p</a:t>
                      </a:r>
                      <a:r>
                        <a:rPr lang="en-AU" sz="1800" dirty="0"/>
                        <a:t>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80392"/>
                  </a:ext>
                </a:extLst>
              </a:tr>
              <a:tr h="410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err="1"/>
                        <a:t>K_lin_p</a:t>
                      </a:r>
                      <a:r>
                        <a:rPr lang="en-AU" sz="1800" dirty="0"/>
                        <a:t>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41575"/>
                  </a:ext>
                </a:extLst>
              </a:tr>
              <a:tr h="410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err="1"/>
                        <a:t>Logn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45969"/>
                  </a:ext>
                </a:extLst>
              </a:tr>
              <a:tr h="410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Toilet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87526"/>
                  </a:ext>
                </a:extLst>
              </a:tr>
              <a:tr h="410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Tree (2004)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6810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86DE-0088-4FF7-8BE0-F62109B2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2AE-728F-46FC-8154-16350B07FEB7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0A167-C706-4706-882A-029EABDB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606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0D27-A9FD-4688-9557-76E905B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 and discussion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6F76-406F-422E-BE79-33BF9B48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Proof and disproof number is not very informative in the current setting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FECA2-F554-4941-9E63-B5F4DBB98BCC}"/>
              </a:ext>
            </a:extLst>
          </p:cNvPr>
          <p:cNvSpPr txBox="1"/>
          <p:nvPr/>
        </p:nvSpPr>
        <p:spPr>
          <a:xfrm>
            <a:off x="2593164" y="6038463"/>
            <a:ext cx="6117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PNS is unhelpful: Both instances are UNSAT, </a:t>
            </a:r>
            <a:r>
              <a:rPr lang="en-AU" sz="1200" dirty="0" err="1"/>
              <a:t>pn-dn</a:t>
            </a:r>
            <a:r>
              <a:rPr lang="en-AU" sz="1200" dirty="0"/>
              <a:t> becomes positive only before they are solved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70415001-45E5-4CE6-9DF1-63C988D4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9644-A2CF-405A-B53A-2519AE8927B4}" type="datetime1">
              <a:rPr lang="en-AU" smtClean="0"/>
              <a:t>10/04/2022</a:t>
            </a:fld>
            <a:endParaRPr lang="en-AU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400439C-8714-451B-B09A-DFD5EEE5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34</a:t>
            </a:fld>
            <a:endParaRPr lang="en-AU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ABC14F3-6E14-4FCC-A7F6-3EF28D9E3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73" y="2915196"/>
            <a:ext cx="3832478" cy="306598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C5BD35E-6FB3-4535-B8CD-39069655D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49" y="2674639"/>
            <a:ext cx="4179224" cy="33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CDBC-8E49-47E4-8E6A-62F2D88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3BB5-078C-4D08-BE36-C8C9C14A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Expectation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Implementation and Result</a:t>
            </a:r>
          </a:p>
          <a:p>
            <a:r>
              <a:rPr lang="en-AU" dirty="0"/>
              <a:t>Conclusion and 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05A8-2B7F-49F2-B85F-E184D29B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DE7-6C8A-4C72-A02D-6E0C80A061E8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8C2EF-631E-4099-B636-3A42C2D0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20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E065-214E-4662-880F-7776582C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Outcome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7C9D34-EE19-4853-8168-2FCDAEB1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8779-050A-42F5-A627-9B6B8710857D}" type="datetime1">
              <a:rPr lang="en-AU" smtClean="0"/>
              <a:t>10/04/2022</a:t>
            </a:fld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DF6D40-4436-40FB-A38A-30F6183F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36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F7B56-B8CA-418C-A262-89C1B0EE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we design and implement a PNS-based Backjumping solver?</a:t>
            </a:r>
          </a:p>
          <a:p>
            <a:pPr lvl="1"/>
            <a:r>
              <a:rPr lang="en-AU" dirty="0"/>
              <a:t>Definitely</a:t>
            </a:r>
          </a:p>
          <a:p>
            <a:r>
              <a:rPr lang="en-AU" dirty="0"/>
              <a:t>Can we design and implement a PNS-based QCDCL solver?</a:t>
            </a:r>
          </a:p>
          <a:p>
            <a:pPr lvl="1"/>
            <a:r>
              <a:rPr lang="en-AU" dirty="0"/>
              <a:t>Yes, if we ignore cube learning and pure literal elimination</a:t>
            </a:r>
          </a:p>
          <a:p>
            <a:pPr lvl="1"/>
            <a:r>
              <a:rPr lang="en-AU" dirty="0"/>
              <a:t>Doable with full QCDCL if postpone new unit propagation</a:t>
            </a:r>
          </a:p>
          <a:p>
            <a:pPr lvl="1"/>
            <a:r>
              <a:rPr lang="en-AU" dirty="0"/>
              <a:t>There are significant obstacles when we activate pure literal elimination</a:t>
            </a:r>
          </a:p>
          <a:p>
            <a:r>
              <a:rPr lang="en-AU" dirty="0"/>
              <a:t>Can PNS bring any performance benefits?</a:t>
            </a:r>
          </a:p>
          <a:p>
            <a:pPr lvl="1"/>
            <a:r>
              <a:rPr lang="en-AU" dirty="0"/>
              <a:t>Open question, need to design initialization heuristics for QBF</a:t>
            </a:r>
          </a:p>
        </p:txBody>
      </p:sp>
    </p:spTree>
    <p:extLst>
      <p:ext uri="{BB962C8B-B14F-4D97-AF65-F5344CB8AC3E}">
        <p14:creationId xmlns:p14="http://schemas.microsoft.com/office/powerpoint/2010/main" val="2283210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E3F1-32EE-408C-84E5-6CEBEF1E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E2091F-1487-4B02-AE9F-07087476D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080768"/>
              </p:ext>
            </p:extLst>
          </p:nvPr>
        </p:nvGraphicFramePr>
        <p:xfrm>
          <a:off x="1136964" y="1826260"/>
          <a:ext cx="925641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348">
                  <a:extLst>
                    <a:ext uri="{9D8B030D-6E8A-4147-A177-3AD203B41FA5}">
                      <a16:colId xmlns:a16="http://schemas.microsoft.com/office/drawing/2014/main" val="2040763071"/>
                    </a:ext>
                  </a:extLst>
                </a:gridCol>
                <a:gridCol w="4468066">
                  <a:extLst>
                    <a:ext uri="{9D8B030D-6E8A-4147-A177-3AD203B41FA5}">
                      <a16:colId xmlns:a16="http://schemas.microsoft.com/office/drawing/2014/main" val="1584616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Related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My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2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Proof number search (Allis, 1994)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AU" dirty="0"/>
                        <a:t>PNS + Backjumping based QBF solver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5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QDLL algorithm  (</a:t>
                      </a:r>
                      <a:r>
                        <a:rPr lang="en-AU" dirty="0" err="1"/>
                        <a:t>Cadoli</a:t>
                      </a:r>
                      <a:r>
                        <a:rPr lang="en-AU" dirty="0"/>
                        <a:t>, 1998)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AU" dirty="0"/>
                        <a:t>PNS + Backjumping based QBF solver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6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 watched literal data structure (Zhang, 2001)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4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Backjumping in QBF (</a:t>
                      </a:r>
                      <a:r>
                        <a:rPr lang="en-AU" dirty="0" err="1"/>
                        <a:t>Giunchiglia</a:t>
                      </a:r>
                      <a:r>
                        <a:rPr lang="en-AU" dirty="0"/>
                        <a:t>, 2001)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AU" dirty="0"/>
                        <a:t>PNS + Backjumping based QBF solver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QCDCL (Zhang, </a:t>
                      </a:r>
                      <a:r>
                        <a:rPr lang="en-AU" dirty="0" err="1"/>
                        <a:t>Letz</a:t>
                      </a:r>
                      <a:r>
                        <a:rPr lang="en-AU" dirty="0"/>
                        <a:t>, </a:t>
                      </a:r>
                      <a:r>
                        <a:rPr lang="en-AU" dirty="0" err="1"/>
                        <a:t>Giunchiglia</a:t>
                      </a:r>
                      <a:r>
                        <a:rPr lang="en-AU" dirty="0"/>
                        <a:t>, 2002)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PNS + CDCL + SBJ based QBF solver</a:t>
                      </a:r>
                    </a:p>
                    <a:p>
                      <a:r>
                        <a:rPr lang="en-AU" dirty="0"/>
                        <a:t>Show the difficulty of combining PNS + SDCL or activate pure literal elimination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2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MCTS + CDCL based SAT solver (</a:t>
                      </a:r>
                      <a:r>
                        <a:rPr lang="en-AU" dirty="0" err="1"/>
                        <a:t>Schloeter</a:t>
                      </a:r>
                      <a:r>
                        <a:rPr lang="en-AU" dirty="0"/>
                        <a:t>, 2017)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60899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CE217-12E7-4D7B-8F28-8A7EA379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EEC9-8695-4D0E-A873-6C3314D1987F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63A2E-65B9-4C75-8502-FFE50661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583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8547-B5C7-44CE-9C72-E8C59E1D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49EE-AE68-494C-9D1F-BB9D4A3F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Resolve the issue with PLE</a:t>
            </a:r>
          </a:p>
          <a:p>
            <a:r>
              <a:rPr lang="en-AU" dirty="0"/>
              <a:t>PNS </a:t>
            </a:r>
            <a:r>
              <a:rPr lang="en-US" altLang="zh-CN" dirty="0"/>
              <a:t>and</a:t>
            </a:r>
            <a:r>
              <a:rPr lang="en-AU" altLang="zh-CN"/>
              <a:t> SDCL</a:t>
            </a:r>
            <a:endParaRPr lang="en-AU" dirty="0"/>
          </a:p>
          <a:p>
            <a:r>
              <a:rPr lang="en-AU" dirty="0"/>
              <a:t>Parameter tuning</a:t>
            </a:r>
          </a:p>
          <a:p>
            <a:pPr lvl="1"/>
            <a:r>
              <a:rPr lang="en-AU" dirty="0"/>
              <a:t>Initialization heuristics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F40C-526C-43E1-850D-5709BD32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997D-D01F-4992-BF92-654F8BD1CD9E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79F14-1F78-455B-846C-7210E93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992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026F-9A90-4D3B-A9A0-34E1BBA8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192" y="2766218"/>
            <a:ext cx="10515600" cy="1325563"/>
          </a:xfrm>
        </p:spPr>
        <p:txBody>
          <a:bodyPr/>
          <a:lstStyle/>
          <a:p>
            <a:r>
              <a:rPr lang="en-AU" dirty="0"/>
              <a:t>Thanks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F3A45-7E8A-4ABB-8BD8-5B7B4414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FC58-2151-4C7A-AA4D-12E099D65934}" type="datetime1">
              <a:rPr lang="en-AU" smtClean="0"/>
              <a:t>10/04/2022</a:t>
            </a:fld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86EF-4665-41E9-81B4-EEC9EF4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50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CDBC-8E49-47E4-8E6A-62F2D889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3BB5-078C-4D08-BE36-C8C9C14A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Expectation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Methodology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Implementation and Result</a:t>
            </a: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Conclusion and Future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E013-A961-45C4-9B42-9EA12BA1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FC17-7B9A-4AE1-ABA1-12FBD3D45600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ED492-72D1-45E4-B7FF-BCC6B413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4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303E-F880-4345-B6A1-255792F3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60" y="0"/>
            <a:ext cx="9692640" cy="1325562"/>
          </a:xfrm>
        </p:spPr>
        <p:txBody>
          <a:bodyPr/>
          <a:lstStyle/>
          <a:p>
            <a:r>
              <a:rPr lang="en-AU" dirty="0"/>
              <a:t>QBF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A7F59F-7749-442C-9E41-22F0079CA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803" y="1325562"/>
                <a:ext cx="9602095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AU" sz="2000" dirty="0"/>
              </a:p>
              <a:p>
                <a:r>
                  <a:rPr lang="en-AU" sz="2400" dirty="0"/>
                  <a:t>QBF expression: quantifier prefix + propositional formula (CNF)</a:t>
                </a:r>
              </a:p>
              <a:p>
                <a:pPr marL="0" indent="0">
                  <a:buNone/>
                </a:pPr>
                <a:r>
                  <a:rPr lang="en-AU" sz="2400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z-Cyrl-AZ" sz="2400" i="1">
                        <a:latin typeface="Cambria Math" panose="02040503050406030204" pitchFamily="18" charset="0"/>
                      </a:rPr>
                      <m:t>Ф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       (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∃,∀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r>
                  <a:rPr lang="en-AU" sz="2400" dirty="0"/>
                  <a:t>Semantic </a:t>
                </a:r>
                <a:r>
                  <a:rPr lang="en-AU" sz="2200" dirty="0"/>
                  <a:t>of</a:t>
                </a:r>
                <a:r>
                  <a:rPr lang="en-AU" sz="2400" dirty="0"/>
                  <a:t> QBF</a:t>
                </a:r>
              </a:p>
              <a:p>
                <a:pPr lvl="1"/>
                <a:r>
                  <a:rPr lang="en-AU" sz="1700" dirty="0"/>
                  <a:t>If </a:t>
                </a:r>
                <a14:m>
                  <m:oMath xmlns:m="http://schemas.openxmlformats.org/officeDocument/2006/math">
                    <m:r>
                      <a:rPr lang="az-Cyrl-AZ" sz="1700" b="0" i="1" smtClean="0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1700" dirty="0"/>
                  <a:t> contains a contradictory clause, false</a:t>
                </a:r>
              </a:p>
              <a:p>
                <a:pPr lvl="1"/>
                <a:r>
                  <a:rPr lang="en-AU" sz="1700" dirty="0"/>
                  <a:t>If </a:t>
                </a:r>
                <a14:m>
                  <m:oMath xmlns:m="http://schemas.openxmlformats.org/officeDocument/2006/math">
                    <m:r>
                      <a:rPr lang="az-Cyrl-AZ" sz="1700" b="0" i="1" smtClean="0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1700" dirty="0"/>
                  <a:t> has all clauses satisfied, true</a:t>
                </a:r>
              </a:p>
              <a:p>
                <a:pPr lvl="1"/>
                <a:r>
                  <a:rPr lang="en-AU" sz="17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1700" dirty="0"/>
                  <a:t> is existential, </a:t>
                </a:r>
                <a14:m>
                  <m:oMath xmlns:m="http://schemas.openxmlformats.org/officeDocument/2006/math">
                    <m:r>
                      <a:rPr lang="en-AU" sz="17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1700" dirty="0"/>
                  <a:t> is true </a:t>
                </a:r>
                <a:r>
                  <a:rPr lang="en-AU" sz="1700" dirty="0" err="1"/>
                  <a:t>iff</a:t>
                </a:r>
                <a:r>
                  <a:rPr lang="en-AU" sz="1700" dirty="0"/>
                  <a:t>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z-Cyrl-AZ" sz="1700" i="1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17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1700" dirty="0"/>
                  <a:t>) </a:t>
                </a:r>
                <a:r>
                  <a:rPr lang="en-AU" sz="1700" b="1" dirty="0">
                    <a:solidFill>
                      <a:srgbClr val="00B050"/>
                    </a:solidFill>
                  </a:rPr>
                  <a:t>or</a:t>
                </a:r>
                <a:r>
                  <a:rPr lang="en-AU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z-Cyrl-AZ" sz="1700" i="1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1700" dirty="0"/>
                  <a:t>(</a:t>
                </a:r>
                <a14:m>
                  <m:oMath xmlns:m="http://schemas.openxmlformats.org/officeDocument/2006/math">
                    <m:r>
                      <a:rPr lang="en-AU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1700" dirty="0"/>
                  <a:t>) is true. </a:t>
                </a:r>
              </a:p>
              <a:p>
                <a:pPr lvl="1"/>
                <a:r>
                  <a:rPr lang="en-AU" sz="17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1700" dirty="0"/>
                  <a:t> is universal, </a:t>
                </a:r>
                <a14:m>
                  <m:oMath xmlns:m="http://schemas.openxmlformats.org/officeDocument/2006/math">
                    <m:r>
                      <a:rPr lang="en-AU" sz="17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1700" dirty="0"/>
                  <a:t> is true </a:t>
                </a:r>
                <a:r>
                  <a:rPr lang="en-AU" sz="1700" dirty="0" err="1"/>
                  <a:t>iff</a:t>
                </a:r>
                <a:r>
                  <a:rPr lang="en-AU" sz="1700" dirty="0"/>
                  <a:t> both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17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z-Cyrl-AZ" sz="1700" i="1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17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1700" dirty="0"/>
                  <a:t>) </a:t>
                </a:r>
                <a:r>
                  <a:rPr lang="en-AU" sz="1700" b="1" dirty="0">
                    <a:solidFill>
                      <a:srgbClr val="00B050"/>
                    </a:solidFill>
                  </a:rPr>
                  <a:t>and</a:t>
                </a:r>
                <a:r>
                  <a:rPr lang="en-AU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1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17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az-Cyrl-AZ" sz="1700" i="1">
                        <a:latin typeface="Cambria Math" panose="02040503050406030204" pitchFamily="18" charset="0"/>
                      </a:rPr>
                      <m:t>Ф</m:t>
                    </m:r>
                  </m:oMath>
                </a14:m>
                <a:r>
                  <a:rPr lang="en-AU" sz="1700" dirty="0"/>
                  <a:t>(</a:t>
                </a:r>
                <a14:m>
                  <m:oMath xmlns:m="http://schemas.openxmlformats.org/officeDocument/2006/math">
                    <m:r>
                      <a:rPr lang="en-AU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7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1700" dirty="0"/>
                  <a:t>) is true.</a:t>
                </a:r>
              </a:p>
              <a:p>
                <a:pPr marL="0" indent="0">
                  <a:buNone/>
                </a:pPr>
                <a:r>
                  <a:rPr lang="en-AU" sz="1700" dirty="0"/>
                  <a:t>    </a:t>
                </a:r>
              </a:p>
              <a:p>
                <a:r>
                  <a:rPr lang="en-AU" sz="2400" dirty="0"/>
                  <a:t>Significance of QBF: model checking, planning, games…</a:t>
                </a:r>
              </a:p>
              <a:p>
                <a:r>
                  <a:rPr lang="en-AU" sz="2400" dirty="0"/>
                  <a:t>QBF solvers: expansion-based (e.g. </a:t>
                </a:r>
                <a:r>
                  <a:rPr lang="en-AU" sz="2400" dirty="0" err="1"/>
                  <a:t>caqe</a:t>
                </a:r>
                <a:r>
                  <a:rPr lang="en-AU" sz="2400" dirty="0"/>
                  <a:t>), search-based (e.g. </a:t>
                </a:r>
                <a:r>
                  <a:rPr lang="en-AU" sz="2400" dirty="0" err="1"/>
                  <a:t>DepQBF</a:t>
                </a:r>
                <a:r>
                  <a:rPr lang="en-AU" sz="2400" dirty="0"/>
                  <a:t>)</a:t>
                </a:r>
              </a:p>
              <a:p>
                <a:r>
                  <a:rPr lang="en-AU" sz="2400" dirty="0"/>
                  <a:t>Notation: From now on, we would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400" dirty="0"/>
                  <a:t> to represent existential variables,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400" dirty="0"/>
                  <a:t> to represent universal variables.</a:t>
                </a:r>
              </a:p>
              <a:p>
                <a:endParaRPr lang="en-AU" sz="2000" dirty="0"/>
              </a:p>
              <a:p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A7F59F-7749-442C-9E41-22F0079CA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803" y="1325562"/>
                <a:ext cx="9602095" cy="4351338"/>
              </a:xfrm>
              <a:blipFill>
                <a:blip r:embed="rId2"/>
                <a:stretch>
                  <a:fillRect l="-698" b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691A5-E69D-463B-81B3-C5568185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DCBD-88F3-44BD-A67E-758F0C34F5F6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2993E-4D7A-4269-8A17-CF08017F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7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3FE-E5FF-4DBD-A0B7-148C4CA1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Assertion clauses/cubes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FF485-08C9-4D19-9B69-134DA2A5F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3873"/>
                <a:ext cx="10515600" cy="4969002"/>
              </a:xfrm>
            </p:spPr>
            <p:txBody>
              <a:bodyPr>
                <a:normAutofit/>
              </a:bodyPr>
              <a:lstStyle/>
              <a:p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QBF under partial assignment </a:t>
                </a: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-contradicted clause: a clause that has all existential literals falsified and no universal literal satisfied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], 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A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-satisfied cube: a cube that has all universal literals satisfied and no existential literal falsified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], 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A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-false clause: a clause that has all literals falsified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], 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sSub>
                      <m:sSubPr>
                        <m:ctrlP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A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-truth </a:t>
                </a:r>
                <a:r>
                  <a:rPr lang="en-AU">
                    <a:latin typeface="Arial" panose="020B0604020202020204" pitchFamily="34" charset="0"/>
                    <a:cs typeface="Arial" panose="020B0604020202020204" pitchFamily="34" charset="0"/>
                  </a:rPr>
                  <a:t>cube: a </a:t>
                </a:r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cube that has all literals satisfied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μ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=[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A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], 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</m:t>
                    </m:r>
                    <m:r>
                      <m:rPr>
                        <m:nor/>
                      </m:rPr>
                      <a:rPr lang="en-AU" sz="2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AU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∧</m:t>
                    </m:r>
                    <m:sSub>
                      <m:sSubPr>
                        <m:ctrlP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A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A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7FF485-08C9-4D19-9B69-134DA2A5F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3873"/>
                <a:ext cx="10515600" cy="4969002"/>
              </a:xfrm>
              <a:blipFill>
                <a:blip r:embed="rId3"/>
                <a:stretch>
                  <a:fillRect l="-1043" t="-22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ECF6-B654-4303-AAFA-19A2D2B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C5D-D57D-4213-865A-7512692F95C2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A3110-5E7C-46EA-8731-9AD5A442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3CF5-7299-4A0B-B0F5-DE9FD90B1110}"/>
              </a:ext>
            </a:extLst>
          </p:cNvPr>
          <p:cNvSpPr txBox="1"/>
          <p:nvPr/>
        </p:nvSpPr>
        <p:spPr>
          <a:xfrm>
            <a:off x="2020229" y="6253232"/>
            <a:ext cx="885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Adapt from: </a:t>
            </a:r>
            <a:r>
              <a:rPr lang="en-AU" sz="1100" dirty="0">
                <a:hlinkClick r:id="rId4"/>
              </a:rPr>
              <a:t>https://www.researchgate.net/publication/220543407_ClauseTerm_Resolution_and_Learning_in_the_Evaluation_of_Quantified_Boolean_Formulas</a:t>
            </a:r>
            <a:endParaRPr lang="en-AU" sz="11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183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AEA8-4ACA-4DFA-A22E-7DBDF870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based </a:t>
            </a:r>
            <a:r>
              <a:rPr lang="en-AU"/>
              <a:t>QBF solving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D5025-B90F-4055-B63A-F6CEBB4F3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261" y="1539089"/>
                <a:ext cx="10801539" cy="463787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/>
                  <a:t>1998: QDPLL</a:t>
                </a:r>
              </a:p>
              <a:p>
                <a:pPr lvl="1"/>
                <a:r>
                  <a:rPr lang="en-AU" dirty="0"/>
                  <a:t>QBF definition</a:t>
                </a:r>
              </a:p>
              <a:p>
                <a:pPr lvl="1"/>
                <a:r>
                  <a:rPr lang="en-AU" dirty="0"/>
                  <a:t>Unit propagation</a:t>
                </a:r>
              </a:p>
              <a:p>
                <a:pPr lvl="1"/>
                <a:r>
                  <a:rPr lang="en-AU" dirty="0"/>
                  <a:t>Pure literal elimination</a:t>
                </a:r>
              </a:p>
              <a:p>
                <a:r>
                  <a:rPr lang="en-AU" dirty="0"/>
                  <a:t>2001: Backjumping (CBJ + SBJ)</a:t>
                </a:r>
              </a:p>
              <a:p>
                <a:pPr lvl="1"/>
                <a:r>
                  <a:rPr lang="en-AU" dirty="0"/>
                  <a:t>Reason for conflict: associate each false state with a </a:t>
                </a:r>
                <a:r>
                  <a:rPr lang="el-G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-contradicted</a:t>
                </a:r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 clause</a:t>
                </a:r>
                <a:endParaRPr lang="en-AU" dirty="0"/>
              </a:p>
              <a:p>
                <a:pPr lvl="1"/>
                <a:r>
                  <a:rPr lang="en-AU" dirty="0"/>
                  <a:t>Reason for solution: associate each true state with a </a:t>
                </a:r>
                <a:r>
                  <a:rPr lang="el-G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-truth</a:t>
                </a:r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 cube</a:t>
                </a:r>
                <a:endParaRPr lang="en-AU" dirty="0"/>
              </a:p>
              <a:p>
                <a:pPr lvl="1"/>
                <a:r>
                  <a:rPr lang="en-AU" dirty="0"/>
                  <a:t>Q-resolution to calculate reasons for internal nodes</a:t>
                </a:r>
              </a:p>
              <a:p>
                <a:pPr lvl="1"/>
                <a:r>
                  <a:rPr lang="en-AU" dirty="0"/>
                  <a:t>Pruning when reason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z-Cyrl-AZ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z-Cyrl-AZ" i="1"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μ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AU" dirty="0"/>
                  <a:t> does not contain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AU" dirty="0"/>
              </a:p>
              <a:p>
                <a:r>
                  <a:rPr lang="en-AU" dirty="0"/>
                  <a:t>2002: Conflict solution driven learning (QCDCL/CSDCL=CDCL + SDCL)</a:t>
                </a:r>
              </a:p>
              <a:p>
                <a:pPr lvl="1"/>
                <a:r>
                  <a:rPr lang="en-AU" dirty="0"/>
                  <a:t>Backjumping improvement, reason not only affect the current path of the search tree</a:t>
                </a:r>
              </a:p>
              <a:p>
                <a:pPr lvl="1"/>
                <a:r>
                  <a:rPr lang="en-AU" dirty="0"/>
                  <a:t>Associate each false state with a </a:t>
                </a:r>
                <a:r>
                  <a:rPr lang="el-G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-contradicted</a:t>
                </a:r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 clause, </a:t>
                </a:r>
                <a:r>
                  <a:rPr lang="en-AU" dirty="0"/>
                  <a:t>each true state with a </a:t>
                </a:r>
                <a:r>
                  <a:rPr lang="el-G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AU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-satisfied</a:t>
                </a:r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 cube</a:t>
                </a:r>
                <a:endParaRPr lang="en-AU" dirty="0"/>
              </a:p>
              <a:p>
                <a:pPr lvl="1"/>
                <a:r>
                  <a:rPr lang="en-AU" dirty="0"/>
                  <a:t>Additional clauses and cubes are added conjunctively</a:t>
                </a:r>
                <a:r>
                  <a:rPr lang="en-AU"/>
                  <a:t>/disjunctively to </a:t>
                </a:r>
                <a:r>
                  <a:rPr lang="en-AU" dirty="0"/>
                  <a:t>the original formula</a:t>
                </a:r>
              </a:p>
              <a:p>
                <a:pPr lvl="1"/>
                <a:r>
                  <a:rPr lang="en-AU" dirty="0"/>
                  <a:t>More unit propagation</a:t>
                </a:r>
              </a:p>
              <a:p>
                <a:pPr lvl="1"/>
                <a:r>
                  <a:rPr lang="en-AU" dirty="0"/>
                  <a:t>Clauses and cubes are generated by Q-resolution</a:t>
                </a:r>
              </a:p>
              <a:p>
                <a:r>
                  <a:rPr lang="en-AU" b="1" dirty="0"/>
                  <a:t>For both Backjumping and QCDCL, the QBF is false </a:t>
                </a:r>
                <a:r>
                  <a:rPr lang="en-AU" b="1" dirty="0" err="1"/>
                  <a:t>iff</a:t>
                </a:r>
                <a:r>
                  <a:rPr lang="en-AU" b="1" dirty="0"/>
                  <a:t> empty clause is derived, the QBF is true </a:t>
                </a:r>
                <a:r>
                  <a:rPr lang="en-AU" b="1" dirty="0" err="1"/>
                  <a:t>iff</a:t>
                </a:r>
                <a:r>
                  <a:rPr lang="en-AU" b="1" dirty="0"/>
                  <a:t> empty cube is derived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D5025-B90F-4055-B63A-F6CEBB4F3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261" y="1539089"/>
                <a:ext cx="10801539" cy="4637874"/>
              </a:xfrm>
              <a:blipFill>
                <a:blip r:embed="rId3"/>
                <a:stretch>
                  <a:fillRect l="-508" t="-23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20BD-44A3-42CF-A923-BF0F00CA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CE40-2B11-462A-B531-2F203E4AB14B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8BA41-8A42-46EE-9500-D81D1BA2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7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1853-5BD0-41DF-9FD9-76867048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QBF game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064D-1E56-43BC-8703-D7113E47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966"/>
            <a:ext cx="10906075" cy="5056799"/>
          </a:xfrm>
        </p:spPr>
        <p:txBody>
          <a:bodyPr>
            <a:normAutofit/>
          </a:bodyPr>
          <a:lstStyle/>
          <a:p>
            <a:r>
              <a:rPr lang="en-AU" sz="2400" dirty="0"/>
              <a:t>QBF can be viewed as an and-or two player strategy game</a:t>
            </a:r>
          </a:p>
          <a:p>
            <a:pPr lvl="1"/>
            <a:r>
              <a:rPr lang="en-AU" sz="2000" dirty="0"/>
              <a:t>existential quantifier is the or player (maximizer)</a:t>
            </a:r>
          </a:p>
          <a:p>
            <a:pPr lvl="1"/>
            <a:r>
              <a:rPr lang="en-AU" sz="2000" dirty="0"/>
              <a:t>universal quantifier is the and player (minimizer)</a:t>
            </a:r>
          </a:p>
          <a:p>
            <a:pPr lvl="1"/>
            <a:r>
              <a:rPr lang="en-AU" sz="2000" dirty="0"/>
              <a:t>existential quantifier tries to satisfy the formula</a:t>
            </a:r>
          </a:p>
          <a:p>
            <a:pPr lvl="1"/>
            <a:r>
              <a:rPr lang="en-AU" sz="2000" dirty="0"/>
              <a:t>universal quantifier tries to falsify the formula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dirty="0"/>
              <a:t>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FD9C-4639-4538-85EA-87D06806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74ED-3CE8-482C-98A1-FBF7544ECB35}" type="datetime1">
              <a:rPr lang="en-AU" smtClean="0"/>
              <a:t>10/04/2022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80ED-081E-4F4F-B97B-D04D7339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16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2F8F-2B33-495C-B2A0-DA00940C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98" y="337120"/>
            <a:ext cx="9692640" cy="1325562"/>
          </a:xfrm>
        </p:spPr>
        <p:txBody>
          <a:bodyPr/>
          <a:lstStyle/>
          <a:p>
            <a:r>
              <a:rPr lang="en-AU" dirty="0"/>
              <a:t>Proof number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8BA1-E20F-4BE4-A5E5-B76AA129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98" y="1870603"/>
            <a:ext cx="6045711" cy="4826286"/>
          </a:xfrm>
        </p:spPr>
        <p:txBody>
          <a:bodyPr>
            <a:normAutofit fontScale="85000" lnSpcReduction="20000"/>
          </a:bodyPr>
          <a:lstStyle/>
          <a:p>
            <a:r>
              <a:rPr lang="en-AU" sz="2400" dirty="0"/>
              <a:t>Each node stores 2 </a:t>
            </a:r>
            <a:r>
              <a:rPr lang="en-US" altLang="zh-CN" sz="2400" dirty="0"/>
              <a:t>information</a:t>
            </a:r>
            <a:r>
              <a:rPr lang="en-AU" altLang="zh-CN" sz="2400" dirty="0"/>
              <a:t>: </a:t>
            </a:r>
          </a:p>
          <a:p>
            <a:pPr lvl="1"/>
            <a:r>
              <a:rPr lang="en-AU" altLang="zh-CN" sz="2000" dirty="0"/>
              <a:t>Proof number (</a:t>
            </a:r>
            <a:r>
              <a:rPr lang="en-AU" altLang="zh-CN" sz="2000" dirty="0" err="1"/>
              <a:t>pn</a:t>
            </a:r>
            <a:r>
              <a:rPr lang="en-AU" altLang="zh-CN" sz="2000" dirty="0"/>
              <a:t>)</a:t>
            </a:r>
          </a:p>
          <a:p>
            <a:pPr lvl="1"/>
            <a:r>
              <a:rPr lang="en-AU" sz="2000" dirty="0"/>
              <a:t>Disproof number (</a:t>
            </a:r>
            <a:r>
              <a:rPr lang="en-AU" sz="2000" dirty="0" err="1"/>
              <a:t>dn</a:t>
            </a:r>
            <a:r>
              <a:rPr lang="en-AU" sz="2000" dirty="0"/>
              <a:t>)</a:t>
            </a:r>
            <a:endParaRPr lang="en-AU" altLang="zh-CN" sz="2000" dirty="0"/>
          </a:p>
          <a:p>
            <a:r>
              <a:rPr lang="en-AU" altLang="zh-CN" sz="2400" dirty="0"/>
              <a:t>Iteration:</a:t>
            </a:r>
          </a:p>
          <a:p>
            <a:pPr lvl="1"/>
            <a:r>
              <a:rPr lang="en-AU" altLang="zh-CN" sz="2000" dirty="0"/>
              <a:t>Selection (find MPN)</a:t>
            </a:r>
          </a:p>
          <a:p>
            <a:pPr lvl="1"/>
            <a:r>
              <a:rPr lang="en-AU" altLang="zh-CN" sz="2000" dirty="0"/>
              <a:t>Expansion</a:t>
            </a:r>
          </a:p>
          <a:p>
            <a:pPr lvl="1"/>
            <a:r>
              <a:rPr lang="en-AU" altLang="zh-CN" sz="2000" dirty="0"/>
              <a:t>Initialization</a:t>
            </a:r>
          </a:p>
          <a:p>
            <a:pPr lvl="1"/>
            <a:r>
              <a:rPr lang="en-AU" altLang="zh-CN" sz="2000" dirty="0"/>
              <a:t>Backpropagation</a:t>
            </a:r>
          </a:p>
          <a:p>
            <a:r>
              <a:rPr lang="en-AU" altLang="zh-CN" sz="2400" dirty="0"/>
              <a:t>Advantage</a:t>
            </a:r>
          </a:p>
          <a:p>
            <a:pPr lvl="1"/>
            <a:r>
              <a:rPr lang="en-AU" altLang="zh-CN" sz="2000" dirty="0"/>
              <a:t>Not get stuck at one side of the searching space</a:t>
            </a:r>
          </a:p>
          <a:p>
            <a:r>
              <a:rPr lang="en-AU" altLang="zh-CN" sz="2400" dirty="0"/>
              <a:t>Drawback</a:t>
            </a:r>
          </a:p>
          <a:p>
            <a:pPr lvl="1"/>
            <a:r>
              <a:rPr lang="en-AU" altLang="zh-CN" sz="2000" dirty="0"/>
              <a:t>Memory issue, seesaw effect</a:t>
            </a:r>
          </a:p>
          <a:p>
            <a:r>
              <a:rPr lang="en-AU" sz="2400" dirty="0"/>
              <a:t>Variations</a:t>
            </a:r>
          </a:p>
          <a:p>
            <a:pPr lvl="1"/>
            <a:r>
              <a:rPr lang="en-AU" sz="2000" dirty="0"/>
              <a:t>DeepPNS, df-</a:t>
            </a:r>
            <a:r>
              <a:rPr lang="en-AU" sz="2000" dirty="0" err="1"/>
              <a:t>pn</a:t>
            </a:r>
            <a:r>
              <a:rPr lang="en-AU" sz="2000" dirty="0"/>
              <a:t>, PN2, PN* etc.</a:t>
            </a:r>
            <a:endParaRPr lang="en-AU" altLang="zh-CN" sz="2000" dirty="0"/>
          </a:p>
          <a:p>
            <a:endParaRPr lang="en-AU" altLang="zh-CN" sz="2400" dirty="0"/>
          </a:p>
          <a:p>
            <a:pPr marL="0" indent="0">
              <a:buNone/>
            </a:pPr>
            <a:r>
              <a:rPr lang="en-AU" altLang="zh-CN" sz="2400" dirty="0"/>
              <a:t>    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0E0D4-CF46-4252-BB66-C79FFDA54CCE}"/>
              </a:ext>
            </a:extLst>
          </p:cNvPr>
          <p:cNvSpPr/>
          <p:nvPr/>
        </p:nvSpPr>
        <p:spPr>
          <a:xfrm>
            <a:off x="8959956" y="2312947"/>
            <a:ext cx="1181528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2,2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C8057-5BCB-4CC9-8C60-2C135BC071DD}"/>
              </a:ext>
            </a:extLst>
          </p:cNvPr>
          <p:cNvSpPr/>
          <p:nvPr/>
        </p:nvSpPr>
        <p:spPr>
          <a:xfrm>
            <a:off x="7715893" y="4481499"/>
            <a:ext cx="1181528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1,1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B9C9D-4FE7-4D7F-BB28-3B32BFC9D320}"/>
              </a:ext>
            </a:extLst>
          </p:cNvPr>
          <p:cNvSpPr/>
          <p:nvPr/>
        </p:nvSpPr>
        <p:spPr>
          <a:xfrm>
            <a:off x="8306657" y="5741919"/>
            <a:ext cx="1181528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0, inf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8900-ED6A-44AF-833C-D32F6BD49376}"/>
              </a:ext>
            </a:extLst>
          </p:cNvPr>
          <p:cNvSpPr/>
          <p:nvPr/>
        </p:nvSpPr>
        <p:spPr>
          <a:xfrm>
            <a:off x="9855486" y="5741919"/>
            <a:ext cx="1181528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1,1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8D5F1E-AD8C-4BC7-80B6-901EF2FD3ABE}"/>
              </a:ext>
            </a:extLst>
          </p:cNvPr>
          <p:cNvSpPr/>
          <p:nvPr/>
        </p:nvSpPr>
        <p:spPr>
          <a:xfrm>
            <a:off x="8402686" y="3296978"/>
            <a:ext cx="731040" cy="53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B7176A-21D6-4680-B8B2-C3FEF575671B}"/>
              </a:ext>
            </a:extLst>
          </p:cNvPr>
          <p:cNvSpPr/>
          <p:nvPr/>
        </p:nvSpPr>
        <p:spPr>
          <a:xfrm>
            <a:off x="9836718" y="3296978"/>
            <a:ext cx="731040" cy="53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4,1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0AA12-9B6E-46F9-BA05-5871EB7CDAB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8768206" y="2693091"/>
            <a:ext cx="782514" cy="60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BAB8FB-A722-4428-BE91-507B5A465BC1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9550720" y="2693091"/>
            <a:ext cx="651518" cy="60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3024F3-B031-40B1-A43E-9F468220640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306657" y="3811243"/>
            <a:ext cx="359990" cy="67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9E12E-A0B5-40EF-AFD4-4FF99422D2C3}"/>
              </a:ext>
            </a:extLst>
          </p:cNvPr>
          <p:cNvSpPr/>
          <p:nvPr/>
        </p:nvSpPr>
        <p:spPr>
          <a:xfrm>
            <a:off x="9128195" y="4453493"/>
            <a:ext cx="1181528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1,1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84D8A-80DF-4FA8-AA05-C712E6EDAF26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8768206" y="3831234"/>
            <a:ext cx="950753" cy="62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5D3A68-8A48-44BC-BABC-4DD418BFA8E8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8897421" y="4833637"/>
            <a:ext cx="821538" cy="90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368A49-2BFA-4478-9423-155652CB25A8}"/>
              </a:ext>
            </a:extLst>
          </p:cNvPr>
          <p:cNvCxnSpPr>
            <a:endCxn id="9" idx="0"/>
          </p:cNvCxnSpPr>
          <p:nvPr/>
        </p:nvCxnSpPr>
        <p:spPr>
          <a:xfrm>
            <a:off x="9836718" y="4861643"/>
            <a:ext cx="609532" cy="88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D6560BE-5F4C-4CA8-9BCD-D907CBA0923B}"/>
              </a:ext>
            </a:extLst>
          </p:cNvPr>
          <p:cNvSpPr/>
          <p:nvPr/>
        </p:nvSpPr>
        <p:spPr>
          <a:xfrm>
            <a:off x="10879544" y="4198861"/>
            <a:ext cx="1181528" cy="1325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520ED4-56F5-44C3-8AB1-35D355D53350}"/>
              </a:ext>
            </a:extLst>
          </p:cNvPr>
          <p:cNvCxnSpPr>
            <a:stCxn id="11" idx="5"/>
            <a:endCxn id="25" idx="0"/>
          </p:cNvCxnSpPr>
          <p:nvPr/>
        </p:nvCxnSpPr>
        <p:spPr>
          <a:xfrm>
            <a:off x="10460700" y="3752994"/>
            <a:ext cx="1009608" cy="44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CE426F-6B7D-4DF6-AB3A-32C15203E784}"/>
              </a:ext>
            </a:extLst>
          </p:cNvPr>
          <p:cNvSpPr/>
          <p:nvPr/>
        </p:nvSpPr>
        <p:spPr>
          <a:xfrm>
            <a:off x="9298522" y="4453493"/>
            <a:ext cx="914400" cy="37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0,inf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B0F0A9-11B0-449A-B4C9-9409908732E7}"/>
              </a:ext>
            </a:extLst>
          </p:cNvPr>
          <p:cNvSpPr/>
          <p:nvPr/>
        </p:nvSpPr>
        <p:spPr>
          <a:xfrm>
            <a:off x="8390135" y="3324984"/>
            <a:ext cx="731040" cy="53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1,1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2D4AC5-9834-4AB3-A101-A467372B04FE}"/>
              </a:ext>
            </a:extLst>
          </p:cNvPr>
          <p:cNvSpPr/>
          <p:nvPr/>
        </p:nvSpPr>
        <p:spPr>
          <a:xfrm>
            <a:off x="8961634" y="2333104"/>
            <a:ext cx="1181528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FF00"/>
                </a:solidFill>
              </a:rPr>
              <a:t>1,2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7F1338E-7FD5-4EAC-93DD-A68796D11026}"/>
              </a:ext>
            </a:extLst>
          </p:cNvPr>
          <p:cNvSpPr/>
          <p:nvPr/>
        </p:nvSpPr>
        <p:spPr>
          <a:xfrm>
            <a:off x="9623101" y="1089158"/>
            <a:ext cx="2315470" cy="791307"/>
          </a:xfrm>
          <a:prstGeom prst="wedgeEllipseCallout">
            <a:avLst>
              <a:gd name="adj1" fmla="val -46125"/>
              <a:gd name="adj2" fmla="val 1014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argmin</a:t>
            </a:r>
            <a:r>
              <a:rPr lang="en-AU" dirty="0"/>
              <a:t>(</a:t>
            </a:r>
            <a:r>
              <a:rPr lang="en-AU" dirty="0" err="1"/>
              <a:t>pn</a:t>
            </a:r>
            <a:r>
              <a:rPr lang="en-AU" dirty="0"/>
              <a:t>)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AA8F5C88-50FE-485D-B899-3D03C2C19608}"/>
              </a:ext>
            </a:extLst>
          </p:cNvPr>
          <p:cNvSpPr/>
          <p:nvPr/>
        </p:nvSpPr>
        <p:spPr>
          <a:xfrm>
            <a:off x="6260275" y="2222547"/>
            <a:ext cx="2315470" cy="791307"/>
          </a:xfrm>
          <a:prstGeom prst="wedgeEllipseCallout">
            <a:avLst>
              <a:gd name="adj1" fmla="val 47943"/>
              <a:gd name="adj2" fmla="val 910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argmin</a:t>
            </a:r>
            <a:r>
              <a:rPr lang="en-AU" dirty="0"/>
              <a:t>(</a:t>
            </a:r>
            <a:r>
              <a:rPr lang="en-AU" dirty="0" err="1"/>
              <a:t>dn</a:t>
            </a:r>
            <a:r>
              <a:rPr lang="en-AU" dirty="0"/>
              <a:t>)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BF1B96B9-7CF5-44FA-9B79-AD7ADC714D62}"/>
              </a:ext>
            </a:extLst>
          </p:cNvPr>
          <p:cNvSpPr/>
          <p:nvPr/>
        </p:nvSpPr>
        <p:spPr>
          <a:xfrm>
            <a:off x="10464921" y="2785611"/>
            <a:ext cx="1727838" cy="846153"/>
          </a:xfrm>
          <a:prstGeom prst="wedgeEllipseCallout">
            <a:avLst>
              <a:gd name="adj1" fmla="val -59880"/>
              <a:gd name="adj2" fmla="val 1624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argmin</a:t>
            </a:r>
            <a:r>
              <a:rPr lang="en-AU" dirty="0"/>
              <a:t>(</a:t>
            </a:r>
            <a:r>
              <a:rPr lang="en-AU" dirty="0" err="1"/>
              <a:t>pn</a:t>
            </a:r>
            <a:r>
              <a:rPr lang="en-A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E10B5DE9-41AF-4942-BF35-A45BDE2CBBBD}"/>
                  </a:ext>
                </a:extLst>
              </p:cNvPr>
              <p:cNvSpPr/>
              <p:nvPr/>
            </p:nvSpPr>
            <p:spPr>
              <a:xfrm>
                <a:off x="10467231" y="2765154"/>
                <a:ext cx="1727838" cy="846153"/>
              </a:xfrm>
              <a:prstGeom prst="wedgeEllipseCallout">
                <a:avLst>
                  <a:gd name="adj1" fmla="val -59880"/>
                  <a:gd name="adj2" fmla="val 16245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err="1"/>
                  <a:t>pn</a:t>
                </a:r>
                <a:r>
                  <a:rPr lang="en-AU" sz="1400" dirty="0"/>
                  <a:t>=min(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1400" dirty="0"/>
                  <a:t>)</a:t>
                </a:r>
                <a:endParaRPr lang="en-AU" dirty="0"/>
              </a:p>
              <a:p>
                <a:pPr algn="ctr"/>
                <a:r>
                  <a:rPr lang="en-AU" sz="1200" dirty="0" err="1"/>
                  <a:t>dn</a:t>
                </a:r>
                <a:r>
                  <a:rPr lang="en-AU" sz="1200" dirty="0"/>
                  <a:t>=sum(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1200" dirty="0"/>
                  <a:t>)</a:t>
                </a:r>
              </a:p>
            </p:txBody>
          </p:sp>
        </mc:Choice>
        <mc:Fallback xmlns="">
          <p:sp>
            <p:nvSpPr>
              <p:cNvPr id="31" name="Speech Bubble: Oval 30">
                <a:extLst>
                  <a:ext uri="{FF2B5EF4-FFF2-40B4-BE49-F238E27FC236}">
                    <a16:creationId xmlns:a16="http://schemas.microsoft.com/office/drawing/2014/main" id="{E10B5DE9-41AF-4942-BF35-A45BDE2CB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231" y="2765154"/>
                <a:ext cx="1727838" cy="846153"/>
              </a:xfrm>
              <a:prstGeom prst="wedgeEllipseCallout">
                <a:avLst>
                  <a:gd name="adj1" fmla="val -59880"/>
                  <a:gd name="adj2" fmla="val 162454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peech Bubble: Oval 32">
                <a:extLst>
                  <a:ext uri="{FF2B5EF4-FFF2-40B4-BE49-F238E27FC236}">
                    <a16:creationId xmlns:a16="http://schemas.microsoft.com/office/drawing/2014/main" id="{FDD21274-9C54-4521-BAC1-4643237E3F8B}"/>
                  </a:ext>
                </a:extLst>
              </p:cNvPr>
              <p:cNvSpPr/>
              <p:nvPr/>
            </p:nvSpPr>
            <p:spPr>
              <a:xfrm>
                <a:off x="9623101" y="1079295"/>
                <a:ext cx="2315470" cy="791307"/>
              </a:xfrm>
              <a:prstGeom prst="wedgeEllipseCallout">
                <a:avLst>
                  <a:gd name="adj1" fmla="val -46125"/>
                  <a:gd name="adj2" fmla="val 10145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 err="1"/>
                  <a:t>pn</a:t>
                </a:r>
                <a:r>
                  <a:rPr lang="en-AU" sz="1400" dirty="0"/>
                  <a:t>=min(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  <m:sub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1400" dirty="0"/>
                  <a:t>) </a:t>
                </a:r>
                <a:r>
                  <a:rPr lang="en-AU" sz="1400" dirty="0" err="1"/>
                  <a:t>dn</a:t>
                </a:r>
                <a:r>
                  <a:rPr lang="en-AU" sz="1400" dirty="0"/>
                  <a:t>=sum(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1400" dirty="0"/>
                  <a:t>)</a:t>
                </a:r>
              </a:p>
            </p:txBody>
          </p:sp>
        </mc:Choice>
        <mc:Fallback xmlns="">
          <p:sp>
            <p:nvSpPr>
              <p:cNvPr id="33" name="Speech Bubble: Oval 32">
                <a:extLst>
                  <a:ext uri="{FF2B5EF4-FFF2-40B4-BE49-F238E27FC236}">
                    <a16:creationId xmlns:a16="http://schemas.microsoft.com/office/drawing/2014/main" id="{FDD21274-9C54-4521-BAC1-4643237E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01" y="1079295"/>
                <a:ext cx="2315470" cy="791307"/>
              </a:xfrm>
              <a:prstGeom prst="wedgeEllipseCallout">
                <a:avLst>
                  <a:gd name="adj1" fmla="val -46125"/>
                  <a:gd name="adj2" fmla="val 101451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peech Bubble: Oval 33">
                <a:extLst>
                  <a:ext uri="{FF2B5EF4-FFF2-40B4-BE49-F238E27FC236}">
                    <a16:creationId xmlns:a16="http://schemas.microsoft.com/office/drawing/2014/main" id="{068BD600-06A6-470C-9978-F423C9ACC958}"/>
                  </a:ext>
                </a:extLst>
              </p:cNvPr>
              <p:cNvSpPr/>
              <p:nvPr/>
            </p:nvSpPr>
            <p:spPr>
              <a:xfrm>
                <a:off x="6220514" y="2194518"/>
                <a:ext cx="2315470" cy="791307"/>
              </a:xfrm>
              <a:prstGeom prst="wedgeEllipseCallout">
                <a:avLst>
                  <a:gd name="adj1" fmla="val 47943"/>
                  <a:gd name="adj2" fmla="val 9106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/>
                  <a:t>pn=sum(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𝑝𝑛</m:t>
                        </m:r>
                      </m:e>
                      <m:sub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1400" dirty="0"/>
                  <a:t>) </a:t>
                </a:r>
                <a:r>
                  <a:rPr lang="en-AU" sz="1400" dirty="0" err="1"/>
                  <a:t>dn</a:t>
                </a:r>
                <a:r>
                  <a:rPr lang="en-AU" sz="1400" dirty="0"/>
                  <a:t>=min(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AU" sz="1400" dirty="0"/>
                  <a:t>)</a:t>
                </a:r>
              </a:p>
            </p:txBody>
          </p:sp>
        </mc:Choice>
        <mc:Fallback xmlns="">
          <p:sp>
            <p:nvSpPr>
              <p:cNvPr id="34" name="Speech Bubble: Oval 33">
                <a:extLst>
                  <a:ext uri="{FF2B5EF4-FFF2-40B4-BE49-F238E27FC236}">
                    <a16:creationId xmlns:a16="http://schemas.microsoft.com/office/drawing/2014/main" id="{068BD600-06A6-470C-9978-F423C9ACC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514" y="2194518"/>
                <a:ext cx="2315470" cy="791307"/>
              </a:xfrm>
              <a:prstGeom prst="wedgeEllipseCallout">
                <a:avLst>
                  <a:gd name="adj1" fmla="val 47943"/>
                  <a:gd name="adj2" fmla="val 9106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8AC63C0-7470-4067-B37B-61B5DD6E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558B-BCB1-462F-A207-8C96A1592887}" type="datetime1">
              <a:rPr lang="en-AU" smtClean="0"/>
              <a:t>10/04/2022</a:t>
            </a:fld>
            <a:endParaRPr lang="en-AU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49D282F-698C-469F-BD5F-5E969229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7B69-9FEC-4EF0-8045-96E86294FF2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8" grpId="0" animBg="1"/>
      <p:bldP spid="29" grpId="0" animBg="1"/>
      <p:bldP spid="30" grpId="0" animBg="1"/>
      <p:bldP spid="6" grpId="0" animBg="1"/>
      <p:bldP spid="24" grpId="0" animBg="1"/>
      <p:bldP spid="26" grpId="0" animBg="1"/>
      <p:bldP spid="31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2924</TotalTime>
  <Words>2645</Words>
  <Application>Microsoft Office PowerPoint</Application>
  <PresentationFormat>Widescreen</PresentationFormat>
  <Paragraphs>623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Roboto</vt:lpstr>
      <vt:lpstr>Office Theme</vt:lpstr>
      <vt:lpstr>Proof number search and QBF solving</vt:lpstr>
      <vt:lpstr>Motivation</vt:lpstr>
      <vt:lpstr>Outline</vt:lpstr>
      <vt:lpstr>Outline</vt:lpstr>
      <vt:lpstr>QBF</vt:lpstr>
      <vt:lpstr>Assertion clauses/cubes</vt:lpstr>
      <vt:lpstr>Search based QBF solving</vt:lpstr>
      <vt:lpstr>QBF game representation</vt:lpstr>
      <vt:lpstr>Proof number search</vt:lpstr>
      <vt:lpstr>Outline</vt:lpstr>
      <vt:lpstr>Expectation</vt:lpstr>
      <vt:lpstr>Expectation (cont.)</vt:lpstr>
      <vt:lpstr>Outline</vt:lpstr>
      <vt:lpstr>Proof number search and Backjumping</vt:lpstr>
      <vt:lpstr>Proof number search and Backjumping</vt:lpstr>
      <vt:lpstr>Proof number search and QCDCL</vt:lpstr>
      <vt:lpstr>Proof number search and QCDCL (cont.)</vt:lpstr>
      <vt:lpstr>Proof number search and QCDCL (cont.)</vt:lpstr>
      <vt:lpstr>QCDCL and PNS example</vt:lpstr>
      <vt:lpstr>QCDCL and PNS example</vt:lpstr>
      <vt:lpstr>QCDCL and PNS example</vt:lpstr>
      <vt:lpstr>Full story?</vt:lpstr>
      <vt:lpstr>Proof number search and QCDCL (cont.)</vt:lpstr>
      <vt:lpstr>Important fact</vt:lpstr>
      <vt:lpstr>Simplified problem</vt:lpstr>
      <vt:lpstr>Simplified problem (cont.)</vt:lpstr>
      <vt:lpstr>Can we go further?</vt:lpstr>
      <vt:lpstr>Can we go further?</vt:lpstr>
      <vt:lpstr>Can we go further?</vt:lpstr>
      <vt:lpstr>Outline</vt:lpstr>
      <vt:lpstr>Implementation details</vt:lpstr>
      <vt:lpstr>Result and discussion</vt:lpstr>
      <vt:lpstr>Result and discussion (cont.)</vt:lpstr>
      <vt:lpstr>Result and discussion (cont.)</vt:lpstr>
      <vt:lpstr>Outline</vt:lpstr>
      <vt:lpstr>Outcome</vt:lpstr>
      <vt:lpstr>Related Work</vt:lpstr>
      <vt:lpstr>Future 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number search and QBF solving</dc:title>
  <dc:creator>Yifan He</dc:creator>
  <cp:lastModifiedBy>Yifan He</cp:lastModifiedBy>
  <cp:revision>799</cp:revision>
  <dcterms:created xsi:type="dcterms:W3CDTF">2022-03-02T12:48:50Z</dcterms:created>
  <dcterms:modified xsi:type="dcterms:W3CDTF">2022-04-10T08:08:40Z</dcterms:modified>
</cp:coreProperties>
</file>