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160A-DC29-4612-BBEC-12FC4B16FD8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126D-1D79-4402-9567-2AB309ED5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Excercises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Differentiation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three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  and their function values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and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 . Please derive the three-point numerical differentiation formula for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including its approximation error. (12 pts)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22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IVP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</p:spPr>
            <p:txBody>
              <a:bodyPr/>
              <a:lstStyle/>
              <a:p>
                <a:r>
                  <a:rPr lang="en-US" altLang="zh-CN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solving IVP of ODE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has the best local truncation error, and find out the leading term of the local truncation error.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  <a:blipFill>
                <a:blip r:embed="rId2"/>
                <a:stretch>
                  <a:fillRect t="-1615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5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IVP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Hint: Taylor expansion</a:t>
            </a:r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5843" y="4086679"/>
                <a:ext cx="2551339" cy="492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3" y="4086679"/>
                <a:ext cx="2551339" cy="492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5843" y="4752376"/>
                <a:ext cx="7378302" cy="995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h</m:t>
                    </m:r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3" y="4752376"/>
                <a:ext cx="7378302" cy="995144"/>
              </a:xfrm>
              <a:prstGeom prst="rect">
                <a:avLst/>
              </a:prstGeom>
              <a:blipFill>
                <a:blip r:embed="rId3"/>
                <a:stretch>
                  <a:fillRect l="-83" t="-1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5843" y="3215285"/>
                <a:ext cx="7461915" cy="698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h𝑦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3" y="3215285"/>
                <a:ext cx="7461915" cy="698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91936" y="2331228"/>
                <a:ext cx="7461915" cy="698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h𝑦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36" y="2331228"/>
                <a:ext cx="7461915" cy="6984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91936" y="5837272"/>
                <a:ext cx="4608512" cy="524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36" y="5837272"/>
                <a:ext cx="4608512" cy="524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0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of Equations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Problem: </a:t>
            </a:r>
          </a:p>
          <a:p>
            <a:pPr>
              <a:buNone/>
            </a:pPr>
            <a:r>
              <a:rPr lang="en-US" altLang="zh-CN" dirty="0"/>
              <a:t>    a. what is the fixed points of the following iterative equation?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	b. If starting from             , what value will the equation converge to?</a:t>
            </a:r>
          </a:p>
          <a:p>
            <a:pPr>
              <a:buNone/>
            </a:pPr>
            <a:r>
              <a:rPr lang="en-US" altLang="zh-CN" dirty="0"/>
              <a:t>    c. If starting from             , what value will the equation converge to?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47864" y="2780928"/>
          <a:ext cx="2693640" cy="102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66680" imgH="406080" progId="Equation.3">
                  <p:embed/>
                </p:oleObj>
              </mc:Choice>
              <mc:Fallback>
                <p:oleObj name="公式" r:id="rId2" imgW="10666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80928"/>
                        <a:ext cx="2693640" cy="1026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35843" y="4027298"/>
          <a:ext cx="117613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3160" imgH="228600" progId="Equation.3">
                  <p:embed/>
                </p:oleObj>
              </mc:Choice>
              <mc:Fallback>
                <p:oleObj name="公式" r:id="rId4" imgW="533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843" y="4027298"/>
                        <a:ext cx="117613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488125" y="4930013"/>
          <a:ext cx="1204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45760" imgH="228600" progId="Equation.3">
                  <p:embed/>
                </p:oleObj>
              </mc:Choice>
              <mc:Fallback>
                <p:oleObj name="公式" r:id="rId6" imgW="5457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125" y="4930013"/>
                        <a:ext cx="12049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of Equations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72580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4594225" y="4323829"/>
            <a:ext cx="0" cy="20160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458940" y="4324846"/>
            <a:ext cx="126000" cy="0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456559" y="4315321"/>
            <a:ext cx="0" cy="20160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621148" y="6108536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148" y="6108536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291013" y="6099175"/>
          <a:ext cx="177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7480" imgH="215640" progId="Equation.3">
                  <p:embed/>
                </p:oleObj>
              </mc:Choice>
              <mc:Fallback>
                <p:oleObj name="公式" r:id="rId5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6099175"/>
                        <a:ext cx="1778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Least 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</a:t>
            </a:r>
          </a:p>
          <a:p>
            <a:pPr>
              <a:buNone/>
            </a:pPr>
            <a:r>
              <a:rPr lang="en-US" altLang="zh-CN" dirty="0"/>
              <a:t>	Given a function                  , find     and      so that it fits the following data and weights in a least-squares manner?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94075" y="2276872"/>
          <a:ext cx="288032" cy="40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4880" imgH="215640" progId="Equation.3">
                  <p:embed/>
                </p:oleObj>
              </mc:Choice>
              <mc:Fallback>
                <p:oleObj name="公式" r:id="rId2" imgW="164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075" y="2276872"/>
                        <a:ext cx="288032" cy="402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309820" y="2276872"/>
          <a:ext cx="3111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7480" imgH="215640" progId="Equation.3">
                  <p:embed/>
                </p:oleObj>
              </mc:Choice>
              <mc:Fallback>
                <p:oleObj name="公式" r:id="rId4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820" y="2276872"/>
                        <a:ext cx="3111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26295" y="2276872"/>
          <a:ext cx="1654032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39600" imgH="228600" progId="Equation.3">
                  <p:embed/>
                </p:oleObj>
              </mc:Choice>
              <mc:Fallback>
                <p:oleObj name="公式" r:id="rId6" imgW="939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295" y="2276872"/>
                        <a:ext cx="1654032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07704" y="4149080"/>
          <a:ext cx="4876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x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y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w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Least Squares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58062" y="1938411"/>
            <a:ext cx="3466066" cy="698501"/>
            <a:chOff x="1259632" y="1916832"/>
            <a:chExt cx="3466066" cy="698501"/>
          </a:xfrm>
        </p:grpSpPr>
        <p:sp>
          <p:nvSpPr>
            <p:cNvPr id="14" name="Rectangle 96"/>
            <p:cNvSpPr>
              <a:spLocks noChangeArrowheads="1"/>
            </p:cNvSpPr>
            <p:nvPr/>
          </p:nvSpPr>
          <p:spPr bwMode="auto">
            <a:xfrm>
              <a:off x="1683370" y="1918420"/>
              <a:ext cx="841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b="1" i="1">
                  <a:solidFill>
                    <a:srgbClr val="000000"/>
                  </a:solidFill>
                </a:rPr>
                <a:t>n</a:t>
              </a:r>
              <a:endParaRPr kumimoji="1" lang="en-US" altLang="zh-CN" sz="2800"/>
            </a:p>
          </p:txBody>
        </p:sp>
        <p:sp>
          <p:nvSpPr>
            <p:cNvPr id="16" name="Rectangle 98"/>
            <p:cNvSpPr>
              <a:spLocks noChangeArrowheads="1"/>
            </p:cNvSpPr>
            <p:nvPr/>
          </p:nvSpPr>
          <p:spPr bwMode="auto">
            <a:xfrm>
              <a:off x="3451845" y="1918420"/>
              <a:ext cx="1190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b="1" i="1">
                  <a:solidFill>
                    <a:srgbClr val="000000"/>
                  </a:solidFill>
                </a:rPr>
                <a:t>m</a:t>
              </a:r>
              <a:endParaRPr kumimoji="1" lang="en-US" altLang="zh-CN" sz="2800"/>
            </a:p>
          </p:txBody>
        </p:sp>
        <p:sp>
          <p:nvSpPr>
            <p:cNvPr id="21" name="Rectangle 103"/>
            <p:cNvSpPr>
              <a:spLocks noChangeArrowheads="1"/>
            </p:cNvSpPr>
            <p:nvPr/>
          </p:nvSpPr>
          <p:spPr bwMode="auto">
            <a:xfrm>
              <a:off x="2329483" y="1918420"/>
              <a:ext cx="1190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b="1" i="1">
                  <a:solidFill>
                    <a:srgbClr val="000000"/>
                  </a:solidFill>
                </a:rPr>
                <a:t>m</a:t>
              </a:r>
              <a:endParaRPr kumimoji="1" lang="en-US" altLang="zh-CN" sz="280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259632" y="1916832"/>
              <a:ext cx="3466066" cy="698501"/>
              <a:chOff x="1259632" y="1916832"/>
              <a:chExt cx="3466066" cy="698501"/>
            </a:xfrm>
          </p:grpSpPr>
          <p:sp>
            <p:nvSpPr>
              <p:cNvPr id="36" name="AutoShape 118"/>
              <p:cNvSpPr>
                <a:spLocks noChangeArrowheads="1"/>
              </p:cNvSpPr>
              <p:nvPr/>
            </p:nvSpPr>
            <p:spPr bwMode="auto">
              <a:xfrm>
                <a:off x="1429370" y="1916832"/>
                <a:ext cx="2895600" cy="685800"/>
              </a:xfrm>
              <a:prstGeom prst="bracePair">
                <a:avLst>
                  <a:gd name="adj" fmla="val 8333"/>
                </a:avLst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259632" y="1986682"/>
                <a:ext cx="3466066" cy="628651"/>
                <a:chOff x="1248395" y="1986682"/>
                <a:chExt cx="3466066" cy="628651"/>
              </a:xfrm>
            </p:grpSpPr>
            <p:sp>
              <p:nvSpPr>
                <p:cNvPr id="5" name="Rectangle 87"/>
                <p:cNvSpPr>
                  <a:spLocks noChangeArrowheads="1"/>
                </p:cNvSpPr>
                <p:nvPr/>
              </p:nvSpPr>
              <p:spPr bwMode="auto">
                <a:xfrm>
                  <a:off x="3186733" y="2058120"/>
                  <a:ext cx="1460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>
                      <a:solidFill>
                        <a:srgbClr val="000000"/>
                      </a:solidFill>
                      <a:latin typeface="Symbol" pitchFamily="18" charset="2"/>
                    </a:rPr>
                    <a:t>-</a:t>
                  </a:r>
                  <a:endParaRPr kumimoji="1" lang="en-US" altLang="zh-CN" sz="2800"/>
                </a:p>
              </p:txBody>
            </p:sp>
            <p:sp>
              <p:nvSpPr>
                <p:cNvPr id="7" name="Rectangle 89"/>
                <p:cNvSpPr>
                  <a:spLocks noChangeArrowheads="1"/>
                </p:cNvSpPr>
                <p:nvPr/>
              </p:nvSpPr>
              <p:spPr bwMode="auto">
                <a:xfrm>
                  <a:off x="1584945" y="1986682"/>
                  <a:ext cx="255587" cy="517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400" b="1" dirty="0">
                      <a:solidFill>
                        <a:srgbClr val="000000"/>
                      </a:solidFill>
                      <a:latin typeface="Symbol" pitchFamily="18" charset="2"/>
                      <a:sym typeface="Symbol" pitchFamily="18" charset="2"/>
                    </a:rPr>
                    <a:t></a:t>
                  </a:r>
                </a:p>
              </p:txBody>
            </p:sp>
            <p:sp>
              <p:nvSpPr>
                <p:cNvPr id="8" name="Rectangle 90"/>
                <p:cNvSpPr>
                  <a:spLocks noChangeArrowheads="1"/>
                </p:cNvSpPr>
                <p:nvPr/>
              </p:nvSpPr>
              <p:spPr bwMode="auto">
                <a:xfrm>
                  <a:off x="3374058" y="1986682"/>
                  <a:ext cx="255587" cy="517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400" b="1" dirty="0">
                      <a:solidFill>
                        <a:srgbClr val="000000"/>
                      </a:solidFill>
                      <a:latin typeface="Symbol" pitchFamily="18" charset="2"/>
                      <a:sym typeface="Symbol" pitchFamily="18" charset="2"/>
                    </a:rPr>
                    <a:t></a:t>
                  </a:r>
                </a:p>
              </p:txBody>
            </p:sp>
            <p:sp>
              <p:nvSpPr>
                <p:cNvPr id="9" name="Rectangle 91"/>
                <p:cNvSpPr>
                  <a:spLocks noChangeArrowheads="1"/>
                </p:cNvSpPr>
                <p:nvPr/>
              </p:nvSpPr>
              <p:spPr bwMode="auto">
                <a:xfrm>
                  <a:off x="2251695" y="1986682"/>
                  <a:ext cx="255587" cy="517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3400" b="1" dirty="0">
                      <a:solidFill>
                        <a:srgbClr val="000000"/>
                      </a:solidFill>
                      <a:latin typeface="Symbol" pitchFamily="18" charset="2"/>
                      <a:sym typeface="Symbol" pitchFamily="18" charset="2"/>
                    </a:rPr>
                    <a:t></a:t>
                  </a:r>
                </a:p>
              </p:txBody>
            </p:sp>
            <p:sp>
              <p:nvSpPr>
                <p:cNvPr id="10" name="Rectangle 92"/>
                <p:cNvSpPr>
                  <a:spLocks noChangeArrowheads="1"/>
                </p:cNvSpPr>
                <p:nvPr/>
              </p:nvSpPr>
              <p:spPr bwMode="auto">
                <a:xfrm>
                  <a:off x="1683370" y="2416895"/>
                  <a:ext cx="84137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kumimoji="1" lang="en-US" altLang="zh-CN" sz="2800"/>
                </a:p>
              </p:txBody>
            </p:sp>
            <p:sp>
              <p:nvSpPr>
                <p:cNvPr id="11" name="Rectangle 93"/>
                <p:cNvSpPr>
                  <a:spLocks noChangeArrowheads="1"/>
                </p:cNvSpPr>
                <p:nvPr/>
              </p:nvSpPr>
              <p:spPr bwMode="auto">
                <a:xfrm>
                  <a:off x="3466133" y="2416895"/>
                  <a:ext cx="84137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kumimoji="1" lang="en-US" altLang="zh-CN" sz="2800"/>
                </a:p>
              </p:txBody>
            </p:sp>
            <p:sp>
              <p:nvSpPr>
                <p:cNvPr id="12" name="Rectangle 94"/>
                <p:cNvSpPr>
                  <a:spLocks noChangeArrowheads="1"/>
                </p:cNvSpPr>
                <p:nvPr/>
              </p:nvSpPr>
              <p:spPr bwMode="auto">
                <a:xfrm>
                  <a:off x="2343770" y="2416895"/>
                  <a:ext cx="84137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kumimoji="1" lang="en-US" altLang="zh-CN" sz="2800"/>
                </a:p>
              </p:txBody>
            </p:sp>
            <p:sp>
              <p:nvSpPr>
                <p:cNvPr id="13" name="Rectangle 95"/>
                <p:cNvSpPr>
                  <a:spLocks noChangeArrowheads="1"/>
                </p:cNvSpPr>
                <p:nvPr/>
              </p:nvSpPr>
              <p:spPr bwMode="auto">
                <a:xfrm>
                  <a:off x="2818433" y="2050182"/>
                  <a:ext cx="84137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chemeClr val="hlink"/>
                      </a:solidFill>
                      <a:latin typeface="Symbol" pitchFamily="18" charset="2"/>
                    </a:rPr>
                    <a:t>+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5" name="Rectangle 97"/>
                <p:cNvSpPr>
                  <a:spLocks noChangeArrowheads="1"/>
                </p:cNvSpPr>
                <p:nvPr/>
              </p:nvSpPr>
              <p:spPr bwMode="auto">
                <a:xfrm>
                  <a:off x="1627808" y="243277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rgbClr val="000000"/>
                      </a:solidFill>
                    </a:rPr>
                    <a:t>j</a:t>
                  </a:r>
                  <a:endParaRPr kumimoji="1" lang="en-US" altLang="zh-CN" sz="2800"/>
                </a:p>
              </p:txBody>
            </p:sp>
            <p:sp>
              <p:nvSpPr>
                <p:cNvPr id="17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7395" y="243277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rgbClr val="000000"/>
                      </a:solidFill>
                    </a:rPr>
                    <a:t>i</a:t>
                  </a:r>
                  <a:endParaRPr kumimoji="1" lang="en-US" altLang="zh-CN" sz="2800"/>
                </a:p>
              </p:txBody>
            </p:sp>
            <p:sp>
              <p:nvSpPr>
                <p:cNvPr id="18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77320" y="2066057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chemeClr val="hlink"/>
                      </a:solidFill>
                    </a:rPr>
                    <a:t>k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63033" y="224862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chemeClr val="hlink"/>
                      </a:solidFill>
                    </a:rPr>
                    <a:t>i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0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2370" y="224862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chemeClr val="hlink"/>
                      </a:solidFill>
                    </a:rPr>
                    <a:t>i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285033" y="243277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rgbClr val="000000"/>
                      </a:solidFill>
                    </a:rPr>
                    <a:t>i</a:t>
                  </a:r>
                  <a:endParaRPr kumimoji="1" lang="en-US" altLang="zh-CN" sz="2800"/>
                </a:p>
              </p:txBody>
            </p:sp>
            <p:sp>
              <p:nvSpPr>
                <p:cNvPr id="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913683" y="2066057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 dirty="0">
                      <a:solidFill>
                        <a:schemeClr val="hlink"/>
                      </a:solidFill>
                    </a:rPr>
                    <a:t>k</a:t>
                  </a:r>
                  <a:endParaRPr kumimoji="1" lang="en-US" altLang="zh-CN" sz="2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2762870" y="2066057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 dirty="0">
                      <a:solidFill>
                        <a:schemeClr val="hlink"/>
                      </a:solidFill>
                    </a:rPr>
                    <a:t>j</a:t>
                  </a:r>
                  <a:endParaRPr kumimoji="1" lang="en-US" altLang="zh-CN" sz="2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2723183" y="224862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chemeClr val="hlink"/>
                      </a:solidFill>
                    </a:rPr>
                    <a:t>i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58020" y="2248620"/>
                  <a:ext cx="42862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 i="1">
                      <a:solidFill>
                        <a:srgbClr val="FF0000"/>
                      </a:solidFill>
                    </a:rPr>
                    <a:t>j</a:t>
                  </a:r>
                  <a:endParaRPr kumimoji="1" lang="en-US" altLang="zh-CN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Rectangle 109"/>
                <p:cNvSpPr>
                  <a:spLocks noChangeArrowheads="1"/>
                </p:cNvSpPr>
                <p:nvPr/>
              </p:nvSpPr>
              <p:spPr bwMode="auto">
                <a:xfrm>
                  <a:off x="3926508" y="2086695"/>
                  <a:ext cx="1333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i="1">
                      <a:solidFill>
                        <a:schemeClr val="hlink"/>
                      </a:solidFill>
                    </a:rPr>
                    <a:t>x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8" name="Rectangle 110"/>
                <p:cNvSpPr>
                  <a:spLocks noChangeArrowheads="1"/>
                </p:cNvSpPr>
                <p:nvPr/>
              </p:nvSpPr>
              <p:spPr bwMode="auto">
                <a:xfrm>
                  <a:off x="3720133" y="2086695"/>
                  <a:ext cx="119062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i="1">
                      <a:solidFill>
                        <a:schemeClr val="hlink"/>
                      </a:solidFill>
                    </a:rPr>
                    <a:t>y</a:t>
                  </a:r>
                  <a:endParaRPr kumimoji="1" lang="en-US" altLang="zh-CN" sz="280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29" name="Rectangle 111"/>
                <p:cNvSpPr>
                  <a:spLocks noChangeArrowheads="1"/>
                </p:cNvSpPr>
                <p:nvPr/>
              </p:nvSpPr>
              <p:spPr bwMode="auto">
                <a:xfrm>
                  <a:off x="2586658" y="2086695"/>
                  <a:ext cx="1333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i="1" dirty="0">
                      <a:solidFill>
                        <a:schemeClr val="hlink"/>
                      </a:solidFill>
                    </a:rPr>
                    <a:t>x</a:t>
                  </a:r>
                  <a:endParaRPr kumimoji="1" lang="en-US" altLang="zh-CN" sz="2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3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896095" y="2086695"/>
                  <a:ext cx="1333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i="1">
                      <a:solidFill>
                        <a:srgbClr val="FF0000"/>
                      </a:solidFill>
                    </a:rPr>
                    <a:t>a</a:t>
                  </a:r>
                  <a:endParaRPr kumimoji="1" lang="en-US" altLang="zh-CN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Rectangle 113"/>
                <p:cNvSpPr>
                  <a:spLocks noChangeArrowheads="1"/>
                </p:cNvSpPr>
                <p:nvPr/>
              </p:nvSpPr>
              <p:spPr bwMode="auto">
                <a:xfrm>
                  <a:off x="1773858" y="2431182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</a:rPr>
                    <a:t>0</a:t>
                  </a:r>
                  <a:endParaRPr kumimoji="1" lang="en-US" altLang="zh-CN" sz="2800"/>
                </a:p>
              </p:txBody>
            </p:sp>
            <p:sp>
              <p:nvSpPr>
                <p:cNvPr id="32" name="Rectangle 114"/>
                <p:cNvSpPr>
                  <a:spLocks noChangeArrowheads="1"/>
                </p:cNvSpPr>
                <p:nvPr/>
              </p:nvSpPr>
              <p:spPr bwMode="auto">
                <a:xfrm>
                  <a:off x="3550270" y="2431182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</a:rPr>
                    <a:t>1</a:t>
                  </a:r>
                  <a:endParaRPr kumimoji="1" lang="en-US" altLang="zh-CN" sz="2800"/>
                </a:p>
              </p:txBody>
            </p:sp>
            <p:sp>
              <p:nvSpPr>
                <p:cNvPr id="3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427908" y="2431182"/>
                  <a:ext cx="76200" cy="1825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1200" b="1">
                      <a:solidFill>
                        <a:srgbClr val="000000"/>
                      </a:solidFill>
                    </a:rPr>
                    <a:t>1</a:t>
                  </a:r>
                  <a:endParaRPr kumimoji="1" lang="en-US" altLang="zh-CN" sz="2800"/>
                </a:p>
              </p:txBody>
            </p:sp>
            <p:sp>
              <p:nvSpPr>
                <p:cNvPr id="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1248395" y="2086695"/>
                  <a:ext cx="133350" cy="320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1" lang="en-US" altLang="zh-CN" sz="2100" b="1" dirty="0">
                      <a:solidFill>
                        <a:schemeClr val="hlink"/>
                      </a:solidFill>
                    </a:rPr>
                    <a:t>2</a:t>
                  </a:r>
                  <a:endParaRPr kumimoji="1" lang="en-US" altLang="zh-CN" sz="2800" dirty="0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35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50095" y="1993032"/>
                  <a:ext cx="914400" cy="609600"/>
                </a:xfrm>
                <a:prstGeom prst="bracketPair">
                  <a:avLst>
                    <a:gd name="adj" fmla="val 12500"/>
                  </a:avLst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297359" y="2060848"/>
                  <a:ext cx="417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=0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38" name="TextBox 37"/>
          <p:cNvSpPr txBox="1"/>
          <p:nvPr/>
        </p:nvSpPr>
        <p:spPr>
          <a:xfrm>
            <a:off x="467544" y="1510050"/>
            <a:ext cx="379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/>
              <a:t>,  we have the following formula:</a:t>
            </a:r>
            <a:endParaRPr lang="zh-CN" altLang="en-US" i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67544" y="2996952"/>
            <a:ext cx="303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thus compute the matrix :</a:t>
            </a:r>
            <a:endParaRPr lang="zh-CN" altLang="en-US" i="1" baseline="-25000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627784" y="3645024"/>
          <a:ext cx="530458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06560" imgH="685800" progId="Equation.3">
                  <p:embed/>
                </p:oleObj>
              </mc:Choice>
              <mc:Fallback>
                <p:oleObj name="公式" r:id="rId2" imgW="280656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45024"/>
                        <a:ext cx="5304589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987824" y="5157192"/>
          <a:ext cx="3456384" cy="108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98320" imgH="469800" progId="Equation.3">
                  <p:embed/>
                </p:oleObj>
              </mc:Choice>
              <mc:Fallback>
                <p:oleObj name="公式" r:id="rId4" imgW="149832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157192"/>
                        <a:ext cx="3456384" cy="1083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右箭头 45"/>
          <p:cNvSpPr/>
          <p:nvPr/>
        </p:nvSpPr>
        <p:spPr>
          <a:xfrm>
            <a:off x="1187624" y="5517232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 value of small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use of characteristic polynomial to compute the </a:t>
            </a:r>
            <a:r>
              <a:rPr lang="en-US" altLang="zh-CN" dirty="0" err="1"/>
              <a:t>eigen</a:t>
            </a:r>
            <a:r>
              <a:rPr lang="en-US" altLang="zh-CN" dirty="0"/>
              <a:t> value of a matrix:</a:t>
            </a:r>
          </a:p>
          <a:p>
            <a:pPr>
              <a:buNone/>
            </a:pPr>
            <a:r>
              <a:rPr lang="en-US" altLang="zh-CN" dirty="0"/>
              <a:t>     </a:t>
            </a:r>
          </a:p>
          <a:p>
            <a:pPr>
              <a:buNone/>
            </a:pPr>
            <a:r>
              <a:rPr lang="en-US" altLang="zh-CN" dirty="0"/>
              <a:t>     For a matrix A, its characteristic polynomial is </a:t>
            </a:r>
          </a:p>
          <a:p>
            <a:pPr>
              <a:buNone/>
            </a:pPr>
            <a:r>
              <a:rPr lang="en-US" altLang="zh-CN" dirty="0"/>
              <a:t>     the determinant of matrix </a:t>
            </a:r>
            <a:r>
              <a:rPr lang="el-GR" altLang="zh-CN" dirty="0"/>
              <a:t>λ</a:t>
            </a:r>
            <a:r>
              <a:rPr lang="en-US" altLang="zh-CN" dirty="0"/>
              <a:t>I-A, denoted by  |</a:t>
            </a:r>
            <a:r>
              <a:rPr lang="el-GR" altLang="zh-CN" dirty="0"/>
              <a:t>λ</a:t>
            </a:r>
            <a:r>
              <a:rPr lang="en-US" altLang="zh-CN" dirty="0"/>
              <a:t>I-A|. The </a:t>
            </a:r>
            <a:r>
              <a:rPr lang="en-US" altLang="zh-CN" dirty="0" err="1"/>
              <a:t>eigen</a:t>
            </a:r>
            <a:r>
              <a:rPr lang="en-US" altLang="zh-CN" dirty="0"/>
              <a:t> values of A is the roots of its characteristic polynomial.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 value of small matrix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6444208" y="1962816"/>
          <a:ext cx="1167904" cy="116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9800" imgH="469800" progId="Equation.3">
                  <p:embed/>
                </p:oleObj>
              </mc:Choice>
              <mc:Fallback>
                <p:oleObj name="公式" r:id="rId2" imgW="469800" imgH="4698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962816"/>
                        <a:ext cx="1167904" cy="1167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2322856"/>
            <a:ext cx="555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Compute the </a:t>
            </a:r>
            <a:r>
              <a:rPr lang="en-US" altLang="zh-CN" sz="2800" dirty="0" err="1"/>
              <a:t>eigen</a:t>
            </a:r>
            <a:r>
              <a:rPr lang="en-US" altLang="zh-CN" sz="2800" dirty="0"/>
              <a:t> values  of  Matrix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67544" y="1628800"/>
            <a:ext cx="1795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Problem: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3501008"/>
            <a:ext cx="4845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The characteristic polynomial is: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63888" y="4149080"/>
          <a:ext cx="302433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95280" imgH="215640" progId="Equation.3">
                  <p:embed/>
                </p:oleObj>
              </mc:Choice>
              <mc:Fallback>
                <p:oleObj name="公式" r:id="rId4" imgW="1295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149080"/>
                        <a:ext cx="302433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6374" y="4644293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Then: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72744" y="5068003"/>
          <a:ext cx="142491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11000" imgH="215640" progId="Equation.3">
                  <p:embed/>
                </p:oleObj>
              </mc:Choice>
              <mc:Fallback>
                <p:oleObj name="公式" r:id="rId6" imgW="7110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744" y="5068003"/>
                        <a:ext cx="142491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07904" y="5085184"/>
            <a:ext cx="359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are its two </a:t>
            </a:r>
            <a:r>
              <a:rPr lang="en-US" altLang="zh-CN" sz="2800" dirty="0" err="1"/>
              <a:t>eign</a:t>
            </a:r>
            <a:r>
              <a:rPr lang="en-US" altLang="zh-CN" sz="2800" dirty="0"/>
              <a:t> values.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Round-off Error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036712"/>
              </a:xfrm>
            </p:spPr>
            <p:txBody>
              <a:bodyPr/>
              <a:lstStyle/>
              <a:p>
                <a:r>
                  <a:rPr lang="en-US" altLang="zh-CN" dirty="0"/>
                  <a:t>Derive a formula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036712"/>
              </a:xfr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57200" y="2636913"/>
                <a:ext cx="8229600" cy="29523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    Hint: Taylor expansion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Answer: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1 −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36913"/>
                <a:ext cx="8229600" cy="2952328"/>
              </a:xfrm>
              <a:prstGeom prst="rect">
                <a:avLst/>
              </a:prstGeom>
              <a:blipFill>
                <a:blip r:embed="rId3"/>
                <a:stretch>
                  <a:fillRect t="-2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Round-off Error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0367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Given 6 significant digits,  derive a formula to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when x = 10003,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036712"/>
              </a:xfrm>
              <a:blipFill>
                <a:blip r:embed="rId2"/>
                <a:stretch>
                  <a:fillRect l="-1481" t="-1176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457200" y="2636913"/>
                <a:ext cx="8507288" cy="29523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    Hint: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=100.020 −100.015=0.005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Answer: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=0.0049913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True value: 0.00499912523117984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36913"/>
                <a:ext cx="8507288" cy="2952328"/>
              </a:xfrm>
              <a:prstGeom prst="rect">
                <a:avLst/>
              </a:prstGeom>
              <a:blipFill>
                <a:blip r:embed="rId3"/>
                <a:stretch>
                  <a:fillRect t="-2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1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464</Words>
  <Application>Microsoft Office PowerPoint</Application>
  <PresentationFormat>全屏显示(4:3)</PresentationFormat>
  <Paragraphs>90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Office 主题</vt:lpstr>
      <vt:lpstr>公式</vt:lpstr>
      <vt:lpstr>Excercises</vt:lpstr>
      <vt:lpstr>Solution of Equations</vt:lpstr>
      <vt:lpstr>Solution of Equations</vt:lpstr>
      <vt:lpstr>Least Squares</vt:lpstr>
      <vt:lpstr>Least Squares</vt:lpstr>
      <vt:lpstr>Eigen value of small matrix</vt:lpstr>
      <vt:lpstr>Eigen value of small matrix</vt:lpstr>
      <vt:lpstr>Round-off Error</vt:lpstr>
      <vt:lpstr>Round-off Error</vt:lpstr>
      <vt:lpstr>Numerical Differentiation</vt:lpstr>
      <vt:lpstr>IVP Problem</vt:lpstr>
      <vt:lpstr>IVP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Excercises</dc:title>
  <dc:creator>Administrator</dc:creator>
  <cp:lastModifiedBy>Weiwei Xu</cp:lastModifiedBy>
  <cp:revision>46</cp:revision>
  <dcterms:created xsi:type="dcterms:W3CDTF">2017-01-04T02:31:32Z</dcterms:created>
  <dcterms:modified xsi:type="dcterms:W3CDTF">2021-01-14T14:14:53Z</dcterms:modified>
</cp:coreProperties>
</file>