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4" r:id="rId56"/>
    <p:sldId id="311" r:id="rId57"/>
    <p:sldId id="312" r:id="rId58"/>
    <p:sldId id="313" r:id="rId5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>
        <p:scale>
          <a:sx n="109" d="100"/>
          <a:sy n="109" d="100"/>
        </p:scale>
        <p:origin x="172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52FAF-07FF-4436-B75C-0F05640EC98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81A5E-3D4C-4E09-9996-CFC0C3DB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这张仿真图处</a:t>
            </a:r>
            <a:r>
              <a:rPr lang="en-US" altLang="zh-CN" dirty="0"/>
              <a:t>LE</a:t>
            </a:r>
            <a:r>
              <a:rPr lang="zh-CN" altLang="en-US" dirty="0"/>
              <a:t>是能先</a:t>
            </a:r>
            <a:r>
              <a:rPr lang="en-US" altLang="zh-CN" dirty="0"/>
              <a:t>0</a:t>
            </a:r>
            <a:r>
              <a:rPr lang="zh-CN" altLang="en-US" dirty="0"/>
              <a:t>后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81A5E-3D4C-4E09-9996-CFC0C3DB954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572" y="375411"/>
            <a:ext cx="3581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1859C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1859C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8" y="246347"/>
            <a:ext cx="9023684" cy="66116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" y="265176"/>
            <a:ext cx="2371344" cy="11216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8423" y="228600"/>
            <a:ext cx="3712464" cy="11216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1859C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1859C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168" y="246347"/>
            <a:ext cx="9023684" cy="66116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572" y="390651"/>
            <a:ext cx="39173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1859C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890" y="1288908"/>
            <a:ext cx="682117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3.png"/><Relationship Id="rId7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3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2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54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9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4.png"/><Relationship Id="rId7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84.png"/><Relationship Id="rId7" Type="http://schemas.openxmlformats.org/officeDocument/2006/relationships/image" Target="../media/image10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2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0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12.png"/><Relationship Id="rId7" Type="http://schemas.openxmlformats.org/officeDocument/2006/relationships/image" Target="../media/image1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6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4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782" y="0"/>
            <a:ext cx="9102725" cy="6858000"/>
            <a:chOff x="20782" y="0"/>
            <a:chExt cx="91027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82" y="0"/>
              <a:ext cx="9102435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36" y="580315"/>
              <a:ext cx="1368151" cy="5581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600" y="6309319"/>
              <a:ext cx="7887571" cy="1828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82" y="0"/>
              <a:ext cx="9102435" cy="6857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36" y="580315"/>
              <a:ext cx="1368151" cy="5581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600" y="6309319"/>
              <a:ext cx="7887571" cy="182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920" y="1450847"/>
              <a:ext cx="4745735" cy="1124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09846" y="1617133"/>
            <a:ext cx="4224353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85" dirty="0" err="1">
                <a:solidFill>
                  <a:srgbClr val="000000"/>
                </a:solidFill>
                <a:latin typeface="宋体"/>
                <a:cs typeface="宋体"/>
              </a:rPr>
              <a:t>数字逻辑设计</a:t>
            </a:r>
            <a:r>
              <a:rPr lang="zh-CN" altLang="en-US" sz="3900" b="1" spc="85" dirty="0">
                <a:solidFill>
                  <a:srgbClr val="000000"/>
                </a:solidFill>
                <a:latin typeface="宋体"/>
                <a:cs typeface="宋体"/>
              </a:rPr>
              <a:t>实</a:t>
            </a:r>
            <a:r>
              <a:rPr sz="3900" b="1" spc="35" dirty="0" err="1">
                <a:solidFill>
                  <a:srgbClr val="000000"/>
                </a:solidFill>
                <a:latin typeface="宋体"/>
                <a:cs typeface="宋体"/>
              </a:rPr>
              <a:t>验</a:t>
            </a:r>
            <a:endParaRPr sz="3900" dirty="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4050" y="5093715"/>
            <a:ext cx="2755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微软雅黑"/>
                <a:cs typeface="微软雅黑"/>
              </a:rPr>
              <a:t>202</a:t>
            </a:r>
            <a:r>
              <a:rPr lang="en-US" altLang="zh-CN" sz="2800" spc="-10" dirty="0">
                <a:latin typeface="微软雅黑"/>
                <a:cs typeface="微软雅黑"/>
              </a:rPr>
              <a:t>3</a:t>
            </a:r>
            <a:r>
              <a:rPr sz="2800" dirty="0">
                <a:latin typeface="微软雅黑"/>
                <a:cs typeface="微软雅黑"/>
              </a:rPr>
              <a:t>年</a:t>
            </a:r>
            <a:r>
              <a:rPr sz="2800" spc="-10" dirty="0">
                <a:latin typeface="微软雅黑"/>
                <a:cs typeface="微软雅黑"/>
              </a:rPr>
              <a:t>1</a:t>
            </a:r>
            <a:r>
              <a:rPr lang="en-US" altLang="zh-CN" sz="2800" spc="-10" dirty="0">
                <a:latin typeface="微软雅黑"/>
                <a:cs typeface="微软雅黑"/>
              </a:rPr>
              <a:t>1</a:t>
            </a:r>
            <a:r>
              <a:rPr sz="2800" dirty="0">
                <a:latin typeface="微软雅黑"/>
                <a:cs typeface="微软雅黑"/>
              </a:rPr>
              <a:t>月</a:t>
            </a:r>
            <a:r>
              <a:rPr lang="en-US" altLang="zh-CN" sz="2800" dirty="0">
                <a:latin typeface="微软雅黑"/>
                <a:cs typeface="微软雅黑"/>
              </a:rPr>
              <a:t>1</a:t>
            </a:r>
            <a:r>
              <a:rPr lang="zh-CN" altLang="en-US" sz="2800" dirty="0">
                <a:latin typeface="微软雅黑"/>
                <a:cs typeface="微软雅黑"/>
              </a:rPr>
              <a:t>日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6570" y="2922523"/>
            <a:ext cx="6039485" cy="11156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871980" marR="5080" indent="-1859914">
              <a:lnSpc>
                <a:spcPct val="101400"/>
              </a:lnSpc>
              <a:spcBef>
                <a:spcPts val="40"/>
              </a:spcBef>
            </a:pPr>
            <a:r>
              <a:rPr sz="3500" b="1" spc="80" dirty="0">
                <a:solidFill>
                  <a:srgbClr val="3333FF"/>
                </a:solidFill>
                <a:latin typeface="宋体"/>
                <a:cs typeface="宋体"/>
              </a:rPr>
              <a:t>实验</a:t>
            </a:r>
            <a:r>
              <a:rPr sz="3600" b="1" spc="-10" dirty="0">
                <a:solidFill>
                  <a:srgbClr val="3333FF"/>
                </a:solidFill>
                <a:latin typeface="Arial"/>
                <a:cs typeface="Arial"/>
              </a:rPr>
              <a:t>6</a:t>
            </a:r>
            <a:r>
              <a:rPr sz="3500" b="1" spc="80" dirty="0">
                <a:solidFill>
                  <a:srgbClr val="3333FF"/>
                </a:solidFill>
                <a:latin typeface="宋体"/>
                <a:cs typeface="宋体"/>
              </a:rPr>
              <a:t>、</a:t>
            </a:r>
            <a:r>
              <a:rPr sz="3600" b="1" spc="-10" dirty="0">
                <a:solidFill>
                  <a:srgbClr val="3333FF"/>
                </a:solidFill>
                <a:latin typeface="Arial"/>
                <a:cs typeface="Arial"/>
              </a:rPr>
              <a:t>7</a:t>
            </a:r>
            <a:r>
              <a:rPr sz="3500" b="1" spc="80" dirty="0">
                <a:solidFill>
                  <a:srgbClr val="3333FF"/>
                </a:solidFill>
                <a:latin typeface="宋体"/>
                <a:cs typeface="宋体"/>
              </a:rPr>
              <a:t>段数码管显示译码</a:t>
            </a:r>
            <a:r>
              <a:rPr sz="3500" b="1" spc="30" dirty="0">
                <a:solidFill>
                  <a:srgbClr val="3333FF"/>
                </a:solidFill>
                <a:latin typeface="宋体"/>
                <a:cs typeface="宋体"/>
              </a:rPr>
              <a:t>器</a:t>
            </a:r>
            <a:r>
              <a:rPr sz="3500" b="1" spc="80" dirty="0">
                <a:solidFill>
                  <a:srgbClr val="3333FF"/>
                </a:solidFill>
                <a:latin typeface="宋体"/>
                <a:cs typeface="宋体"/>
              </a:rPr>
              <a:t>设计与应</a:t>
            </a:r>
            <a:r>
              <a:rPr sz="3500" b="1" spc="30" dirty="0">
                <a:solidFill>
                  <a:srgbClr val="3333FF"/>
                </a:solidFill>
                <a:latin typeface="宋体"/>
                <a:cs typeface="宋体"/>
              </a:rPr>
              <a:t>用</a:t>
            </a:r>
            <a:endParaRPr sz="35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" y="298704"/>
            <a:ext cx="8836660" cy="1021080"/>
            <a:chOff x="39623" y="298704"/>
            <a:chExt cx="8836660" cy="1021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3" y="298704"/>
              <a:ext cx="2438400" cy="10210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298704"/>
              <a:ext cx="795528" cy="1021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8735" y="298704"/>
              <a:ext cx="6797040" cy="10210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420115"/>
            <a:ext cx="826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Hex</a:t>
            </a:r>
            <a:r>
              <a:rPr sz="3600" spc="-45" dirty="0"/>
              <a:t> </a:t>
            </a:r>
            <a:r>
              <a:rPr sz="3600" dirty="0"/>
              <a:t>to</a:t>
            </a:r>
            <a:r>
              <a:rPr sz="3600" spc="-40" dirty="0"/>
              <a:t> </a:t>
            </a:r>
            <a:r>
              <a:rPr sz="3600" dirty="0"/>
              <a:t>7-segment</a:t>
            </a:r>
            <a:r>
              <a:rPr sz="3600" spc="-35" dirty="0"/>
              <a:t> </a:t>
            </a:r>
            <a:r>
              <a:rPr sz="3600" dirty="0"/>
              <a:t>decoder</a:t>
            </a:r>
            <a:r>
              <a:rPr sz="3600" spc="-35" dirty="0"/>
              <a:t> </a:t>
            </a:r>
            <a:r>
              <a:rPr sz="3600" spc="-10" dirty="0"/>
              <a:t>Schematic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35940" y="1247127"/>
            <a:ext cx="4490085" cy="8153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900" spc="-45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3525" b="1" baseline="1182" dirty="0">
                <a:solidFill>
                  <a:srgbClr val="215968"/>
                </a:solidFill>
                <a:latin typeface="黑体"/>
                <a:cs typeface="黑体"/>
              </a:rPr>
              <a:t>兼容</a:t>
            </a:r>
            <a:r>
              <a:rPr sz="3525" b="1" spc="-15" baseline="1182" dirty="0">
                <a:solidFill>
                  <a:srgbClr val="215968"/>
                </a:solidFill>
                <a:latin typeface="黑体"/>
                <a:cs typeface="黑体"/>
              </a:rPr>
              <a:t>MC14495</a:t>
            </a:r>
            <a:endParaRPr sz="3525" baseline="1182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5015" algn="l"/>
              </a:tabLst>
            </a:pPr>
            <a:r>
              <a:rPr sz="1400" spc="-415" dirty="0">
                <a:solidFill>
                  <a:srgbClr val="31859C"/>
                </a:solidFill>
                <a:latin typeface="宋体"/>
                <a:cs typeface="宋体"/>
              </a:rPr>
              <a:t>·</a:t>
            </a:r>
            <a:r>
              <a:rPr sz="1400" dirty="0">
                <a:solidFill>
                  <a:srgbClr val="31859C"/>
                </a:solidFill>
                <a:latin typeface="宋体"/>
                <a:cs typeface="宋体"/>
              </a:rPr>
              <a:t>	</a:t>
            </a: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省略VCR(Pin11)和h+i(Pin4)功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能</a:t>
            </a:r>
            <a:endParaRPr sz="2925" baseline="1424">
              <a:latin typeface="黑体"/>
              <a:cs typeface="黑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348880"/>
            <a:ext cx="9144000" cy="3942079"/>
            <a:chOff x="0" y="2348880"/>
            <a:chExt cx="9144000" cy="394207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348880"/>
              <a:ext cx="9144000" cy="39416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03438" y="3122184"/>
              <a:ext cx="1728470" cy="2304415"/>
            </a:xfrm>
            <a:custGeom>
              <a:avLst/>
              <a:gdLst/>
              <a:ahLst/>
              <a:cxnLst/>
              <a:rect l="l" t="t" r="r" b="b"/>
              <a:pathLst>
                <a:path w="1728470" h="2304415">
                  <a:moveTo>
                    <a:pt x="0" y="150973"/>
                  </a:moveTo>
                  <a:lnTo>
                    <a:pt x="7696" y="103254"/>
                  </a:lnTo>
                  <a:lnTo>
                    <a:pt x="29129" y="61810"/>
                  </a:lnTo>
                  <a:lnTo>
                    <a:pt x="61810" y="29129"/>
                  </a:lnTo>
                  <a:lnTo>
                    <a:pt x="103254" y="7696"/>
                  </a:lnTo>
                  <a:lnTo>
                    <a:pt x="150973" y="0"/>
                  </a:lnTo>
                  <a:lnTo>
                    <a:pt x="1577217" y="0"/>
                  </a:lnTo>
                  <a:lnTo>
                    <a:pt x="1624936" y="7696"/>
                  </a:lnTo>
                  <a:lnTo>
                    <a:pt x="1666380" y="29129"/>
                  </a:lnTo>
                  <a:lnTo>
                    <a:pt x="1699061" y="61810"/>
                  </a:lnTo>
                  <a:lnTo>
                    <a:pt x="1720494" y="103254"/>
                  </a:lnTo>
                  <a:lnTo>
                    <a:pt x="1728191" y="150973"/>
                  </a:lnTo>
                  <a:lnTo>
                    <a:pt x="1728191" y="2153282"/>
                  </a:lnTo>
                  <a:lnTo>
                    <a:pt x="1720494" y="2201001"/>
                  </a:lnTo>
                  <a:lnTo>
                    <a:pt x="1699061" y="2242445"/>
                  </a:lnTo>
                  <a:lnTo>
                    <a:pt x="1666380" y="2275126"/>
                  </a:lnTo>
                  <a:lnTo>
                    <a:pt x="1624936" y="2296559"/>
                  </a:lnTo>
                  <a:lnTo>
                    <a:pt x="1577217" y="2304256"/>
                  </a:lnTo>
                  <a:lnTo>
                    <a:pt x="150973" y="2304256"/>
                  </a:lnTo>
                  <a:lnTo>
                    <a:pt x="103254" y="2296559"/>
                  </a:lnTo>
                  <a:lnTo>
                    <a:pt x="61810" y="2275126"/>
                  </a:lnTo>
                  <a:lnTo>
                    <a:pt x="29129" y="2242445"/>
                  </a:lnTo>
                  <a:lnTo>
                    <a:pt x="7696" y="2201001"/>
                  </a:lnTo>
                  <a:lnTo>
                    <a:pt x="0" y="2153282"/>
                  </a:lnTo>
                  <a:lnTo>
                    <a:pt x="0" y="150973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4037" y="3122184"/>
              <a:ext cx="1665605" cy="2304415"/>
            </a:xfrm>
            <a:custGeom>
              <a:avLst/>
              <a:gdLst/>
              <a:ahLst/>
              <a:cxnLst/>
              <a:rect l="l" t="t" r="r" b="b"/>
              <a:pathLst>
                <a:path w="1665604" h="2304415">
                  <a:moveTo>
                    <a:pt x="0" y="145507"/>
                  </a:moveTo>
                  <a:lnTo>
                    <a:pt x="7418" y="99516"/>
                  </a:lnTo>
                  <a:lnTo>
                    <a:pt x="28074" y="59572"/>
                  </a:lnTo>
                  <a:lnTo>
                    <a:pt x="59572" y="28074"/>
                  </a:lnTo>
                  <a:lnTo>
                    <a:pt x="99516" y="7418"/>
                  </a:lnTo>
                  <a:lnTo>
                    <a:pt x="145507" y="0"/>
                  </a:lnTo>
                  <a:lnTo>
                    <a:pt x="1520096" y="0"/>
                  </a:lnTo>
                  <a:lnTo>
                    <a:pt x="1566087" y="7418"/>
                  </a:lnTo>
                  <a:lnTo>
                    <a:pt x="1606031" y="28074"/>
                  </a:lnTo>
                  <a:lnTo>
                    <a:pt x="1637529" y="59572"/>
                  </a:lnTo>
                  <a:lnTo>
                    <a:pt x="1658185" y="99516"/>
                  </a:lnTo>
                  <a:lnTo>
                    <a:pt x="1665604" y="145507"/>
                  </a:lnTo>
                  <a:lnTo>
                    <a:pt x="1665604" y="2158748"/>
                  </a:lnTo>
                  <a:lnTo>
                    <a:pt x="1658185" y="2204739"/>
                  </a:lnTo>
                  <a:lnTo>
                    <a:pt x="1637529" y="2244683"/>
                  </a:lnTo>
                  <a:lnTo>
                    <a:pt x="1606031" y="2276181"/>
                  </a:lnTo>
                  <a:lnTo>
                    <a:pt x="1566087" y="2296837"/>
                  </a:lnTo>
                  <a:lnTo>
                    <a:pt x="1520096" y="2304256"/>
                  </a:lnTo>
                  <a:lnTo>
                    <a:pt x="145507" y="2304256"/>
                  </a:lnTo>
                  <a:lnTo>
                    <a:pt x="99516" y="2296837"/>
                  </a:lnTo>
                  <a:lnTo>
                    <a:pt x="59572" y="2276181"/>
                  </a:lnTo>
                  <a:lnTo>
                    <a:pt x="28074" y="2244683"/>
                  </a:lnTo>
                  <a:lnTo>
                    <a:pt x="7418" y="2204739"/>
                  </a:lnTo>
                  <a:lnTo>
                    <a:pt x="0" y="2158748"/>
                  </a:lnTo>
                  <a:lnTo>
                    <a:pt x="0" y="145507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1948" y="3140968"/>
              <a:ext cx="729615" cy="2304415"/>
            </a:xfrm>
            <a:custGeom>
              <a:avLst/>
              <a:gdLst/>
              <a:ahLst/>
              <a:cxnLst/>
              <a:rect l="l" t="t" r="r" b="b"/>
              <a:pathLst>
                <a:path w="729614" h="2304415">
                  <a:moveTo>
                    <a:pt x="0" y="63729"/>
                  </a:moveTo>
                  <a:lnTo>
                    <a:pt x="5008" y="38923"/>
                  </a:lnTo>
                  <a:lnTo>
                    <a:pt x="18666" y="18666"/>
                  </a:lnTo>
                  <a:lnTo>
                    <a:pt x="38923" y="5008"/>
                  </a:lnTo>
                  <a:lnTo>
                    <a:pt x="63729" y="0"/>
                  </a:lnTo>
                  <a:lnTo>
                    <a:pt x="665770" y="0"/>
                  </a:lnTo>
                  <a:lnTo>
                    <a:pt x="690576" y="5008"/>
                  </a:lnTo>
                  <a:lnTo>
                    <a:pt x="710833" y="18666"/>
                  </a:lnTo>
                  <a:lnTo>
                    <a:pt x="724491" y="38923"/>
                  </a:lnTo>
                  <a:lnTo>
                    <a:pt x="729500" y="63729"/>
                  </a:lnTo>
                  <a:lnTo>
                    <a:pt x="729500" y="2240526"/>
                  </a:lnTo>
                  <a:lnTo>
                    <a:pt x="724491" y="2265332"/>
                  </a:lnTo>
                  <a:lnTo>
                    <a:pt x="710833" y="2285589"/>
                  </a:lnTo>
                  <a:lnTo>
                    <a:pt x="690576" y="2299247"/>
                  </a:lnTo>
                  <a:lnTo>
                    <a:pt x="665770" y="2304256"/>
                  </a:lnTo>
                  <a:lnTo>
                    <a:pt x="63729" y="2304256"/>
                  </a:lnTo>
                  <a:lnTo>
                    <a:pt x="38923" y="2299247"/>
                  </a:lnTo>
                  <a:lnTo>
                    <a:pt x="18666" y="2285589"/>
                  </a:lnTo>
                  <a:lnTo>
                    <a:pt x="5008" y="2265332"/>
                  </a:lnTo>
                  <a:lnTo>
                    <a:pt x="0" y="2240526"/>
                  </a:lnTo>
                  <a:lnTo>
                    <a:pt x="0" y="63729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7852" y="3140968"/>
              <a:ext cx="792480" cy="2304415"/>
            </a:xfrm>
            <a:custGeom>
              <a:avLst/>
              <a:gdLst/>
              <a:ahLst/>
              <a:cxnLst/>
              <a:rect l="l" t="t" r="r" b="b"/>
              <a:pathLst>
                <a:path w="792479" h="2304415">
                  <a:moveTo>
                    <a:pt x="0" y="69195"/>
                  </a:moveTo>
                  <a:lnTo>
                    <a:pt x="5437" y="42261"/>
                  </a:lnTo>
                  <a:lnTo>
                    <a:pt x="20266" y="20266"/>
                  </a:lnTo>
                  <a:lnTo>
                    <a:pt x="42261" y="5437"/>
                  </a:lnTo>
                  <a:lnTo>
                    <a:pt x="69195" y="0"/>
                  </a:lnTo>
                  <a:lnTo>
                    <a:pt x="722892" y="0"/>
                  </a:lnTo>
                  <a:lnTo>
                    <a:pt x="749826" y="5437"/>
                  </a:lnTo>
                  <a:lnTo>
                    <a:pt x="771821" y="20266"/>
                  </a:lnTo>
                  <a:lnTo>
                    <a:pt x="786650" y="42261"/>
                  </a:lnTo>
                  <a:lnTo>
                    <a:pt x="792088" y="69195"/>
                  </a:lnTo>
                  <a:lnTo>
                    <a:pt x="792088" y="2235060"/>
                  </a:lnTo>
                  <a:lnTo>
                    <a:pt x="786650" y="2261994"/>
                  </a:lnTo>
                  <a:lnTo>
                    <a:pt x="771821" y="2283989"/>
                  </a:lnTo>
                  <a:lnTo>
                    <a:pt x="749826" y="2298818"/>
                  </a:lnTo>
                  <a:lnTo>
                    <a:pt x="722892" y="2304256"/>
                  </a:lnTo>
                  <a:lnTo>
                    <a:pt x="69195" y="2304256"/>
                  </a:lnTo>
                  <a:lnTo>
                    <a:pt x="42261" y="2298818"/>
                  </a:lnTo>
                  <a:lnTo>
                    <a:pt x="20266" y="2283989"/>
                  </a:lnTo>
                  <a:lnTo>
                    <a:pt x="5437" y="2261994"/>
                  </a:lnTo>
                  <a:lnTo>
                    <a:pt x="0" y="2235060"/>
                  </a:lnTo>
                  <a:lnTo>
                    <a:pt x="0" y="69195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2336" y="3122183"/>
              <a:ext cx="1008380" cy="2304415"/>
            </a:xfrm>
            <a:custGeom>
              <a:avLst/>
              <a:gdLst/>
              <a:ahLst/>
              <a:cxnLst/>
              <a:rect l="l" t="t" r="r" b="b"/>
              <a:pathLst>
                <a:path w="1008379" h="2304415">
                  <a:moveTo>
                    <a:pt x="0" y="88067"/>
                  </a:moveTo>
                  <a:lnTo>
                    <a:pt x="6920" y="53787"/>
                  </a:lnTo>
                  <a:lnTo>
                    <a:pt x="25794" y="25794"/>
                  </a:lnTo>
                  <a:lnTo>
                    <a:pt x="53787" y="6920"/>
                  </a:lnTo>
                  <a:lnTo>
                    <a:pt x="88067" y="0"/>
                  </a:lnTo>
                  <a:lnTo>
                    <a:pt x="920043" y="0"/>
                  </a:lnTo>
                  <a:lnTo>
                    <a:pt x="954323" y="6920"/>
                  </a:lnTo>
                  <a:lnTo>
                    <a:pt x="982316" y="25794"/>
                  </a:lnTo>
                  <a:lnTo>
                    <a:pt x="1001190" y="53787"/>
                  </a:lnTo>
                  <a:lnTo>
                    <a:pt x="1008111" y="88067"/>
                  </a:lnTo>
                  <a:lnTo>
                    <a:pt x="1008111" y="2216188"/>
                  </a:lnTo>
                  <a:lnTo>
                    <a:pt x="1001190" y="2250468"/>
                  </a:lnTo>
                  <a:lnTo>
                    <a:pt x="982316" y="2278461"/>
                  </a:lnTo>
                  <a:lnTo>
                    <a:pt x="954323" y="2297335"/>
                  </a:lnTo>
                  <a:lnTo>
                    <a:pt x="920043" y="2304256"/>
                  </a:lnTo>
                  <a:lnTo>
                    <a:pt x="88067" y="2304256"/>
                  </a:lnTo>
                  <a:lnTo>
                    <a:pt x="53787" y="2297335"/>
                  </a:lnTo>
                  <a:lnTo>
                    <a:pt x="25794" y="2278461"/>
                  </a:lnTo>
                  <a:lnTo>
                    <a:pt x="6920" y="2250468"/>
                  </a:lnTo>
                  <a:lnTo>
                    <a:pt x="0" y="2216188"/>
                  </a:lnTo>
                  <a:lnTo>
                    <a:pt x="0" y="88067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9312" y="3140968"/>
              <a:ext cx="1008380" cy="2304415"/>
            </a:xfrm>
            <a:custGeom>
              <a:avLst/>
              <a:gdLst/>
              <a:ahLst/>
              <a:cxnLst/>
              <a:rect l="l" t="t" r="r" b="b"/>
              <a:pathLst>
                <a:path w="1008380" h="2304415">
                  <a:moveTo>
                    <a:pt x="0" y="88067"/>
                  </a:moveTo>
                  <a:lnTo>
                    <a:pt x="6920" y="53787"/>
                  </a:lnTo>
                  <a:lnTo>
                    <a:pt x="25794" y="25794"/>
                  </a:lnTo>
                  <a:lnTo>
                    <a:pt x="53787" y="6920"/>
                  </a:lnTo>
                  <a:lnTo>
                    <a:pt x="88067" y="0"/>
                  </a:lnTo>
                  <a:lnTo>
                    <a:pt x="920043" y="0"/>
                  </a:lnTo>
                  <a:lnTo>
                    <a:pt x="954323" y="6920"/>
                  </a:lnTo>
                  <a:lnTo>
                    <a:pt x="982316" y="25794"/>
                  </a:lnTo>
                  <a:lnTo>
                    <a:pt x="1001190" y="53787"/>
                  </a:lnTo>
                  <a:lnTo>
                    <a:pt x="1008111" y="88067"/>
                  </a:lnTo>
                  <a:lnTo>
                    <a:pt x="1008111" y="2216188"/>
                  </a:lnTo>
                  <a:lnTo>
                    <a:pt x="1001190" y="2250468"/>
                  </a:lnTo>
                  <a:lnTo>
                    <a:pt x="982316" y="2278461"/>
                  </a:lnTo>
                  <a:lnTo>
                    <a:pt x="954323" y="2297335"/>
                  </a:lnTo>
                  <a:lnTo>
                    <a:pt x="920043" y="2304256"/>
                  </a:lnTo>
                  <a:lnTo>
                    <a:pt x="88067" y="2304256"/>
                  </a:lnTo>
                  <a:lnTo>
                    <a:pt x="53787" y="2297335"/>
                  </a:lnTo>
                  <a:lnTo>
                    <a:pt x="25794" y="2278461"/>
                  </a:lnTo>
                  <a:lnTo>
                    <a:pt x="6920" y="2250468"/>
                  </a:lnTo>
                  <a:lnTo>
                    <a:pt x="0" y="2216188"/>
                  </a:lnTo>
                  <a:lnTo>
                    <a:pt x="0" y="88067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461" y="3140968"/>
              <a:ext cx="1288415" cy="2304415"/>
            </a:xfrm>
            <a:custGeom>
              <a:avLst/>
              <a:gdLst/>
              <a:ahLst/>
              <a:cxnLst/>
              <a:rect l="l" t="t" r="r" b="b"/>
              <a:pathLst>
                <a:path w="1288414" h="2304415">
                  <a:moveTo>
                    <a:pt x="0" y="112506"/>
                  </a:moveTo>
                  <a:lnTo>
                    <a:pt x="8841" y="68713"/>
                  </a:lnTo>
                  <a:lnTo>
                    <a:pt x="32952" y="32952"/>
                  </a:lnTo>
                  <a:lnTo>
                    <a:pt x="68713" y="8841"/>
                  </a:lnTo>
                  <a:lnTo>
                    <a:pt x="112506" y="0"/>
                  </a:lnTo>
                  <a:lnTo>
                    <a:pt x="1175336" y="0"/>
                  </a:lnTo>
                  <a:lnTo>
                    <a:pt x="1219128" y="8841"/>
                  </a:lnTo>
                  <a:lnTo>
                    <a:pt x="1254890" y="32952"/>
                  </a:lnTo>
                  <a:lnTo>
                    <a:pt x="1279001" y="68713"/>
                  </a:lnTo>
                  <a:lnTo>
                    <a:pt x="1287843" y="112506"/>
                  </a:lnTo>
                  <a:lnTo>
                    <a:pt x="1287843" y="2191750"/>
                  </a:lnTo>
                  <a:lnTo>
                    <a:pt x="1279001" y="2235542"/>
                  </a:lnTo>
                  <a:lnTo>
                    <a:pt x="1254890" y="2271303"/>
                  </a:lnTo>
                  <a:lnTo>
                    <a:pt x="1219128" y="2295414"/>
                  </a:lnTo>
                  <a:lnTo>
                    <a:pt x="1175336" y="2304256"/>
                  </a:lnTo>
                  <a:lnTo>
                    <a:pt x="112506" y="2304256"/>
                  </a:lnTo>
                  <a:lnTo>
                    <a:pt x="68713" y="2295414"/>
                  </a:lnTo>
                  <a:lnTo>
                    <a:pt x="32952" y="2271303"/>
                  </a:lnTo>
                  <a:lnTo>
                    <a:pt x="8841" y="2235542"/>
                  </a:lnTo>
                  <a:lnTo>
                    <a:pt x="0" y="2191750"/>
                  </a:lnTo>
                  <a:lnTo>
                    <a:pt x="0" y="112506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1509" y="5445225"/>
              <a:ext cx="8209280" cy="432434"/>
            </a:xfrm>
            <a:custGeom>
              <a:avLst/>
              <a:gdLst/>
              <a:ahLst/>
              <a:cxnLst/>
              <a:rect l="l" t="t" r="r" b="b"/>
              <a:pathLst>
                <a:path w="8209280" h="432435">
                  <a:moveTo>
                    <a:pt x="0" y="37741"/>
                  </a:moveTo>
                  <a:lnTo>
                    <a:pt x="2965" y="23050"/>
                  </a:lnTo>
                  <a:lnTo>
                    <a:pt x="11054" y="11054"/>
                  </a:lnTo>
                  <a:lnTo>
                    <a:pt x="23050" y="2965"/>
                  </a:lnTo>
                  <a:lnTo>
                    <a:pt x="37740" y="0"/>
                  </a:lnTo>
                  <a:lnTo>
                    <a:pt x="8171171" y="0"/>
                  </a:lnTo>
                  <a:lnTo>
                    <a:pt x="8185861" y="2965"/>
                  </a:lnTo>
                  <a:lnTo>
                    <a:pt x="8197858" y="11054"/>
                  </a:lnTo>
                  <a:lnTo>
                    <a:pt x="8205946" y="23050"/>
                  </a:lnTo>
                  <a:lnTo>
                    <a:pt x="8208912" y="37741"/>
                  </a:lnTo>
                  <a:lnTo>
                    <a:pt x="8208912" y="394306"/>
                  </a:lnTo>
                  <a:lnTo>
                    <a:pt x="8205946" y="408997"/>
                  </a:lnTo>
                  <a:lnTo>
                    <a:pt x="8197858" y="420993"/>
                  </a:lnTo>
                  <a:lnTo>
                    <a:pt x="8185861" y="429082"/>
                  </a:lnTo>
                  <a:lnTo>
                    <a:pt x="8171171" y="432048"/>
                  </a:lnTo>
                  <a:lnTo>
                    <a:pt x="37740" y="432048"/>
                  </a:lnTo>
                  <a:lnTo>
                    <a:pt x="23050" y="429082"/>
                  </a:lnTo>
                  <a:lnTo>
                    <a:pt x="11054" y="420993"/>
                  </a:lnTo>
                  <a:lnTo>
                    <a:pt x="2965" y="408997"/>
                  </a:lnTo>
                  <a:lnTo>
                    <a:pt x="0" y="394306"/>
                  </a:lnTo>
                  <a:lnTo>
                    <a:pt x="0" y="37741"/>
                  </a:lnTo>
                  <a:close/>
                </a:path>
              </a:pathLst>
            </a:custGeom>
            <a:ln w="254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51412" y="4891532"/>
            <a:ext cx="17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3219" y="4949444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7914" y="4976876"/>
            <a:ext cx="15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37900" y="4976876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2860" y="4976876"/>
            <a:ext cx="17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622" y="4827523"/>
            <a:ext cx="168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7669" y="4909820"/>
            <a:ext cx="88773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8350">
              <a:lnSpc>
                <a:spcPct val="118300"/>
              </a:lnSpc>
              <a:spcBef>
                <a:spcPts val="100"/>
              </a:spcBef>
            </a:pP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f </a:t>
            </a:r>
            <a:r>
              <a:rPr sz="2400" spc="-10" dirty="0">
                <a:solidFill>
                  <a:srgbClr val="0000CC"/>
                </a:solidFill>
                <a:latin typeface="Calibri"/>
                <a:cs typeface="Calibri"/>
              </a:rPr>
              <a:t>enable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6714" y="1268759"/>
            <a:ext cx="2459621" cy="1684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28600"/>
            <a:ext cx="6251448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561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黑体"/>
                <a:cs typeface="黑体"/>
              </a:rPr>
              <a:t>多位七段数码管显示原理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259" y="1247127"/>
            <a:ext cx="7925434" cy="30981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900" spc="-30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3525" b="1" baseline="1182" dirty="0">
                <a:solidFill>
                  <a:srgbClr val="215968"/>
                </a:solidFill>
                <a:latin typeface="黑体"/>
                <a:cs typeface="黑体"/>
              </a:rPr>
              <a:t>静态显</a:t>
            </a:r>
            <a:r>
              <a:rPr sz="3525" b="1" spc="-75" baseline="1182" dirty="0">
                <a:solidFill>
                  <a:srgbClr val="215968"/>
                </a:solidFill>
                <a:latin typeface="黑体"/>
                <a:cs typeface="黑体"/>
              </a:rPr>
              <a:t>示</a:t>
            </a:r>
            <a:endParaRPr sz="3525" baseline="1182">
              <a:latin typeface="黑体"/>
              <a:cs typeface="黑体"/>
            </a:endParaRPr>
          </a:p>
          <a:p>
            <a:pPr marL="755015" indent="-285115">
              <a:lnSpc>
                <a:spcPct val="100000"/>
              </a:lnSpc>
              <a:spcBef>
                <a:spcPts val="484"/>
              </a:spcBef>
              <a:buSzPct val="71794"/>
              <a:buFont typeface=""/>
              <a:buChar char="·"/>
              <a:tabLst>
                <a:tab pos="755015" algn="l"/>
                <a:tab pos="75565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每个7段码对应一个显示译码电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路</a:t>
            </a:r>
            <a:endParaRPr sz="2925" baseline="1424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900" spc="120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3525" b="1" baseline="1182" dirty="0">
                <a:solidFill>
                  <a:srgbClr val="215968"/>
                </a:solidFill>
                <a:latin typeface="黑体"/>
                <a:cs typeface="黑体"/>
              </a:rPr>
              <a:t>动态扫描显示：时分复用显</a:t>
            </a:r>
            <a:r>
              <a:rPr sz="3525" b="1" spc="-75" baseline="1182" dirty="0">
                <a:solidFill>
                  <a:srgbClr val="215968"/>
                </a:solidFill>
                <a:latin typeface="黑体"/>
                <a:cs typeface="黑体"/>
              </a:rPr>
              <a:t>示</a:t>
            </a:r>
            <a:endParaRPr sz="3525" baseline="1182">
              <a:latin typeface="黑体"/>
              <a:cs typeface="黑体"/>
            </a:endParaRPr>
          </a:p>
          <a:p>
            <a:pPr marL="755015" indent="-285115">
              <a:lnSpc>
                <a:spcPct val="100000"/>
              </a:lnSpc>
              <a:spcBef>
                <a:spcPts val="580"/>
              </a:spcBef>
              <a:buSzPct val="71794"/>
              <a:buFont typeface=""/>
              <a:buChar char="·"/>
              <a:tabLst>
                <a:tab pos="755015" algn="l"/>
                <a:tab pos="75565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利用人眼视觉残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留</a:t>
            </a:r>
            <a:endParaRPr sz="2925" baseline="1424">
              <a:latin typeface="黑体"/>
              <a:cs typeface="黑体"/>
            </a:endParaRPr>
          </a:p>
          <a:p>
            <a:pPr marL="755015" indent="-285115">
              <a:lnSpc>
                <a:spcPct val="100000"/>
              </a:lnSpc>
              <a:spcBef>
                <a:spcPts val="470"/>
              </a:spcBef>
              <a:buSzPct val="71794"/>
              <a:buFont typeface=""/>
              <a:buChar char="·"/>
              <a:tabLst>
                <a:tab pos="755015" algn="l"/>
                <a:tab pos="75565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一个7段码译码电路分时为每个7段码提供译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码</a:t>
            </a:r>
            <a:endParaRPr sz="2925" baseline="1424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900" spc="-30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3525" b="1" baseline="1182" dirty="0">
                <a:solidFill>
                  <a:srgbClr val="215968"/>
                </a:solidFill>
                <a:latin typeface="黑体"/>
                <a:cs typeface="黑体"/>
              </a:rPr>
              <a:t>控制时</a:t>
            </a:r>
            <a:r>
              <a:rPr sz="3525" b="1" spc="-75" baseline="1182" dirty="0">
                <a:solidFill>
                  <a:srgbClr val="215968"/>
                </a:solidFill>
                <a:latin typeface="黑体"/>
                <a:cs typeface="黑体"/>
              </a:rPr>
              <a:t>序</a:t>
            </a:r>
            <a:endParaRPr sz="3525" baseline="1182">
              <a:latin typeface="黑体"/>
              <a:cs typeface="黑体"/>
            </a:endParaRPr>
          </a:p>
          <a:p>
            <a:pPr marL="755015" marR="5080" indent="-285750">
              <a:lnSpc>
                <a:spcPct val="101499"/>
              </a:lnSpc>
              <a:spcBef>
                <a:spcPts val="540"/>
              </a:spcBef>
              <a:buSzPct val="71794"/>
              <a:buFont typeface=""/>
              <a:buChar char="·"/>
              <a:tabLst>
                <a:tab pos="755650" algn="l"/>
                <a:tab pos="105537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用定时计数信号控制公共极，分时输出对应七段码的显示信号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：		</a:t>
            </a:r>
            <a:r>
              <a:rPr sz="1950" b="1" dirty="0">
                <a:solidFill>
                  <a:srgbClr val="FF0000"/>
                </a:solidFill>
                <a:latin typeface="黑体"/>
                <a:cs typeface="黑体"/>
              </a:rPr>
              <a:t>动态扫</a:t>
            </a:r>
            <a:r>
              <a:rPr sz="1950" b="1" spc="-50" dirty="0">
                <a:solidFill>
                  <a:srgbClr val="FF0000"/>
                </a:solidFill>
                <a:latin typeface="黑体"/>
                <a:cs typeface="黑体"/>
              </a:rPr>
              <a:t>描</a:t>
            </a:r>
            <a:endParaRPr sz="195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59" y="4406780"/>
            <a:ext cx="236093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5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3525" b="1" baseline="1182" dirty="0">
                <a:solidFill>
                  <a:srgbClr val="215968"/>
                </a:solidFill>
                <a:latin typeface="黑体"/>
                <a:cs typeface="黑体"/>
              </a:rPr>
              <a:t>4位七段码结</a:t>
            </a:r>
            <a:r>
              <a:rPr sz="3525" b="1" spc="-75" baseline="1182" dirty="0">
                <a:solidFill>
                  <a:srgbClr val="215968"/>
                </a:solidFill>
                <a:latin typeface="黑体"/>
                <a:cs typeface="黑体"/>
              </a:rPr>
              <a:t>构</a:t>
            </a:r>
            <a:endParaRPr sz="3525" baseline="1182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59" y="4755407"/>
            <a:ext cx="1845310" cy="7632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60"/>
              </a:spcBef>
              <a:buSzPct val="71794"/>
              <a:buFont typeface=""/>
              <a:buChar char="·"/>
              <a:tabLst>
                <a:tab pos="297815" algn="l"/>
                <a:tab pos="29845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正极：公共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端</a:t>
            </a:r>
            <a:endParaRPr sz="2925" baseline="1424">
              <a:latin typeface="黑体"/>
              <a:cs typeface="黑体"/>
            </a:endParaRPr>
          </a:p>
          <a:p>
            <a:pPr marL="297815" indent="-285115">
              <a:lnSpc>
                <a:spcPct val="100000"/>
              </a:lnSpc>
              <a:spcBef>
                <a:spcPts val="565"/>
              </a:spcBef>
              <a:buSzPct val="71794"/>
              <a:buFont typeface=""/>
              <a:buChar char="·"/>
              <a:tabLst>
                <a:tab pos="297815" algn="l"/>
                <a:tab pos="29845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七段信号并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联</a:t>
            </a:r>
            <a:endParaRPr sz="2925" baseline="1424">
              <a:latin typeface="黑体"/>
              <a:cs typeface="黑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31109" y="4450781"/>
            <a:ext cx="6269355" cy="2218690"/>
            <a:chOff x="2831109" y="4450781"/>
            <a:chExt cx="6269355" cy="22186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808" y="4463481"/>
              <a:ext cx="6256036" cy="22058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07767" y="4463481"/>
              <a:ext cx="4834890" cy="234315"/>
            </a:xfrm>
            <a:custGeom>
              <a:avLst/>
              <a:gdLst/>
              <a:ahLst/>
              <a:cxnLst/>
              <a:rect l="l" t="t" r="r" b="b"/>
              <a:pathLst>
                <a:path w="4834890" h="234314">
                  <a:moveTo>
                    <a:pt x="0" y="39011"/>
                  </a:moveTo>
                  <a:lnTo>
                    <a:pt x="3065" y="23826"/>
                  </a:lnTo>
                  <a:lnTo>
                    <a:pt x="11426" y="11426"/>
                  </a:lnTo>
                  <a:lnTo>
                    <a:pt x="23826" y="3065"/>
                  </a:lnTo>
                  <a:lnTo>
                    <a:pt x="39011" y="0"/>
                  </a:lnTo>
                  <a:lnTo>
                    <a:pt x="4795869" y="0"/>
                  </a:lnTo>
                  <a:lnTo>
                    <a:pt x="4811053" y="3065"/>
                  </a:lnTo>
                  <a:lnTo>
                    <a:pt x="4823453" y="11426"/>
                  </a:lnTo>
                  <a:lnTo>
                    <a:pt x="4831814" y="23826"/>
                  </a:lnTo>
                  <a:lnTo>
                    <a:pt x="4834880" y="39011"/>
                  </a:lnTo>
                  <a:lnTo>
                    <a:pt x="4834880" y="195066"/>
                  </a:lnTo>
                  <a:lnTo>
                    <a:pt x="4831814" y="210251"/>
                  </a:lnTo>
                  <a:lnTo>
                    <a:pt x="4823453" y="222651"/>
                  </a:lnTo>
                  <a:lnTo>
                    <a:pt x="4811053" y="231012"/>
                  </a:lnTo>
                  <a:lnTo>
                    <a:pt x="4795869" y="234078"/>
                  </a:lnTo>
                  <a:lnTo>
                    <a:pt x="39011" y="234078"/>
                  </a:lnTo>
                  <a:lnTo>
                    <a:pt x="23826" y="231012"/>
                  </a:lnTo>
                  <a:lnTo>
                    <a:pt x="11426" y="222651"/>
                  </a:lnTo>
                  <a:lnTo>
                    <a:pt x="3065" y="210251"/>
                  </a:lnTo>
                  <a:lnTo>
                    <a:pt x="0" y="195066"/>
                  </a:lnTo>
                  <a:lnTo>
                    <a:pt x="0" y="39011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3809" y="5111553"/>
              <a:ext cx="387985" cy="1268095"/>
            </a:xfrm>
            <a:custGeom>
              <a:avLst/>
              <a:gdLst/>
              <a:ahLst/>
              <a:cxnLst/>
              <a:rect l="l" t="t" r="r" b="b"/>
              <a:pathLst>
                <a:path w="387985" h="1268095">
                  <a:moveTo>
                    <a:pt x="0" y="64650"/>
                  </a:moveTo>
                  <a:lnTo>
                    <a:pt x="5080" y="39485"/>
                  </a:lnTo>
                  <a:lnTo>
                    <a:pt x="18935" y="18935"/>
                  </a:lnTo>
                  <a:lnTo>
                    <a:pt x="39485" y="5080"/>
                  </a:lnTo>
                  <a:lnTo>
                    <a:pt x="64650" y="0"/>
                  </a:lnTo>
                  <a:lnTo>
                    <a:pt x="323243" y="0"/>
                  </a:lnTo>
                  <a:lnTo>
                    <a:pt x="348408" y="5080"/>
                  </a:lnTo>
                  <a:lnTo>
                    <a:pt x="368958" y="18935"/>
                  </a:lnTo>
                  <a:lnTo>
                    <a:pt x="382813" y="39485"/>
                  </a:lnTo>
                  <a:lnTo>
                    <a:pt x="387894" y="64650"/>
                  </a:lnTo>
                  <a:lnTo>
                    <a:pt x="387894" y="1203018"/>
                  </a:lnTo>
                  <a:lnTo>
                    <a:pt x="382813" y="1228183"/>
                  </a:lnTo>
                  <a:lnTo>
                    <a:pt x="368958" y="1248733"/>
                  </a:lnTo>
                  <a:lnTo>
                    <a:pt x="348408" y="1262588"/>
                  </a:lnTo>
                  <a:lnTo>
                    <a:pt x="323243" y="1267669"/>
                  </a:lnTo>
                  <a:lnTo>
                    <a:pt x="64650" y="1267669"/>
                  </a:lnTo>
                  <a:lnTo>
                    <a:pt x="39485" y="1262588"/>
                  </a:lnTo>
                  <a:lnTo>
                    <a:pt x="18935" y="1248733"/>
                  </a:lnTo>
                  <a:lnTo>
                    <a:pt x="5080" y="1228183"/>
                  </a:lnTo>
                  <a:lnTo>
                    <a:pt x="0" y="1203018"/>
                  </a:lnTo>
                  <a:lnTo>
                    <a:pt x="0" y="64650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87872" y="4435827"/>
            <a:ext cx="7162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dirty="0">
                <a:solidFill>
                  <a:srgbClr val="FF0000"/>
                </a:solidFill>
                <a:latin typeface="宋体"/>
                <a:cs typeface="宋体"/>
              </a:rPr>
              <a:t>(共阳</a:t>
            </a:r>
            <a:r>
              <a:rPr sz="1750" b="1" spc="-50" dirty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endParaRPr sz="1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28600"/>
            <a:ext cx="3712464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黑体"/>
                <a:cs typeface="黑体"/>
              </a:rPr>
              <a:t>分时控制示意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0915" y="1412775"/>
            <a:ext cx="5153084" cy="28799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3346" y="4711360"/>
            <a:ext cx="337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latin typeface="Times New Roman"/>
                <a:cs typeface="Times New Roman"/>
              </a:rPr>
              <a:t>AN3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608" y="6118811"/>
            <a:ext cx="32385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50" dirty="0">
                <a:latin typeface="MS Gothic"/>
                <a:cs typeface="MS Gothic"/>
              </a:rPr>
              <a:t>七段数</a:t>
            </a:r>
            <a:r>
              <a:rPr sz="1750" spc="350" dirty="0">
                <a:latin typeface="宋体"/>
                <a:cs typeface="宋体"/>
              </a:rPr>
              <a:t>码</a:t>
            </a:r>
            <a:r>
              <a:rPr sz="1750" spc="350" dirty="0">
                <a:latin typeface="MS Gothic"/>
                <a:cs typeface="MS Gothic"/>
              </a:rPr>
              <a:t>管</a:t>
            </a:r>
            <a:r>
              <a:rPr sz="1750" spc="350" dirty="0">
                <a:latin typeface="宋体"/>
                <a:cs typeface="宋体"/>
              </a:rPr>
              <a:t>显</a:t>
            </a:r>
            <a:r>
              <a:rPr sz="1750" spc="350" dirty="0">
                <a:latin typeface="MS Gothic"/>
                <a:cs typeface="MS Gothic"/>
              </a:rPr>
              <a:t>示控</a:t>
            </a:r>
            <a:r>
              <a:rPr sz="1750" spc="345" dirty="0">
                <a:latin typeface="MS Gothic"/>
                <a:cs typeface="MS Gothic"/>
              </a:rPr>
              <a:t>制</a:t>
            </a:r>
            <a:r>
              <a:rPr sz="1750" spc="345" dirty="0">
                <a:latin typeface="宋体"/>
                <a:cs typeface="宋体"/>
              </a:rPr>
              <a:t>电</a:t>
            </a:r>
            <a:r>
              <a:rPr sz="1750" spc="350" dirty="0">
                <a:latin typeface="MS Gothic"/>
                <a:cs typeface="MS Gothic"/>
              </a:rPr>
              <a:t>路</a:t>
            </a:r>
            <a:r>
              <a:rPr sz="1750" spc="300" dirty="0">
                <a:latin typeface="宋体"/>
                <a:cs typeface="宋体"/>
              </a:rPr>
              <a:t>图</a:t>
            </a:r>
            <a:endParaRPr sz="1750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0815" y="4516258"/>
            <a:ext cx="3016250" cy="1604010"/>
            <a:chOff x="1710815" y="4516258"/>
            <a:chExt cx="3016250" cy="1604010"/>
          </a:xfrm>
        </p:grpSpPr>
        <p:sp>
          <p:nvSpPr>
            <p:cNvPr id="8" name="object 8"/>
            <p:cNvSpPr/>
            <p:nvPr/>
          </p:nvSpPr>
          <p:spPr>
            <a:xfrm>
              <a:off x="1719070" y="4785881"/>
              <a:ext cx="189865" cy="63500"/>
            </a:xfrm>
            <a:custGeom>
              <a:avLst/>
              <a:gdLst/>
              <a:ahLst/>
              <a:cxnLst/>
              <a:rect l="l" t="t" r="r" b="b"/>
              <a:pathLst>
                <a:path w="189864" h="63500">
                  <a:moveTo>
                    <a:pt x="0" y="62983"/>
                  </a:moveTo>
                  <a:lnTo>
                    <a:pt x="189716" y="62983"/>
                  </a:lnTo>
                  <a:lnTo>
                    <a:pt x="189716" y="0"/>
                  </a:lnTo>
                  <a:lnTo>
                    <a:pt x="0" y="0"/>
                  </a:lnTo>
                  <a:lnTo>
                    <a:pt x="0" y="62983"/>
                  </a:lnTo>
                  <a:close/>
                </a:path>
              </a:pathLst>
            </a:custGeom>
            <a:ln w="16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8203" y="4667401"/>
              <a:ext cx="264937" cy="3010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73003" y="4524513"/>
              <a:ext cx="1745614" cy="1587500"/>
            </a:xfrm>
            <a:custGeom>
              <a:avLst/>
              <a:gdLst/>
              <a:ahLst/>
              <a:cxnLst/>
              <a:rect l="l" t="t" r="r" b="b"/>
              <a:pathLst>
                <a:path w="1745614" h="1587500">
                  <a:moveTo>
                    <a:pt x="1328115" y="62983"/>
                  </a:moveTo>
                  <a:lnTo>
                    <a:pt x="1517832" y="62983"/>
                  </a:lnTo>
                  <a:lnTo>
                    <a:pt x="1517832" y="0"/>
                  </a:lnTo>
                  <a:lnTo>
                    <a:pt x="1328115" y="0"/>
                  </a:lnTo>
                  <a:lnTo>
                    <a:pt x="1328115" y="62983"/>
                  </a:lnTo>
                  <a:close/>
                </a:path>
                <a:path w="1745614" h="1587500">
                  <a:moveTo>
                    <a:pt x="1517655" y="31476"/>
                  </a:moveTo>
                  <a:lnTo>
                    <a:pt x="1745477" y="31476"/>
                  </a:lnTo>
                </a:path>
                <a:path w="1745614" h="1587500">
                  <a:moveTo>
                    <a:pt x="1328115" y="264515"/>
                  </a:moveTo>
                  <a:lnTo>
                    <a:pt x="1517832" y="264515"/>
                  </a:lnTo>
                  <a:lnTo>
                    <a:pt x="1517832" y="201531"/>
                  </a:lnTo>
                  <a:lnTo>
                    <a:pt x="1328115" y="201531"/>
                  </a:lnTo>
                  <a:lnTo>
                    <a:pt x="1328115" y="264515"/>
                  </a:lnTo>
                  <a:close/>
                </a:path>
                <a:path w="1745614" h="1587500">
                  <a:moveTo>
                    <a:pt x="0" y="1347852"/>
                  </a:moveTo>
                  <a:lnTo>
                    <a:pt x="834750" y="1347852"/>
                  </a:lnTo>
                  <a:lnTo>
                    <a:pt x="834750" y="245628"/>
                  </a:lnTo>
                  <a:lnTo>
                    <a:pt x="0" y="245628"/>
                  </a:lnTo>
                  <a:lnTo>
                    <a:pt x="0" y="1347852"/>
                  </a:lnTo>
                  <a:close/>
                </a:path>
                <a:path w="1745614" h="1587500">
                  <a:moveTo>
                    <a:pt x="1328115" y="494421"/>
                  </a:moveTo>
                  <a:lnTo>
                    <a:pt x="1517832" y="494421"/>
                  </a:lnTo>
                  <a:lnTo>
                    <a:pt x="1517832" y="431437"/>
                  </a:lnTo>
                  <a:lnTo>
                    <a:pt x="1328115" y="431437"/>
                  </a:lnTo>
                  <a:lnTo>
                    <a:pt x="1328115" y="494421"/>
                  </a:lnTo>
                  <a:close/>
                </a:path>
                <a:path w="1745614" h="1587500">
                  <a:moveTo>
                    <a:pt x="1328115" y="751746"/>
                  </a:moveTo>
                  <a:lnTo>
                    <a:pt x="1517832" y="751746"/>
                  </a:lnTo>
                  <a:lnTo>
                    <a:pt x="1517832" y="688762"/>
                  </a:lnTo>
                  <a:lnTo>
                    <a:pt x="1328115" y="688762"/>
                  </a:lnTo>
                  <a:lnTo>
                    <a:pt x="1328115" y="751746"/>
                  </a:lnTo>
                  <a:close/>
                </a:path>
                <a:path w="1745614" h="1587500">
                  <a:moveTo>
                    <a:pt x="1328115" y="945656"/>
                  </a:moveTo>
                  <a:lnTo>
                    <a:pt x="1517832" y="945656"/>
                  </a:lnTo>
                  <a:lnTo>
                    <a:pt x="1517832" y="882670"/>
                  </a:lnTo>
                  <a:lnTo>
                    <a:pt x="1328115" y="882670"/>
                  </a:lnTo>
                  <a:lnTo>
                    <a:pt x="1328115" y="945656"/>
                  </a:lnTo>
                  <a:close/>
                </a:path>
                <a:path w="1745614" h="1587500">
                  <a:moveTo>
                    <a:pt x="1328115" y="1180939"/>
                  </a:moveTo>
                  <a:lnTo>
                    <a:pt x="1517832" y="1180939"/>
                  </a:lnTo>
                  <a:lnTo>
                    <a:pt x="1517832" y="1117955"/>
                  </a:lnTo>
                  <a:lnTo>
                    <a:pt x="1328115" y="1117955"/>
                  </a:lnTo>
                  <a:lnTo>
                    <a:pt x="1328115" y="1180939"/>
                  </a:lnTo>
                  <a:close/>
                </a:path>
                <a:path w="1745614" h="1587500">
                  <a:moveTo>
                    <a:pt x="1328115" y="1398246"/>
                  </a:moveTo>
                  <a:lnTo>
                    <a:pt x="1517832" y="1398246"/>
                  </a:lnTo>
                  <a:lnTo>
                    <a:pt x="1517832" y="1335263"/>
                  </a:lnTo>
                  <a:lnTo>
                    <a:pt x="1328115" y="1335263"/>
                  </a:lnTo>
                  <a:lnTo>
                    <a:pt x="1328115" y="1398246"/>
                  </a:lnTo>
                  <a:close/>
                </a:path>
                <a:path w="1745614" h="1587500">
                  <a:moveTo>
                    <a:pt x="1328115" y="1587202"/>
                  </a:moveTo>
                  <a:lnTo>
                    <a:pt x="1517832" y="1587202"/>
                  </a:lnTo>
                  <a:lnTo>
                    <a:pt x="1517832" y="1524218"/>
                  </a:lnTo>
                  <a:lnTo>
                    <a:pt x="1328115" y="1524218"/>
                  </a:lnTo>
                  <a:lnTo>
                    <a:pt x="1328115" y="1587202"/>
                  </a:lnTo>
                  <a:close/>
                </a:path>
              </a:pathLst>
            </a:custGeom>
            <a:ln w="17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9048" y="4424949"/>
            <a:ext cx="3314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75" spc="150" baseline="7936" dirty="0">
                <a:latin typeface="Times New Roman"/>
                <a:cs typeface="Times New Roman"/>
              </a:rPr>
              <a:t>V</a:t>
            </a:r>
            <a:r>
              <a:rPr sz="650" spc="100" dirty="0">
                <a:latin typeface="Times New Roman"/>
                <a:cs typeface="Times New Roman"/>
              </a:rPr>
              <a:t>CC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786" y="4733401"/>
            <a:ext cx="248920" cy="11493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ts val="1080"/>
              </a:lnSpc>
              <a:spcBef>
                <a:spcPts val="285"/>
              </a:spcBef>
            </a:pPr>
            <a:r>
              <a:rPr sz="1050" spc="120" dirty="0">
                <a:latin typeface="Times New Roman"/>
                <a:cs typeface="Times New Roman"/>
              </a:rPr>
              <a:t>CA </a:t>
            </a:r>
            <a:r>
              <a:rPr sz="1050" spc="114" dirty="0">
                <a:latin typeface="Times New Roman"/>
                <a:cs typeface="Times New Roman"/>
              </a:rPr>
              <a:t>CB CC </a:t>
            </a:r>
            <a:r>
              <a:rPr sz="1050" spc="120" dirty="0">
                <a:latin typeface="Times New Roman"/>
                <a:cs typeface="Times New Roman"/>
              </a:rPr>
              <a:t>CD </a:t>
            </a:r>
            <a:r>
              <a:rPr sz="1050" spc="105" dirty="0">
                <a:latin typeface="Times New Roman"/>
                <a:cs typeface="Times New Roman"/>
              </a:rPr>
              <a:t>CE </a:t>
            </a:r>
            <a:r>
              <a:rPr sz="1050" spc="100" dirty="0">
                <a:latin typeface="Times New Roman"/>
                <a:cs typeface="Times New Roman"/>
              </a:rPr>
              <a:t>CF </a:t>
            </a:r>
            <a:r>
              <a:rPr sz="1050" spc="120" dirty="0">
                <a:latin typeface="Times New Roman"/>
                <a:cs typeface="Times New Roman"/>
              </a:rPr>
              <a:t>CG </a:t>
            </a:r>
            <a:r>
              <a:rPr sz="1050" spc="100" dirty="0">
                <a:latin typeface="Times New Roman"/>
                <a:cs typeface="Times New Roman"/>
              </a:rPr>
              <a:t>CP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9586" y="4708157"/>
            <a:ext cx="25019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marR="30480" indent="-5715">
              <a:lnSpc>
                <a:spcPct val="151500"/>
              </a:lnSpc>
              <a:spcBef>
                <a:spcPts val="100"/>
              </a:spcBef>
            </a:pPr>
            <a:r>
              <a:rPr sz="1050" spc="90" dirty="0">
                <a:latin typeface="Times New Roman"/>
                <a:cs typeface="Times New Roman"/>
              </a:rPr>
              <a:t>A</a:t>
            </a:r>
            <a:r>
              <a:rPr sz="975" spc="135" baseline="-12820" dirty="0">
                <a:latin typeface="Times New Roman"/>
                <a:cs typeface="Times New Roman"/>
              </a:rPr>
              <a:t>1 </a:t>
            </a:r>
            <a:r>
              <a:rPr sz="1050" spc="90" dirty="0">
                <a:latin typeface="Times New Roman"/>
                <a:cs typeface="Times New Roman"/>
              </a:rPr>
              <a:t>A</a:t>
            </a:r>
            <a:r>
              <a:rPr sz="975" spc="135" baseline="-12820" dirty="0">
                <a:latin typeface="Times New Roman"/>
                <a:cs typeface="Times New Roman"/>
              </a:rPr>
              <a:t>2</a:t>
            </a:r>
            <a:endParaRPr sz="975" baseline="-1282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9084" y="5341387"/>
            <a:ext cx="7810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85" dirty="0">
                <a:latin typeface="Times New Roman"/>
                <a:cs typeface="Times New Roman"/>
              </a:rPr>
              <a:t>3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3085" y="5275626"/>
            <a:ext cx="141605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5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050" spc="155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9084" y="5602778"/>
            <a:ext cx="7810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85" dirty="0">
                <a:latin typeface="Times New Roman"/>
                <a:cs typeface="Times New Roman"/>
              </a:rPr>
              <a:t>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90658" y="5244773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0" y="0"/>
                </a:moveTo>
                <a:lnTo>
                  <a:pt x="227822" y="0"/>
                </a:lnTo>
              </a:path>
            </a:pathLst>
          </a:custGeom>
          <a:ln w="15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15418" y="4408393"/>
            <a:ext cx="248920" cy="175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26000"/>
              </a:lnSpc>
              <a:spcBef>
                <a:spcPts val="100"/>
              </a:spcBef>
            </a:pPr>
            <a:r>
              <a:rPr sz="1050" spc="120" dirty="0">
                <a:latin typeface="Times New Roman"/>
                <a:cs typeface="Times New Roman"/>
              </a:rPr>
              <a:t>CA </a:t>
            </a:r>
            <a:r>
              <a:rPr sz="1050" spc="114" dirty="0">
                <a:latin typeface="Times New Roman"/>
                <a:cs typeface="Times New Roman"/>
              </a:rPr>
              <a:t>CB</a:t>
            </a:r>
            <a:endParaRPr sz="1050">
              <a:latin typeface="Times New Roman"/>
              <a:cs typeface="Times New Roman"/>
            </a:endParaRPr>
          </a:p>
          <a:p>
            <a:pPr marL="12700" marR="5080" indent="7620">
              <a:lnSpc>
                <a:spcPct val="151200"/>
              </a:lnSpc>
              <a:spcBef>
                <a:spcPts val="5"/>
              </a:spcBef>
            </a:pPr>
            <a:r>
              <a:rPr sz="1050" spc="114" dirty="0">
                <a:latin typeface="Times New Roman"/>
                <a:cs typeface="Times New Roman"/>
              </a:rPr>
              <a:t>CC </a:t>
            </a:r>
            <a:r>
              <a:rPr sz="1050" spc="120" dirty="0">
                <a:latin typeface="Times New Roman"/>
                <a:cs typeface="Times New Roman"/>
              </a:rPr>
              <a:t>CD</a:t>
            </a:r>
            <a:endParaRPr sz="1050">
              <a:latin typeface="Times New Roman"/>
              <a:cs typeface="Times New Roman"/>
            </a:endParaRPr>
          </a:p>
          <a:p>
            <a:pPr marL="26034" indent="-4445">
              <a:lnSpc>
                <a:spcPct val="100000"/>
              </a:lnSpc>
              <a:spcBef>
                <a:spcPts val="430"/>
              </a:spcBef>
            </a:pPr>
            <a:r>
              <a:rPr sz="1050" spc="105" dirty="0">
                <a:latin typeface="Times New Roman"/>
                <a:cs typeface="Times New Roman"/>
              </a:rPr>
              <a:t>CE</a:t>
            </a:r>
            <a:endParaRPr sz="1050">
              <a:latin typeface="Times New Roman"/>
              <a:cs typeface="Times New Roman"/>
            </a:endParaRPr>
          </a:p>
          <a:p>
            <a:pPr marL="21590" marR="13335" indent="3810" algn="just">
              <a:lnSpc>
                <a:spcPct val="126000"/>
              </a:lnSpc>
              <a:spcBef>
                <a:spcPts val="145"/>
              </a:spcBef>
            </a:pPr>
            <a:r>
              <a:rPr sz="1050" spc="100" dirty="0">
                <a:latin typeface="Times New Roman"/>
                <a:cs typeface="Times New Roman"/>
              </a:rPr>
              <a:t>CF CF </a:t>
            </a:r>
            <a:r>
              <a:rPr sz="1050" spc="105" dirty="0">
                <a:latin typeface="Times New Roman"/>
                <a:cs typeface="Times New Roman"/>
              </a:rPr>
              <a:t>DP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91408" y="4817380"/>
            <a:ext cx="607060" cy="635"/>
          </a:xfrm>
          <a:custGeom>
            <a:avLst/>
            <a:gdLst/>
            <a:ahLst/>
            <a:cxnLst/>
            <a:rect l="l" t="t" r="r" b="b"/>
            <a:pathLst>
              <a:path w="607060" h="635">
                <a:moveTo>
                  <a:pt x="0" y="0"/>
                </a:moveTo>
                <a:lnTo>
                  <a:pt x="227661" y="0"/>
                </a:lnTo>
              </a:path>
              <a:path w="607060" h="635">
                <a:moveTo>
                  <a:pt x="417361" y="0"/>
                </a:moveTo>
                <a:lnTo>
                  <a:pt x="488519" y="0"/>
                </a:lnTo>
                <a:lnTo>
                  <a:pt x="488519" y="555"/>
                </a:lnTo>
                <a:lnTo>
                  <a:pt x="606794" y="555"/>
                </a:lnTo>
              </a:path>
            </a:pathLst>
          </a:custGeom>
          <a:ln w="17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3346" y="5074094"/>
            <a:ext cx="337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latin typeface="Times New Roman"/>
                <a:cs typeface="Times New Roman"/>
              </a:rPr>
              <a:t>AN2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82859" y="5024908"/>
            <a:ext cx="1498600" cy="310515"/>
            <a:chOff x="1482859" y="5024908"/>
            <a:chExt cx="1498600" cy="310515"/>
          </a:xfrm>
        </p:grpSpPr>
        <p:sp>
          <p:nvSpPr>
            <p:cNvPr id="22" name="object 22"/>
            <p:cNvSpPr/>
            <p:nvPr/>
          </p:nvSpPr>
          <p:spPr>
            <a:xfrm>
              <a:off x="1491114" y="5033798"/>
              <a:ext cx="847090" cy="292735"/>
            </a:xfrm>
            <a:custGeom>
              <a:avLst/>
              <a:gdLst/>
              <a:ahLst/>
              <a:cxnLst/>
              <a:rect l="l" t="t" r="r" b="b"/>
              <a:pathLst>
                <a:path w="847089" h="292735">
                  <a:moveTo>
                    <a:pt x="227956" y="177801"/>
                  </a:moveTo>
                  <a:lnTo>
                    <a:pt x="417672" y="177801"/>
                  </a:lnTo>
                  <a:lnTo>
                    <a:pt x="417672" y="114817"/>
                  </a:lnTo>
                  <a:lnTo>
                    <a:pt x="227956" y="114817"/>
                  </a:lnTo>
                  <a:lnTo>
                    <a:pt x="227956" y="177801"/>
                  </a:lnTo>
                  <a:close/>
                </a:path>
                <a:path w="847089" h="292735">
                  <a:moveTo>
                    <a:pt x="0" y="146293"/>
                  </a:moveTo>
                  <a:lnTo>
                    <a:pt x="227956" y="146293"/>
                  </a:lnTo>
                </a:path>
                <a:path w="847089" h="292735">
                  <a:moveTo>
                    <a:pt x="582566" y="146293"/>
                  </a:moveTo>
                  <a:lnTo>
                    <a:pt x="714789" y="146293"/>
                  </a:lnTo>
                </a:path>
                <a:path w="847089" h="292735">
                  <a:moveTo>
                    <a:pt x="714789" y="73146"/>
                  </a:moveTo>
                  <a:lnTo>
                    <a:pt x="714789" y="219462"/>
                  </a:lnTo>
                </a:path>
                <a:path w="847089" h="292735">
                  <a:moveTo>
                    <a:pt x="714789" y="182889"/>
                  </a:moveTo>
                  <a:lnTo>
                    <a:pt x="846985" y="227461"/>
                  </a:lnTo>
                  <a:lnTo>
                    <a:pt x="846985" y="292609"/>
                  </a:lnTo>
                </a:path>
                <a:path w="847089" h="292735">
                  <a:moveTo>
                    <a:pt x="714789" y="109720"/>
                  </a:moveTo>
                  <a:lnTo>
                    <a:pt x="846985" y="63992"/>
                  </a:lnTo>
                  <a:lnTo>
                    <a:pt x="846985" y="0"/>
                  </a:lnTo>
                </a:path>
              </a:pathLst>
            </a:custGeom>
            <a:ln w="17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5903" y="5120543"/>
              <a:ext cx="36830" cy="25400"/>
            </a:xfrm>
            <a:custGeom>
              <a:avLst/>
              <a:gdLst/>
              <a:ahLst/>
              <a:cxnLst/>
              <a:rect l="l" t="t" r="r" b="b"/>
              <a:pathLst>
                <a:path w="36830" h="25400">
                  <a:moveTo>
                    <a:pt x="24013" y="0"/>
                  </a:moveTo>
                  <a:lnTo>
                    <a:pt x="0" y="22975"/>
                  </a:lnTo>
                  <a:lnTo>
                    <a:pt x="36569" y="25130"/>
                  </a:lnTo>
                  <a:lnTo>
                    <a:pt x="24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8770" y="5120544"/>
              <a:ext cx="1064260" cy="206375"/>
            </a:xfrm>
            <a:custGeom>
              <a:avLst/>
              <a:gdLst/>
              <a:ahLst/>
              <a:cxnLst/>
              <a:rect l="l" t="t" r="r" b="b"/>
              <a:pathLst>
                <a:path w="1064260" h="206375">
                  <a:moveTo>
                    <a:pt x="297132" y="22975"/>
                  </a:moveTo>
                  <a:lnTo>
                    <a:pt x="321146" y="0"/>
                  </a:lnTo>
                  <a:lnTo>
                    <a:pt x="333702" y="25130"/>
                  </a:lnTo>
                  <a:lnTo>
                    <a:pt x="297132" y="22975"/>
                  </a:lnTo>
                  <a:close/>
                </a:path>
                <a:path w="1064260" h="206375">
                  <a:moveTo>
                    <a:pt x="0" y="59548"/>
                  </a:moveTo>
                  <a:lnTo>
                    <a:pt x="164910" y="59548"/>
                  </a:lnTo>
                </a:path>
                <a:path w="1064260" h="206375">
                  <a:moveTo>
                    <a:pt x="429328" y="205864"/>
                  </a:moveTo>
                  <a:lnTo>
                    <a:pt x="824550" y="205864"/>
                  </a:lnTo>
                  <a:lnTo>
                    <a:pt x="824550" y="28063"/>
                  </a:lnTo>
                  <a:lnTo>
                    <a:pt x="1064232" y="28063"/>
                  </a:lnTo>
                </a:path>
              </a:pathLst>
            </a:custGeom>
            <a:ln w="17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23346" y="5429941"/>
            <a:ext cx="337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latin typeface="Times New Roman"/>
                <a:cs typeface="Times New Roman"/>
              </a:rPr>
              <a:t>AN1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83153" y="5379384"/>
            <a:ext cx="1498600" cy="296545"/>
            <a:chOff x="1483153" y="5379384"/>
            <a:chExt cx="1498600" cy="296545"/>
          </a:xfrm>
        </p:grpSpPr>
        <p:sp>
          <p:nvSpPr>
            <p:cNvPr id="27" name="object 27"/>
            <p:cNvSpPr/>
            <p:nvPr/>
          </p:nvSpPr>
          <p:spPr>
            <a:xfrm>
              <a:off x="1719070" y="5405399"/>
              <a:ext cx="619125" cy="261620"/>
            </a:xfrm>
            <a:custGeom>
              <a:avLst/>
              <a:gdLst/>
              <a:ahLst/>
              <a:cxnLst/>
              <a:rect l="l" t="t" r="r" b="b"/>
              <a:pathLst>
                <a:path w="619125" h="261620">
                  <a:moveTo>
                    <a:pt x="0" y="162047"/>
                  </a:moveTo>
                  <a:lnTo>
                    <a:pt x="189716" y="162047"/>
                  </a:lnTo>
                  <a:lnTo>
                    <a:pt x="189716" y="99063"/>
                  </a:lnTo>
                  <a:lnTo>
                    <a:pt x="0" y="99063"/>
                  </a:lnTo>
                  <a:lnTo>
                    <a:pt x="0" y="162047"/>
                  </a:lnTo>
                  <a:close/>
                </a:path>
                <a:path w="619125" h="261620">
                  <a:moveTo>
                    <a:pt x="382853" y="130562"/>
                  </a:moveTo>
                  <a:lnTo>
                    <a:pt x="500834" y="130562"/>
                  </a:lnTo>
                </a:path>
                <a:path w="619125" h="261620">
                  <a:moveTo>
                    <a:pt x="500834" y="65281"/>
                  </a:moveTo>
                  <a:lnTo>
                    <a:pt x="500834" y="195843"/>
                  </a:lnTo>
                </a:path>
                <a:path w="619125" h="261620">
                  <a:moveTo>
                    <a:pt x="500834" y="163202"/>
                  </a:moveTo>
                  <a:lnTo>
                    <a:pt x="618841" y="202998"/>
                  </a:lnTo>
                  <a:lnTo>
                    <a:pt x="618841" y="261124"/>
                  </a:lnTo>
                </a:path>
                <a:path w="619125" h="261620">
                  <a:moveTo>
                    <a:pt x="500834" y="97921"/>
                  </a:moveTo>
                  <a:lnTo>
                    <a:pt x="618841" y="57126"/>
                  </a:lnTo>
                  <a:lnTo>
                    <a:pt x="618841" y="0"/>
                  </a:lnTo>
                </a:path>
              </a:pathLst>
            </a:custGeom>
            <a:ln w="17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19905" y="5482812"/>
              <a:ext cx="33020" cy="22860"/>
            </a:xfrm>
            <a:custGeom>
              <a:avLst/>
              <a:gdLst/>
              <a:ahLst/>
              <a:cxnLst/>
              <a:rect l="l" t="t" r="r" b="b"/>
              <a:pathLst>
                <a:path w="33019" h="22860">
                  <a:moveTo>
                    <a:pt x="21442" y="0"/>
                  </a:moveTo>
                  <a:lnTo>
                    <a:pt x="0" y="20507"/>
                  </a:lnTo>
                  <a:lnTo>
                    <a:pt x="32633" y="22440"/>
                  </a:lnTo>
                  <a:lnTo>
                    <a:pt x="21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1408" y="5387956"/>
              <a:ext cx="1482090" cy="278765"/>
            </a:xfrm>
            <a:custGeom>
              <a:avLst/>
              <a:gdLst/>
              <a:ahLst/>
              <a:cxnLst/>
              <a:rect l="l" t="t" r="r" b="b"/>
              <a:pathLst>
                <a:path w="1482089" h="278764">
                  <a:moveTo>
                    <a:pt x="728496" y="115364"/>
                  </a:moveTo>
                  <a:lnTo>
                    <a:pt x="749939" y="94855"/>
                  </a:lnTo>
                  <a:lnTo>
                    <a:pt x="761130" y="117297"/>
                  </a:lnTo>
                  <a:lnTo>
                    <a:pt x="728496" y="115364"/>
                  </a:lnTo>
                  <a:close/>
                </a:path>
                <a:path w="1482089" h="278764">
                  <a:moveTo>
                    <a:pt x="0" y="148004"/>
                  </a:moveTo>
                  <a:lnTo>
                    <a:pt x="227661" y="148004"/>
                  </a:lnTo>
                </a:path>
                <a:path w="1482089" h="278764">
                  <a:moveTo>
                    <a:pt x="417361" y="148004"/>
                  </a:moveTo>
                  <a:lnTo>
                    <a:pt x="610515" y="148004"/>
                  </a:lnTo>
                </a:path>
                <a:path w="1482089" h="278764">
                  <a:moveTo>
                    <a:pt x="846503" y="278566"/>
                  </a:moveTo>
                  <a:lnTo>
                    <a:pt x="1297891" y="278566"/>
                  </a:lnTo>
                  <a:lnTo>
                    <a:pt x="1297891" y="0"/>
                  </a:lnTo>
                  <a:lnTo>
                    <a:pt x="1481594" y="0"/>
                  </a:lnTo>
                </a:path>
              </a:pathLst>
            </a:custGeom>
            <a:ln w="17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23346" y="5788965"/>
            <a:ext cx="337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latin typeface="Times New Roman"/>
                <a:cs typeface="Times New Roman"/>
              </a:rPr>
              <a:t>AN0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83153" y="4547099"/>
            <a:ext cx="2827020" cy="1542415"/>
            <a:chOff x="1483153" y="4547099"/>
            <a:chExt cx="2827020" cy="1542415"/>
          </a:xfrm>
        </p:grpSpPr>
        <p:sp>
          <p:nvSpPr>
            <p:cNvPr id="32" name="object 32"/>
            <p:cNvSpPr/>
            <p:nvPr/>
          </p:nvSpPr>
          <p:spPr>
            <a:xfrm>
              <a:off x="1719070" y="4555989"/>
              <a:ext cx="2582545" cy="1370965"/>
            </a:xfrm>
            <a:custGeom>
              <a:avLst/>
              <a:gdLst/>
              <a:ahLst/>
              <a:cxnLst/>
              <a:rect l="l" t="t" r="r" b="b"/>
              <a:pathLst>
                <a:path w="2582545" h="1370964">
                  <a:moveTo>
                    <a:pt x="2202434" y="280277"/>
                  </a:moveTo>
                  <a:lnTo>
                    <a:pt x="2202434" y="0"/>
                  </a:lnTo>
                  <a:lnTo>
                    <a:pt x="2582048" y="0"/>
                  </a:lnTo>
                </a:path>
                <a:path w="2582545" h="1370964">
                  <a:moveTo>
                    <a:pt x="0" y="1370481"/>
                  </a:moveTo>
                  <a:lnTo>
                    <a:pt x="189716" y="1370481"/>
                  </a:lnTo>
                  <a:lnTo>
                    <a:pt x="189716" y="1307497"/>
                  </a:lnTo>
                  <a:lnTo>
                    <a:pt x="0" y="1307497"/>
                  </a:lnTo>
                  <a:lnTo>
                    <a:pt x="0" y="1370481"/>
                  </a:lnTo>
                  <a:close/>
                </a:path>
              </a:pathLst>
            </a:custGeom>
            <a:ln w="17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0600" y="5739851"/>
              <a:ext cx="273263" cy="31026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91408" y="589498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661" y="0"/>
                  </a:lnTo>
                </a:path>
              </a:pathLst>
            </a:custGeom>
            <a:ln w="15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5548" y="4635916"/>
              <a:ext cx="93532" cy="806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4450" y="4992829"/>
              <a:ext cx="93532" cy="8060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3299" y="5365273"/>
              <a:ext cx="93532" cy="8062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355045" y="4757542"/>
              <a:ext cx="1946275" cy="1322705"/>
            </a:xfrm>
            <a:custGeom>
              <a:avLst/>
              <a:gdLst/>
              <a:ahLst/>
              <a:cxnLst/>
              <a:rect l="l" t="t" r="r" b="b"/>
              <a:pathLst>
                <a:path w="1946275" h="1322704">
                  <a:moveTo>
                    <a:pt x="0" y="1283758"/>
                  </a:moveTo>
                  <a:lnTo>
                    <a:pt x="530389" y="1283758"/>
                  </a:lnTo>
                  <a:lnTo>
                    <a:pt x="530389" y="894937"/>
                  </a:lnTo>
                  <a:lnTo>
                    <a:pt x="617958" y="894937"/>
                  </a:lnTo>
                </a:path>
                <a:path w="1946275" h="1322704">
                  <a:moveTo>
                    <a:pt x="1452681" y="78723"/>
                  </a:moveTo>
                  <a:lnTo>
                    <a:pt x="1566459" y="78723"/>
                  </a:lnTo>
                </a:path>
                <a:path w="1946275" h="1322704">
                  <a:moveTo>
                    <a:pt x="1452681" y="210997"/>
                  </a:moveTo>
                  <a:lnTo>
                    <a:pt x="1642489" y="210997"/>
                  </a:lnTo>
                </a:path>
                <a:path w="1946275" h="1322704">
                  <a:moveTo>
                    <a:pt x="1718251" y="355868"/>
                  </a:moveTo>
                  <a:lnTo>
                    <a:pt x="1718251" y="229905"/>
                  </a:lnTo>
                  <a:lnTo>
                    <a:pt x="1946073" y="229905"/>
                  </a:lnTo>
                </a:path>
                <a:path w="1946275" h="1322704">
                  <a:moveTo>
                    <a:pt x="1452681" y="494430"/>
                  </a:moveTo>
                  <a:lnTo>
                    <a:pt x="1452681" y="487230"/>
                  </a:lnTo>
                  <a:lnTo>
                    <a:pt x="1946073" y="487230"/>
                  </a:lnTo>
                </a:path>
                <a:path w="1946275" h="1322704">
                  <a:moveTo>
                    <a:pt x="1452681" y="765264"/>
                  </a:moveTo>
                  <a:lnTo>
                    <a:pt x="1726015" y="765264"/>
                  </a:lnTo>
                </a:path>
                <a:path w="1946275" h="1322704">
                  <a:moveTo>
                    <a:pt x="1452681" y="900226"/>
                  </a:moveTo>
                  <a:lnTo>
                    <a:pt x="1642489" y="900226"/>
                  </a:lnTo>
                </a:path>
                <a:path w="1946275" h="1322704">
                  <a:moveTo>
                    <a:pt x="1642489" y="210997"/>
                  </a:moveTo>
                  <a:lnTo>
                    <a:pt x="1642489" y="0"/>
                  </a:lnTo>
                  <a:lnTo>
                    <a:pt x="1946073" y="0"/>
                  </a:lnTo>
                </a:path>
                <a:path w="1946275" h="1322704">
                  <a:moveTo>
                    <a:pt x="1726015" y="626703"/>
                  </a:moveTo>
                  <a:lnTo>
                    <a:pt x="1726015" y="681141"/>
                  </a:lnTo>
                  <a:lnTo>
                    <a:pt x="1946073" y="681141"/>
                  </a:lnTo>
                </a:path>
                <a:path w="1946275" h="1322704">
                  <a:moveTo>
                    <a:pt x="1642489" y="900226"/>
                  </a:moveTo>
                  <a:lnTo>
                    <a:pt x="1642489" y="1133731"/>
                  </a:lnTo>
                  <a:lnTo>
                    <a:pt x="1946073" y="1133731"/>
                  </a:lnTo>
                </a:path>
                <a:path w="1946275" h="1322704">
                  <a:moveTo>
                    <a:pt x="1452681" y="1042387"/>
                  </a:moveTo>
                  <a:lnTo>
                    <a:pt x="1452681" y="1043964"/>
                  </a:lnTo>
                  <a:lnTo>
                    <a:pt x="1566459" y="1043964"/>
                  </a:lnTo>
                </a:path>
                <a:path w="1946275" h="1322704">
                  <a:moveTo>
                    <a:pt x="1566459" y="1043964"/>
                  </a:moveTo>
                  <a:lnTo>
                    <a:pt x="1566459" y="1322686"/>
                  </a:lnTo>
                  <a:lnTo>
                    <a:pt x="1946073" y="1322686"/>
                  </a:lnTo>
                </a:path>
              </a:pathLst>
            </a:custGeom>
            <a:ln w="17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15164" y="5867133"/>
            <a:ext cx="3206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Times New Roman"/>
                <a:cs typeface="Times New Roman"/>
              </a:rPr>
              <a:t>DSP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54685" y="4601128"/>
            <a:ext cx="4616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Times New Roman"/>
                <a:cs typeface="Times New Roman"/>
              </a:rPr>
              <a:t>4.7KΩ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54390" y="4963863"/>
            <a:ext cx="4616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Times New Roman"/>
                <a:cs typeface="Times New Roman"/>
              </a:rPr>
              <a:t>4.7KΩ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54685" y="5335463"/>
            <a:ext cx="4616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Times New Roman"/>
                <a:cs typeface="Times New Roman"/>
              </a:rPr>
              <a:t>4.7KΩ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54685" y="5697620"/>
            <a:ext cx="4616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Times New Roman"/>
                <a:cs typeface="Times New Roman"/>
              </a:rPr>
              <a:t>4.7KΩ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84011" y="4361801"/>
            <a:ext cx="3860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Times New Roman"/>
                <a:cs typeface="Times New Roman"/>
              </a:rPr>
              <a:t>100Ω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84011" y="4563355"/>
            <a:ext cx="3860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Times New Roman"/>
                <a:cs typeface="Times New Roman"/>
              </a:rPr>
              <a:t>100Ω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84011" y="4799527"/>
            <a:ext cx="3860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Times New Roman"/>
                <a:cs typeface="Times New Roman"/>
              </a:rPr>
              <a:t>100Ω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93649" y="5048320"/>
            <a:ext cx="3860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Times New Roman"/>
                <a:cs typeface="Times New Roman"/>
              </a:rPr>
              <a:t>100Ω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93649" y="5246718"/>
            <a:ext cx="3860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Times New Roman"/>
                <a:cs typeface="Times New Roman"/>
              </a:rPr>
              <a:t>100Ω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93649" y="5482912"/>
            <a:ext cx="3860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Times New Roman"/>
                <a:cs typeface="Times New Roman"/>
              </a:rPr>
              <a:t>100Ω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93649" y="5706508"/>
            <a:ext cx="3860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Times New Roman"/>
                <a:cs typeface="Times New Roman"/>
              </a:rPr>
              <a:t>100Ω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84011" y="5892330"/>
            <a:ext cx="3860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Times New Roman"/>
                <a:cs typeface="Times New Roman"/>
              </a:rPr>
              <a:t>100Ω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53152" y="4518771"/>
            <a:ext cx="3273425" cy="1561465"/>
          </a:xfrm>
          <a:custGeom>
            <a:avLst/>
            <a:gdLst/>
            <a:ahLst/>
            <a:cxnLst/>
            <a:rect l="l" t="t" r="r" b="b"/>
            <a:pathLst>
              <a:path w="3273425" h="1561464">
                <a:moveTo>
                  <a:pt x="2354574" y="594640"/>
                </a:moveTo>
                <a:lnTo>
                  <a:pt x="2620144" y="594640"/>
                </a:lnTo>
              </a:path>
              <a:path w="3273425" h="1561464">
                <a:moveTo>
                  <a:pt x="3037506" y="468677"/>
                </a:moveTo>
                <a:lnTo>
                  <a:pt x="3268808" y="468677"/>
                </a:lnTo>
              </a:path>
              <a:path w="3273425" h="1561464">
                <a:moveTo>
                  <a:pt x="2354574" y="865474"/>
                </a:moveTo>
                <a:lnTo>
                  <a:pt x="2627907" y="865474"/>
                </a:lnTo>
              </a:path>
              <a:path w="3273425" h="1561464">
                <a:moveTo>
                  <a:pt x="3037506" y="919912"/>
                </a:moveTo>
                <a:lnTo>
                  <a:pt x="3265328" y="919912"/>
                </a:lnTo>
              </a:path>
              <a:path w="3273425" h="1561464">
                <a:moveTo>
                  <a:pt x="3037506" y="1155195"/>
                </a:moveTo>
                <a:lnTo>
                  <a:pt x="3265328" y="1155195"/>
                </a:lnTo>
              </a:path>
              <a:path w="3273425" h="1561464">
                <a:moveTo>
                  <a:pt x="3037506" y="1372503"/>
                </a:moveTo>
                <a:lnTo>
                  <a:pt x="3265328" y="1372503"/>
                </a:lnTo>
              </a:path>
              <a:path w="3273425" h="1561464">
                <a:moveTo>
                  <a:pt x="3037506" y="1561458"/>
                </a:moveTo>
                <a:lnTo>
                  <a:pt x="3272824" y="1561458"/>
                </a:lnTo>
              </a:path>
              <a:path w="3273425" h="1561464">
                <a:moveTo>
                  <a:pt x="2627907" y="1004036"/>
                </a:moveTo>
                <a:lnTo>
                  <a:pt x="2627907" y="1155195"/>
                </a:lnTo>
                <a:lnTo>
                  <a:pt x="2847966" y="1155195"/>
                </a:lnTo>
              </a:path>
              <a:path w="3273425" h="1561464">
                <a:moveTo>
                  <a:pt x="3037506" y="238771"/>
                </a:moveTo>
                <a:lnTo>
                  <a:pt x="3265328" y="238771"/>
                </a:lnTo>
              </a:path>
              <a:path w="3273425" h="1561464">
                <a:moveTo>
                  <a:pt x="455617" y="1376213"/>
                </a:moveTo>
                <a:lnTo>
                  <a:pt x="637447" y="1376213"/>
                </a:lnTo>
              </a:path>
              <a:path w="3273425" h="1561464">
                <a:moveTo>
                  <a:pt x="0" y="0"/>
                </a:moveTo>
                <a:lnTo>
                  <a:pt x="1039656" y="0"/>
                </a:lnTo>
              </a:path>
              <a:path w="3273425" h="1561464">
                <a:moveTo>
                  <a:pt x="901892" y="1229898"/>
                </a:moveTo>
                <a:lnTo>
                  <a:pt x="1035855" y="1229453"/>
                </a:lnTo>
              </a:path>
              <a:path w="3273425" h="1561464">
                <a:moveTo>
                  <a:pt x="1035855" y="1229453"/>
                </a:moveTo>
                <a:lnTo>
                  <a:pt x="1039656" y="0"/>
                </a:lnTo>
              </a:path>
              <a:path w="3273425" h="1561464">
                <a:moveTo>
                  <a:pt x="1039174" y="157447"/>
                </a:moveTo>
                <a:lnTo>
                  <a:pt x="901169" y="157447"/>
                </a:lnTo>
              </a:path>
              <a:path w="3273425" h="1561464">
                <a:moveTo>
                  <a:pt x="1038077" y="514360"/>
                </a:moveTo>
                <a:lnTo>
                  <a:pt x="884946" y="515027"/>
                </a:lnTo>
              </a:path>
              <a:path w="3273425" h="1561464">
                <a:moveTo>
                  <a:pt x="1036926" y="886827"/>
                </a:moveTo>
                <a:lnTo>
                  <a:pt x="884759" y="886627"/>
                </a:lnTo>
              </a:path>
              <a:path w="3273425" h="1561464">
                <a:moveTo>
                  <a:pt x="901169" y="440880"/>
                </a:moveTo>
                <a:lnTo>
                  <a:pt x="1242234" y="440880"/>
                </a:lnTo>
                <a:lnTo>
                  <a:pt x="1242234" y="377888"/>
                </a:lnTo>
                <a:lnTo>
                  <a:pt x="1519850" y="377888"/>
                </a:lnTo>
              </a:path>
            </a:pathLst>
          </a:custGeom>
          <a:ln w="17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222731" y="4519538"/>
            <a:ext cx="337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latin typeface="Times New Roman"/>
                <a:cs typeface="Times New Roman"/>
              </a:rPr>
              <a:t>AN3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22731" y="4882272"/>
            <a:ext cx="337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latin typeface="Times New Roman"/>
                <a:cs typeface="Times New Roman"/>
              </a:rPr>
              <a:t>AN2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22731" y="5238119"/>
            <a:ext cx="337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latin typeface="Times New Roman"/>
                <a:cs typeface="Times New Roman"/>
              </a:rPr>
              <a:t>AN1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930410" y="4613249"/>
            <a:ext cx="2428875" cy="1505585"/>
          </a:xfrm>
          <a:custGeom>
            <a:avLst/>
            <a:gdLst/>
            <a:ahLst/>
            <a:cxnLst/>
            <a:rect l="l" t="t" r="r" b="b"/>
            <a:pathLst>
              <a:path w="2428875" h="1505585">
                <a:moveTo>
                  <a:pt x="0" y="0"/>
                </a:moveTo>
                <a:lnTo>
                  <a:pt x="83525" y="155025"/>
                </a:lnTo>
                <a:lnTo>
                  <a:pt x="583878" y="155025"/>
                </a:lnTo>
                <a:lnTo>
                  <a:pt x="667136" y="0"/>
                </a:lnTo>
              </a:path>
              <a:path w="2428875" h="1505585">
                <a:moveTo>
                  <a:pt x="587090" y="348825"/>
                </a:moveTo>
                <a:lnTo>
                  <a:pt x="670616" y="503873"/>
                </a:lnTo>
                <a:lnTo>
                  <a:pt x="1170969" y="503873"/>
                </a:lnTo>
                <a:lnTo>
                  <a:pt x="1254227" y="348825"/>
                </a:lnTo>
              </a:path>
              <a:path w="2428875" h="1505585">
                <a:moveTo>
                  <a:pt x="1174181" y="695250"/>
                </a:moveTo>
                <a:lnTo>
                  <a:pt x="1257707" y="850276"/>
                </a:lnTo>
                <a:lnTo>
                  <a:pt x="1758060" y="850276"/>
                </a:lnTo>
                <a:lnTo>
                  <a:pt x="1841318" y="695250"/>
                </a:lnTo>
              </a:path>
              <a:path w="2428875" h="1505585">
                <a:moveTo>
                  <a:pt x="1761272" y="1039231"/>
                </a:moveTo>
                <a:lnTo>
                  <a:pt x="1844798" y="1194280"/>
                </a:lnTo>
                <a:lnTo>
                  <a:pt x="2345151" y="1194280"/>
                </a:lnTo>
                <a:lnTo>
                  <a:pt x="2428409" y="1039231"/>
                </a:lnTo>
              </a:path>
              <a:path w="2428875" h="1505585">
                <a:moveTo>
                  <a:pt x="1760737" y="1350283"/>
                </a:moveTo>
                <a:lnTo>
                  <a:pt x="1843995" y="1505331"/>
                </a:lnTo>
                <a:lnTo>
                  <a:pt x="2344347" y="1505331"/>
                </a:lnTo>
                <a:lnTo>
                  <a:pt x="2427873" y="1350283"/>
                </a:lnTo>
              </a:path>
            </a:pathLst>
          </a:custGeom>
          <a:ln w="17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30658" y="6109367"/>
            <a:ext cx="350583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50" dirty="0">
                <a:latin typeface="宋体"/>
                <a:cs typeface="宋体"/>
              </a:rPr>
              <a:t>时分复用显示控制方法示意</a:t>
            </a:r>
            <a:r>
              <a:rPr sz="1750" spc="300" dirty="0">
                <a:latin typeface="宋体"/>
                <a:cs typeface="宋体"/>
              </a:rPr>
              <a:t>图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30410" y="4613249"/>
            <a:ext cx="2428875" cy="1505585"/>
          </a:xfrm>
          <a:custGeom>
            <a:avLst/>
            <a:gdLst/>
            <a:ahLst/>
            <a:cxnLst/>
            <a:rect l="l" t="t" r="r" b="b"/>
            <a:pathLst>
              <a:path w="2428875" h="1505585">
                <a:moveTo>
                  <a:pt x="667136" y="0"/>
                </a:moveTo>
                <a:lnTo>
                  <a:pt x="2412346" y="0"/>
                </a:lnTo>
              </a:path>
              <a:path w="2428875" h="1505585">
                <a:moveTo>
                  <a:pt x="587090" y="348825"/>
                </a:moveTo>
                <a:lnTo>
                  <a:pt x="0" y="348825"/>
                </a:lnTo>
              </a:path>
              <a:path w="2428875" h="1505585">
                <a:moveTo>
                  <a:pt x="1254227" y="348825"/>
                </a:moveTo>
                <a:lnTo>
                  <a:pt x="2428409" y="348825"/>
                </a:lnTo>
              </a:path>
              <a:path w="2428875" h="1505585">
                <a:moveTo>
                  <a:pt x="1174181" y="695250"/>
                </a:moveTo>
                <a:lnTo>
                  <a:pt x="0" y="695250"/>
                </a:lnTo>
              </a:path>
              <a:path w="2428875" h="1505585">
                <a:moveTo>
                  <a:pt x="1840515" y="696983"/>
                </a:moveTo>
                <a:lnTo>
                  <a:pt x="2428409" y="696983"/>
                </a:lnTo>
              </a:path>
              <a:path w="2428875" h="1505585">
                <a:moveTo>
                  <a:pt x="1761272" y="1039231"/>
                </a:moveTo>
                <a:lnTo>
                  <a:pt x="0" y="1039231"/>
                </a:lnTo>
              </a:path>
              <a:path w="2428875" h="1505585">
                <a:moveTo>
                  <a:pt x="1176323" y="1350283"/>
                </a:moveTo>
                <a:lnTo>
                  <a:pt x="1259581" y="1505331"/>
                </a:lnTo>
                <a:lnTo>
                  <a:pt x="1759934" y="1505331"/>
                </a:lnTo>
                <a:lnTo>
                  <a:pt x="1843460" y="1350283"/>
                </a:lnTo>
              </a:path>
              <a:path w="2428875" h="1505585">
                <a:moveTo>
                  <a:pt x="2420913" y="1505331"/>
                </a:moveTo>
                <a:lnTo>
                  <a:pt x="2337387" y="1350283"/>
                </a:lnTo>
                <a:lnTo>
                  <a:pt x="1837035" y="1350283"/>
                </a:lnTo>
                <a:lnTo>
                  <a:pt x="1753776" y="1505331"/>
                </a:lnTo>
              </a:path>
              <a:path w="2428875" h="1505585">
                <a:moveTo>
                  <a:pt x="1843460" y="1505331"/>
                </a:moveTo>
                <a:lnTo>
                  <a:pt x="1759934" y="1350283"/>
                </a:lnTo>
                <a:lnTo>
                  <a:pt x="1259581" y="1350283"/>
                </a:lnTo>
                <a:lnTo>
                  <a:pt x="1176323" y="1505331"/>
                </a:lnTo>
              </a:path>
              <a:path w="2428875" h="1505585">
                <a:moveTo>
                  <a:pt x="591909" y="1350283"/>
                </a:moveTo>
                <a:lnTo>
                  <a:pt x="675435" y="1505331"/>
                </a:lnTo>
                <a:lnTo>
                  <a:pt x="1175788" y="1505331"/>
                </a:lnTo>
                <a:lnTo>
                  <a:pt x="1259046" y="1350283"/>
                </a:lnTo>
              </a:path>
              <a:path w="2428875" h="1505585">
                <a:moveTo>
                  <a:pt x="1255566" y="1505331"/>
                </a:moveTo>
                <a:lnTo>
                  <a:pt x="1172307" y="1350283"/>
                </a:lnTo>
                <a:lnTo>
                  <a:pt x="671955" y="1350283"/>
                </a:lnTo>
                <a:lnTo>
                  <a:pt x="588429" y="1505331"/>
                </a:lnTo>
              </a:path>
              <a:path w="2428875" h="1505585">
                <a:moveTo>
                  <a:pt x="6692" y="1350283"/>
                </a:moveTo>
                <a:lnTo>
                  <a:pt x="90218" y="1505331"/>
                </a:lnTo>
                <a:lnTo>
                  <a:pt x="590571" y="1505331"/>
                </a:lnTo>
                <a:lnTo>
                  <a:pt x="673829" y="1350283"/>
                </a:lnTo>
              </a:path>
              <a:path w="2428875" h="1505585">
                <a:moveTo>
                  <a:pt x="673829" y="1505331"/>
                </a:moveTo>
                <a:lnTo>
                  <a:pt x="590571" y="1350283"/>
                </a:lnTo>
                <a:lnTo>
                  <a:pt x="90218" y="1350283"/>
                </a:lnTo>
                <a:lnTo>
                  <a:pt x="6692" y="1505331"/>
                </a:lnTo>
              </a:path>
            </a:pathLst>
          </a:custGeom>
          <a:ln w="176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48183" y="5597143"/>
            <a:ext cx="3225165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latin typeface="Times New Roman"/>
                <a:cs typeface="Times New Roman"/>
              </a:rPr>
              <a:t>AN0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17905" algn="l"/>
                <a:tab pos="1624965" algn="l"/>
                <a:tab pos="2783205" algn="l"/>
              </a:tabLst>
            </a:pPr>
            <a:r>
              <a:rPr sz="1050" spc="105" dirty="0">
                <a:latin typeface="Times New Roman"/>
                <a:cs typeface="Times New Roman"/>
              </a:rPr>
              <a:t>{A~G,DP}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spc="135" baseline="5291" dirty="0">
                <a:latin typeface="Times New Roman"/>
                <a:cs typeface="Times New Roman"/>
              </a:rPr>
              <a:t>DISP3</a:t>
            </a:r>
            <a:r>
              <a:rPr sz="1575" baseline="5291" dirty="0">
                <a:latin typeface="Times New Roman"/>
                <a:cs typeface="Times New Roman"/>
              </a:rPr>
              <a:t>	</a:t>
            </a:r>
            <a:r>
              <a:rPr sz="1575" spc="165" baseline="5291" dirty="0">
                <a:latin typeface="Times New Roman"/>
                <a:cs typeface="Times New Roman"/>
              </a:rPr>
              <a:t>DISP2</a:t>
            </a:r>
            <a:r>
              <a:rPr sz="1575" spc="322" baseline="5291" dirty="0">
                <a:latin typeface="Times New Roman"/>
                <a:cs typeface="Times New Roman"/>
              </a:rPr>
              <a:t>  </a:t>
            </a:r>
            <a:r>
              <a:rPr sz="1575" spc="150" baseline="5291" dirty="0">
                <a:latin typeface="Times New Roman"/>
                <a:cs typeface="Times New Roman"/>
              </a:rPr>
              <a:t>DISP1</a:t>
            </a:r>
            <a:r>
              <a:rPr sz="1575" baseline="5291" dirty="0">
                <a:latin typeface="Times New Roman"/>
                <a:cs typeface="Times New Roman"/>
              </a:rPr>
              <a:t>	</a:t>
            </a:r>
            <a:r>
              <a:rPr sz="1575" spc="135" baseline="5291" dirty="0">
                <a:latin typeface="Times New Roman"/>
                <a:cs typeface="Times New Roman"/>
              </a:rPr>
              <a:t>DISP0</a:t>
            </a:r>
            <a:endParaRPr sz="1575" baseline="5291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930410" y="4512460"/>
            <a:ext cx="2352675" cy="1713230"/>
          </a:xfrm>
          <a:custGeom>
            <a:avLst/>
            <a:gdLst/>
            <a:ahLst/>
            <a:cxnLst/>
            <a:rect l="l" t="t" r="r" b="b"/>
            <a:pathLst>
              <a:path w="2352675" h="1713229">
                <a:moveTo>
                  <a:pt x="0" y="0"/>
                </a:moveTo>
                <a:lnTo>
                  <a:pt x="0" y="1675400"/>
                </a:lnTo>
              </a:path>
              <a:path w="2352675" h="1713229">
                <a:moveTo>
                  <a:pt x="584413" y="6310"/>
                </a:moveTo>
                <a:lnTo>
                  <a:pt x="584413" y="1681688"/>
                </a:lnTo>
              </a:path>
              <a:path w="2352675" h="1713229">
                <a:moveTo>
                  <a:pt x="1176323" y="6310"/>
                </a:moveTo>
                <a:lnTo>
                  <a:pt x="1176323" y="1681688"/>
                </a:lnTo>
              </a:path>
              <a:path w="2352675" h="1713229">
                <a:moveTo>
                  <a:pt x="1760737" y="12598"/>
                </a:moveTo>
                <a:lnTo>
                  <a:pt x="1760737" y="1687999"/>
                </a:lnTo>
              </a:path>
              <a:path w="2352675" h="1713229">
                <a:moveTo>
                  <a:pt x="2352647" y="37795"/>
                </a:moveTo>
                <a:lnTo>
                  <a:pt x="2352647" y="1713196"/>
                </a:lnTo>
              </a:path>
            </a:pathLst>
          </a:custGeom>
          <a:ln w="587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581822" y="1584452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AN3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10269" y="1992884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AN2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57687" y="2629915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AN1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5401" y="1394320"/>
            <a:ext cx="198818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sz="2200" spc="-5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2200" dirty="0">
                <a:solidFill>
                  <a:srgbClr val="31859C"/>
                </a:solidFill>
                <a:latin typeface="MS Gothic"/>
                <a:cs typeface="MS Gothic"/>
              </a:rPr>
              <a:t>	</a:t>
            </a:r>
            <a:r>
              <a:rPr sz="4125" b="1" baseline="1010" dirty="0">
                <a:solidFill>
                  <a:srgbClr val="FF0000"/>
                </a:solidFill>
                <a:latin typeface="黑体"/>
                <a:cs typeface="黑体"/>
              </a:rPr>
              <a:t>动态扫</a:t>
            </a:r>
            <a:r>
              <a:rPr sz="4125" b="1" spc="-75" baseline="1010" dirty="0">
                <a:solidFill>
                  <a:srgbClr val="FF0000"/>
                </a:solidFill>
                <a:latin typeface="黑体"/>
                <a:cs typeface="黑体"/>
              </a:rPr>
              <a:t>描</a:t>
            </a:r>
            <a:endParaRPr sz="4125" baseline="1010">
              <a:latin typeface="黑体"/>
              <a:cs typeface="黑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5451" y="1895855"/>
            <a:ext cx="1866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434" dirty="0">
                <a:solidFill>
                  <a:srgbClr val="31859C"/>
                </a:solidFill>
                <a:latin typeface="MS Gothic"/>
                <a:cs typeface="MS Gothic"/>
              </a:rPr>
              <a:t>．</a:t>
            </a:r>
            <a:endParaRPr sz="1700">
              <a:latin typeface="MS Gothic"/>
              <a:cs typeface="MS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248851" y="1809198"/>
            <a:ext cx="30892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dirty="0">
                <a:solidFill>
                  <a:srgbClr val="31859C"/>
                </a:solidFill>
                <a:latin typeface="黑体"/>
                <a:cs typeface="黑体"/>
              </a:rPr>
              <a:t>低电平与输入显示对</a:t>
            </a:r>
            <a:r>
              <a:rPr sz="2350" b="1" spc="-50" dirty="0">
                <a:solidFill>
                  <a:srgbClr val="31859C"/>
                </a:solidFill>
                <a:latin typeface="黑体"/>
                <a:cs typeface="黑体"/>
              </a:rPr>
              <a:t>应</a:t>
            </a:r>
            <a:endParaRPr sz="2350">
              <a:latin typeface="黑体"/>
              <a:cs typeface="黑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15501" y="2172715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700" spc="-5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1700" dirty="0">
                <a:solidFill>
                  <a:srgbClr val="31859C"/>
                </a:solidFill>
                <a:latin typeface="MS Gothic"/>
                <a:cs typeface="MS Gothic"/>
              </a:rPr>
              <a:t>	</a:t>
            </a:r>
            <a:r>
              <a:rPr sz="2400" dirty="0">
                <a:latin typeface="黑体"/>
                <a:cs typeface="黑体"/>
              </a:rPr>
              <a:t>共阳：低电平控</a:t>
            </a:r>
            <a:r>
              <a:rPr sz="2400" spc="-50" dirty="0">
                <a:latin typeface="黑体"/>
                <a:cs typeface="黑体"/>
              </a:rPr>
              <a:t>制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5451" y="2520695"/>
            <a:ext cx="186690" cy="7632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700" spc="-434" dirty="0">
                <a:solidFill>
                  <a:srgbClr val="31859C"/>
                </a:solidFill>
                <a:latin typeface="MS Gothic"/>
                <a:cs typeface="MS Gothic"/>
              </a:rPr>
              <a:t>．</a:t>
            </a:r>
            <a:endParaRPr sz="17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-434" dirty="0">
                <a:solidFill>
                  <a:srgbClr val="31859C"/>
                </a:solidFill>
                <a:latin typeface="MS Gothic"/>
                <a:cs typeface="MS Gothic"/>
              </a:rPr>
              <a:t>．</a:t>
            </a:r>
            <a:endParaRPr sz="1700">
              <a:latin typeface="MS Gothic"/>
              <a:cs typeface="MS 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48851" y="2526981"/>
            <a:ext cx="2830195" cy="942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b="1" dirty="0">
                <a:solidFill>
                  <a:srgbClr val="31859C"/>
                </a:solidFill>
                <a:latin typeface="黑体"/>
                <a:cs typeface="黑体"/>
              </a:rPr>
              <a:t>分时送</a:t>
            </a:r>
            <a:r>
              <a:rPr sz="2450" b="1" i="1" spc="-10" dirty="0">
                <a:solidFill>
                  <a:srgbClr val="31859C"/>
                </a:solidFill>
                <a:latin typeface="黑体"/>
                <a:cs typeface="黑体"/>
              </a:rPr>
              <a:t>a~g，p</a:t>
            </a:r>
            <a:endParaRPr sz="2450">
              <a:latin typeface="黑体"/>
              <a:cs typeface="黑体"/>
            </a:endParaRPr>
          </a:p>
          <a:p>
            <a:pPr marL="12700">
              <a:lnSpc>
                <a:spcPts val="2420"/>
              </a:lnSpc>
              <a:spcBef>
                <a:spcPts val="65"/>
              </a:spcBef>
            </a:pPr>
            <a:r>
              <a:rPr sz="2350" b="1" dirty="0">
                <a:solidFill>
                  <a:srgbClr val="31859C"/>
                </a:solidFill>
                <a:latin typeface="黑体"/>
                <a:cs typeface="黑体"/>
              </a:rPr>
              <a:t>可用序列信号控</a:t>
            </a:r>
            <a:r>
              <a:rPr sz="2350" b="1" spc="-50" dirty="0">
                <a:solidFill>
                  <a:srgbClr val="31859C"/>
                </a:solidFill>
                <a:latin typeface="黑体"/>
                <a:cs typeface="黑体"/>
              </a:rPr>
              <a:t>制</a:t>
            </a:r>
            <a:endParaRPr sz="2350">
              <a:latin typeface="黑体"/>
              <a:cs typeface="黑体"/>
            </a:endParaRPr>
          </a:p>
          <a:p>
            <a:pPr marR="5080" algn="r">
              <a:lnSpc>
                <a:spcPts val="1760"/>
              </a:lnSpc>
            </a:pP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AN0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404360" cy="1158240"/>
            <a:chOff x="9144" y="228600"/>
            <a:chExt cx="44043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28600"/>
              <a:ext cx="218846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265176"/>
              <a:ext cx="2371344" cy="1121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0023" y="228600"/>
              <a:ext cx="1173479" cy="1121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黑体"/>
                <a:cs typeface="黑体"/>
              </a:rPr>
              <a:t>什么是</a:t>
            </a:r>
            <a:r>
              <a:rPr spc="-35" dirty="0"/>
              <a:t>Verilog</a:t>
            </a:r>
            <a:r>
              <a:rPr spc="-35" dirty="0">
                <a:latin typeface="黑体"/>
                <a:cs typeface="黑体"/>
              </a:rPr>
              <a:t>？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083" y="1416968"/>
            <a:ext cx="7480300" cy="812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7433" y="1423669"/>
            <a:ext cx="7467600" cy="800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3185">
              <a:lnSpc>
                <a:spcPct val="100699"/>
              </a:lnSpc>
              <a:spcBef>
                <a:spcPts val="225"/>
              </a:spcBef>
            </a:pPr>
            <a:r>
              <a:rPr sz="2000" dirty="0">
                <a:solidFill>
                  <a:srgbClr val="010199"/>
                </a:solidFill>
                <a:latin typeface="华文行楷"/>
                <a:cs typeface="华文行楷"/>
              </a:rPr>
              <a:t>概念：</a:t>
            </a:r>
            <a:r>
              <a:rPr sz="3525" b="1" baseline="1182" dirty="0">
                <a:solidFill>
                  <a:srgbClr val="FF5050"/>
                </a:solidFill>
                <a:latin typeface="宋体"/>
                <a:cs typeface="宋体"/>
              </a:rPr>
              <a:t>硬件描述语言</a:t>
            </a:r>
            <a:r>
              <a:rPr sz="2400" b="1" dirty="0">
                <a:solidFill>
                  <a:srgbClr val="FF5050"/>
                </a:solidFill>
                <a:latin typeface="Arial"/>
                <a:cs typeface="Arial"/>
              </a:rPr>
              <a:t>HDL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（</a:t>
            </a:r>
            <a:r>
              <a:rPr sz="2000" dirty="0">
                <a:solidFill>
                  <a:srgbClr val="010199"/>
                </a:solidFill>
                <a:latin typeface="Arial"/>
                <a:cs typeface="Arial"/>
              </a:rPr>
              <a:t>Hardware Description </a:t>
            </a:r>
            <a:r>
              <a:rPr sz="2000" spc="-10" dirty="0">
                <a:solidFill>
                  <a:srgbClr val="010199"/>
                </a:solidFill>
                <a:latin typeface="Arial"/>
                <a:cs typeface="Arial"/>
              </a:rPr>
              <a:t>Language</a:t>
            </a:r>
            <a:r>
              <a:rPr sz="2000" spc="-10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r>
              <a:rPr sz="2000" spc="-5" dirty="0">
                <a:solidFill>
                  <a:srgbClr val="010199"/>
                </a:solidFill>
                <a:latin typeface="宋体"/>
                <a:cs typeface="宋体"/>
              </a:rPr>
              <a:t>是一种形式化方法来描述数字电路和系统的语言。</a:t>
            </a:r>
            <a:endParaRPr sz="2000">
              <a:latin typeface="宋体"/>
              <a:cs typeface="宋体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8383" y="4376420"/>
            <a:ext cx="7429500" cy="1841500"/>
            <a:chOff x="878383" y="4376420"/>
            <a:chExt cx="7429500" cy="18415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083" y="4388767"/>
              <a:ext cx="7404100" cy="18161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8382" y="4376419"/>
              <a:ext cx="7429500" cy="1841500"/>
            </a:xfrm>
            <a:custGeom>
              <a:avLst/>
              <a:gdLst/>
              <a:ahLst/>
              <a:cxnLst/>
              <a:rect l="l" t="t" r="r" b="b"/>
              <a:pathLst>
                <a:path w="7429500" h="1841500">
                  <a:moveTo>
                    <a:pt x="74041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1803400"/>
                  </a:lnTo>
                  <a:lnTo>
                    <a:pt x="25400" y="1816100"/>
                  </a:lnTo>
                  <a:lnTo>
                    <a:pt x="7404100" y="1816100"/>
                  </a:lnTo>
                  <a:lnTo>
                    <a:pt x="7404100" y="1803400"/>
                  </a:lnTo>
                  <a:lnTo>
                    <a:pt x="38100" y="1803400"/>
                  </a:lnTo>
                  <a:lnTo>
                    <a:pt x="38100" y="38100"/>
                  </a:lnTo>
                  <a:lnTo>
                    <a:pt x="7391400" y="38100"/>
                  </a:lnTo>
                  <a:lnTo>
                    <a:pt x="7391400" y="1803057"/>
                  </a:lnTo>
                  <a:lnTo>
                    <a:pt x="7404100" y="1803057"/>
                  </a:lnTo>
                  <a:lnTo>
                    <a:pt x="7404100" y="38100"/>
                  </a:lnTo>
                  <a:lnTo>
                    <a:pt x="7404100" y="37757"/>
                  </a:lnTo>
                  <a:lnTo>
                    <a:pt x="7404100" y="25400"/>
                  </a:lnTo>
                  <a:close/>
                </a:path>
                <a:path w="7429500" h="1841500">
                  <a:moveTo>
                    <a:pt x="7429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828800"/>
                  </a:lnTo>
                  <a:lnTo>
                    <a:pt x="0" y="1841500"/>
                  </a:lnTo>
                  <a:lnTo>
                    <a:pt x="7429500" y="1841500"/>
                  </a:lnTo>
                  <a:lnTo>
                    <a:pt x="7429500" y="1828800"/>
                  </a:lnTo>
                  <a:lnTo>
                    <a:pt x="12700" y="1828800"/>
                  </a:lnTo>
                  <a:lnTo>
                    <a:pt x="12700" y="12700"/>
                  </a:lnTo>
                  <a:lnTo>
                    <a:pt x="7416800" y="12700"/>
                  </a:lnTo>
                  <a:lnTo>
                    <a:pt x="7416800" y="1828457"/>
                  </a:lnTo>
                  <a:lnTo>
                    <a:pt x="7429500" y="1828457"/>
                  </a:lnTo>
                  <a:lnTo>
                    <a:pt x="7429500" y="12700"/>
                  </a:lnTo>
                  <a:lnTo>
                    <a:pt x="7429500" y="12357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1634" y="4699918"/>
              <a:ext cx="152400" cy="1143000"/>
            </a:xfrm>
            <a:custGeom>
              <a:avLst/>
              <a:gdLst/>
              <a:ahLst/>
              <a:cxnLst/>
              <a:rect l="l" t="t" r="r" b="b"/>
              <a:pathLst>
                <a:path w="152400" h="1143000">
                  <a:moveTo>
                    <a:pt x="152400" y="1143000"/>
                  </a:moveTo>
                  <a:lnTo>
                    <a:pt x="122739" y="1135514"/>
                  </a:lnTo>
                  <a:lnTo>
                    <a:pt x="98518" y="1115101"/>
                  </a:lnTo>
                  <a:lnTo>
                    <a:pt x="82188" y="1084825"/>
                  </a:lnTo>
                  <a:lnTo>
                    <a:pt x="76200" y="1047750"/>
                  </a:lnTo>
                  <a:lnTo>
                    <a:pt x="76200" y="666750"/>
                  </a:lnTo>
                  <a:lnTo>
                    <a:pt x="70211" y="629674"/>
                  </a:lnTo>
                  <a:lnTo>
                    <a:pt x="53881" y="599398"/>
                  </a:lnTo>
                  <a:lnTo>
                    <a:pt x="29660" y="578985"/>
                  </a:lnTo>
                  <a:lnTo>
                    <a:pt x="0" y="571500"/>
                  </a:lnTo>
                  <a:lnTo>
                    <a:pt x="29660" y="564014"/>
                  </a:lnTo>
                  <a:lnTo>
                    <a:pt x="53881" y="543601"/>
                  </a:lnTo>
                  <a:lnTo>
                    <a:pt x="70211" y="513325"/>
                  </a:lnTo>
                  <a:lnTo>
                    <a:pt x="76200" y="476250"/>
                  </a:lnTo>
                  <a:lnTo>
                    <a:pt x="76200" y="95250"/>
                  </a:lnTo>
                  <a:lnTo>
                    <a:pt x="82188" y="58174"/>
                  </a:lnTo>
                  <a:lnTo>
                    <a:pt x="98518" y="27898"/>
                  </a:lnTo>
                  <a:lnTo>
                    <a:pt x="122739" y="7485"/>
                  </a:lnTo>
                  <a:lnTo>
                    <a:pt x="152400" y="0"/>
                  </a:lnTo>
                </a:path>
              </a:pathLst>
            </a:custGeom>
            <a:ln w="38100">
              <a:solidFill>
                <a:srgbClr val="010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33883" y="4566566"/>
            <a:ext cx="1453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2000" b="1" spc="-13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3683" y="5112666"/>
            <a:ext cx="230632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10199"/>
                </a:solidFill>
                <a:latin typeface="Arial"/>
                <a:cs typeface="Arial"/>
              </a:rPr>
              <a:t>IEEE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标</a:t>
            </a:r>
            <a:r>
              <a:rPr sz="2925" b="1" spc="-75" baseline="1424" dirty="0">
                <a:solidFill>
                  <a:srgbClr val="010199"/>
                </a:solidFill>
                <a:latin typeface="宋体"/>
                <a:cs typeface="宋体"/>
              </a:rPr>
              <a:t>准</a:t>
            </a:r>
            <a:endParaRPr sz="2925" baseline="1424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</a:pPr>
            <a:r>
              <a:rPr sz="2000" b="1" spc="-20" dirty="0">
                <a:solidFill>
                  <a:srgbClr val="010199"/>
                </a:solidFill>
                <a:latin typeface="Arial"/>
                <a:cs typeface="Arial"/>
              </a:rPr>
              <a:t>VHDL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7283" y="4503066"/>
            <a:ext cx="207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1800" spc="-10" dirty="0">
                <a:solidFill>
                  <a:srgbClr val="010199"/>
                </a:solidFill>
                <a:latin typeface="宋体"/>
                <a:cs typeface="宋体"/>
              </a:rPr>
              <a:t>两种国际标准：</a:t>
            </a:r>
            <a:endParaRPr sz="1800">
              <a:latin typeface="宋体"/>
              <a:cs typeface="宋体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8383" y="2395220"/>
            <a:ext cx="7429500" cy="1841500"/>
            <a:chOff x="878383" y="2395220"/>
            <a:chExt cx="7429500" cy="18415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083" y="2407568"/>
              <a:ext cx="7404100" cy="18160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8382" y="2395219"/>
              <a:ext cx="7429500" cy="1841500"/>
            </a:xfrm>
            <a:custGeom>
              <a:avLst/>
              <a:gdLst/>
              <a:ahLst/>
              <a:cxnLst/>
              <a:rect l="l" t="t" r="r" b="b"/>
              <a:pathLst>
                <a:path w="7429500" h="1841500">
                  <a:moveTo>
                    <a:pt x="74041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1803400"/>
                  </a:lnTo>
                  <a:lnTo>
                    <a:pt x="25400" y="1816100"/>
                  </a:lnTo>
                  <a:lnTo>
                    <a:pt x="7404100" y="1816100"/>
                  </a:lnTo>
                  <a:lnTo>
                    <a:pt x="7404100" y="1803400"/>
                  </a:lnTo>
                  <a:lnTo>
                    <a:pt x="38100" y="1803400"/>
                  </a:lnTo>
                  <a:lnTo>
                    <a:pt x="38100" y="38100"/>
                  </a:lnTo>
                  <a:lnTo>
                    <a:pt x="7391400" y="38100"/>
                  </a:lnTo>
                  <a:lnTo>
                    <a:pt x="7391400" y="1803057"/>
                  </a:lnTo>
                  <a:lnTo>
                    <a:pt x="7404100" y="1803057"/>
                  </a:lnTo>
                  <a:lnTo>
                    <a:pt x="7404100" y="38100"/>
                  </a:lnTo>
                  <a:lnTo>
                    <a:pt x="7404100" y="37757"/>
                  </a:lnTo>
                  <a:lnTo>
                    <a:pt x="7404100" y="25400"/>
                  </a:lnTo>
                  <a:close/>
                </a:path>
                <a:path w="7429500" h="1841500">
                  <a:moveTo>
                    <a:pt x="7429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828800"/>
                  </a:lnTo>
                  <a:lnTo>
                    <a:pt x="0" y="1841500"/>
                  </a:lnTo>
                  <a:lnTo>
                    <a:pt x="7429500" y="1841500"/>
                  </a:lnTo>
                  <a:lnTo>
                    <a:pt x="7429500" y="1828800"/>
                  </a:lnTo>
                  <a:lnTo>
                    <a:pt x="12700" y="1828800"/>
                  </a:lnTo>
                  <a:lnTo>
                    <a:pt x="12700" y="12700"/>
                  </a:lnTo>
                  <a:lnTo>
                    <a:pt x="7416800" y="12700"/>
                  </a:lnTo>
                  <a:lnTo>
                    <a:pt x="7416800" y="1828457"/>
                  </a:lnTo>
                  <a:lnTo>
                    <a:pt x="7429500" y="1828457"/>
                  </a:lnTo>
                  <a:lnTo>
                    <a:pt x="7429500" y="12700"/>
                  </a:lnTo>
                  <a:lnTo>
                    <a:pt x="7429500" y="12357"/>
                  </a:lnTo>
                  <a:lnTo>
                    <a:pt x="742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2034" y="2718718"/>
              <a:ext cx="152400" cy="1143000"/>
            </a:xfrm>
            <a:custGeom>
              <a:avLst/>
              <a:gdLst/>
              <a:ahLst/>
              <a:cxnLst/>
              <a:rect l="l" t="t" r="r" b="b"/>
              <a:pathLst>
                <a:path w="152400" h="1143000">
                  <a:moveTo>
                    <a:pt x="152400" y="1143000"/>
                  </a:moveTo>
                  <a:lnTo>
                    <a:pt x="122739" y="1135514"/>
                  </a:lnTo>
                  <a:lnTo>
                    <a:pt x="98518" y="1115101"/>
                  </a:lnTo>
                  <a:lnTo>
                    <a:pt x="82188" y="1084825"/>
                  </a:lnTo>
                  <a:lnTo>
                    <a:pt x="76200" y="1047750"/>
                  </a:lnTo>
                  <a:lnTo>
                    <a:pt x="76200" y="666750"/>
                  </a:lnTo>
                  <a:lnTo>
                    <a:pt x="70211" y="629674"/>
                  </a:lnTo>
                  <a:lnTo>
                    <a:pt x="53881" y="599398"/>
                  </a:lnTo>
                  <a:lnTo>
                    <a:pt x="29660" y="578985"/>
                  </a:lnTo>
                  <a:lnTo>
                    <a:pt x="0" y="571500"/>
                  </a:lnTo>
                  <a:lnTo>
                    <a:pt x="29660" y="564014"/>
                  </a:lnTo>
                  <a:lnTo>
                    <a:pt x="53881" y="543601"/>
                  </a:lnTo>
                  <a:lnTo>
                    <a:pt x="70211" y="513325"/>
                  </a:lnTo>
                  <a:lnTo>
                    <a:pt x="76200" y="476250"/>
                  </a:lnTo>
                  <a:lnTo>
                    <a:pt x="76200" y="95250"/>
                  </a:lnTo>
                  <a:lnTo>
                    <a:pt x="82188" y="58174"/>
                  </a:lnTo>
                  <a:lnTo>
                    <a:pt x="98518" y="27898"/>
                  </a:lnTo>
                  <a:lnTo>
                    <a:pt x="122739" y="7485"/>
                  </a:lnTo>
                  <a:lnTo>
                    <a:pt x="152400" y="0"/>
                  </a:lnTo>
                </a:path>
              </a:pathLst>
            </a:custGeom>
            <a:ln w="38100">
              <a:solidFill>
                <a:srgbClr val="010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24283" y="2597444"/>
            <a:ext cx="435800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数字系统仿真、验证（全部语法支持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4083" y="3131466"/>
            <a:ext cx="5958205" cy="93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功</a:t>
            </a:r>
            <a:r>
              <a:rPr sz="2925" b="1" spc="-75" baseline="1424" dirty="0">
                <a:solidFill>
                  <a:srgbClr val="010199"/>
                </a:solidFill>
                <a:latin typeface="宋体"/>
                <a:cs typeface="宋体"/>
              </a:rPr>
              <a:t>能</a:t>
            </a:r>
            <a:endParaRPr sz="2925" baseline="1424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宋体"/>
              <a:cs typeface="宋体"/>
            </a:endParaRPr>
          </a:p>
          <a:p>
            <a:pPr marL="1600200">
              <a:lnSpc>
                <a:spcPct val="100000"/>
              </a:lnSpc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数字系统设计、综合（部分语法支持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7283" y="2521867"/>
            <a:ext cx="115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1800" spc="-20" dirty="0">
                <a:solidFill>
                  <a:srgbClr val="010199"/>
                </a:solidFill>
                <a:latin typeface="宋体"/>
                <a:cs typeface="宋体"/>
              </a:rPr>
              <a:t>功能：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751608"/>
            <a:ext cx="8013700" cy="1854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5950" y="1757679"/>
            <a:ext cx="8001000" cy="18415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什么是</a:t>
            </a:r>
            <a:r>
              <a:rPr sz="2000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2000" spc="-11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endParaRPr sz="2000">
              <a:latin typeface="Arial"/>
              <a:cs typeface="Arial"/>
            </a:endParaRPr>
          </a:p>
          <a:p>
            <a:pPr marL="83185" marR="184785" indent="279400">
              <a:lnSpc>
                <a:spcPct val="99100"/>
              </a:lnSpc>
              <a:spcBef>
                <a:spcPts val="25"/>
              </a:spcBef>
            </a:pPr>
            <a:r>
              <a:rPr sz="2400" b="1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2400" b="1" spc="434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3525" b="1" baseline="1182" dirty="0">
                <a:solidFill>
                  <a:srgbClr val="010199"/>
                </a:solidFill>
                <a:latin typeface="宋体"/>
                <a:cs typeface="宋体"/>
              </a:rPr>
              <a:t>是硬件描述语言的一种，用于数字系统</a:t>
            </a:r>
            <a:r>
              <a:rPr sz="3525" b="1" spc="-75" baseline="1182" dirty="0">
                <a:solidFill>
                  <a:srgbClr val="010199"/>
                </a:solidFill>
                <a:latin typeface="宋体"/>
                <a:cs typeface="宋体"/>
              </a:rPr>
              <a:t>设</a:t>
            </a:r>
            <a:r>
              <a:rPr sz="3525" b="1" baseline="1182" dirty="0">
                <a:solidFill>
                  <a:srgbClr val="010199"/>
                </a:solidFill>
                <a:latin typeface="宋体"/>
                <a:cs typeface="宋体"/>
              </a:rPr>
              <a:t>计。</a:t>
            </a:r>
            <a:r>
              <a:rPr sz="2000" spc="-5" dirty="0">
                <a:solidFill>
                  <a:srgbClr val="010199"/>
                </a:solidFill>
                <a:latin typeface="宋体"/>
                <a:cs typeface="宋体"/>
              </a:rPr>
              <a:t>设计者可用它进行各种级别的逻辑设计，可用它进行数字逻辑系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统的</a:t>
            </a:r>
            <a:r>
              <a:rPr sz="3525" b="1" baseline="1182" dirty="0">
                <a:solidFill>
                  <a:srgbClr val="993300"/>
                </a:solidFill>
                <a:latin typeface="华文新魏"/>
                <a:cs typeface="华文新魏"/>
              </a:rPr>
              <a:t>仿真验证</a:t>
            </a:r>
            <a:r>
              <a:rPr sz="2000" dirty="0">
                <a:solidFill>
                  <a:srgbClr val="993300"/>
                </a:solidFill>
                <a:latin typeface="华文新魏"/>
                <a:cs typeface="华文新魏"/>
              </a:rPr>
              <a:t>、</a:t>
            </a:r>
            <a:r>
              <a:rPr sz="3525" b="1" baseline="1182" dirty="0">
                <a:solidFill>
                  <a:srgbClr val="993300"/>
                </a:solidFill>
                <a:latin typeface="华文新魏"/>
                <a:cs typeface="华文新魏"/>
              </a:rPr>
              <a:t>时序分析</a:t>
            </a:r>
            <a:r>
              <a:rPr sz="2000" dirty="0">
                <a:solidFill>
                  <a:srgbClr val="993300"/>
                </a:solidFill>
                <a:latin typeface="华文新魏"/>
                <a:cs typeface="华文新魏"/>
              </a:rPr>
              <a:t>、</a:t>
            </a:r>
            <a:r>
              <a:rPr sz="3525" b="1" baseline="1182" dirty="0">
                <a:solidFill>
                  <a:srgbClr val="993300"/>
                </a:solidFill>
                <a:latin typeface="华文新魏"/>
                <a:cs typeface="华文新魏"/>
              </a:rPr>
              <a:t>逻辑综合</a:t>
            </a:r>
            <a:r>
              <a:rPr sz="2000" spc="-50" dirty="0">
                <a:solidFill>
                  <a:srgbClr val="993300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3100" y="4482108"/>
            <a:ext cx="7886700" cy="1511300"/>
            <a:chOff x="673100" y="4482108"/>
            <a:chExt cx="7886700" cy="1511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4583707"/>
              <a:ext cx="7861300" cy="139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700" y="4494808"/>
              <a:ext cx="7772400" cy="381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2150" y="4501158"/>
              <a:ext cx="7848600" cy="1473200"/>
            </a:xfrm>
            <a:custGeom>
              <a:avLst/>
              <a:gdLst/>
              <a:ahLst/>
              <a:cxnLst/>
              <a:rect l="l" t="t" r="r" b="b"/>
              <a:pathLst>
                <a:path w="7848600" h="1473200">
                  <a:moveTo>
                    <a:pt x="0" y="276221"/>
                  </a:moveTo>
                  <a:lnTo>
                    <a:pt x="7235" y="240382"/>
                  </a:lnTo>
                  <a:lnTo>
                    <a:pt x="26967" y="211115"/>
                  </a:lnTo>
                  <a:lnTo>
                    <a:pt x="56234" y="191383"/>
                  </a:lnTo>
                  <a:lnTo>
                    <a:pt x="92073" y="184147"/>
                  </a:lnTo>
                  <a:lnTo>
                    <a:pt x="7664453" y="184147"/>
                  </a:lnTo>
                  <a:lnTo>
                    <a:pt x="7664453" y="92073"/>
                  </a:lnTo>
                  <a:lnTo>
                    <a:pt x="7671688" y="56234"/>
                  </a:lnTo>
                  <a:lnTo>
                    <a:pt x="7691420" y="26967"/>
                  </a:lnTo>
                  <a:lnTo>
                    <a:pt x="7720686" y="7235"/>
                  </a:lnTo>
                  <a:lnTo>
                    <a:pt x="7756526" y="0"/>
                  </a:lnTo>
                  <a:lnTo>
                    <a:pt x="7792365" y="7235"/>
                  </a:lnTo>
                  <a:lnTo>
                    <a:pt x="7821632" y="26967"/>
                  </a:lnTo>
                  <a:lnTo>
                    <a:pt x="7841364" y="56234"/>
                  </a:lnTo>
                  <a:lnTo>
                    <a:pt x="7848600" y="92073"/>
                  </a:lnTo>
                  <a:lnTo>
                    <a:pt x="7848600" y="1196978"/>
                  </a:lnTo>
                  <a:lnTo>
                    <a:pt x="7841364" y="1232817"/>
                  </a:lnTo>
                  <a:lnTo>
                    <a:pt x="7821632" y="1262084"/>
                  </a:lnTo>
                  <a:lnTo>
                    <a:pt x="7792365" y="1281816"/>
                  </a:lnTo>
                  <a:lnTo>
                    <a:pt x="7756526" y="1289052"/>
                  </a:lnTo>
                  <a:lnTo>
                    <a:pt x="184146" y="1289052"/>
                  </a:lnTo>
                  <a:lnTo>
                    <a:pt x="184146" y="1381126"/>
                  </a:lnTo>
                  <a:lnTo>
                    <a:pt x="176911" y="1416965"/>
                  </a:lnTo>
                  <a:lnTo>
                    <a:pt x="157179" y="1446232"/>
                  </a:lnTo>
                  <a:lnTo>
                    <a:pt x="127912" y="1465964"/>
                  </a:lnTo>
                  <a:lnTo>
                    <a:pt x="92073" y="1473200"/>
                  </a:lnTo>
                  <a:lnTo>
                    <a:pt x="56234" y="1465964"/>
                  </a:lnTo>
                  <a:lnTo>
                    <a:pt x="26967" y="1446232"/>
                  </a:lnTo>
                  <a:lnTo>
                    <a:pt x="7235" y="1416965"/>
                  </a:lnTo>
                  <a:lnTo>
                    <a:pt x="0" y="1381126"/>
                  </a:lnTo>
                  <a:lnTo>
                    <a:pt x="0" y="27622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7543" y="4574182"/>
              <a:ext cx="222256" cy="1301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108" y="4712288"/>
              <a:ext cx="222246" cy="1762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6296" y="4777380"/>
              <a:ext cx="0" cy="1012825"/>
            </a:xfrm>
            <a:custGeom>
              <a:avLst/>
              <a:gdLst/>
              <a:ahLst/>
              <a:cxnLst/>
              <a:rect l="l" t="t" r="r" b="b"/>
              <a:pathLst>
                <a:path h="1012825">
                  <a:moveTo>
                    <a:pt x="0" y="0"/>
                  </a:moveTo>
                  <a:lnTo>
                    <a:pt x="0" y="101283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7448" y="4665307"/>
            <a:ext cx="7416165" cy="10642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solidFill>
                  <a:srgbClr val="010199"/>
                </a:solidFill>
                <a:latin typeface="华文行楷"/>
                <a:cs typeface="华文行楷"/>
              </a:rPr>
              <a:t>注：</a:t>
            </a:r>
            <a:r>
              <a:rPr sz="1600" spc="-5" dirty="0">
                <a:solidFill>
                  <a:srgbClr val="010199"/>
                </a:solidFill>
                <a:latin typeface="微软雅黑"/>
                <a:cs typeface="微软雅黑"/>
              </a:rPr>
              <a:t>它是目前应用最广泛的一种硬件描述语言。</a:t>
            </a:r>
            <a:endParaRPr sz="1600">
              <a:latin typeface="微软雅黑"/>
              <a:cs typeface="微软雅黑"/>
            </a:endParaRPr>
          </a:p>
          <a:p>
            <a:pPr marL="12700" marR="5080" indent="241300">
              <a:lnSpc>
                <a:spcPts val="1900"/>
              </a:lnSpc>
              <a:spcBef>
                <a:spcPts val="220"/>
              </a:spcBef>
            </a:pPr>
            <a:r>
              <a:rPr sz="1600" dirty="0">
                <a:solidFill>
                  <a:srgbClr val="010199"/>
                </a:solidFill>
                <a:latin typeface="微软雅黑"/>
                <a:cs typeface="微软雅黑"/>
              </a:rPr>
              <a:t>目前在美国</a:t>
            </a:r>
            <a:r>
              <a:rPr sz="1600" spc="-10" dirty="0">
                <a:solidFill>
                  <a:srgbClr val="010199"/>
                </a:solidFill>
                <a:latin typeface="微软雅黑"/>
                <a:cs typeface="微软雅黑"/>
              </a:rPr>
              <a:t>90</a:t>
            </a:r>
            <a:r>
              <a:rPr sz="1600" spc="-5" dirty="0">
                <a:solidFill>
                  <a:srgbClr val="010199"/>
                </a:solidFill>
                <a:latin typeface="微软雅黑"/>
                <a:cs typeface="微软雅黑"/>
              </a:rPr>
              <a:t>%以上的</a:t>
            </a:r>
            <a:r>
              <a:rPr sz="1600" dirty="0">
                <a:solidFill>
                  <a:srgbClr val="010199"/>
                </a:solidFill>
                <a:latin typeface="微软雅黑"/>
                <a:cs typeface="微软雅黑"/>
              </a:rPr>
              <a:t>ASIC、</a:t>
            </a:r>
            <a:r>
              <a:rPr sz="1600" spc="-10" dirty="0">
                <a:solidFill>
                  <a:srgbClr val="010199"/>
                </a:solidFill>
                <a:latin typeface="微软雅黑"/>
                <a:cs typeface="微软雅黑"/>
              </a:rPr>
              <a:t>FPGA</a:t>
            </a:r>
            <a:r>
              <a:rPr sz="1600" dirty="0">
                <a:solidFill>
                  <a:srgbClr val="010199"/>
                </a:solidFill>
                <a:latin typeface="微软雅黑"/>
                <a:cs typeface="微软雅黑"/>
              </a:rPr>
              <a:t>开发使用HDL，全美国有</a:t>
            </a:r>
            <a:r>
              <a:rPr sz="1600" spc="-10" dirty="0">
                <a:solidFill>
                  <a:srgbClr val="010199"/>
                </a:solidFill>
                <a:latin typeface="微软雅黑"/>
                <a:cs typeface="微软雅黑"/>
              </a:rPr>
              <a:t>200多所大学讲授</a:t>
            </a:r>
            <a:r>
              <a:rPr sz="1600" spc="-50" dirty="0">
                <a:solidFill>
                  <a:srgbClr val="010199"/>
                </a:solidFill>
                <a:latin typeface="微软雅黑"/>
                <a:cs typeface="微软雅黑"/>
              </a:rPr>
              <a:t> </a:t>
            </a:r>
            <a:r>
              <a:rPr sz="1600" spc="-25" dirty="0">
                <a:solidFill>
                  <a:srgbClr val="010199"/>
                </a:solidFill>
                <a:latin typeface="微软雅黑"/>
                <a:cs typeface="微软雅黑"/>
              </a:rPr>
              <a:t>Verilog</a:t>
            </a:r>
            <a:r>
              <a:rPr sz="1600" spc="-5" dirty="0">
                <a:solidFill>
                  <a:srgbClr val="010199"/>
                </a:solidFill>
                <a:latin typeface="微软雅黑"/>
                <a:cs typeface="微软雅黑"/>
              </a:rPr>
              <a:t>语言的设计方法。在台湾地区几乎所有著名大学的电子和计算机工程系都讲</a:t>
            </a:r>
            <a:r>
              <a:rPr sz="1600" dirty="0">
                <a:solidFill>
                  <a:srgbClr val="010199"/>
                </a:solidFill>
                <a:latin typeface="微软雅黑"/>
                <a:cs typeface="微软雅黑"/>
              </a:rPr>
              <a:t>授与</a:t>
            </a:r>
            <a:r>
              <a:rPr sz="1600" spc="-25" dirty="0">
                <a:solidFill>
                  <a:srgbClr val="010199"/>
                </a:solidFill>
                <a:latin typeface="微软雅黑"/>
                <a:cs typeface="微软雅黑"/>
              </a:rPr>
              <a:t>Verilog</a:t>
            </a:r>
            <a:r>
              <a:rPr sz="1600" spc="-10" dirty="0">
                <a:solidFill>
                  <a:srgbClr val="010199"/>
                </a:solidFill>
                <a:latin typeface="微软雅黑"/>
                <a:cs typeface="微软雅黑"/>
              </a:rPr>
              <a:t>有关的课程。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44" y="228600"/>
            <a:ext cx="4404360" cy="1158240"/>
            <a:chOff x="9144" y="228600"/>
            <a:chExt cx="4404360" cy="115824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4" y="228600"/>
              <a:ext cx="2188464" cy="11216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144" y="265176"/>
              <a:ext cx="2371344" cy="11216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0023" y="228600"/>
              <a:ext cx="1173479" cy="112166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黑体"/>
                <a:cs typeface="黑体"/>
              </a:rPr>
              <a:t>什么是</a:t>
            </a:r>
            <a:r>
              <a:rPr spc="-35" dirty="0"/>
              <a:t>Verilog</a:t>
            </a:r>
            <a:r>
              <a:rPr spc="-35" dirty="0">
                <a:latin typeface="黑体"/>
                <a:cs typeface="黑体"/>
              </a:rPr>
              <a:t>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" y="274320"/>
            <a:ext cx="8083550" cy="1045844"/>
            <a:chOff x="39623" y="274320"/>
            <a:chExt cx="8083550" cy="10458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3" y="274320"/>
              <a:ext cx="1514856" cy="10088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023" y="298704"/>
              <a:ext cx="2139696" cy="1021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3263" y="274320"/>
              <a:ext cx="1514856" cy="1008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7664" y="274320"/>
              <a:ext cx="4715255" cy="10088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9572" y="420115"/>
            <a:ext cx="750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黑体"/>
                <a:cs typeface="黑体"/>
              </a:rPr>
              <a:t>采用</a:t>
            </a:r>
            <a:r>
              <a:rPr sz="3600" spc="-45" dirty="0"/>
              <a:t>Verilog</a:t>
            </a:r>
            <a:r>
              <a:rPr sz="3600" spc="-5" dirty="0">
                <a:latin typeface="黑体"/>
                <a:cs typeface="黑体"/>
              </a:rPr>
              <a:t>设计复杂数字电路的优点</a:t>
            </a:r>
            <a:endParaRPr sz="3600">
              <a:latin typeface="黑体"/>
              <a:cs typeface="黑体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450" y="4164483"/>
            <a:ext cx="8242300" cy="1968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1800" y="4170679"/>
            <a:ext cx="8229600" cy="1955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solidFill>
                  <a:srgbClr val="010199"/>
                </a:solidFill>
                <a:latin typeface="宋体"/>
                <a:cs typeface="宋体"/>
              </a:rPr>
              <a:t>语言输入与原理图输入方式相比的优点：</a:t>
            </a:r>
            <a:endParaRPr sz="2400">
              <a:latin typeface="宋体"/>
              <a:cs typeface="宋体"/>
            </a:endParaRPr>
          </a:p>
          <a:p>
            <a:pPr marL="83185">
              <a:lnSpc>
                <a:spcPts val="2810"/>
              </a:lnSpc>
              <a:spcBef>
                <a:spcPts val="20"/>
              </a:spcBef>
            </a:pPr>
            <a:r>
              <a:rPr sz="2350" b="1" dirty="0">
                <a:solidFill>
                  <a:srgbClr val="010199"/>
                </a:solidFill>
                <a:latin typeface="宋体"/>
                <a:cs typeface="宋体"/>
              </a:rPr>
              <a:t>1、容易把设计移植到不同厂家的不同芯片中去</a:t>
            </a:r>
            <a:r>
              <a:rPr sz="2350" b="1" spc="-50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2350">
              <a:latin typeface="宋体"/>
              <a:cs typeface="宋体"/>
            </a:endParaRPr>
          </a:p>
          <a:p>
            <a:pPr marL="83185">
              <a:lnSpc>
                <a:spcPts val="2810"/>
              </a:lnSpc>
            </a:pPr>
            <a:r>
              <a:rPr sz="2350" b="1" dirty="0">
                <a:solidFill>
                  <a:srgbClr val="010199"/>
                </a:solidFill>
                <a:latin typeface="宋体"/>
                <a:cs typeface="宋体"/>
              </a:rPr>
              <a:t>2、信号位数容易修改，可以很方便的适应不同规模的应用</a:t>
            </a:r>
            <a:r>
              <a:rPr sz="2350" b="1" spc="-50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2350">
              <a:latin typeface="宋体"/>
              <a:cs typeface="宋体"/>
            </a:endParaRPr>
          </a:p>
          <a:p>
            <a:pPr marL="83185" marR="162560">
              <a:lnSpc>
                <a:spcPct val="102800"/>
              </a:lnSpc>
              <a:spcBef>
                <a:spcPts val="5"/>
              </a:spcBef>
            </a:pPr>
            <a:r>
              <a:rPr sz="2350" b="1" dirty="0">
                <a:solidFill>
                  <a:srgbClr val="010199"/>
                </a:solidFill>
                <a:latin typeface="宋体"/>
                <a:cs typeface="宋体"/>
              </a:rPr>
              <a:t>3、与实现工艺无关；Verilog</a:t>
            </a:r>
            <a:r>
              <a:rPr sz="2350" b="1" spc="585" dirty="0">
                <a:solidFill>
                  <a:srgbClr val="010199"/>
                </a:solidFill>
                <a:latin typeface="宋体"/>
                <a:cs typeface="宋体"/>
              </a:rPr>
              <a:t> </a:t>
            </a:r>
            <a:r>
              <a:rPr sz="2350" b="1" dirty="0">
                <a:solidFill>
                  <a:srgbClr val="010199"/>
                </a:solidFill>
                <a:latin typeface="宋体"/>
                <a:cs typeface="宋体"/>
              </a:rPr>
              <a:t>HDL综合器生成标准的电子</a:t>
            </a:r>
            <a:r>
              <a:rPr sz="2350" b="1" spc="-50" dirty="0">
                <a:solidFill>
                  <a:srgbClr val="010199"/>
                </a:solidFill>
                <a:latin typeface="宋体"/>
                <a:cs typeface="宋体"/>
              </a:rPr>
              <a:t>设</a:t>
            </a:r>
            <a:r>
              <a:rPr sz="2350" b="1" dirty="0">
                <a:solidFill>
                  <a:srgbClr val="010199"/>
                </a:solidFill>
                <a:latin typeface="宋体"/>
                <a:cs typeface="宋体"/>
              </a:rPr>
              <a:t>计互换格式（EDIF）文件，方便文档交换与保存</a:t>
            </a:r>
            <a:r>
              <a:rPr sz="2350" b="1" spc="-50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2350">
              <a:latin typeface="宋体"/>
              <a:cs typeface="宋体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5450" y="1535583"/>
            <a:ext cx="8242300" cy="2336800"/>
            <a:chOff x="425450" y="1535583"/>
            <a:chExt cx="8242300" cy="233680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450" y="1535583"/>
              <a:ext cx="8242300" cy="2336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44600" y="245633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228600" y="533400"/>
                  </a:moveTo>
                  <a:lnTo>
                    <a:pt x="184109" y="527282"/>
                  </a:lnTo>
                  <a:lnTo>
                    <a:pt x="147777" y="510601"/>
                  </a:lnTo>
                  <a:lnTo>
                    <a:pt x="123281" y="485858"/>
                  </a:lnTo>
                  <a:lnTo>
                    <a:pt x="114299" y="455559"/>
                  </a:lnTo>
                  <a:lnTo>
                    <a:pt x="114300" y="344540"/>
                  </a:lnTo>
                  <a:lnTo>
                    <a:pt x="105318" y="314241"/>
                  </a:lnTo>
                  <a:lnTo>
                    <a:pt x="80822" y="289498"/>
                  </a:lnTo>
                  <a:lnTo>
                    <a:pt x="44490" y="272817"/>
                  </a:lnTo>
                  <a:lnTo>
                    <a:pt x="0" y="266700"/>
                  </a:lnTo>
                  <a:lnTo>
                    <a:pt x="44490" y="260582"/>
                  </a:lnTo>
                  <a:lnTo>
                    <a:pt x="80822" y="243901"/>
                  </a:lnTo>
                  <a:lnTo>
                    <a:pt x="105318" y="219158"/>
                  </a:lnTo>
                  <a:lnTo>
                    <a:pt x="114300" y="188859"/>
                  </a:lnTo>
                  <a:lnTo>
                    <a:pt x="114300" y="77840"/>
                  </a:lnTo>
                  <a:lnTo>
                    <a:pt x="123282" y="47541"/>
                  </a:lnTo>
                  <a:lnTo>
                    <a:pt x="147778" y="22798"/>
                  </a:lnTo>
                  <a:lnTo>
                    <a:pt x="184109" y="6117"/>
                  </a:lnTo>
                  <a:lnTo>
                    <a:pt x="228600" y="0"/>
                  </a:lnTo>
                </a:path>
              </a:pathLst>
            </a:custGeom>
            <a:ln w="38100">
              <a:solidFill>
                <a:srgbClr val="010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1800" y="1541780"/>
            <a:ext cx="8229600" cy="2324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450"/>
              </a:spcBef>
            </a:pPr>
            <a:r>
              <a:rPr sz="2400" spc="-5" dirty="0" err="1">
                <a:solidFill>
                  <a:srgbClr val="010199"/>
                </a:solidFill>
                <a:latin typeface="宋体"/>
                <a:cs typeface="宋体"/>
              </a:rPr>
              <a:t>电路的两种基本入方式</a:t>
            </a:r>
            <a:r>
              <a:rPr sz="2400" spc="-5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lang="zh-CN" altLang="en-US" sz="2400" dirty="0">
              <a:latin typeface="宋体"/>
              <a:cs typeface="宋体"/>
            </a:endParaRPr>
          </a:p>
          <a:p>
            <a:pPr marL="1226185" marR="3607435" indent="76200">
              <a:lnSpc>
                <a:spcPts val="4760"/>
              </a:lnSpc>
              <a:spcBef>
                <a:spcPts val="409"/>
              </a:spcBef>
            </a:pPr>
            <a:r>
              <a:rPr lang="zh-CN" altLang="en-US" sz="2925" b="1" baseline="1424" dirty="0">
                <a:solidFill>
                  <a:srgbClr val="010199"/>
                </a:solidFill>
                <a:latin typeface="宋体"/>
                <a:cs typeface="宋体"/>
              </a:rPr>
              <a:t>原理图输入（</a:t>
            </a:r>
            <a:r>
              <a:rPr lang="zh-CN" altLang="en-US" sz="2000" dirty="0">
                <a:solidFill>
                  <a:srgbClr val="010199"/>
                </a:solidFill>
                <a:latin typeface="宋体"/>
                <a:cs typeface="宋体"/>
              </a:rPr>
              <a:t>传统设计方法</a:t>
            </a:r>
            <a:r>
              <a:rPr lang="zh-CN" altLang="en-US" sz="2000" spc="-50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r>
              <a:rPr lang="zh-CN" altLang="en-US" sz="1950" b="1" dirty="0">
                <a:solidFill>
                  <a:srgbClr val="010199"/>
                </a:solidFill>
                <a:latin typeface="宋体"/>
                <a:cs typeface="宋体"/>
              </a:rPr>
              <a:t>硬件描述语言输</a:t>
            </a:r>
            <a:r>
              <a:rPr lang="zh-CN" altLang="en-US" sz="1950" b="1" spc="-50" dirty="0">
                <a:solidFill>
                  <a:srgbClr val="010199"/>
                </a:solidFill>
                <a:latin typeface="宋体"/>
                <a:cs typeface="宋体"/>
              </a:rPr>
              <a:t>入</a:t>
            </a:r>
            <a:endParaRPr lang="zh-CN" altLang="en-US" sz="195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913630" cy="1158240"/>
            <a:chOff x="9144" y="228600"/>
            <a:chExt cx="491363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6023" y="228600"/>
              <a:ext cx="1173480" cy="1121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039" y="228600"/>
              <a:ext cx="2697480" cy="1121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274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Verilog</a:t>
            </a:r>
            <a:r>
              <a:rPr spc="-10" dirty="0">
                <a:latin typeface="黑体"/>
                <a:cs typeface="黑体"/>
              </a:rPr>
              <a:t>的设计流程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180" y="1620291"/>
            <a:ext cx="8318500" cy="4445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9530" y="1626870"/>
            <a:ext cx="8305800" cy="431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solidFill>
                  <a:srgbClr val="010199"/>
                </a:solidFill>
                <a:latin typeface="华文行楷"/>
                <a:cs typeface="华文行楷"/>
              </a:rPr>
              <a:t>方法：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Top-Down（自顶向下）设计思想</a:t>
            </a:r>
            <a:r>
              <a:rPr sz="2925" b="1" spc="-75" baseline="1424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2925" baseline="1424">
              <a:latin typeface="宋体"/>
              <a:cs typeface="宋体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93480" y="2115591"/>
            <a:ext cx="1739900" cy="647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28598" y="2356268"/>
            <a:ext cx="130365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系统级设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计</a:t>
            </a:r>
            <a:endParaRPr sz="1950">
              <a:latin typeface="宋体"/>
              <a:cs typeface="宋体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5680" y="3360191"/>
            <a:ext cx="1155699" cy="6477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13445" y="3601491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模块</a:t>
            </a:r>
            <a:r>
              <a:rPr sz="2000" b="1" spc="-50" dirty="0">
                <a:solidFill>
                  <a:srgbClr val="0101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22080" y="3360191"/>
            <a:ext cx="1155699" cy="6477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358548" y="3601491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模块</a:t>
            </a:r>
            <a:r>
              <a:rPr sz="2000" b="1" spc="-50" dirty="0">
                <a:solidFill>
                  <a:srgbClr val="0101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68481" y="3423691"/>
            <a:ext cx="1155699" cy="6604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03649" y="3664991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模块</a:t>
            </a:r>
            <a:r>
              <a:rPr sz="2000" b="1" spc="-50" dirty="0">
                <a:solidFill>
                  <a:srgbClr val="010199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1580" y="4744491"/>
            <a:ext cx="1003300" cy="9525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68069" y="4985168"/>
            <a:ext cx="537210" cy="622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模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1950">
              <a:latin typeface="宋体"/>
              <a:cs typeface="宋体"/>
            </a:endParaRPr>
          </a:p>
          <a:p>
            <a:pPr marL="105410">
              <a:lnSpc>
                <a:spcPts val="2375"/>
              </a:lnSpc>
            </a:pP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77380" y="4744491"/>
            <a:ext cx="1003300" cy="9525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331471" y="4985168"/>
            <a:ext cx="537210" cy="622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模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1950">
              <a:latin typeface="宋体"/>
              <a:cs typeface="宋体"/>
            </a:endParaRPr>
          </a:p>
          <a:p>
            <a:pPr marL="105410">
              <a:lnSpc>
                <a:spcPts val="2375"/>
              </a:lnSpc>
            </a:pP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99480" y="4744491"/>
            <a:ext cx="1003299" cy="9525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349769" y="4985168"/>
            <a:ext cx="537210" cy="622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模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1950">
              <a:latin typeface="宋体"/>
              <a:cs typeface="宋体"/>
            </a:endParaRPr>
          </a:p>
          <a:p>
            <a:pPr marL="105410">
              <a:lnSpc>
                <a:spcPts val="2375"/>
              </a:lnSpc>
            </a:pP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55280" y="4744491"/>
            <a:ext cx="1003300" cy="9525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313171" y="4985168"/>
            <a:ext cx="537210" cy="622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模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1950">
              <a:latin typeface="宋体"/>
              <a:cs typeface="宋体"/>
            </a:endParaRPr>
          </a:p>
          <a:p>
            <a:pPr marL="105410">
              <a:lnSpc>
                <a:spcPts val="2375"/>
              </a:lnSpc>
            </a:pP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B1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5880" y="4744491"/>
            <a:ext cx="1003300" cy="9525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294871" y="4985168"/>
            <a:ext cx="537210" cy="622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模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1950">
              <a:latin typeface="宋体"/>
              <a:cs typeface="宋体"/>
            </a:endParaRPr>
          </a:p>
          <a:p>
            <a:pPr marL="105410">
              <a:lnSpc>
                <a:spcPts val="2375"/>
              </a:lnSpc>
            </a:pP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B2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3780" y="4744491"/>
            <a:ext cx="1003300" cy="9525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276573" y="4985168"/>
            <a:ext cx="537210" cy="622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模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1950">
              <a:latin typeface="宋体"/>
              <a:cs typeface="宋体"/>
            </a:endParaRPr>
          </a:p>
          <a:p>
            <a:pPr marL="105410">
              <a:lnSpc>
                <a:spcPts val="2375"/>
              </a:lnSpc>
            </a:pP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B3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06480" y="4680991"/>
            <a:ext cx="1003300" cy="93980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560335" y="4908968"/>
            <a:ext cx="537210" cy="622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模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1950">
              <a:latin typeface="宋体"/>
              <a:cs typeface="宋体"/>
            </a:endParaRPr>
          </a:p>
          <a:p>
            <a:pPr marL="105410">
              <a:lnSpc>
                <a:spcPts val="2375"/>
              </a:lnSpc>
            </a:pP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C1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41581" y="4604791"/>
            <a:ext cx="1003300" cy="9525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995129" y="4845468"/>
            <a:ext cx="537210" cy="622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10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模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1950">
              <a:latin typeface="宋体"/>
              <a:cs typeface="宋体"/>
            </a:endParaRPr>
          </a:p>
          <a:p>
            <a:pPr marL="105410">
              <a:lnSpc>
                <a:spcPts val="2375"/>
              </a:lnSpc>
            </a:pP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C2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6726" y="2703652"/>
            <a:ext cx="7543800" cy="3418840"/>
          </a:xfrm>
          <a:custGeom>
            <a:avLst/>
            <a:gdLst/>
            <a:ahLst/>
            <a:cxnLst/>
            <a:rect l="l" t="t" r="r" b="b"/>
            <a:pathLst>
              <a:path w="7543800" h="3418840">
                <a:moveTo>
                  <a:pt x="1358900" y="3418802"/>
                </a:moveTo>
                <a:lnTo>
                  <a:pt x="1327823" y="3352990"/>
                </a:lnTo>
                <a:lnTo>
                  <a:pt x="1277048" y="3245459"/>
                </a:lnTo>
                <a:lnTo>
                  <a:pt x="1241742" y="3290405"/>
                </a:lnTo>
                <a:lnTo>
                  <a:pt x="843153" y="2977223"/>
                </a:lnTo>
                <a:lnTo>
                  <a:pt x="825487" y="2999702"/>
                </a:lnTo>
                <a:lnTo>
                  <a:pt x="807847" y="2977223"/>
                </a:lnTo>
                <a:lnTo>
                  <a:pt x="409257" y="3290405"/>
                </a:lnTo>
                <a:lnTo>
                  <a:pt x="373951" y="3245459"/>
                </a:lnTo>
                <a:lnTo>
                  <a:pt x="292100" y="3418802"/>
                </a:lnTo>
                <a:lnTo>
                  <a:pt x="479869" y="3380282"/>
                </a:lnTo>
                <a:lnTo>
                  <a:pt x="458431" y="3352990"/>
                </a:lnTo>
                <a:lnTo>
                  <a:pt x="444563" y="3335337"/>
                </a:lnTo>
                <a:lnTo>
                  <a:pt x="796925" y="3058490"/>
                </a:lnTo>
                <a:lnTo>
                  <a:pt x="796925" y="3247352"/>
                </a:lnTo>
                <a:lnTo>
                  <a:pt x="739775" y="3247352"/>
                </a:lnTo>
                <a:lnTo>
                  <a:pt x="825500" y="3418802"/>
                </a:lnTo>
                <a:lnTo>
                  <a:pt x="896937" y="3275927"/>
                </a:lnTo>
                <a:lnTo>
                  <a:pt x="911225" y="3247352"/>
                </a:lnTo>
                <a:lnTo>
                  <a:pt x="854075" y="3247352"/>
                </a:lnTo>
                <a:lnTo>
                  <a:pt x="854075" y="3058503"/>
                </a:lnTo>
                <a:lnTo>
                  <a:pt x="1206423" y="3335337"/>
                </a:lnTo>
                <a:lnTo>
                  <a:pt x="1171117" y="3380282"/>
                </a:lnTo>
                <a:lnTo>
                  <a:pt x="1358900" y="3418802"/>
                </a:lnTo>
                <a:close/>
              </a:path>
              <a:path w="7543800" h="3418840">
                <a:moveTo>
                  <a:pt x="1955800" y="2034489"/>
                </a:moveTo>
                <a:lnTo>
                  <a:pt x="1924646" y="1969211"/>
                </a:lnTo>
                <a:lnTo>
                  <a:pt x="1873250" y="1861489"/>
                </a:lnTo>
                <a:lnTo>
                  <a:pt x="1838121" y="1906574"/>
                </a:lnTo>
                <a:lnTo>
                  <a:pt x="995464" y="1249959"/>
                </a:lnTo>
                <a:lnTo>
                  <a:pt x="977900" y="1272489"/>
                </a:lnTo>
                <a:lnTo>
                  <a:pt x="960335" y="1249959"/>
                </a:lnTo>
                <a:lnTo>
                  <a:pt x="117678" y="1906574"/>
                </a:lnTo>
                <a:lnTo>
                  <a:pt x="82550" y="1861489"/>
                </a:lnTo>
                <a:lnTo>
                  <a:pt x="0" y="2034489"/>
                </a:lnTo>
                <a:lnTo>
                  <a:pt x="187934" y="1996732"/>
                </a:lnTo>
                <a:lnTo>
                  <a:pt x="166484" y="1969211"/>
                </a:lnTo>
                <a:lnTo>
                  <a:pt x="152806" y="1951659"/>
                </a:lnTo>
                <a:lnTo>
                  <a:pt x="949325" y="1330985"/>
                </a:lnTo>
                <a:lnTo>
                  <a:pt x="949325" y="1863039"/>
                </a:lnTo>
                <a:lnTo>
                  <a:pt x="892175" y="1863039"/>
                </a:lnTo>
                <a:lnTo>
                  <a:pt x="977900" y="2034489"/>
                </a:lnTo>
                <a:lnTo>
                  <a:pt x="1049337" y="1891614"/>
                </a:lnTo>
                <a:lnTo>
                  <a:pt x="1063625" y="1863039"/>
                </a:lnTo>
                <a:lnTo>
                  <a:pt x="1006475" y="1863039"/>
                </a:lnTo>
                <a:lnTo>
                  <a:pt x="1006475" y="1330985"/>
                </a:lnTo>
                <a:lnTo>
                  <a:pt x="1802993" y="1951659"/>
                </a:lnTo>
                <a:lnTo>
                  <a:pt x="1767865" y="1996732"/>
                </a:lnTo>
                <a:lnTo>
                  <a:pt x="1955800" y="2034489"/>
                </a:lnTo>
                <a:close/>
              </a:path>
              <a:path w="7543800" h="3418840">
                <a:moveTo>
                  <a:pt x="4826000" y="2034489"/>
                </a:moveTo>
                <a:lnTo>
                  <a:pt x="4795774" y="1964105"/>
                </a:lnTo>
                <a:lnTo>
                  <a:pt x="4750371" y="1858352"/>
                </a:lnTo>
                <a:lnTo>
                  <a:pt x="4713490" y="1902002"/>
                </a:lnTo>
                <a:lnTo>
                  <a:pt x="3942740" y="1250670"/>
                </a:lnTo>
                <a:lnTo>
                  <a:pt x="3924300" y="1272489"/>
                </a:lnTo>
                <a:lnTo>
                  <a:pt x="3905999" y="1250543"/>
                </a:lnTo>
                <a:lnTo>
                  <a:pt x="3123311" y="1902790"/>
                </a:lnTo>
                <a:lnTo>
                  <a:pt x="3086735" y="1858873"/>
                </a:lnTo>
                <a:lnTo>
                  <a:pt x="3009900" y="2034489"/>
                </a:lnTo>
                <a:lnTo>
                  <a:pt x="3196488" y="1990585"/>
                </a:lnTo>
                <a:lnTo>
                  <a:pt x="3175152" y="1964982"/>
                </a:lnTo>
                <a:lnTo>
                  <a:pt x="3159899" y="1946694"/>
                </a:lnTo>
                <a:lnTo>
                  <a:pt x="3895725" y="1333512"/>
                </a:lnTo>
                <a:lnTo>
                  <a:pt x="3895725" y="1863039"/>
                </a:lnTo>
                <a:lnTo>
                  <a:pt x="3838575" y="1863039"/>
                </a:lnTo>
                <a:lnTo>
                  <a:pt x="3924300" y="2034489"/>
                </a:lnTo>
                <a:lnTo>
                  <a:pt x="3995737" y="1891614"/>
                </a:lnTo>
                <a:lnTo>
                  <a:pt x="4010025" y="1863039"/>
                </a:lnTo>
                <a:lnTo>
                  <a:pt x="3952875" y="1863039"/>
                </a:lnTo>
                <a:lnTo>
                  <a:pt x="3952875" y="1334058"/>
                </a:lnTo>
                <a:lnTo>
                  <a:pt x="4676597" y="1945652"/>
                </a:lnTo>
                <a:lnTo>
                  <a:pt x="4639716" y="1989302"/>
                </a:lnTo>
                <a:lnTo>
                  <a:pt x="4826000" y="2034489"/>
                </a:lnTo>
                <a:close/>
              </a:path>
              <a:path w="7543800" h="3418840">
                <a:moveTo>
                  <a:pt x="7023100" y="789889"/>
                </a:moveTo>
                <a:lnTo>
                  <a:pt x="7014705" y="782675"/>
                </a:lnTo>
                <a:lnTo>
                  <a:pt x="6877799" y="664857"/>
                </a:lnTo>
                <a:lnTo>
                  <a:pt x="6863829" y="720280"/>
                </a:lnTo>
                <a:lnTo>
                  <a:pt x="4007485" y="190"/>
                </a:lnTo>
                <a:lnTo>
                  <a:pt x="4000500" y="27889"/>
                </a:lnTo>
                <a:lnTo>
                  <a:pt x="3994289" y="0"/>
                </a:lnTo>
                <a:lnTo>
                  <a:pt x="1367637" y="585025"/>
                </a:lnTo>
                <a:lnTo>
                  <a:pt x="1355217" y="529247"/>
                </a:lnTo>
                <a:lnTo>
                  <a:pt x="1206500" y="650189"/>
                </a:lnTo>
                <a:lnTo>
                  <a:pt x="1392478" y="696595"/>
                </a:lnTo>
                <a:lnTo>
                  <a:pt x="1381442" y="647026"/>
                </a:lnTo>
                <a:lnTo>
                  <a:pt x="1380058" y="640816"/>
                </a:lnTo>
                <a:lnTo>
                  <a:pt x="3971925" y="63550"/>
                </a:lnTo>
                <a:lnTo>
                  <a:pt x="3971925" y="542239"/>
                </a:lnTo>
                <a:lnTo>
                  <a:pt x="3914775" y="542239"/>
                </a:lnTo>
                <a:lnTo>
                  <a:pt x="4000500" y="713689"/>
                </a:lnTo>
                <a:lnTo>
                  <a:pt x="4071937" y="570814"/>
                </a:lnTo>
                <a:lnTo>
                  <a:pt x="4086225" y="542239"/>
                </a:lnTo>
                <a:lnTo>
                  <a:pt x="4029075" y="542239"/>
                </a:lnTo>
                <a:lnTo>
                  <a:pt x="4029075" y="64566"/>
                </a:lnTo>
                <a:lnTo>
                  <a:pt x="6849859" y="775690"/>
                </a:lnTo>
                <a:lnTo>
                  <a:pt x="6835889" y="831113"/>
                </a:lnTo>
                <a:lnTo>
                  <a:pt x="7023100" y="789889"/>
                </a:lnTo>
                <a:close/>
              </a:path>
              <a:path w="7543800" h="3418840">
                <a:moveTo>
                  <a:pt x="7543800" y="1894789"/>
                </a:moveTo>
                <a:lnTo>
                  <a:pt x="7513333" y="1825523"/>
                </a:lnTo>
                <a:lnTo>
                  <a:pt x="7466635" y="1719326"/>
                </a:lnTo>
                <a:lnTo>
                  <a:pt x="7430135" y="1763293"/>
                </a:lnTo>
                <a:lnTo>
                  <a:pt x="6888950" y="1314005"/>
                </a:lnTo>
                <a:lnTo>
                  <a:pt x="6870700" y="1336001"/>
                </a:lnTo>
                <a:lnTo>
                  <a:pt x="6851497" y="1314831"/>
                </a:lnTo>
                <a:lnTo>
                  <a:pt x="6292659" y="1821916"/>
                </a:lnTo>
                <a:lnTo>
                  <a:pt x="6254254" y="1779600"/>
                </a:lnTo>
                <a:lnTo>
                  <a:pt x="6184900" y="1958289"/>
                </a:lnTo>
                <a:lnTo>
                  <a:pt x="6369469" y="1906562"/>
                </a:lnTo>
                <a:lnTo>
                  <a:pt x="6348489" y="1883448"/>
                </a:lnTo>
                <a:lnTo>
                  <a:pt x="6331064" y="1864245"/>
                </a:lnTo>
                <a:lnTo>
                  <a:pt x="6871525" y="1373835"/>
                </a:lnTo>
                <a:lnTo>
                  <a:pt x="7393635" y="1807273"/>
                </a:lnTo>
                <a:lnTo>
                  <a:pt x="7357123" y="1851240"/>
                </a:lnTo>
                <a:lnTo>
                  <a:pt x="7543800" y="1894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913630" cy="1158240"/>
            <a:chOff x="9144" y="228600"/>
            <a:chExt cx="491363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6023" y="228600"/>
              <a:ext cx="1173480" cy="1121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039" y="228600"/>
              <a:ext cx="2697480" cy="1121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274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Verilog</a:t>
            </a:r>
            <a:r>
              <a:rPr spc="-10" dirty="0">
                <a:latin typeface="黑体"/>
                <a:cs typeface="黑体"/>
              </a:rPr>
              <a:t>的设计流程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4099" y="1639236"/>
            <a:ext cx="1821975" cy="5558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19775" y="1842198"/>
            <a:ext cx="147574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spc="70" dirty="0">
                <a:solidFill>
                  <a:srgbClr val="010199"/>
                </a:solidFill>
                <a:latin typeface="宋体"/>
                <a:cs typeface="宋体"/>
              </a:rPr>
              <a:t>电路图设计文</a:t>
            </a:r>
            <a:r>
              <a:rPr sz="1550" b="1" spc="20" dirty="0">
                <a:solidFill>
                  <a:srgbClr val="010199"/>
                </a:solidFill>
                <a:latin typeface="宋体"/>
                <a:cs typeface="宋体"/>
              </a:rPr>
              <a:t>件</a:t>
            </a:r>
            <a:endParaRPr sz="1550">
              <a:latin typeface="宋体"/>
              <a:cs typeface="宋体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0430" y="1577474"/>
            <a:ext cx="1626395" cy="5558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48036" y="1780940"/>
            <a:ext cx="127889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2325" b="1" spc="104" baseline="1792" dirty="0">
                <a:solidFill>
                  <a:srgbClr val="010199"/>
                </a:solidFill>
                <a:latin typeface="宋体"/>
                <a:cs typeface="宋体"/>
              </a:rPr>
              <a:t>设计文</a:t>
            </a:r>
            <a:r>
              <a:rPr sz="2325" b="1" spc="30" baseline="1792" dirty="0">
                <a:solidFill>
                  <a:srgbClr val="010199"/>
                </a:solidFill>
                <a:latin typeface="宋体"/>
                <a:cs typeface="宋体"/>
              </a:rPr>
              <a:t>件</a:t>
            </a:r>
            <a:endParaRPr sz="2325" baseline="1792">
              <a:latin typeface="宋体"/>
              <a:cs typeface="宋体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75860" y="2380378"/>
            <a:ext cx="1616101" cy="5558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282181" y="2583340"/>
            <a:ext cx="126873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spc="70" dirty="0">
                <a:solidFill>
                  <a:srgbClr val="010199"/>
                </a:solidFill>
                <a:latin typeface="宋体"/>
                <a:cs typeface="宋体"/>
              </a:rPr>
              <a:t>电路功能仿</a:t>
            </a:r>
            <a:r>
              <a:rPr sz="1550" b="1" spc="20" dirty="0">
                <a:solidFill>
                  <a:srgbClr val="010199"/>
                </a:solidFill>
                <a:latin typeface="宋体"/>
                <a:cs typeface="宋体"/>
              </a:rPr>
              <a:t>真</a:t>
            </a:r>
            <a:endParaRPr sz="1550">
              <a:latin typeface="宋体"/>
              <a:cs typeface="宋体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1049" y="2318616"/>
            <a:ext cx="2655759" cy="53526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65439" y="2522083"/>
            <a:ext cx="231457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2325" b="1" spc="104" baseline="1792" dirty="0">
                <a:solidFill>
                  <a:srgbClr val="010199"/>
                </a:solidFill>
                <a:latin typeface="宋体"/>
                <a:cs typeface="宋体"/>
              </a:rPr>
              <a:t>功能仿真（前仿真</a:t>
            </a:r>
            <a:r>
              <a:rPr sz="2325" b="1" spc="30" baseline="1792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endParaRPr sz="2325" baseline="1792">
              <a:latin typeface="宋体"/>
              <a:cs typeface="宋体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87476" y="3059758"/>
            <a:ext cx="1214649" cy="55585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96370" y="3263225"/>
            <a:ext cx="864869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2325" b="1" spc="104" baseline="1792" dirty="0">
                <a:solidFill>
                  <a:srgbClr val="010199"/>
                </a:solidFill>
                <a:latin typeface="宋体"/>
                <a:cs typeface="宋体"/>
              </a:rPr>
              <a:t>综</a:t>
            </a:r>
            <a:r>
              <a:rPr sz="2325" b="1" spc="30" baseline="1792" dirty="0">
                <a:solidFill>
                  <a:srgbClr val="010199"/>
                </a:solidFill>
                <a:latin typeface="宋体"/>
                <a:cs typeface="宋体"/>
              </a:rPr>
              <a:t>合</a:t>
            </a:r>
            <a:endParaRPr sz="2325" baseline="1792">
              <a:latin typeface="宋体"/>
              <a:cs typeface="宋体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96383" y="4871440"/>
            <a:ext cx="1904324" cy="5455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43878" y="5074401"/>
            <a:ext cx="147574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spc="70" dirty="0">
                <a:solidFill>
                  <a:srgbClr val="010199"/>
                </a:solidFill>
                <a:latin typeface="宋体"/>
                <a:cs typeface="宋体"/>
              </a:rPr>
              <a:t>布局布线后仿</a:t>
            </a:r>
            <a:r>
              <a:rPr sz="1550" b="1" spc="20" dirty="0">
                <a:solidFill>
                  <a:srgbClr val="010199"/>
                </a:solidFill>
                <a:latin typeface="宋体"/>
                <a:cs typeface="宋体"/>
              </a:rPr>
              <a:t>真</a:t>
            </a:r>
            <a:endParaRPr sz="1550">
              <a:latin typeface="宋体"/>
              <a:cs typeface="宋体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58146" y="4202353"/>
            <a:ext cx="1904324" cy="54556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05640" y="4405314"/>
            <a:ext cx="147574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spc="70" dirty="0">
                <a:solidFill>
                  <a:srgbClr val="010199"/>
                </a:solidFill>
                <a:latin typeface="宋体"/>
                <a:cs typeface="宋体"/>
              </a:rPr>
              <a:t>优化、布局布</a:t>
            </a:r>
            <a:r>
              <a:rPr sz="1550" b="1" spc="20" dirty="0">
                <a:solidFill>
                  <a:srgbClr val="010199"/>
                </a:solidFill>
                <a:latin typeface="宋体"/>
                <a:cs typeface="宋体"/>
              </a:rPr>
              <a:t>线</a:t>
            </a:r>
            <a:endParaRPr sz="1550">
              <a:latin typeface="宋体"/>
              <a:cs typeface="宋体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15616" y="3883249"/>
            <a:ext cx="4354830" cy="2563495"/>
            <a:chOff x="1115616" y="3883249"/>
            <a:chExt cx="4354830" cy="2563495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5616" y="3883249"/>
              <a:ext cx="1883736" cy="11117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11097" y="5612582"/>
              <a:ext cx="2058728" cy="83378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57964" y="4117092"/>
            <a:ext cx="1475740" cy="7620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4600"/>
              </a:lnSpc>
              <a:spcBef>
                <a:spcPts val="50"/>
              </a:spcBef>
            </a:pPr>
            <a:r>
              <a:rPr sz="1550" b="1" spc="70" dirty="0">
                <a:solidFill>
                  <a:srgbClr val="010199"/>
                </a:solidFill>
                <a:latin typeface="宋体"/>
                <a:cs typeface="宋体"/>
              </a:rPr>
              <a:t>与物理器件有</a:t>
            </a:r>
            <a:r>
              <a:rPr sz="1550" b="1" spc="20" dirty="0">
                <a:solidFill>
                  <a:srgbClr val="010199"/>
                </a:solidFill>
                <a:latin typeface="宋体"/>
                <a:cs typeface="宋体"/>
              </a:rPr>
              <a:t>关</a:t>
            </a:r>
            <a:r>
              <a:rPr sz="1550" b="1" spc="70" dirty="0">
                <a:solidFill>
                  <a:srgbClr val="010199"/>
                </a:solidFill>
                <a:latin typeface="宋体"/>
                <a:cs typeface="宋体"/>
              </a:rPr>
              <a:t>的布线约束等</a:t>
            </a:r>
            <a:r>
              <a:rPr sz="1550" b="1" spc="20" dirty="0">
                <a:solidFill>
                  <a:srgbClr val="010199"/>
                </a:solidFill>
                <a:latin typeface="宋体"/>
                <a:cs typeface="宋体"/>
              </a:rPr>
              <a:t>工</a:t>
            </a:r>
            <a:r>
              <a:rPr sz="1550" b="1" spc="70" dirty="0">
                <a:solidFill>
                  <a:srgbClr val="010199"/>
                </a:solidFill>
                <a:latin typeface="宋体"/>
                <a:cs typeface="宋体"/>
              </a:rPr>
              <a:t>艺技术文</a:t>
            </a:r>
            <a:r>
              <a:rPr sz="1550" b="1" spc="20" dirty="0">
                <a:solidFill>
                  <a:srgbClr val="010199"/>
                </a:solidFill>
                <a:latin typeface="宋体"/>
                <a:cs typeface="宋体"/>
              </a:rPr>
              <a:t>件</a:t>
            </a:r>
            <a:endParaRPr sz="1550">
              <a:latin typeface="宋体"/>
              <a:cs typeface="宋体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43245" y="1412658"/>
            <a:ext cx="5065395" cy="4437380"/>
            <a:chOff x="2443245" y="1412658"/>
            <a:chExt cx="5065395" cy="4437380"/>
          </a:xfrm>
        </p:grpSpPr>
        <p:sp>
          <p:nvSpPr>
            <p:cNvPr id="26" name="object 26"/>
            <p:cNvSpPr/>
            <p:nvPr/>
          </p:nvSpPr>
          <p:spPr>
            <a:xfrm>
              <a:off x="2896412" y="2107602"/>
              <a:ext cx="3119120" cy="2187575"/>
            </a:xfrm>
            <a:custGeom>
              <a:avLst/>
              <a:gdLst/>
              <a:ahLst/>
              <a:cxnLst/>
              <a:rect l="l" t="t" r="r" b="b"/>
              <a:pathLst>
                <a:path w="3119120" h="2187575">
                  <a:moveTo>
                    <a:pt x="92646" y="1019073"/>
                  </a:moveTo>
                  <a:lnTo>
                    <a:pt x="61760" y="1019073"/>
                  </a:lnTo>
                  <a:lnTo>
                    <a:pt x="61760" y="802906"/>
                  </a:lnTo>
                  <a:lnTo>
                    <a:pt x="30873" y="802906"/>
                  </a:lnTo>
                  <a:lnTo>
                    <a:pt x="30873" y="1019073"/>
                  </a:lnTo>
                  <a:lnTo>
                    <a:pt x="0" y="1019073"/>
                  </a:lnTo>
                  <a:lnTo>
                    <a:pt x="46316" y="1111707"/>
                  </a:lnTo>
                  <a:lnTo>
                    <a:pt x="84924" y="1034516"/>
                  </a:lnTo>
                  <a:lnTo>
                    <a:pt x="92646" y="1019073"/>
                  </a:lnTo>
                  <a:close/>
                </a:path>
                <a:path w="3119120" h="2187575">
                  <a:moveTo>
                    <a:pt x="92646" y="277926"/>
                  </a:moveTo>
                  <a:lnTo>
                    <a:pt x="61760" y="277926"/>
                  </a:lnTo>
                  <a:lnTo>
                    <a:pt x="61760" y="61760"/>
                  </a:lnTo>
                  <a:lnTo>
                    <a:pt x="30873" y="61760"/>
                  </a:lnTo>
                  <a:lnTo>
                    <a:pt x="30873" y="277926"/>
                  </a:lnTo>
                  <a:lnTo>
                    <a:pt x="0" y="277926"/>
                  </a:lnTo>
                  <a:lnTo>
                    <a:pt x="46316" y="370573"/>
                  </a:lnTo>
                  <a:lnTo>
                    <a:pt x="84924" y="293370"/>
                  </a:lnTo>
                  <a:lnTo>
                    <a:pt x="92646" y="277926"/>
                  </a:lnTo>
                  <a:close/>
                </a:path>
                <a:path w="3119120" h="2187575">
                  <a:moveTo>
                    <a:pt x="1528597" y="2161667"/>
                  </a:moveTo>
                  <a:lnTo>
                    <a:pt x="1511490" y="2129637"/>
                  </a:lnTo>
                  <a:lnTo>
                    <a:pt x="1479778" y="2070315"/>
                  </a:lnTo>
                  <a:lnTo>
                    <a:pt x="1461922" y="2095512"/>
                  </a:lnTo>
                  <a:lnTo>
                    <a:pt x="55245" y="1099108"/>
                  </a:lnTo>
                  <a:lnTo>
                    <a:pt x="46316" y="1111707"/>
                  </a:lnTo>
                  <a:lnTo>
                    <a:pt x="37388" y="1124318"/>
                  </a:lnTo>
                  <a:lnTo>
                    <a:pt x="1444078" y="2120722"/>
                  </a:lnTo>
                  <a:lnTo>
                    <a:pt x="1426235" y="2145919"/>
                  </a:lnTo>
                  <a:lnTo>
                    <a:pt x="1528597" y="2161667"/>
                  </a:lnTo>
                  <a:close/>
                </a:path>
                <a:path w="3119120" h="2187575">
                  <a:moveTo>
                    <a:pt x="2581795" y="1991474"/>
                  </a:moveTo>
                  <a:lnTo>
                    <a:pt x="2575318" y="1961286"/>
                  </a:lnTo>
                  <a:lnTo>
                    <a:pt x="1801241" y="2127161"/>
                  </a:lnTo>
                  <a:lnTo>
                    <a:pt x="1794764" y="2096960"/>
                  </a:lnTo>
                  <a:lnTo>
                    <a:pt x="1713890" y="2161667"/>
                  </a:lnTo>
                  <a:lnTo>
                    <a:pt x="1814182" y="2187549"/>
                  </a:lnTo>
                  <a:lnTo>
                    <a:pt x="1808403" y="2160587"/>
                  </a:lnTo>
                  <a:lnTo>
                    <a:pt x="1807705" y="2157349"/>
                  </a:lnTo>
                  <a:lnTo>
                    <a:pt x="2581795" y="1991474"/>
                  </a:lnTo>
                  <a:close/>
                </a:path>
                <a:path w="3119120" h="2187575">
                  <a:moveTo>
                    <a:pt x="3118967" y="957313"/>
                  </a:moveTo>
                  <a:lnTo>
                    <a:pt x="3088094" y="957313"/>
                  </a:lnTo>
                  <a:lnTo>
                    <a:pt x="3088094" y="741146"/>
                  </a:lnTo>
                  <a:lnTo>
                    <a:pt x="3057207" y="741146"/>
                  </a:lnTo>
                  <a:lnTo>
                    <a:pt x="3057207" y="957313"/>
                  </a:lnTo>
                  <a:lnTo>
                    <a:pt x="3026333" y="957313"/>
                  </a:lnTo>
                  <a:lnTo>
                    <a:pt x="3072650" y="1049947"/>
                  </a:lnTo>
                  <a:lnTo>
                    <a:pt x="3111246" y="972743"/>
                  </a:lnTo>
                  <a:lnTo>
                    <a:pt x="3118967" y="957313"/>
                  </a:lnTo>
                  <a:close/>
                </a:path>
                <a:path w="3119120" h="2187575">
                  <a:moveTo>
                    <a:pt x="3118967" y="216166"/>
                  </a:moveTo>
                  <a:lnTo>
                    <a:pt x="3088094" y="216166"/>
                  </a:lnTo>
                  <a:lnTo>
                    <a:pt x="3088094" y="0"/>
                  </a:lnTo>
                  <a:lnTo>
                    <a:pt x="3057207" y="0"/>
                  </a:lnTo>
                  <a:lnTo>
                    <a:pt x="3057207" y="216166"/>
                  </a:lnTo>
                  <a:lnTo>
                    <a:pt x="3026333" y="216166"/>
                  </a:lnTo>
                  <a:lnTo>
                    <a:pt x="3072650" y="308813"/>
                  </a:lnTo>
                  <a:lnTo>
                    <a:pt x="3111246" y="231609"/>
                  </a:lnTo>
                  <a:lnTo>
                    <a:pt x="3118967" y="2161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40462" y="4732475"/>
              <a:ext cx="92642" cy="24704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42729" y="4439119"/>
              <a:ext cx="1590675" cy="1282065"/>
            </a:xfrm>
            <a:custGeom>
              <a:avLst/>
              <a:gdLst/>
              <a:ahLst/>
              <a:cxnLst/>
              <a:rect l="l" t="t" r="r" b="b"/>
              <a:pathLst>
                <a:path w="1590675" h="1282064">
                  <a:moveTo>
                    <a:pt x="741146" y="46316"/>
                  </a:moveTo>
                  <a:lnTo>
                    <a:pt x="648500" y="0"/>
                  </a:lnTo>
                  <a:lnTo>
                    <a:pt x="648500" y="30873"/>
                  </a:lnTo>
                  <a:lnTo>
                    <a:pt x="0" y="30873"/>
                  </a:lnTo>
                  <a:lnTo>
                    <a:pt x="0" y="61760"/>
                  </a:lnTo>
                  <a:lnTo>
                    <a:pt x="648500" y="61760"/>
                  </a:lnTo>
                  <a:lnTo>
                    <a:pt x="648500" y="92633"/>
                  </a:lnTo>
                  <a:lnTo>
                    <a:pt x="710260" y="61760"/>
                  </a:lnTo>
                  <a:lnTo>
                    <a:pt x="741146" y="46316"/>
                  </a:lnTo>
                  <a:close/>
                </a:path>
                <a:path w="1590675" h="1282064">
                  <a:moveTo>
                    <a:pt x="1590370" y="1188910"/>
                  </a:moveTo>
                  <a:lnTo>
                    <a:pt x="1559483" y="1188910"/>
                  </a:lnTo>
                  <a:lnTo>
                    <a:pt x="1559483" y="972743"/>
                  </a:lnTo>
                  <a:lnTo>
                    <a:pt x="1528610" y="972743"/>
                  </a:lnTo>
                  <a:lnTo>
                    <a:pt x="1528610" y="1188910"/>
                  </a:lnTo>
                  <a:lnTo>
                    <a:pt x="1497723" y="1188910"/>
                  </a:lnTo>
                  <a:lnTo>
                    <a:pt x="1544053" y="1281557"/>
                  </a:lnTo>
                  <a:lnTo>
                    <a:pt x="1582648" y="1204353"/>
                  </a:lnTo>
                  <a:lnTo>
                    <a:pt x="1590370" y="1188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6784" y="5473617"/>
              <a:ext cx="2964815" cy="0"/>
            </a:xfrm>
            <a:custGeom>
              <a:avLst/>
              <a:gdLst/>
              <a:ahLst/>
              <a:cxnLst/>
              <a:rect l="l" t="t" r="r" b="b"/>
              <a:pathLst>
                <a:path w="2964815">
                  <a:moveTo>
                    <a:pt x="0" y="0"/>
                  </a:moveTo>
                  <a:lnTo>
                    <a:pt x="2964569" y="0"/>
                  </a:lnTo>
                </a:path>
              </a:pathLst>
            </a:custGeom>
            <a:ln w="30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51352" y="1428216"/>
              <a:ext cx="41275" cy="4076700"/>
            </a:xfrm>
            <a:custGeom>
              <a:avLst/>
              <a:gdLst/>
              <a:ahLst/>
              <a:cxnLst/>
              <a:rect l="l" t="t" r="r" b="b"/>
              <a:pathLst>
                <a:path w="41275" h="4076700">
                  <a:moveTo>
                    <a:pt x="41174" y="4076282"/>
                  </a:moveTo>
                  <a:lnTo>
                    <a:pt x="0" y="0"/>
                  </a:lnTo>
                </a:path>
              </a:pathLst>
            </a:custGeom>
            <a:ln w="30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42737" y="1428216"/>
              <a:ext cx="4509135" cy="0"/>
            </a:xfrm>
            <a:custGeom>
              <a:avLst/>
              <a:gdLst/>
              <a:ahLst/>
              <a:cxnLst/>
              <a:rect l="l" t="t" r="r" b="b"/>
              <a:pathLst>
                <a:path w="4509134">
                  <a:moveTo>
                    <a:pt x="4508615" y="0"/>
                  </a:moveTo>
                  <a:lnTo>
                    <a:pt x="0" y="0"/>
                  </a:lnTo>
                </a:path>
              </a:pathLst>
            </a:custGeom>
            <a:ln w="30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96416" y="1428216"/>
              <a:ext cx="92710" cy="309245"/>
            </a:xfrm>
            <a:custGeom>
              <a:avLst/>
              <a:gdLst/>
              <a:ahLst/>
              <a:cxnLst/>
              <a:rect l="l" t="t" r="r" b="b"/>
              <a:pathLst>
                <a:path w="92710" h="309244">
                  <a:moveTo>
                    <a:pt x="30881" y="216166"/>
                  </a:moveTo>
                  <a:lnTo>
                    <a:pt x="0" y="216166"/>
                  </a:lnTo>
                  <a:lnTo>
                    <a:pt x="46321" y="308809"/>
                  </a:lnTo>
                  <a:lnTo>
                    <a:pt x="84922" y="231607"/>
                  </a:lnTo>
                  <a:lnTo>
                    <a:pt x="30881" y="231607"/>
                  </a:lnTo>
                  <a:lnTo>
                    <a:pt x="30881" y="216166"/>
                  </a:lnTo>
                  <a:close/>
                </a:path>
                <a:path w="92710" h="309244">
                  <a:moveTo>
                    <a:pt x="61761" y="0"/>
                  </a:moveTo>
                  <a:lnTo>
                    <a:pt x="30880" y="0"/>
                  </a:lnTo>
                  <a:lnTo>
                    <a:pt x="30881" y="231607"/>
                  </a:lnTo>
                  <a:lnTo>
                    <a:pt x="61762" y="231607"/>
                  </a:lnTo>
                  <a:lnTo>
                    <a:pt x="61761" y="0"/>
                  </a:lnTo>
                  <a:close/>
                </a:path>
                <a:path w="92710" h="309244">
                  <a:moveTo>
                    <a:pt x="92642" y="216166"/>
                  </a:moveTo>
                  <a:lnTo>
                    <a:pt x="61762" y="216166"/>
                  </a:lnTo>
                  <a:lnTo>
                    <a:pt x="61762" y="231607"/>
                  </a:lnTo>
                  <a:lnTo>
                    <a:pt x="84922" y="231607"/>
                  </a:lnTo>
                  <a:lnTo>
                    <a:pt x="92642" y="2161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60985" y="1428216"/>
              <a:ext cx="92642" cy="24704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969068" y="2972262"/>
              <a:ext cx="1111885" cy="0"/>
            </a:xfrm>
            <a:custGeom>
              <a:avLst/>
              <a:gdLst/>
              <a:ahLst/>
              <a:cxnLst/>
              <a:rect l="l" t="t" r="r" b="b"/>
              <a:pathLst>
                <a:path w="1111884">
                  <a:moveTo>
                    <a:pt x="0" y="0"/>
                  </a:moveTo>
                  <a:lnTo>
                    <a:pt x="1111713" y="0"/>
                  </a:lnTo>
                </a:path>
              </a:pathLst>
            </a:custGeom>
            <a:ln w="30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0780" y="1860548"/>
              <a:ext cx="0" cy="1111885"/>
            </a:xfrm>
            <a:custGeom>
              <a:avLst/>
              <a:gdLst/>
              <a:ahLst/>
              <a:cxnLst/>
              <a:rect l="l" t="t" r="r" b="b"/>
              <a:pathLst>
                <a:path h="1111885">
                  <a:moveTo>
                    <a:pt x="0" y="1111713"/>
                  </a:moveTo>
                  <a:lnTo>
                    <a:pt x="0" y="0"/>
                  </a:lnTo>
                </a:path>
              </a:pathLst>
            </a:custGeom>
            <a:ln w="30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10210" y="1814229"/>
              <a:ext cx="370840" cy="92710"/>
            </a:xfrm>
            <a:custGeom>
              <a:avLst/>
              <a:gdLst/>
              <a:ahLst/>
              <a:cxnLst/>
              <a:rect l="l" t="t" r="r" b="b"/>
              <a:pathLst>
                <a:path w="370840" h="92710">
                  <a:moveTo>
                    <a:pt x="92642" y="0"/>
                  </a:moveTo>
                  <a:lnTo>
                    <a:pt x="0" y="46320"/>
                  </a:lnTo>
                  <a:lnTo>
                    <a:pt x="92642" y="92642"/>
                  </a:lnTo>
                  <a:lnTo>
                    <a:pt x="92642" y="61761"/>
                  </a:lnTo>
                  <a:lnTo>
                    <a:pt x="77202" y="61761"/>
                  </a:lnTo>
                  <a:lnTo>
                    <a:pt x="77202" y="30881"/>
                  </a:lnTo>
                  <a:lnTo>
                    <a:pt x="92642" y="30881"/>
                  </a:lnTo>
                  <a:lnTo>
                    <a:pt x="92642" y="0"/>
                  </a:lnTo>
                  <a:close/>
                </a:path>
                <a:path w="370840" h="92710">
                  <a:moveTo>
                    <a:pt x="92642" y="30881"/>
                  </a:moveTo>
                  <a:lnTo>
                    <a:pt x="77202" y="30881"/>
                  </a:lnTo>
                  <a:lnTo>
                    <a:pt x="77202" y="61761"/>
                  </a:lnTo>
                  <a:lnTo>
                    <a:pt x="92642" y="61761"/>
                  </a:lnTo>
                  <a:lnTo>
                    <a:pt x="92642" y="30881"/>
                  </a:lnTo>
                  <a:close/>
                </a:path>
                <a:path w="370840" h="92710">
                  <a:moveTo>
                    <a:pt x="92642" y="61761"/>
                  </a:moveTo>
                  <a:lnTo>
                    <a:pt x="77202" y="61761"/>
                  </a:lnTo>
                  <a:lnTo>
                    <a:pt x="92642" y="61761"/>
                  </a:lnTo>
                  <a:close/>
                </a:path>
                <a:path w="370840" h="92710">
                  <a:moveTo>
                    <a:pt x="370570" y="30880"/>
                  </a:moveTo>
                  <a:lnTo>
                    <a:pt x="92642" y="30881"/>
                  </a:lnTo>
                  <a:lnTo>
                    <a:pt x="92642" y="61761"/>
                  </a:lnTo>
                  <a:lnTo>
                    <a:pt x="370570" y="61760"/>
                  </a:lnTo>
                  <a:lnTo>
                    <a:pt x="370570" y="30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8642" y="5473617"/>
              <a:ext cx="2019300" cy="370840"/>
            </a:xfrm>
            <a:custGeom>
              <a:avLst/>
              <a:gdLst/>
              <a:ahLst/>
              <a:cxnLst/>
              <a:rect l="l" t="t" r="r" b="b"/>
              <a:pathLst>
                <a:path w="2019300" h="370839">
                  <a:moveTo>
                    <a:pt x="864665" y="0"/>
                  </a:moveTo>
                  <a:lnTo>
                    <a:pt x="61762" y="0"/>
                  </a:lnTo>
                  <a:lnTo>
                    <a:pt x="37721" y="4853"/>
                  </a:lnTo>
                  <a:lnTo>
                    <a:pt x="18089" y="18090"/>
                  </a:lnTo>
                  <a:lnTo>
                    <a:pt x="4853" y="37722"/>
                  </a:lnTo>
                  <a:lnTo>
                    <a:pt x="0" y="61762"/>
                  </a:lnTo>
                  <a:lnTo>
                    <a:pt x="0" y="308808"/>
                  </a:lnTo>
                  <a:lnTo>
                    <a:pt x="4853" y="332849"/>
                  </a:lnTo>
                  <a:lnTo>
                    <a:pt x="18089" y="352481"/>
                  </a:lnTo>
                  <a:lnTo>
                    <a:pt x="37721" y="365718"/>
                  </a:lnTo>
                  <a:lnTo>
                    <a:pt x="61762" y="370571"/>
                  </a:lnTo>
                  <a:lnTo>
                    <a:pt x="864665" y="370571"/>
                  </a:lnTo>
                  <a:lnTo>
                    <a:pt x="888706" y="365718"/>
                  </a:lnTo>
                  <a:lnTo>
                    <a:pt x="908338" y="352481"/>
                  </a:lnTo>
                  <a:lnTo>
                    <a:pt x="921574" y="332849"/>
                  </a:lnTo>
                  <a:lnTo>
                    <a:pt x="926428" y="308808"/>
                  </a:lnTo>
                  <a:lnTo>
                    <a:pt x="926428" y="154405"/>
                  </a:lnTo>
                  <a:lnTo>
                    <a:pt x="2018844" y="118375"/>
                  </a:lnTo>
                  <a:lnTo>
                    <a:pt x="926427" y="61762"/>
                  </a:lnTo>
                  <a:lnTo>
                    <a:pt x="921574" y="37722"/>
                  </a:lnTo>
                  <a:lnTo>
                    <a:pt x="908338" y="18090"/>
                  </a:lnTo>
                  <a:lnTo>
                    <a:pt x="888706" y="4853"/>
                  </a:lnTo>
                  <a:lnTo>
                    <a:pt x="864665" y="0"/>
                  </a:lnTo>
                  <a:close/>
                </a:path>
                <a:path w="2019300" h="370839">
                  <a:moveTo>
                    <a:pt x="926428" y="61762"/>
                  </a:move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48642" y="5473617"/>
              <a:ext cx="2019300" cy="370840"/>
            </a:xfrm>
            <a:custGeom>
              <a:avLst/>
              <a:gdLst/>
              <a:ahLst/>
              <a:cxnLst/>
              <a:rect l="l" t="t" r="r" b="b"/>
              <a:pathLst>
                <a:path w="2019300" h="370839">
                  <a:moveTo>
                    <a:pt x="0" y="61762"/>
                  </a:moveTo>
                  <a:lnTo>
                    <a:pt x="4853" y="37721"/>
                  </a:lnTo>
                  <a:lnTo>
                    <a:pt x="18089" y="18089"/>
                  </a:lnTo>
                  <a:lnTo>
                    <a:pt x="37721" y="4853"/>
                  </a:lnTo>
                  <a:lnTo>
                    <a:pt x="61762" y="0"/>
                  </a:lnTo>
                  <a:lnTo>
                    <a:pt x="540416" y="0"/>
                  </a:lnTo>
                  <a:lnTo>
                    <a:pt x="772023" y="0"/>
                  </a:lnTo>
                  <a:lnTo>
                    <a:pt x="864665" y="0"/>
                  </a:lnTo>
                  <a:lnTo>
                    <a:pt x="888706" y="4853"/>
                  </a:lnTo>
                  <a:lnTo>
                    <a:pt x="908338" y="18089"/>
                  </a:lnTo>
                  <a:lnTo>
                    <a:pt x="921574" y="37721"/>
                  </a:lnTo>
                  <a:lnTo>
                    <a:pt x="926427" y="61762"/>
                  </a:lnTo>
                  <a:lnTo>
                    <a:pt x="2018843" y="118374"/>
                  </a:lnTo>
                  <a:lnTo>
                    <a:pt x="926427" y="154404"/>
                  </a:lnTo>
                  <a:lnTo>
                    <a:pt x="926427" y="308808"/>
                  </a:lnTo>
                  <a:lnTo>
                    <a:pt x="921574" y="332849"/>
                  </a:lnTo>
                  <a:lnTo>
                    <a:pt x="908338" y="352481"/>
                  </a:lnTo>
                  <a:lnTo>
                    <a:pt x="888706" y="365717"/>
                  </a:lnTo>
                  <a:lnTo>
                    <a:pt x="864665" y="370571"/>
                  </a:lnTo>
                  <a:lnTo>
                    <a:pt x="772023" y="370571"/>
                  </a:lnTo>
                  <a:lnTo>
                    <a:pt x="540416" y="370571"/>
                  </a:lnTo>
                  <a:lnTo>
                    <a:pt x="61762" y="370571"/>
                  </a:lnTo>
                  <a:lnTo>
                    <a:pt x="37721" y="365717"/>
                  </a:lnTo>
                  <a:lnTo>
                    <a:pt x="18089" y="352481"/>
                  </a:lnTo>
                  <a:lnTo>
                    <a:pt x="4853" y="332849"/>
                  </a:lnTo>
                  <a:lnTo>
                    <a:pt x="0" y="308808"/>
                  </a:lnTo>
                  <a:lnTo>
                    <a:pt x="0" y="154404"/>
                  </a:lnTo>
                  <a:lnTo>
                    <a:pt x="0" y="61761"/>
                  </a:lnTo>
                  <a:close/>
                </a:path>
              </a:pathLst>
            </a:custGeom>
            <a:ln w="10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14151" y="5406080"/>
            <a:ext cx="2598420" cy="95059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b="1" spc="50" dirty="0">
                <a:solidFill>
                  <a:srgbClr val="010199"/>
                </a:solidFill>
                <a:latin typeface="宋体"/>
                <a:cs typeface="宋体"/>
              </a:rPr>
              <a:t>没问</a:t>
            </a:r>
            <a:r>
              <a:rPr sz="1400" b="1" dirty="0">
                <a:solidFill>
                  <a:srgbClr val="010199"/>
                </a:solidFill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  <a:p>
            <a:pPr marL="952500" marR="5080" indent="-24765">
              <a:lnSpc>
                <a:spcPct val="103800"/>
              </a:lnSpc>
              <a:spcBef>
                <a:spcPts val="855"/>
              </a:spcBef>
            </a:pPr>
            <a:r>
              <a:rPr sz="1550" b="1" spc="70" dirty="0">
                <a:solidFill>
                  <a:srgbClr val="010199"/>
                </a:solidFill>
                <a:latin typeface="宋体"/>
                <a:cs typeface="宋体"/>
              </a:rPr>
              <a:t>电路制造工艺文</a:t>
            </a:r>
            <a:r>
              <a:rPr sz="1550" b="1" spc="20" dirty="0">
                <a:solidFill>
                  <a:srgbClr val="010199"/>
                </a:solidFill>
                <a:latin typeface="宋体"/>
                <a:cs typeface="宋体"/>
              </a:rPr>
              <a:t>件</a:t>
            </a:r>
            <a:r>
              <a:rPr sz="2325" b="1" spc="104" baseline="1792" dirty="0">
                <a:solidFill>
                  <a:srgbClr val="010199"/>
                </a:solidFill>
                <a:latin typeface="宋体"/>
                <a:cs typeface="宋体"/>
              </a:rPr>
              <a:t>或</a:t>
            </a:r>
            <a:r>
              <a:rPr sz="1600" b="1" dirty="0">
                <a:solidFill>
                  <a:srgbClr val="010199"/>
                </a:solidFill>
                <a:latin typeface="Arial"/>
                <a:cs typeface="Arial"/>
              </a:rPr>
              <a:t>FPGA</a:t>
            </a:r>
            <a:r>
              <a:rPr sz="2325" b="1" spc="104" baseline="1792" dirty="0">
                <a:solidFill>
                  <a:srgbClr val="010199"/>
                </a:solidFill>
                <a:latin typeface="宋体"/>
                <a:cs typeface="宋体"/>
              </a:rPr>
              <a:t>码流文</a:t>
            </a:r>
            <a:r>
              <a:rPr sz="2325" b="1" spc="15" baseline="1792" dirty="0">
                <a:solidFill>
                  <a:srgbClr val="010199"/>
                </a:solidFill>
                <a:latin typeface="宋体"/>
                <a:cs typeface="宋体"/>
              </a:rPr>
              <a:t>件</a:t>
            </a:r>
            <a:endParaRPr sz="2325" baseline="1792">
              <a:latin typeface="宋体"/>
              <a:cs typeface="宋体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44895" y="1875990"/>
            <a:ext cx="5888355" cy="2831465"/>
            <a:chOff x="1444895" y="1875990"/>
            <a:chExt cx="5888355" cy="2831465"/>
          </a:xfrm>
        </p:grpSpPr>
        <p:sp>
          <p:nvSpPr>
            <p:cNvPr id="41" name="object 41"/>
            <p:cNvSpPr/>
            <p:nvPr/>
          </p:nvSpPr>
          <p:spPr>
            <a:xfrm>
              <a:off x="1460453" y="3034024"/>
              <a:ext cx="1482725" cy="1111885"/>
            </a:xfrm>
            <a:custGeom>
              <a:avLst/>
              <a:gdLst/>
              <a:ahLst/>
              <a:cxnLst/>
              <a:rect l="l" t="t" r="r" b="b"/>
              <a:pathLst>
                <a:path w="1482725" h="1111885">
                  <a:moveTo>
                    <a:pt x="0" y="0"/>
                  </a:moveTo>
                  <a:lnTo>
                    <a:pt x="1482284" y="0"/>
                  </a:lnTo>
                </a:path>
                <a:path w="1482725" h="1111885">
                  <a:moveTo>
                    <a:pt x="0" y="0"/>
                  </a:moveTo>
                  <a:lnTo>
                    <a:pt x="0" y="1111713"/>
                  </a:lnTo>
                </a:path>
              </a:pathLst>
            </a:custGeom>
            <a:ln w="30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60453" y="1875990"/>
              <a:ext cx="679450" cy="92710"/>
            </a:xfrm>
            <a:custGeom>
              <a:avLst/>
              <a:gdLst/>
              <a:ahLst/>
              <a:cxnLst/>
              <a:rect l="l" t="t" r="r" b="b"/>
              <a:pathLst>
                <a:path w="679450" h="92710">
                  <a:moveTo>
                    <a:pt x="586737" y="61762"/>
                  </a:moveTo>
                  <a:lnTo>
                    <a:pt x="586737" y="92642"/>
                  </a:lnTo>
                  <a:lnTo>
                    <a:pt x="648498" y="61762"/>
                  </a:lnTo>
                  <a:lnTo>
                    <a:pt x="586737" y="61762"/>
                  </a:lnTo>
                  <a:close/>
                </a:path>
                <a:path w="679450" h="92710">
                  <a:moveTo>
                    <a:pt x="586737" y="30881"/>
                  </a:moveTo>
                  <a:lnTo>
                    <a:pt x="586737" y="61762"/>
                  </a:lnTo>
                  <a:lnTo>
                    <a:pt x="602178" y="61762"/>
                  </a:lnTo>
                  <a:lnTo>
                    <a:pt x="602178" y="30881"/>
                  </a:lnTo>
                  <a:lnTo>
                    <a:pt x="586737" y="30881"/>
                  </a:lnTo>
                  <a:close/>
                </a:path>
                <a:path w="679450" h="92710">
                  <a:moveTo>
                    <a:pt x="586737" y="0"/>
                  </a:moveTo>
                  <a:lnTo>
                    <a:pt x="586737" y="30881"/>
                  </a:lnTo>
                  <a:lnTo>
                    <a:pt x="602178" y="30881"/>
                  </a:lnTo>
                  <a:lnTo>
                    <a:pt x="602178" y="61762"/>
                  </a:lnTo>
                  <a:lnTo>
                    <a:pt x="648500" y="61761"/>
                  </a:lnTo>
                  <a:lnTo>
                    <a:pt x="679380" y="46321"/>
                  </a:lnTo>
                  <a:lnTo>
                    <a:pt x="586737" y="0"/>
                  </a:lnTo>
                  <a:close/>
                </a:path>
                <a:path w="679450" h="92710">
                  <a:moveTo>
                    <a:pt x="0" y="30880"/>
                  </a:moveTo>
                  <a:lnTo>
                    <a:pt x="0" y="61761"/>
                  </a:lnTo>
                  <a:lnTo>
                    <a:pt x="586737" y="61762"/>
                  </a:lnTo>
                  <a:lnTo>
                    <a:pt x="586737" y="30881"/>
                  </a:lnTo>
                  <a:lnTo>
                    <a:pt x="0" y="30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01400" y="3983939"/>
              <a:ext cx="926465" cy="718185"/>
            </a:xfrm>
            <a:custGeom>
              <a:avLst/>
              <a:gdLst/>
              <a:ahLst/>
              <a:cxnLst/>
              <a:rect l="l" t="t" r="r" b="b"/>
              <a:pathLst>
                <a:path w="926465" h="718185">
                  <a:moveTo>
                    <a:pt x="864665" y="347084"/>
                  </a:moveTo>
                  <a:lnTo>
                    <a:pt x="61762" y="347084"/>
                  </a:lnTo>
                  <a:lnTo>
                    <a:pt x="37721" y="351938"/>
                  </a:lnTo>
                  <a:lnTo>
                    <a:pt x="18089" y="365174"/>
                  </a:lnTo>
                  <a:lnTo>
                    <a:pt x="4853" y="384806"/>
                  </a:lnTo>
                  <a:lnTo>
                    <a:pt x="0" y="408846"/>
                  </a:lnTo>
                  <a:lnTo>
                    <a:pt x="0" y="655892"/>
                  </a:lnTo>
                  <a:lnTo>
                    <a:pt x="4853" y="679933"/>
                  </a:lnTo>
                  <a:lnTo>
                    <a:pt x="18089" y="699565"/>
                  </a:lnTo>
                  <a:lnTo>
                    <a:pt x="37721" y="712801"/>
                  </a:lnTo>
                  <a:lnTo>
                    <a:pt x="61762" y="717655"/>
                  </a:lnTo>
                  <a:lnTo>
                    <a:pt x="864665" y="717655"/>
                  </a:lnTo>
                  <a:lnTo>
                    <a:pt x="888706" y="712801"/>
                  </a:lnTo>
                  <a:lnTo>
                    <a:pt x="908338" y="699565"/>
                  </a:lnTo>
                  <a:lnTo>
                    <a:pt x="921574" y="679933"/>
                  </a:lnTo>
                  <a:lnTo>
                    <a:pt x="926428" y="655892"/>
                  </a:lnTo>
                  <a:lnTo>
                    <a:pt x="926427" y="408846"/>
                  </a:lnTo>
                  <a:lnTo>
                    <a:pt x="921574" y="384806"/>
                  </a:lnTo>
                  <a:lnTo>
                    <a:pt x="908338" y="365174"/>
                  </a:lnTo>
                  <a:lnTo>
                    <a:pt x="888706" y="351938"/>
                  </a:lnTo>
                  <a:lnTo>
                    <a:pt x="864665" y="347084"/>
                  </a:lnTo>
                  <a:close/>
                </a:path>
                <a:path w="926465" h="718185">
                  <a:moveTo>
                    <a:pt x="558728" y="0"/>
                  </a:moveTo>
                  <a:lnTo>
                    <a:pt x="540416" y="347084"/>
                  </a:lnTo>
                  <a:lnTo>
                    <a:pt x="772022" y="347084"/>
                  </a:lnTo>
                  <a:lnTo>
                    <a:pt x="558728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01400" y="3983939"/>
              <a:ext cx="926465" cy="718185"/>
            </a:xfrm>
            <a:custGeom>
              <a:avLst/>
              <a:gdLst/>
              <a:ahLst/>
              <a:cxnLst/>
              <a:rect l="l" t="t" r="r" b="b"/>
              <a:pathLst>
                <a:path w="926465" h="718185">
                  <a:moveTo>
                    <a:pt x="0" y="408847"/>
                  </a:moveTo>
                  <a:lnTo>
                    <a:pt x="4853" y="384806"/>
                  </a:lnTo>
                  <a:lnTo>
                    <a:pt x="18089" y="365174"/>
                  </a:lnTo>
                  <a:lnTo>
                    <a:pt x="37721" y="351937"/>
                  </a:lnTo>
                  <a:lnTo>
                    <a:pt x="61762" y="347084"/>
                  </a:lnTo>
                  <a:lnTo>
                    <a:pt x="540416" y="347084"/>
                  </a:lnTo>
                  <a:lnTo>
                    <a:pt x="558729" y="0"/>
                  </a:lnTo>
                  <a:lnTo>
                    <a:pt x="772023" y="347084"/>
                  </a:lnTo>
                  <a:lnTo>
                    <a:pt x="864665" y="347084"/>
                  </a:lnTo>
                  <a:lnTo>
                    <a:pt x="888706" y="351937"/>
                  </a:lnTo>
                  <a:lnTo>
                    <a:pt x="908338" y="365174"/>
                  </a:lnTo>
                  <a:lnTo>
                    <a:pt x="921574" y="384806"/>
                  </a:lnTo>
                  <a:lnTo>
                    <a:pt x="926427" y="408847"/>
                  </a:lnTo>
                  <a:lnTo>
                    <a:pt x="926427" y="501488"/>
                  </a:lnTo>
                  <a:lnTo>
                    <a:pt x="926427" y="655892"/>
                  </a:lnTo>
                  <a:lnTo>
                    <a:pt x="921574" y="679933"/>
                  </a:lnTo>
                  <a:lnTo>
                    <a:pt x="908338" y="699565"/>
                  </a:lnTo>
                  <a:lnTo>
                    <a:pt x="888706" y="712801"/>
                  </a:lnTo>
                  <a:lnTo>
                    <a:pt x="864665" y="717655"/>
                  </a:lnTo>
                  <a:lnTo>
                    <a:pt x="772023" y="717655"/>
                  </a:lnTo>
                  <a:lnTo>
                    <a:pt x="540416" y="717655"/>
                  </a:lnTo>
                  <a:lnTo>
                    <a:pt x="61762" y="717655"/>
                  </a:lnTo>
                  <a:lnTo>
                    <a:pt x="37721" y="712801"/>
                  </a:lnTo>
                  <a:lnTo>
                    <a:pt x="18089" y="699565"/>
                  </a:lnTo>
                  <a:lnTo>
                    <a:pt x="4853" y="679933"/>
                  </a:lnTo>
                  <a:lnTo>
                    <a:pt x="0" y="655892"/>
                  </a:lnTo>
                  <a:lnTo>
                    <a:pt x="0" y="501488"/>
                  </a:lnTo>
                  <a:lnTo>
                    <a:pt x="0" y="408846"/>
                  </a:lnTo>
                  <a:close/>
                </a:path>
              </a:pathLst>
            </a:custGeom>
            <a:ln w="10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566910" y="4363938"/>
            <a:ext cx="58547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50" dirty="0">
                <a:solidFill>
                  <a:srgbClr val="010199"/>
                </a:solidFill>
                <a:latin typeface="宋体"/>
                <a:cs typeface="宋体"/>
              </a:rPr>
              <a:t>有问</a:t>
            </a:r>
            <a:r>
              <a:rPr sz="1400" b="1" dirty="0">
                <a:solidFill>
                  <a:srgbClr val="010199"/>
                </a:solidFill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93294" y="3026055"/>
            <a:ext cx="1310640" cy="569595"/>
            <a:chOff x="1393294" y="3026055"/>
            <a:chExt cx="1310640" cy="569595"/>
          </a:xfrm>
        </p:grpSpPr>
        <p:sp>
          <p:nvSpPr>
            <p:cNvPr id="47" name="object 47"/>
            <p:cNvSpPr/>
            <p:nvPr/>
          </p:nvSpPr>
          <p:spPr>
            <a:xfrm>
              <a:off x="1398691" y="3031453"/>
              <a:ext cx="1299845" cy="558800"/>
            </a:xfrm>
            <a:custGeom>
              <a:avLst/>
              <a:gdLst/>
              <a:ahLst/>
              <a:cxnLst/>
              <a:rect l="l" t="t" r="r" b="b"/>
              <a:pathLst>
                <a:path w="1299845" h="558800">
                  <a:moveTo>
                    <a:pt x="864664" y="187857"/>
                  </a:moveTo>
                  <a:lnTo>
                    <a:pt x="61762" y="187857"/>
                  </a:lnTo>
                  <a:lnTo>
                    <a:pt x="37721" y="192710"/>
                  </a:lnTo>
                  <a:lnTo>
                    <a:pt x="18089" y="205946"/>
                  </a:lnTo>
                  <a:lnTo>
                    <a:pt x="4853" y="225578"/>
                  </a:lnTo>
                  <a:lnTo>
                    <a:pt x="0" y="249618"/>
                  </a:lnTo>
                  <a:lnTo>
                    <a:pt x="0" y="496665"/>
                  </a:lnTo>
                  <a:lnTo>
                    <a:pt x="4853" y="520706"/>
                  </a:lnTo>
                  <a:lnTo>
                    <a:pt x="18089" y="540338"/>
                  </a:lnTo>
                  <a:lnTo>
                    <a:pt x="37721" y="553574"/>
                  </a:lnTo>
                  <a:lnTo>
                    <a:pt x="61762" y="558427"/>
                  </a:lnTo>
                  <a:lnTo>
                    <a:pt x="864664" y="558427"/>
                  </a:lnTo>
                  <a:lnTo>
                    <a:pt x="888705" y="553574"/>
                  </a:lnTo>
                  <a:lnTo>
                    <a:pt x="908337" y="540338"/>
                  </a:lnTo>
                  <a:lnTo>
                    <a:pt x="921573" y="520706"/>
                  </a:lnTo>
                  <a:lnTo>
                    <a:pt x="926426" y="496665"/>
                  </a:lnTo>
                  <a:lnTo>
                    <a:pt x="926426" y="249618"/>
                  </a:lnTo>
                  <a:lnTo>
                    <a:pt x="921573" y="225578"/>
                  </a:lnTo>
                  <a:lnTo>
                    <a:pt x="908337" y="205946"/>
                  </a:lnTo>
                  <a:lnTo>
                    <a:pt x="888705" y="192710"/>
                  </a:lnTo>
                  <a:lnTo>
                    <a:pt x="864664" y="187857"/>
                  </a:lnTo>
                  <a:close/>
                </a:path>
                <a:path w="1299845" h="558800">
                  <a:moveTo>
                    <a:pt x="1299573" y="0"/>
                  </a:moveTo>
                  <a:lnTo>
                    <a:pt x="540415" y="187857"/>
                  </a:lnTo>
                  <a:lnTo>
                    <a:pt x="772022" y="187857"/>
                  </a:lnTo>
                  <a:lnTo>
                    <a:pt x="1299573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8691" y="3031453"/>
              <a:ext cx="1299845" cy="558800"/>
            </a:xfrm>
            <a:custGeom>
              <a:avLst/>
              <a:gdLst/>
              <a:ahLst/>
              <a:cxnLst/>
              <a:rect l="l" t="t" r="r" b="b"/>
              <a:pathLst>
                <a:path w="1299845" h="558800">
                  <a:moveTo>
                    <a:pt x="0" y="249619"/>
                  </a:moveTo>
                  <a:lnTo>
                    <a:pt x="4853" y="225578"/>
                  </a:lnTo>
                  <a:lnTo>
                    <a:pt x="18089" y="205946"/>
                  </a:lnTo>
                  <a:lnTo>
                    <a:pt x="37721" y="192710"/>
                  </a:lnTo>
                  <a:lnTo>
                    <a:pt x="61762" y="187856"/>
                  </a:lnTo>
                  <a:lnTo>
                    <a:pt x="540416" y="187856"/>
                  </a:lnTo>
                  <a:lnTo>
                    <a:pt x="1299574" y="0"/>
                  </a:lnTo>
                  <a:lnTo>
                    <a:pt x="772023" y="187856"/>
                  </a:lnTo>
                  <a:lnTo>
                    <a:pt x="864665" y="187856"/>
                  </a:lnTo>
                  <a:lnTo>
                    <a:pt x="888706" y="192710"/>
                  </a:lnTo>
                  <a:lnTo>
                    <a:pt x="908338" y="205946"/>
                  </a:lnTo>
                  <a:lnTo>
                    <a:pt x="921574" y="225578"/>
                  </a:lnTo>
                  <a:lnTo>
                    <a:pt x="926427" y="249619"/>
                  </a:lnTo>
                  <a:lnTo>
                    <a:pt x="926427" y="342261"/>
                  </a:lnTo>
                  <a:lnTo>
                    <a:pt x="926427" y="496665"/>
                  </a:lnTo>
                  <a:lnTo>
                    <a:pt x="921574" y="520706"/>
                  </a:lnTo>
                  <a:lnTo>
                    <a:pt x="908338" y="540338"/>
                  </a:lnTo>
                  <a:lnTo>
                    <a:pt x="888706" y="553574"/>
                  </a:lnTo>
                  <a:lnTo>
                    <a:pt x="864665" y="558428"/>
                  </a:lnTo>
                  <a:lnTo>
                    <a:pt x="772023" y="558428"/>
                  </a:lnTo>
                  <a:lnTo>
                    <a:pt x="540416" y="558428"/>
                  </a:lnTo>
                  <a:lnTo>
                    <a:pt x="61762" y="558428"/>
                  </a:lnTo>
                  <a:lnTo>
                    <a:pt x="37721" y="553574"/>
                  </a:lnTo>
                  <a:lnTo>
                    <a:pt x="18089" y="540338"/>
                  </a:lnTo>
                  <a:lnTo>
                    <a:pt x="4853" y="520706"/>
                  </a:lnTo>
                  <a:lnTo>
                    <a:pt x="0" y="496665"/>
                  </a:lnTo>
                  <a:lnTo>
                    <a:pt x="0" y="342261"/>
                  </a:lnTo>
                  <a:lnTo>
                    <a:pt x="0" y="249618"/>
                  </a:lnTo>
                  <a:close/>
                </a:path>
              </a:pathLst>
            </a:custGeom>
            <a:ln w="10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564199" y="3252224"/>
            <a:ext cx="58547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50" dirty="0">
                <a:solidFill>
                  <a:srgbClr val="010199"/>
                </a:solidFill>
                <a:latin typeface="宋体"/>
                <a:cs typeface="宋体"/>
              </a:rPr>
              <a:t>有问</a:t>
            </a:r>
            <a:r>
              <a:rPr sz="1400" b="1" dirty="0">
                <a:solidFill>
                  <a:srgbClr val="010199"/>
                </a:solidFill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419624" y="2966864"/>
            <a:ext cx="1521460" cy="381635"/>
            <a:chOff x="4419624" y="2966864"/>
            <a:chExt cx="1521460" cy="381635"/>
          </a:xfrm>
        </p:grpSpPr>
        <p:sp>
          <p:nvSpPr>
            <p:cNvPr id="51" name="object 51"/>
            <p:cNvSpPr/>
            <p:nvPr/>
          </p:nvSpPr>
          <p:spPr>
            <a:xfrm>
              <a:off x="4425021" y="2972262"/>
              <a:ext cx="1510665" cy="370840"/>
            </a:xfrm>
            <a:custGeom>
              <a:avLst/>
              <a:gdLst/>
              <a:ahLst/>
              <a:cxnLst/>
              <a:rect l="l" t="t" r="r" b="b"/>
              <a:pathLst>
                <a:path w="1510664" h="370839">
                  <a:moveTo>
                    <a:pt x="864665" y="0"/>
                  </a:moveTo>
                  <a:lnTo>
                    <a:pt x="61762" y="0"/>
                  </a:lnTo>
                  <a:lnTo>
                    <a:pt x="37721" y="4853"/>
                  </a:lnTo>
                  <a:lnTo>
                    <a:pt x="18089" y="18089"/>
                  </a:lnTo>
                  <a:lnTo>
                    <a:pt x="4853" y="37722"/>
                  </a:lnTo>
                  <a:lnTo>
                    <a:pt x="0" y="61762"/>
                  </a:lnTo>
                  <a:lnTo>
                    <a:pt x="0" y="308809"/>
                  </a:lnTo>
                  <a:lnTo>
                    <a:pt x="4853" y="332850"/>
                  </a:lnTo>
                  <a:lnTo>
                    <a:pt x="18089" y="352482"/>
                  </a:lnTo>
                  <a:lnTo>
                    <a:pt x="37721" y="365718"/>
                  </a:lnTo>
                  <a:lnTo>
                    <a:pt x="61762" y="370572"/>
                  </a:lnTo>
                  <a:lnTo>
                    <a:pt x="864665" y="370572"/>
                  </a:lnTo>
                  <a:lnTo>
                    <a:pt x="888706" y="365718"/>
                  </a:lnTo>
                  <a:lnTo>
                    <a:pt x="908338" y="352482"/>
                  </a:lnTo>
                  <a:lnTo>
                    <a:pt x="921574" y="332850"/>
                  </a:lnTo>
                  <a:lnTo>
                    <a:pt x="926428" y="308809"/>
                  </a:lnTo>
                  <a:lnTo>
                    <a:pt x="926428" y="154405"/>
                  </a:lnTo>
                  <a:lnTo>
                    <a:pt x="1510596" y="78491"/>
                  </a:lnTo>
                  <a:lnTo>
                    <a:pt x="926427" y="61762"/>
                  </a:lnTo>
                  <a:lnTo>
                    <a:pt x="921574" y="37722"/>
                  </a:lnTo>
                  <a:lnTo>
                    <a:pt x="908338" y="18089"/>
                  </a:lnTo>
                  <a:lnTo>
                    <a:pt x="888706" y="4853"/>
                  </a:lnTo>
                  <a:lnTo>
                    <a:pt x="864665" y="0"/>
                  </a:lnTo>
                  <a:close/>
                </a:path>
                <a:path w="1510664" h="370839">
                  <a:moveTo>
                    <a:pt x="926428" y="61762"/>
                  </a:move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25021" y="2972262"/>
              <a:ext cx="1510665" cy="370840"/>
            </a:xfrm>
            <a:custGeom>
              <a:avLst/>
              <a:gdLst/>
              <a:ahLst/>
              <a:cxnLst/>
              <a:rect l="l" t="t" r="r" b="b"/>
              <a:pathLst>
                <a:path w="1510664" h="370839">
                  <a:moveTo>
                    <a:pt x="0" y="61762"/>
                  </a:moveTo>
                  <a:lnTo>
                    <a:pt x="4853" y="37721"/>
                  </a:lnTo>
                  <a:lnTo>
                    <a:pt x="18089" y="18089"/>
                  </a:lnTo>
                  <a:lnTo>
                    <a:pt x="37721" y="4853"/>
                  </a:lnTo>
                  <a:lnTo>
                    <a:pt x="61762" y="0"/>
                  </a:lnTo>
                  <a:lnTo>
                    <a:pt x="540416" y="0"/>
                  </a:lnTo>
                  <a:lnTo>
                    <a:pt x="772023" y="0"/>
                  </a:lnTo>
                  <a:lnTo>
                    <a:pt x="864665" y="0"/>
                  </a:lnTo>
                  <a:lnTo>
                    <a:pt x="888706" y="4853"/>
                  </a:lnTo>
                  <a:lnTo>
                    <a:pt x="908338" y="18089"/>
                  </a:lnTo>
                  <a:lnTo>
                    <a:pt x="921574" y="37721"/>
                  </a:lnTo>
                  <a:lnTo>
                    <a:pt x="926427" y="61762"/>
                  </a:lnTo>
                  <a:lnTo>
                    <a:pt x="1510596" y="78491"/>
                  </a:lnTo>
                  <a:lnTo>
                    <a:pt x="926427" y="154404"/>
                  </a:lnTo>
                  <a:lnTo>
                    <a:pt x="926427" y="308808"/>
                  </a:lnTo>
                  <a:lnTo>
                    <a:pt x="921574" y="332849"/>
                  </a:lnTo>
                  <a:lnTo>
                    <a:pt x="908338" y="352481"/>
                  </a:lnTo>
                  <a:lnTo>
                    <a:pt x="888706" y="365717"/>
                  </a:lnTo>
                  <a:lnTo>
                    <a:pt x="864665" y="370571"/>
                  </a:lnTo>
                  <a:lnTo>
                    <a:pt x="772023" y="370571"/>
                  </a:lnTo>
                  <a:lnTo>
                    <a:pt x="540416" y="370571"/>
                  </a:lnTo>
                  <a:lnTo>
                    <a:pt x="61762" y="370571"/>
                  </a:lnTo>
                  <a:lnTo>
                    <a:pt x="37721" y="365717"/>
                  </a:lnTo>
                  <a:lnTo>
                    <a:pt x="18089" y="352481"/>
                  </a:lnTo>
                  <a:lnTo>
                    <a:pt x="4853" y="332849"/>
                  </a:lnTo>
                  <a:lnTo>
                    <a:pt x="0" y="308808"/>
                  </a:lnTo>
                  <a:lnTo>
                    <a:pt x="0" y="154404"/>
                  </a:lnTo>
                  <a:lnTo>
                    <a:pt x="0" y="61761"/>
                  </a:lnTo>
                  <a:close/>
                </a:path>
              </a:pathLst>
            </a:custGeom>
            <a:ln w="10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590530" y="3005178"/>
            <a:ext cx="58547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50" dirty="0">
                <a:solidFill>
                  <a:srgbClr val="010199"/>
                </a:solidFill>
                <a:latin typeface="宋体"/>
                <a:cs typeface="宋体"/>
              </a:rPr>
              <a:t>没问</a:t>
            </a:r>
            <a:r>
              <a:rPr sz="1400" b="1" dirty="0">
                <a:solidFill>
                  <a:srgbClr val="010199"/>
                </a:solidFill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111047" y="2966864"/>
            <a:ext cx="1257935" cy="381635"/>
            <a:chOff x="3111047" y="2966864"/>
            <a:chExt cx="1257935" cy="381635"/>
          </a:xfrm>
        </p:grpSpPr>
        <p:sp>
          <p:nvSpPr>
            <p:cNvPr id="55" name="object 55"/>
            <p:cNvSpPr/>
            <p:nvPr/>
          </p:nvSpPr>
          <p:spPr>
            <a:xfrm>
              <a:off x="3116445" y="2972262"/>
              <a:ext cx="1247140" cy="370840"/>
            </a:xfrm>
            <a:custGeom>
              <a:avLst/>
              <a:gdLst/>
              <a:ahLst/>
              <a:cxnLst/>
              <a:rect l="l" t="t" r="r" b="b"/>
              <a:pathLst>
                <a:path w="1247139" h="370839">
                  <a:moveTo>
                    <a:pt x="1246814" y="308809"/>
                  </a:moveTo>
                  <a:lnTo>
                    <a:pt x="320386" y="308809"/>
                  </a:lnTo>
                  <a:lnTo>
                    <a:pt x="325240" y="332850"/>
                  </a:lnTo>
                  <a:lnTo>
                    <a:pt x="338476" y="352482"/>
                  </a:lnTo>
                  <a:lnTo>
                    <a:pt x="358108" y="365718"/>
                  </a:lnTo>
                  <a:lnTo>
                    <a:pt x="382149" y="370572"/>
                  </a:lnTo>
                  <a:lnTo>
                    <a:pt x="1185052" y="370572"/>
                  </a:lnTo>
                  <a:lnTo>
                    <a:pt x="1209093" y="365718"/>
                  </a:lnTo>
                  <a:lnTo>
                    <a:pt x="1228725" y="352482"/>
                  </a:lnTo>
                  <a:lnTo>
                    <a:pt x="1241961" y="332850"/>
                  </a:lnTo>
                  <a:lnTo>
                    <a:pt x="1246814" y="308809"/>
                  </a:lnTo>
                  <a:close/>
                </a:path>
                <a:path w="1247139" h="370839">
                  <a:moveTo>
                    <a:pt x="1185052" y="0"/>
                  </a:moveTo>
                  <a:lnTo>
                    <a:pt x="382149" y="0"/>
                  </a:lnTo>
                  <a:lnTo>
                    <a:pt x="358108" y="4853"/>
                  </a:lnTo>
                  <a:lnTo>
                    <a:pt x="338476" y="18089"/>
                  </a:lnTo>
                  <a:lnTo>
                    <a:pt x="325240" y="37722"/>
                  </a:lnTo>
                  <a:lnTo>
                    <a:pt x="320386" y="61763"/>
                  </a:lnTo>
                  <a:lnTo>
                    <a:pt x="320386" y="216166"/>
                  </a:lnTo>
                  <a:lnTo>
                    <a:pt x="0" y="333259"/>
                  </a:lnTo>
                  <a:lnTo>
                    <a:pt x="320386" y="308809"/>
                  </a:lnTo>
                  <a:lnTo>
                    <a:pt x="1246814" y="308809"/>
                  </a:lnTo>
                  <a:lnTo>
                    <a:pt x="1246814" y="61763"/>
                  </a:lnTo>
                  <a:lnTo>
                    <a:pt x="1241961" y="37722"/>
                  </a:lnTo>
                  <a:lnTo>
                    <a:pt x="1228725" y="18089"/>
                  </a:lnTo>
                  <a:lnTo>
                    <a:pt x="1209093" y="4853"/>
                  </a:lnTo>
                  <a:lnTo>
                    <a:pt x="1185052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16445" y="2972262"/>
              <a:ext cx="1247140" cy="370840"/>
            </a:xfrm>
            <a:custGeom>
              <a:avLst/>
              <a:gdLst/>
              <a:ahLst/>
              <a:cxnLst/>
              <a:rect l="l" t="t" r="r" b="b"/>
              <a:pathLst>
                <a:path w="1247139" h="370839">
                  <a:moveTo>
                    <a:pt x="320386" y="61762"/>
                  </a:moveTo>
                  <a:lnTo>
                    <a:pt x="325240" y="37721"/>
                  </a:lnTo>
                  <a:lnTo>
                    <a:pt x="338476" y="18089"/>
                  </a:lnTo>
                  <a:lnTo>
                    <a:pt x="358108" y="4853"/>
                  </a:lnTo>
                  <a:lnTo>
                    <a:pt x="382149" y="0"/>
                  </a:lnTo>
                  <a:lnTo>
                    <a:pt x="474791" y="0"/>
                  </a:lnTo>
                  <a:lnTo>
                    <a:pt x="706398" y="0"/>
                  </a:lnTo>
                  <a:lnTo>
                    <a:pt x="1185051" y="0"/>
                  </a:lnTo>
                  <a:lnTo>
                    <a:pt x="1209092" y="4853"/>
                  </a:lnTo>
                  <a:lnTo>
                    <a:pt x="1228724" y="18089"/>
                  </a:lnTo>
                  <a:lnTo>
                    <a:pt x="1241960" y="37721"/>
                  </a:lnTo>
                  <a:lnTo>
                    <a:pt x="1246814" y="61762"/>
                  </a:lnTo>
                  <a:lnTo>
                    <a:pt x="1246814" y="216166"/>
                  </a:lnTo>
                  <a:lnTo>
                    <a:pt x="1246814" y="308809"/>
                  </a:lnTo>
                  <a:lnTo>
                    <a:pt x="1241960" y="332849"/>
                  </a:lnTo>
                  <a:lnTo>
                    <a:pt x="1228724" y="352481"/>
                  </a:lnTo>
                  <a:lnTo>
                    <a:pt x="1209092" y="365717"/>
                  </a:lnTo>
                  <a:lnTo>
                    <a:pt x="1185051" y="370571"/>
                  </a:lnTo>
                  <a:lnTo>
                    <a:pt x="706398" y="370571"/>
                  </a:lnTo>
                  <a:lnTo>
                    <a:pt x="474791" y="370571"/>
                  </a:lnTo>
                  <a:lnTo>
                    <a:pt x="382149" y="370571"/>
                  </a:lnTo>
                  <a:lnTo>
                    <a:pt x="358108" y="365717"/>
                  </a:lnTo>
                  <a:lnTo>
                    <a:pt x="338476" y="352481"/>
                  </a:lnTo>
                  <a:lnTo>
                    <a:pt x="325240" y="332849"/>
                  </a:lnTo>
                  <a:lnTo>
                    <a:pt x="320386" y="308808"/>
                  </a:lnTo>
                  <a:lnTo>
                    <a:pt x="0" y="333258"/>
                  </a:lnTo>
                  <a:lnTo>
                    <a:pt x="320386" y="216166"/>
                  </a:lnTo>
                  <a:lnTo>
                    <a:pt x="320386" y="61762"/>
                  </a:lnTo>
                  <a:close/>
                </a:path>
              </a:pathLst>
            </a:custGeom>
            <a:ln w="10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602340" y="3005178"/>
            <a:ext cx="58547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50" dirty="0">
                <a:solidFill>
                  <a:srgbClr val="010199"/>
                </a:solidFill>
                <a:latin typeface="宋体"/>
                <a:cs typeface="宋体"/>
              </a:rPr>
              <a:t>没问</a:t>
            </a:r>
            <a:r>
              <a:rPr sz="1400" b="1" dirty="0">
                <a:solidFill>
                  <a:srgbClr val="010199"/>
                </a:solidFill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324178" y="4912363"/>
            <a:ext cx="1329690" cy="528320"/>
            <a:chOff x="5324178" y="4912363"/>
            <a:chExt cx="1329690" cy="528320"/>
          </a:xfrm>
        </p:grpSpPr>
        <p:sp>
          <p:nvSpPr>
            <p:cNvPr id="59" name="object 59"/>
            <p:cNvSpPr/>
            <p:nvPr/>
          </p:nvSpPr>
          <p:spPr>
            <a:xfrm>
              <a:off x="5329576" y="4917761"/>
              <a:ext cx="1318895" cy="517525"/>
            </a:xfrm>
            <a:custGeom>
              <a:avLst/>
              <a:gdLst/>
              <a:ahLst/>
              <a:cxnLst/>
              <a:rect l="l" t="t" r="r" b="b"/>
              <a:pathLst>
                <a:path w="1318895" h="517525">
                  <a:moveTo>
                    <a:pt x="1257109" y="0"/>
                  </a:moveTo>
                  <a:lnTo>
                    <a:pt x="454206" y="0"/>
                  </a:lnTo>
                  <a:lnTo>
                    <a:pt x="430165" y="4853"/>
                  </a:lnTo>
                  <a:lnTo>
                    <a:pt x="410533" y="18089"/>
                  </a:lnTo>
                  <a:lnTo>
                    <a:pt x="397297" y="37721"/>
                  </a:lnTo>
                  <a:lnTo>
                    <a:pt x="392443" y="61762"/>
                  </a:lnTo>
                  <a:lnTo>
                    <a:pt x="392443" y="216166"/>
                  </a:lnTo>
                  <a:lnTo>
                    <a:pt x="0" y="517254"/>
                  </a:lnTo>
                  <a:lnTo>
                    <a:pt x="392443" y="308808"/>
                  </a:lnTo>
                  <a:lnTo>
                    <a:pt x="1318872" y="308808"/>
                  </a:lnTo>
                  <a:lnTo>
                    <a:pt x="1318872" y="61762"/>
                  </a:lnTo>
                  <a:lnTo>
                    <a:pt x="1314018" y="37721"/>
                  </a:lnTo>
                  <a:lnTo>
                    <a:pt x="1300782" y="18089"/>
                  </a:lnTo>
                  <a:lnTo>
                    <a:pt x="1281150" y="4853"/>
                  </a:lnTo>
                  <a:lnTo>
                    <a:pt x="1257109" y="0"/>
                  </a:lnTo>
                  <a:close/>
                </a:path>
                <a:path w="1318895" h="517525">
                  <a:moveTo>
                    <a:pt x="1318872" y="308808"/>
                  </a:moveTo>
                  <a:lnTo>
                    <a:pt x="392443" y="308808"/>
                  </a:lnTo>
                  <a:lnTo>
                    <a:pt x="397297" y="332849"/>
                  </a:lnTo>
                  <a:lnTo>
                    <a:pt x="410533" y="352481"/>
                  </a:lnTo>
                  <a:lnTo>
                    <a:pt x="430165" y="365717"/>
                  </a:lnTo>
                  <a:lnTo>
                    <a:pt x="454206" y="370570"/>
                  </a:lnTo>
                  <a:lnTo>
                    <a:pt x="1257109" y="370570"/>
                  </a:lnTo>
                  <a:lnTo>
                    <a:pt x="1281150" y="365717"/>
                  </a:lnTo>
                  <a:lnTo>
                    <a:pt x="1300782" y="352481"/>
                  </a:lnTo>
                  <a:lnTo>
                    <a:pt x="1314018" y="332849"/>
                  </a:lnTo>
                  <a:lnTo>
                    <a:pt x="1318872" y="308808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29576" y="4917761"/>
              <a:ext cx="1318895" cy="517525"/>
            </a:xfrm>
            <a:custGeom>
              <a:avLst/>
              <a:gdLst/>
              <a:ahLst/>
              <a:cxnLst/>
              <a:rect l="l" t="t" r="r" b="b"/>
              <a:pathLst>
                <a:path w="1318895" h="517525">
                  <a:moveTo>
                    <a:pt x="392444" y="61762"/>
                  </a:moveTo>
                  <a:lnTo>
                    <a:pt x="397297" y="37721"/>
                  </a:lnTo>
                  <a:lnTo>
                    <a:pt x="410534" y="18089"/>
                  </a:lnTo>
                  <a:lnTo>
                    <a:pt x="430166" y="4853"/>
                  </a:lnTo>
                  <a:lnTo>
                    <a:pt x="454206" y="0"/>
                  </a:lnTo>
                  <a:lnTo>
                    <a:pt x="546848" y="0"/>
                  </a:lnTo>
                  <a:lnTo>
                    <a:pt x="778455" y="0"/>
                  </a:lnTo>
                  <a:lnTo>
                    <a:pt x="1257109" y="0"/>
                  </a:lnTo>
                  <a:lnTo>
                    <a:pt x="1281150" y="4853"/>
                  </a:lnTo>
                  <a:lnTo>
                    <a:pt x="1300782" y="18089"/>
                  </a:lnTo>
                  <a:lnTo>
                    <a:pt x="1314018" y="37721"/>
                  </a:lnTo>
                  <a:lnTo>
                    <a:pt x="1318871" y="61762"/>
                  </a:lnTo>
                  <a:lnTo>
                    <a:pt x="1318871" y="216166"/>
                  </a:lnTo>
                  <a:lnTo>
                    <a:pt x="1318871" y="308809"/>
                  </a:lnTo>
                  <a:lnTo>
                    <a:pt x="1314018" y="332849"/>
                  </a:lnTo>
                  <a:lnTo>
                    <a:pt x="1300782" y="352481"/>
                  </a:lnTo>
                  <a:lnTo>
                    <a:pt x="1281150" y="365717"/>
                  </a:lnTo>
                  <a:lnTo>
                    <a:pt x="1257109" y="370571"/>
                  </a:lnTo>
                  <a:lnTo>
                    <a:pt x="778455" y="370571"/>
                  </a:lnTo>
                  <a:lnTo>
                    <a:pt x="546848" y="370571"/>
                  </a:lnTo>
                  <a:lnTo>
                    <a:pt x="454206" y="370571"/>
                  </a:lnTo>
                  <a:lnTo>
                    <a:pt x="430166" y="365717"/>
                  </a:lnTo>
                  <a:lnTo>
                    <a:pt x="410534" y="352481"/>
                  </a:lnTo>
                  <a:lnTo>
                    <a:pt x="397297" y="332849"/>
                  </a:lnTo>
                  <a:lnTo>
                    <a:pt x="392444" y="308808"/>
                  </a:lnTo>
                  <a:lnTo>
                    <a:pt x="0" y="517254"/>
                  </a:lnTo>
                  <a:lnTo>
                    <a:pt x="392444" y="216166"/>
                  </a:lnTo>
                  <a:lnTo>
                    <a:pt x="392444" y="61762"/>
                  </a:lnTo>
                  <a:close/>
                </a:path>
              </a:pathLst>
            </a:custGeom>
            <a:ln w="10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887529" y="4950675"/>
            <a:ext cx="58547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50" dirty="0">
                <a:solidFill>
                  <a:srgbClr val="010199"/>
                </a:solidFill>
                <a:latin typeface="宋体"/>
                <a:cs typeface="宋体"/>
              </a:rPr>
              <a:t>有问</a:t>
            </a:r>
            <a:r>
              <a:rPr sz="1400" b="1" dirty="0">
                <a:solidFill>
                  <a:srgbClr val="010199"/>
                </a:solidFill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49239" y="3615614"/>
            <a:ext cx="1101419" cy="535269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5609601" y="3808283"/>
            <a:ext cx="64706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spc="70" dirty="0">
                <a:solidFill>
                  <a:srgbClr val="010199"/>
                </a:solidFill>
                <a:latin typeface="宋体"/>
                <a:cs typeface="宋体"/>
              </a:rPr>
              <a:t>后仿</a:t>
            </a:r>
            <a:r>
              <a:rPr sz="1550" b="1" spc="20" dirty="0">
                <a:solidFill>
                  <a:srgbClr val="010199"/>
                </a:solidFill>
                <a:latin typeface="宋体"/>
                <a:cs typeface="宋体"/>
              </a:rPr>
              <a:t>真</a:t>
            </a:r>
            <a:endParaRPr sz="1550">
              <a:latin typeface="宋体"/>
              <a:cs typeface="宋体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860985" y="2990603"/>
            <a:ext cx="1727200" cy="990600"/>
            <a:chOff x="5860985" y="2990603"/>
            <a:chExt cx="1727200" cy="990600"/>
          </a:xfrm>
        </p:grpSpPr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60985" y="3589881"/>
              <a:ext cx="92642" cy="24704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401400" y="3960453"/>
              <a:ext cx="1170940" cy="5715"/>
            </a:xfrm>
            <a:custGeom>
              <a:avLst/>
              <a:gdLst/>
              <a:ahLst/>
              <a:cxnLst/>
              <a:rect l="l" t="t" r="r" b="b"/>
              <a:pathLst>
                <a:path w="1170940" h="5714">
                  <a:moveTo>
                    <a:pt x="0" y="0"/>
                  </a:moveTo>
                  <a:lnTo>
                    <a:pt x="1170901" y="5146"/>
                  </a:lnTo>
                </a:path>
              </a:pathLst>
            </a:custGeom>
            <a:ln w="308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63163" y="2995749"/>
              <a:ext cx="926465" cy="718185"/>
            </a:xfrm>
            <a:custGeom>
              <a:avLst/>
              <a:gdLst/>
              <a:ahLst/>
              <a:cxnLst/>
              <a:rect l="l" t="t" r="r" b="b"/>
              <a:pathLst>
                <a:path w="926465" h="718185">
                  <a:moveTo>
                    <a:pt x="864664" y="347084"/>
                  </a:moveTo>
                  <a:lnTo>
                    <a:pt x="61762" y="347084"/>
                  </a:lnTo>
                  <a:lnTo>
                    <a:pt x="37721" y="351938"/>
                  </a:lnTo>
                  <a:lnTo>
                    <a:pt x="18089" y="365174"/>
                  </a:lnTo>
                  <a:lnTo>
                    <a:pt x="4853" y="384806"/>
                  </a:lnTo>
                  <a:lnTo>
                    <a:pt x="0" y="408846"/>
                  </a:lnTo>
                  <a:lnTo>
                    <a:pt x="0" y="655892"/>
                  </a:lnTo>
                  <a:lnTo>
                    <a:pt x="4853" y="679933"/>
                  </a:lnTo>
                  <a:lnTo>
                    <a:pt x="18089" y="699565"/>
                  </a:lnTo>
                  <a:lnTo>
                    <a:pt x="37721" y="712801"/>
                  </a:lnTo>
                  <a:lnTo>
                    <a:pt x="61762" y="717655"/>
                  </a:lnTo>
                  <a:lnTo>
                    <a:pt x="864664" y="717655"/>
                  </a:lnTo>
                  <a:lnTo>
                    <a:pt x="888705" y="712801"/>
                  </a:lnTo>
                  <a:lnTo>
                    <a:pt x="908337" y="699565"/>
                  </a:lnTo>
                  <a:lnTo>
                    <a:pt x="921573" y="679933"/>
                  </a:lnTo>
                  <a:lnTo>
                    <a:pt x="926426" y="655892"/>
                  </a:lnTo>
                  <a:lnTo>
                    <a:pt x="926426" y="408846"/>
                  </a:lnTo>
                  <a:lnTo>
                    <a:pt x="921573" y="384806"/>
                  </a:lnTo>
                  <a:lnTo>
                    <a:pt x="908337" y="365174"/>
                  </a:lnTo>
                  <a:lnTo>
                    <a:pt x="888705" y="351938"/>
                  </a:lnTo>
                  <a:lnTo>
                    <a:pt x="864664" y="347084"/>
                  </a:lnTo>
                  <a:close/>
                </a:path>
                <a:path w="926465" h="718185">
                  <a:moveTo>
                    <a:pt x="558727" y="0"/>
                  </a:moveTo>
                  <a:lnTo>
                    <a:pt x="540415" y="347084"/>
                  </a:lnTo>
                  <a:lnTo>
                    <a:pt x="772022" y="347084"/>
                  </a:lnTo>
                  <a:lnTo>
                    <a:pt x="558727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63163" y="2995750"/>
              <a:ext cx="926465" cy="718185"/>
            </a:xfrm>
            <a:custGeom>
              <a:avLst/>
              <a:gdLst/>
              <a:ahLst/>
              <a:cxnLst/>
              <a:rect l="l" t="t" r="r" b="b"/>
              <a:pathLst>
                <a:path w="926465" h="718185">
                  <a:moveTo>
                    <a:pt x="0" y="408847"/>
                  </a:moveTo>
                  <a:lnTo>
                    <a:pt x="4853" y="384806"/>
                  </a:lnTo>
                  <a:lnTo>
                    <a:pt x="18089" y="365174"/>
                  </a:lnTo>
                  <a:lnTo>
                    <a:pt x="37721" y="351937"/>
                  </a:lnTo>
                  <a:lnTo>
                    <a:pt x="61762" y="347084"/>
                  </a:lnTo>
                  <a:lnTo>
                    <a:pt x="540416" y="347084"/>
                  </a:lnTo>
                  <a:lnTo>
                    <a:pt x="558729" y="0"/>
                  </a:lnTo>
                  <a:lnTo>
                    <a:pt x="772023" y="347084"/>
                  </a:lnTo>
                  <a:lnTo>
                    <a:pt x="864665" y="347084"/>
                  </a:lnTo>
                  <a:lnTo>
                    <a:pt x="888706" y="351937"/>
                  </a:lnTo>
                  <a:lnTo>
                    <a:pt x="908338" y="365174"/>
                  </a:lnTo>
                  <a:lnTo>
                    <a:pt x="921574" y="384806"/>
                  </a:lnTo>
                  <a:lnTo>
                    <a:pt x="926427" y="408847"/>
                  </a:lnTo>
                  <a:lnTo>
                    <a:pt x="926427" y="501488"/>
                  </a:lnTo>
                  <a:lnTo>
                    <a:pt x="926427" y="655892"/>
                  </a:lnTo>
                  <a:lnTo>
                    <a:pt x="921574" y="679933"/>
                  </a:lnTo>
                  <a:lnTo>
                    <a:pt x="908338" y="699565"/>
                  </a:lnTo>
                  <a:lnTo>
                    <a:pt x="888706" y="712801"/>
                  </a:lnTo>
                  <a:lnTo>
                    <a:pt x="864665" y="717655"/>
                  </a:lnTo>
                  <a:lnTo>
                    <a:pt x="772023" y="717655"/>
                  </a:lnTo>
                  <a:lnTo>
                    <a:pt x="540416" y="717655"/>
                  </a:lnTo>
                  <a:lnTo>
                    <a:pt x="61762" y="717655"/>
                  </a:lnTo>
                  <a:lnTo>
                    <a:pt x="37721" y="712801"/>
                  </a:lnTo>
                  <a:lnTo>
                    <a:pt x="18089" y="699565"/>
                  </a:lnTo>
                  <a:lnTo>
                    <a:pt x="4853" y="679933"/>
                  </a:lnTo>
                  <a:lnTo>
                    <a:pt x="0" y="655892"/>
                  </a:lnTo>
                  <a:lnTo>
                    <a:pt x="0" y="501488"/>
                  </a:lnTo>
                  <a:lnTo>
                    <a:pt x="0" y="408846"/>
                  </a:lnTo>
                  <a:close/>
                </a:path>
              </a:pathLst>
            </a:custGeom>
            <a:ln w="10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28671" y="3375748"/>
            <a:ext cx="58547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50" dirty="0">
                <a:solidFill>
                  <a:srgbClr val="010199"/>
                </a:solidFill>
                <a:latin typeface="宋体"/>
                <a:cs typeface="宋体"/>
              </a:rPr>
              <a:t>有问</a:t>
            </a:r>
            <a:r>
              <a:rPr sz="1400" b="1" dirty="0">
                <a:solidFill>
                  <a:srgbClr val="010199"/>
                </a:solidFill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572125" cy="1158240"/>
            <a:chOff x="9144" y="228600"/>
            <a:chExt cx="557212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712464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933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语法基本概念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51" y="1448208"/>
            <a:ext cx="8298180" cy="930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55600" marR="5080" indent="-342900">
              <a:lnSpc>
                <a:spcPct val="101800"/>
              </a:lnSpc>
              <a:spcBef>
                <a:spcPts val="15"/>
              </a:spcBef>
            </a:pPr>
            <a:r>
              <a:rPr sz="2000" spc="-520" dirty="0">
                <a:solidFill>
                  <a:srgbClr val="215968"/>
                </a:solidFill>
                <a:latin typeface="宋体"/>
                <a:cs typeface="宋体"/>
              </a:rPr>
              <a:t>·</a:t>
            </a:r>
            <a:r>
              <a:rPr sz="2000" spc="204" dirty="0">
                <a:solidFill>
                  <a:srgbClr val="215968"/>
                </a:solidFill>
                <a:latin typeface="宋体"/>
                <a:cs typeface="宋体"/>
              </a:rPr>
              <a:t> </a:t>
            </a:r>
            <a:r>
              <a:rPr sz="2925" b="1" spc="67" baseline="1424" dirty="0">
                <a:solidFill>
                  <a:srgbClr val="215968"/>
                </a:solidFill>
                <a:latin typeface="黑体"/>
                <a:cs typeface="黑体"/>
              </a:rPr>
              <a:t>在</a:t>
            </a:r>
            <a:r>
              <a:rPr sz="2925" b="1" spc="22" baseline="1424" dirty="0">
                <a:solidFill>
                  <a:srgbClr val="215968"/>
                </a:solidFill>
                <a:latin typeface="黑体"/>
                <a:cs typeface="黑体"/>
              </a:rPr>
              <a:t>Verilog</a:t>
            </a:r>
            <a:r>
              <a:rPr sz="2925" b="1" spc="67" baseline="1424" dirty="0">
                <a:solidFill>
                  <a:srgbClr val="215968"/>
                </a:solidFill>
                <a:latin typeface="黑体"/>
                <a:cs typeface="黑体"/>
              </a:rPr>
              <a:t>中的所有系统都封装在一个模块中</a:t>
            </a:r>
            <a:r>
              <a:rPr sz="2925" b="1" spc="52" baseline="1424" dirty="0">
                <a:solidFill>
                  <a:srgbClr val="215968"/>
                </a:solidFill>
                <a:latin typeface="黑体"/>
                <a:cs typeface="黑体"/>
              </a:rPr>
              <a:t>。 模</a:t>
            </a:r>
            <a:r>
              <a:rPr sz="2925" b="1" spc="67" baseline="1424" dirty="0">
                <a:solidFill>
                  <a:srgbClr val="215968"/>
                </a:solidFill>
                <a:latin typeface="黑体"/>
                <a:cs typeface="黑体"/>
              </a:rPr>
              <a:t>块可以包括实例化低</a:t>
            </a:r>
            <a:r>
              <a:rPr sz="1950" b="1" spc="45" dirty="0">
                <a:solidFill>
                  <a:srgbClr val="215968"/>
                </a:solidFill>
                <a:latin typeface="黑体"/>
                <a:cs typeface="黑体"/>
              </a:rPr>
              <a:t>级模块以支持分层设计。并用关键字</a:t>
            </a:r>
            <a:r>
              <a:rPr sz="1950" b="1" spc="25" dirty="0">
                <a:solidFill>
                  <a:srgbClr val="215968"/>
                </a:solidFill>
                <a:latin typeface="黑体"/>
                <a:cs typeface="黑体"/>
              </a:rPr>
              <a:t>·</a:t>
            </a:r>
            <a:r>
              <a:rPr sz="1950" b="1" spc="25" dirty="0">
                <a:solidFill>
                  <a:srgbClr val="C00000"/>
                </a:solidFill>
                <a:latin typeface="黑体"/>
                <a:cs typeface="黑体"/>
              </a:rPr>
              <a:t>module</a:t>
            </a:r>
            <a:r>
              <a:rPr sz="1950" b="1" spc="25" dirty="0">
                <a:solidFill>
                  <a:srgbClr val="215968"/>
                </a:solidFill>
                <a:latin typeface="黑体"/>
                <a:cs typeface="黑体"/>
              </a:rPr>
              <a:t>·</a:t>
            </a:r>
            <a:r>
              <a:rPr sz="1950" b="1" spc="45" dirty="0">
                <a:solidFill>
                  <a:srgbClr val="215968"/>
                </a:solidFill>
                <a:latin typeface="黑体"/>
                <a:cs typeface="黑体"/>
              </a:rPr>
              <a:t>和</a:t>
            </a:r>
            <a:r>
              <a:rPr sz="1950" b="1" spc="25" dirty="0">
                <a:solidFill>
                  <a:srgbClr val="215968"/>
                </a:solidFill>
                <a:latin typeface="黑体"/>
                <a:cs typeface="黑体"/>
              </a:rPr>
              <a:t>·</a:t>
            </a:r>
            <a:r>
              <a:rPr sz="1950" b="1" spc="25" dirty="0">
                <a:solidFill>
                  <a:srgbClr val="C00000"/>
                </a:solidFill>
                <a:latin typeface="黑体"/>
                <a:cs typeface="黑体"/>
              </a:rPr>
              <a:t>endmodule·</a:t>
            </a:r>
            <a:r>
              <a:rPr sz="1950" b="1" spc="45" dirty="0">
                <a:solidFill>
                  <a:srgbClr val="215968"/>
                </a:solidFill>
                <a:latin typeface="黑体"/>
                <a:cs typeface="黑体"/>
              </a:rPr>
              <a:t>表示系统描述的开始和结束情况</a:t>
            </a:r>
            <a:endParaRPr sz="1950">
              <a:latin typeface="黑体"/>
              <a:cs typeface="黑体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813" y="2671131"/>
            <a:ext cx="8242300" cy="8763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5163" y="2677160"/>
            <a:ext cx="8229600" cy="863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3185" marR="544830">
              <a:lnSpc>
                <a:spcPct val="100699"/>
              </a:lnSpc>
              <a:spcBef>
                <a:spcPts val="229"/>
              </a:spcBef>
            </a:pPr>
            <a:r>
              <a:rPr sz="2000" dirty="0">
                <a:solidFill>
                  <a:srgbClr val="010199"/>
                </a:solidFill>
                <a:latin typeface="华文行楷"/>
                <a:cs typeface="华文行楷"/>
              </a:rPr>
              <a:t>概念：</a:t>
            </a:r>
            <a:r>
              <a:rPr sz="2400" dirty="0">
                <a:solidFill>
                  <a:srgbClr val="010199"/>
                </a:solidFill>
                <a:latin typeface="宋体"/>
                <a:cs typeface="宋体"/>
              </a:rPr>
              <a:t>用</a:t>
            </a:r>
            <a:r>
              <a:rPr sz="2400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2400" spc="-12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2400" dirty="0">
                <a:solidFill>
                  <a:srgbClr val="010199"/>
                </a:solidFill>
                <a:latin typeface="宋体"/>
                <a:cs typeface="宋体"/>
              </a:rPr>
              <a:t>描述的电路设计就是该电路的</a:t>
            </a:r>
            <a:r>
              <a:rPr sz="2400" spc="-25" dirty="0">
                <a:solidFill>
                  <a:srgbClr val="010199"/>
                </a:solidFill>
                <a:latin typeface="Arial"/>
                <a:cs typeface="Arial"/>
              </a:rPr>
              <a:t>Verilog </a:t>
            </a:r>
            <a:r>
              <a:rPr sz="2400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2400" dirty="0">
                <a:solidFill>
                  <a:srgbClr val="010199"/>
                </a:solidFill>
                <a:latin typeface="宋体"/>
                <a:cs typeface="宋体"/>
              </a:rPr>
              <a:t>模型，也称为模块</a:t>
            </a:r>
            <a:r>
              <a:rPr sz="2400" dirty="0">
                <a:solidFill>
                  <a:srgbClr val="010199"/>
                </a:solidFill>
                <a:latin typeface="Arial"/>
                <a:cs typeface="Arial"/>
              </a:rPr>
              <a:t>——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module</a:t>
            </a:r>
            <a:r>
              <a:rPr sz="240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8813" y="4118931"/>
            <a:ext cx="8242300" cy="1790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5163" y="4124959"/>
            <a:ext cx="8229600" cy="1778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3185" marR="248920">
              <a:lnSpc>
                <a:spcPct val="100699"/>
              </a:lnSpc>
              <a:spcBef>
                <a:spcPts val="229"/>
              </a:spcBef>
            </a:pPr>
            <a:r>
              <a:rPr sz="2000" dirty="0">
                <a:solidFill>
                  <a:srgbClr val="010199"/>
                </a:solidFill>
                <a:latin typeface="华文行楷"/>
                <a:cs typeface="华文行楷"/>
              </a:rPr>
              <a:t>概念：</a:t>
            </a:r>
            <a:r>
              <a:rPr sz="2400" dirty="0">
                <a:solidFill>
                  <a:srgbClr val="010199"/>
                </a:solidFill>
                <a:latin typeface="Arial"/>
                <a:cs typeface="Arial"/>
              </a:rPr>
              <a:t>Verilog HDL</a:t>
            </a:r>
            <a:r>
              <a:rPr sz="2400" dirty="0">
                <a:solidFill>
                  <a:srgbClr val="010199"/>
                </a:solidFill>
                <a:latin typeface="宋体"/>
                <a:cs typeface="宋体"/>
              </a:rPr>
              <a:t>既是一种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行为描述</a:t>
            </a:r>
            <a:r>
              <a:rPr sz="2400" dirty="0">
                <a:solidFill>
                  <a:srgbClr val="010199"/>
                </a:solidFill>
                <a:latin typeface="宋体"/>
                <a:cs typeface="宋体"/>
              </a:rPr>
              <a:t>的语言也是一种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结构</a:t>
            </a:r>
            <a:r>
              <a:rPr sz="3525" b="1" spc="-75" baseline="1182" dirty="0">
                <a:solidFill>
                  <a:srgbClr val="FF0000"/>
                </a:solidFill>
                <a:latin typeface="宋体"/>
                <a:cs typeface="宋体"/>
              </a:rPr>
              <a:t>描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述</a:t>
            </a:r>
            <a:r>
              <a:rPr sz="2400" spc="-15" dirty="0">
                <a:solidFill>
                  <a:srgbClr val="010199"/>
                </a:solidFill>
                <a:latin typeface="宋体"/>
                <a:cs typeface="宋体"/>
              </a:rPr>
              <a:t>的语言。</a:t>
            </a:r>
            <a:endParaRPr sz="2400">
              <a:latin typeface="宋体"/>
              <a:cs typeface="宋体"/>
            </a:endParaRPr>
          </a:p>
          <a:p>
            <a:pPr marL="83185" marR="193675" indent="588645">
              <a:lnSpc>
                <a:spcPts val="2800"/>
              </a:lnSpc>
              <a:spcBef>
                <a:spcPts val="1680"/>
              </a:spcBef>
            </a:pPr>
            <a:r>
              <a:rPr sz="2400" spc="-5" dirty="0">
                <a:solidFill>
                  <a:srgbClr val="010199"/>
                </a:solidFill>
                <a:latin typeface="宋体"/>
                <a:cs typeface="宋体"/>
              </a:rPr>
              <a:t>也就是说，无论描述电路功能行为的模块或描述元件或</a:t>
            </a:r>
            <a:r>
              <a:rPr sz="2400" dirty="0">
                <a:solidFill>
                  <a:srgbClr val="010199"/>
                </a:solidFill>
                <a:latin typeface="宋体"/>
                <a:cs typeface="宋体"/>
              </a:rPr>
              <a:t>较大部件互连的模块都可以用</a:t>
            </a:r>
            <a:r>
              <a:rPr sz="2400" spc="-25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2400" spc="-5" dirty="0">
                <a:solidFill>
                  <a:srgbClr val="010199"/>
                </a:solidFill>
                <a:latin typeface="宋体"/>
                <a:cs typeface="宋体"/>
              </a:rPr>
              <a:t>语言来建立电路模型。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572125" cy="1158240"/>
            <a:chOff x="9144" y="228600"/>
            <a:chExt cx="557212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712464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933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语法基本概念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86164" y="1543050"/>
            <a:ext cx="7586345" cy="4626610"/>
            <a:chOff x="586164" y="1543050"/>
            <a:chExt cx="7586345" cy="46266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817" y="1554702"/>
              <a:ext cx="7562928" cy="46030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6155" y="1543049"/>
              <a:ext cx="7586345" cy="4626610"/>
            </a:xfrm>
            <a:custGeom>
              <a:avLst/>
              <a:gdLst/>
              <a:ahLst/>
              <a:cxnLst/>
              <a:rect l="l" t="t" r="r" b="b"/>
              <a:pathLst>
                <a:path w="7586345" h="4626610">
                  <a:moveTo>
                    <a:pt x="7562926" y="22860"/>
                  </a:moveTo>
                  <a:lnTo>
                    <a:pt x="7551280" y="22860"/>
                  </a:lnTo>
                  <a:lnTo>
                    <a:pt x="7551280" y="35560"/>
                  </a:lnTo>
                  <a:lnTo>
                    <a:pt x="7551280" y="4591050"/>
                  </a:lnTo>
                  <a:lnTo>
                    <a:pt x="34963" y="4591050"/>
                  </a:lnTo>
                  <a:lnTo>
                    <a:pt x="34963" y="35560"/>
                  </a:lnTo>
                  <a:lnTo>
                    <a:pt x="7551280" y="35560"/>
                  </a:lnTo>
                  <a:lnTo>
                    <a:pt x="7551280" y="22860"/>
                  </a:lnTo>
                  <a:lnTo>
                    <a:pt x="23304" y="22860"/>
                  </a:lnTo>
                  <a:lnTo>
                    <a:pt x="23304" y="35560"/>
                  </a:lnTo>
                  <a:lnTo>
                    <a:pt x="23304" y="4591050"/>
                  </a:lnTo>
                  <a:lnTo>
                    <a:pt x="23304" y="4602480"/>
                  </a:lnTo>
                  <a:lnTo>
                    <a:pt x="7562926" y="4602480"/>
                  </a:lnTo>
                  <a:lnTo>
                    <a:pt x="7562926" y="4591367"/>
                  </a:lnTo>
                  <a:lnTo>
                    <a:pt x="7562926" y="4591050"/>
                  </a:lnTo>
                  <a:lnTo>
                    <a:pt x="7562926" y="35560"/>
                  </a:lnTo>
                  <a:lnTo>
                    <a:pt x="7562926" y="34963"/>
                  </a:lnTo>
                  <a:lnTo>
                    <a:pt x="7562926" y="22860"/>
                  </a:lnTo>
                  <a:close/>
                </a:path>
                <a:path w="7586345" h="4626610">
                  <a:moveTo>
                    <a:pt x="7586243" y="11658"/>
                  </a:moveTo>
                  <a:lnTo>
                    <a:pt x="7574585" y="11658"/>
                  </a:lnTo>
                  <a:lnTo>
                    <a:pt x="7574585" y="4614672"/>
                  </a:lnTo>
                  <a:lnTo>
                    <a:pt x="7586243" y="4614672"/>
                  </a:lnTo>
                  <a:lnTo>
                    <a:pt x="7586243" y="11658"/>
                  </a:lnTo>
                  <a:close/>
                </a:path>
                <a:path w="7586345" h="4626610">
                  <a:moveTo>
                    <a:pt x="7586243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4615180"/>
                  </a:lnTo>
                  <a:lnTo>
                    <a:pt x="0" y="4626610"/>
                  </a:lnTo>
                  <a:lnTo>
                    <a:pt x="7586243" y="4626610"/>
                  </a:lnTo>
                  <a:lnTo>
                    <a:pt x="7586243" y="4615180"/>
                  </a:lnTo>
                  <a:lnTo>
                    <a:pt x="11658" y="4615180"/>
                  </a:lnTo>
                  <a:lnTo>
                    <a:pt x="11658" y="11430"/>
                  </a:lnTo>
                  <a:lnTo>
                    <a:pt x="7586243" y="11430"/>
                  </a:lnTo>
                  <a:lnTo>
                    <a:pt x="7586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7699" y="1542003"/>
            <a:ext cx="7586344" cy="453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950">
              <a:lnSpc>
                <a:spcPct val="110400"/>
              </a:lnSpc>
              <a:spcBef>
                <a:spcPts val="95"/>
              </a:spcBef>
            </a:pPr>
            <a:r>
              <a:rPr sz="1800" dirty="0">
                <a:solidFill>
                  <a:srgbClr val="010199"/>
                </a:solidFill>
                <a:latin typeface="华文行楷"/>
                <a:cs typeface="华文行楷"/>
              </a:rPr>
              <a:t>概念</a:t>
            </a:r>
            <a:r>
              <a:rPr sz="1800" spc="-10" dirty="0">
                <a:solidFill>
                  <a:srgbClr val="010199"/>
                </a:solidFill>
                <a:latin typeface="华文行楷"/>
                <a:cs typeface="华文行楷"/>
              </a:rPr>
              <a:t>：</a:t>
            </a:r>
            <a:r>
              <a:rPr sz="1800" spc="-10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模型可以是实际电路的不同级别的抽象。这些抽象的级</a:t>
            </a:r>
            <a:r>
              <a:rPr sz="1800" spc="-50" dirty="0">
                <a:solidFill>
                  <a:srgbClr val="010199"/>
                </a:solidFill>
                <a:latin typeface="宋体"/>
                <a:cs typeface="宋体"/>
              </a:rPr>
              <a:t>别</a:t>
            </a: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和它们所对应的模型类型共有以下</a:t>
            </a:r>
            <a:r>
              <a:rPr sz="1800" dirty="0">
                <a:solidFill>
                  <a:srgbClr val="010199"/>
                </a:solidFill>
                <a:latin typeface="Arial"/>
                <a:cs typeface="Arial"/>
              </a:rPr>
              <a:t>5</a:t>
            </a: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种</a:t>
            </a:r>
            <a:r>
              <a:rPr sz="1800" spc="-5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宋体"/>
              <a:cs typeface="宋体"/>
            </a:endParaRPr>
          </a:p>
          <a:p>
            <a:pPr marL="12700" marR="139065" indent="541655">
              <a:lnSpc>
                <a:spcPct val="102000"/>
              </a:lnSpc>
              <a:buSzPct val="94444"/>
              <a:buFont typeface="Arial"/>
              <a:buAutoNum type="arabicParenBoth"/>
              <a:tabLst>
                <a:tab pos="554355" algn="l"/>
              </a:tabLst>
            </a:pPr>
            <a:r>
              <a:rPr sz="2700" b="1" baseline="1543" dirty="0">
                <a:solidFill>
                  <a:srgbClr val="010199"/>
                </a:solidFill>
                <a:latin typeface="黑体"/>
                <a:cs typeface="黑体"/>
              </a:rPr>
              <a:t>系统级(system－level)：</a:t>
            </a:r>
            <a:r>
              <a:rPr sz="1800" dirty="0">
                <a:solidFill>
                  <a:srgbClr val="006600"/>
                </a:solidFill>
                <a:latin typeface="华文新魏"/>
                <a:cs typeface="华文新魏"/>
              </a:rPr>
              <a:t>用语言提供的高级结构能够实现所设</a:t>
            </a:r>
            <a:r>
              <a:rPr sz="1800" spc="-50" dirty="0">
                <a:solidFill>
                  <a:srgbClr val="006600"/>
                </a:solidFill>
                <a:latin typeface="华文新魏"/>
                <a:cs typeface="华文新魏"/>
              </a:rPr>
              <a:t>计</a:t>
            </a:r>
            <a:r>
              <a:rPr sz="1800" dirty="0">
                <a:solidFill>
                  <a:srgbClr val="006600"/>
                </a:solidFill>
                <a:latin typeface="华文新魏"/>
                <a:cs typeface="华文新魏"/>
              </a:rPr>
              <a:t>模块的外部性能的模型</a:t>
            </a:r>
            <a:r>
              <a:rPr sz="1800" spc="-50" dirty="0">
                <a:solidFill>
                  <a:srgbClr val="006600"/>
                </a:solidFill>
                <a:latin typeface="华文新魏"/>
                <a:cs typeface="华文新魏"/>
              </a:rPr>
              <a:t>。</a:t>
            </a:r>
            <a:endParaRPr sz="1800" dirty="0">
              <a:latin typeface="华文新魏"/>
              <a:cs typeface="华文新魏"/>
            </a:endParaRPr>
          </a:p>
          <a:p>
            <a:pPr marL="12700" marR="17780" indent="541655">
              <a:lnSpc>
                <a:spcPts val="2200"/>
              </a:lnSpc>
              <a:spcBef>
                <a:spcPts val="85"/>
              </a:spcBef>
              <a:buSzPct val="94444"/>
              <a:buFont typeface="Arial"/>
              <a:buAutoNum type="arabicParenBoth"/>
              <a:tabLst>
                <a:tab pos="554355" algn="l"/>
              </a:tabLst>
            </a:pPr>
            <a:r>
              <a:rPr sz="2700" b="1" baseline="1543" dirty="0">
                <a:solidFill>
                  <a:srgbClr val="010199"/>
                </a:solidFill>
                <a:latin typeface="黑体"/>
                <a:cs typeface="黑体"/>
              </a:rPr>
              <a:t>算法级(algorithm－level)：</a:t>
            </a:r>
            <a:r>
              <a:rPr sz="1800" dirty="0">
                <a:solidFill>
                  <a:srgbClr val="006600"/>
                </a:solidFill>
                <a:latin typeface="华文新魏"/>
                <a:cs typeface="华文新魏"/>
              </a:rPr>
              <a:t>用语言提供的高级结构能够实现算</a:t>
            </a:r>
            <a:r>
              <a:rPr sz="1800" spc="-50" dirty="0">
                <a:solidFill>
                  <a:srgbClr val="006600"/>
                </a:solidFill>
                <a:latin typeface="华文新魏"/>
                <a:cs typeface="华文新魏"/>
              </a:rPr>
              <a:t>法</a:t>
            </a:r>
            <a:r>
              <a:rPr sz="1800" dirty="0">
                <a:solidFill>
                  <a:srgbClr val="006600"/>
                </a:solidFill>
                <a:latin typeface="华文新魏"/>
                <a:cs typeface="华文新魏"/>
              </a:rPr>
              <a:t>运行的模型</a:t>
            </a:r>
            <a:r>
              <a:rPr sz="1800" spc="-50" dirty="0">
                <a:solidFill>
                  <a:srgbClr val="006600"/>
                </a:solidFill>
                <a:latin typeface="华文新魏"/>
                <a:cs typeface="华文新魏"/>
              </a:rPr>
              <a:t>。</a:t>
            </a:r>
            <a:endParaRPr sz="1800" dirty="0">
              <a:latin typeface="华文新魏"/>
              <a:cs typeface="华文新魏"/>
            </a:endParaRPr>
          </a:p>
          <a:p>
            <a:pPr marL="12700" marR="5080" indent="541655">
              <a:lnSpc>
                <a:spcPts val="2200"/>
              </a:lnSpc>
              <a:spcBef>
                <a:spcPts val="5"/>
              </a:spcBef>
              <a:buSzPct val="94444"/>
              <a:buFont typeface="Arial"/>
              <a:buAutoNum type="arabicParenBoth"/>
              <a:tabLst>
                <a:tab pos="554355" algn="l"/>
              </a:tabLst>
            </a:pPr>
            <a:r>
              <a:rPr sz="2700" b="1" baseline="1543" dirty="0">
                <a:solidFill>
                  <a:srgbClr val="010199"/>
                </a:solidFill>
                <a:latin typeface="黑体"/>
                <a:cs typeface="黑体"/>
              </a:rPr>
              <a:t>RTL级(Register</a:t>
            </a:r>
            <a:r>
              <a:rPr sz="2700" b="1" spc="600" baseline="1543" dirty="0">
                <a:solidFill>
                  <a:srgbClr val="010199"/>
                </a:solidFill>
                <a:latin typeface="黑体"/>
                <a:cs typeface="黑体"/>
              </a:rPr>
              <a:t> </a:t>
            </a:r>
            <a:r>
              <a:rPr sz="2700" b="1" baseline="1543" dirty="0">
                <a:solidFill>
                  <a:srgbClr val="010199"/>
                </a:solidFill>
                <a:latin typeface="黑体"/>
                <a:cs typeface="黑体"/>
              </a:rPr>
              <a:t>Transfer</a:t>
            </a:r>
            <a:r>
              <a:rPr sz="2700" b="1" spc="600" baseline="1543" dirty="0">
                <a:solidFill>
                  <a:srgbClr val="010199"/>
                </a:solidFill>
                <a:latin typeface="黑体"/>
                <a:cs typeface="黑体"/>
              </a:rPr>
              <a:t> </a:t>
            </a:r>
            <a:r>
              <a:rPr sz="2700" b="1" baseline="1543" dirty="0">
                <a:solidFill>
                  <a:srgbClr val="010199"/>
                </a:solidFill>
                <a:latin typeface="黑体"/>
                <a:cs typeface="黑体"/>
              </a:rPr>
              <a:t>Level)：</a:t>
            </a:r>
            <a:r>
              <a:rPr sz="1800" dirty="0">
                <a:solidFill>
                  <a:srgbClr val="006600"/>
                </a:solidFill>
                <a:latin typeface="华文新魏"/>
                <a:cs typeface="华文新魏"/>
              </a:rPr>
              <a:t>描述数据在寄存器之间的流</a:t>
            </a:r>
            <a:r>
              <a:rPr sz="1800" spc="-50" dirty="0">
                <a:solidFill>
                  <a:srgbClr val="006600"/>
                </a:solidFill>
                <a:latin typeface="华文新魏"/>
                <a:cs typeface="华文新魏"/>
              </a:rPr>
              <a:t>动</a:t>
            </a:r>
            <a:r>
              <a:rPr sz="1800" dirty="0">
                <a:solidFill>
                  <a:srgbClr val="006600"/>
                </a:solidFill>
                <a:latin typeface="华文新魏"/>
                <a:cs typeface="华文新魏"/>
              </a:rPr>
              <a:t>和如何处理、控制这些数据流动的模型</a:t>
            </a:r>
            <a:r>
              <a:rPr sz="1800" spc="-50" dirty="0">
                <a:solidFill>
                  <a:srgbClr val="006600"/>
                </a:solidFill>
                <a:latin typeface="华文新魏"/>
                <a:cs typeface="华文新魏"/>
              </a:rPr>
              <a:t>。</a:t>
            </a:r>
            <a:endParaRPr sz="1800" dirty="0">
              <a:latin typeface="华文新魏"/>
              <a:cs typeface="华文新魏"/>
            </a:endParaRPr>
          </a:p>
          <a:p>
            <a:pPr marL="268605">
              <a:lnSpc>
                <a:spcPct val="100000"/>
              </a:lnSpc>
              <a:spcBef>
                <a:spcPts val="115"/>
              </a:spcBef>
            </a:pPr>
            <a:r>
              <a:rPr sz="1650" dirty="0">
                <a:solidFill>
                  <a:srgbClr val="FF0000"/>
                </a:solidFill>
                <a:latin typeface="宋体"/>
                <a:cs typeface="宋体"/>
              </a:rPr>
              <a:t>以上三种都属于行为描述，只有RTL</a:t>
            </a:r>
            <a:r>
              <a:rPr sz="1650" spc="-5" dirty="0">
                <a:solidFill>
                  <a:srgbClr val="FF0000"/>
                </a:solidFill>
                <a:latin typeface="宋体"/>
                <a:cs typeface="宋体"/>
              </a:rPr>
              <a:t>级才与逻辑电路有明确的对应关系。</a:t>
            </a:r>
            <a:endParaRPr sz="16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宋体"/>
              <a:cs typeface="宋体"/>
            </a:endParaRPr>
          </a:p>
          <a:p>
            <a:pPr marL="553720" indent="-285750">
              <a:lnSpc>
                <a:spcPct val="100000"/>
              </a:lnSpc>
              <a:buSzPct val="94444"/>
              <a:buFont typeface="Arial"/>
              <a:buAutoNum type="arabicParenBoth" startAt="4"/>
              <a:tabLst>
                <a:tab pos="554355" algn="l"/>
              </a:tabLst>
            </a:pPr>
            <a:r>
              <a:rPr sz="2700" b="1" baseline="1543" dirty="0">
                <a:solidFill>
                  <a:srgbClr val="010199"/>
                </a:solidFill>
                <a:latin typeface="黑体"/>
                <a:cs typeface="黑体"/>
              </a:rPr>
              <a:t>门级(gate—level)</a:t>
            </a:r>
            <a:r>
              <a:rPr sz="2700" b="1" baseline="1543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1800" dirty="0">
                <a:solidFill>
                  <a:srgbClr val="006600"/>
                </a:solidFill>
                <a:latin typeface="华文新魏"/>
                <a:cs typeface="华文新魏"/>
              </a:rPr>
              <a:t>描述逻辑门以及逻辑门之间连接的模型</a:t>
            </a:r>
            <a:r>
              <a:rPr sz="1800" spc="-50" dirty="0">
                <a:solidFill>
                  <a:srgbClr val="006600"/>
                </a:solidFill>
                <a:latin typeface="华文新魏"/>
                <a:cs typeface="华文新魏"/>
              </a:rPr>
              <a:t>。</a:t>
            </a:r>
            <a:endParaRPr sz="1800" dirty="0">
              <a:latin typeface="华文新魏"/>
              <a:cs typeface="华文新魏"/>
            </a:endParaRPr>
          </a:p>
          <a:p>
            <a:pPr marL="12700" marR="99695" indent="255904">
              <a:lnSpc>
                <a:spcPct val="102000"/>
              </a:lnSpc>
              <a:spcBef>
                <a:spcPts val="90"/>
              </a:spcBef>
            </a:pP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与逻辑电路有确定的连接关系，以上四种数字系统设计工程师必须</a:t>
            </a:r>
            <a:r>
              <a:rPr sz="1800" spc="-50" dirty="0">
                <a:solidFill>
                  <a:srgbClr val="010199"/>
                </a:solidFill>
                <a:latin typeface="宋体"/>
                <a:cs typeface="宋体"/>
              </a:rPr>
              <a:t>掌</a:t>
            </a: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握</a:t>
            </a:r>
            <a:r>
              <a:rPr sz="180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1800" dirty="0">
              <a:latin typeface="宋体"/>
              <a:cs typeface="宋体"/>
            </a:endParaRPr>
          </a:p>
          <a:p>
            <a:pPr marL="553720" indent="-285750">
              <a:lnSpc>
                <a:spcPts val="2110"/>
              </a:lnSpc>
              <a:buSzPct val="94444"/>
              <a:buFont typeface="Arial"/>
              <a:buAutoNum type="arabicParenBoth" startAt="5"/>
              <a:tabLst>
                <a:tab pos="554355" algn="l"/>
              </a:tabLst>
            </a:pPr>
            <a:r>
              <a:rPr sz="2700" b="1" baseline="1543" dirty="0">
                <a:solidFill>
                  <a:srgbClr val="010199"/>
                </a:solidFill>
                <a:latin typeface="黑体"/>
                <a:cs typeface="黑体"/>
              </a:rPr>
              <a:t>开关级(switch—level)</a:t>
            </a:r>
            <a:r>
              <a:rPr sz="2700" b="1" baseline="1543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1800" dirty="0">
                <a:solidFill>
                  <a:srgbClr val="993300"/>
                </a:solidFill>
                <a:latin typeface="华文新魏"/>
                <a:cs typeface="华文新魏"/>
              </a:rPr>
              <a:t>描述器件中三极管和储存节点以及它</a:t>
            </a:r>
            <a:r>
              <a:rPr sz="1800" spc="-50" dirty="0">
                <a:solidFill>
                  <a:srgbClr val="993300"/>
                </a:solidFill>
                <a:latin typeface="华文新魏"/>
                <a:cs typeface="华文新魏"/>
              </a:rPr>
              <a:t>们</a:t>
            </a:r>
            <a:endParaRPr sz="1800" dirty="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993300"/>
                </a:solidFill>
                <a:latin typeface="华文新魏"/>
                <a:cs typeface="华文新魏"/>
              </a:rPr>
              <a:t>之间连接的模型</a:t>
            </a:r>
            <a:r>
              <a:rPr sz="1800" spc="-50" dirty="0">
                <a:solidFill>
                  <a:srgbClr val="993300"/>
                </a:solidFill>
                <a:latin typeface="华文新魏"/>
                <a:cs typeface="华文新魏"/>
              </a:rPr>
              <a:t>。</a:t>
            </a:r>
            <a:endParaRPr sz="1800" dirty="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52984"/>
            <a:ext cx="1981200" cy="1122045"/>
            <a:chOff x="9144" y="252984"/>
            <a:chExt cx="1981200" cy="1122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52984"/>
              <a:ext cx="1173480" cy="11216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3" y="252984"/>
              <a:ext cx="1173480" cy="11216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1343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1690" algn="l"/>
              </a:tabLst>
            </a:pPr>
            <a:r>
              <a:rPr spc="-50" dirty="0"/>
              <a:t>提</a:t>
            </a:r>
            <a:r>
              <a:rPr dirty="0"/>
              <a:t>	</a:t>
            </a:r>
            <a:r>
              <a:rPr spc="-50" dirty="0"/>
              <a:t>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45266"/>
            <a:ext cx="3578860" cy="294894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实验目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的</a:t>
            </a:r>
            <a:endParaRPr sz="31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实验设备与材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料</a:t>
            </a:r>
            <a:endParaRPr sz="31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实验任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务</a:t>
            </a:r>
            <a:endParaRPr sz="31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实验原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理</a:t>
            </a:r>
            <a:endParaRPr sz="31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实验内容与步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骤</a:t>
            </a:r>
            <a:endParaRPr sz="31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933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语法基本概念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7500" y="1569491"/>
            <a:ext cx="3060700" cy="2070100"/>
            <a:chOff x="317500" y="1569491"/>
            <a:chExt cx="3060700" cy="2070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500" y="1569491"/>
              <a:ext cx="3060700" cy="2070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6850" y="1867941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1" y="1066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1179" y="1865852"/>
              <a:ext cx="644525" cy="234950"/>
            </a:xfrm>
            <a:custGeom>
              <a:avLst/>
              <a:gdLst/>
              <a:ahLst/>
              <a:cxnLst/>
              <a:rect l="l" t="t" r="r" b="b"/>
              <a:pathLst>
                <a:path w="644525" h="234950">
                  <a:moveTo>
                    <a:pt x="0" y="0"/>
                  </a:moveTo>
                  <a:lnTo>
                    <a:pt x="644440" y="23455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1179" y="2675476"/>
              <a:ext cx="644525" cy="234950"/>
            </a:xfrm>
            <a:custGeom>
              <a:avLst/>
              <a:gdLst/>
              <a:ahLst/>
              <a:cxnLst/>
              <a:rect l="l" t="t" r="r" b="b"/>
              <a:pathLst>
                <a:path w="644525" h="234950">
                  <a:moveTo>
                    <a:pt x="0" y="234558"/>
                  </a:moveTo>
                  <a:lnTo>
                    <a:pt x="64444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2650" y="2096541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1" y="609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7850" y="2782341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1" y="3810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5850" y="2058441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5850" y="2744241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2650" y="2401341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3850" y="1575841"/>
            <a:ext cx="3048000" cy="2057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464184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</a:t>
            </a:r>
            <a:endParaRPr sz="2000" dirty="0">
              <a:latin typeface="Arial"/>
              <a:cs typeface="Arial"/>
            </a:endParaRPr>
          </a:p>
          <a:p>
            <a:pPr marL="2369185">
              <a:lnSpc>
                <a:spcPct val="100000"/>
              </a:lnSpc>
              <a:spcBef>
                <a:spcPts val="600"/>
              </a:spcBef>
            </a:pPr>
            <a:r>
              <a:rPr sz="2000" b="1" spc="-25" dirty="0">
                <a:latin typeface="Arial"/>
                <a:cs typeface="Arial"/>
              </a:rPr>
              <a:t>out</a:t>
            </a:r>
            <a:endParaRPr sz="2000" dirty="0">
              <a:latin typeface="Arial"/>
              <a:cs typeface="Arial"/>
            </a:endParaRPr>
          </a:p>
          <a:p>
            <a:pPr marL="464184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b</a:t>
            </a:r>
            <a:endParaRPr sz="2000" dirty="0">
              <a:latin typeface="Arial"/>
              <a:cs typeface="Arial"/>
            </a:endParaRPr>
          </a:p>
          <a:p>
            <a:pPr marR="69850" algn="ctr">
              <a:lnSpc>
                <a:spcPct val="100000"/>
              </a:lnSpc>
              <a:spcBef>
                <a:spcPts val="1800"/>
              </a:spcBef>
            </a:pPr>
            <a:r>
              <a:rPr sz="2000" b="1" spc="-25" dirty="0">
                <a:latin typeface="Arial"/>
                <a:cs typeface="Arial"/>
              </a:rPr>
              <a:t>sl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850" y="3798570"/>
            <a:ext cx="3048000" cy="368300"/>
          </a:xfrm>
          <a:prstGeom prst="rect">
            <a:avLst/>
          </a:prstGeom>
          <a:ln w="38100">
            <a:solidFill>
              <a:srgbClr val="01019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26769">
              <a:lnSpc>
                <a:spcPct val="100000"/>
              </a:lnSpc>
              <a:spcBef>
                <a:spcPts val="254"/>
              </a:spcBef>
            </a:pPr>
            <a:r>
              <a:rPr sz="1750" b="1" dirty="0">
                <a:solidFill>
                  <a:srgbClr val="010199"/>
                </a:solidFill>
                <a:latin typeface="宋体"/>
                <a:cs typeface="宋体"/>
              </a:rPr>
              <a:t>二选一多路</a:t>
            </a:r>
            <a:r>
              <a:rPr sz="1750" b="1" spc="-50" dirty="0">
                <a:solidFill>
                  <a:srgbClr val="010199"/>
                </a:solidFill>
                <a:latin typeface="宋体"/>
                <a:cs typeface="宋体"/>
              </a:rPr>
              <a:t>器</a:t>
            </a:r>
            <a:endParaRPr sz="1750">
              <a:latin typeface="宋体"/>
              <a:cs typeface="宋体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00500" y="1557019"/>
            <a:ext cx="4838700" cy="4584700"/>
            <a:chOff x="4000500" y="1557019"/>
            <a:chExt cx="4838700" cy="45847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3200" y="1569491"/>
              <a:ext cx="4813300" cy="4559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00500" y="1557019"/>
              <a:ext cx="4838700" cy="4584700"/>
            </a:xfrm>
            <a:custGeom>
              <a:avLst/>
              <a:gdLst/>
              <a:ahLst/>
              <a:cxnLst/>
              <a:rect l="l" t="t" r="r" b="b"/>
              <a:pathLst>
                <a:path w="4838700" h="4584700">
                  <a:moveTo>
                    <a:pt x="48133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546600"/>
                  </a:lnTo>
                  <a:lnTo>
                    <a:pt x="25400" y="4559300"/>
                  </a:lnTo>
                  <a:lnTo>
                    <a:pt x="4813300" y="4559300"/>
                  </a:lnTo>
                  <a:lnTo>
                    <a:pt x="4813300" y="4546600"/>
                  </a:lnTo>
                  <a:lnTo>
                    <a:pt x="38100" y="4546600"/>
                  </a:lnTo>
                  <a:lnTo>
                    <a:pt x="38100" y="38100"/>
                  </a:lnTo>
                  <a:lnTo>
                    <a:pt x="4800600" y="38100"/>
                  </a:lnTo>
                  <a:lnTo>
                    <a:pt x="4800600" y="4546384"/>
                  </a:lnTo>
                  <a:lnTo>
                    <a:pt x="4813300" y="4546384"/>
                  </a:lnTo>
                  <a:lnTo>
                    <a:pt x="4813300" y="38100"/>
                  </a:lnTo>
                  <a:lnTo>
                    <a:pt x="4813300" y="37871"/>
                  </a:lnTo>
                  <a:lnTo>
                    <a:pt x="4813300" y="25400"/>
                  </a:lnTo>
                  <a:close/>
                </a:path>
                <a:path w="4838700" h="4584700">
                  <a:moveTo>
                    <a:pt x="48387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572000"/>
                  </a:lnTo>
                  <a:lnTo>
                    <a:pt x="0" y="4584700"/>
                  </a:lnTo>
                  <a:lnTo>
                    <a:pt x="4838700" y="4584700"/>
                  </a:lnTo>
                  <a:lnTo>
                    <a:pt x="4838700" y="4572000"/>
                  </a:lnTo>
                  <a:lnTo>
                    <a:pt x="12700" y="4572000"/>
                  </a:lnTo>
                  <a:lnTo>
                    <a:pt x="12700" y="12700"/>
                  </a:lnTo>
                  <a:lnTo>
                    <a:pt x="4826000" y="12700"/>
                  </a:lnTo>
                  <a:lnTo>
                    <a:pt x="4826000" y="4571784"/>
                  </a:lnTo>
                  <a:lnTo>
                    <a:pt x="4838700" y="4571784"/>
                  </a:lnTo>
                  <a:lnTo>
                    <a:pt x="4838700" y="12700"/>
                  </a:lnTo>
                  <a:lnTo>
                    <a:pt x="4838700" y="12471"/>
                  </a:lnTo>
                  <a:lnTo>
                    <a:pt x="4838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95287" y="2433091"/>
            <a:ext cx="157670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95" marR="5080" indent="-24130" algn="just">
              <a:lnSpc>
                <a:spcPct val="100699"/>
              </a:lnSpc>
              <a:spcBef>
                <a:spcPts val="80"/>
              </a:spcBef>
            </a:pPr>
            <a:r>
              <a:rPr sz="2400" b="1" dirty="0">
                <a:solidFill>
                  <a:srgbClr val="010199"/>
                </a:solidFill>
                <a:latin typeface="Times New Roman"/>
                <a:cs typeface="Times New Roman"/>
              </a:rPr>
              <a:t>input</a:t>
            </a:r>
            <a:r>
              <a:rPr sz="2400" b="1" spc="-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a,b,sl; </a:t>
            </a:r>
            <a:r>
              <a:rPr sz="2400" b="1" dirty="0">
                <a:solidFill>
                  <a:srgbClr val="010199"/>
                </a:solidFill>
                <a:latin typeface="Times New Roman"/>
                <a:cs typeface="Times New Roman"/>
              </a:rPr>
              <a:t>output </a:t>
            </a:r>
            <a:r>
              <a:rPr sz="240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out; </a:t>
            </a:r>
            <a:r>
              <a:rPr sz="2400" b="1" dirty="0">
                <a:solidFill>
                  <a:srgbClr val="010199"/>
                </a:solidFill>
                <a:latin typeface="Times New Roman"/>
                <a:cs typeface="Times New Roman"/>
              </a:rPr>
              <a:t>reg</a:t>
            </a:r>
            <a:r>
              <a:rPr sz="2400" b="1" spc="-6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out;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6699" y="1671091"/>
            <a:ext cx="3937000" cy="350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module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muxtwo(out,a,b,sl);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2530475">
              <a:lnSpc>
                <a:spcPct val="100000"/>
              </a:lnSpc>
            </a:pPr>
            <a:r>
              <a:rPr sz="24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3525" b="1" baseline="1182" dirty="0">
                <a:solidFill>
                  <a:srgbClr val="006600"/>
                </a:solidFill>
                <a:latin typeface="宋体"/>
                <a:cs typeface="宋体"/>
              </a:rPr>
              <a:t>信号属</a:t>
            </a:r>
            <a:r>
              <a:rPr sz="3525" b="1" spc="-75" baseline="1182" dirty="0">
                <a:solidFill>
                  <a:srgbClr val="006600"/>
                </a:solidFill>
                <a:latin typeface="宋体"/>
                <a:cs typeface="宋体"/>
              </a:rPr>
              <a:t>性</a:t>
            </a:r>
            <a:endParaRPr sz="3525" baseline="1182" dirty="0">
              <a:latin typeface="宋体"/>
              <a:cs typeface="宋体"/>
            </a:endParaRPr>
          </a:p>
          <a:p>
            <a:pPr marL="2470150">
              <a:lnSpc>
                <a:spcPct val="100000"/>
              </a:lnSpc>
              <a:spcBef>
                <a:spcPts val="20"/>
              </a:spcBef>
            </a:pPr>
            <a:r>
              <a:rPr sz="24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3525" b="1" baseline="1182" dirty="0">
                <a:solidFill>
                  <a:srgbClr val="006600"/>
                </a:solidFill>
                <a:latin typeface="宋体"/>
                <a:cs typeface="宋体"/>
              </a:rPr>
              <a:t>信号属</a:t>
            </a:r>
            <a:r>
              <a:rPr sz="3525" b="1" spc="-75" baseline="1182" dirty="0">
                <a:solidFill>
                  <a:srgbClr val="006600"/>
                </a:solidFill>
                <a:latin typeface="宋体"/>
                <a:cs typeface="宋体"/>
              </a:rPr>
              <a:t>性</a:t>
            </a:r>
            <a:endParaRPr sz="3525" baseline="1182" dirty="0">
              <a:latin typeface="宋体"/>
              <a:cs typeface="宋体"/>
            </a:endParaRPr>
          </a:p>
          <a:p>
            <a:pPr marL="2478405">
              <a:lnSpc>
                <a:spcPct val="100000"/>
              </a:lnSpc>
              <a:spcBef>
                <a:spcPts val="20"/>
              </a:spcBef>
            </a:pPr>
            <a:r>
              <a:rPr sz="24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3525" b="1" baseline="1182" dirty="0">
                <a:solidFill>
                  <a:srgbClr val="006600"/>
                </a:solidFill>
                <a:latin typeface="宋体"/>
                <a:cs typeface="宋体"/>
              </a:rPr>
              <a:t>信号属</a:t>
            </a:r>
            <a:r>
              <a:rPr sz="3525" b="1" spc="-75" baseline="1182" dirty="0">
                <a:solidFill>
                  <a:srgbClr val="006600"/>
                </a:solidFill>
                <a:latin typeface="宋体"/>
                <a:cs typeface="宋体"/>
              </a:rPr>
              <a:t>性</a:t>
            </a:r>
            <a:endParaRPr sz="3525" baseline="1182" dirty="0">
              <a:latin typeface="宋体"/>
              <a:cs typeface="宋体"/>
            </a:endParaRPr>
          </a:p>
          <a:p>
            <a:pPr marL="527050" marR="563880" indent="323850">
              <a:lnSpc>
                <a:spcPts val="2700"/>
              </a:lnSpc>
              <a:spcBef>
                <a:spcPts val="260"/>
              </a:spcBef>
            </a:pPr>
            <a:r>
              <a:rPr sz="24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3525" b="1" baseline="1182" dirty="0">
                <a:solidFill>
                  <a:srgbClr val="006600"/>
                </a:solidFill>
                <a:latin typeface="宋体"/>
                <a:cs typeface="宋体"/>
              </a:rPr>
              <a:t>实现功能描</a:t>
            </a:r>
            <a:r>
              <a:rPr sz="3525" b="1" spc="-75" baseline="1182" dirty="0">
                <a:solidFill>
                  <a:srgbClr val="006600"/>
                </a:solidFill>
                <a:latin typeface="宋体"/>
                <a:cs typeface="宋体"/>
              </a:rPr>
              <a:t>述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always </a:t>
            </a:r>
            <a:r>
              <a:rPr sz="2400" b="1" dirty="0">
                <a:solidFill>
                  <a:srgbClr val="010199"/>
                </a:solidFill>
                <a:latin typeface="Times New Roman"/>
                <a:cs typeface="Times New Roman"/>
              </a:rPr>
              <a:t>@(sl</a:t>
            </a:r>
            <a:r>
              <a:rPr sz="2400" b="1" spc="-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10199"/>
                </a:solidFill>
                <a:latin typeface="Times New Roman"/>
                <a:cs typeface="Times New Roman"/>
              </a:rPr>
              <a:t>or</a:t>
            </a:r>
            <a:r>
              <a:rPr sz="2400" b="1" spc="-5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10199"/>
                </a:solidFill>
                <a:latin typeface="Times New Roman"/>
                <a:cs typeface="Times New Roman"/>
              </a:rPr>
              <a:t>a or</a:t>
            </a:r>
            <a:r>
              <a:rPr sz="2400" b="1" spc="-5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b)</a:t>
            </a:r>
            <a:endParaRPr sz="2400" dirty="0">
              <a:latin typeface="Times New Roman"/>
              <a:cs typeface="Times New Roman"/>
            </a:endParaRPr>
          </a:p>
          <a:p>
            <a:pPr marL="469900" marR="1524000" indent="314325">
              <a:lnSpc>
                <a:spcPct val="100699"/>
              </a:lnSpc>
              <a:spcBef>
                <a:spcPts val="1240"/>
              </a:spcBef>
            </a:pPr>
            <a:r>
              <a:rPr sz="2400" b="1" dirty="0">
                <a:solidFill>
                  <a:srgbClr val="010199"/>
                </a:solidFill>
                <a:latin typeface="Times New Roman"/>
                <a:cs typeface="Times New Roman"/>
              </a:rPr>
              <a:t>if(!sl)</a:t>
            </a:r>
            <a:r>
              <a:rPr sz="240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 out=a; </a:t>
            </a:r>
            <a:r>
              <a:rPr sz="2400" b="1" dirty="0">
                <a:solidFill>
                  <a:srgbClr val="010199"/>
                </a:solidFill>
                <a:latin typeface="Times New Roman"/>
                <a:cs typeface="Times New Roman"/>
              </a:rPr>
              <a:t>else</a:t>
            </a:r>
            <a:r>
              <a:rPr sz="2400" b="1" spc="-1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out=b;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66699" y="5481091"/>
            <a:ext cx="146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endmodule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9572" y="4300947"/>
            <a:ext cx="3348354" cy="15436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0"/>
              </a:spcBef>
            </a:pPr>
            <a:r>
              <a:rPr sz="1950" b="1" dirty="0">
                <a:solidFill>
                  <a:srgbClr val="215968"/>
                </a:solidFill>
                <a:latin typeface="黑体"/>
                <a:cs typeface="黑体"/>
              </a:rPr>
              <a:t>和原理图设计不一样的是，</a:t>
            </a:r>
            <a:r>
              <a:rPr sz="1950" b="1" spc="-50" dirty="0">
                <a:solidFill>
                  <a:srgbClr val="215968"/>
                </a:solidFill>
                <a:latin typeface="黑体"/>
                <a:cs typeface="黑体"/>
              </a:rPr>
              <a:t>我</a:t>
            </a:r>
            <a:r>
              <a:rPr sz="1950" b="1" dirty="0">
                <a:solidFill>
                  <a:srgbClr val="215968"/>
                </a:solidFill>
                <a:latin typeface="黑体"/>
                <a:cs typeface="黑体"/>
              </a:rPr>
              <a:t>们并不关心它的电路结构，</a:t>
            </a:r>
            <a:r>
              <a:rPr sz="1950" b="1" spc="-50" dirty="0">
                <a:solidFill>
                  <a:srgbClr val="215968"/>
                </a:solidFill>
                <a:latin typeface="黑体"/>
                <a:cs typeface="黑体"/>
              </a:rPr>
              <a:t>而</a:t>
            </a:r>
            <a:r>
              <a:rPr sz="1950" b="1" dirty="0">
                <a:solidFill>
                  <a:srgbClr val="215968"/>
                </a:solidFill>
                <a:latin typeface="黑体"/>
                <a:cs typeface="黑体"/>
              </a:rPr>
              <a:t>关心的是如何从逻辑上来描</a:t>
            </a:r>
            <a:r>
              <a:rPr sz="1950" b="1" spc="-50" dirty="0">
                <a:solidFill>
                  <a:srgbClr val="215968"/>
                </a:solidFill>
                <a:latin typeface="黑体"/>
                <a:cs typeface="黑体"/>
              </a:rPr>
              <a:t>述</a:t>
            </a:r>
            <a:r>
              <a:rPr sz="1950" b="1" dirty="0">
                <a:solidFill>
                  <a:srgbClr val="215968"/>
                </a:solidFill>
                <a:latin typeface="黑体"/>
                <a:cs typeface="黑体"/>
              </a:rPr>
              <a:t>它，正因如此简化了我们的</a:t>
            </a:r>
            <a:r>
              <a:rPr sz="1950" b="1" spc="-50" dirty="0">
                <a:solidFill>
                  <a:srgbClr val="215968"/>
                </a:solidFill>
                <a:latin typeface="黑体"/>
                <a:cs typeface="黑体"/>
              </a:rPr>
              <a:t>电</a:t>
            </a:r>
            <a:r>
              <a:rPr sz="1950" b="1" dirty="0">
                <a:solidFill>
                  <a:srgbClr val="215968"/>
                </a:solidFill>
                <a:latin typeface="黑体"/>
                <a:cs typeface="黑体"/>
              </a:rPr>
              <a:t>路设计难度</a:t>
            </a:r>
            <a:r>
              <a:rPr sz="1950" b="1" spc="-50" dirty="0">
                <a:solidFill>
                  <a:srgbClr val="215968"/>
                </a:solidFill>
                <a:latin typeface="黑体"/>
                <a:cs typeface="黑体"/>
              </a:rPr>
              <a:t>。</a:t>
            </a:r>
            <a:endParaRPr sz="195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062855" cy="1158240"/>
            <a:chOff x="9144" y="228600"/>
            <a:chExt cx="506285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20344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模块的结构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89" y="1679600"/>
            <a:ext cx="8242300" cy="749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3239" y="1686560"/>
            <a:ext cx="8229600" cy="736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3185" marR="196850" indent="488950">
              <a:lnSpc>
                <a:spcPct val="100000"/>
              </a:lnSpc>
              <a:spcBef>
                <a:spcPts val="345"/>
              </a:spcBef>
            </a:pPr>
            <a:r>
              <a:rPr sz="2000" spc="-25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2000" spc="-40" dirty="0">
                <a:solidFill>
                  <a:srgbClr val="010199"/>
                </a:solidFill>
                <a:latin typeface="宋体"/>
                <a:cs typeface="宋体"/>
              </a:rPr>
              <a:t>的基本设计单元是“模块” 。其组成有两部分。一部分描述</a:t>
            </a:r>
            <a:r>
              <a:rPr sz="2000" spc="-5" dirty="0">
                <a:solidFill>
                  <a:srgbClr val="010199"/>
                </a:solidFill>
                <a:latin typeface="宋体"/>
                <a:cs typeface="宋体"/>
              </a:rPr>
              <a:t>接口，另一部分描述逻辑功能，即定义输入是如何影响输出的。</a:t>
            </a:r>
            <a:endParaRPr sz="2000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85389" y="2581300"/>
            <a:ext cx="1714500" cy="723900"/>
            <a:chOff x="6085389" y="2581300"/>
            <a:chExt cx="1714500" cy="7239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8089" y="2594000"/>
              <a:ext cx="1689100" cy="698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04439" y="2600350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0"/>
                  </a:moveTo>
                  <a:lnTo>
                    <a:pt x="1676400" y="0"/>
                  </a:lnTo>
                  <a:lnTo>
                    <a:pt x="16764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15589" y="2771799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010199"/>
                </a:solidFill>
                <a:latin typeface="宋体"/>
                <a:cs typeface="宋体"/>
              </a:rPr>
              <a:t>接口描述</a:t>
            </a:r>
            <a:endParaRPr sz="2000">
              <a:latin typeface="宋体"/>
              <a:cs typeface="宋体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85389" y="3267100"/>
            <a:ext cx="1714500" cy="774700"/>
            <a:chOff x="6085389" y="3267100"/>
            <a:chExt cx="1714500" cy="7747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8089" y="3279799"/>
              <a:ext cx="1689100" cy="749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04439" y="3286150"/>
              <a:ext cx="1676400" cy="736600"/>
            </a:xfrm>
            <a:custGeom>
              <a:avLst/>
              <a:gdLst/>
              <a:ahLst/>
              <a:cxnLst/>
              <a:rect l="l" t="t" r="r" b="b"/>
              <a:pathLst>
                <a:path w="1676400" h="736600">
                  <a:moveTo>
                    <a:pt x="0" y="0"/>
                  </a:moveTo>
                  <a:lnTo>
                    <a:pt x="1676400" y="0"/>
                  </a:lnTo>
                  <a:lnTo>
                    <a:pt x="1676400" y="736600"/>
                  </a:lnTo>
                  <a:lnTo>
                    <a:pt x="0" y="736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88589" y="3343299"/>
            <a:ext cx="1295400" cy="6223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20065" marR="5080" indent="-508000">
              <a:lnSpc>
                <a:spcPts val="2300"/>
              </a:lnSpc>
              <a:spcBef>
                <a:spcPts val="260"/>
              </a:spcBef>
            </a:pPr>
            <a:r>
              <a:rPr sz="2000" spc="-10" dirty="0">
                <a:solidFill>
                  <a:srgbClr val="010199"/>
                </a:solidFill>
                <a:latin typeface="宋体"/>
                <a:cs typeface="宋体"/>
              </a:rPr>
              <a:t>逻辑功能描</a:t>
            </a:r>
            <a:r>
              <a:rPr sz="2000" spc="-50" dirty="0">
                <a:solidFill>
                  <a:srgbClr val="010199"/>
                </a:solidFill>
                <a:latin typeface="宋体"/>
                <a:cs typeface="宋体"/>
              </a:rPr>
              <a:t>述</a:t>
            </a:r>
            <a:endParaRPr sz="2000">
              <a:latin typeface="宋体"/>
              <a:cs typeface="宋体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6589" y="2886710"/>
            <a:ext cx="3848100" cy="3213100"/>
            <a:chOff x="446589" y="2886710"/>
            <a:chExt cx="3848100" cy="32131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289" y="2898799"/>
              <a:ext cx="3822700" cy="31877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6582" y="2886709"/>
              <a:ext cx="3848100" cy="3213100"/>
            </a:xfrm>
            <a:custGeom>
              <a:avLst/>
              <a:gdLst/>
              <a:ahLst/>
              <a:cxnLst/>
              <a:rect l="l" t="t" r="r" b="b"/>
              <a:pathLst>
                <a:path w="3848100" h="3213100">
                  <a:moveTo>
                    <a:pt x="38227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3175000"/>
                  </a:lnTo>
                  <a:lnTo>
                    <a:pt x="25400" y="3187700"/>
                  </a:lnTo>
                  <a:lnTo>
                    <a:pt x="3822700" y="3187700"/>
                  </a:lnTo>
                  <a:lnTo>
                    <a:pt x="3822700" y="3175000"/>
                  </a:lnTo>
                  <a:lnTo>
                    <a:pt x="38100" y="3175000"/>
                  </a:lnTo>
                  <a:lnTo>
                    <a:pt x="38100" y="38100"/>
                  </a:lnTo>
                  <a:lnTo>
                    <a:pt x="3810000" y="38100"/>
                  </a:lnTo>
                  <a:lnTo>
                    <a:pt x="3810000" y="3174390"/>
                  </a:lnTo>
                  <a:lnTo>
                    <a:pt x="3822700" y="3174390"/>
                  </a:lnTo>
                  <a:lnTo>
                    <a:pt x="3822700" y="38100"/>
                  </a:lnTo>
                  <a:lnTo>
                    <a:pt x="3822700" y="37490"/>
                  </a:lnTo>
                  <a:lnTo>
                    <a:pt x="3822700" y="25400"/>
                  </a:lnTo>
                  <a:close/>
                </a:path>
                <a:path w="3848100" h="3213100">
                  <a:moveTo>
                    <a:pt x="3848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200400"/>
                  </a:lnTo>
                  <a:lnTo>
                    <a:pt x="0" y="3213100"/>
                  </a:lnTo>
                  <a:lnTo>
                    <a:pt x="3848100" y="3213100"/>
                  </a:lnTo>
                  <a:lnTo>
                    <a:pt x="3848100" y="3200400"/>
                  </a:lnTo>
                  <a:lnTo>
                    <a:pt x="12700" y="3200400"/>
                  </a:lnTo>
                  <a:lnTo>
                    <a:pt x="12700" y="12700"/>
                  </a:lnTo>
                  <a:lnTo>
                    <a:pt x="3835400" y="12700"/>
                  </a:lnTo>
                  <a:lnTo>
                    <a:pt x="3835400" y="3199790"/>
                  </a:lnTo>
                  <a:lnTo>
                    <a:pt x="3848100" y="3199790"/>
                  </a:lnTo>
                  <a:lnTo>
                    <a:pt x="3848100" y="12700"/>
                  </a:lnTo>
                  <a:lnTo>
                    <a:pt x="3848100" y="12090"/>
                  </a:lnTo>
                  <a:lnTo>
                    <a:pt x="384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6588" y="2771799"/>
            <a:ext cx="27031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0415" marR="5080" indent="-76835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Module</a:t>
            </a:r>
            <a:r>
              <a:rPr sz="2000" b="1" spc="-2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10199"/>
                </a:solidFill>
                <a:latin typeface="Arial"/>
                <a:cs typeface="Arial"/>
              </a:rPr>
              <a:t>block(a,b,c,d); </a:t>
            </a: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input</a:t>
            </a:r>
            <a:r>
              <a:rPr sz="2000" b="1" spc="-20" dirty="0">
                <a:solidFill>
                  <a:srgbClr val="010199"/>
                </a:solidFill>
                <a:latin typeface="Arial"/>
                <a:cs typeface="Arial"/>
              </a:rPr>
              <a:t> a,b; </a:t>
            </a: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output</a:t>
            </a:r>
            <a:r>
              <a:rPr sz="2000" b="1" spc="-1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10199"/>
                </a:solidFill>
                <a:latin typeface="Arial"/>
                <a:cs typeface="Arial"/>
              </a:rPr>
              <a:t>c,d;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588" y="4600599"/>
            <a:ext cx="26073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assign</a:t>
            </a:r>
            <a:r>
              <a:rPr sz="2000" b="1" spc="-1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10199"/>
                </a:solidFill>
                <a:latin typeface="Arial"/>
                <a:cs typeface="Arial"/>
              </a:rPr>
              <a:t>c=a|b; </a:t>
            </a: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assign</a:t>
            </a:r>
            <a:r>
              <a:rPr sz="2000" b="1" spc="-1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10199"/>
                </a:solidFill>
                <a:latin typeface="Arial"/>
                <a:cs typeface="Arial"/>
              </a:rPr>
              <a:t>d=a&amp;b;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solidFill>
                  <a:srgbClr val="010199"/>
                </a:solidFill>
                <a:latin typeface="Arial"/>
                <a:cs typeface="Arial"/>
              </a:rPr>
              <a:t>endmodule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6613" y="2963278"/>
            <a:ext cx="4201795" cy="2933065"/>
            <a:chOff x="4036613" y="2963278"/>
            <a:chExt cx="4201795" cy="2933065"/>
          </a:xfrm>
        </p:grpSpPr>
        <p:sp>
          <p:nvSpPr>
            <p:cNvPr id="22" name="object 22"/>
            <p:cNvSpPr/>
            <p:nvPr/>
          </p:nvSpPr>
          <p:spPr>
            <a:xfrm>
              <a:off x="4036606" y="2963278"/>
              <a:ext cx="1991995" cy="2167890"/>
            </a:xfrm>
            <a:custGeom>
              <a:avLst/>
              <a:gdLst/>
              <a:ahLst/>
              <a:cxnLst/>
              <a:rect l="l" t="t" r="r" b="b"/>
              <a:pathLst>
                <a:path w="1991995" h="2167890">
                  <a:moveTo>
                    <a:pt x="1915426" y="18072"/>
                  </a:moveTo>
                  <a:lnTo>
                    <a:pt x="1788922" y="0"/>
                  </a:lnTo>
                  <a:lnTo>
                    <a:pt x="1800974" y="36156"/>
                  </a:lnTo>
                  <a:lnTo>
                    <a:pt x="80606" y="609600"/>
                  </a:lnTo>
                  <a:lnTo>
                    <a:pt x="92646" y="645744"/>
                  </a:lnTo>
                  <a:lnTo>
                    <a:pt x="1813013" y="72301"/>
                  </a:lnTo>
                  <a:lnTo>
                    <a:pt x="1825066" y="108445"/>
                  </a:lnTo>
                  <a:lnTo>
                    <a:pt x="1903374" y="30124"/>
                  </a:lnTo>
                  <a:lnTo>
                    <a:pt x="1915426" y="18072"/>
                  </a:lnTo>
                  <a:close/>
                </a:path>
                <a:path w="1991995" h="2167890">
                  <a:moveTo>
                    <a:pt x="1991626" y="856272"/>
                  </a:moveTo>
                  <a:lnTo>
                    <a:pt x="1864690" y="870991"/>
                  </a:lnTo>
                  <a:lnTo>
                    <a:pt x="1885530" y="902881"/>
                  </a:lnTo>
                  <a:lnTo>
                    <a:pt x="0" y="2135733"/>
                  </a:lnTo>
                  <a:lnTo>
                    <a:pt x="20853" y="2167623"/>
                  </a:lnTo>
                  <a:lnTo>
                    <a:pt x="1906384" y="934770"/>
                  </a:lnTo>
                  <a:lnTo>
                    <a:pt x="1927237" y="966660"/>
                  </a:lnTo>
                  <a:lnTo>
                    <a:pt x="1970519" y="892454"/>
                  </a:lnTo>
                  <a:lnTo>
                    <a:pt x="1991626" y="856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0489" y="4651399"/>
              <a:ext cx="1308100" cy="12318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56839" y="4657749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0" y="0"/>
                  </a:moveTo>
                  <a:lnTo>
                    <a:pt x="1295400" y="0"/>
                  </a:lnTo>
                  <a:lnTo>
                    <a:pt x="12954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7233" y="4753000"/>
              <a:ext cx="2590800" cy="953135"/>
            </a:xfrm>
            <a:custGeom>
              <a:avLst/>
              <a:gdLst/>
              <a:ahLst/>
              <a:cxnLst/>
              <a:rect l="l" t="t" r="r" b="b"/>
              <a:pathLst>
                <a:path w="2590800" h="953135">
                  <a:moveTo>
                    <a:pt x="609600" y="895362"/>
                  </a:moveTo>
                  <a:lnTo>
                    <a:pt x="495300" y="838200"/>
                  </a:lnTo>
                  <a:lnTo>
                    <a:pt x="495300" y="876312"/>
                  </a:lnTo>
                  <a:lnTo>
                    <a:pt x="0" y="876300"/>
                  </a:lnTo>
                  <a:lnTo>
                    <a:pt x="0" y="914400"/>
                  </a:lnTo>
                  <a:lnTo>
                    <a:pt x="495300" y="914412"/>
                  </a:lnTo>
                  <a:lnTo>
                    <a:pt x="495300" y="952500"/>
                  </a:lnTo>
                  <a:lnTo>
                    <a:pt x="571500" y="914412"/>
                  </a:lnTo>
                  <a:lnTo>
                    <a:pt x="514350" y="914412"/>
                  </a:lnTo>
                  <a:lnTo>
                    <a:pt x="571500" y="914400"/>
                  </a:lnTo>
                  <a:lnTo>
                    <a:pt x="609600" y="895362"/>
                  </a:lnTo>
                  <a:close/>
                </a:path>
                <a:path w="2590800" h="953135">
                  <a:moveTo>
                    <a:pt x="609600" y="133350"/>
                  </a:moveTo>
                  <a:lnTo>
                    <a:pt x="495300" y="76200"/>
                  </a:lnTo>
                  <a:lnTo>
                    <a:pt x="495300" y="114300"/>
                  </a:lnTo>
                  <a:lnTo>
                    <a:pt x="0" y="114300"/>
                  </a:lnTo>
                  <a:lnTo>
                    <a:pt x="0" y="152400"/>
                  </a:lnTo>
                  <a:lnTo>
                    <a:pt x="495300" y="152400"/>
                  </a:lnTo>
                  <a:lnTo>
                    <a:pt x="495300" y="190500"/>
                  </a:lnTo>
                  <a:lnTo>
                    <a:pt x="571500" y="152400"/>
                  </a:lnTo>
                  <a:lnTo>
                    <a:pt x="609600" y="133350"/>
                  </a:lnTo>
                  <a:close/>
                </a:path>
                <a:path w="2590800" h="953135">
                  <a:moveTo>
                    <a:pt x="2590800" y="895362"/>
                  </a:moveTo>
                  <a:lnTo>
                    <a:pt x="2476500" y="838212"/>
                  </a:lnTo>
                  <a:lnTo>
                    <a:pt x="2476500" y="876312"/>
                  </a:lnTo>
                  <a:lnTo>
                    <a:pt x="1905000" y="876300"/>
                  </a:lnTo>
                  <a:lnTo>
                    <a:pt x="1905000" y="914400"/>
                  </a:lnTo>
                  <a:lnTo>
                    <a:pt x="2476500" y="914412"/>
                  </a:lnTo>
                  <a:lnTo>
                    <a:pt x="2476500" y="952512"/>
                  </a:lnTo>
                  <a:lnTo>
                    <a:pt x="2552700" y="914412"/>
                  </a:lnTo>
                  <a:lnTo>
                    <a:pt x="2495550" y="914412"/>
                  </a:lnTo>
                  <a:lnTo>
                    <a:pt x="2552700" y="914400"/>
                  </a:lnTo>
                  <a:lnTo>
                    <a:pt x="2590800" y="895362"/>
                  </a:lnTo>
                  <a:close/>
                </a:path>
                <a:path w="2590800" h="953135">
                  <a:moveTo>
                    <a:pt x="2590800" y="57150"/>
                  </a:moveTo>
                  <a:lnTo>
                    <a:pt x="2476500" y="0"/>
                  </a:lnTo>
                  <a:lnTo>
                    <a:pt x="2476500" y="38100"/>
                  </a:lnTo>
                  <a:lnTo>
                    <a:pt x="1905000" y="38100"/>
                  </a:lnTo>
                  <a:lnTo>
                    <a:pt x="1905000" y="76200"/>
                  </a:lnTo>
                  <a:lnTo>
                    <a:pt x="2476500" y="76200"/>
                  </a:lnTo>
                  <a:lnTo>
                    <a:pt x="2476500" y="114300"/>
                  </a:lnTo>
                  <a:lnTo>
                    <a:pt x="2552700" y="76200"/>
                  </a:lnTo>
                  <a:lnTo>
                    <a:pt x="25908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16688" y="4676799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16688" y="5438799"/>
            <a:ext cx="168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31088" y="4664099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54888" y="5438799"/>
            <a:ext cx="168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062855" cy="1158240"/>
            <a:chOff x="9144" y="228600"/>
            <a:chExt cx="506285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20344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模块的内容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763" y="1387426"/>
            <a:ext cx="2531224" cy="4082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0595" y="1393189"/>
            <a:ext cx="2519680" cy="396875"/>
          </a:xfrm>
          <a:prstGeom prst="rect">
            <a:avLst/>
          </a:prstGeom>
          <a:ln w="3499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solidFill>
                  <a:srgbClr val="010199"/>
                </a:solidFill>
                <a:latin typeface="Arial"/>
                <a:cs typeface="Arial"/>
              </a:rPr>
              <a:t>1</a:t>
            </a:r>
            <a:r>
              <a:rPr sz="2700" b="1" baseline="1543" dirty="0">
                <a:solidFill>
                  <a:srgbClr val="010199"/>
                </a:solidFill>
                <a:latin typeface="宋体"/>
                <a:cs typeface="宋体"/>
              </a:rPr>
              <a:t>．</a:t>
            </a:r>
            <a:r>
              <a:rPr sz="1800" b="1" dirty="0">
                <a:solidFill>
                  <a:srgbClr val="010199"/>
                </a:solidFill>
                <a:latin typeface="Arial"/>
                <a:cs typeface="Arial"/>
              </a:rPr>
              <a:t>I</a:t>
            </a:r>
            <a:r>
              <a:rPr sz="2700" b="1" baseline="1543" dirty="0">
                <a:solidFill>
                  <a:srgbClr val="010199"/>
                </a:solidFill>
                <a:latin typeface="宋体"/>
                <a:cs typeface="宋体"/>
              </a:rPr>
              <a:t>／</a:t>
            </a:r>
            <a:r>
              <a:rPr sz="1800" b="1" dirty="0">
                <a:solidFill>
                  <a:srgbClr val="010199"/>
                </a:solidFill>
                <a:latin typeface="Arial"/>
                <a:cs typeface="Arial"/>
              </a:rPr>
              <a:t>O</a:t>
            </a:r>
            <a:r>
              <a:rPr sz="2700" b="1" baseline="1543" dirty="0">
                <a:solidFill>
                  <a:srgbClr val="010199"/>
                </a:solidFill>
                <a:latin typeface="宋体"/>
                <a:cs typeface="宋体"/>
              </a:rPr>
              <a:t>说明的格</a:t>
            </a:r>
            <a:r>
              <a:rPr sz="2700" b="1" spc="-75" baseline="1543" dirty="0">
                <a:solidFill>
                  <a:srgbClr val="010199"/>
                </a:solidFill>
                <a:latin typeface="宋体"/>
                <a:cs typeface="宋体"/>
              </a:rPr>
              <a:t>式</a:t>
            </a:r>
            <a:endParaRPr sz="2700" baseline="1543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3098" y="1865629"/>
            <a:ext cx="8013700" cy="2087880"/>
            <a:chOff x="303098" y="1865629"/>
            <a:chExt cx="8013700" cy="20878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63" y="1877340"/>
              <a:ext cx="7990269" cy="20646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3098" y="1865629"/>
              <a:ext cx="8013700" cy="2087880"/>
            </a:xfrm>
            <a:custGeom>
              <a:avLst/>
              <a:gdLst/>
              <a:ahLst/>
              <a:cxnLst/>
              <a:rect l="l" t="t" r="r" b="b"/>
              <a:pathLst>
                <a:path w="8013700" h="2087879">
                  <a:moveTo>
                    <a:pt x="7990268" y="22860"/>
                  </a:moveTo>
                  <a:lnTo>
                    <a:pt x="23317" y="22860"/>
                  </a:lnTo>
                  <a:lnTo>
                    <a:pt x="23317" y="35560"/>
                  </a:lnTo>
                  <a:lnTo>
                    <a:pt x="23317" y="2053590"/>
                  </a:lnTo>
                  <a:lnTo>
                    <a:pt x="23317" y="2065020"/>
                  </a:lnTo>
                  <a:lnTo>
                    <a:pt x="7990268" y="2065020"/>
                  </a:lnTo>
                  <a:lnTo>
                    <a:pt x="7990268" y="2053590"/>
                  </a:lnTo>
                  <a:lnTo>
                    <a:pt x="34988" y="2053590"/>
                  </a:lnTo>
                  <a:lnTo>
                    <a:pt x="34988" y="35560"/>
                  </a:lnTo>
                  <a:lnTo>
                    <a:pt x="7978597" y="35560"/>
                  </a:lnTo>
                  <a:lnTo>
                    <a:pt x="7978597" y="2053031"/>
                  </a:lnTo>
                  <a:lnTo>
                    <a:pt x="7990268" y="2053031"/>
                  </a:lnTo>
                  <a:lnTo>
                    <a:pt x="7990268" y="35560"/>
                  </a:lnTo>
                  <a:lnTo>
                    <a:pt x="7990268" y="35052"/>
                  </a:lnTo>
                  <a:lnTo>
                    <a:pt x="7990268" y="22860"/>
                  </a:lnTo>
                  <a:close/>
                </a:path>
                <a:path w="8013700" h="2087879">
                  <a:moveTo>
                    <a:pt x="8013598" y="11722"/>
                  </a:moveTo>
                  <a:lnTo>
                    <a:pt x="8001927" y="11722"/>
                  </a:lnTo>
                  <a:lnTo>
                    <a:pt x="8001927" y="2076361"/>
                  </a:lnTo>
                  <a:lnTo>
                    <a:pt x="8013598" y="2076361"/>
                  </a:lnTo>
                  <a:lnTo>
                    <a:pt x="8013598" y="11722"/>
                  </a:lnTo>
                  <a:close/>
                </a:path>
                <a:path w="8013700" h="2087879">
                  <a:moveTo>
                    <a:pt x="8013598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2076450"/>
                  </a:lnTo>
                  <a:lnTo>
                    <a:pt x="0" y="2087880"/>
                  </a:lnTo>
                  <a:lnTo>
                    <a:pt x="8013598" y="2087880"/>
                  </a:lnTo>
                  <a:lnTo>
                    <a:pt x="8013598" y="2076450"/>
                  </a:lnTo>
                  <a:lnTo>
                    <a:pt x="11658" y="2076450"/>
                  </a:lnTo>
                  <a:lnTo>
                    <a:pt x="11658" y="11430"/>
                  </a:lnTo>
                  <a:lnTo>
                    <a:pt x="8013598" y="11430"/>
                  </a:lnTo>
                  <a:lnTo>
                    <a:pt x="8013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6427" y="1870939"/>
            <a:ext cx="7967345" cy="19881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245"/>
              </a:spcBef>
            </a:pPr>
            <a:r>
              <a:rPr sz="1600" b="1" dirty="0">
                <a:solidFill>
                  <a:srgbClr val="FF0066"/>
                </a:solidFill>
                <a:latin typeface="华文行楷"/>
                <a:cs typeface="华文行楷"/>
              </a:rPr>
              <a:t>语法</a:t>
            </a:r>
            <a:r>
              <a:rPr sz="1600" b="1" spc="-50" dirty="0">
                <a:solidFill>
                  <a:srgbClr val="FF0066"/>
                </a:solidFill>
                <a:latin typeface="华文行楷"/>
                <a:cs typeface="华文行楷"/>
              </a:rPr>
              <a:t>：</a:t>
            </a:r>
            <a:endParaRPr sz="1600">
              <a:latin typeface="华文行楷"/>
              <a:cs typeface="华文行楷"/>
            </a:endParaRPr>
          </a:p>
          <a:p>
            <a:pPr marL="1225550" marR="2519680" indent="-1155065">
              <a:lnSpc>
                <a:spcPct val="100899"/>
              </a:lnSpc>
              <a:spcBef>
                <a:spcPts val="160"/>
              </a:spcBef>
              <a:tabLst>
                <a:tab pos="1196340" algn="l"/>
                <a:tab pos="2033270" algn="l"/>
              </a:tabLst>
            </a:pP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输入口</a:t>
            </a:r>
            <a:r>
              <a:rPr sz="1800" spc="-5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	</a:t>
            </a:r>
            <a:r>
              <a:rPr sz="2200" b="1" spc="-10" dirty="0">
                <a:solidFill>
                  <a:srgbClr val="010199"/>
                </a:solidFill>
                <a:latin typeface="Arial"/>
                <a:cs typeface="Arial"/>
              </a:rPr>
              <a:t>input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	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端口名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1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//</a:t>
            </a:r>
            <a:r>
              <a:rPr sz="3225" b="1" spc="75" baseline="1291" dirty="0">
                <a:solidFill>
                  <a:srgbClr val="006600"/>
                </a:solidFill>
                <a:latin typeface="宋体"/>
                <a:cs typeface="宋体"/>
              </a:rPr>
              <a:t>一位宽信号定</a:t>
            </a:r>
            <a:r>
              <a:rPr sz="3225" b="1" baseline="1291" dirty="0">
                <a:solidFill>
                  <a:srgbClr val="006600"/>
                </a:solidFill>
                <a:latin typeface="宋体"/>
                <a:cs typeface="宋体"/>
              </a:rPr>
              <a:t>义 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input</a:t>
            </a:r>
            <a:r>
              <a:rPr sz="2200" b="1" spc="2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[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信号位宽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-1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0]</a:t>
            </a:r>
            <a:r>
              <a:rPr sz="2200" b="1" spc="2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端口名</a:t>
            </a:r>
            <a:r>
              <a:rPr sz="2200" b="1" spc="-25" dirty="0">
                <a:solidFill>
                  <a:srgbClr val="010199"/>
                </a:solidFill>
                <a:latin typeface="Arial"/>
                <a:cs typeface="Arial"/>
              </a:rPr>
              <a:t>1</a:t>
            </a:r>
            <a:r>
              <a:rPr sz="3225" b="1" spc="-37" baseline="1291" dirty="0">
                <a:solidFill>
                  <a:srgbClr val="010199"/>
                </a:solidFill>
                <a:latin typeface="宋体"/>
                <a:cs typeface="宋体"/>
              </a:rPr>
              <a:t>； 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input</a:t>
            </a:r>
            <a:r>
              <a:rPr sz="2200" b="1" spc="2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[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信号位宽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-1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0]</a:t>
            </a:r>
            <a:r>
              <a:rPr sz="2200" b="1" spc="2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端口名</a:t>
            </a:r>
            <a:r>
              <a:rPr sz="2200" b="1" spc="-25" dirty="0">
                <a:solidFill>
                  <a:srgbClr val="010199"/>
                </a:solidFill>
                <a:latin typeface="Arial"/>
                <a:cs typeface="Arial"/>
              </a:rPr>
              <a:t>2</a:t>
            </a:r>
            <a:r>
              <a:rPr sz="3225" b="1" spc="-37" baseline="1291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3225" baseline="1291">
              <a:latin typeface="宋体"/>
              <a:cs typeface="宋体"/>
            </a:endParaRPr>
          </a:p>
          <a:p>
            <a:pPr marL="2543810">
              <a:lnSpc>
                <a:spcPts val="2570"/>
              </a:lnSpc>
            </a:pPr>
            <a:r>
              <a:rPr sz="2200" b="1" spc="-25" dirty="0">
                <a:solidFill>
                  <a:srgbClr val="010199"/>
                </a:solidFill>
                <a:latin typeface="Arial"/>
                <a:cs typeface="Arial"/>
              </a:rPr>
              <a:t>……</a:t>
            </a:r>
            <a:endParaRPr sz="2200">
              <a:latin typeface="Arial"/>
              <a:cs typeface="Arial"/>
            </a:endParaRPr>
          </a:p>
          <a:p>
            <a:pPr marL="1229995">
              <a:lnSpc>
                <a:spcPct val="100000"/>
              </a:lnSpc>
              <a:spcBef>
                <a:spcPts val="25"/>
              </a:spcBef>
            </a:pP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input</a:t>
            </a:r>
            <a:r>
              <a:rPr sz="2200" b="1" spc="25" dirty="0">
                <a:solidFill>
                  <a:srgbClr val="010199"/>
                </a:solidFill>
                <a:latin typeface="Arial"/>
                <a:cs typeface="Arial"/>
              </a:rPr>
              <a:t> [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信号位宽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-1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0]</a:t>
            </a:r>
            <a:r>
              <a:rPr sz="2200" b="1" spc="5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端口名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i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//(</a:t>
            </a:r>
            <a:r>
              <a:rPr sz="3225" b="1" spc="75" baseline="1291" dirty="0">
                <a:solidFill>
                  <a:srgbClr val="006600"/>
                </a:solidFill>
                <a:latin typeface="宋体"/>
                <a:cs typeface="宋体"/>
              </a:rPr>
              <a:t>共有</a:t>
            </a:r>
            <a:r>
              <a:rPr sz="2200" b="1" spc="-10" dirty="0">
                <a:solidFill>
                  <a:srgbClr val="006600"/>
                </a:solidFill>
                <a:latin typeface="Arial"/>
                <a:cs typeface="Arial"/>
              </a:rPr>
              <a:t>i</a:t>
            </a:r>
            <a:r>
              <a:rPr sz="3225" b="1" spc="75" baseline="1291" dirty="0">
                <a:solidFill>
                  <a:srgbClr val="006600"/>
                </a:solidFill>
                <a:latin typeface="宋体"/>
                <a:cs typeface="宋体"/>
              </a:rPr>
              <a:t>个输入口</a:t>
            </a:r>
            <a:r>
              <a:rPr sz="2200" b="1" spc="-50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763" y="4046961"/>
            <a:ext cx="7920282" cy="20646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0595" y="4052570"/>
            <a:ext cx="7908925" cy="2052955"/>
          </a:xfrm>
          <a:prstGeom prst="rect">
            <a:avLst/>
          </a:prstGeom>
          <a:ln w="3499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55"/>
              </a:spcBef>
            </a:pPr>
            <a:r>
              <a:rPr sz="1600" b="1" dirty="0">
                <a:solidFill>
                  <a:srgbClr val="FF0066"/>
                </a:solidFill>
                <a:latin typeface="华文行楷"/>
                <a:cs typeface="华文行楷"/>
              </a:rPr>
              <a:t>语法</a:t>
            </a:r>
            <a:r>
              <a:rPr sz="1600" b="1" spc="-50" dirty="0">
                <a:solidFill>
                  <a:srgbClr val="FF0066"/>
                </a:solidFill>
                <a:latin typeface="华文行楷"/>
                <a:cs typeface="华文行楷"/>
              </a:rPr>
              <a:t>：</a:t>
            </a:r>
            <a:endParaRPr sz="1600">
              <a:latin typeface="华文行楷"/>
              <a:cs typeface="华文行楷"/>
            </a:endParaRPr>
          </a:p>
          <a:p>
            <a:pPr marL="1003935" marR="2397125" indent="-927735">
              <a:lnSpc>
                <a:spcPct val="100899"/>
              </a:lnSpc>
              <a:spcBef>
                <a:spcPts val="155"/>
              </a:spcBef>
              <a:tabLst>
                <a:tab pos="2033270" algn="l"/>
              </a:tabLst>
            </a:pP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输出口</a:t>
            </a:r>
            <a:r>
              <a:rPr sz="1800" spc="-1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200" b="1" spc="-10" dirty="0">
                <a:solidFill>
                  <a:srgbClr val="010199"/>
                </a:solidFill>
                <a:latin typeface="Arial"/>
                <a:cs typeface="Arial"/>
              </a:rPr>
              <a:t>output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	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端口名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1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3225" b="1" spc="-735" baseline="1291" dirty="0">
                <a:solidFill>
                  <a:srgbClr val="010199"/>
                </a:solidFill>
                <a:latin typeface="宋体"/>
                <a:cs typeface="宋体"/>
              </a:rPr>
              <a:t> </a:t>
            </a:r>
            <a:r>
              <a:rPr sz="2200" b="1" spc="-10" dirty="0">
                <a:solidFill>
                  <a:srgbClr val="006600"/>
                </a:solidFill>
                <a:latin typeface="Arial"/>
                <a:cs typeface="Arial"/>
              </a:rPr>
              <a:t>//</a:t>
            </a:r>
            <a:r>
              <a:rPr sz="3225" b="1" spc="75" baseline="1291" dirty="0">
                <a:solidFill>
                  <a:srgbClr val="006600"/>
                </a:solidFill>
                <a:latin typeface="宋体"/>
                <a:cs typeface="宋体"/>
              </a:rPr>
              <a:t>一位宽信号定</a:t>
            </a:r>
            <a:r>
              <a:rPr sz="3225" b="1" baseline="1291" dirty="0">
                <a:solidFill>
                  <a:srgbClr val="006600"/>
                </a:solidFill>
                <a:latin typeface="宋体"/>
                <a:cs typeface="宋体"/>
              </a:rPr>
              <a:t>义 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output</a:t>
            </a:r>
            <a:r>
              <a:rPr sz="2200" b="1" spc="2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10199"/>
                </a:solidFill>
                <a:latin typeface="Arial"/>
                <a:cs typeface="Arial"/>
              </a:rPr>
              <a:t>[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信号位宽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-1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0]</a:t>
            </a:r>
            <a:r>
              <a:rPr sz="2200" b="1" spc="2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端口名</a:t>
            </a:r>
            <a:r>
              <a:rPr sz="2200" b="1" spc="-25" dirty="0">
                <a:solidFill>
                  <a:srgbClr val="010199"/>
                </a:solidFill>
                <a:latin typeface="Arial"/>
                <a:cs typeface="Arial"/>
              </a:rPr>
              <a:t>1</a:t>
            </a:r>
            <a:r>
              <a:rPr sz="3225" b="1" spc="-37" baseline="1291" dirty="0">
                <a:solidFill>
                  <a:srgbClr val="010199"/>
                </a:solidFill>
                <a:latin typeface="宋体"/>
                <a:cs typeface="宋体"/>
              </a:rPr>
              <a:t>； 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output</a:t>
            </a:r>
            <a:r>
              <a:rPr sz="2200" b="1" spc="2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10199"/>
                </a:solidFill>
                <a:latin typeface="Arial"/>
                <a:cs typeface="Arial"/>
              </a:rPr>
              <a:t>[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信号位宽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-1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0]</a:t>
            </a:r>
            <a:r>
              <a:rPr sz="2200" b="1" spc="2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端口名</a:t>
            </a:r>
            <a:r>
              <a:rPr sz="2200" b="1" spc="-25" dirty="0">
                <a:solidFill>
                  <a:srgbClr val="010199"/>
                </a:solidFill>
                <a:latin typeface="Arial"/>
                <a:cs typeface="Arial"/>
              </a:rPr>
              <a:t>2</a:t>
            </a:r>
            <a:r>
              <a:rPr sz="3225" b="1" spc="-37" baseline="1291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3225" baseline="1291">
              <a:latin typeface="宋体"/>
              <a:cs typeface="宋体"/>
            </a:endParaRPr>
          </a:p>
          <a:p>
            <a:pPr marL="2549525">
              <a:lnSpc>
                <a:spcPts val="2570"/>
              </a:lnSpc>
            </a:pPr>
            <a:r>
              <a:rPr sz="2200" b="1" spc="-25" dirty="0">
                <a:solidFill>
                  <a:srgbClr val="010199"/>
                </a:solidFill>
                <a:latin typeface="Arial"/>
                <a:cs typeface="Arial"/>
              </a:rPr>
              <a:t>……</a:t>
            </a:r>
            <a:endParaRPr sz="2200">
              <a:latin typeface="Arial"/>
              <a:cs typeface="Arial"/>
            </a:endParaRPr>
          </a:p>
          <a:p>
            <a:pPr marL="1081405">
              <a:lnSpc>
                <a:spcPct val="100000"/>
              </a:lnSpc>
              <a:spcBef>
                <a:spcPts val="25"/>
              </a:spcBef>
            </a:pP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output</a:t>
            </a:r>
            <a:r>
              <a:rPr sz="2200" b="1" spc="20" dirty="0">
                <a:solidFill>
                  <a:srgbClr val="010199"/>
                </a:solidFill>
                <a:latin typeface="Arial"/>
                <a:cs typeface="Arial"/>
              </a:rPr>
              <a:t> [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信号位宽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-1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0]</a:t>
            </a:r>
            <a:r>
              <a:rPr sz="2200" b="1" spc="5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端口名</a:t>
            </a:r>
            <a:r>
              <a:rPr sz="2200" b="1" dirty="0">
                <a:solidFill>
                  <a:srgbClr val="010199"/>
                </a:solidFill>
                <a:latin typeface="Arial"/>
                <a:cs typeface="Arial"/>
              </a:rPr>
              <a:t>j</a:t>
            </a:r>
            <a:r>
              <a:rPr sz="3225" b="1" baseline="1291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//(</a:t>
            </a:r>
            <a:r>
              <a:rPr sz="3225" b="1" spc="75" baseline="1291" dirty="0">
                <a:solidFill>
                  <a:srgbClr val="006600"/>
                </a:solidFill>
                <a:latin typeface="宋体"/>
                <a:cs typeface="宋体"/>
              </a:rPr>
              <a:t>共有</a:t>
            </a:r>
            <a:r>
              <a:rPr sz="2200" b="1" spc="-10" dirty="0">
                <a:solidFill>
                  <a:srgbClr val="006600"/>
                </a:solidFill>
                <a:latin typeface="Arial"/>
                <a:cs typeface="Arial"/>
              </a:rPr>
              <a:t>j</a:t>
            </a:r>
            <a:r>
              <a:rPr sz="3225" b="1" spc="75" baseline="1291" dirty="0">
                <a:solidFill>
                  <a:srgbClr val="006600"/>
                </a:solidFill>
                <a:latin typeface="宋体"/>
                <a:cs typeface="宋体"/>
              </a:rPr>
              <a:t>个输出口</a:t>
            </a:r>
            <a:r>
              <a:rPr sz="2200" b="1" spc="-50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062855" cy="1158240"/>
            <a:chOff x="9144" y="228600"/>
            <a:chExt cx="506285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20344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模块的内容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272" y="4348638"/>
            <a:ext cx="8207869" cy="13780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7316" y="4354829"/>
            <a:ext cx="8195945" cy="1365885"/>
          </a:xfrm>
          <a:prstGeom prst="rect">
            <a:avLst/>
          </a:prstGeom>
          <a:ln w="36263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70"/>
              </a:spcBef>
            </a:pPr>
            <a:r>
              <a:rPr sz="1650" b="1" dirty="0">
                <a:solidFill>
                  <a:srgbClr val="010199"/>
                </a:solidFill>
                <a:latin typeface="华文行楷"/>
                <a:cs typeface="华文行楷"/>
              </a:rPr>
              <a:t>语法</a:t>
            </a:r>
            <a:r>
              <a:rPr sz="1650" b="1" spc="-50" dirty="0">
                <a:solidFill>
                  <a:srgbClr val="010199"/>
                </a:solidFill>
                <a:latin typeface="华文行楷"/>
                <a:cs typeface="华文行楷"/>
              </a:rPr>
              <a:t>：</a:t>
            </a:r>
            <a:endParaRPr sz="1650">
              <a:latin typeface="华文行楷"/>
              <a:cs typeface="华文行楷"/>
            </a:endParaRPr>
          </a:p>
          <a:p>
            <a:pPr marL="79375">
              <a:lnSpc>
                <a:spcPct val="100000"/>
              </a:lnSpc>
              <a:spcBef>
                <a:spcPts val="190"/>
              </a:spcBef>
            </a:pPr>
            <a:r>
              <a:rPr sz="1900" spc="-10" dirty="0">
                <a:solidFill>
                  <a:srgbClr val="010199"/>
                </a:solidFill>
                <a:latin typeface="Arial"/>
                <a:cs typeface="Arial"/>
              </a:rPr>
              <a:t>I</a:t>
            </a:r>
            <a:r>
              <a:rPr sz="1900" spc="-10" dirty="0">
                <a:solidFill>
                  <a:srgbClr val="010199"/>
                </a:solidFill>
                <a:latin typeface="宋体"/>
                <a:cs typeface="宋体"/>
              </a:rPr>
              <a:t>／</a:t>
            </a:r>
            <a:r>
              <a:rPr sz="1900" spc="-10" dirty="0">
                <a:solidFill>
                  <a:srgbClr val="010199"/>
                </a:solidFill>
                <a:latin typeface="Arial"/>
                <a:cs typeface="Arial"/>
              </a:rPr>
              <a:t>O</a:t>
            </a:r>
            <a:r>
              <a:rPr sz="1900" spc="-5" dirty="0">
                <a:solidFill>
                  <a:srgbClr val="010199"/>
                </a:solidFill>
                <a:latin typeface="宋体"/>
                <a:cs typeface="宋体"/>
              </a:rPr>
              <a:t>说明也可以写在端口声明语句里。其格式如下：</a:t>
            </a:r>
            <a:endParaRPr sz="1900">
              <a:latin typeface="宋体"/>
              <a:cs typeface="宋体"/>
            </a:endParaRPr>
          </a:p>
          <a:p>
            <a:pPr marL="321310">
              <a:lnSpc>
                <a:spcPct val="100000"/>
              </a:lnSpc>
              <a:spcBef>
                <a:spcPts val="35"/>
              </a:spcBef>
              <a:tabLst>
                <a:tab pos="1384935" algn="l"/>
              </a:tabLst>
            </a:pPr>
            <a:r>
              <a:rPr sz="22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module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	module_name(input</a:t>
            </a:r>
            <a:r>
              <a:rPr sz="225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port1</a:t>
            </a:r>
            <a:r>
              <a:rPr sz="3300" b="1" baseline="1262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input</a:t>
            </a:r>
            <a:r>
              <a:rPr sz="225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port2</a:t>
            </a:r>
            <a:r>
              <a:rPr sz="3300" b="1" spc="-15" baseline="1262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2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2250">
              <a:latin typeface="Times New Roman"/>
              <a:cs typeface="Times New Roman"/>
            </a:endParaRPr>
          </a:p>
          <a:p>
            <a:pPr marL="3125470">
              <a:lnSpc>
                <a:spcPct val="100000"/>
              </a:lnSpc>
              <a:spcBef>
                <a:spcPts val="60"/>
              </a:spcBef>
            </a:pP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sz="225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port1</a:t>
            </a:r>
            <a:r>
              <a:rPr sz="3300" b="1" baseline="1262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sz="225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port2…)</a:t>
            </a:r>
            <a:r>
              <a:rPr sz="3300" b="1" spc="-15" baseline="1262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3300" baseline="1262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184" y="1653539"/>
            <a:ext cx="8305165" cy="2440940"/>
            <a:chOff x="279184" y="1653539"/>
            <a:chExt cx="8305165" cy="244094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272" y="1665065"/>
              <a:ext cx="8280398" cy="241763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9184" y="1653539"/>
              <a:ext cx="8305165" cy="2440940"/>
            </a:xfrm>
            <a:custGeom>
              <a:avLst/>
              <a:gdLst/>
              <a:ahLst/>
              <a:cxnLst/>
              <a:rect l="l" t="t" r="r" b="b"/>
              <a:pathLst>
                <a:path w="8305165" h="2440940">
                  <a:moveTo>
                    <a:pt x="8280387" y="35712"/>
                  </a:moveTo>
                  <a:lnTo>
                    <a:pt x="8268309" y="35712"/>
                  </a:lnTo>
                  <a:lnTo>
                    <a:pt x="8268309" y="2404986"/>
                  </a:lnTo>
                  <a:lnTo>
                    <a:pt x="8280387" y="2404986"/>
                  </a:lnTo>
                  <a:lnTo>
                    <a:pt x="8280387" y="35712"/>
                  </a:lnTo>
                  <a:close/>
                </a:path>
                <a:path w="8305165" h="2440940">
                  <a:moveTo>
                    <a:pt x="8280387" y="24130"/>
                  </a:moveTo>
                  <a:lnTo>
                    <a:pt x="24168" y="24130"/>
                  </a:lnTo>
                  <a:lnTo>
                    <a:pt x="24168" y="35560"/>
                  </a:lnTo>
                  <a:lnTo>
                    <a:pt x="24168" y="2405380"/>
                  </a:lnTo>
                  <a:lnTo>
                    <a:pt x="24168" y="2416810"/>
                  </a:lnTo>
                  <a:lnTo>
                    <a:pt x="8280387" y="2416810"/>
                  </a:lnTo>
                  <a:lnTo>
                    <a:pt x="8280387" y="2405380"/>
                  </a:lnTo>
                  <a:lnTo>
                    <a:pt x="36258" y="2405380"/>
                  </a:lnTo>
                  <a:lnTo>
                    <a:pt x="36258" y="35560"/>
                  </a:lnTo>
                  <a:lnTo>
                    <a:pt x="8280387" y="35560"/>
                  </a:lnTo>
                  <a:lnTo>
                    <a:pt x="8280387" y="24130"/>
                  </a:lnTo>
                  <a:close/>
                </a:path>
                <a:path w="8305165" h="2440940">
                  <a:moveTo>
                    <a:pt x="8304568" y="11531"/>
                  </a:moveTo>
                  <a:lnTo>
                    <a:pt x="8292478" y="11531"/>
                  </a:lnTo>
                  <a:lnTo>
                    <a:pt x="8292478" y="2429167"/>
                  </a:lnTo>
                  <a:lnTo>
                    <a:pt x="8304568" y="2429167"/>
                  </a:lnTo>
                  <a:lnTo>
                    <a:pt x="8304568" y="11531"/>
                  </a:lnTo>
                  <a:close/>
                </a:path>
                <a:path w="8305165" h="2440940">
                  <a:moveTo>
                    <a:pt x="8304568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2429510"/>
                  </a:lnTo>
                  <a:lnTo>
                    <a:pt x="0" y="2440940"/>
                  </a:lnTo>
                  <a:lnTo>
                    <a:pt x="8304568" y="2440940"/>
                  </a:lnTo>
                  <a:lnTo>
                    <a:pt x="8304568" y="2429510"/>
                  </a:lnTo>
                  <a:lnTo>
                    <a:pt x="12077" y="2429510"/>
                  </a:lnTo>
                  <a:lnTo>
                    <a:pt x="12077" y="11430"/>
                  </a:lnTo>
                  <a:lnTo>
                    <a:pt x="8304568" y="11430"/>
                  </a:lnTo>
                  <a:lnTo>
                    <a:pt x="8304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4237" y="1643440"/>
            <a:ext cx="7830184" cy="23533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50" b="1" dirty="0">
                <a:solidFill>
                  <a:srgbClr val="010199"/>
                </a:solidFill>
                <a:latin typeface="华文行楷"/>
                <a:cs typeface="华文行楷"/>
              </a:rPr>
              <a:t>语法</a:t>
            </a:r>
            <a:r>
              <a:rPr sz="1650" b="1" spc="-50" dirty="0">
                <a:solidFill>
                  <a:srgbClr val="010199"/>
                </a:solidFill>
                <a:latin typeface="华文行楷"/>
                <a:cs typeface="华文行楷"/>
              </a:rPr>
              <a:t>：</a:t>
            </a:r>
            <a:endParaRPr sz="1650">
              <a:latin typeface="华文行楷"/>
              <a:cs typeface="华文行楷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900" spc="-10" dirty="0">
                <a:solidFill>
                  <a:srgbClr val="010199"/>
                </a:solidFill>
                <a:latin typeface="宋体"/>
                <a:cs typeface="宋体"/>
              </a:rPr>
              <a:t>输入／输出口：</a:t>
            </a:r>
            <a:endParaRPr sz="1900">
              <a:latin typeface="宋体"/>
              <a:cs typeface="宋体"/>
            </a:endParaRPr>
          </a:p>
          <a:p>
            <a:pPr marL="435609" marR="3009900">
              <a:lnSpc>
                <a:spcPts val="2760"/>
              </a:lnSpc>
              <a:spcBef>
                <a:spcPts val="80"/>
              </a:spcBef>
              <a:tabLst>
                <a:tab pos="1225550" algn="l"/>
              </a:tabLst>
            </a:pPr>
            <a:r>
              <a:rPr sz="22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inout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300" b="1" spc="112" baseline="1262" dirty="0">
                <a:solidFill>
                  <a:srgbClr val="FF0000"/>
                </a:solidFill>
                <a:latin typeface="宋体"/>
                <a:cs typeface="宋体"/>
              </a:rPr>
              <a:t>端口名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b="1" spc="-330" baseline="1262" dirty="0">
                <a:solidFill>
                  <a:srgbClr val="FF0000"/>
                </a:solidFill>
                <a:latin typeface="宋体"/>
                <a:cs typeface="宋体"/>
              </a:rPr>
              <a:t>； </a:t>
            </a:r>
            <a:r>
              <a:rPr sz="2250" b="1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3300" b="1" spc="112" baseline="1262" dirty="0">
                <a:solidFill>
                  <a:srgbClr val="006600"/>
                </a:solidFill>
                <a:latin typeface="宋体"/>
                <a:cs typeface="宋体"/>
              </a:rPr>
              <a:t>一位宽信号定</a:t>
            </a:r>
            <a:r>
              <a:rPr sz="3300" b="1" spc="37" baseline="1262" dirty="0">
                <a:solidFill>
                  <a:srgbClr val="006600"/>
                </a:solidFill>
                <a:latin typeface="宋体"/>
                <a:cs typeface="宋体"/>
              </a:rPr>
              <a:t>义 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inout</a:t>
            </a:r>
            <a:r>
              <a:rPr sz="22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[</a:t>
            </a:r>
            <a:r>
              <a:rPr sz="3300" b="1" spc="112" baseline="1262" dirty="0">
                <a:solidFill>
                  <a:srgbClr val="FF0000"/>
                </a:solidFill>
                <a:latin typeface="宋体"/>
                <a:cs typeface="宋体"/>
              </a:rPr>
              <a:t>信号位宽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3300" b="1" baseline="1262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0]</a:t>
            </a:r>
            <a:r>
              <a:rPr sz="225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112" baseline="1262" dirty="0">
                <a:solidFill>
                  <a:srgbClr val="FF0000"/>
                </a:solidFill>
                <a:latin typeface="宋体"/>
                <a:cs typeface="宋体"/>
              </a:rPr>
              <a:t>端口名</a:t>
            </a:r>
            <a:r>
              <a:rPr sz="22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b="1" spc="-37" baseline="1262" dirty="0">
                <a:solidFill>
                  <a:srgbClr val="FF0000"/>
                </a:solidFill>
                <a:latin typeface="宋体"/>
                <a:cs typeface="宋体"/>
              </a:rPr>
              <a:t>； 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inout</a:t>
            </a:r>
            <a:r>
              <a:rPr sz="22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[</a:t>
            </a:r>
            <a:r>
              <a:rPr sz="3300" b="1" spc="112" baseline="1262" dirty="0">
                <a:solidFill>
                  <a:srgbClr val="FF0000"/>
                </a:solidFill>
                <a:latin typeface="宋体"/>
                <a:cs typeface="宋体"/>
              </a:rPr>
              <a:t>信号位宽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3300" b="1" baseline="1262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0]</a:t>
            </a:r>
            <a:r>
              <a:rPr sz="225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112" baseline="1262" dirty="0">
                <a:solidFill>
                  <a:srgbClr val="FF0000"/>
                </a:solidFill>
                <a:latin typeface="宋体"/>
                <a:cs typeface="宋体"/>
              </a:rPr>
              <a:t>端口名</a:t>
            </a:r>
            <a:r>
              <a:rPr sz="22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300" b="1" spc="-37" baseline="1262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3300" baseline="1262">
              <a:latin typeface="宋体"/>
              <a:cs typeface="宋体"/>
            </a:endParaRPr>
          </a:p>
          <a:p>
            <a:pPr marL="2406015">
              <a:lnSpc>
                <a:spcPts val="2565"/>
              </a:lnSpc>
            </a:pPr>
            <a:r>
              <a:rPr sz="22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……</a:t>
            </a:r>
            <a:endParaRPr sz="225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  <a:spcBef>
                <a:spcPts val="60"/>
              </a:spcBef>
            </a:pP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inout</a:t>
            </a:r>
            <a:r>
              <a:rPr sz="22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[</a:t>
            </a:r>
            <a:r>
              <a:rPr sz="3300" b="1" spc="112" baseline="1262" dirty="0">
                <a:solidFill>
                  <a:srgbClr val="FF0000"/>
                </a:solidFill>
                <a:latin typeface="宋体"/>
                <a:cs typeface="宋体"/>
              </a:rPr>
              <a:t>信号位宽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3300" b="1" baseline="1262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0]</a:t>
            </a:r>
            <a:r>
              <a:rPr sz="225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112" baseline="1262" dirty="0">
                <a:solidFill>
                  <a:srgbClr val="FF0000"/>
                </a:solidFill>
                <a:latin typeface="宋体"/>
                <a:cs typeface="宋体"/>
              </a:rPr>
              <a:t>端口名</a:t>
            </a:r>
            <a:r>
              <a:rPr sz="2250" b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3300" b="1" spc="-330" baseline="1262" dirty="0">
                <a:solidFill>
                  <a:srgbClr val="FF0000"/>
                </a:solidFill>
                <a:latin typeface="宋体"/>
                <a:cs typeface="宋体"/>
              </a:rPr>
              <a:t>； </a:t>
            </a:r>
            <a:r>
              <a:rPr sz="2250" b="1" dirty="0">
                <a:solidFill>
                  <a:srgbClr val="006600"/>
                </a:solidFill>
                <a:latin typeface="Times New Roman"/>
                <a:cs typeface="Times New Roman"/>
              </a:rPr>
              <a:t>//(</a:t>
            </a:r>
            <a:r>
              <a:rPr sz="3300" b="1" spc="112" baseline="1262" dirty="0">
                <a:solidFill>
                  <a:srgbClr val="006600"/>
                </a:solidFill>
                <a:latin typeface="宋体"/>
                <a:cs typeface="宋体"/>
              </a:rPr>
              <a:t>共有</a:t>
            </a:r>
            <a:r>
              <a:rPr sz="2250" b="1" dirty="0">
                <a:solidFill>
                  <a:srgbClr val="006600"/>
                </a:solidFill>
                <a:latin typeface="Times New Roman"/>
                <a:cs typeface="Times New Roman"/>
              </a:rPr>
              <a:t>k</a:t>
            </a:r>
            <a:r>
              <a:rPr sz="3300" b="1" spc="112" baseline="1262" dirty="0">
                <a:solidFill>
                  <a:srgbClr val="006600"/>
                </a:solidFill>
                <a:latin typeface="宋体"/>
                <a:cs typeface="宋体"/>
              </a:rPr>
              <a:t>个双向总线端口</a:t>
            </a:r>
            <a:r>
              <a:rPr sz="2250" b="1" spc="-50" dirty="0">
                <a:solidFill>
                  <a:srgbClr val="006600"/>
                </a:solidFill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062855" cy="1158240"/>
            <a:chOff x="9144" y="228600"/>
            <a:chExt cx="506285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20344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模块的内容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9058" y="1363980"/>
            <a:ext cx="2139950" cy="444500"/>
            <a:chOff x="489058" y="1363980"/>
            <a:chExt cx="2139950" cy="4445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748" y="1375838"/>
              <a:ext cx="2115945" cy="420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9051" y="1363979"/>
              <a:ext cx="2139950" cy="444500"/>
            </a:xfrm>
            <a:custGeom>
              <a:avLst/>
              <a:gdLst/>
              <a:ahLst/>
              <a:cxnLst/>
              <a:rect l="l" t="t" r="r" b="b"/>
              <a:pathLst>
                <a:path w="2139950" h="444500">
                  <a:moveTo>
                    <a:pt x="2115947" y="24130"/>
                  </a:moveTo>
                  <a:lnTo>
                    <a:pt x="2104250" y="24130"/>
                  </a:lnTo>
                  <a:lnTo>
                    <a:pt x="2104250" y="35560"/>
                  </a:lnTo>
                  <a:lnTo>
                    <a:pt x="2104250" y="408940"/>
                  </a:lnTo>
                  <a:lnTo>
                    <a:pt x="35077" y="408940"/>
                  </a:lnTo>
                  <a:lnTo>
                    <a:pt x="35077" y="35560"/>
                  </a:lnTo>
                  <a:lnTo>
                    <a:pt x="2104250" y="35560"/>
                  </a:lnTo>
                  <a:lnTo>
                    <a:pt x="2104250" y="24130"/>
                  </a:lnTo>
                  <a:lnTo>
                    <a:pt x="23380" y="24130"/>
                  </a:lnTo>
                  <a:lnTo>
                    <a:pt x="23380" y="35560"/>
                  </a:lnTo>
                  <a:lnTo>
                    <a:pt x="23380" y="408940"/>
                  </a:lnTo>
                  <a:lnTo>
                    <a:pt x="23380" y="421640"/>
                  </a:lnTo>
                  <a:lnTo>
                    <a:pt x="2115947" y="421640"/>
                  </a:lnTo>
                  <a:lnTo>
                    <a:pt x="2115947" y="409333"/>
                  </a:lnTo>
                  <a:lnTo>
                    <a:pt x="2115947" y="408940"/>
                  </a:lnTo>
                  <a:lnTo>
                    <a:pt x="2115947" y="35560"/>
                  </a:lnTo>
                  <a:lnTo>
                    <a:pt x="2115947" y="35242"/>
                  </a:lnTo>
                  <a:lnTo>
                    <a:pt x="2115947" y="24130"/>
                  </a:lnTo>
                  <a:close/>
                </a:path>
                <a:path w="2139950" h="444500">
                  <a:moveTo>
                    <a:pt x="2139327" y="11861"/>
                  </a:moveTo>
                  <a:lnTo>
                    <a:pt x="2127631" y="11861"/>
                  </a:lnTo>
                  <a:lnTo>
                    <a:pt x="2127631" y="432714"/>
                  </a:lnTo>
                  <a:lnTo>
                    <a:pt x="2139327" y="432714"/>
                  </a:lnTo>
                  <a:lnTo>
                    <a:pt x="2139327" y="11861"/>
                  </a:lnTo>
                  <a:close/>
                </a:path>
                <a:path w="2139950" h="444500">
                  <a:moveTo>
                    <a:pt x="2139327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433070"/>
                  </a:lnTo>
                  <a:lnTo>
                    <a:pt x="0" y="444500"/>
                  </a:lnTo>
                  <a:lnTo>
                    <a:pt x="2139327" y="444500"/>
                  </a:lnTo>
                  <a:lnTo>
                    <a:pt x="2139327" y="433070"/>
                  </a:lnTo>
                  <a:lnTo>
                    <a:pt x="11696" y="433070"/>
                  </a:lnTo>
                  <a:lnTo>
                    <a:pt x="11696" y="11430"/>
                  </a:lnTo>
                  <a:lnTo>
                    <a:pt x="2139327" y="11430"/>
                  </a:lnTo>
                  <a:lnTo>
                    <a:pt x="2139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2439" y="1409900"/>
            <a:ext cx="209296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0"/>
              </a:spcBef>
            </a:pPr>
            <a:r>
              <a:rPr sz="1850" b="1" dirty="0">
                <a:solidFill>
                  <a:srgbClr val="010199"/>
                </a:solidFill>
                <a:latin typeface="Arial"/>
                <a:cs typeface="Arial"/>
              </a:rPr>
              <a:t>2</a:t>
            </a:r>
            <a:r>
              <a:rPr sz="2700" b="1" baseline="1543" dirty="0">
                <a:solidFill>
                  <a:srgbClr val="010199"/>
                </a:solidFill>
                <a:latin typeface="宋体"/>
                <a:cs typeface="宋体"/>
              </a:rPr>
              <a:t>．内部信号说</a:t>
            </a:r>
            <a:r>
              <a:rPr sz="2700" b="1" spc="-75" baseline="1543" dirty="0">
                <a:solidFill>
                  <a:srgbClr val="010199"/>
                </a:solidFill>
                <a:latin typeface="宋体"/>
                <a:cs typeface="宋体"/>
              </a:rPr>
              <a:t>明</a:t>
            </a:r>
            <a:endParaRPr sz="2700" baseline="1543">
              <a:latin typeface="宋体"/>
              <a:cs typeface="宋体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90" y="1855141"/>
            <a:ext cx="7224608" cy="43254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70890" y="1855141"/>
            <a:ext cx="7225030" cy="433070"/>
          </a:xfrm>
          <a:prstGeom prst="rect">
            <a:avLst/>
          </a:prstGeom>
          <a:ln w="17535">
            <a:solidFill>
              <a:srgbClr val="010199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375"/>
              </a:spcBef>
            </a:pPr>
            <a:r>
              <a:rPr sz="1850" spc="-25" dirty="0">
                <a:solidFill>
                  <a:srgbClr val="010199"/>
                </a:solidFill>
                <a:latin typeface="宋体"/>
                <a:cs typeface="宋体"/>
              </a:rPr>
              <a:t>在模块内用到的和与端口有关的两种变量类型</a:t>
            </a:r>
            <a:r>
              <a:rPr sz="1850" spc="-1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wire</a:t>
            </a:r>
            <a:r>
              <a:rPr sz="3225" b="1" spc="75" baseline="1291" dirty="0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sz="2200" b="1" spc="-25" dirty="0">
                <a:solidFill>
                  <a:srgbClr val="FF0000"/>
                </a:solidFill>
                <a:latin typeface="Arial"/>
                <a:cs typeface="Arial"/>
              </a:rPr>
              <a:t>reg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9200" y="2416810"/>
            <a:ext cx="7610475" cy="2372360"/>
            <a:chOff x="559200" y="2416810"/>
            <a:chExt cx="7610475" cy="237236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890" y="2427966"/>
              <a:ext cx="7587007" cy="23497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9193" y="2416809"/>
              <a:ext cx="7610475" cy="2372360"/>
            </a:xfrm>
            <a:custGeom>
              <a:avLst/>
              <a:gdLst/>
              <a:ahLst/>
              <a:cxnLst/>
              <a:rect l="l" t="t" r="r" b="b"/>
              <a:pathLst>
                <a:path w="7610475" h="2372360">
                  <a:moveTo>
                    <a:pt x="7587005" y="34544"/>
                  </a:moveTo>
                  <a:lnTo>
                    <a:pt x="7575321" y="34544"/>
                  </a:lnTo>
                  <a:lnTo>
                    <a:pt x="7575321" y="2337536"/>
                  </a:lnTo>
                  <a:lnTo>
                    <a:pt x="7587005" y="2337536"/>
                  </a:lnTo>
                  <a:lnTo>
                    <a:pt x="7587005" y="34544"/>
                  </a:lnTo>
                  <a:close/>
                </a:path>
                <a:path w="7610475" h="2372360">
                  <a:moveTo>
                    <a:pt x="7587005" y="22860"/>
                  </a:moveTo>
                  <a:lnTo>
                    <a:pt x="23380" y="22860"/>
                  </a:lnTo>
                  <a:lnTo>
                    <a:pt x="23380" y="34290"/>
                  </a:lnTo>
                  <a:lnTo>
                    <a:pt x="23380" y="2338070"/>
                  </a:lnTo>
                  <a:lnTo>
                    <a:pt x="23380" y="2349500"/>
                  </a:lnTo>
                  <a:lnTo>
                    <a:pt x="7587005" y="2349500"/>
                  </a:lnTo>
                  <a:lnTo>
                    <a:pt x="7587005" y="2338070"/>
                  </a:lnTo>
                  <a:lnTo>
                    <a:pt x="35077" y="2338070"/>
                  </a:lnTo>
                  <a:lnTo>
                    <a:pt x="35077" y="34290"/>
                  </a:lnTo>
                  <a:lnTo>
                    <a:pt x="7587005" y="34290"/>
                  </a:lnTo>
                  <a:lnTo>
                    <a:pt x="7587005" y="22860"/>
                  </a:lnTo>
                  <a:close/>
                </a:path>
                <a:path w="7610475" h="2372360">
                  <a:moveTo>
                    <a:pt x="7610386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2360930"/>
                  </a:lnTo>
                  <a:lnTo>
                    <a:pt x="0" y="2372360"/>
                  </a:lnTo>
                  <a:lnTo>
                    <a:pt x="7610386" y="2372360"/>
                  </a:lnTo>
                  <a:lnTo>
                    <a:pt x="7610386" y="2360930"/>
                  </a:lnTo>
                  <a:lnTo>
                    <a:pt x="11696" y="2360930"/>
                  </a:lnTo>
                  <a:lnTo>
                    <a:pt x="11696" y="11430"/>
                  </a:lnTo>
                  <a:lnTo>
                    <a:pt x="7598702" y="11430"/>
                  </a:lnTo>
                  <a:lnTo>
                    <a:pt x="7598702" y="2360917"/>
                  </a:lnTo>
                  <a:lnTo>
                    <a:pt x="7610386" y="2360917"/>
                  </a:lnTo>
                  <a:lnTo>
                    <a:pt x="7610386" y="11430"/>
                  </a:lnTo>
                  <a:lnTo>
                    <a:pt x="7610386" y="11163"/>
                  </a:lnTo>
                  <a:lnTo>
                    <a:pt x="7610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3735" y="2421579"/>
            <a:ext cx="4599305" cy="19926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600" b="1" dirty="0">
                <a:solidFill>
                  <a:srgbClr val="010199"/>
                </a:solidFill>
                <a:latin typeface="华文行楷"/>
                <a:cs typeface="华文行楷"/>
              </a:rPr>
              <a:t>语法</a:t>
            </a:r>
            <a:r>
              <a:rPr sz="1600" b="1" spc="-50" dirty="0">
                <a:solidFill>
                  <a:srgbClr val="010199"/>
                </a:solidFill>
                <a:latin typeface="华文行楷"/>
                <a:cs typeface="华文行楷"/>
              </a:rPr>
              <a:t>：</a:t>
            </a:r>
            <a:endParaRPr sz="1600">
              <a:latin typeface="华文行楷"/>
              <a:cs typeface="华文行楷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tabLst>
                <a:tab pos="663575" algn="l"/>
              </a:tabLst>
            </a:pPr>
            <a:r>
              <a:rPr sz="2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wire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25" b="1" spc="75" baseline="1291" dirty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25" b="1" baseline="1291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3225" b="1" spc="75" baseline="1291" dirty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2…</a:t>
            </a:r>
            <a:r>
              <a:rPr sz="3225" b="1" spc="-37" baseline="1291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3225" baseline="1291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wire</a:t>
            </a:r>
            <a:r>
              <a:rPr sz="22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[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width-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25" b="1" baseline="1291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2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] </a:t>
            </a:r>
            <a:r>
              <a:rPr sz="3225" b="1" spc="75" baseline="1291" dirty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25" b="1" baseline="1291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3225" b="1" spc="75" baseline="1291" dirty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2…</a:t>
            </a:r>
            <a:r>
              <a:rPr sz="3225" b="1" spc="-37" baseline="1291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3225" baseline="1291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663575" algn="l"/>
              </a:tabLst>
            </a:pP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reg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25" b="1" spc="75" baseline="1291" dirty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25" b="1" baseline="1291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3225" b="1" spc="75" baseline="1291" dirty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2…</a:t>
            </a:r>
            <a:r>
              <a:rPr sz="3225" b="1" spc="-37" baseline="1291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3225" baseline="1291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reg</a:t>
            </a:r>
            <a:r>
              <a:rPr sz="22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[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width-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25" b="1" baseline="1291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2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] </a:t>
            </a:r>
            <a:r>
              <a:rPr sz="3225" b="1" spc="75" baseline="1291" dirty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25" b="1" baseline="1291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3225" b="1" spc="75" baseline="1291" dirty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2…</a:t>
            </a:r>
            <a:r>
              <a:rPr sz="3225" b="1" spc="-37" baseline="1291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3225" baseline="1291">
              <a:latin typeface="宋体"/>
              <a:cs typeface="宋体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5527" y="4988142"/>
            <a:ext cx="7949565" cy="1239520"/>
            <a:chOff x="395527" y="4988142"/>
            <a:chExt cx="7949565" cy="123952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226" y="5069975"/>
              <a:ext cx="7926026" cy="11456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7368" y="4999833"/>
              <a:ext cx="7855885" cy="31563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3071" y="5005678"/>
              <a:ext cx="7914640" cy="1204595"/>
            </a:xfrm>
            <a:custGeom>
              <a:avLst/>
              <a:gdLst/>
              <a:ahLst/>
              <a:cxnLst/>
              <a:rect l="l" t="t" r="r" b="b"/>
              <a:pathLst>
                <a:path w="7914640" h="1204595">
                  <a:moveTo>
                    <a:pt x="0" y="225772"/>
                  </a:moveTo>
                  <a:lnTo>
                    <a:pt x="5914" y="196478"/>
                  </a:lnTo>
                  <a:lnTo>
                    <a:pt x="22042" y="172557"/>
                  </a:lnTo>
                  <a:lnTo>
                    <a:pt x="45963" y="156428"/>
                  </a:lnTo>
                  <a:lnTo>
                    <a:pt x="75257" y="150514"/>
                  </a:lnTo>
                  <a:lnTo>
                    <a:pt x="7763822" y="150514"/>
                  </a:lnTo>
                  <a:lnTo>
                    <a:pt x="7763822" y="75257"/>
                  </a:lnTo>
                  <a:lnTo>
                    <a:pt x="7769736" y="45963"/>
                  </a:lnTo>
                  <a:lnTo>
                    <a:pt x="7785864" y="22042"/>
                  </a:lnTo>
                  <a:lnTo>
                    <a:pt x="7809786" y="5914"/>
                  </a:lnTo>
                  <a:lnTo>
                    <a:pt x="7839080" y="0"/>
                  </a:lnTo>
                  <a:lnTo>
                    <a:pt x="7868373" y="5914"/>
                  </a:lnTo>
                  <a:lnTo>
                    <a:pt x="7892294" y="22042"/>
                  </a:lnTo>
                  <a:lnTo>
                    <a:pt x="7908422" y="45963"/>
                  </a:lnTo>
                  <a:lnTo>
                    <a:pt x="7914337" y="75257"/>
                  </a:lnTo>
                  <a:lnTo>
                    <a:pt x="7914337" y="978329"/>
                  </a:lnTo>
                  <a:lnTo>
                    <a:pt x="7908422" y="1007622"/>
                  </a:lnTo>
                  <a:lnTo>
                    <a:pt x="7892294" y="1031544"/>
                  </a:lnTo>
                  <a:lnTo>
                    <a:pt x="7868373" y="1047672"/>
                  </a:lnTo>
                  <a:lnTo>
                    <a:pt x="7839080" y="1053586"/>
                  </a:lnTo>
                  <a:lnTo>
                    <a:pt x="150514" y="1053586"/>
                  </a:lnTo>
                  <a:lnTo>
                    <a:pt x="150514" y="1128844"/>
                  </a:lnTo>
                  <a:lnTo>
                    <a:pt x="144600" y="1158137"/>
                  </a:lnTo>
                  <a:lnTo>
                    <a:pt x="128472" y="1182059"/>
                  </a:lnTo>
                  <a:lnTo>
                    <a:pt x="104550" y="1198187"/>
                  </a:lnTo>
                  <a:lnTo>
                    <a:pt x="75257" y="1204101"/>
                  </a:lnTo>
                  <a:lnTo>
                    <a:pt x="45963" y="1198187"/>
                  </a:lnTo>
                  <a:lnTo>
                    <a:pt x="22042" y="1182059"/>
                  </a:lnTo>
                  <a:lnTo>
                    <a:pt x="5914" y="1158137"/>
                  </a:lnTo>
                  <a:lnTo>
                    <a:pt x="0" y="1128844"/>
                  </a:lnTo>
                  <a:lnTo>
                    <a:pt x="0" y="225772"/>
                  </a:lnTo>
                  <a:close/>
                </a:path>
              </a:pathLst>
            </a:custGeom>
            <a:ln w="35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9358" y="5063400"/>
              <a:ext cx="185584" cy="1103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27" y="5176290"/>
              <a:ext cx="185585" cy="1479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585" y="5231450"/>
              <a:ext cx="0" cy="828040"/>
            </a:xfrm>
            <a:custGeom>
              <a:avLst/>
              <a:gdLst/>
              <a:ahLst/>
              <a:cxnLst/>
              <a:rect l="l" t="t" r="r" b="b"/>
              <a:pathLst>
                <a:path h="828039">
                  <a:moveTo>
                    <a:pt x="0" y="0"/>
                  </a:moveTo>
                  <a:lnTo>
                    <a:pt x="0" y="827814"/>
                  </a:lnTo>
                </a:path>
              </a:pathLst>
            </a:custGeom>
            <a:ln w="35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2221" y="5136068"/>
            <a:ext cx="7774940" cy="8705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50" spc="-20" dirty="0">
                <a:solidFill>
                  <a:srgbClr val="010199"/>
                </a:solidFill>
                <a:latin typeface="华文行楷"/>
                <a:cs typeface="华文行楷"/>
              </a:rPr>
              <a:t>说明：</a:t>
            </a:r>
            <a:endParaRPr sz="1650">
              <a:latin typeface="华文行楷"/>
              <a:cs typeface="华文行楷"/>
            </a:endParaRPr>
          </a:p>
          <a:p>
            <a:pPr marL="12700" marR="5080">
              <a:lnSpc>
                <a:spcPts val="2210"/>
              </a:lnSpc>
              <a:spcBef>
                <a:spcPts val="204"/>
              </a:spcBef>
            </a:pPr>
            <a:r>
              <a:rPr sz="1850" spc="-25" dirty="0">
                <a:solidFill>
                  <a:srgbClr val="010199"/>
                </a:solidFill>
                <a:latin typeface="宋体"/>
                <a:cs typeface="宋体"/>
              </a:rPr>
              <a:t>用</a:t>
            </a:r>
            <a:r>
              <a:rPr sz="1850" spc="-20" dirty="0">
                <a:solidFill>
                  <a:srgbClr val="010199"/>
                </a:solidFill>
                <a:latin typeface="Arial"/>
                <a:cs typeface="Arial"/>
              </a:rPr>
              <a:t>input</a:t>
            </a:r>
            <a:r>
              <a:rPr sz="1850" spc="-25" dirty="0">
                <a:solidFill>
                  <a:srgbClr val="010199"/>
                </a:solidFill>
                <a:latin typeface="宋体"/>
                <a:cs typeface="宋体"/>
              </a:rPr>
              <a:t>定义的端口信号没有类型说明，只有</a:t>
            </a:r>
            <a:r>
              <a:rPr sz="1850" spc="-20" dirty="0">
                <a:solidFill>
                  <a:srgbClr val="010199"/>
                </a:solidFill>
                <a:latin typeface="Arial"/>
                <a:cs typeface="Arial"/>
              </a:rPr>
              <a:t>output</a:t>
            </a:r>
            <a:r>
              <a:rPr sz="1850" spc="-25" dirty="0">
                <a:solidFill>
                  <a:srgbClr val="010199"/>
                </a:solidFill>
                <a:latin typeface="宋体"/>
                <a:cs typeface="宋体"/>
              </a:rPr>
              <a:t>定义的信号和内部信</a:t>
            </a:r>
            <a:r>
              <a:rPr sz="1850" spc="-50" dirty="0">
                <a:solidFill>
                  <a:srgbClr val="010199"/>
                </a:solidFill>
                <a:latin typeface="宋体"/>
                <a:cs typeface="宋体"/>
              </a:rPr>
              <a:t>号</a:t>
            </a:r>
            <a:r>
              <a:rPr sz="1850" spc="500" dirty="0">
                <a:solidFill>
                  <a:srgbClr val="010199"/>
                </a:solidFill>
                <a:latin typeface="宋体"/>
                <a:cs typeface="宋体"/>
              </a:rPr>
              <a:t> </a:t>
            </a:r>
            <a:r>
              <a:rPr sz="1850" spc="-25" dirty="0">
                <a:solidFill>
                  <a:srgbClr val="010199"/>
                </a:solidFill>
                <a:latin typeface="宋体"/>
                <a:cs typeface="宋体"/>
              </a:rPr>
              <a:t>具有</a:t>
            </a:r>
            <a:r>
              <a:rPr sz="1850" spc="-10" dirty="0">
                <a:solidFill>
                  <a:srgbClr val="010199"/>
                </a:solidFill>
                <a:latin typeface="Arial"/>
                <a:cs typeface="Arial"/>
              </a:rPr>
              <a:t>wire</a:t>
            </a:r>
            <a:r>
              <a:rPr sz="1850" spc="-25" dirty="0">
                <a:solidFill>
                  <a:srgbClr val="010199"/>
                </a:solidFill>
                <a:latin typeface="宋体"/>
                <a:cs typeface="宋体"/>
              </a:rPr>
              <a:t>、</a:t>
            </a:r>
            <a:r>
              <a:rPr sz="1850" spc="-20" dirty="0">
                <a:solidFill>
                  <a:srgbClr val="010199"/>
                </a:solidFill>
                <a:latin typeface="Arial"/>
                <a:cs typeface="Arial"/>
              </a:rPr>
              <a:t>reg</a:t>
            </a:r>
            <a:r>
              <a:rPr sz="1850" spc="-25" dirty="0">
                <a:solidFill>
                  <a:srgbClr val="010199"/>
                </a:solidFill>
                <a:latin typeface="宋体"/>
                <a:cs typeface="宋体"/>
              </a:rPr>
              <a:t>类型声明要求。</a:t>
            </a:r>
            <a:r>
              <a:rPr sz="2700" b="1" u="sng" baseline="154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信号定义为</a:t>
            </a:r>
            <a:r>
              <a:rPr sz="185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intput</a:t>
            </a:r>
            <a:r>
              <a:rPr sz="2700" b="1" u="sng" baseline="154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类型时默认隐含为</a:t>
            </a:r>
            <a:r>
              <a:rPr sz="185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wire</a:t>
            </a:r>
            <a:r>
              <a:rPr sz="2700" b="1" u="sng" baseline="154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型</a:t>
            </a:r>
            <a:r>
              <a:rPr sz="2700" b="1" u="sng" spc="-75" baseline="154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。</a:t>
            </a:r>
            <a:endParaRPr sz="2700" baseline="1543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062855" cy="1158240"/>
            <a:chOff x="9144" y="228600"/>
            <a:chExt cx="506285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20344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模块的内容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258" y="1458948"/>
            <a:ext cx="2089261" cy="404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1029" y="1464944"/>
            <a:ext cx="2077720" cy="392430"/>
          </a:xfrm>
          <a:prstGeom prst="rect">
            <a:avLst/>
          </a:prstGeom>
          <a:ln w="3462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solidFill>
                  <a:srgbClr val="010199"/>
                </a:solidFill>
                <a:latin typeface="Arial"/>
                <a:cs typeface="Arial"/>
              </a:rPr>
              <a:t>3</a:t>
            </a:r>
            <a:r>
              <a:rPr sz="2625" b="1" baseline="1587" dirty="0">
                <a:solidFill>
                  <a:srgbClr val="010199"/>
                </a:solidFill>
                <a:latin typeface="宋体"/>
                <a:cs typeface="宋体"/>
              </a:rPr>
              <a:t>．</a:t>
            </a:r>
            <a:r>
              <a:rPr sz="2625" b="1" spc="89" baseline="1587" dirty="0">
                <a:solidFill>
                  <a:srgbClr val="010199"/>
                </a:solidFill>
                <a:latin typeface="宋体"/>
                <a:cs typeface="宋体"/>
              </a:rPr>
              <a:t>功能定</a:t>
            </a:r>
            <a:r>
              <a:rPr sz="2625" b="1" spc="15" baseline="1587" dirty="0">
                <a:solidFill>
                  <a:srgbClr val="010199"/>
                </a:solidFill>
                <a:latin typeface="宋体"/>
                <a:cs typeface="宋体"/>
              </a:rPr>
              <a:t>义</a:t>
            </a:r>
            <a:endParaRPr sz="2625" baseline="1587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2287" y="2105348"/>
            <a:ext cx="7284084" cy="3013075"/>
            <a:chOff x="802287" y="2105348"/>
            <a:chExt cx="7284084" cy="30130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287" y="2105348"/>
              <a:ext cx="7283560" cy="30126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64118" y="3074951"/>
              <a:ext cx="415925" cy="1662430"/>
            </a:xfrm>
            <a:custGeom>
              <a:avLst/>
              <a:gdLst/>
              <a:ahLst/>
              <a:cxnLst/>
              <a:rect l="l" t="t" r="r" b="b"/>
              <a:pathLst>
                <a:path w="415925" h="1662429">
                  <a:moveTo>
                    <a:pt x="415543" y="1662175"/>
                  </a:moveTo>
                  <a:lnTo>
                    <a:pt x="360309" y="1657227"/>
                  </a:lnTo>
                  <a:lnTo>
                    <a:pt x="310677" y="1643264"/>
                  </a:lnTo>
                  <a:lnTo>
                    <a:pt x="268626" y="1621605"/>
                  </a:lnTo>
                  <a:lnTo>
                    <a:pt x="236138" y="1593572"/>
                  </a:lnTo>
                  <a:lnTo>
                    <a:pt x="215193" y="1560484"/>
                  </a:lnTo>
                  <a:lnTo>
                    <a:pt x="207771" y="1523662"/>
                  </a:lnTo>
                  <a:lnTo>
                    <a:pt x="207771" y="969600"/>
                  </a:lnTo>
                  <a:lnTo>
                    <a:pt x="200350" y="932778"/>
                  </a:lnTo>
                  <a:lnTo>
                    <a:pt x="179404" y="899690"/>
                  </a:lnTo>
                  <a:lnTo>
                    <a:pt x="146916" y="871657"/>
                  </a:lnTo>
                  <a:lnTo>
                    <a:pt x="104866" y="849998"/>
                  </a:lnTo>
                  <a:lnTo>
                    <a:pt x="55234" y="836035"/>
                  </a:lnTo>
                  <a:lnTo>
                    <a:pt x="0" y="831087"/>
                  </a:lnTo>
                  <a:lnTo>
                    <a:pt x="55234" y="826139"/>
                  </a:lnTo>
                  <a:lnTo>
                    <a:pt x="104866" y="812176"/>
                  </a:lnTo>
                  <a:lnTo>
                    <a:pt x="146916" y="790518"/>
                  </a:lnTo>
                  <a:lnTo>
                    <a:pt x="179404" y="762484"/>
                  </a:lnTo>
                  <a:lnTo>
                    <a:pt x="200350" y="729397"/>
                  </a:lnTo>
                  <a:lnTo>
                    <a:pt x="207771" y="692574"/>
                  </a:lnTo>
                  <a:lnTo>
                    <a:pt x="207771" y="138512"/>
                  </a:lnTo>
                  <a:lnTo>
                    <a:pt x="215193" y="101690"/>
                  </a:lnTo>
                  <a:lnTo>
                    <a:pt x="236138" y="68602"/>
                  </a:lnTo>
                  <a:lnTo>
                    <a:pt x="268626" y="40569"/>
                  </a:lnTo>
                  <a:lnTo>
                    <a:pt x="310677" y="18911"/>
                  </a:lnTo>
                  <a:lnTo>
                    <a:pt x="360309" y="4947"/>
                  </a:lnTo>
                  <a:lnTo>
                    <a:pt x="415543" y="0"/>
                  </a:lnTo>
                </a:path>
              </a:pathLst>
            </a:custGeom>
            <a:ln w="46171">
              <a:solidFill>
                <a:srgbClr val="010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8059" y="2111375"/>
            <a:ext cx="7277788" cy="2779031"/>
          </a:xfrm>
          <a:prstGeom prst="rect">
            <a:avLst/>
          </a:prstGeom>
          <a:ln w="34627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75565" marR="217804" indent="443865">
              <a:lnSpc>
                <a:spcPts val="2540"/>
              </a:lnSpc>
              <a:spcBef>
                <a:spcPts val="465"/>
              </a:spcBef>
            </a:pPr>
            <a:r>
              <a:rPr sz="2150" dirty="0">
                <a:solidFill>
                  <a:srgbClr val="010199"/>
                </a:solidFill>
                <a:latin typeface="宋体"/>
                <a:cs typeface="宋体"/>
              </a:rPr>
              <a:t>模块中最重要的部分是逻辑功能定义部分。有</a:t>
            </a:r>
            <a:r>
              <a:rPr sz="2150" dirty="0">
                <a:solidFill>
                  <a:srgbClr val="010199"/>
                </a:solidFill>
                <a:latin typeface="Arial"/>
                <a:cs typeface="Arial"/>
              </a:rPr>
              <a:t>3</a:t>
            </a:r>
            <a:r>
              <a:rPr sz="2150" dirty="0">
                <a:solidFill>
                  <a:srgbClr val="010199"/>
                </a:solidFill>
                <a:latin typeface="宋体"/>
                <a:cs typeface="宋体"/>
              </a:rPr>
              <a:t>种方</a:t>
            </a:r>
            <a:r>
              <a:rPr sz="2150" spc="-50" dirty="0">
                <a:solidFill>
                  <a:srgbClr val="010199"/>
                </a:solidFill>
                <a:latin typeface="宋体"/>
                <a:cs typeface="宋体"/>
              </a:rPr>
              <a:t>法</a:t>
            </a:r>
            <a:r>
              <a:rPr sz="2150" dirty="0">
                <a:solidFill>
                  <a:srgbClr val="010199"/>
                </a:solidFill>
                <a:latin typeface="宋体"/>
                <a:cs typeface="宋体"/>
              </a:rPr>
              <a:t>可在模块中产生逻辑</a:t>
            </a:r>
            <a:r>
              <a:rPr sz="215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2150" dirty="0">
              <a:latin typeface="宋体"/>
              <a:cs typeface="宋体"/>
            </a:endParaRPr>
          </a:p>
          <a:p>
            <a:pPr marL="1322070">
              <a:lnSpc>
                <a:spcPct val="100000"/>
              </a:lnSpc>
              <a:spcBef>
                <a:spcPts val="800"/>
              </a:spcBef>
            </a:pPr>
            <a:r>
              <a:rPr sz="3150" b="1" spc="104" baseline="1322" dirty="0">
                <a:solidFill>
                  <a:srgbClr val="010199"/>
                </a:solidFill>
                <a:latin typeface="宋体"/>
                <a:cs typeface="宋体"/>
              </a:rPr>
              <a:t>用</a:t>
            </a:r>
            <a:r>
              <a:rPr sz="3150" b="1" baseline="1322" dirty="0">
                <a:solidFill>
                  <a:srgbClr val="010199"/>
                </a:solidFill>
                <a:latin typeface="宋体"/>
                <a:cs typeface="宋体"/>
              </a:rPr>
              <a:t>“</a:t>
            </a:r>
            <a:r>
              <a:rPr sz="2150" b="1" dirty="0">
                <a:solidFill>
                  <a:srgbClr val="010199"/>
                </a:solidFill>
                <a:latin typeface="Arial"/>
                <a:cs typeface="Arial"/>
              </a:rPr>
              <a:t>assign”</a:t>
            </a:r>
            <a:r>
              <a:rPr sz="3150" b="1" spc="104" baseline="1322" dirty="0">
                <a:solidFill>
                  <a:srgbClr val="010199"/>
                </a:solidFill>
                <a:latin typeface="宋体"/>
                <a:cs typeface="宋体"/>
              </a:rPr>
              <a:t>连续赋值语</a:t>
            </a:r>
            <a:r>
              <a:rPr sz="3150" b="1" spc="30" baseline="1322" dirty="0">
                <a:solidFill>
                  <a:srgbClr val="010199"/>
                </a:solidFill>
                <a:latin typeface="宋体"/>
                <a:cs typeface="宋体"/>
              </a:rPr>
              <a:t>句</a:t>
            </a:r>
            <a:endParaRPr sz="3150" baseline="1322" dirty="0">
              <a:latin typeface="宋体"/>
              <a:cs typeface="宋体"/>
            </a:endParaRPr>
          </a:p>
          <a:p>
            <a:pPr marL="1322070" marR="2042795">
              <a:lnSpc>
                <a:spcPts val="6590"/>
              </a:lnSpc>
              <a:spcBef>
                <a:spcPts val="800"/>
              </a:spcBef>
            </a:pPr>
            <a:r>
              <a:rPr sz="2100" b="1" spc="70" dirty="0">
                <a:solidFill>
                  <a:srgbClr val="010199"/>
                </a:solidFill>
                <a:latin typeface="宋体"/>
                <a:cs typeface="宋体"/>
              </a:rPr>
              <a:t>用元件例化方法（即元件调用</a:t>
            </a:r>
            <a:r>
              <a:rPr sz="2100" b="1" spc="20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r>
              <a:rPr sz="3150" b="1" spc="104" baseline="1322" dirty="0">
                <a:solidFill>
                  <a:srgbClr val="010199"/>
                </a:solidFill>
                <a:latin typeface="宋体"/>
                <a:cs typeface="宋体"/>
              </a:rPr>
              <a:t>用</a:t>
            </a:r>
            <a:r>
              <a:rPr sz="3150" b="1" baseline="1322" dirty="0">
                <a:solidFill>
                  <a:srgbClr val="010199"/>
                </a:solidFill>
                <a:latin typeface="宋体"/>
                <a:cs typeface="宋体"/>
              </a:rPr>
              <a:t>“</a:t>
            </a:r>
            <a:r>
              <a:rPr sz="2150" b="1" dirty="0">
                <a:solidFill>
                  <a:srgbClr val="010199"/>
                </a:solidFill>
                <a:latin typeface="Arial"/>
                <a:cs typeface="Arial"/>
              </a:rPr>
              <a:t>always”</a:t>
            </a:r>
            <a:r>
              <a:rPr sz="3150" b="1" spc="15" baseline="1322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3150" baseline="1322" dirty="0">
              <a:latin typeface="宋体"/>
              <a:cs typeface="宋体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7535" y="5291185"/>
            <a:ext cx="7803515" cy="923925"/>
            <a:chOff x="467535" y="5291185"/>
            <a:chExt cx="7803515" cy="92392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86" y="5360442"/>
              <a:ext cx="7779904" cy="8426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801" y="5302727"/>
              <a:ext cx="7722189" cy="23085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4849" y="5308499"/>
              <a:ext cx="7768590" cy="889000"/>
            </a:xfrm>
            <a:custGeom>
              <a:avLst/>
              <a:gdLst/>
              <a:ahLst/>
              <a:cxnLst/>
              <a:rect l="l" t="t" r="r" b="b"/>
              <a:pathLst>
                <a:path w="7768590" h="889000">
                  <a:moveTo>
                    <a:pt x="8" y="166649"/>
                  </a:moveTo>
                  <a:lnTo>
                    <a:pt x="4374" y="145026"/>
                  </a:lnTo>
                  <a:lnTo>
                    <a:pt x="16279" y="127368"/>
                  </a:lnTo>
                  <a:lnTo>
                    <a:pt x="33937" y="115462"/>
                  </a:lnTo>
                  <a:lnTo>
                    <a:pt x="55561" y="111097"/>
                  </a:lnTo>
                  <a:lnTo>
                    <a:pt x="7657272" y="111097"/>
                  </a:lnTo>
                  <a:lnTo>
                    <a:pt x="7657272" y="55552"/>
                  </a:lnTo>
                  <a:lnTo>
                    <a:pt x="7661638" y="33929"/>
                  </a:lnTo>
                  <a:lnTo>
                    <a:pt x="7673544" y="16271"/>
                  </a:lnTo>
                  <a:lnTo>
                    <a:pt x="7691202" y="4365"/>
                  </a:lnTo>
                  <a:lnTo>
                    <a:pt x="7712825" y="0"/>
                  </a:lnTo>
                  <a:lnTo>
                    <a:pt x="7734449" y="4365"/>
                  </a:lnTo>
                  <a:lnTo>
                    <a:pt x="7752107" y="16271"/>
                  </a:lnTo>
                  <a:lnTo>
                    <a:pt x="7764012" y="33929"/>
                  </a:lnTo>
                  <a:lnTo>
                    <a:pt x="7768378" y="55552"/>
                  </a:lnTo>
                  <a:lnTo>
                    <a:pt x="7768369" y="722152"/>
                  </a:lnTo>
                  <a:lnTo>
                    <a:pt x="7764004" y="743775"/>
                  </a:lnTo>
                  <a:lnTo>
                    <a:pt x="7752098" y="761434"/>
                  </a:lnTo>
                  <a:lnTo>
                    <a:pt x="7734441" y="773339"/>
                  </a:lnTo>
                  <a:lnTo>
                    <a:pt x="7712817" y="777705"/>
                  </a:lnTo>
                  <a:lnTo>
                    <a:pt x="111105" y="777705"/>
                  </a:lnTo>
                  <a:lnTo>
                    <a:pt x="111105" y="833249"/>
                  </a:lnTo>
                  <a:lnTo>
                    <a:pt x="106739" y="854873"/>
                  </a:lnTo>
                  <a:lnTo>
                    <a:pt x="94834" y="872531"/>
                  </a:lnTo>
                  <a:lnTo>
                    <a:pt x="77176" y="884436"/>
                  </a:lnTo>
                  <a:lnTo>
                    <a:pt x="55552" y="888802"/>
                  </a:lnTo>
                  <a:lnTo>
                    <a:pt x="33929" y="884436"/>
                  </a:lnTo>
                  <a:lnTo>
                    <a:pt x="16270" y="872531"/>
                  </a:lnTo>
                  <a:lnTo>
                    <a:pt x="4365" y="854873"/>
                  </a:lnTo>
                  <a:lnTo>
                    <a:pt x="0" y="833249"/>
                  </a:lnTo>
                  <a:lnTo>
                    <a:pt x="8" y="166649"/>
                  </a:lnTo>
                  <a:close/>
                </a:path>
              </a:pathLst>
            </a:custGeom>
            <a:ln w="34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24808" y="5346729"/>
              <a:ext cx="145725" cy="901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535" y="5430062"/>
              <a:ext cx="145733" cy="11795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95955" y="5475149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4">
                  <a:moveTo>
                    <a:pt x="0" y="0"/>
                  </a:moveTo>
                  <a:lnTo>
                    <a:pt x="0" y="611055"/>
                  </a:lnTo>
                </a:path>
              </a:pathLst>
            </a:custGeom>
            <a:ln w="34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8385" y="5416999"/>
            <a:ext cx="6782434" cy="623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solidFill>
                  <a:srgbClr val="010199"/>
                </a:solidFill>
                <a:latin typeface="华文行楷"/>
                <a:cs typeface="华文行楷"/>
              </a:rPr>
              <a:t>注意</a:t>
            </a:r>
            <a:r>
              <a:rPr sz="1600" spc="-50" dirty="0">
                <a:solidFill>
                  <a:srgbClr val="010199"/>
                </a:solidFill>
                <a:latin typeface="华文行楷"/>
                <a:cs typeface="华文行楷"/>
              </a:rPr>
              <a:t>：</a:t>
            </a:r>
            <a:endParaRPr sz="1600">
              <a:latin typeface="华文行楷"/>
              <a:cs typeface="华文行楷"/>
            </a:endParaRPr>
          </a:p>
          <a:p>
            <a:pPr marL="318135">
              <a:lnSpc>
                <a:spcPct val="100000"/>
              </a:lnSpc>
              <a:spcBef>
                <a:spcPts val="165"/>
              </a:spcBef>
            </a:pPr>
            <a:r>
              <a:rPr sz="2150" dirty="0">
                <a:solidFill>
                  <a:srgbClr val="010199"/>
                </a:solidFill>
                <a:latin typeface="宋体"/>
                <a:cs typeface="宋体"/>
              </a:rPr>
              <a:t>前面程序中出现的</a:t>
            </a:r>
            <a:r>
              <a:rPr sz="2150" dirty="0">
                <a:solidFill>
                  <a:srgbClr val="010199"/>
                </a:solidFill>
                <a:latin typeface="Arial"/>
                <a:cs typeface="Arial"/>
              </a:rPr>
              <a:t>initial</a:t>
            </a:r>
            <a:r>
              <a:rPr sz="2150" dirty="0">
                <a:solidFill>
                  <a:srgbClr val="010199"/>
                </a:solidFill>
                <a:latin typeface="宋体"/>
                <a:cs typeface="宋体"/>
              </a:rPr>
              <a:t>块，只能用于测试平台程序</a:t>
            </a:r>
            <a:r>
              <a:rPr sz="215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2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062855" cy="1158240"/>
            <a:chOff x="9144" y="228600"/>
            <a:chExt cx="506285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20344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模块的内容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138" y="1456438"/>
            <a:ext cx="3678570" cy="3929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1596" y="1461769"/>
            <a:ext cx="3667760" cy="382270"/>
          </a:xfrm>
          <a:prstGeom prst="rect">
            <a:avLst/>
          </a:prstGeom>
          <a:ln w="32746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320"/>
              </a:spcBef>
            </a:pPr>
            <a:r>
              <a:rPr sz="1700" b="1" dirty="0">
                <a:solidFill>
                  <a:srgbClr val="010199"/>
                </a:solidFill>
                <a:latin typeface="Arial"/>
                <a:cs typeface="Arial"/>
              </a:rPr>
              <a:t>1</a:t>
            </a:r>
            <a:r>
              <a:rPr sz="2475" b="1" baseline="1683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用</a:t>
            </a:r>
            <a:r>
              <a:rPr sz="1700" dirty="0">
                <a:solidFill>
                  <a:srgbClr val="010199"/>
                </a:solidFill>
                <a:latin typeface="Arial"/>
                <a:cs typeface="Arial"/>
              </a:rPr>
              <a:t>"assign"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声明语</a:t>
            </a:r>
            <a:r>
              <a:rPr sz="1700" spc="-50" dirty="0">
                <a:solidFill>
                  <a:srgbClr val="010199"/>
                </a:solidFill>
                <a:latin typeface="宋体"/>
                <a:cs typeface="宋体"/>
              </a:rPr>
              <a:t>句</a:t>
            </a:r>
            <a:endParaRPr sz="1700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6210" y="1925320"/>
            <a:ext cx="6910070" cy="1560830"/>
            <a:chOff x="786210" y="1925320"/>
            <a:chExt cx="6910070" cy="156083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125" y="1936725"/>
              <a:ext cx="6887768" cy="15391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6206" y="1925319"/>
              <a:ext cx="6910070" cy="1560830"/>
            </a:xfrm>
            <a:custGeom>
              <a:avLst/>
              <a:gdLst/>
              <a:ahLst/>
              <a:cxnLst/>
              <a:rect l="l" t="t" r="r" b="b"/>
              <a:pathLst>
                <a:path w="6910070" h="1560829">
                  <a:moveTo>
                    <a:pt x="6887769" y="33248"/>
                  </a:moveTo>
                  <a:lnTo>
                    <a:pt x="6876847" y="33248"/>
                  </a:lnTo>
                  <a:lnTo>
                    <a:pt x="6876847" y="1528686"/>
                  </a:lnTo>
                  <a:lnTo>
                    <a:pt x="6887769" y="1528686"/>
                  </a:lnTo>
                  <a:lnTo>
                    <a:pt x="6887769" y="33248"/>
                  </a:lnTo>
                  <a:close/>
                </a:path>
                <a:path w="6910070" h="1560829">
                  <a:moveTo>
                    <a:pt x="6887769" y="22860"/>
                  </a:moveTo>
                  <a:lnTo>
                    <a:pt x="21831" y="22860"/>
                  </a:lnTo>
                  <a:lnTo>
                    <a:pt x="21831" y="33020"/>
                  </a:lnTo>
                  <a:lnTo>
                    <a:pt x="21831" y="1529080"/>
                  </a:lnTo>
                  <a:lnTo>
                    <a:pt x="21831" y="1539240"/>
                  </a:lnTo>
                  <a:lnTo>
                    <a:pt x="6887769" y="1539240"/>
                  </a:lnTo>
                  <a:lnTo>
                    <a:pt x="6887769" y="1529080"/>
                  </a:lnTo>
                  <a:lnTo>
                    <a:pt x="32740" y="1529080"/>
                  </a:lnTo>
                  <a:lnTo>
                    <a:pt x="32740" y="33020"/>
                  </a:lnTo>
                  <a:lnTo>
                    <a:pt x="6887769" y="33020"/>
                  </a:lnTo>
                  <a:lnTo>
                    <a:pt x="6887769" y="22860"/>
                  </a:lnTo>
                  <a:close/>
                </a:path>
                <a:path w="6910070" h="1560829">
                  <a:moveTo>
                    <a:pt x="690960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550670"/>
                  </a:lnTo>
                  <a:lnTo>
                    <a:pt x="0" y="1560830"/>
                  </a:lnTo>
                  <a:lnTo>
                    <a:pt x="6909600" y="1560830"/>
                  </a:lnTo>
                  <a:lnTo>
                    <a:pt x="6909600" y="1550670"/>
                  </a:lnTo>
                  <a:lnTo>
                    <a:pt x="10909" y="1550670"/>
                  </a:lnTo>
                  <a:lnTo>
                    <a:pt x="10909" y="11430"/>
                  </a:lnTo>
                  <a:lnTo>
                    <a:pt x="6898678" y="11430"/>
                  </a:lnTo>
                  <a:lnTo>
                    <a:pt x="6898678" y="1550517"/>
                  </a:lnTo>
                  <a:lnTo>
                    <a:pt x="6909600" y="1550517"/>
                  </a:lnTo>
                  <a:lnTo>
                    <a:pt x="6909600" y="11430"/>
                  </a:lnTo>
                  <a:lnTo>
                    <a:pt x="690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8041" y="1967689"/>
            <a:ext cx="6866255" cy="1433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209550" indent="419734">
              <a:lnSpc>
                <a:spcPct val="101099"/>
              </a:lnSpc>
              <a:spcBef>
                <a:spcPts val="95"/>
              </a:spcBef>
            </a:pP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这种方法的句法很简单，只需写一个“</a:t>
            </a:r>
            <a:r>
              <a:rPr sz="1700" dirty="0">
                <a:solidFill>
                  <a:srgbClr val="010199"/>
                </a:solidFill>
                <a:latin typeface="Arial"/>
                <a:cs typeface="Arial"/>
              </a:rPr>
              <a:t>assign”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，后面再加一个</a:t>
            </a:r>
            <a:r>
              <a:rPr sz="1700" spc="-50" dirty="0">
                <a:solidFill>
                  <a:srgbClr val="010199"/>
                </a:solidFill>
                <a:latin typeface="宋体"/>
                <a:cs typeface="宋体"/>
              </a:rPr>
              <a:t>方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程式即可。如</a:t>
            </a:r>
            <a:r>
              <a:rPr sz="1700" spc="-5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1700">
              <a:latin typeface="宋体"/>
              <a:cs typeface="宋体"/>
            </a:endParaRPr>
          </a:p>
          <a:p>
            <a:pPr marR="5080" algn="ctr">
              <a:lnSpc>
                <a:spcPts val="2390"/>
              </a:lnSpc>
              <a:tabLst>
                <a:tab pos="815340" algn="l"/>
              </a:tabLst>
            </a:pPr>
            <a:r>
              <a:rPr sz="2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assign</a:t>
            </a:r>
            <a:r>
              <a:rPr sz="2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50" b="1" dirty="0">
                <a:solidFill>
                  <a:srgbClr val="010199"/>
                </a:solidFill>
                <a:latin typeface="Times New Roman"/>
                <a:cs typeface="Times New Roman"/>
              </a:rPr>
              <a:t>a</a:t>
            </a:r>
            <a:r>
              <a:rPr sz="3000" b="1" i="1" baseline="1388" dirty="0">
                <a:solidFill>
                  <a:srgbClr val="010199"/>
                </a:solidFill>
                <a:latin typeface="宋体"/>
                <a:cs typeface="宋体"/>
              </a:rPr>
              <a:t>＝</a:t>
            </a:r>
            <a:r>
              <a:rPr sz="2050" b="1" dirty="0">
                <a:solidFill>
                  <a:srgbClr val="010199"/>
                </a:solidFill>
                <a:latin typeface="Times New Roman"/>
                <a:cs typeface="Times New Roman"/>
              </a:rPr>
              <a:t>b</a:t>
            </a:r>
            <a:r>
              <a:rPr sz="2050" b="1" spc="3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010199"/>
                </a:solidFill>
                <a:latin typeface="Times New Roman"/>
                <a:cs typeface="Times New Roman"/>
              </a:rPr>
              <a:t>&amp;</a:t>
            </a:r>
            <a:r>
              <a:rPr sz="2050" b="1" spc="2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0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c</a:t>
            </a:r>
            <a:r>
              <a:rPr sz="3000" b="1" i="1" spc="-37" baseline="1388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3000" baseline="1388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宋体"/>
              <a:cs typeface="宋体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例中的方程式描述了一个有两个输入的与门</a:t>
            </a:r>
            <a:r>
              <a:rPr sz="170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3984" y="3902905"/>
            <a:ext cx="6689090" cy="1973580"/>
            <a:chOff x="863984" y="3902905"/>
            <a:chExt cx="6689090" cy="1973580"/>
          </a:xfrm>
        </p:grpSpPr>
        <p:sp>
          <p:nvSpPr>
            <p:cNvPr id="13" name="object 13"/>
            <p:cNvSpPr/>
            <p:nvPr/>
          </p:nvSpPr>
          <p:spPr>
            <a:xfrm>
              <a:off x="868077" y="3906999"/>
              <a:ext cx="6680834" cy="1965325"/>
            </a:xfrm>
            <a:custGeom>
              <a:avLst/>
              <a:gdLst/>
              <a:ahLst/>
              <a:cxnLst/>
              <a:rect l="l" t="t" r="r" b="b"/>
              <a:pathLst>
                <a:path w="6680834" h="1965325">
                  <a:moveTo>
                    <a:pt x="6680371" y="0"/>
                  </a:moveTo>
                  <a:lnTo>
                    <a:pt x="0" y="0"/>
                  </a:lnTo>
                  <a:lnTo>
                    <a:pt x="0" y="1964814"/>
                  </a:lnTo>
                  <a:lnTo>
                    <a:pt x="6680371" y="1964814"/>
                  </a:lnTo>
                  <a:lnTo>
                    <a:pt x="668037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8077" y="3906998"/>
              <a:ext cx="6680834" cy="1965325"/>
            </a:xfrm>
            <a:custGeom>
              <a:avLst/>
              <a:gdLst/>
              <a:ahLst/>
              <a:cxnLst/>
              <a:rect l="l" t="t" r="r" b="b"/>
              <a:pathLst>
                <a:path w="6680834" h="1965325">
                  <a:moveTo>
                    <a:pt x="0" y="0"/>
                  </a:moveTo>
                  <a:lnTo>
                    <a:pt x="6680371" y="0"/>
                  </a:lnTo>
                  <a:lnTo>
                    <a:pt x="6680371" y="1964814"/>
                  </a:lnTo>
                  <a:lnTo>
                    <a:pt x="0" y="1964814"/>
                  </a:lnTo>
                  <a:lnTo>
                    <a:pt x="0" y="0"/>
                  </a:lnTo>
                  <a:close/>
                </a:path>
              </a:pathLst>
            </a:custGeom>
            <a:ln w="8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8077" y="3906999"/>
            <a:ext cx="6680834" cy="19653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320"/>
              </a:spcBef>
            </a:pPr>
            <a:r>
              <a:rPr sz="1700" spc="15" dirty="0">
                <a:solidFill>
                  <a:srgbClr val="FF0066"/>
                </a:solidFill>
                <a:latin typeface="宋体"/>
                <a:cs typeface="宋体"/>
              </a:rPr>
              <a:t>注</a:t>
            </a:r>
            <a:endParaRPr sz="1700">
              <a:latin typeface="宋体"/>
              <a:cs typeface="宋体"/>
            </a:endParaRPr>
          </a:p>
          <a:p>
            <a:pPr marL="314960" marR="219075" indent="-242570">
              <a:lnSpc>
                <a:spcPct val="101099"/>
              </a:lnSpc>
              <a:spcBef>
                <a:spcPts val="340"/>
              </a:spcBef>
              <a:buAutoNum type="arabicPeriod"/>
              <a:tabLst>
                <a:tab pos="367665" algn="l"/>
              </a:tabLst>
            </a:pP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assign</a:t>
            </a:r>
            <a:r>
              <a:rPr sz="1700" spc="2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600"/>
                </a:solidFill>
                <a:latin typeface="宋体"/>
                <a:cs typeface="宋体"/>
              </a:rPr>
              <a:t>语句被赋值的变量必须是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wire</a:t>
            </a:r>
            <a:r>
              <a:rPr sz="1700" dirty="0">
                <a:solidFill>
                  <a:srgbClr val="006600"/>
                </a:solidFill>
                <a:latin typeface="宋体"/>
                <a:cs typeface="宋体"/>
              </a:rPr>
              <a:t>型，操作数可以是</a:t>
            </a:r>
            <a:r>
              <a:rPr sz="1700" spc="-155" dirty="0">
                <a:solidFill>
                  <a:srgbClr val="006600"/>
                </a:solidFill>
                <a:latin typeface="宋体"/>
                <a:cs typeface="宋体"/>
              </a:rPr>
              <a:t> 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wire</a:t>
            </a:r>
            <a:r>
              <a:rPr sz="1700" dirty="0">
                <a:solidFill>
                  <a:srgbClr val="006600"/>
                </a:solidFill>
                <a:latin typeface="宋体"/>
                <a:cs typeface="宋体"/>
              </a:rPr>
              <a:t>型</a:t>
            </a:r>
            <a:r>
              <a:rPr sz="1700" spc="-50" dirty="0">
                <a:solidFill>
                  <a:srgbClr val="006600"/>
                </a:solidFill>
                <a:latin typeface="宋体"/>
                <a:cs typeface="宋体"/>
              </a:rPr>
              <a:t>、 	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reg</a:t>
            </a:r>
            <a:r>
              <a:rPr sz="1700" dirty="0">
                <a:solidFill>
                  <a:srgbClr val="006600"/>
                </a:solidFill>
                <a:latin typeface="宋体"/>
                <a:cs typeface="宋体"/>
              </a:rPr>
              <a:t>型</a:t>
            </a:r>
            <a:r>
              <a:rPr sz="1700" spc="-50" dirty="0">
                <a:solidFill>
                  <a:srgbClr val="006600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  <a:p>
            <a:pPr marL="255270" indent="-182880">
              <a:lnSpc>
                <a:spcPct val="100000"/>
              </a:lnSpc>
              <a:spcBef>
                <a:spcPts val="455"/>
              </a:spcBef>
              <a:buFont typeface="Arial"/>
              <a:buAutoNum type="arabicPeriod"/>
              <a:tabLst>
                <a:tab pos="255904" algn="l"/>
              </a:tabLst>
            </a:pPr>
            <a:r>
              <a:rPr sz="1700" dirty="0">
                <a:solidFill>
                  <a:srgbClr val="006600"/>
                </a:solidFill>
                <a:latin typeface="宋体"/>
                <a:cs typeface="宋体"/>
              </a:rPr>
              <a:t>总是处于激活状态</a:t>
            </a:r>
            <a:r>
              <a:rPr sz="1700" spc="-50" dirty="0">
                <a:solidFill>
                  <a:srgbClr val="006600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  <a:p>
            <a:pPr marL="255270" indent="-182880">
              <a:lnSpc>
                <a:spcPct val="100000"/>
              </a:lnSpc>
              <a:spcBef>
                <a:spcPts val="455"/>
              </a:spcBef>
              <a:buFont typeface="Arial"/>
              <a:buAutoNum type="arabicPeriod"/>
              <a:tabLst>
                <a:tab pos="255904" algn="l"/>
              </a:tabLst>
            </a:pPr>
            <a:r>
              <a:rPr sz="1700" dirty="0">
                <a:solidFill>
                  <a:srgbClr val="006600"/>
                </a:solidFill>
                <a:latin typeface="宋体"/>
                <a:cs typeface="宋体"/>
              </a:rPr>
              <a:t>可用于描述一个完整的设计</a:t>
            </a:r>
            <a:r>
              <a:rPr sz="1700" spc="-50" dirty="0">
                <a:solidFill>
                  <a:srgbClr val="006600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  <a:p>
            <a:pPr marL="255270" indent="-182880">
              <a:lnSpc>
                <a:spcPct val="100000"/>
              </a:lnSpc>
              <a:spcBef>
                <a:spcPts val="450"/>
              </a:spcBef>
              <a:buFont typeface="Arial"/>
              <a:buAutoNum type="arabicPeriod"/>
              <a:tabLst>
                <a:tab pos="255904" algn="l"/>
              </a:tabLst>
            </a:pPr>
            <a:r>
              <a:rPr sz="1700" dirty="0">
                <a:solidFill>
                  <a:srgbClr val="006600"/>
                </a:solidFill>
                <a:latin typeface="宋体"/>
                <a:cs typeface="宋体"/>
              </a:rPr>
              <a:t>必须放在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initial</a:t>
            </a:r>
            <a:r>
              <a:rPr sz="1700" dirty="0">
                <a:solidFill>
                  <a:srgbClr val="006600"/>
                </a:solidFill>
                <a:latin typeface="宋体"/>
                <a:cs typeface="宋体"/>
              </a:rPr>
              <a:t>、</a:t>
            </a:r>
            <a:r>
              <a:rPr sz="1700" dirty="0">
                <a:solidFill>
                  <a:srgbClr val="006600"/>
                </a:solidFill>
                <a:latin typeface="Arial"/>
                <a:cs typeface="Arial"/>
              </a:rPr>
              <a:t>always</a:t>
            </a:r>
            <a:r>
              <a:rPr sz="1700" dirty="0">
                <a:solidFill>
                  <a:srgbClr val="006600"/>
                </a:solidFill>
                <a:latin typeface="宋体"/>
                <a:cs typeface="宋体"/>
              </a:rPr>
              <a:t>块外</a:t>
            </a:r>
            <a:r>
              <a:rPr sz="1700" spc="-50" dirty="0">
                <a:solidFill>
                  <a:srgbClr val="006600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062855" cy="1158240"/>
            <a:chOff x="9144" y="228600"/>
            <a:chExt cx="506285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20344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模块的内容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12732" y="1323339"/>
            <a:ext cx="3830320" cy="394970"/>
            <a:chOff x="512732" y="1323339"/>
            <a:chExt cx="3830320" cy="3949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29" y="1334364"/>
              <a:ext cx="3807127" cy="3728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2724" y="1323339"/>
              <a:ext cx="3830320" cy="394970"/>
            </a:xfrm>
            <a:custGeom>
              <a:avLst/>
              <a:gdLst/>
              <a:ahLst/>
              <a:cxnLst/>
              <a:rect l="l" t="t" r="r" b="b"/>
              <a:pathLst>
                <a:path w="3830320" h="394969">
                  <a:moveTo>
                    <a:pt x="3807129" y="22860"/>
                  </a:moveTo>
                  <a:lnTo>
                    <a:pt x="22593" y="22860"/>
                  </a:lnTo>
                  <a:lnTo>
                    <a:pt x="22593" y="33020"/>
                  </a:lnTo>
                  <a:lnTo>
                    <a:pt x="22593" y="360680"/>
                  </a:lnTo>
                  <a:lnTo>
                    <a:pt x="22593" y="372110"/>
                  </a:lnTo>
                  <a:lnTo>
                    <a:pt x="3807129" y="372110"/>
                  </a:lnTo>
                  <a:lnTo>
                    <a:pt x="3807129" y="361238"/>
                  </a:lnTo>
                  <a:lnTo>
                    <a:pt x="3807129" y="360680"/>
                  </a:lnTo>
                  <a:lnTo>
                    <a:pt x="3807129" y="33629"/>
                  </a:lnTo>
                  <a:lnTo>
                    <a:pt x="3795826" y="33629"/>
                  </a:lnTo>
                  <a:lnTo>
                    <a:pt x="3795826" y="360680"/>
                  </a:lnTo>
                  <a:lnTo>
                    <a:pt x="33896" y="360680"/>
                  </a:lnTo>
                  <a:lnTo>
                    <a:pt x="33896" y="33020"/>
                  </a:lnTo>
                  <a:lnTo>
                    <a:pt x="3807129" y="33020"/>
                  </a:lnTo>
                  <a:lnTo>
                    <a:pt x="3807129" y="22860"/>
                  </a:lnTo>
                  <a:close/>
                </a:path>
                <a:path w="3830320" h="394969">
                  <a:moveTo>
                    <a:pt x="3829723" y="0"/>
                  </a:moveTo>
                  <a:lnTo>
                    <a:pt x="3818432" y="0"/>
                  </a:lnTo>
                  <a:lnTo>
                    <a:pt x="3818432" y="11430"/>
                  </a:lnTo>
                  <a:lnTo>
                    <a:pt x="3818432" y="383540"/>
                  </a:lnTo>
                  <a:lnTo>
                    <a:pt x="11303" y="383540"/>
                  </a:lnTo>
                  <a:lnTo>
                    <a:pt x="11303" y="11430"/>
                  </a:lnTo>
                  <a:lnTo>
                    <a:pt x="3818432" y="11430"/>
                  </a:lnTo>
                  <a:lnTo>
                    <a:pt x="3818432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383540"/>
                  </a:lnTo>
                  <a:lnTo>
                    <a:pt x="0" y="394970"/>
                  </a:lnTo>
                  <a:lnTo>
                    <a:pt x="3829723" y="394970"/>
                  </a:lnTo>
                  <a:lnTo>
                    <a:pt x="3829723" y="383832"/>
                  </a:lnTo>
                  <a:lnTo>
                    <a:pt x="3829723" y="383540"/>
                  </a:lnTo>
                  <a:lnTo>
                    <a:pt x="3829723" y="11430"/>
                  </a:lnTo>
                  <a:lnTo>
                    <a:pt x="3829723" y="11036"/>
                  </a:lnTo>
                  <a:lnTo>
                    <a:pt x="3829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16080" y="2001520"/>
            <a:ext cx="7151370" cy="1230630"/>
            <a:chOff x="716080" y="2001520"/>
            <a:chExt cx="7151370" cy="12306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377" y="2012191"/>
              <a:ext cx="7128479" cy="120879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6076" y="2001519"/>
              <a:ext cx="7151370" cy="1230630"/>
            </a:xfrm>
            <a:custGeom>
              <a:avLst/>
              <a:gdLst/>
              <a:ahLst/>
              <a:cxnLst/>
              <a:rect l="l" t="t" r="r" b="b"/>
              <a:pathLst>
                <a:path w="7151370" h="1230630">
                  <a:moveTo>
                    <a:pt x="7128472" y="21590"/>
                  </a:moveTo>
                  <a:lnTo>
                    <a:pt x="22593" y="21590"/>
                  </a:lnTo>
                  <a:lnTo>
                    <a:pt x="22593" y="33020"/>
                  </a:lnTo>
                  <a:lnTo>
                    <a:pt x="22593" y="1196340"/>
                  </a:lnTo>
                  <a:lnTo>
                    <a:pt x="22593" y="1207770"/>
                  </a:lnTo>
                  <a:lnTo>
                    <a:pt x="7128472" y="1207770"/>
                  </a:lnTo>
                  <a:lnTo>
                    <a:pt x="7128472" y="1196873"/>
                  </a:lnTo>
                  <a:lnTo>
                    <a:pt x="7128472" y="1196340"/>
                  </a:lnTo>
                  <a:lnTo>
                    <a:pt x="7128472" y="33274"/>
                  </a:lnTo>
                  <a:lnTo>
                    <a:pt x="7117181" y="33274"/>
                  </a:lnTo>
                  <a:lnTo>
                    <a:pt x="7117181" y="1196340"/>
                  </a:lnTo>
                  <a:lnTo>
                    <a:pt x="33883" y="1196340"/>
                  </a:lnTo>
                  <a:lnTo>
                    <a:pt x="33883" y="33020"/>
                  </a:lnTo>
                  <a:lnTo>
                    <a:pt x="7128472" y="33020"/>
                  </a:lnTo>
                  <a:lnTo>
                    <a:pt x="7128472" y="21590"/>
                  </a:lnTo>
                  <a:close/>
                </a:path>
                <a:path w="7151370" h="1230630">
                  <a:moveTo>
                    <a:pt x="715106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1219200"/>
                  </a:lnTo>
                  <a:lnTo>
                    <a:pt x="0" y="1230630"/>
                  </a:lnTo>
                  <a:lnTo>
                    <a:pt x="7151065" y="1230630"/>
                  </a:lnTo>
                  <a:lnTo>
                    <a:pt x="7151065" y="1219466"/>
                  </a:lnTo>
                  <a:lnTo>
                    <a:pt x="7151065" y="1219200"/>
                  </a:lnTo>
                  <a:lnTo>
                    <a:pt x="7151065" y="10680"/>
                  </a:lnTo>
                  <a:lnTo>
                    <a:pt x="7139775" y="10680"/>
                  </a:lnTo>
                  <a:lnTo>
                    <a:pt x="7139775" y="1219200"/>
                  </a:lnTo>
                  <a:lnTo>
                    <a:pt x="11290" y="1219200"/>
                  </a:lnTo>
                  <a:lnTo>
                    <a:pt x="11290" y="10160"/>
                  </a:lnTo>
                  <a:lnTo>
                    <a:pt x="7151065" y="10160"/>
                  </a:lnTo>
                  <a:lnTo>
                    <a:pt x="7151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326" y="1366853"/>
            <a:ext cx="7309484" cy="178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50" b="1" dirty="0">
                <a:solidFill>
                  <a:srgbClr val="010199"/>
                </a:solidFill>
                <a:latin typeface="Arial"/>
                <a:cs typeface="Arial"/>
              </a:rPr>
              <a:t>2</a:t>
            </a:r>
            <a:r>
              <a:rPr sz="2625" b="1" baseline="1587" dirty="0">
                <a:solidFill>
                  <a:srgbClr val="010199"/>
                </a:solidFill>
                <a:latin typeface="宋体"/>
                <a:cs typeface="宋体"/>
              </a:rPr>
              <a:t>）用“</a:t>
            </a:r>
            <a:r>
              <a:rPr sz="1750" b="1" dirty="0">
                <a:solidFill>
                  <a:srgbClr val="010199"/>
                </a:solidFill>
                <a:latin typeface="Arial"/>
                <a:cs typeface="Arial"/>
              </a:rPr>
              <a:t>always”</a:t>
            </a:r>
            <a:r>
              <a:rPr sz="2625" b="1" spc="-75" baseline="1587" dirty="0">
                <a:solidFill>
                  <a:srgbClr val="010199"/>
                </a:solidFill>
                <a:latin typeface="宋体"/>
                <a:cs typeface="宋体"/>
              </a:rPr>
              <a:t>块</a:t>
            </a:r>
            <a:endParaRPr sz="2625" baseline="1587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50" dirty="0">
              <a:latin typeface="宋体"/>
              <a:cs typeface="宋体"/>
            </a:endParaRPr>
          </a:p>
          <a:p>
            <a:pPr marL="271780" marR="894715" indent="434340">
              <a:lnSpc>
                <a:spcPct val="101699"/>
              </a:lnSpc>
            </a:pPr>
            <a:r>
              <a:rPr sz="1750" dirty="0">
                <a:solidFill>
                  <a:srgbClr val="010199"/>
                </a:solidFill>
                <a:latin typeface="宋体"/>
                <a:cs typeface="宋体"/>
              </a:rPr>
              <a:t>采用“</a:t>
            </a:r>
            <a:r>
              <a:rPr sz="1750" dirty="0">
                <a:solidFill>
                  <a:srgbClr val="010199"/>
                </a:solidFill>
                <a:latin typeface="Arial"/>
                <a:cs typeface="Arial"/>
              </a:rPr>
              <a:t>assign”</a:t>
            </a:r>
            <a:r>
              <a:rPr sz="1750" dirty="0">
                <a:solidFill>
                  <a:srgbClr val="010199"/>
                </a:solidFill>
                <a:latin typeface="宋体"/>
                <a:cs typeface="宋体"/>
              </a:rPr>
              <a:t>语句是描述组合逻辑最常用的方法之一。</a:t>
            </a:r>
            <a:r>
              <a:rPr sz="2625" b="1" u="sng" spc="-75" baseline="158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而</a:t>
            </a:r>
            <a:r>
              <a:rPr sz="2625" b="1" spc="-75" baseline="1587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625" b="1" u="sng" baseline="158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“</a:t>
            </a:r>
            <a:r>
              <a:rPr sz="17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always”</a:t>
            </a:r>
            <a:r>
              <a:rPr sz="2625" b="1" u="sng" baseline="158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块既可用于描述组合逻辑也可描述时序逻辑</a:t>
            </a:r>
            <a:r>
              <a:rPr sz="2625" b="1" u="sng" spc="-75" baseline="1587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。</a:t>
            </a:r>
            <a:endParaRPr sz="2625" baseline="1587" dirty="0">
              <a:latin typeface="宋体"/>
              <a:cs typeface="宋体"/>
            </a:endParaRPr>
          </a:p>
          <a:p>
            <a:pPr marL="271780" marR="116839" indent="496570">
              <a:lnSpc>
                <a:spcPct val="101699"/>
              </a:lnSpc>
            </a:pPr>
            <a:r>
              <a:rPr sz="1750" dirty="0">
                <a:solidFill>
                  <a:srgbClr val="010199"/>
                </a:solidFill>
                <a:latin typeface="宋体"/>
                <a:cs typeface="宋体"/>
              </a:rPr>
              <a:t>“</a:t>
            </a:r>
            <a:r>
              <a:rPr sz="1750" dirty="0">
                <a:solidFill>
                  <a:srgbClr val="010199"/>
                </a:solidFill>
                <a:latin typeface="Arial"/>
                <a:cs typeface="Arial"/>
              </a:rPr>
              <a:t>always”</a:t>
            </a:r>
            <a:r>
              <a:rPr sz="1750" dirty="0">
                <a:solidFill>
                  <a:srgbClr val="010199"/>
                </a:solidFill>
                <a:latin typeface="宋体"/>
                <a:cs typeface="宋体"/>
              </a:rPr>
              <a:t>块可用很多种描述手段来表达逻辑，例如下面的程序</a:t>
            </a:r>
            <a:r>
              <a:rPr sz="1750" spc="-50" dirty="0">
                <a:solidFill>
                  <a:srgbClr val="010199"/>
                </a:solidFill>
                <a:latin typeface="宋体"/>
                <a:cs typeface="宋体"/>
              </a:rPr>
              <a:t>中</a:t>
            </a:r>
            <a:r>
              <a:rPr sz="1750" dirty="0">
                <a:solidFill>
                  <a:srgbClr val="010199"/>
                </a:solidFill>
                <a:latin typeface="宋体"/>
                <a:cs typeface="宋体"/>
              </a:rPr>
              <a:t>就用了</a:t>
            </a:r>
            <a:r>
              <a:rPr sz="1750" dirty="0">
                <a:solidFill>
                  <a:srgbClr val="010199"/>
                </a:solidFill>
                <a:latin typeface="Arial"/>
                <a:cs typeface="Arial"/>
              </a:rPr>
              <a:t>if…else</a:t>
            </a:r>
            <a:r>
              <a:rPr sz="1750" dirty="0">
                <a:solidFill>
                  <a:srgbClr val="010199"/>
                </a:solidFill>
                <a:latin typeface="宋体"/>
                <a:cs typeface="宋体"/>
              </a:rPr>
              <a:t>语句来表达逻辑关系</a:t>
            </a:r>
            <a:r>
              <a:rPr sz="175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1750" dirty="0">
              <a:latin typeface="宋体"/>
              <a:cs typeface="宋体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0515" y="3492500"/>
            <a:ext cx="4439920" cy="1772920"/>
            <a:chOff x="580515" y="3492500"/>
            <a:chExt cx="4439920" cy="17729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812" y="3503409"/>
              <a:ext cx="4417171" cy="175105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0504" y="3492499"/>
              <a:ext cx="4439920" cy="1772920"/>
            </a:xfrm>
            <a:custGeom>
              <a:avLst/>
              <a:gdLst/>
              <a:ahLst/>
              <a:cxnLst/>
              <a:rect l="l" t="t" r="r" b="b"/>
              <a:pathLst>
                <a:path w="4439920" h="1772920">
                  <a:moveTo>
                    <a:pt x="4417174" y="33515"/>
                  </a:moveTo>
                  <a:lnTo>
                    <a:pt x="4405884" y="33515"/>
                  </a:lnTo>
                  <a:lnTo>
                    <a:pt x="4405884" y="1739379"/>
                  </a:lnTo>
                  <a:lnTo>
                    <a:pt x="4417174" y="1739379"/>
                  </a:lnTo>
                  <a:lnTo>
                    <a:pt x="4417174" y="33515"/>
                  </a:lnTo>
                  <a:close/>
                </a:path>
                <a:path w="4439920" h="1772920">
                  <a:moveTo>
                    <a:pt x="4417174" y="21590"/>
                  </a:moveTo>
                  <a:lnTo>
                    <a:pt x="22593" y="21590"/>
                  </a:lnTo>
                  <a:lnTo>
                    <a:pt x="22593" y="33020"/>
                  </a:lnTo>
                  <a:lnTo>
                    <a:pt x="22593" y="1739900"/>
                  </a:lnTo>
                  <a:lnTo>
                    <a:pt x="22593" y="1750060"/>
                  </a:lnTo>
                  <a:lnTo>
                    <a:pt x="4417174" y="1750060"/>
                  </a:lnTo>
                  <a:lnTo>
                    <a:pt x="4417174" y="1739900"/>
                  </a:lnTo>
                  <a:lnTo>
                    <a:pt x="33896" y="1739900"/>
                  </a:lnTo>
                  <a:lnTo>
                    <a:pt x="33896" y="33020"/>
                  </a:lnTo>
                  <a:lnTo>
                    <a:pt x="4417174" y="33020"/>
                  </a:lnTo>
                  <a:lnTo>
                    <a:pt x="4417174" y="21590"/>
                  </a:lnTo>
                  <a:close/>
                </a:path>
                <a:path w="4439920" h="1772920">
                  <a:moveTo>
                    <a:pt x="4439767" y="0"/>
                  </a:moveTo>
                  <a:lnTo>
                    <a:pt x="4428477" y="0"/>
                  </a:lnTo>
                  <a:lnTo>
                    <a:pt x="4428477" y="11430"/>
                  </a:lnTo>
                  <a:lnTo>
                    <a:pt x="4428477" y="1761490"/>
                  </a:lnTo>
                  <a:lnTo>
                    <a:pt x="11303" y="1761490"/>
                  </a:lnTo>
                  <a:lnTo>
                    <a:pt x="11303" y="11430"/>
                  </a:lnTo>
                  <a:lnTo>
                    <a:pt x="4428477" y="11430"/>
                  </a:lnTo>
                  <a:lnTo>
                    <a:pt x="4428477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1761490"/>
                  </a:lnTo>
                  <a:lnTo>
                    <a:pt x="0" y="1772920"/>
                  </a:lnTo>
                  <a:lnTo>
                    <a:pt x="4439767" y="1772920"/>
                  </a:lnTo>
                  <a:lnTo>
                    <a:pt x="4439767" y="1761972"/>
                  </a:lnTo>
                  <a:lnTo>
                    <a:pt x="4439767" y="1761490"/>
                  </a:lnTo>
                  <a:lnTo>
                    <a:pt x="4439767" y="11430"/>
                  </a:lnTo>
                  <a:lnTo>
                    <a:pt x="4439767" y="10922"/>
                  </a:lnTo>
                  <a:lnTo>
                    <a:pt x="4439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9170" y="3535899"/>
            <a:ext cx="3837304" cy="828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30"/>
              </a:spcBef>
            </a:pPr>
            <a:r>
              <a:rPr sz="1750" dirty="0">
                <a:solidFill>
                  <a:srgbClr val="010199"/>
                </a:solidFill>
                <a:latin typeface="Arial"/>
                <a:cs typeface="Arial"/>
              </a:rPr>
              <a:t>“</a:t>
            </a:r>
            <a:r>
              <a:rPr sz="1750" dirty="0">
                <a:solidFill>
                  <a:srgbClr val="010199"/>
                </a:solidFill>
                <a:latin typeface="宋体"/>
                <a:cs typeface="宋体"/>
              </a:rPr>
              <a:t>带异步清零端的</a:t>
            </a:r>
            <a:r>
              <a:rPr sz="1750" dirty="0">
                <a:solidFill>
                  <a:srgbClr val="010199"/>
                </a:solidFill>
                <a:latin typeface="Arial"/>
                <a:cs typeface="Arial"/>
              </a:rPr>
              <a:t>D</a:t>
            </a:r>
            <a:r>
              <a:rPr sz="1750" dirty="0">
                <a:solidFill>
                  <a:srgbClr val="010199"/>
                </a:solidFill>
                <a:latin typeface="宋体"/>
                <a:cs typeface="宋体"/>
              </a:rPr>
              <a:t>触发器”的描</a:t>
            </a:r>
            <a:r>
              <a:rPr sz="1750" spc="-50" dirty="0">
                <a:solidFill>
                  <a:srgbClr val="010199"/>
                </a:solidFill>
                <a:latin typeface="宋体"/>
                <a:cs typeface="宋体"/>
              </a:rPr>
              <a:t>述</a:t>
            </a:r>
            <a:endParaRPr sz="1750">
              <a:latin typeface="宋体"/>
              <a:cs typeface="宋体"/>
            </a:endParaRPr>
          </a:p>
          <a:p>
            <a:pPr marL="238125" marR="5080" indent="-226060">
              <a:lnSpc>
                <a:spcPts val="2130"/>
              </a:lnSpc>
              <a:spcBef>
                <a:spcPts val="15"/>
              </a:spcBef>
            </a:pP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always</a:t>
            </a:r>
            <a:r>
              <a:rPr sz="1750" b="1" spc="2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@(posedge</a:t>
            </a:r>
            <a:r>
              <a:rPr sz="1750" b="1" spc="484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clk</a:t>
            </a:r>
            <a:r>
              <a:rPr sz="1750" b="1" spc="49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or</a:t>
            </a:r>
            <a:r>
              <a:rPr sz="1750" b="1" spc="45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posedge</a:t>
            </a:r>
            <a:r>
              <a:rPr sz="1750" b="1" spc="49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clr) </a:t>
            </a:r>
            <a:r>
              <a:rPr sz="17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begin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0320" y="4349291"/>
            <a:ext cx="885825" cy="567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70" marR="5080" indent="-27305">
              <a:lnSpc>
                <a:spcPct val="101699"/>
              </a:lnSpc>
              <a:spcBef>
                <a:spcPts val="90"/>
              </a:spcBef>
            </a:pPr>
            <a:r>
              <a:rPr sz="17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q&lt;=0</a:t>
            </a:r>
            <a:r>
              <a:rPr sz="2625" b="1" spc="-15" baseline="1587" dirty="0">
                <a:solidFill>
                  <a:srgbClr val="010199"/>
                </a:solidFill>
                <a:latin typeface="宋体"/>
                <a:cs typeface="宋体"/>
              </a:rPr>
              <a:t>； </a:t>
            </a:r>
            <a:r>
              <a:rPr sz="17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q&lt;</a:t>
            </a:r>
            <a:r>
              <a:rPr sz="2625" b="1" spc="-15" baseline="1587" dirty="0">
                <a:solidFill>
                  <a:srgbClr val="010199"/>
                </a:solidFill>
                <a:latin typeface="宋体"/>
                <a:cs typeface="宋体"/>
              </a:rPr>
              <a:t>＝</a:t>
            </a:r>
            <a:r>
              <a:rPr sz="17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d</a:t>
            </a:r>
            <a:r>
              <a:rPr sz="2625" b="1" spc="-15" baseline="1587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2625" baseline="1587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112" y="4349291"/>
            <a:ext cx="631825" cy="8280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40"/>
              </a:spcBef>
            </a:pP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if</a:t>
            </a:r>
            <a:r>
              <a:rPr sz="1750" b="1" spc="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(clr) </a:t>
            </a:r>
            <a:r>
              <a:rPr sz="175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else </a:t>
            </a:r>
            <a:r>
              <a:rPr sz="17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end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57520" y="3492500"/>
            <a:ext cx="2541905" cy="2315210"/>
            <a:chOff x="5257520" y="3492500"/>
            <a:chExt cx="2541905" cy="231521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8817" y="3503410"/>
              <a:ext cx="2519255" cy="22933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57520" y="3492499"/>
              <a:ext cx="2541905" cy="2315210"/>
            </a:xfrm>
            <a:custGeom>
              <a:avLst/>
              <a:gdLst/>
              <a:ahLst/>
              <a:cxnLst/>
              <a:rect l="l" t="t" r="r" b="b"/>
              <a:pathLst>
                <a:path w="2541904" h="2315210">
                  <a:moveTo>
                    <a:pt x="2519248" y="33515"/>
                  </a:moveTo>
                  <a:lnTo>
                    <a:pt x="2507958" y="33515"/>
                  </a:lnTo>
                  <a:lnTo>
                    <a:pt x="2507958" y="2281631"/>
                  </a:lnTo>
                  <a:lnTo>
                    <a:pt x="2519248" y="2281631"/>
                  </a:lnTo>
                  <a:lnTo>
                    <a:pt x="2519248" y="33515"/>
                  </a:lnTo>
                  <a:close/>
                </a:path>
                <a:path w="2541904" h="2315210">
                  <a:moveTo>
                    <a:pt x="2519248" y="21590"/>
                  </a:moveTo>
                  <a:lnTo>
                    <a:pt x="22593" y="21590"/>
                  </a:lnTo>
                  <a:lnTo>
                    <a:pt x="22593" y="33020"/>
                  </a:lnTo>
                  <a:lnTo>
                    <a:pt x="22593" y="2282190"/>
                  </a:lnTo>
                  <a:lnTo>
                    <a:pt x="22593" y="2292350"/>
                  </a:lnTo>
                  <a:lnTo>
                    <a:pt x="2519248" y="2292350"/>
                  </a:lnTo>
                  <a:lnTo>
                    <a:pt x="2519248" y="2282190"/>
                  </a:lnTo>
                  <a:lnTo>
                    <a:pt x="33883" y="2282190"/>
                  </a:lnTo>
                  <a:lnTo>
                    <a:pt x="33883" y="33020"/>
                  </a:lnTo>
                  <a:lnTo>
                    <a:pt x="2519248" y="33020"/>
                  </a:lnTo>
                  <a:lnTo>
                    <a:pt x="2519248" y="21590"/>
                  </a:lnTo>
                  <a:close/>
                </a:path>
                <a:path w="2541904" h="2315210">
                  <a:moveTo>
                    <a:pt x="2541841" y="0"/>
                  </a:moveTo>
                  <a:lnTo>
                    <a:pt x="2530551" y="0"/>
                  </a:lnTo>
                  <a:lnTo>
                    <a:pt x="2530551" y="11430"/>
                  </a:lnTo>
                  <a:lnTo>
                    <a:pt x="2530551" y="2303780"/>
                  </a:lnTo>
                  <a:lnTo>
                    <a:pt x="11290" y="2303780"/>
                  </a:lnTo>
                  <a:lnTo>
                    <a:pt x="11290" y="11430"/>
                  </a:lnTo>
                  <a:lnTo>
                    <a:pt x="2530551" y="11430"/>
                  </a:lnTo>
                  <a:lnTo>
                    <a:pt x="2530551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2303780"/>
                  </a:lnTo>
                  <a:lnTo>
                    <a:pt x="0" y="2315210"/>
                  </a:lnTo>
                  <a:lnTo>
                    <a:pt x="2541841" y="2315210"/>
                  </a:lnTo>
                  <a:lnTo>
                    <a:pt x="2541841" y="2304224"/>
                  </a:lnTo>
                  <a:lnTo>
                    <a:pt x="2541841" y="2303780"/>
                  </a:lnTo>
                  <a:lnTo>
                    <a:pt x="2541841" y="11430"/>
                  </a:lnTo>
                  <a:lnTo>
                    <a:pt x="2541841" y="10922"/>
                  </a:lnTo>
                  <a:lnTo>
                    <a:pt x="2541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22578" y="3535899"/>
            <a:ext cx="2062480" cy="21837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069" marR="292735" indent="-40005">
              <a:lnSpc>
                <a:spcPct val="99500"/>
              </a:lnSpc>
              <a:spcBef>
                <a:spcPts val="140"/>
              </a:spcBef>
            </a:pPr>
            <a:r>
              <a:rPr sz="1750" dirty="0">
                <a:solidFill>
                  <a:srgbClr val="010199"/>
                </a:solidFill>
                <a:latin typeface="Arial"/>
                <a:cs typeface="Arial"/>
              </a:rPr>
              <a:t>“</a:t>
            </a:r>
            <a:r>
              <a:rPr sz="1750" dirty="0">
                <a:solidFill>
                  <a:srgbClr val="010199"/>
                </a:solidFill>
                <a:latin typeface="宋体"/>
                <a:cs typeface="宋体"/>
              </a:rPr>
              <a:t>与门”的描述</a:t>
            </a:r>
            <a:r>
              <a:rPr sz="1750" spc="-50" dirty="0">
                <a:solidFill>
                  <a:srgbClr val="010199"/>
                </a:solidFill>
                <a:latin typeface="宋体"/>
                <a:cs typeface="宋体"/>
              </a:rPr>
              <a:t>： </a:t>
            </a: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always</a:t>
            </a:r>
            <a:r>
              <a:rPr sz="1750" b="1" spc="484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@(a</a:t>
            </a:r>
            <a:r>
              <a:rPr sz="1750" b="1" spc="3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or</a:t>
            </a:r>
            <a:r>
              <a:rPr sz="17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spc="-35" dirty="0">
                <a:solidFill>
                  <a:srgbClr val="010199"/>
                </a:solidFill>
                <a:latin typeface="Times New Roman"/>
                <a:cs typeface="Times New Roman"/>
              </a:rPr>
              <a:t>b) </a:t>
            </a:r>
            <a:r>
              <a:rPr sz="17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begin</a:t>
            </a:r>
            <a:endParaRPr sz="1750">
              <a:latin typeface="Times New Roman"/>
              <a:cs typeface="Times New Roman"/>
            </a:endParaRPr>
          </a:p>
          <a:p>
            <a:pPr marL="52069" marR="5080">
              <a:lnSpc>
                <a:spcPct val="101699"/>
              </a:lnSpc>
            </a:pPr>
            <a:r>
              <a:rPr sz="1750" b="1" dirty="0">
                <a:solidFill>
                  <a:srgbClr val="010199"/>
                </a:solidFill>
                <a:latin typeface="Times New Roman"/>
                <a:cs typeface="Times New Roman"/>
              </a:rPr>
              <a:t>if</a:t>
            </a:r>
            <a:r>
              <a:rPr sz="1750" b="1" spc="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7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((a==1)&amp;&amp;(b==1)) c=‘b1;</a:t>
            </a:r>
            <a:endParaRPr sz="1750">
              <a:latin typeface="Times New Roman"/>
              <a:cs typeface="Times New Roman"/>
            </a:endParaRPr>
          </a:p>
          <a:p>
            <a:pPr marL="52069" marR="1384300">
              <a:lnSpc>
                <a:spcPct val="101699"/>
              </a:lnSpc>
            </a:pPr>
            <a:r>
              <a:rPr sz="175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else </a:t>
            </a:r>
            <a:r>
              <a:rPr sz="17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c=‘b0; </a:t>
            </a:r>
            <a:r>
              <a:rPr sz="17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end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6080" y="4925418"/>
            <a:ext cx="1221740" cy="1311910"/>
            <a:chOff x="716080" y="4925418"/>
            <a:chExt cx="1221740" cy="131191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377" y="4938143"/>
              <a:ext cx="1197494" cy="12878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3026" y="4942364"/>
              <a:ext cx="1188085" cy="1278255"/>
            </a:xfrm>
            <a:custGeom>
              <a:avLst/>
              <a:gdLst/>
              <a:ahLst/>
              <a:cxnLst/>
              <a:rect l="l" t="t" r="r" b="b"/>
              <a:pathLst>
                <a:path w="1188085" h="1278254">
                  <a:moveTo>
                    <a:pt x="0" y="600177"/>
                  </a:moveTo>
                  <a:lnTo>
                    <a:pt x="6911" y="557327"/>
                  </a:lnTo>
                  <a:lnTo>
                    <a:pt x="26156" y="520113"/>
                  </a:lnTo>
                  <a:lnTo>
                    <a:pt x="55503" y="490766"/>
                  </a:lnTo>
                  <a:lnTo>
                    <a:pt x="92717" y="471521"/>
                  </a:lnTo>
                  <a:lnTo>
                    <a:pt x="135567" y="464610"/>
                  </a:lnTo>
                  <a:lnTo>
                    <a:pt x="672178" y="464610"/>
                  </a:lnTo>
                  <a:lnTo>
                    <a:pt x="1187623" y="0"/>
                  </a:lnTo>
                  <a:lnTo>
                    <a:pt x="960254" y="464610"/>
                  </a:lnTo>
                  <a:lnTo>
                    <a:pt x="1016738" y="464610"/>
                  </a:lnTo>
                  <a:lnTo>
                    <a:pt x="1059588" y="471521"/>
                  </a:lnTo>
                  <a:lnTo>
                    <a:pt x="1096802" y="490766"/>
                  </a:lnTo>
                  <a:lnTo>
                    <a:pt x="1126149" y="520113"/>
                  </a:lnTo>
                  <a:lnTo>
                    <a:pt x="1145394" y="557327"/>
                  </a:lnTo>
                  <a:lnTo>
                    <a:pt x="1152305" y="600177"/>
                  </a:lnTo>
                  <a:lnTo>
                    <a:pt x="1152305" y="803523"/>
                  </a:lnTo>
                  <a:lnTo>
                    <a:pt x="1152305" y="1142434"/>
                  </a:lnTo>
                  <a:lnTo>
                    <a:pt x="1145394" y="1185284"/>
                  </a:lnTo>
                  <a:lnTo>
                    <a:pt x="1126149" y="1222499"/>
                  </a:lnTo>
                  <a:lnTo>
                    <a:pt x="1096802" y="1251845"/>
                  </a:lnTo>
                  <a:lnTo>
                    <a:pt x="1059588" y="1271091"/>
                  </a:lnTo>
                  <a:lnTo>
                    <a:pt x="1016738" y="1278002"/>
                  </a:lnTo>
                  <a:lnTo>
                    <a:pt x="960254" y="1278002"/>
                  </a:lnTo>
                  <a:lnTo>
                    <a:pt x="672178" y="1278002"/>
                  </a:lnTo>
                  <a:lnTo>
                    <a:pt x="135567" y="1278002"/>
                  </a:lnTo>
                  <a:lnTo>
                    <a:pt x="92717" y="1271091"/>
                  </a:lnTo>
                  <a:lnTo>
                    <a:pt x="55503" y="1251845"/>
                  </a:lnTo>
                  <a:lnTo>
                    <a:pt x="26156" y="1222499"/>
                  </a:lnTo>
                  <a:lnTo>
                    <a:pt x="6911" y="1185284"/>
                  </a:lnTo>
                  <a:lnTo>
                    <a:pt x="0" y="1142434"/>
                  </a:lnTo>
                  <a:lnTo>
                    <a:pt x="0" y="803523"/>
                  </a:lnTo>
                  <a:lnTo>
                    <a:pt x="0" y="600175"/>
                  </a:lnTo>
                  <a:close/>
                </a:path>
              </a:pathLst>
            </a:custGeom>
            <a:ln w="33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36121" y="5478448"/>
            <a:ext cx="935355" cy="551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3695" marR="5080" indent="-341630">
              <a:lnSpc>
                <a:spcPts val="2050"/>
              </a:lnSpc>
              <a:spcBef>
                <a:spcPts val="204"/>
              </a:spcBef>
            </a:pPr>
            <a:r>
              <a:rPr sz="1750" b="1" dirty="0">
                <a:solidFill>
                  <a:srgbClr val="010199"/>
                </a:solidFill>
                <a:latin typeface="宋体"/>
                <a:cs typeface="宋体"/>
              </a:rPr>
              <a:t>赋值运</a:t>
            </a:r>
            <a:r>
              <a:rPr sz="1750" b="1" spc="-50" dirty="0">
                <a:solidFill>
                  <a:srgbClr val="010199"/>
                </a:solidFill>
                <a:latin typeface="宋体"/>
                <a:cs typeface="宋体"/>
              </a:rPr>
              <a:t>算符</a:t>
            </a:r>
            <a:endParaRPr sz="17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062855" cy="1158240"/>
            <a:chOff x="9144" y="228600"/>
            <a:chExt cx="506285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20344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模块的内容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04921" y="1594401"/>
            <a:ext cx="7811770" cy="4307840"/>
            <a:chOff x="504921" y="1594401"/>
            <a:chExt cx="7811770" cy="4307840"/>
          </a:xfrm>
        </p:grpSpPr>
        <p:sp>
          <p:nvSpPr>
            <p:cNvPr id="7" name="object 7"/>
            <p:cNvSpPr/>
            <p:nvPr/>
          </p:nvSpPr>
          <p:spPr>
            <a:xfrm>
              <a:off x="509684" y="1599163"/>
              <a:ext cx="7802245" cy="4298315"/>
            </a:xfrm>
            <a:custGeom>
              <a:avLst/>
              <a:gdLst/>
              <a:ahLst/>
              <a:cxnLst/>
              <a:rect l="l" t="t" r="r" b="b"/>
              <a:pathLst>
                <a:path w="7802245" h="4298315">
                  <a:moveTo>
                    <a:pt x="7801923" y="0"/>
                  </a:moveTo>
                  <a:lnTo>
                    <a:pt x="0" y="0"/>
                  </a:lnTo>
                  <a:lnTo>
                    <a:pt x="0" y="4298281"/>
                  </a:lnTo>
                  <a:lnTo>
                    <a:pt x="7801923" y="4298281"/>
                  </a:lnTo>
                  <a:lnTo>
                    <a:pt x="780192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9684" y="1599163"/>
              <a:ext cx="7802245" cy="4298315"/>
            </a:xfrm>
            <a:custGeom>
              <a:avLst/>
              <a:gdLst/>
              <a:ahLst/>
              <a:cxnLst/>
              <a:rect l="l" t="t" r="r" b="b"/>
              <a:pathLst>
                <a:path w="7802245" h="4298315">
                  <a:moveTo>
                    <a:pt x="0" y="0"/>
                  </a:moveTo>
                  <a:lnTo>
                    <a:pt x="7801924" y="0"/>
                  </a:lnTo>
                  <a:lnTo>
                    <a:pt x="7801924" y="4298282"/>
                  </a:lnTo>
                  <a:lnTo>
                    <a:pt x="0" y="4298282"/>
                  </a:lnTo>
                  <a:lnTo>
                    <a:pt x="0" y="0"/>
                  </a:lnTo>
                  <a:close/>
                </a:path>
              </a:pathLst>
            </a:custGeom>
            <a:ln w="9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6644" y="1556364"/>
            <a:ext cx="3066415" cy="2443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105" marR="136525" algn="just">
              <a:lnSpc>
                <a:spcPct val="100699"/>
              </a:lnSpc>
              <a:spcBef>
                <a:spcPts val="105"/>
              </a:spcBef>
            </a:pPr>
            <a:r>
              <a:rPr sz="2250" dirty="0">
                <a:solidFill>
                  <a:srgbClr val="010199"/>
                </a:solidFill>
                <a:latin typeface="Arial"/>
                <a:cs typeface="Arial"/>
              </a:rPr>
              <a:t>module</a:t>
            </a:r>
            <a:r>
              <a:rPr sz="2250" spc="4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10199"/>
                </a:solidFill>
                <a:latin typeface="Arial"/>
                <a:cs typeface="Arial"/>
              </a:rPr>
              <a:t>ex</a:t>
            </a:r>
            <a:r>
              <a:rPr sz="2250" spc="5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10199"/>
                </a:solidFill>
                <a:latin typeface="Arial"/>
                <a:cs typeface="Arial"/>
              </a:rPr>
              <a:t>(…………); </a:t>
            </a:r>
            <a:r>
              <a:rPr sz="2250" dirty="0">
                <a:solidFill>
                  <a:srgbClr val="010199"/>
                </a:solidFill>
                <a:latin typeface="Arial"/>
                <a:cs typeface="Arial"/>
              </a:rPr>
              <a:t>input</a:t>
            </a:r>
            <a:r>
              <a:rPr sz="2250" spc="3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10199"/>
                </a:solidFill>
                <a:latin typeface="Arial"/>
                <a:cs typeface="Arial"/>
              </a:rPr>
              <a:t>…………………; </a:t>
            </a:r>
            <a:r>
              <a:rPr sz="2250" dirty="0">
                <a:solidFill>
                  <a:srgbClr val="010199"/>
                </a:solidFill>
                <a:latin typeface="Arial"/>
                <a:cs typeface="Arial"/>
              </a:rPr>
              <a:t>output</a:t>
            </a:r>
            <a:r>
              <a:rPr sz="2250" spc="4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10199"/>
                </a:solidFill>
                <a:latin typeface="Arial"/>
                <a:cs typeface="Arial"/>
              </a:rPr>
              <a:t>……………….; </a:t>
            </a:r>
            <a:r>
              <a:rPr sz="2250" dirty="0">
                <a:solidFill>
                  <a:srgbClr val="010199"/>
                </a:solidFill>
                <a:latin typeface="Arial"/>
                <a:cs typeface="Arial"/>
              </a:rPr>
              <a:t>reg</a:t>
            </a:r>
            <a:r>
              <a:rPr sz="2250" spc="3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10199"/>
                </a:solidFill>
                <a:latin typeface="Arial"/>
                <a:cs typeface="Arial"/>
              </a:rPr>
              <a:t>…………………..;</a:t>
            </a:r>
            <a:endParaRPr sz="22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0"/>
              </a:spcBef>
            </a:pPr>
            <a:r>
              <a:rPr sz="2250" u="heavy" spc="-45" dirty="0">
                <a:solidFill>
                  <a:srgbClr val="010199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heavy" dirty="0">
                <a:solidFill>
                  <a:srgbClr val="010199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assign</a:t>
            </a:r>
            <a:r>
              <a:rPr sz="2250" spc="30" dirty="0">
                <a:solidFill>
                  <a:srgbClr val="010199"/>
                </a:solidFill>
                <a:latin typeface="Arial"/>
                <a:cs typeface="Arial"/>
              </a:rPr>
              <a:t>  </a:t>
            </a:r>
            <a:r>
              <a:rPr sz="2250" spc="-10" dirty="0">
                <a:solidFill>
                  <a:srgbClr val="010199"/>
                </a:solidFill>
                <a:latin typeface="Arial"/>
                <a:cs typeface="Arial"/>
              </a:rPr>
              <a:t>a=b&amp;c;</a:t>
            </a:r>
            <a:endParaRPr sz="2250" dirty="0">
              <a:latin typeface="Arial"/>
              <a:cs typeface="Arial"/>
            </a:endParaRPr>
          </a:p>
          <a:p>
            <a:pPr marL="476884" marR="5080" indent="-399415" algn="just">
              <a:lnSpc>
                <a:spcPts val="2650"/>
              </a:lnSpc>
              <a:spcBef>
                <a:spcPts val="180"/>
              </a:spcBef>
            </a:pPr>
            <a:r>
              <a:rPr sz="2250" dirty="0">
                <a:solidFill>
                  <a:srgbClr val="010199"/>
                </a:solidFill>
                <a:latin typeface="Arial"/>
                <a:cs typeface="Arial"/>
              </a:rPr>
              <a:t>always</a:t>
            </a:r>
            <a:r>
              <a:rPr sz="2250" spc="6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10199"/>
                </a:solidFill>
                <a:latin typeface="Arial"/>
                <a:cs typeface="Arial"/>
              </a:rPr>
              <a:t>@(…………….) begin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262" y="3976404"/>
            <a:ext cx="3081020" cy="1757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90855" marR="2098040">
              <a:lnSpc>
                <a:spcPct val="101800"/>
              </a:lnSpc>
              <a:spcBef>
                <a:spcPts val="75"/>
              </a:spcBef>
            </a:pPr>
            <a:r>
              <a:rPr sz="2250" spc="-50" dirty="0">
                <a:solidFill>
                  <a:srgbClr val="010199"/>
                </a:solidFill>
                <a:latin typeface="Arial"/>
                <a:cs typeface="Arial"/>
              </a:rPr>
              <a:t>… </a:t>
            </a:r>
            <a:r>
              <a:rPr sz="2250" spc="-25" dirty="0">
                <a:solidFill>
                  <a:srgbClr val="010199"/>
                </a:solidFill>
                <a:latin typeface="Arial"/>
                <a:cs typeface="Arial"/>
              </a:rPr>
              <a:t>end</a:t>
            </a:r>
            <a:endParaRPr sz="2250" dirty="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  <a:tabLst>
                <a:tab pos="734695" algn="l"/>
              </a:tabLst>
            </a:pPr>
            <a:r>
              <a:rPr sz="2250" u="heavy" spc="-25" dirty="0">
                <a:solidFill>
                  <a:srgbClr val="010199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</a:t>
            </a:r>
            <a:r>
              <a:rPr sz="2250" u="heavy" dirty="0">
                <a:solidFill>
                  <a:srgbClr val="010199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	</a:t>
            </a:r>
            <a:r>
              <a:rPr sz="2250" u="heavy" spc="-10" dirty="0">
                <a:solidFill>
                  <a:srgbClr val="010199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u1</a:t>
            </a:r>
            <a:r>
              <a:rPr sz="2250" spc="-10" dirty="0">
                <a:solidFill>
                  <a:srgbClr val="010199"/>
                </a:solidFill>
                <a:latin typeface="Arial"/>
                <a:cs typeface="Arial"/>
              </a:rPr>
              <a:t>(a,b,c);</a:t>
            </a:r>
            <a:endParaRPr sz="2250" dirty="0">
              <a:latin typeface="Arial"/>
              <a:cs typeface="Arial"/>
            </a:endParaRPr>
          </a:p>
          <a:p>
            <a:pPr marL="12700" marR="5080" indent="79375">
              <a:lnSpc>
                <a:spcPts val="2650"/>
              </a:lnSpc>
              <a:spcBef>
                <a:spcPts val="180"/>
              </a:spcBef>
            </a:pPr>
            <a:r>
              <a:rPr sz="2250" dirty="0">
                <a:solidFill>
                  <a:srgbClr val="010199"/>
                </a:solidFill>
                <a:latin typeface="Arial"/>
                <a:cs typeface="Arial"/>
              </a:rPr>
              <a:t>always</a:t>
            </a:r>
            <a:r>
              <a:rPr sz="2250" spc="6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10199"/>
                </a:solidFill>
                <a:latin typeface="Arial"/>
                <a:cs typeface="Arial"/>
              </a:rPr>
              <a:t>@(…………….) endmodule</a:t>
            </a:r>
            <a:endParaRPr sz="225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0311" y="2172322"/>
            <a:ext cx="6967220" cy="3270885"/>
            <a:chOff x="1060311" y="2172322"/>
            <a:chExt cx="6967220" cy="3270885"/>
          </a:xfrm>
        </p:grpSpPr>
        <p:sp>
          <p:nvSpPr>
            <p:cNvPr id="12" name="object 12"/>
            <p:cNvSpPr/>
            <p:nvPr/>
          </p:nvSpPr>
          <p:spPr>
            <a:xfrm>
              <a:off x="1081584" y="3688105"/>
              <a:ext cx="795020" cy="0"/>
            </a:xfrm>
            <a:custGeom>
              <a:avLst/>
              <a:gdLst/>
              <a:ahLst/>
              <a:cxnLst/>
              <a:rect l="l" t="t" r="r" b="b"/>
              <a:pathLst>
                <a:path w="795019">
                  <a:moveTo>
                    <a:pt x="0" y="0"/>
                  </a:moveTo>
                  <a:lnTo>
                    <a:pt x="794640" y="0"/>
                  </a:lnTo>
                </a:path>
              </a:pathLst>
            </a:custGeom>
            <a:ln w="421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824" y="5421866"/>
              <a:ext cx="867410" cy="0"/>
            </a:xfrm>
            <a:custGeom>
              <a:avLst/>
              <a:gdLst/>
              <a:ahLst/>
              <a:cxnLst/>
              <a:rect l="l" t="t" r="r" b="b"/>
              <a:pathLst>
                <a:path w="867410">
                  <a:moveTo>
                    <a:pt x="0" y="0"/>
                  </a:moveTo>
                  <a:lnTo>
                    <a:pt x="866880" y="0"/>
                  </a:lnTo>
                </a:path>
              </a:pathLst>
            </a:custGeom>
            <a:ln w="421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257" y="2177084"/>
              <a:ext cx="4191635" cy="1132205"/>
            </a:xfrm>
            <a:custGeom>
              <a:avLst/>
              <a:gdLst/>
              <a:ahLst/>
              <a:cxnLst/>
              <a:rect l="l" t="t" r="r" b="b"/>
              <a:pathLst>
                <a:path w="4191634" h="1132204">
                  <a:moveTo>
                    <a:pt x="4191391" y="0"/>
                  </a:moveTo>
                  <a:lnTo>
                    <a:pt x="1085068" y="0"/>
                  </a:lnTo>
                  <a:lnTo>
                    <a:pt x="1085068" y="577919"/>
                  </a:lnTo>
                  <a:lnTo>
                    <a:pt x="1602789" y="577919"/>
                  </a:lnTo>
                  <a:lnTo>
                    <a:pt x="0" y="1131757"/>
                  </a:lnTo>
                  <a:lnTo>
                    <a:pt x="2379369" y="577919"/>
                  </a:lnTo>
                  <a:lnTo>
                    <a:pt x="4191391" y="577919"/>
                  </a:lnTo>
                  <a:lnTo>
                    <a:pt x="4191391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1257" y="2177084"/>
              <a:ext cx="4191635" cy="1132205"/>
            </a:xfrm>
            <a:custGeom>
              <a:avLst/>
              <a:gdLst/>
              <a:ahLst/>
              <a:cxnLst/>
              <a:rect l="l" t="t" r="r" b="b"/>
              <a:pathLst>
                <a:path w="4191634" h="1132204">
                  <a:moveTo>
                    <a:pt x="1085069" y="0"/>
                  </a:moveTo>
                  <a:lnTo>
                    <a:pt x="1602789" y="0"/>
                  </a:lnTo>
                  <a:lnTo>
                    <a:pt x="2379369" y="0"/>
                  </a:lnTo>
                  <a:lnTo>
                    <a:pt x="4191390" y="0"/>
                  </a:lnTo>
                  <a:lnTo>
                    <a:pt x="4191390" y="337121"/>
                  </a:lnTo>
                  <a:lnTo>
                    <a:pt x="4191390" y="481601"/>
                  </a:lnTo>
                  <a:lnTo>
                    <a:pt x="4191390" y="577920"/>
                  </a:lnTo>
                  <a:lnTo>
                    <a:pt x="2379369" y="577920"/>
                  </a:lnTo>
                  <a:lnTo>
                    <a:pt x="0" y="1131758"/>
                  </a:lnTo>
                  <a:lnTo>
                    <a:pt x="1602789" y="577920"/>
                  </a:lnTo>
                  <a:lnTo>
                    <a:pt x="1085069" y="577920"/>
                  </a:lnTo>
                  <a:lnTo>
                    <a:pt x="1085069" y="481601"/>
                  </a:lnTo>
                  <a:lnTo>
                    <a:pt x="1085069" y="337121"/>
                  </a:lnTo>
                  <a:lnTo>
                    <a:pt x="1085069" y="0"/>
                  </a:lnTo>
                  <a:close/>
                </a:path>
              </a:pathLst>
            </a:custGeom>
            <a:ln w="90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73516" y="2242998"/>
            <a:ext cx="13804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CC66"/>
                </a:solidFill>
                <a:latin typeface="宋体"/>
                <a:cs typeface="宋体"/>
              </a:rPr>
              <a:t>并发执</a:t>
            </a:r>
            <a:r>
              <a:rPr sz="2600" b="1" spc="-50" dirty="0">
                <a:solidFill>
                  <a:srgbClr val="FFCC66"/>
                </a:solidFill>
                <a:latin typeface="宋体"/>
                <a:cs typeface="宋体"/>
              </a:rPr>
              <a:t>行</a:t>
            </a:r>
            <a:endParaRPr sz="2600">
              <a:latin typeface="宋体"/>
              <a:cs typeface="宋体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4018" y="3761844"/>
            <a:ext cx="4957445" cy="876300"/>
            <a:chOff x="2564018" y="3761844"/>
            <a:chExt cx="4957445" cy="876300"/>
          </a:xfrm>
        </p:grpSpPr>
        <p:sp>
          <p:nvSpPr>
            <p:cNvPr id="18" name="object 18"/>
            <p:cNvSpPr/>
            <p:nvPr/>
          </p:nvSpPr>
          <p:spPr>
            <a:xfrm>
              <a:off x="2568531" y="3766358"/>
              <a:ext cx="4948555" cy="867410"/>
            </a:xfrm>
            <a:custGeom>
              <a:avLst/>
              <a:gdLst/>
              <a:ahLst/>
              <a:cxnLst/>
              <a:rect l="l" t="t" r="r" b="b"/>
              <a:pathLst>
                <a:path w="4948555" h="867410">
                  <a:moveTo>
                    <a:pt x="3845982" y="0"/>
                  </a:moveTo>
                  <a:lnTo>
                    <a:pt x="3784334" y="1106"/>
                  </a:lnTo>
                  <a:lnTo>
                    <a:pt x="3723427" y="3598"/>
                  </a:lnTo>
                  <a:lnTo>
                    <a:pt x="3663377" y="7443"/>
                  </a:lnTo>
                  <a:lnTo>
                    <a:pt x="3604301" y="12605"/>
                  </a:lnTo>
                  <a:lnTo>
                    <a:pt x="3546315" y="19052"/>
                  </a:lnTo>
                  <a:lnTo>
                    <a:pt x="3489535" y="26750"/>
                  </a:lnTo>
                  <a:lnTo>
                    <a:pt x="3434078" y="35665"/>
                  </a:lnTo>
                  <a:lnTo>
                    <a:pt x="3380060" y="45763"/>
                  </a:lnTo>
                  <a:lnTo>
                    <a:pt x="3327596" y="57010"/>
                  </a:lnTo>
                  <a:lnTo>
                    <a:pt x="3276805" y="69373"/>
                  </a:lnTo>
                  <a:lnTo>
                    <a:pt x="3227800" y="82818"/>
                  </a:lnTo>
                  <a:lnTo>
                    <a:pt x="3180700" y="97310"/>
                  </a:lnTo>
                  <a:lnTo>
                    <a:pt x="3135620" y="112817"/>
                  </a:lnTo>
                  <a:lnTo>
                    <a:pt x="3092676" y="129304"/>
                  </a:lnTo>
                  <a:lnTo>
                    <a:pt x="3051986" y="146737"/>
                  </a:lnTo>
                  <a:lnTo>
                    <a:pt x="3013664" y="165083"/>
                  </a:lnTo>
                  <a:lnTo>
                    <a:pt x="2977827" y="184308"/>
                  </a:lnTo>
                  <a:lnTo>
                    <a:pt x="2944592" y="204379"/>
                  </a:lnTo>
                  <a:lnTo>
                    <a:pt x="2886391" y="246919"/>
                  </a:lnTo>
                  <a:lnTo>
                    <a:pt x="2839992" y="292435"/>
                  </a:lnTo>
                  <a:lnTo>
                    <a:pt x="2806324" y="340655"/>
                  </a:lnTo>
                  <a:lnTo>
                    <a:pt x="2794554" y="365695"/>
                  </a:lnTo>
                  <a:lnTo>
                    <a:pt x="0" y="487627"/>
                  </a:lnTo>
                  <a:lnTo>
                    <a:pt x="2809038" y="531001"/>
                  </a:lnTo>
                  <a:lnTo>
                    <a:pt x="2825814" y="556506"/>
                  </a:lnTo>
                  <a:lnTo>
                    <a:pt x="2846236" y="581345"/>
                  </a:lnTo>
                  <a:lnTo>
                    <a:pt x="2897518" y="628835"/>
                  </a:lnTo>
                  <a:lnTo>
                    <a:pt x="2961889" y="673102"/>
                  </a:lnTo>
                  <a:lnTo>
                    <a:pt x="2998673" y="693911"/>
                  </a:lnTo>
                  <a:lnTo>
                    <a:pt x="3038355" y="713775"/>
                  </a:lnTo>
                  <a:lnTo>
                    <a:pt x="3080813" y="732647"/>
                  </a:lnTo>
                  <a:lnTo>
                    <a:pt x="3125921" y="750481"/>
                  </a:lnTo>
                  <a:lnTo>
                    <a:pt x="3173556" y="767232"/>
                  </a:lnTo>
                  <a:lnTo>
                    <a:pt x="3223593" y="782852"/>
                  </a:lnTo>
                  <a:lnTo>
                    <a:pt x="3275908" y="797296"/>
                  </a:lnTo>
                  <a:lnTo>
                    <a:pt x="3330377" y="810516"/>
                  </a:lnTo>
                  <a:lnTo>
                    <a:pt x="3386875" y="822467"/>
                  </a:lnTo>
                  <a:lnTo>
                    <a:pt x="3445278" y="833102"/>
                  </a:lnTo>
                  <a:lnTo>
                    <a:pt x="3505463" y="842375"/>
                  </a:lnTo>
                  <a:lnTo>
                    <a:pt x="3567303" y="850240"/>
                  </a:lnTo>
                  <a:lnTo>
                    <a:pt x="3630676" y="856650"/>
                  </a:lnTo>
                  <a:lnTo>
                    <a:pt x="3695457" y="861559"/>
                  </a:lnTo>
                  <a:lnTo>
                    <a:pt x="3758632" y="864813"/>
                  </a:lnTo>
                  <a:lnTo>
                    <a:pt x="3821414" y="866580"/>
                  </a:lnTo>
                  <a:lnTo>
                    <a:pt x="3883687" y="866893"/>
                  </a:lnTo>
                  <a:lnTo>
                    <a:pt x="3945336" y="865787"/>
                  </a:lnTo>
                  <a:lnTo>
                    <a:pt x="4006243" y="863295"/>
                  </a:lnTo>
                  <a:lnTo>
                    <a:pt x="4066293" y="859450"/>
                  </a:lnTo>
                  <a:lnTo>
                    <a:pt x="4125369" y="854287"/>
                  </a:lnTo>
                  <a:lnTo>
                    <a:pt x="4183355" y="847840"/>
                  </a:lnTo>
                  <a:lnTo>
                    <a:pt x="4240135" y="840142"/>
                  </a:lnTo>
                  <a:lnTo>
                    <a:pt x="4295592" y="831227"/>
                  </a:lnTo>
                  <a:lnTo>
                    <a:pt x="4349610" y="821129"/>
                  </a:lnTo>
                  <a:lnTo>
                    <a:pt x="4402073" y="809882"/>
                  </a:lnTo>
                  <a:lnTo>
                    <a:pt x="4452865" y="797519"/>
                  </a:lnTo>
                  <a:lnTo>
                    <a:pt x="4501869" y="784075"/>
                  </a:lnTo>
                  <a:lnTo>
                    <a:pt x="4548970" y="769582"/>
                  </a:lnTo>
                  <a:lnTo>
                    <a:pt x="4594050" y="754075"/>
                  </a:lnTo>
                  <a:lnTo>
                    <a:pt x="4636993" y="737588"/>
                  </a:lnTo>
                  <a:lnTo>
                    <a:pt x="4677684" y="720155"/>
                  </a:lnTo>
                  <a:lnTo>
                    <a:pt x="4716006" y="701809"/>
                  </a:lnTo>
                  <a:lnTo>
                    <a:pt x="4751843" y="682584"/>
                  </a:lnTo>
                  <a:lnTo>
                    <a:pt x="4785078" y="662514"/>
                  </a:lnTo>
                  <a:lnTo>
                    <a:pt x="4843279" y="619973"/>
                  </a:lnTo>
                  <a:lnTo>
                    <a:pt x="4889678" y="574457"/>
                  </a:lnTo>
                  <a:lnTo>
                    <a:pt x="4923346" y="526237"/>
                  </a:lnTo>
                  <a:lnTo>
                    <a:pt x="4943721" y="473990"/>
                  </a:lnTo>
                  <a:lnTo>
                    <a:pt x="4948125" y="420191"/>
                  </a:lnTo>
                  <a:lnTo>
                    <a:pt x="4944133" y="393716"/>
                  </a:lnTo>
                  <a:lnTo>
                    <a:pt x="4924291" y="341905"/>
                  </a:lnTo>
                  <a:lnTo>
                    <a:pt x="4889341" y="292001"/>
                  </a:lnTo>
                  <a:lnTo>
                    <a:pt x="4840126" y="244469"/>
                  </a:lnTo>
                  <a:lnTo>
                    <a:pt x="4777492" y="199772"/>
                  </a:lnTo>
                  <a:lnTo>
                    <a:pt x="4741406" y="178632"/>
                  </a:lnTo>
                  <a:lnTo>
                    <a:pt x="4702282" y="158376"/>
                  </a:lnTo>
                  <a:lnTo>
                    <a:pt x="4660225" y="139061"/>
                  </a:lnTo>
                  <a:lnTo>
                    <a:pt x="4615340" y="120745"/>
                  </a:lnTo>
                  <a:lnTo>
                    <a:pt x="4567734" y="103487"/>
                  </a:lnTo>
                  <a:lnTo>
                    <a:pt x="4517512" y="87344"/>
                  </a:lnTo>
                  <a:lnTo>
                    <a:pt x="4464779" y="72375"/>
                  </a:lnTo>
                  <a:lnTo>
                    <a:pt x="4409641" y="58638"/>
                  </a:lnTo>
                  <a:lnTo>
                    <a:pt x="4352203" y="46190"/>
                  </a:lnTo>
                  <a:lnTo>
                    <a:pt x="4292571" y="35091"/>
                  </a:lnTo>
                  <a:lnTo>
                    <a:pt x="4230851" y="25397"/>
                  </a:lnTo>
                  <a:lnTo>
                    <a:pt x="4167147" y="17168"/>
                  </a:lnTo>
                  <a:lnTo>
                    <a:pt x="4101566" y="10461"/>
                  </a:lnTo>
                  <a:lnTo>
                    <a:pt x="4034213" y="5334"/>
                  </a:lnTo>
                  <a:lnTo>
                    <a:pt x="3971038" y="2080"/>
                  </a:lnTo>
                  <a:lnTo>
                    <a:pt x="3908256" y="313"/>
                  </a:lnTo>
                  <a:lnTo>
                    <a:pt x="384598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8533" y="3766359"/>
              <a:ext cx="4948555" cy="867410"/>
            </a:xfrm>
            <a:custGeom>
              <a:avLst/>
              <a:gdLst/>
              <a:ahLst/>
              <a:cxnLst/>
              <a:rect l="l" t="t" r="r" b="b"/>
              <a:pathLst>
                <a:path w="4948555" h="867410">
                  <a:moveTo>
                    <a:pt x="0" y="487626"/>
                  </a:moveTo>
                  <a:lnTo>
                    <a:pt x="2794553" y="365695"/>
                  </a:lnTo>
                  <a:lnTo>
                    <a:pt x="2806322" y="340655"/>
                  </a:lnTo>
                  <a:lnTo>
                    <a:pt x="2821507" y="316224"/>
                  </a:lnTo>
                  <a:lnTo>
                    <a:pt x="2861657" y="269322"/>
                  </a:lnTo>
                  <a:lnTo>
                    <a:pt x="2914073" y="225260"/>
                  </a:lnTo>
                  <a:lnTo>
                    <a:pt x="2977826" y="184308"/>
                  </a:lnTo>
                  <a:lnTo>
                    <a:pt x="3013663" y="165083"/>
                  </a:lnTo>
                  <a:lnTo>
                    <a:pt x="3051985" y="146737"/>
                  </a:lnTo>
                  <a:lnTo>
                    <a:pt x="3092676" y="129304"/>
                  </a:lnTo>
                  <a:lnTo>
                    <a:pt x="3135619" y="112817"/>
                  </a:lnTo>
                  <a:lnTo>
                    <a:pt x="3180699" y="97310"/>
                  </a:lnTo>
                  <a:lnTo>
                    <a:pt x="3227800" y="82818"/>
                  </a:lnTo>
                  <a:lnTo>
                    <a:pt x="3276804" y="69373"/>
                  </a:lnTo>
                  <a:lnTo>
                    <a:pt x="3327596" y="57010"/>
                  </a:lnTo>
                  <a:lnTo>
                    <a:pt x="3380059" y="45763"/>
                  </a:lnTo>
                  <a:lnTo>
                    <a:pt x="3434077" y="35665"/>
                  </a:lnTo>
                  <a:lnTo>
                    <a:pt x="3489534" y="26750"/>
                  </a:lnTo>
                  <a:lnTo>
                    <a:pt x="3546314" y="19052"/>
                  </a:lnTo>
                  <a:lnTo>
                    <a:pt x="3604300" y="12605"/>
                  </a:lnTo>
                  <a:lnTo>
                    <a:pt x="3663376" y="7443"/>
                  </a:lnTo>
                  <a:lnTo>
                    <a:pt x="3723426" y="3598"/>
                  </a:lnTo>
                  <a:lnTo>
                    <a:pt x="3784333" y="1106"/>
                  </a:lnTo>
                  <a:lnTo>
                    <a:pt x="3845982" y="0"/>
                  </a:lnTo>
                  <a:lnTo>
                    <a:pt x="3908255" y="313"/>
                  </a:lnTo>
                  <a:lnTo>
                    <a:pt x="3971038" y="2080"/>
                  </a:lnTo>
                  <a:lnTo>
                    <a:pt x="4034212" y="5334"/>
                  </a:lnTo>
                  <a:lnTo>
                    <a:pt x="4101565" y="10461"/>
                  </a:lnTo>
                  <a:lnTo>
                    <a:pt x="4167146" y="17168"/>
                  </a:lnTo>
                  <a:lnTo>
                    <a:pt x="4230850" y="25397"/>
                  </a:lnTo>
                  <a:lnTo>
                    <a:pt x="4292570" y="35091"/>
                  </a:lnTo>
                  <a:lnTo>
                    <a:pt x="4352202" y="46190"/>
                  </a:lnTo>
                  <a:lnTo>
                    <a:pt x="4409640" y="58638"/>
                  </a:lnTo>
                  <a:lnTo>
                    <a:pt x="4464778" y="72375"/>
                  </a:lnTo>
                  <a:lnTo>
                    <a:pt x="4517511" y="87344"/>
                  </a:lnTo>
                  <a:lnTo>
                    <a:pt x="4567734" y="103487"/>
                  </a:lnTo>
                  <a:lnTo>
                    <a:pt x="4615340" y="120745"/>
                  </a:lnTo>
                  <a:lnTo>
                    <a:pt x="4660224" y="139061"/>
                  </a:lnTo>
                  <a:lnTo>
                    <a:pt x="4702281" y="158376"/>
                  </a:lnTo>
                  <a:lnTo>
                    <a:pt x="4741405" y="178632"/>
                  </a:lnTo>
                  <a:lnTo>
                    <a:pt x="4777491" y="199772"/>
                  </a:lnTo>
                  <a:lnTo>
                    <a:pt x="4810433" y="221737"/>
                  </a:lnTo>
                  <a:lnTo>
                    <a:pt x="4866463" y="267910"/>
                  </a:lnTo>
                  <a:lnTo>
                    <a:pt x="4908651" y="316686"/>
                  </a:lnTo>
                  <a:lnTo>
                    <a:pt x="4936153" y="367601"/>
                  </a:lnTo>
                  <a:lnTo>
                    <a:pt x="4948124" y="420191"/>
                  </a:lnTo>
                  <a:lnTo>
                    <a:pt x="4948022" y="446968"/>
                  </a:lnTo>
                  <a:lnTo>
                    <a:pt x="4935115" y="501197"/>
                  </a:lnTo>
                  <a:lnTo>
                    <a:pt x="4908161" y="550669"/>
                  </a:lnTo>
                  <a:lnTo>
                    <a:pt x="4868011" y="597570"/>
                  </a:lnTo>
                  <a:lnTo>
                    <a:pt x="4815595" y="641632"/>
                  </a:lnTo>
                  <a:lnTo>
                    <a:pt x="4751842" y="682584"/>
                  </a:lnTo>
                  <a:lnTo>
                    <a:pt x="4716006" y="701809"/>
                  </a:lnTo>
                  <a:lnTo>
                    <a:pt x="4677684" y="720155"/>
                  </a:lnTo>
                  <a:lnTo>
                    <a:pt x="4636993" y="737589"/>
                  </a:lnTo>
                  <a:lnTo>
                    <a:pt x="4594049" y="754076"/>
                  </a:lnTo>
                  <a:lnTo>
                    <a:pt x="4548969" y="769582"/>
                  </a:lnTo>
                  <a:lnTo>
                    <a:pt x="4501869" y="784075"/>
                  </a:lnTo>
                  <a:lnTo>
                    <a:pt x="4452865" y="797519"/>
                  </a:lnTo>
                  <a:lnTo>
                    <a:pt x="4402073" y="809882"/>
                  </a:lnTo>
                  <a:lnTo>
                    <a:pt x="4349610" y="821129"/>
                  </a:lnTo>
                  <a:lnTo>
                    <a:pt x="4295592" y="831227"/>
                  </a:lnTo>
                  <a:lnTo>
                    <a:pt x="4240134" y="840142"/>
                  </a:lnTo>
                  <a:lnTo>
                    <a:pt x="4183355" y="847840"/>
                  </a:lnTo>
                  <a:lnTo>
                    <a:pt x="4125369" y="854287"/>
                  </a:lnTo>
                  <a:lnTo>
                    <a:pt x="4066293" y="859450"/>
                  </a:lnTo>
                  <a:lnTo>
                    <a:pt x="4006243" y="863294"/>
                  </a:lnTo>
                  <a:lnTo>
                    <a:pt x="3945335" y="865787"/>
                  </a:lnTo>
                  <a:lnTo>
                    <a:pt x="3883687" y="866893"/>
                  </a:lnTo>
                  <a:lnTo>
                    <a:pt x="3821413" y="866580"/>
                  </a:lnTo>
                  <a:lnTo>
                    <a:pt x="3758631" y="864813"/>
                  </a:lnTo>
                  <a:lnTo>
                    <a:pt x="3695456" y="861559"/>
                  </a:lnTo>
                  <a:lnTo>
                    <a:pt x="3630675" y="856650"/>
                  </a:lnTo>
                  <a:lnTo>
                    <a:pt x="3567302" y="850240"/>
                  </a:lnTo>
                  <a:lnTo>
                    <a:pt x="3505462" y="842375"/>
                  </a:lnTo>
                  <a:lnTo>
                    <a:pt x="3445277" y="833102"/>
                  </a:lnTo>
                  <a:lnTo>
                    <a:pt x="3386874" y="822467"/>
                  </a:lnTo>
                  <a:lnTo>
                    <a:pt x="3330376" y="810516"/>
                  </a:lnTo>
                  <a:lnTo>
                    <a:pt x="3275907" y="797296"/>
                  </a:lnTo>
                  <a:lnTo>
                    <a:pt x="3223592" y="782852"/>
                  </a:lnTo>
                  <a:lnTo>
                    <a:pt x="3173555" y="767232"/>
                  </a:lnTo>
                  <a:lnTo>
                    <a:pt x="3125920" y="750481"/>
                  </a:lnTo>
                  <a:lnTo>
                    <a:pt x="3080812" y="732647"/>
                  </a:lnTo>
                  <a:lnTo>
                    <a:pt x="3038354" y="713775"/>
                  </a:lnTo>
                  <a:lnTo>
                    <a:pt x="2998672" y="693911"/>
                  </a:lnTo>
                  <a:lnTo>
                    <a:pt x="2961889" y="673103"/>
                  </a:lnTo>
                  <a:lnTo>
                    <a:pt x="2928129" y="651395"/>
                  </a:lnTo>
                  <a:lnTo>
                    <a:pt x="2870178" y="605471"/>
                  </a:lnTo>
                  <a:lnTo>
                    <a:pt x="2825814" y="556507"/>
                  </a:lnTo>
                  <a:lnTo>
                    <a:pt x="2809037" y="531002"/>
                  </a:lnTo>
                  <a:lnTo>
                    <a:pt x="0" y="487626"/>
                  </a:lnTo>
                  <a:close/>
                </a:path>
              </a:pathLst>
            </a:custGeom>
            <a:ln w="90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40406" y="3976405"/>
            <a:ext cx="137414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15" dirty="0">
                <a:solidFill>
                  <a:srgbClr val="010199"/>
                </a:solidFill>
                <a:latin typeface="宋体"/>
                <a:cs typeface="宋体"/>
              </a:rPr>
              <a:t>顺序执行</a:t>
            </a:r>
            <a:endParaRPr sz="26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5062855" cy="1158240"/>
            <a:chOff x="9144" y="228600"/>
            <a:chExt cx="5062855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3203448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4425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0" dirty="0">
                <a:latin typeface="黑体"/>
                <a:cs typeface="黑体"/>
              </a:rPr>
              <a:t>模块的内容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036" y="1581150"/>
            <a:ext cx="8013700" cy="1943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5386" y="1587500"/>
            <a:ext cx="8001000" cy="1930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0"/>
              </a:spcBef>
            </a:pPr>
            <a:r>
              <a:rPr sz="1800" spc="-20" dirty="0">
                <a:solidFill>
                  <a:srgbClr val="010199"/>
                </a:solidFill>
                <a:latin typeface="华文行楷"/>
                <a:cs typeface="华文行楷"/>
              </a:rPr>
              <a:t>要点：</a:t>
            </a:r>
            <a:endParaRPr sz="1800">
              <a:latin typeface="华文行楷"/>
              <a:cs typeface="华文行楷"/>
            </a:endParaRPr>
          </a:p>
          <a:p>
            <a:pPr marL="83185" marR="220979" indent="419100" algn="just">
              <a:lnSpc>
                <a:spcPct val="100000"/>
              </a:lnSpc>
              <a:spcBef>
                <a:spcPts val="140"/>
              </a:spcBef>
            </a:pP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上面的例子分别采用了“</a:t>
            </a:r>
            <a:r>
              <a:rPr sz="2000" dirty="0">
                <a:solidFill>
                  <a:srgbClr val="010199"/>
                </a:solidFill>
                <a:latin typeface="Arial"/>
                <a:cs typeface="Arial"/>
              </a:rPr>
              <a:t>assign”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语句、实例元件和“</a:t>
            </a:r>
            <a:r>
              <a:rPr sz="2000" dirty="0">
                <a:solidFill>
                  <a:srgbClr val="010199"/>
                </a:solidFill>
                <a:latin typeface="Arial"/>
                <a:cs typeface="Arial"/>
              </a:rPr>
              <a:t>always”</a:t>
            </a:r>
            <a:r>
              <a:rPr sz="2000" spc="-25" dirty="0">
                <a:solidFill>
                  <a:srgbClr val="010199"/>
                </a:solidFill>
                <a:latin typeface="宋体"/>
                <a:cs typeface="宋体"/>
              </a:rPr>
              <a:t>块。</a:t>
            </a:r>
            <a:r>
              <a:rPr sz="2925" b="1" u="sng" baseline="142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这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3</a:t>
            </a:r>
            <a:r>
              <a:rPr sz="2925" b="1" u="sng" baseline="142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个例子描述的逻辑功能是同时执行的。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也就是说，如果把这</a:t>
            </a:r>
            <a:r>
              <a:rPr sz="2000" dirty="0">
                <a:solidFill>
                  <a:srgbClr val="010199"/>
                </a:solidFill>
                <a:latin typeface="Arial"/>
                <a:cs typeface="Arial"/>
              </a:rPr>
              <a:t>3</a:t>
            </a:r>
            <a:r>
              <a:rPr sz="2000" spc="-25" dirty="0">
                <a:solidFill>
                  <a:srgbClr val="010199"/>
                </a:solidFill>
                <a:latin typeface="宋体"/>
                <a:cs typeface="宋体"/>
              </a:rPr>
              <a:t>项写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到一个</a:t>
            </a:r>
            <a:r>
              <a:rPr sz="2000" spc="-25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2000" spc="-5" dirty="0">
                <a:solidFill>
                  <a:srgbClr val="010199"/>
                </a:solidFill>
                <a:latin typeface="宋体"/>
                <a:cs typeface="宋体"/>
              </a:rPr>
              <a:t>模块文件中去，它们的位置顺序不会影响实现的功能。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这</a:t>
            </a:r>
            <a:r>
              <a:rPr sz="2000" dirty="0">
                <a:solidFill>
                  <a:srgbClr val="010199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010199"/>
                </a:solidFill>
                <a:latin typeface="宋体"/>
                <a:cs typeface="宋体"/>
              </a:rPr>
              <a:t>项是同时执行的，也就是并发的。</a:t>
            </a:r>
            <a:endParaRPr sz="2000">
              <a:latin typeface="宋体"/>
              <a:cs typeface="宋体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9036" y="3930650"/>
            <a:ext cx="8013700" cy="1333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5386" y="3937000"/>
            <a:ext cx="8001000" cy="13208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0"/>
              </a:spcBef>
            </a:pPr>
            <a:r>
              <a:rPr sz="1800" spc="-20" dirty="0">
                <a:solidFill>
                  <a:srgbClr val="010199"/>
                </a:solidFill>
                <a:latin typeface="华文行楷"/>
                <a:cs typeface="华文行楷"/>
              </a:rPr>
              <a:t>要点：</a:t>
            </a:r>
            <a:endParaRPr sz="1800">
              <a:latin typeface="华文行楷"/>
              <a:cs typeface="华文行楷"/>
            </a:endParaRPr>
          </a:p>
          <a:p>
            <a:pPr marL="83185" marR="182880" algn="just">
              <a:lnSpc>
                <a:spcPct val="100000"/>
              </a:lnSpc>
              <a:spcBef>
                <a:spcPts val="140"/>
              </a:spcBef>
            </a:pPr>
            <a:r>
              <a:rPr sz="2925" b="1" u="sng" baseline="142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在“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always”</a:t>
            </a:r>
            <a:r>
              <a:rPr sz="2925" b="1" u="sng" baseline="142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模块内，逻辑是按照指定的顺序执行的</a:t>
            </a:r>
            <a:r>
              <a:rPr sz="2925" b="1" u="sng" baseline="1424" dirty="0">
                <a:solidFill>
                  <a:srgbClr val="010199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。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“</a:t>
            </a:r>
            <a:r>
              <a:rPr sz="2000" dirty="0">
                <a:solidFill>
                  <a:srgbClr val="010199"/>
                </a:solidFill>
                <a:latin typeface="Arial"/>
                <a:cs typeface="Arial"/>
              </a:rPr>
              <a:t>always”</a:t>
            </a:r>
            <a:r>
              <a:rPr sz="2000" spc="-25" dirty="0">
                <a:solidFill>
                  <a:srgbClr val="010199"/>
                </a:solidFill>
                <a:latin typeface="宋体"/>
                <a:cs typeface="宋体"/>
              </a:rPr>
              <a:t>块中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的语句称为“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顺序语句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”。但是，两个或更多的“</a:t>
            </a:r>
            <a:r>
              <a:rPr sz="2000" dirty="0">
                <a:solidFill>
                  <a:srgbClr val="010199"/>
                </a:solidFill>
                <a:latin typeface="Arial"/>
                <a:cs typeface="Arial"/>
              </a:rPr>
              <a:t>always”</a:t>
            </a:r>
            <a:r>
              <a:rPr sz="2000" spc="-10" dirty="0">
                <a:solidFill>
                  <a:srgbClr val="010199"/>
                </a:solidFill>
                <a:latin typeface="宋体"/>
                <a:cs typeface="宋体"/>
              </a:rPr>
              <a:t>模块之间是</a:t>
            </a:r>
            <a:r>
              <a:rPr sz="2000" spc="-5" dirty="0">
                <a:solidFill>
                  <a:srgbClr val="010199"/>
                </a:solidFill>
                <a:latin typeface="宋体"/>
                <a:cs typeface="宋体"/>
              </a:rPr>
              <a:t>同时执行的，但是模块内部的语句是顺序执行的。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2697480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205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实验目的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0248"/>
            <a:ext cx="8150860" cy="281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5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掌握七数码管显示原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理</a:t>
            </a:r>
            <a:endParaRPr sz="4125" baseline="101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20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掌握七段码显示译码设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计</a:t>
            </a:r>
            <a:endParaRPr sz="4125" baseline="101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35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sz="2200" spc="-130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熟悉Verilog基础知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识</a:t>
            </a:r>
            <a:endParaRPr sz="4125" baseline="101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35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进一步熟悉Xilinx</a:t>
            </a:r>
            <a:r>
              <a:rPr sz="4125" b="1" spc="494" baseline="1010" dirty="0">
                <a:solidFill>
                  <a:srgbClr val="215968"/>
                </a:solidFill>
                <a:latin typeface="黑体"/>
                <a:cs typeface="黑体"/>
              </a:rPr>
              <a:t>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ISE</a:t>
            </a:r>
            <a:r>
              <a:rPr sz="4125" b="1" spc="240" baseline="1010" dirty="0">
                <a:solidFill>
                  <a:srgbClr val="215968"/>
                </a:solidFill>
                <a:latin typeface="黑体"/>
                <a:cs typeface="黑体"/>
              </a:rPr>
              <a:t> 环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境及SWORD实验平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台</a:t>
            </a:r>
            <a:endParaRPr sz="4125" baseline="101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2490" y="1347270"/>
            <a:ext cx="266065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solidFill>
                  <a:srgbClr val="010199"/>
                </a:solidFill>
                <a:latin typeface="宋体"/>
                <a:cs typeface="宋体"/>
              </a:rPr>
              <a:t>数字表达方式有以下</a:t>
            </a:r>
            <a:r>
              <a:rPr sz="1800" spc="-20" dirty="0">
                <a:solidFill>
                  <a:srgbClr val="010199"/>
                </a:solidFill>
                <a:latin typeface="Arial"/>
                <a:cs typeface="Arial"/>
              </a:rPr>
              <a:t>3</a:t>
            </a:r>
            <a:r>
              <a:rPr sz="1800" spc="-25" dirty="0">
                <a:solidFill>
                  <a:srgbClr val="010199"/>
                </a:solidFill>
                <a:latin typeface="宋体"/>
                <a:cs typeface="宋体"/>
              </a:rPr>
              <a:t>种</a:t>
            </a:r>
            <a:r>
              <a:rPr sz="1800" spc="-5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2992" y="1781810"/>
            <a:ext cx="7012305" cy="753110"/>
            <a:chOff x="892992" y="1781810"/>
            <a:chExt cx="7012305" cy="7531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393" y="1793219"/>
              <a:ext cx="6989001" cy="7296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2987" y="1781809"/>
              <a:ext cx="7012305" cy="753110"/>
            </a:xfrm>
            <a:custGeom>
              <a:avLst/>
              <a:gdLst/>
              <a:ahLst/>
              <a:cxnLst/>
              <a:rect l="l" t="t" r="r" b="b"/>
              <a:pathLst>
                <a:path w="7012305" h="753110">
                  <a:moveTo>
                    <a:pt x="6989000" y="22860"/>
                  </a:moveTo>
                  <a:lnTo>
                    <a:pt x="22796" y="22860"/>
                  </a:lnTo>
                  <a:lnTo>
                    <a:pt x="22796" y="34290"/>
                  </a:lnTo>
                  <a:lnTo>
                    <a:pt x="22796" y="718820"/>
                  </a:lnTo>
                  <a:lnTo>
                    <a:pt x="22796" y="730250"/>
                  </a:lnTo>
                  <a:lnTo>
                    <a:pt x="6989000" y="730250"/>
                  </a:lnTo>
                  <a:lnTo>
                    <a:pt x="6989000" y="718820"/>
                  </a:lnTo>
                  <a:lnTo>
                    <a:pt x="34201" y="718820"/>
                  </a:lnTo>
                  <a:lnTo>
                    <a:pt x="34201" y="34290"/>
                  </a:lnTo>
                  <a:lnTo>
                    <a:pt x="6977596" y="34290"/>
                  </a:lnTo>
                  <a:lnTo>
                    <a:pt x="6977596" y="718299"/>
                  </a:lnTo>
                  <a:lnTo>
                    <a:pt x="6989000" y="718299"/>
                  </a:lnTo>
                  <a:lnTo>
                    <a:pt x="6989000" y="34290"/>
                  </a:lnTo>
                  <a:lnTo>
                    <a:pt x="6989000" y="22860"/>
                  </a:lnTo>
                  <a:close/>
                </a:path>
                <a:path w="7012305" h="753110">
                  <a:moveTo>
                    <a:pt x="7011797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741680"/>
                  </a:lnTo>
                  <a:lnTo>
                    <a:pt x="0" y="753110"/>
                  </a:lnTo>
                  <a:lnTo>
                    <a:pt x="7011797" y="753110"/>
                  </a:lnTo>
                  <a:lnTo>
                    <a:pt x="7011797" y="741680"/>
                  </a:lnTo>
                  <a:lnTo>
                    <a:pt x="11404" y="741680"/>
                  </a:lnTo>
                  <a:lnTo>
                    <a:pt x="11404" y="11430"/>
                  </a:lnTo>
                  <a:lnTo>
                    <a:pt x="7000405" y="11430"/>
                  </a:lnTo>
                  <a:lnTo>
                    <a:pt x="7000405" y="741095"/>
                  </a:lnTo>
                  <a:lnTo>
                    <a:pt x="7011797" y="741095"/>
                  </a:lnTo>
                  <a:lnTo>
                    <a:pt x="7011797" y="11430"/>
                  </a:lnTo>
                  <a:lnTo>
                    <a:pt x="70117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5190" y="1871730"/>
            <a:ext cx="36766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solidFill>
                  <a:srgbClr val="010199"/>
                </a:solidFill>
                <a:latin typeface="Arial"/>
                <a:cs typeface="Arial"/>
              </a:rPr>
              <a:t>1</a:t>
            </a:r>
            <a:r>
              <a:rPr sz="1800" spc="-25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0729" y="1826125"/>
            <a:ext cx="262128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3150" b="1" spc="75" baseline="1322" dirty="0">
                <a:solidFill>
                  <a:srgbClr val="FF0000"/>
                </a:solidFill>
                <a:latin typeface="宋体"/>
                <a:cs typeface="宋体"/>
              </a:rPr>
              <a:t>位宽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&gt;&lt;</a:t>
            </a:r>
            <a:r>
              <a:rPr sz="3150" b="1" spc="75" baseline="1322" dirty="0">
                <a:solidFill>
                  <a:srgbClr val="FF0000"/>
                </a:solidFill>
                <a:latin typeface="宋体"/>
                <a:cs typeface="宋体"/>
              </a:rPr>
              <a:t>进制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&gt;&lt;</a:t>
            </a:r>
            <a:r>
              <a:rPr sz="3150" b="1" spc="75" baseline="1322" dirty="0">
                <a:solidFill>
                  <a:srgbClr val="FF0000"/>
                </a:solidFill>
                <a:latin typeface="宋体"/>
                <a:cs typeface="宋体"/>
              </a:rPr>
              <a:t>数字</a:t>
            </a:r>
            <a:r>
              <a:rPr sz="2150" b="1" spc="-5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5190" y="2145361"/>
            <a:ext cx="274955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solidFill>
                  <a:srgbClr val="010199"/>
                </a:solidFill>
                <a:latin typeface="宋体"/>
                <a:cs typeface="宋体"/>
              </a:rPr>
              <a:t>这是一种全面的描述方式</a:t>
            </a:r>
            <a:r>
              <a:rPr sz="180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73956" y="2682521"/>
            <a:ext cx="2781935" cy="1288415"/>
            <a:chOff x="4073956" y="2682521"/>
            <a:chExt cx="2781935" cy="128841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2365" y="2705324"/>
              <a:ext cx="524460" cy="6156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0581" y="2682521"/>
              <a:ext cx="2565294" cy="6270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3956" y="3024560"/>
              <a:ext cx="763887" cy="6156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61601" y="3001758"/>
              <a:ext cx="1744399" cy="6270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5358" y="3355199"/>
              <a:ext cx="752486" cy="6156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1601" y="3332397"/>
              <a:ext cx="1470769" cy="62707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223630" y="2682521"/>
            <a:ext cx="2691130" cy="1619250"/>
            <a:chOff x="1223630" y="2682521"/>
            <a:chExt cx="2691130" cy="161925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3630" y="2682521"/>
              <a:ext cx="923505" cy="6270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0893" y="2705324"/>
              <a:ext cx="1048920" cy="6156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2169" y="2682521"/>
              <a:ext cx="661275" cy="6270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85609" y="2705324"/>
              <a:ext cx="1128729" cy="61567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48090" y="3024560"/>
              <a:ext cx="969111" cy="61567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8090" y="3355199"/>
              <a:ext cx="1425163" cy="61567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48090" y="3685837"/>
              <a:ext cx="1949623" cy="61567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43240" y="2783835"/>
            <a:ext cx="2424430" cy="1003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20">
              <a:lnSpc>
                <a:spcPts val="2545"/>
              </a:lnSpc>
              <a:spcBef>
                <a:spcPts val="105"/>
              </a:spcBef>
            </a:pPr>
            <a:r>
              <a:rPr sz="2150" spc="-10" dirty="0">
                <a:solidFill>
                  <a:srgbClr val="006600"/>
                </a:solidFill>
                <a:latin typeface="Arial"/>
                <a:cs typeface="Arial"/>
              </a:rPr>
              <a:t>//</a:t>
            </a:r>
            <a:r>
              <a:rPr sz="2150" spc="-10" dirty="0">
                <a:solidFill>
                  <a:srgbClr val="006600"/>
                </a:solidFill>
                <a:latin typeface="宋体"/>
                <a:cs typeface="宋体"/>
              </a:rPr>
              <a:t>字母不区分大小写</a:t>
            </a:r>
            <a:endParaRPr sz="2150">
              <a:latin typeface="宋体"/>
              <a:cs typeface="宋体"/>
            </a:endParaRPr>
          </a:p>
          <a:p>
            <a:pPr marL="12700">
              <a:lnSpc>
                <a:spcPts val="2545"/>
              </a:lnSpc>
            </a:pPr>
            <a:r>
              <a:rPr sz="2150" spc="-5" dirty="0">
                <a:solidFill>
                  <a:srgbClr val="006600"/>
                </a:solidFill>
                <a:latin typeface="Arial"/>
                <a:cs typeface="Arial"/>
              </a:rPr>
              <a:t>// </a:t>
            </a:r>
            <a:r>
              <a:rPr sz="2150" dirty="0">
                <a:solidFill>
                  <a:srgbClr val="006600"/>
                </a:solidFill>
                <a:latin typeface="Arial"/>
                <a:cs typeface="Arial"/>
              </a:rPr>
              <a:t>4</a:t>
            </a:r>
            <a:r>
              <a:rPr sz="2150" spc="-10" dirty="0">
                <a:solidFill>
                  <a:srgbClr val="006600"/>
                </a:solidFill>
                <a:latin typeface="宋体"/>
                <a:cs typeface="宋体"/>
              </a:rPr>
              <a:t>位十进制数</a:t>
            </a:r>
            <a:endParaRPr sz="2150">
              <a:latin typeface="宋体"/>
              <a:cs typeface="宋体"/>
            </a:endParaRPr>
          </a:p>
          <a:p>
            <a:pPr marL="13970">
              <a:lnSpc>
                <a:spcPct val="100000"/>
              </a:lnSpc>
              <a:spcBef>
                <a:spcPts val="20"/>
              </a:spcBef>
            </a:pPr>
            <a:r>
              <a:rPr sz="2150" spc="-5" dirty="0">
                <a:solidFill>
                  <a:srgbClr val="006600"/>
                </a:solidFill>
                <a:latin typeface="Arial"/>
                <a:cs typeface="Arial"/>
              </a:rPr>
              <a:t>// </a:t>
            </a:r>
            <a:r>
              <a:rPr sz="2150" dirty="0">
                <a:solidFill>
                  <a:srgbClr val="006600"/>
                </a:solidFill>
                <a:latin typeface="Arial"/>
                <a:cs typeface="Arial"/>
              </a:rPr>
              <a:t>6</a:t>
            </a:r>
            <a:r>
              <a:rPr sz="2150" spc="-15" dirty="0">
                <a:solidFill>
                  <a:srgbClr val="006600"/>
                </a:solidFill>
                <a:latin typeface="宋体"/>
                <a:cs typeface="宋体"/>
              </a:rPr>
              <a:t>位八进制</a:t>
            </a:r>
            <a:endParaRPr sz="215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37" y="2783835"/>
            <a:ext cx="2339975" cy="13347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41020" marR="5080" indent="-528955">
              <a:lnSpc>
                <a:spcPts val="2510"/>
              </a:lnSpc>
              <a:spcBef>
                <a:spcPts val="245"/>
              </a:spcBef>
            </a:pPr>
            <a:r>
              <a:rPr sz="2150" dirty="0">
                <a:solidFill>
                  <a:srgbClr val="993300"/>
                </a:solidFill>
                <a:latin typeface="宋体"/>
                <a:cs typeface="宋体"/>
              </a:rPr>
              <a:t>例：</a:t>
            </a:r>
            <a:r>
              <a:rPr sz="2150" dirty="0">
                <a:solidFill>
                  <a:srgbClr val="993300"/>
                </a:solidFill>
                <a:latin typeface="Arial"/>
                <a:cs typeface="Arial"/>
              </a:rPr>
              <a:t>8’ha2</a:t>
            </a:r>
            <a:r>
              <a:rPr sz="2150" spc="-245" dirty="0">
                <a:solidFill>
                  <a:srgbClr val="993300"/>
                </a:solidFill>
                <a:latin typeface="宋体"/>
                <a:cs typeface="宋体"/>
              </a:rPr>
              <a:t>、 </a:t>
            </a:r>
            <a:r>
              <a:rPr sz="2150" spc="-20" dirty="0">
                <a:solidFill>
                  <a:srgbClr val="993300"/>
                </a:solidFill>
                <a:latin typeface="Arial"/>
                <a:cs typeface="Arial"/>
              </a:rPr>
              <a:t>8’HA2 4’d2</a:t>
            </a:r>
            <a:endParaRPr sz="2150" dirty="0">
              <a:latin typeface="Arial"/>
              <a:cs typeface="Arial"/>
            </a:endParaRPr>
          </a:p>
          <a:p>
            <a:pPr marL="541020">
              <a:lnSpc>
                <a:spcPts val="2535"/>
              </a:lnSpc>
            </a:pPr>
            <a:r>
              <a:rPr sz="2150" spc="-10" dirty="0">
                <a:solidFill>
                  <a:srgbClr val="993300"/>
                </a:solidFill>
                <a:latin typeface="Arial"/>
                <a:cs typeface="Arial"/>
              </a:rPr>
              <a:t>6’o27</a:t>
            </a:r>
            <a:endParaRPr sz="2150" dirty="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25"/>
              </a:spcBef>
            </a:pPr>
            <a:r>
              <a:rPr sz="2150" spc="-10" dirty="0">
                <a:solidFill>
                  <a:srgbClr val="993300"/>
                </a:solidFill>
                <a:latin typeface="Arial"/>
                <a:cs typeface="Arial"/>
              </a:rPr>
              <a:t>8’b10101100</a:t>
            </a:r>
            <a:endParaRPr sz="215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0949" y="3006520"/>
            <a:ext cx="6522084" cy="1956435"/>
            <a:chOff x="550949" y="3006520"/>
            <a:chExt cx="6522084" cy="1956435"/>
          </a:xfrm>
        </p:grpSpPr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3630" y="4324310"/>
              <a:ext cx="649874" cy="6270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7261" y="4324310"/>
              <a:ext cx="923505" cy="6270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92741" y="4324310"/>
              <a:ext cx="661275" cy="6270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25991" y="4324310"/>
              <a:ext cx="649874" cy="6270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8030" y="4324310"/>
              <a:ext cx="1482170" cy="62707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73956" y="4347112"/>
              <a:ext cx="524460" cy="6156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22174" y="4324310"/>
              <a:ext cx="2850327" cy="6270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2354" y="3503415"/>
              <a:ext cx="1174334" cy="76388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39301" y="3013160"/>
              <a:ext cx="45605" cy="5700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79682" y="3161376"/>
              <a:ext cx="91210" cy="9121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97261" y="3332396"/>
              <a:ext cx="136815" cy="13681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68051" y="3511748"/>
              <a:ext cx="1162685" cy="753110"/>
            </a:xfrm>
            <a:custGeom>
              <a:avLst/>
              <a:gdLst/>
              <a:ahLst/>
              <a:cxnLst/>
              <a:rect l="l" t="t" r="r" b="b"/>
              <a:pathLst>
                <a:path w="1162685" h="753110">
                  <a:moveTo>
                    <a:pt x="104990" y="247674"/>
                  </a:moveTo>
                  <a:lnTo>
                    <a:pt x="104911" y="204737"/>
                  </a:lnTo>
                  <a:lnTo>
                    <a:pt x="117217" y="164672"/>
                  </a:lnTo>
                  <a:lnTo>
                    <a:pt x="140424" y="129196"/>
                  </a:lnTo>
                  <a:lnTo>
                    <a:pt x="173049" y="100027"/>
                  </a:lnTo>
                  <a:lnTo>
                    <a:pt x="213608" y="78883"/>
                  </a:lnTo>
                  <a:lnTo>
                    <a:pt x="260619" y="67482"/>
                  </a:lnTo>
                  <a:lnTo>
                    <a:pt x="290876" y="66101"/>
                  </a:lnTo>
                  <a:lnTo>
                    <a:pt x="320772" y="69129"/>
                  </a:lnTo>
                  <a:lnTo>
                    <a:pt x="349691" y="76459"/>
                  </a:lnTo>
                  <a:lnTo>
                    <a:pt x="377018" y="87981"/>
                  </a:lnTo>
                  <a:lnTo>
                    <a:pt x="404768" y="55674"/>
                  </a:lnTo>
                  <a:lnTo>
                    <a:pt x="441255" y="33417"/>
                  </a:lnTo>
                  <a:lnTo>
                    <a:pt x="483279" y="22072"/>
                  </a:lnTo>
                  <a:lnTo>
                    <a:pt x="527643" y="22502"/>
                  </a:lnTo>
                  <a:lnTo>
                    <a:pt x="571151" y="35572"/>
                  </a:lnTo>
                  <a:lnTo>
                    <a:pt x="604514" y="57150"/>
                  </a:lnTo>
                  <a:lnTo>
                    <a:pt x="633193" y="24714"/>
                  </a:lnTo>
                  <a:lnTo>
                    <a:pt x="672400" y="5165"/>
                  </a:lnTo>
                  <a:lnTo>
                    <a:pt x="717063" y="0"/>
                  </a:lnTo>
                  <a:lnTo>
                    <a:pt x="762114" y="10710"/>
                  </a:lnTo>
                  <a:lnTo>
                    <a:pt x="773767" y="16588"/>
                  </a:lnTo>
                  <a:lnTo>
                    <a:pt x="784549" y="23575"/>
                  </a:lnTo>
                  <a:lnTo>
                    <a:pt x="794360" y="31598"/>
                  </a:lnTo>
                  <a:lnTo>
                    <a:pt x="803099" y="40582"/>
                  </a:lnTo>
                  <a:lnTo>
                    <a:pt x="843844" y="12309"/>
                  </a:lnTo>
                  <a:lnTo>
                    <a:pt x="892092" y="373"/>
                  </a:lnTo>
                  <a:lnTo>
                    <a:pt x="941913" y="5203"/>
                  </a:lnTo>
                  <a:lnTo>
                    <a:pt x="987380" y="27229"/>
                  </a:lnTo>
                  <a:lnTo>
                    <a:pt x="1003287" y="41322"/>
                  </a:lnTo>
                  <a:lnTo>
                    <a:pt x="1016113" y="57486"/>
                  </a:lnTo>
                  <a:lnTo>
                    <a:pt x="1025606" y="75338"/>
                  </a:lnTo>
                  <a:lnTo>
                    <a:pt x="1031517" y="94495"/>
                  </a:lnTo>
                  <a:lnTo>
                    <a:pt x="1073377" y="111246"/>
                  </a:lnTo>
                  <a:lnTo>
                    <a:pt x="1106047" y="137736"/>
                  </a:lnTo>
                  <a:lnTo>
                    <a:pt x="1127868" y="171401"/>
                  </a:lnTo>
                  <a:lnTo>
                    <a:pt x="1137179" y="209681"/>
                  </a:lnTo>
                  <a:lnTo>
                    <a:pt x="1132319" y="250013"/>
                  </a:lnTo>
                  <a:lnTo>
                    <a:pt x="1130568" y="255689"/>
                  </a:lnTo>
                  <a:lnTo>
                    <a:pt x="1128371" y="261250"/>
                  </a:lnTo>
                  <a:lnTo>
                    <a:pt x="1125744" y="266656"/>
                  </a:lnTo>
                  <a:lnTo>
                    <a:pt x="1150111" y="304010"/>
                  </a:lnTo>
                  <a:lnTo>
                    <a:pt x="1162067" y="344297"/>
                  </a:lnTo>
                  <a:lnTo>
                    <a:pt x="1161935" y="385371"/>
                  </a:lnTo>
                  <a:lnTo>
                    <a:pt x="1150032" y="425085"/>
                  </a:lnTo>
                  <a:lnTo>
                    <a:pt x="1126679" y="461294"/>
                  </a:lnTo>
                  <a:lnTo>
                    <a:pt x="1092196" y="491849"/>
                  </a:lnTo>
                  <a:lnTo>
                    <a:pt x="1051872" y="512498"/>
                  </a:lnTo>
                  <a:lnTo>
                    <a:pt x="1006919" y="523465"/>
                  </a:lnTo>
                  <a:lnTo>
                    <a:pt x="998585" y="566720"/>
                  </a:lnTo>
                  <a:lnTo>
                    <a:pt x="976135" y="604180"/>
                  </a:lnTo>
                  <a:lnTo>
                    <a:pt x="942155" y="633604"/>
                  </a:lnTo>
                  <a:lnTo>
                    <a:pt x="899229" y="652755"/>
                  </a:lnTo>
                  <a:lnTo>
                    <a:pt x="849944" y="659394"/>
                  </a:lnTo>
                  <a:lnTo>
                    <a:pt x="828559" y="657943"/>
                  </a:lnTo>
                  <a:lnTo>
                    <a:pt x="807700" y="653945"/>
                  </a:lnTo>
                  <a:lnTo>
                    <a:pt x="787657" y="647475"/>
                  </a:lnTo>
                  <a:lnTo>
                    <a:pt x="768724" y="638606"/>
                  </a:lnTo>
                  <a:lnTo>
                    <a:pt x="748508" y="677784"/>
                  </a:lnTo>
                  <a:lnTo>
                    <a:pt x="718389" y="709793"/>
                  </a:lnTo>
                  <a:lnTo>
                    <a:pt x="680527" y="733612"/>
                  </a:lnTo>
                  <a:lnTo>
                    <a:pt x="637083" y="748220"/>
                  </a:lnTo>
                  <a:lnTo>
                    <a:pt x="590217" y="752595"/>
                  </a:lnTo>
                  <a:lnTo>
                    <a:pt x="542089" y="745718"/>
                  </a:lnTo>
                  <a:lnTo>
                    <a:pt x="513010" y="735453"/>
                  </a:lnTo>
                  <a:lnTo>
                    <a:pt x="486540" y="721053"/>
                  </a:lnTo>
                  <a:lnTo>
                    <a:pt x="463236" y="702879"/>
                  </a:lnTo>
                  <a:lnTo>
                    <a:pt x="443654" y="681298"/>
                  </a:lnTo>
                  <a:lnTo>
                    <a:pt x="399985" y="698835"/>
                  </a:lnTo>
                  <a:lnTo>
                    <a:pt x="354440" y="706908"/>
                  </a:lnTo>
                  <a:lnTo>
                    <a:pt x="308729" y="705896"/>
                  </a:lnTo>
                  <a:lnTo>
                    <a:pt x="264564" y="696173"/>
                  </a:lnTo>
                  <a:lnTo>
                    <a:pt x="223658" y="678118"/>
                  </a:lnTo>
                  <a:lnTo>
                    <a:pt x="187722" y="652106"/>
                  </a:lnTo>
                  <a:lnTo>
                    <a:pt x="158468" y="618515"/>
                  </a:lnTo>
                  <a:lnTo>
                    <a:pt x="156271" y="615208"/>
                  </a:lnTo>
                  <a:lnTo>
                    <a:pt x="109821" y="611840"/>
                  </a:lnTo>
                  <a:lnTo>
                    <a:pt x="69836" y="593719"/>
                  </a:lnTo>
                  <a:lnTo>
                    <a:pt x="40505" y="563751"/>
                  </a:lnTo>
                  <a:lnTo>
                    <a:pt x="26019" y="524844"/>
                  </a:lnTo>
                  <a:lnTo>
                    <a:pt x="25825" y="502360"/>
                  </a:lnTo>
                  <a:lnTo>
                    <a:pt x="31095" y="480620"/>
                  </a:lnTo>
                  <a:lnTo>
                    <a:pt x="41547" y="460377"/>
                  </a:lnTo>
                  <a:lnTo>
                    <a:pt x="56899" y="442384"/>
                  </a:lnTo>
                  <a:lnTo>
                    <a:pt x="22257" y="414993"/>
                  </a:lnTo>
                  <a:lnTo>
                    <a:pt x="2842" y="379209"/>
                  </a:lnTo>
                  <a:lnTo>
                    <a:pt x="0" y="339590"/>
                  </a:lnTo>
                  <a:lnTo>
                    <a:pt x="15075" y="300695"/>
                  </a:lnTo>
                  <a:lnTo>
                    <a:pt x="31704" y="281241"/>
                  </a:lnTo>
                  <a:lnTo>
                    <a:pt x="52704" y="265949"/>
                  </a:lnTo>
                  <a:lnTo>
                    <a:pt x="77124" y="255360"/>
                  </a:lnTo>
                  <a:lnTo>
                    <a:pt x="104011" y="250018"/>
                  </a:lnTo>
                  <a:lnTo>
                    <a:pt x="104990" y="247674"/>
                  </a:lnTo>
                  <a:close/>
                </a:path>
              </a:pathLst>
            </a:custGeom>
            <a:ln w="34203">
              <a:solidFill>
                <a:srgbClr val="FF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25536" y="3006520"/>
              <a:ext cx="76008" cy="7600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68983" y="3145358"/>
              <a:ext cx="117814" cy="11781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85372" y="3316063"/>
              <a:ext cx="159618" cy="15961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26198" y="3549884"/>
              <a:ext cx="1067435" cy="640715"/>
            </a:xfrm>
            <a:custGeom>
              <a:avLst/>
              <a:gdLst/>
              <a:ahLst/>
              <a:cxnLst/>
              <a:rect l="l" t="t" r="r" b="b"/>
              <a:pathLst>
                <a:path w="1067435" h="640714">
                  <a:moveTo>
                    <a:pt x="68190" y="415200"/>
                  </a:moveTo>
                  <a:lnTo>
                    <a:pt x="50392" y="415225"/>
                  </a:lnTo>
                  <a:lnTo>
                    <a:pt x="32895" y="412879"/>
                  </a:lnTo>
                  <a:lnTo>
                    <a:pt x="15997" y="408223"/>
                  </a:lnTo>
                  <a:lnTo>
                    <a:pt x="0" y="401318"/>
                  </a:lnTo>
                </a:path>
                <a:path w="1067435" h="640714">
                  <a:moveTo>
                    <a:pt x="128356" y="567126"/>
                  </a:moveTo>
                  <a:lnTo>
                    <a:pt x="121096" y="569431"/>
                  </a:lnTo>
                  <a:lnTo>
                    <a:pt x="113688" y="571311"/>
                  </a:lnTo>
                  <a:lnTo>
                    <a:pt x="106154" y="572759"/>
                  </a:lnTo>
                  <a:lnTo>
                    <a:pt x="98521" y="573770"/>
                  </a:lnTo>
                </a:path>
                <a:path w="1067435" h="640714">
                  <a:moveTo>
                    <a:pt x="385440" y="640127"/>
                  </a:moveTo>
                  <a:lnTo>
                    <a:pt x="380262" y="632877"/>
                  </a:lnTo>
                  <a:lnTo>
                    <a:pt x="375534" y="625397"/>
                  </a:lnTo>
                  <a:lnTo>
                    <a:pt x="371264" y="617706"/>
                  </a:lnTo>
                  <a:lnTo>
                    <a:pt x="367463" y="609819"/>
                  </a:lnTo>
                </a:path>
                <a:path w="1067435" h="640714">
                  <a:moveTo>
                    <a:pt x="717872" y="564548"/>
                  </a:moveTo>
                  <a:lnTo>
                    <a:pt x="716826" y="572979"/>
                  </a:lnTo>
                  <a:lnTo>
                    <a:pt x="715278" y="581344"/>
                  </a:lnTo>
                  <a:lnTo>
                    <a:pt x="713233" y="589625"/>
                  </a:lnTo>
                  <a:lnTo>
                    <a:pt x="710693" y="597805"/>
                  </a:lnTo>
                </a:path>
                <a:path w="1067435" h="640714">
                  <a:moveTo>
                    <a:pt x="860600" y="359060"/>
                  </a:moveTo>
                  <a:lnTo>
                    <a:pt x="897108" y="380811"/>
                  </a:lnTo>
                  <a:lnTo>
                    <a:pt x="924779" y="410075"/>
                  </a:lnTo>
                  <a:lnTo>
                    <a:pt x="942242" y="444905"/>
                  </a:lnTo>
                  <a:lnTo>
                    <a:pt x="948127" y="483353"/>
                  </a:lnTo>
                </a:path>
                <a:path w="1067435" h="640714">
                  <a:moveTo>
                    <a:pt x="1067047" y="226678"/>
                  </a:moveTo>
                  <a:lnTo>
                    <a:pt x="1059647" y="239765"/>
                  </a:lnTo>
                  <a:lnTo>
                    <a:pt x="1050620" y="251974"/>
                  </a:lnTo>
                  <a:lnTo>
                    <a:pt x="1040062" y="263186"/>
                  </a:lnTo>
                  <a:lnTo>
                    <a:pt x="1028074" y="273285"/>
                  </a:lnTo>
                </a:path>
                <a:path w="1067435" h="640714">
                  <a:moveTo>
                    <a:pt x="973529" y="53746"/>
                  </a:moveTo>
                  <a:lnTo>
                    <a:pt x="975017" y="61008"/>
                  </a:lnTo>
                  <a:lnTo>
                    <a:pt x="975707" y="68379"/>
                  </a:lnTo>
                  <a:lnTo>
                    <a:pt x="975586" y="75757"/>
                  </a:lnTo>
                </a:path>
                <a:path w="1067435" h="640714">
                  <a:moveTo>
                    <a:pt x="724628" y="28070"/>
                  </a:moveTo>
                  <a:lnTo>
                    <a:pt x="728742" y="20590"/>
                  </a:lnTo>
                  <a:lnTo>
                    <a:pt x="733455" y="13400"/>
                  </a:lnTo>
                  <a:lnTo>
                    <a:pt x="738745" y="6527"/>
                  </a:lnTo>
                  <a:lnTo>
                    <a:pt x="744594" y="0"/>
                  </a:lnTo>
                </a:path>
                <a:path w="1067435" h="640714">
                  <a:moveTo>
                    <a:pt x="537886" y="41448"/>
                  </a:moveTo>
                  <a:lnTo>
                    <a:pt x="539659" y="35206"/>
                  </a:lnTo>
                  <a:lnTo>
                    <a:pt x="541867" y="29078"/>
                  </a:lnTo>
                  <a:lnTo>
                    <a:pt x="544502" y="23084"/>
                  </a:lnTo>
                  <a:lnTo>
                    <a:pt x="547556" y="17239"/>
                  </a:lnTo>
                </a:path>
                <a:path w="1067435" h="640714">
                  <a:moveTo>
                    <a:pt x="318732" y="49670"/>
                  </a:moveTo>
                  <a:lnTo>
                    <a:pt x="328076" y="54832"/>
                  </a:lnTo>
                  <a:lnTo>
                    <a:pt x="337038" y="60478"/>
                  </a:lnTo>
                  <a:lnTo>
                    <a:pt x="345596" y="66591"/>
                  </a:lnTo>
                  <a:lnTo>
                    <a:pt x="353725" y="73157"/>
                  </a:lnTo>
                </a:path>
                <a:path w="1067435" h="640714">
                  <a:moveTo>
                    <a:pt x="52954" y="234255"/>
                  </a:moveTo>
                  <a:lnTo>
                    <a:pt x="51012" y="228161"/>
                  </a:lnTo>
                  <a:lnTo>
                    <a:pt x="49345" y="222006"/>
                  </a:lnTo>
                  <a:lnTo>
                    <a:pt x="47957" y="215798"/>
                  </a:lnTo>
                  <a:lnTo>
                    <a:pt x="46847" y="209544"/>
                  </a:lnTo>
                </a:path>
              </a:pathLst>
            </a:custGeom>
            <a:ln w="34203">
              <a:solidFill>
                <a:srgbClr val="FF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6140" y="3650334"/>
            <a:ext cx="57277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25" dirty="0">
                <a:solidFill>
                  <a:srgbClr val="FF5050"/>
                </a:solidFill>
                <a:latin typeface="宋体"/>
                <a:cs typeface="宋体"/>
              </a:rPr>
              <a:t>位宽</a:t>
            </a:r>
            <a:endParaRPr sz="2150">
              <a:latin typeface="宋体"/>
              <a:cs typeface="宋体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87769" y="5066029"/>
            <a:ext cx="7491095" cy="969010"/>
            <a:chOff x="687769" y="5066029"/>
            <a:chExt cx="7491095" cy="969010"/>
          </a:xfrm>
        </p:grpSpPr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9170" y="5076796"/>
              <a:ext cx="7467856" cy="94630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87768" y="5066029"/>
              <a:ext cx="7491095" cy="969010"/>
            </a:xfrm>
            <a:custGeom>
              <a:avLst/>
              <a:gdLst/>
              <a:ahLst/>
              <a:cxnLst/>
              <a:rect l="l" t="t" r="r" b="b"/>
              <a:pathLst>
                <a:path w="7491095" h="969010">
                  <a:moveTo>
                    <a:pt x="7467854" y="33578"/>
                  </a:moveTo>
                  <a:lnTo>
                    <a:pt x="7456449" y="33578"/>
                  </a:lnTo>
                  <a:lnTo>
                    <a:pt x="7456449" y="934275"/>
                  </a:lnTo>
                  <a:lnTo>
                    <a:pt x="7467854" y="934275"/>
                  </a:lnTo>
                  <a:lnTo>
                    <a:pt x="7467854" y="33578"/>
                  </a:lnTo>
                  <a:close/>
                </a:path>
                <a:path w="7491095" h="969010">
                  <a:moveTo>
                    <a:pt x="7467854" y="21590"/>
                  </a:moveTo>
                  <a:lnTo>
                    <a:pt x="22796" y="21590"/>
                  </a:lnTo>
                  <a:lnTo>
                    <a:pt x="22796" y="33020"/>
                  </a:lnTo>
                  <a:lnTo>
                    <a:pt x="22796" y="934720"/>
                  </a:lnTo>
                  <a:lnTo>
                    <a:pt x="22796" y="946150"/>
                  </a:lnTo>
                  <a:lnTo>
                    <a:pt x="7467854" y="946150"/>
                  </a:lnTo>
                  <a:lnTo>
                    <a:pt x="7467854" y="934720"/>
                  </a:lnTo>
                  <a:lnTo>
                    <a:pt x="34201" y="934720"/>
                  </a:lnTo>
                  <a:lnTo>
                    <a:pt x="34201" y="33020"/>
                  </a:lnTo>
                  <a:lnTo>
                    <a:pt x="7467854" y="33020"/>
                  </a:lnTo>
                  <a:lnTo>
                    <a:pt x="7467854" y="21590"/>
                  </a:lnTo>
                  <a:close/>
                </a:path>
                <a:path w="7491095" h="969010">
                  <a:moveTo>
                    <a:pt x="7490650" y="10769"/>
                  </a:moveTo>
                  <a:lnTo>
                    <a:pt x="7479258" y="10769"/>
                  </a:lnTo>
                  <a:lnTo>
                    <a:pt x="7479258" y="957084"/>
                  </a:lnTo>
                  <a:lnTo>
                    <a:pt x="7490650" y="957084"/>
                  </a:lnTo>
                  <a:lnTo>
                    <a:pt x="7490650" y="10769"/>
                  </a:lnTo>
                  <a:close/>
                </a:path>
                <a:path w="7491095" h="969010">
                  <a:moveTo>
                    <a:pt x="749065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957580"/>
                  </a:lnTo>
                  <a:lnTo>
                    <a:pt x="0" y="969010"/>
                  </a:lnTo>
                  <a:lnTo>
                    <a:pt x="7490650" y="969010"/>
                  </a:lnTo>
                  <a:lnTo>
                    <a:pt x="7490650" y="957580"/>
                  </a:lnTo>
                  <a:lnTo>
                    <a:pt x="11391" y="957580"/>
                  </a:lnTo>
                  <a:lnTo>
                    <a:pt x="11391" y="10160"/>
                  </a:lnTo>
                  <a:lnTo>
                    <a:pt x="7490650" y="10160"/>
                  </a:lnTo>
                  <a:lnTo>
                    <a:pt x="7490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10571" y="4425622"/>
            <a:ext cx="7445375" cy="153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4530">
              <a:lnSpc>
                <a:spcPct val="100000"/>
              </a:lnSpc>
              <a:spcBef>
                <a:spcPts val="105"/>
              </a:spcBef>
            </a:pPr>
            <a:r>
              <a:rPr sz="3150" b="1" spc="75" baseline="1322" dirty="0">
                <a:solidFill>
                  <a:srgbClr val="FF3300"/>
                </a:solidFill>
                <a:latin typeface="宋体"/>
                <a:cs typeface="宋体"/>
              </a:rPr>
              <a:t>注</a:t>
            </a:r>
            <a:r>
              <a:rPr sz="3150" b="1" spc="-7" baseline="1322" dirty="0">
                <a:solidFill>
                  <a:srgbClr val="006600"/>
                </a:solidFill>
                <a:latin typeface="宋体"/>
                <a:cs typeface="宋体"/>
              </a:rPr>
              <a:t>：“ ’ ” 是</a:t>
            </a:r>
            <a:r>
              <a:rPr sz="3150" b="1" spc="75" baseline="1322" dirty="0">
                <a:solidFill>
                  <a:srgbClr val="006600"/>
                </a:solidFill>
                <a:latin typeface="宋体"/>
                <a:cs typeface="宋体"/>
              </a:rPr>
              <a:t>单引号</a:t>
            </a:r>
            <a:r>
              <a:rPr sz="2150" b="1" spc="10" dirty="0">
                <a:solidFill>
                  <a:srgbClr val="006600"/>
                </a:solidFill>
                <a:latin typeface="Arial"/>
                <a:cs typeface="Arial"/>
              </a:rPr>
              <a:t>, </a:t>
            </a:r>
            <a:r>
              <a:rPr sz="3150" b="1" spc="75" baseline="1322" dirty="0">
                <a:solidFill>
                  <a:srgbClr val="006600"/>
                </a:solidFill>
                <a:latin typeface="宋体"/>
                <a:cs typeface="宋体"/>
              </a:rPr>
              <a:t>位宽只能用十进制</a:t>
            </a:r>
            <a:r>
              <a:rPr sz="3150" b="1" baseline="1322" dirty="0">
                <a:solidFill>
                  <a:srgbClr val="006600"/>
                </a:solidFill>
                <a:latin typeface="宋体"/>
                <a:cs typeface="宋体"/>
              </a:rPr>
              <a:t>数</a:t>
            </a:r>
            <a:endParaRPr sz="3150" baseline="1322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宋体"/>
              <a:cs typeface="宋体"/>
            </a:endParaRPr>
          </a:p>
          <a:p>
            <a:pPr marL="69215" marR="290195" indent="438784">
              <a:lnSpc>
                <a:spcPct val="100000"/>
              </a:lnSpc>
            </a:pPr>
            <a:r>
              <a:rPr sz="1800" spc="-25" dirty="0">
                <a:solidFill>
                  <a:srgbClr val="010199"/>
                </a:solidFill>
                <a:latin typeface="宋体"/>
                <a:cs typeface="宋体"/>
              </a:rPr>
              <a:t>位宽指明了数字的精确位数。例如：一个</a:t>
            </a:r>
            <a:r>
              <a:rPr sz="1800" spc="-20" dirty="0">
                <a:solidFill>
                  <a:srgbClr val="010199"/>
                </a:solidFill>
                <a:latin typeface="Arial"/>
                <a:cs typeface="Arial"/>
              </a:rPr>
              <a:t>4</a:t>
            </a:r>
            <a:r>
              <a:rPr sz="1800" spc="-25" dirty="0">
                <a:solidFill>
                  <a:srgbClr val="010199"/>
                </a:solidFill>
                <a:latin typeface="宋体"/>
                <a:cs typeface="宋体"/>
              </a:rPr>
              <a:t>位二进制数的位宽为</a:t>
            </a:r>
            <a:r>
              <a:rPr sz="1800" spc="-25" dirty="0">
                <a:solidFill>
                  <a:srgbClr val="010199"/>
                </a:solidFill>
                <a:latin typeface="Arial"/>
                <a:cs typeface="Arial"/>
              </a:rPr>
              <a:t>4</a:t>
            </a:r>
            <a:r>
              <a:rPr sz="1800" spc="-25" dirty="0">
                <a:solidFill>
                  <a:srgbClr val="010199"/>
                </a:solidFill>
                <a:latin typeface="宋体"/>
                <a:cs typeface="宋体"/>
              </a:rPr>
              <a:t>，一个</a:t>
            </a:r>
            <a:r>
              <a:rPr sz="1800" spc="-20" dirty="0">
                <a:solidFill>
                  <a:srgbClr val="010199"/>
                </a:solidFill>
                <a:latin typeface="Arial"/>
                <a:cs typeface="Arial"/>
              </a:rPr>
              <a:t>4</a:t>
            </a:r>
            <a:r>
              <a:rPr sz="1800" spc="-25" dirty="0">
                <a:solidFill>
                  <a:srgbClr val="010199"/>
                </a:solidFill>
                <a:latin typeface="宋体"/>
                <a:cs typeface="宋体"/>
              </a:rPr>
              <a:t>位十六进制数的位宽为</a:t>
            </a:r>
            <a:r>
              <a:rPr sz="1800" spc="-20" dirty="0">
                <a:solidFill>
                  <a:srgbClr val="010199"/>
                </a:solidFill>
                <a:latin typeface="Arial"/>
                <a:cs typeface="Arial"/>
              </a:rPr>
              <a:t>16</a:t>
            </a:r>
            <a:r>
              <a:rPr sz="1800" spc="-6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1800" dirty="0">
              <a:latin typeface="宋体"/>
              <a:cs typeface="宋体"/>
            </a:endParaRPr>
          </a:p>
          <a:p>
            <a:pPr marL="633730">
              <a:lnSpc>
                <a:spcPts val="2150"/>
              </a:lnSpc>
            </a:pPr>
            <a:r>
              <a:rPr sz="2625" b="1" baseline="1587" dirty="0">
                <a:solidFill>
                  <a:srgbClr val="FF0000"/>
                </a:solidFill>
                <a:latin typeface="宋体"/>
                <a:cs typeface="宋体"/>
              </a:rPr>
              <a:t>位宽始终表示的是二进制位数，与进制符号无关</a:t>
            </a:r>
            <a:r>
              <a:rPr sz="1800" spc="-50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1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数据类型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3358" y="1501139"/>
            <a:ext cx="8267700" cy="876300"/>
            <a:chOff x="303358" y="1501139"/>
            <a:chExt cx="8267700" cy="8763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058" y="1514375"/>
              <a:ext cx="8242300" cy="850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3352" y="1501139"/>
              <a:ext cx="8267700" cy="876300"/>
            </a:xfrm>
            <a:custGeom>
              <a:avLst/>
              <a:gdLst/>
              <a:ahLst/>
              <a:cxnLst/>
              <a:rect l="l" t="t" r="r" b="b"/>
              <a:pathLst>
                <a:path w="8267700" h="876300">
                  <a:moveTo>
                    <a:pt x="82423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838200"/>
                  </a:lnTo>
                  <a:lnTo>
                    <a:pt x="25400" y="850900"/>
                  </a:lnTo>
                  <a:lnTo>
                    <a:pt x="8242300" y="850900"/>
                  </a:lnTo>
                  <a:lnTo>
                    <a:pt x="8242300" y="838746"/>
                  </a:lnTo>
                  <a:lnTo>
                    <a:pt x="8242300" y="838200"/>
                  </a:lnTo>
                  <a:lnTo>
                    <a:pt x="8242300" y="38646"/>
                  </a:lnTo>
                  <a:lnTo>
                    <a:pt x="8229600" y="38646"/>
                  </a:lnTo>
                  <a:lnTo>
                    <a:pt x="8229600" y="838200"/>
                  </a:lnTo>
                  <a:lnTo>
                    <a:pt x="38100" y="838200"/>
                  </a:lnTo>
                  <a:lnTo>
                    <a:pt x="38100" y="38100"/>
                  </a:lnTo>
                  <a:lnTo>
                    <a:pt x="8242300" y="38100"/>
                  </a:lnTo>
                  <a:lnTo>
                    <a:pt x="8242300" y="25400"/>
                  </a:lnTo>
                  <a:close/>
                </a:path>
                <a:path w="8267700" h="876300">
                  <a:moveTo>
                    <a:pt x="82677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863600"/>
                  </a:lnTo>
                  <a:lnTo>
                    <a:pt x="0" y="876300"/>
                  </a:lnTo>
                  <a:lnTo>
                    <a:pt x="8267700" y="876300"/>
                  </a:lnTo>
                  <a:lnTo>
                    <a:pt x="8267700" y="864146"/>
                  </a:lnTo>
                  <a:lnTo>
                    <a:pt x="8267700" y="863600"/>
                  </a:lnTo>
                  <a:lnTo>
                    <a:pt x="8267700" y="13246"/>
                  </a:lnTo>
                  <a:lnTo>
                    <a:pt x="8255000" y="13246"/>
                  </a:lnTo>
                  <a:lnTo>
                    <a:pt x="8255000" y="863600"/>
                  </a:lnTo>
                  <a:lnTo>
                    <a:pt x="12700" y="863600"/>
                  </a:lnTo>
                  <a:lnTo>
                    <a:pt x="12700" y="12700"/>
                  </a:lnTo>
                  <a:lnTo>
                    <a:pt x="8267700" y="12700"/>
                  </a:lnTo>
                  <a:lnTo>
                    <a:pt x="8267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7498" y="1565175"/>
            <a:ext cx="408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666699"/>
                </a:solidFill>
                <a:latin typeface="Arial"/>
                <a:cs typeface="Arial"/>
              </a:rPr>
              <a:t>2</a:t>
            </a:r>
            <a:r>
              <a:rPr sz="2000" spc="-25" dirty="0">
                <a:solidFill>
                  <a:srgbClr val="666699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8886" y="1514375"/>
            <a:ext cx="195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&lt;</a:t>
            </a:r>
            <a:r>
              <a:rPr sz="3525" b="1" baseline="1182" dirty="0">
                <a:solidFill>
                  <a:srgbClr val="FF0066"/>
                </a:solidFill>
                <a:latin typeface="宋体"/>
                <a:cs typeface="宋体"/>
              </a:rPr>
              <a:t>进制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&gt;&lt;</a:t>
            </a:r>
            <a:r>
              <a:rPr sz="3525" b="1" baseline="1182" dirty="0">
                <a:solidFill>
                  <a:srgbClr val="FF0066"/>
                </a:solidFill>
                <a:latin typeface="宋体"/>
                <a:cs typeface="宋体"/>
              </a:rPr>
              <a:t>数字</a:t>
            </a:r>
            <a:r>
              <a:rPr sz="2400" b="1" spc="-50" dirty="0">
                <a:solidFill>
                  <a:srgbClr val="FF0066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498" y="1908075"/>
            <a:ext cx="7575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CC"/>
                </a:solidFill>
                <a:latin typeface="宋体"/>
                <a:cs typeface="宋体"/>
              </a:rPr>
              <a:t>数字的位宽采用缺省位宽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00CC"/>
                </a:solidFill>
                <a:latin typeface="宋体"/>
                <a:cs typeface="宋体"/>
              </a:rPr>
              <a:t>这由具体的机器系统决定，但至少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32</a:t>
            </a:r>
            <a:r>
              <a:rPr sz="2000" dirty="0">
                <a:solidFill>
                  <a:srgbClr val="0000CC"/>
                </a:solidFill>
                <a:latin typeface="宋体"/>
                <a:cs typeface="宋体"/>
              </a:rPr>
              <a:t>位</a:t>
            </a:r>
            <a:r>
              <a:rPr sz="2000" spc="-1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2000" spc="-50" dirty="0">
                <a:solidFill>
                  <a:srgbClr val="666699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3358" y="3787140"/>
            <a:ext cx="8343900" cy="1143000"/>
            <a:chOff x="303358" y="3787140"/>
            <a:chExt cx="8343900" cy="11430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058" y="3800376"/>
              <a:ext cx="8318500" cy="11175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3352" y="3787140"/>
              <a:ext cx="8343900" cy="1143000"/>
            </a:xfrm>
            <a:custGeom>
              <a:avLst/>
              <a:gdLst/>
              <a:ahLst/>
              <a:cxnLst/>
              <a:rect l="l" t="t" r="r" b="b"/>
              <a:pathLst>
                <a:path w="8343900" h="1143000">
                  <a:moveTo>
                    <a:pt x="83185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1104900"/>
                  </a:lnTo>
                  <a:lnTo>
                    <a:pt x="25400" y="1117600"/>
                  </a:lnTo>
                  <a:lnTo>
                    <a:pt x="8318500" y="1117600"/>
                  </a:lnTo>
                  <a:lnTo>
                    <a:pt x="8318500" y="1105446"/>
                  </a:lnTo>
                  <a:lnTo>
                    <a:pt x="8318500" y="1104900"/>
                  </a:lnTo>
                  <a:lnTo>
                    <a:pt x="8318500" y="38646"/>
                  </a:lnTo>
                  <a:lnTo>
                    <a:pt x="8305800" y="38646"/>
                  </a:lnTo>
                  <a:lnTo>
                    <a:pt x="8305800" y="1104900"/>
                  </a:lnTo>
                  <a:lnTo>
                    <a:pt x="38100" y="1104900"/>
                  </a:lnTo>
                  <a:lnTo>
                    <a:pt x="38100" y="38100"/>
                  </a:lnTo>
                  <a:lnTo>
                    <a:pt x="8318500" y="38100"/>
                  </a:lnTo>
                  <a:lnTo>
                    <a:pt x="8318500" y="25400"/>
                  </a:lnTo>
                  <a:close/>
                </a:path>
                <a:path w="8343900" h="1143000">
                  <a:moveTo>
                    <a:pt x="83439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130300"/>
                  </a:lnTo>
                  <a:lnTo>
                    <a:pt x="0" y="1143000"/>
                  </a:lnTo>
                  <a:lnTo>
                    <a:pt x="8343900" y="1143000"/>
                  </a:lnTo>
                  <a:lnTo>
                    <a:pt x="8343900" y="1130846"/>
                  </a:lnTo>
                  <a:lnTo>
                    <a:pt x="8343900" y="1130300"/>
                  </a:lnTo>
                  <a:lnTo>
                    <a:pt x="8343900" y="13246"/>
                  </a:lnTo>
                  <a:lnTo>
                    <a:pt x="8331200" y="13246"/>
                  </a:lnTo>
                  <a:lnTo>
                    <a:pt x="8331200" y="1130300"/>
                  </a:lnTo>
                  <a:lnTo>
                    <a:pt x="12700" y="1130300"/>
                  </a:lnTo>
                  <a:lnTo>
                    <a:pt x="12700" y="12700"/>
                  </a:lnTo>
                  <a:lnTo>
                    <a:pt x="8343900" y="12700"/>
                  </a:lnTo>
                  <a:lnTo>
                    <a:pt x="8343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6058" y="3889275"/>
            <a:ext cx="238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10199"/>
                </a:solidFill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6833" y="3838475"/>
            <a:ext cx="98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数字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12958" y="2733575"/>
            <a:ext cx="4102100" cy="711200"/>
            <a:chOff x="912958" y="2733575"/>
            <a:chExt cx="4102100" cy="7112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958" y="2784375"/>
              <a:ext cx="533400" cy="647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958" y="2733575"/>
              <a:ext cx="723900" cy="6985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9858" y="2733575"/>
              <a:ext cx="723900" cy="6985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4658" y="2758975"/>
              <a:ext cx="3200400" cy="6858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79159" y="2847875"/>
            <a:ext cx="162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20" dirty="0">
                <a:solidFill>
                  <a:srgbClr val="FFFFCC"/>
                </a:solidFill>
                <a:latin typeface="MS Gothic"/>
                <a:cs typeface="MS Gothic"/>
              </a:rPr>
              <a:t>．</a:t>
            </a:r>
            <a:r>
              <a:rPr sz="2400" spc="30" dirty="0">
                <a:solidFill>
                  <a:srgbClr val="006600"/>
                </a:solidFill>
                <a:latin typeface="宋体"/>
                <a:cs typeface="宋体"/>
              </a:rPr>
              <a:t>例 ’</a:t>
            </a:r>
            <a:r>
              <a:rPr sz="2400" spc="-10" dirty="0">
                <a:solidFill>
                  <a:srgbClr val="006600"/>
                </a:solidFill>
                <a:latin typeface="Arial"/>
                <a:cs typeface="Arial"/>
              </a:rPr>
              <a:t>ha12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5958" y="2733575"/>
            <a:ext cx="2247900" cy="6985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444548" y="2847875"/>
            <a:ext cx="219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600"/>
                </a:solidFill>
                <a:latin typeface="Arial"/>
                <a:cs typeface="Arial"/>
              </a:rPr>
              <a:t>32</a:t>
            </a:r>
            <a:r>
              <a:rPr sz="2400" spc="-10" dirty="0">
                <a:solidFill>
                  <a:srgbClr val="006600"/>
                </a:solidFill>
                <a:latin typeface="宋体"/>
                <a:cs typeface="宋体"/>
              </a:rPr>
              <a:t>位十六进制数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24258" y="5171975"/>
            <a:ext cx="2133600" cy="6857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06058" y="4194075"/>
            <a:ext cx="5006975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采用缺省进制</a:t>
            </a:r>
            <a:r>
              <a:rPr sz="2000" spc="-10" dirty="0">
                <a:solidFill>
                  <a:srgbClr val="010199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十进制</a:t>
            </a:r>
            <a:r>
              <a:rPr sz="2000" spc="-10" dirty="0">
                <a:solidFill>
                  <a:srgbClr val="010199"/>
                </a:solidFill>
                <a:latin typeface="Arial"/>
                <a:cs typeface="Arial"/>
              </a:rPr>
              <a:t>)</a:t>
            </a:r>
            <a:r>
              <a:rPr sz="2000" spc="-10" dirty="0">
                <a:solidFill>
                  <a:srgbClr val="010199"/>
                </a:solidFill>
                <a:latin typeface="宋体"/>
                <a:cs typeface="宋体"/>
              </a:rPr>
              <a:t>，位宽采用缺省位宽。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宋体"/>
              <a:cs typeface="宋体"/>
            </a:endParaRPr>
          </a:p>
          <a:p>
            <a:pPr marL="2212340">
              <a:lnSpc>
                <a:spcPct val="100000"/>
              </a:lnSpc>
            </a:pP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15</a:t>
            </a:r>
            <a:r>
              <a:rPr sz="24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==</a:t>
            </a:r>
            <a:r>
              <a:rPr sz="2400" spc="-10" dirty="0">
                <a:solidFill>
                  <a:srgbClr val="006600"/>
                </a:solidFill>
                <a:latin typeface="Arial"/>
                <a:cs typeface="Arial"/>
              </a:rPr>
              <a:t> ‘b1111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数据类型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794" y="1387401"/>
            <a:ext cx="7636276" cy="6878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3623" y="1393189"/>
            <a:ext cx="7625080" cy="676275"/>
          </a:xfrm>
          <a:prstGeom prst="rect">
            <a:avLst/>
          </a:prstGeom>
          <a:ln w="349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6200" marR="78740" indent="448309">
              <a:lnSpc>
                <a:spcPct val="102000"/>
              </a:lnSpc>
              <a:spcBef>
                <a:spcPts val="315"/>
              </a:spcBef>
            </a:pPr>
            <a:r>
              <a:rPr sz="2700" b="1" baseline="1543" dirty="0">
                <a:solidFill>
                  <a:srgbClr val="FF5050"/>
                </a:solidFill>
                <a:latin typeface="宋体"/>
                <a:cs typeface="宋体"/>
              </a:rPr>
              <a:t>变量即在程序运行过程中其值可以改变的量</a:t>
            </a: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，在</a:t>
            </a:r>
            <a:r>
              <a:rPr sz="1800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1800" spc="50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中变</a:t>
            </a:r>
            <a:r>
              <a:rPr sz="1800" spc="-50" dirty="0">
                <a:solidFill>
                  <a:srgbClr val="010199"/>
                </a:solidFill>
                <a:latin typeface="宋体"/>
                <a:cs typeface="宋体"/>
              </a:rPr>
              <a:t>量</a:t>
            </a:r>
            <a:r>
              <a:rPr sz="1800" dirty="0">
                <a:solidFill>
                  <a:srgbClr val="010199"/>
                </a:solidFill>
                <a:latin typeface="宋体"/>
                <a:cs typeface="宋体"/>
              </a:rPr>
              <a:t>的数据类型有很多种，这里只对常用的几种进行介绍。多驱动源情况略</a:t>
            </a:r>
            <a:r>
              <a:rPr sz="180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6136" y="2145029"/>
            <a:ext cx="1854200" cy="431800"/>
            <a:chOff x="656136" y="2145029"/>
            <a:chExt cx="1854200" cy="4318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794" y="2156858"/>
              <a:ext cx="1830374" cy="4080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6132" y="2145029"/>
              <a:ext cx="1854200" cy="431800"/>
            </a:xfrm>
            <a:custGeom>
              <a:avLst/>
              <a:gdLst/>
              <a:ahLst/>
              <a:cxnLst/>
              <a:rect l="l" t="t" r="r" b="b"/>
              <a:pathLst>
                <a:path w="1854200" h="431800">
                  <a:moveTo>
                    <a:pt x="1830374" y="22860"/>
                  </a:moveTo>
                  <a:lnTo>
                    <a:pt x="1818716" y="22860"/>
                  </a:lnTo>
                  <a:lnTo>
                    <a:pt x="1818716" y="35560"/>
                  </a:lnTo>
                  <a:lnTo>
                    <a:pt x="1818716" y="396240"/>
                  </a:lnTo>
                  <a:lnTo>
                    <a:pt x="34975" y="396240"/>
                  </a:lnTo>
                  <a:lnTo>
                    <a:pt x="34975" y="35560"/>
                  </a:lnTo>
                  <a:lnTo>
                    <a:pt x="1818716" y="35560"/>
                  </a:lnTo>
                  <a:lnTo>
                    <a:pt x="1818716" y="22860"/>
                  </a:lnTo>
                  <a:lnTo>
                    <a:pt x="23317" y="22860"/>
                  </a:lnTo>
                  <a:lnTo>
                    <a:pt x="23317" y="35560"/>
                  </a:lnTo>
                  <a:lnTo>
                    <a:pt x="23317" y="396240"/>
                  </a:lnTo>
                  <a:lnTo>
                    <a:pt x="23317" y="407670"/>
                  </a:lnTo>
                  <a:lnTo>
                    <a:pt x="1830374" y="407670"/>
                  </a:lnTo>
                  <a:lnTo>
                    <a:pt x="1830374" y="396557"/>
                  </a:lnTo>
                  <a:lnTo>
                    <a:pt x="1830374" y="396240"/>
                  </a:lnTo>
                  <a:lnTo>
                    <a:pt x="1830374" y="35560"/>
                  </a:lnTo>
                  <a:lnTo>
                    <a:pt x="1830374" y="35153"/>
                  </a:lnTo>
                  <a:lnTo>
                    <a:pt x="1830374" y="22860"/>
                  </a:lnTo>
                  <a:close/>
                </a:path>
                <a:path w="1854200" h="431800">
                  <a:moveTo>
                    <a:pt x="1853692" y="11836"/>
                  </a:moveTo>
                  <a:lnTo>
                    <a:pt x="1842033" y="11836"/>
                  </a:lnTo>
                  <a:lnTo>
                    <a:pt x="1842033" y="419874"/>
                  </a:lnTo>
                  <a:lnTo>
                    <a:pt x="1853692" y="419874"/>
                  </a:lnTo>
                  <a:lnTo>
                    <a:pt x="1853692" y="11836"/>
                  </a:lnTo>
                  <a:close/>
                </a:path>
                <a:path w="1854200" h="431800">
                  <a:moveTo>
                    <a:pt x="185369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420370"/>
                  </a:lnTo>
                  <a:lnTo>
                    <a:pt x="0" y="431800"/>
                  </a:lnTo>
                  <a:lnTo>
                    <a:pt x="1853692" y="431800"/>
                  </a:lnTo>
                  <a:lnTo>
                    <a:pt x="1853692" y="420370"/>
                  </a:lnTo>
                  <a:lnTo>
                    <a:pt x="11658" y="420370"/>
                  </a:lnTo>
                  <a:lnTo>
                    <a:pt x="11658" y="11430"/>
                  </a:lnTo>
                  <a:lnTo>
                    <a:pt x="1853692" y="11430"/>
                  </a:lnTo>
                  <a:lnTo>
                    <a:pt x="1853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6185" y="2705100"/>
            <a:ext cx="7660005" cy="3486150"/>
            <a:chOff x="586185" y="2705100"/>
            <a:chExt cx="7660005" cy="348615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844" y="2716463"/>
              <a:ext cx="7636276" cy="34625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6181" y="2705099"/>
              <a:ext cx="7660005" cy="3486150"/>
            </a:xfrm>
            <a:custGeom>
              <a:avLst/>
              <a:gdLst/>
              <a:ahLst/>
              <a:cxnLst/>
              <a:rect l="l" t="t" r="r" b="b"/>
              <a:pathLst>
                <a:path w="7660005" h="3486150">
                  <a:moveTo>
                    <a:pt x="7636281" y="22860"/>
                  </a:moveTo>
                  <a:lnTo>
                    <a:pt x="23317" y="22860"/>
                  </a:lnTo>
                  <a:lnTo>
                    <a:pt x="23317" y="34290"/>
                  </a:lnTo>
                  <a:lnTo>
                    <a:pt x="23317" y="3450590"/>
                  </a:lnTo>
                  <a:lnTo>
                    <a:pt x="23317" y="3462020"/>
                  </a:lnTo>
                  <a:lnTo>
                    <a:pt x="7636281" y="3462020"/>
                  </a:lnTo>
                  <a:lnTo>
                    <a:pt x="7636281" y="3450615"/>
                  </a:lnTo>
                  <a:lnTo>
                    <a:pt x="7636281" y="34683"/>
                  </a:lnTo>
                  <a:lnTo>
                    <a:pt x="7624623" y="34683"/>
                  </a:lnTo>
                  <a:lnTo>
                    <a:pt x="7624623" y="3450590"/>
                  </a:lnTo>
                  <a:lnTo>
                    <a:pt x="34975" y="3450590"/>
                  </a:lnTo>
                  <a:lnTo>
                    <a:pt x="34975" y="34290"/>
                  </a:lnTo>
                  <a:lnTo>
                    <a:pt x="7636281" y="34290"/>
                  </a:lnTo>
                  <a:lnTo>
                    <a:pt x="7636281" y="22860"/>
                  </a:lnTo>
                  <a:close/>
                </a:path>
                <a:path w="7660005" h="3486150">
                  <a:moveTo>
                    <a:pt x="7659598" y="0"/>
                  </a:moveTo>
                  <a:lnTo>
                    <a:pt x="7647940" y="0"/>
                  </a:lnTo>
                  <a:lnTo>
                    <a:pt x="7647940" y="11430"/>
                  </a:lnTo>
                  <a:lnTo>
                    <a:pt x="7647940" y="3473450"/>
                  </a:lnTo>
                  <a:lnTo>
                    <a:pt x="11658" y="3473450"/>
                  </a:lnTo>
                  <a:lnTo>
                    <a:pt x="11658" y="11430"/>
                  </a:lnTo>
                  <a:lnTo>
                    <a:pt x="7647940" y="11430"/>
                  </a:lnTo>
                  <a:lnTo>
                    <a:pt x="764794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3473450"/>
                  </a:lnTo>
                  <a:lnTo>
                    <a:pt x="0" y="3486150"/>
                  </a:lnTo>
                  <a:lnTo>
                    <a:pt x="7659598" y="3486150"/>
                  </a:lnTo>
                  <a:lnTo>
                    <a:pt x="7659598" y="3473920"/>
                  </a:lnTo>
                  <a:lnTo>
                    <a:pt x="7659598" y="3473450"/>
                  </a:lnTo>
                  <a:lnTo>
                    <a:pt x="7659598" y="11430"/>
                  </a:lnTo>
                  <a:lnTo>
                    <a:pt x="7659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7762" y="2190792"/>
            <a:ext cx="7468234" cy="3907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solidFill>
                  <a:srgbClr val="010199"/>
                </a:solidFill>
                <a:latin typeface="Arial"/>
                <a:cs typeface="Arial"/>
              </a:rPr>
              <a:t>1</a:t>
            </a:r>
            <a:r>
              <a:rPr sz="2700" b="1" baseline="1543" dirty="0">
                <a:solidFill>
                  <a:srgbClr val="010199"/>
                </a:solidFill>
                <a:latin typeface="宋体"/>
                <a:cs typeface="宋体"/>
              </a:rPr>
              <a:t>．</a:t>
            </a:r>
            <a:r>
              <a:rPr sz="1800" b="1" dirty="0">
                <a:solidFill>
                  <a:srgbClr val="010199"/>
                </a:solidFill>
                <a:latin typeface="Arial"/>
                <a:cs typeface="Arial"/>
              </a:rPr>
              <a:t>wire</a:t>
            </a:r>
            <a:r>
              <a:rPr sz="2700" b="1" spc="-75" baseline="1543" dirty="0">
                <a:solidFill>
                  <a:srgbClr val="010199"/>
                </a:solidFill>
                <a:latin typeface="宋体"/>
                <a:cs typeface="宋体"/>
              </a:rPr>
              <a:t>型</a:t>
            </a:r>
            <a:endParaRPr sz="2700" baseline="1543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-20" dirty="0">
                <a:solidFill>
                  <a:srgbClr val="010199"/>
                </a:solidFill>
                <a:latin typeface="华文行楷"/>
                <a:cs typeface="华文行楷"/>
              </a:rPr>
              <a:t>说明：</a:t>
            </a:r>
            <a:endParaRPr sz="1650" dirty="0">
              <a:latin typeface="华文行楷"/>
              <a:cs typeface="华文行楷"/>
            </a:endParaRPr>
          </a:p>
          <a:p>
            <a:pPr marL="616585" indent="-604520">
              <a:lnSpc>
                <a:spcPct val="100000"/>
              </a:lnSpc>
              <a:spcBef>
                <a:spcPts val="165"/>
              </a:spcBef>
              <a:buSzPct val="94444"/>
              <a:buAutoNum type="arabicPlain"/>
              <a:tabLst>
                <a:tab pos="617220" algn="l"/>
              </a:tabLst>
            </a:pPr>
            <a:r>
              <a:rPr sz="1800" dirty="0">
                <a:solidFill>
                  <a:srgbClr val="010199"/>
                </a:solidFill>
                <a:latin typeface="微软雅黑"/>
                <a:cs typeface="微软雅黑"/>
              </a:rPr>
              <a:t>wire网络数据类型表示结构实体(例如门)之间的物理连接</a:t>
            </a:r>
            <a:r>
              <a:rPr sz="1800" spc="-50" dirty="0">
                <a:solidFill>
                  <a:srgbClr val="010199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010199"/>
              </a:buClr>
              <a:buFont typeface="΢"/>
              <a:buAutoNum type="arabicPlain"/>
            </a:pPr>
            <a:endParaRPr sz="1150" dirty="0">
              <a:latin typeface="微软雅黑"/>
              <a:cs typeface="微软雅黑"/>
            </a:endParaRPr>
          </a:p>
          <a:p>
            <a:pPr marL="12700" marR="5080" indent="604520">
              <a:lnSpc>
                <a:spcPct val="102000"/>
              </a:lnSpc>
              <a:buSzPct val="94444"/>
              <a:buAutoNum type="arabicPlain"/>
              <a:tabLst>
                <a:tab pos="617220" algn="l"/>
              </a:tabLst>
            </a:pPr>
            <a:r>
              <a:rPr sz="1800" spc="15" dirty="0">
                <a:solidFill>
                  <a:srgbClr val="010199"/>
                </a:solidFill>
                <a:latin typeface="微软雅黑"/>
                <a:cs typeface="微软雅黑"/>
              </a:rPr>
              <a:t>网络类型的变量不能储存值，而且它必须受到驱动器</a:t>
            </a:r>
            <a:r>
              <a:rPr sz="1800" dirty="0">
                <a:solidFill>
                  <a:srgbClr val="010199"/>
                </a:solidFill>
                <a:latin typeface="微软雅黑"/>
                <a:cs typeface="微软雅黑"/>
              </a:rPr>
              <a:t>(</a:t>
            </a:r>
            <a:r>
              <a:rPr sz="1800" spc="15" dirty="0">
                <a:solidFill>
                  <a:srgbClr val="010199"/>
                </a:solidFill>
                <a:latin typeface="微软雅黑"/>
                <a:cs typeface="微软雅黑"/>
              </a:rPr>
              <a:t>例如门或连续赋值语句</a:t>
            </a:r>
            <a:r>
              <a:rPr sz="1800" spc="5" dirty="0">
                <a:solidFill>
                  <a:srgbClr val="010199"/>
                </a:solidFill>
                <a:latin typeface="微软雅黑"/>
                <a:cs typeface="微软雅黑"/>
              </a:rPr>
              <a:t>assign)</a:t>
            </a:r>
            <a:r>
              <a:rPr sz="1800" spc="15" dirty="0">
                <a:solidFill>
                  <a:srgbClr val="010199"/>
                </a:solidFill>
                <a:latin typeface="微软雅黑"/>
                <a:cs typeface="微软雅黑"/>
              </a:rPr>
              <a:t>的驱动。如果没有驱动器连接到网络类型的变量上，则该变量就是高阻的，即其值为</a:t>
            </a:r>
            <a:r>
              <a:rPr sz="1800" spc="5" dirty="0">
                <a:solidFill>
                  <a:srgbClr val="993300"/>
                </a:solidFill>
                <a:latin typeface="微软雅黑"/>
                <a:cs typeface="微软雅黑"/>
              </a:rPr>
              <a:t>z</a:t>
            </a:r>
            <a:r>
              <a:rPr sz="1800" spc="15" dirty="0">
                <a:solidFill>
                  <a:srgbClr val="010199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10199"/>
              </a:buClr>
              <a:buFont typeface="΢"/>
              <a:buAutoNum type="arabicPlain"/>
            </a:pPr>
            <a:endParaRPr sz="1200" dirty="0">
              <a:latin typeface="微软雅黑"/>
              <a:cs typeface="微软雅黑"/>
            </a:endParaRPr>
          </a:p>
          <a:p>
            <a:pPr marL="616585" indent="-604520">
              <a:lnSpc>
                <a:spcPct val="100000"/>
              </a:lnSpc>
              <a:buSzPct val="94444"/>
              <a:buAutoNum type="arabicPlain"/>
              <a:tabLst>
                <a:tab pos="617220" algn="l"/>
              </a:tabLst>
            </a:pPr>
            <a:r>
              <a:rPr sz="1800" dirty="0">
                <a:solidFill>
                  <a:srgbClr val="010199"/>
                </a:solidFill>
                <a:latin typeface="微软雅黑"/>
                <a:cs typeface="微软雅黑"/>
              </a:rPr>
              <a:t>wire型数据常用来表示以</a:t>
            </a:r>
            <a:r>
              <a:rPr sz="1800" dirty="0">
                <a:solidFill>
                  <a:srgbClr val="993300"/>
                </a:solidFill>
                <a:latin typeface="微软雅黑"/>
                <a:cs typeface="微软雅黑"/>
              </a:rPr>
              <a:t>assign</a:t>
            </a:r>
            <a:r>
              <a:rPr sz="1800" dirty="0">
                <a:solidFill>
                  <a:srgbClr val="010199"/>
                </a:solidFill>
                <a:latin typeface="微软雅黑"/>
                <a:cs typeface="微软雅黑"/>
              </a:rPr>
              <a:t>关键字指定的组合逻辑信号</a:t>
            </a:r>
            <a:r>
              <a:rPr sz="1800" spc="-50" dirty="0">
                <a:solidFill>
                  <a:srgbClr val="010199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010199"/>
              </a:buClr>
              <a:buFont typeface="΢"/>
              <a:buAutoNum type="arabicPlain"/>
            </a:pPr>
            <a:endParaRPr sz="1150" dirty="0">
              <a:latin typeface="微软雅黑"/>
              <a:cs typeface="微软雅黑"/>
            </a:endParaRPr>
          </a:p>
          <a:p>
            <a:pPr marL="12700" marR="62865" indent="604520" algn="just">
              <a:lnSpc>
                <a:spcPct val="102000"/>
              </a:lnSpc>
              <a:buClr>
                <a:srgbClr val="010199"/>
              </a:buClr>
              <a:buSzPct val="94444"/>
              <a:buFont typeface="΢"/>
              <a:buAutoNum type="arabicPlain"/>
              <a:tabLst>
                <a:tab pos="617220" algn="l"/>
              </a:tabLst>
            </a:pPr>
            <a:r>
              <a:rPr sz="1800" b="1" spc="-20" dirty="0">
                <a:solidFill>
                  <a:srgbClr val="993300"/>
                </a:solidFill>
                <a:latin typeface="微软雅黑"/>
                <a:cs typeface="微软雅黑"/>
              </a:rPr>
              <a:t>Verilog</a:t>
            </a:r>
            <a:r>
              <a:rPr sz="1800" b="1" dirty="0">
                <a:solidFill>
                  <a:srgbClr val="993300"/>
                </a:solidFill>
                <a:latin typeface="微软雅黑"/>
                <a:cs typeface="微软雅黑"/>
              </a:rPr>
              <a:t>程序模块中输出信号类型默认时自动定义为</a:t>
            </a:r>
            <a:r>
              <a:rPr sz="1800" b="1" dirty="0">
                <a:solidFill>
                  <a:srgbClr val="006600"/>
                </a:solidFill>
                <a:latin typeface="微软雅黑"/>
                <a:cs typeface="微软雅黑"/>
              </a:rPr>
              <a:t>wire</a:t>
            </a:r>
            <a:r>
              <a:rPr sz="1800" b="1" dirty="0">
                <a:solidFill>
                  <a:srgbClr val="993300"/>
                </a:solidFill>
                <a:latin typeface="微软雅黑"/>
                <a:cs typeface="微软雅黑"/>
              </a:rPr>
              <a:t>型。</a:t>
            </a:r>
            <a:r>
              <a:rPr sz="1800" b="1" spc="-20" dirty="0">
                <a:solidFill>
                  <a:srgbClr val="006600"/>
                </a:solidFill>
                <a:latin typeface="微软雅黑"/>
                <a:cs typeface="微软雅黑"/>
              </a:rPr>
              <a:t>wire</a:t>
            </a:r>
            <a:r>
              <a:rPr sz="1800" b="1" dirty="0">
                <a:solidFill>
                  <a:srgbClr val="993300"/>
                </a:solidFill>
                <a:latin typeface="微软雅黑"/>
                <a:cs typeface="微软雅黑"/>
              </a:rPr>
              <a:t>型信号可以用做任何方程式的输入，也可以用做“</a:t>
            </a:r>
            <a:r>
              <a:rPr sz="1800" b="1" dirty="0">
                <a:solidFill>
                  <a:srgbClr val="006600"/>
                </a:solidFill>
                <a:latin typeface="微软雅黑"/>
                <a:cs typeface="微软雅黑"/>
              </a:rPr>
              <a:t>assign</a:t>
            </a:r>
            <a:r>
              <a:rPr sz="1800" b="1" dirty="0">
                <a:solidFill>
                  <a:srgbClr val="993300"/>
                </a:solidFill>
                <a:latin typeface="Arial"/>
                <a:cs typeface="Arial"/>
              </a:rPr>
              <a:t>”</a:t>
            </a:r>
            <a:r>
              <a:rPr sz="1800" b="1" dirty="0">
                <a:solidFill>
                  <a:srgbClr val="993300"/>
                </a:solidFill>
                <a:latin typeface="微软雅黑"/>
                <a:cs typeface="微软雅黑"/>
              </a:rPr>
              <a:t>语句或</a:t>
            </a:r>
            <a:r>
              <a:rPr sz="1800" b="1" dirty="0">
                <a:solidFill>
                  <a:srgbClr val="006600"/>
                </a:solidFill>
                <a:latin typeface="微软雅黑"/>
                <a:cs typeface="微软雅黑"/>
              </a:rPr>
              <a:t>实例</a:t>
            </a:r>
            <a:r>
              <a:rPr sz="1800" b="1" spc="-50" dirty="0">
                <a:solidFill>
                  <a:srgbClr val="006600"/>
                </a:solidFill>
                <a:latin typeface="微软雅黑"/>
                <a:cs typeface="微软雅黑"/>
              </a:rPr>
              <a:t>元</a:t>
            </a:r>
            <a:r>
              <a:rPr sz="1800" b="1" dirty="0">
                <a:solidFill>
                  <a:srgbClr val="006600"/>
                </a:solidFill>
                <a:latin typeface="微软雅黑"/>
                <a:cs typeface="微软雅黑"/>
              </a:rPr>
              <a:t>件</a:t>
            </a:r>
            <a:r>
              <a:rPr sz="1800" b="1" dirty="0">
                <a:solidFill>
                  <a:srgbClr val="993300"/>
                </a:solidFill>
                <a:latin typeface="微软雅黑"/>
                <a:cs typeface="微软雅黑"/>
              </a:rPr>
              <a:t>的输出</a:t>
            </a:r>
            <a:r>
              <a:rPr sz="1800" b="1" spc="-50" dirty="0">
                <a:solidFill>
                  <a:srgbClr val="993300"/>
                </a:solidFill>
                <a:latin typeface="微软雅黑"/>
                <a:cs typeface="微软雅黑"/>
              </a:rPr>
              <a:t>。</a:t>
            </a:r>
            <a:endParaRPr sz="1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数据类型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74327" y="1450339"/>
            <a:ext cx="8191500" cy="1866900"/>
            <a:chOff x="374327" y="1450339"/>
            <a:chExt cx="8191500" cy="18669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027" y="1463575"/>
              <a:ext cx="8166100" cy="1841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4319" y="1450339"/>
              <a:ext cx="8191500" cy="1866900"/>
            </a:xfrm>
            <a:custGeom>
              <a:avLst/>
              <a:gdLst/>
              <a:ahLst/>
              <a:cxnLst/>
              <a:rect l="l" t="t" r="r" b="b"/>
              <a:pathLst>
                <a:path w="8191500" h="1866900">
                  <a:moveTo>
                    <a:pt x="81661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1828800"/>
                  </a:lnTo>
                  <a:lnTo>
                    <a:pt x="25400" y="1841500"/>
                  </a:lnTo>
                  <a:lnTo>
                    <a:pt x="8166100" y="1841500"/>
                  </a:lnTo>
                  <a:lnTo>
                    <a:pt x="8166100" y="1829346"/>
                  </a:lnTo>
                  <a:lnTo>
                    <a:pt x="8166100" y="1828800"/>
                  </a:lnTo>
                  <a:lnTo>
                    <a:pt x="8166100" y="38646"/>
                  </a:lnTo>
                  <a:lnTo>
                    <a:pt x="8153400" y="38646"/>
                  </a:lnTo>
                  <a:lnTo>
                    <a:pt x="8153400" y="1828800"/>
                  </a:lnTo>
                  <a:lnTo>
                    <a:pt x="38100" y="1828800"/>
                  </a:lnTo>
                  <a:lnTo>
                    <a:pt x="38100" y="38100"/>
                  </a:lnTo>
                  <a:lnTo>
                    <a:pt x="8166100" y="38100"/>
                  </a:lnTo>
                  <a:lnTo>
                    <a:pt x="8166100" y="25400"/>
                  </a:lnTo>
                  <a:close/>
                </a:path>
                <a:path w="8191500" h="1866900">
                  <a:moveTo>
                    <a:pt x="8191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854200"/>
                  </a:lnTo>
                  <a:lnTo>
                    <a:pt x="0" y="1866900"/>
                  </a:lnTo>
                  <a:lnTo>
                    <a:pt x="8191500" y="1866900"/>
                  </a:lnTo>
                  <a:lnTo>
                    <a:pt x="8191500" y="1854746"/>
                  </a:lnTo>
                  <a:lnTo>
                    <a:pt x="8191500" y="1854200"/>
                  </a:lnTo>
                  <a:lnTo>
                    <a:pt x="8191500" y="13246"/>
                  </a:lnTo>
                  <a:lnTo>
                    <a:pt x="8178800" y="13246"/>
                  </a:lnTo>
                  <a:lnTo>
                    <a:pt x="8178800" y="1854200"/>
                  </a:lnTo>
                  <a:lnTo>
                    <a:pt x="12700" y="1854200"/>
                  </a:lnTo>
                  <a:lnTo>
                    <a:pt x="12700" y="12700"/>
                  </a:lnTo>
                  <a:lnTo>
                    <a:pt x="8191500" y="12700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7027" y="1488975"/>
            <a:ext cx="8076100" cy="172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10199"/>
                </a:solidFill>
                <a:latin typeface="Arial"/>
                <a:cs typeface="Arial"/>
              </a:rPr>
              <a:t>wire</a:t>
            </a:r>
            <a:r>
              <a:rPr sz="2000" spc="-10" dirty="0">
                <a:solidFill>
                  <a:srgbClr val="010199"/>
                </a:solidFill>
                <a:latin typeface="宋体"/>
                <a:cs typeface="宋体"/>
              </a:rPr>
              <a:t>型信号的格式如下：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宋体"/>
              <a:cs typeface="宋体"/>
            </a:endParaRPr>
          </a:p>
          <a:p>
            <a:pPr marL="744855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wire</a:t>
            </a:r>
            <a:r>
              <a:rPr sz="24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[n-1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0]</a:t>
            </a:r>
            <a:r>
              <a:rPr sz="24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，数据名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……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25" b="1" spc="-37" baseline="1182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3525" baseline="1182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tabLst>
                <a:tab pos="742315" algn="l"/>
              </a:tabLst>
            </a:pPr>
            <a:r>
              <a:rPr sz="2000" spc="-50" dirty="0">
                <a:solidFill>
                  <a:srgbClr val="010199"/>
                </a:solidFill>
                <a:latin typeface="宋体"/>
                <a:cs typeface="宋体"/>
              </a:rPr>
              <a:t>或</a:t>
            </a:r>
            <a:r>
              <a:rPr sz="2000" dirty="0">
                <a:solidFill>
                  <a:srgbClr val="010199"/>
                </a:solidFill>
                <a:latin typeface="宋体"/>
                <a:cs typeface="宋体"/>
              </a:rPr>
              <a:t>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wire</a:t>
            </a:r>
            <a:r>
              <a:rPr sz="24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[n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1]</a:t>
            </a:r>
            <a:r>
              <a:rPr sz="24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，数据名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……</a:t>
            </a:r>
            <a:r>
              <a:rPr sz="3525" b="1" baseline="1182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25" b="1" spc="-37" baseline="1182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3525" baseline="1182" dirty="0">
              <a:latin typeface="宋体"/>
              <a:cs typeface="宋体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327" y="3863340"/>
            <a:ext cx="8191500" cy="1993900"/>
            <a:chOff x="374327" y="3863340"/>
            <a:chExt cx="8191500" cy="19939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027" y="3876575"/>
              <a:ext cx="8166100" cy="1968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4319" y="3863340"/>
              <a:ext cx="8191500" cy="1993900"/>
            </a:xfrm>
            <a:custGeom>
              <a:avLst/>
              <a:gdLst/>
              <a:ahLst/>
              <a:cxnLst/>
              <a:rect l="l" t="t" r="r" b="b"/>
              <a:pathLst>
                <a:path w="8191500" h="1993900">
                  <a:moveTo>
                    <a:pt x="81661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1955800"/>
                  </a:lnTo>
                  <a:lnTo>
                    <a:pt x="25400" y="1968500"/>
                  </a:lnTo>
                  <a:lnTo>
                    <a:pt x="8166100" y="1968500"/>
                  </a:lnTo>
                  <a:lnTo>
                    <a:pt x="8166100" y="1956346"/>
                  </a:lnTo>
                  <a:lnTo>
                    <a:pt x="8166100" y="1955800"/>
                  </a:lnTo>
                  <a:lnTo>
                    <a:pt x="8166100" y="38646"/>
                  </a:lnTo>
                  <a:lnTo>
                    <a:pt x="8153400" y="38646"/>
                  </a:lnTo>
                  <a:lnTo>
                    <a:pt x="8153400" y="1955800"/>
                  </a:lnTo>
                  <a:lnTo>
                    <a:pt x="38100" y="1955800"/>
                  </a:lnTo>
                  <a:lnTo>
                    <a:pt x="38100" y="38100"/>
                  </a:lnTo>
                  <a:lnTo>
                    <a:pt x="8166100" y="38100"/>
                  </a:lnTo>
                  <a:lnTo>
                    <a:pt x="8166100" y="25400"/>
                  </a:lnTo>
                  <a:close/>
                </a:path>
                <a:path w="8191500" h="1993900">
                  <a:moveTo>
                    <a:pt x="81915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981200"/>
                  </a:lnTo>
                  <a:lnTo>
                    <a:pt x="0" y="1993900"/>
                  </a:lnTo>
                  <a:lnTo>
                    <a:pt x="8191500" y="1993900"/>
                  </a:lnTo>
                  <a:lnTo>
                    <a:pt x="8191500" y="1981746"/>
                  </a:lnTo>
                  <a:lnTo>
                    <a:pt x="8191500" y="1981200"/>
                  </a:lnTo>
                  <a:lnTo>
                    <a:pt x="8191500" y="13246"/>
                  </a:lnTo>
                  <a:lnTo>
                    <a:pt x="8178800" y="13246"/>
                  </a:lnTo>
                  <a:lnTo>
                    <a:pt x="8178800" y="1981200"/>
                  </a:lnTo>
                  <a:lnTo>
                    <a:pt x="12700" y="1981200"/>
                  </a:lnTo>
                  <a:lnTo>
                    <a:pt x="12700" y="12700"/>
                  </a:lnTo>
                  <a:lnTo>
                    <a:pt x="8191500" y="12700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7027" y="3914675"/>
            <a:ext cx="12706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10199"/>
                </a:solidFill>
                <a:latin typeface="宋体"/>
                <a:cs typeface="宋体"/>
              </a:rPr>
              <a:t>例：</a:t>
            </a:r>
            <a:endParaRPr sz="2000">
              <a:latin typeface="宋体"/>
              <a:cs typeface="宋体"/>
            </a:endParaRPr>
          </a:p>
          <a:p>
            <a:pPr marL="508000">
              <a:lnSpc>
                <a:spcPct val="100000"/>
              </a:lnSpc>
            </a:pPr>
            <a:r>
              <a:rPr sz="2000" b="1" dirty="0">
                <a:solidFill>
                  <a:srgbClr val="010199"/>
                </a:solidFill>
                <a:latin typeface="Times New Roman"/>
                <a:cs typeface="Times New Roman"/>
              </a:rPr>
              <a:t>wire</a:t>
            </a:r>
            <a:r>
              <a:rPr sz="2000" b="1" spc="-5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a;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517" y="4219475"/>
            <a:ext cx="35547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6600"/>
                </a:solidFill>
                <a:latin typeface="Arial"/>
                <a:cs typeface="Arial"/>
              </a:rPr>
              <a:t>//</a:t>
            </a:r>
            <a:r>
              <a:rPr sz="2000" dirty="0">
                <a:solidFill>
                  <a:srgbClr val="006600"/>
                </a:solidFill>
                <a:latin typeface="宋体"/>
                <a:cs typeface="宋体"/>
              </a:rPr>
              <a:t>定义了一个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6600"/>
                </a:solidFill>
                <a:latin typeface="宋体"/>
                <a:cs typeface="宋体"/>
              </a:rPr>
              <a:t>位的</a:t>
            </a:r>
            <a:r>
              <a:rPr sz="2000" dirty="0">
                <a:solidFill>
                  <a:srgbClr val="006600"/>
                </a:solidFill>
                <a:latin typeface="Arial"/>
                <a:cs typeface="Arial"/>
              </a:rPr>
              <a:t>wire</a:t>
            </a:r>
            <a:r>
              <a:rPr sz="2000" spc="-15" dirty="0">
                <a:solidFill>
                  <a:srgbClr val="006600"/>
                </a:solidFill>
                <a:latin typeface="宋体"/>
                <a:cs typeface="宋体"/>
              </a:rPr>
              <a:t>型数据，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5027" y="4829075"/>
            <a:ext cx="1687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Times New Roman"/>
                <a:cs typeface="Times New Roman"/>
              </a:rPr>
              <a:t>wire</a:t>
            </a:r>
            <a:r>
              <a:rPr sz="200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10199"/>
                </a:solidFill>
                <a:latin typeface="Times New Roman"/>
                <a:cs typeface="Times New Roman"/>
              </a:rPr>
              <a:t>[7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000" b="1" dirty="0">
                <a:solidFill>
                  <a:srgbClr val="010199"/>
                </a:solidFill>
                <a:latin typeface="Times New Roman"/>
                <a:cs typeface="Times New Roman"/>
              </a:rPr>
              <a:t>0]</a:t>
            </a:r>
            <a:r>
              <a:rPr sz="2000" b="1" spc="-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b</a:t>
            </a:r>
            <a:r>
              <a:rPr sz="2925" b="1" spc="-37" baseline="1424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2925" baseline="1424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3117" y="4829075"/>
            <a:ext cx="3397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2000" dirty="0">
                <a:solidFill>
                  <a:srgbClr val="006600"/>
                </a:solidFill>
                <a:latin typeface="宋体"/>
                <a:cs typeface="宋体"/>
              </a:rPr>
              <a:t>定义了一个</a:t>
            </a:r>
            <a:r>
              <a:rPr sz="2000" dirty="0">
                <a:solidFill>
                  <a:srgbClr val="006600"/>
                </a:solidFill>
                <a:latin typeface="Times New Roman"/>
                <a:cs typeface="Times New Roman"/>
              </a:rPr>
              <a:t>8</a:t>
            </a:r>
            <a:r>
              <a:rPr sz="2000" dirty="0">
                <a:solidFill>
                  <a:srgbClr val="006600"/>
                </a:solidFill>
                <a:latin typeface="宋体"/>
                <a:cs typeface="宋体"/>
              </a:rPr>
              <a:t>位的</a:t>
            </a:r>
            <a:r>
              <a:rPr sz="2000" spc="-10" dirty="0">
                <a:solidFill>
                  <a:srgbClr val="006600"/>
                </a:solidFill>
                <a:latin typeface="Times New Roman"/>
                <a:cs typeface="Times New Roman"/>
              </a:rPr>
              <a:t>wire</a:t>
            </a:r>
            <a:r>
              <a:rPr sz="2000" dirty="0">
                <a:solidFill>
                  <a:srgbClr val="006600"/>
                </a:solidFill>
                <a:latin typeface="宋体"/>
                <a:cs typeface="宋体"/>
              </a:rPr>
              <a:t>型数据</a:t>
            </a:r>
            <a:r>
              <a:rPr sz="2000" spc="-50" dirty="0">
                <a:solidFill>
                  <a:srgbClr val="00660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5027" y="5438675"/>
            <a:ext cx="2056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10199"/>
                </a:solidFill>
                <a:latin typeface="Times New Roman"/>
                <a:cs typeface="Times New Roman"/>
              </a:rPr>
              <a:t>wire</a:t>
            </a:r>
            <a:r>
              <a:rPr sz="200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10199"/>
                </a:solidFill>
                <a:latin typeface="Times New Roman"/>
                <a:cs typeface="Times New Roman"/>
              </a:rPr>
              <a:t>[4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2000" b="1" dirty="0">
                <a:solidFill>
                  <a:srgbClr val="010199"/>
                </a:solidFill>
                <a:latin typeface="Times New Roman"/>
                <a:cs typeface="Times New Roman"/>
              </a:rPr>
              <a:t>1]</a:t>
            </a:r>
            <a:r>
              <a:rPr sz="2000" b="1" spc="-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c</a:t>
            </a:r>
            <a:r>
              <a:rPr sz="2925" b="1" spc="-30" baseline="1424" dirty="0">
                <a:solidFill>
                  <a:srgbClr val="010199"/>
                </a:solidFill>
                <a:latin typeface="宋体"/>
                <a:cs typeface="宋体"/>
              </a:rPr>
              <a:t>，</a:t>
            </a:r>
            <a:r>
              <a:rPr sz="200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d</a:t>
            </a:r>
            <a:r>
              <a:rPr sz="2925" b="1" spc="-30" baseline="1424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2925" baseline="1424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3917" y="5438675"/>
            <a:ext cx="37642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2000" dirty="0">
                <a:solidFill>
                  <a:srgbClr val="006600"/>
                </a:solidFill>
                <a:latin typeface="宋体"/>
                <a:cs typeface="宋体"/>
              </a:rPr>
              <a:t>定义了二个</a:t>
            </a:r>
            <a:r>
              <a:rPr sz="2000" dirty="0">
                <a:solidFill>
                  <a:srgbClr val="006600"/>
                </a:solidFill>
                <a:latin typeface="Times New Roman"/>
                <a:cs typeface="Times New Roman"/>
              </a:rPr>
              <a:t>4</a:t>
            </a:r>
            <a:r>
              <a:rPr sz="2000" dirty="0">
                <a:solidFill>
                  <a:srgbClr val="006600"/>
                </a:solidFill>
                <a:latin typeface="宋体"/>
                <a:cs typeface="宋体"/>
              </a:rPr>
              <a:t>位的</a:t>
            </a:r>
            <a:r>
              <a:rPr sz="2000" spc="-10" dirty="0">
                <a:solidFill>
                  <a:srgbClr val="006600"/>
                </a:solidFill>
                <a:latin typeface="Times New Roman"/>
                <a:cs typeface="Times New Roman"/>
              </a:rPr>
              <a:t>wire</a:t>
            </a:r>
            <a:r>
              <a:rPr sz="2000" dirty="0">
                <a:solidFill>
                  <a:srgbClr val="006600"/>
                </a:solidFill>
                <a:latin typeface="宋体"/>
                <a:cs typeface="宋体"/>
              </a:rPr>
              <a:t>型数据</a:t>
            </a:r>
            <a:r>
              <a:rPr sz="2000" spc="-10" dirty="0">
                <a:solidFill>
                  <a:srgbClr val="0066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6600"/>
                </a:solidFill>
                <a:latin typeface="宋体"/>
                <a:cs typeface="宋体"/>
              </a:rPr>
              <a:t>和</a:t>
            </a:r>
            <a:r>
              <a:rPr sz="2000" spc="-50" dirty="0">
                <a:solidFill>
                  <a:srgbClr val="0066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数据类型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6482" y="1546860"/>
            <a:ext cx="1888489" cy="439420"/>
            <a:chOff x="456482" y="1546860"/>
            <a:chExt cx="1888489" cy="4394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58" y="1559131"/>
              <a:ext cx="1864582" cy="4156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6476" y="1546859"/>
              <a:ext cx="1888489" cy="439420"/>
            </a:xfrm>
            <a:custGeom>
              <a:avLst/>
              <a:gdLst/>
              <a:ahLst/>
              <a:cxnLst/>
              <a:rect l="l" t="t" r="r" b="b"/>
              <a:pathLst>
                <a:path w="1888489" h="439419">
                  <a:moveTo>
                    <a:pt x="1864588" y="24130"/>
                  </a:moveTo>
                  <a:lnTo>
                    <a:pt x="23749" y="24130"/>
                  </a:lnTo>
                  <a:lnTo>
                    <a:pt x="23749" y="35560"/>
                  </a:lnTo>
                  <a:lnTo>
                    <a:pt x="23749" y="403860"/>
                  </a:lnTo>
                  <a:lnTo>
                    <a:pt x="23749" y="416560"/>
                  </a:lnTo>
                  <a:lnTo>
                    <a:pt x="1864588" y="416560"/>
                  </a:lnTo>
                  <a:lnTo>
                    <a:pt x="1864588" y="404190"/>
                  </a:lnTo>
                  <a:lnTo>
                    <a:pt x="1864588" y="403860"/>
                  </a:lnTo>
                  <a:lnTo>
                    <a:pt x="1864588" y="36029"/>
                  </a:lnTo>
                  <a:lnTo>
                    <a:pt x="1852701" y="36029"/>
                  </a:lnTo>
                  <a:lnTo>
                    <a:pt x="1852701" y="403860"/>
                  </a:lnTo>
                  <a:lnTo>
                    <a:pt x="35623" y="403860"/>
                  </a:lnTo>
                  <a:lnTo>
                    <a:pt x="35623" y="35560"/>
                  </a:lnTo>
                  <a:lnTo>
                    <a:pt x="1864588" y="35560"/>
                  </a:lnTo>
                  <a:lnTo>
                    <a:pt x="1864588" y="24130"/>
                  </a:lnTo>
                  <a:close/>
                </a:path>
                <a:path w="1888489" h="439419">
                  <a:moveTo>
                    <a:pt x="188833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27990"/>
                  </a:lnTo>
                  <a:lnTo>
                    <a:pt x="0" y="439420"/>
                  </a:lnTo>
                  <a:lnTo>
                    <a:pt x="1888337" y="439420"/>
                  </a:lnTo>
                  <a:lnTo>
                    <a:pt x="1888337" y="427990"/>
                  </a:lnTo>
                  <a:lnTo>
                    <a:pt x="11874" y="427990"/>
                  </a:lnTo>
                  <a:lnTo>
                    <a:pt x="11874" y="12700"/>
                  </a:lnTo>
                  <a:lnTo>
                    <a:pt x="1876463" y="12700"/>
                  </a:lnTo>
                  <a:lnTo>
                    <a:pt x="1876463" y="427951"/>
                  </a:lnTo>
                  <a:lnTo>
                    <a:pt x="1888337" y="427951"/>
                  </a:lnTo>
                  <a:lnTo>
                    <a:pt x="1888337" y="12700"/>
                  </a:lnTo>
                  <a:lnTo>
                    <a:pt x="1888337" y="12280"/>
                  </a:lnTo>
                  <a:lnTo>
                    <a:pt x="1888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5842" y="3411837"/>
            <a:ext cx="8277796" cy="21021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1780" y="3417570"/>
            <a:ext cx="8266430" cy="2090420"/>
          </a:xfrm>
          <a:prstGeom prst="rect">
            <a:avLst/>
          </a:prstGeom>
          <a:ln w="35629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75"/>
              </a:spcBef>
            </a:pPr>
            <a:r>
              <a:rPr sz="1650" dirty="0">
                <a:solidFill>
                  <a:srgbClr val="010199"/>
                </a:solidFill>
                <a:latin typeface="华文行楷"/>
                <a:cs typeface="华文行楷"/>
              </a:rPr>
              <a:t>说明</a:t>
            </a:r>
            <a:r>
              <a:rPr sz="1650" spc="-50" dirty="0">
                <a:solidFill>
                  <a:srgbClr val="010199"/>
                </a:solidFill>
                <a:latin typeface="华文行楷"/>
                <a:cs typeface="华文行楷"/>
              </a:rPr>
              <a:t>：</a:t>
            </a:r>
            <a:endParaRPr sz="1650">
              <a:latin typeface="华文行楷"/>
              <a:cs typeface="华文行楷"/>
            </a:endParaRPr>
          </a:p>
          <a:p>
            <a:pPr marL="685800" indent="-608330">
              <a:lnSpc>
                <a:spcPct val="100000"/>
              </a:lnSpc>
              <a:spcBef>
                <a:spcPts val="130"/>
              </a:spcBef>
              <a:buSzPct val="77777"/>
              <a:buFont typeface=""/>
              <a:buAutoNum type="arabicPlain"/>
              <a:tabLst>
                <a:tab pos="686435" algn="l"/>
              </a:tabLst>
            </a:pPr>
            <a:r>
              <a:rPr sz="2250" spc="-20" dirty="0">
                <a:solidFill>
                  <a:srgbClr val="010199"/>
                </a:solidFill>
                <a:latin typeface="Arial"/>
                <a:cs typeface="Arial"/>
              </a:rPr>
              <a:t>reg</a:t>
            </a:r>
            <a:r>
              <a:rPr sz="2250" spc="-30" dirty="0">
                <a:solidFill>
                  <a:srgbClr val="010199"/>
                </a:solidFill>
                <a:latin typeface="宋体"/>
                <a:cs typeface="宋体"/>
              </a:rPr>
              <a:t>型是</a:t>
            </a:r>
            <a:r>
              <a:rPr sz="3300" b="1" baseline="1262" dirty="0">
                <a:solidFill>
                  <a:srgbClr val="993300"/>
                </a:solidFill>
                <a:latin typeface="宋体"/>
                <a:cs typeface="宋体"/>
              </a:rPr>
              <a:t>寄存器数据类型</a:t>
            </a:r>
            <a:r>
              <a:rPr sz="185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1850">
              <a:latin typeface="宋体"/>
              <a:cs typeface="宋体"/>
            </a:endParaRPr>
          </a:p>
          <a:p>
            <a:pPr marL="685800" indent="-608330">
              <a:lnSpc>
                <a:spcPct val="100000"/>
              </a:lnSpc>
              <a:spcBef>
                <a:spcPts val="10"/>
              </a:spcBef>
              <a:buSzPct val="77777"/>
              <a:buFont typeface=""/>
              <a:buAutoNum type="arabicPlain"/>
              <a:tabLst>
                <a:tab pos="686435" algn="l"/>
              </a:tabLst>
            </a:pPr>
            <a:r>
              <a:rPr sz="2250" spc="-20" dirty="0">
                <a:solidFill>
                  <a:srgbClr val="010199"/>
                </a:solidFill>
                <a:latin typeface="Arial"/>
                <a:cs typeface="Arial"/>
              </a:rPr>
              <a:t>reg</a:t>
            </a:r>
            <a:r>
              <a:rPr sz="2250" spc="-30" dirty="0">
                <a:solidFill>
                  <a:srgbClr val="010199"/>
                </a:solidFill>
                <a:latin typeface="宋体"/>
                <a:cs typeface="宋体"/>
              </a:rPr>
              <a:t>类型数据的默认初始值为不定值</a:t>
            </a:r>
            <a:r>
              <a:rPr sz="2250" spc="-20" dirty="0">
                <a:solidFill>
                  <a:srgbClr val="010199"/>
                </a:solidFill>
                <a:latin typeface="Arial"/>
                <a:cs typeface="Arial"/>
              </a:rPr>
              <a:t>x</a:t>
            </a:r>
            <a:r>
              <a:rPr sz="225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2250">
              <a:latin typeface="宋体"/>
              <a:cs typeface="宋体"/>
            </a:endParaRPr>
          </a:p>
          <a:p>
            <a:pPr marL="78105" marR="201930" indent="608330">
              <a:lnSpc>
                <a:spcPts val="2710"/>
              </a:lnSpc>
              <a:spcBef>
                <a:spcPts val="95"/>
              </a:spcBef>
              <a:buSzPct val="77777"/>
              <a:buFont typeface=""/>
              <a:buAutoNum type="arabicPlain"/>
              <a:tabLst>
                <a:tab pos="686435" algn="l"/>
              </a:tabLst>
            </a:pPr>
            <a:r>
              <a:rPr sz="2250" spc="-20" dirty="0">
                <a:solidFill>
                  <a:srgbClr val="010199"/>
                </a:solidFill>
                <a:latin typeface="Arial"/>
                <a:cs typeface="Arial"/>
              </a:rPr>
              <a:t>reg</a:t>
            </a:r>
            <a:r>
              <a:rPr sz="2250" spc="-30" dirty="0">
                <a:solidFill>
                  <a:srgbClr val="010199"/>
                </a:solidFill>
                <a:latin typeface="宋体"/>
                <a:cs typeface="宋体"/>
              </a:rPr>
              <a:t>型数据常用来表示</a:t>
            </a:r>
            <a:r>
              <a:rPr sz="2250" spc="-20" dirty="0">
                <a:solidFill>
                  <a:srgbClr val="010199"/>
                </a:solidFill>
                <a:latin typeface="宋体"/>
                <a:cs typeface="宋体"/>
              </a:rPr>
              <a:t>“</a:t>
            </a:r>
            <a:r>
              <a:rPr sz="2250" spc="-20" dirty="0">
                <a:solidFill>
                  <a:srgbClr val="010199"/>
                </a:solidFill>
                <a:latin typeface="Arial"/>
                <a:cs typeface="Arial"/>
              </a:rPr>
              <a:t>always”</a:t>
            </a:r>
            <a:r>
              <a:rPr sz="2250" spc="-30" dirty="0">
                <a:solidFill>
                  <a:srgbClr val="010199"/>
                </a:solidFill>
                <a:latin typeface="宋体"/>
                <a:cs typeface="宋体"/>
              </a:rPr>
              <a:t>模块内的指定信号，</a:t>
            </a:r>
            <a:r>
              <a:rPr sz="3300" b="1" baseline="1262" dirty="0">
                <a:solidFill>
                  <a:srgbClr val="993300"/>
                </a:solidFill>
                <a:latin typeface="宋体"/>
                <a:cs typeface="宋体"/>
              </a:rPr>
              <a:t>常代</a:t>
            </a:r>
            <a:r>
              <a:rPr sz="3300" b="1" spc="-75" baseline="1262" dirty="0">
                <a:solidFill>
                  <a:srgbClr val="993300"/>
                </a:solidFill>
                <a:latin typeface="宋体"/>
                <a:cs typeface="宋体"/>
              </a:rPr>
              <a:t>表</a:t>
            </a:r>
            <a:r>
              <a:rPr sz="3300" b="1" baseline="1262" dirty="0">
                <a:solidFill>
                  <a:srgbClr val="993300"/>
                </a:solidFill>
                <a:latin typeface="宋体"/>
                <a:cs typeface="宋体"/>
              </a:rPr>
              <a:t>触发器</a:t>
            </a:r>
            <a:r>
              <a:rPr sz="1850" spc="-50" dirty="0">
                <a:solidFill>
                  <a:srgbClr val="993300"/>
                </a:solidFill>
                <a:latin typeface="宋体"/>
                <a:cs typeface="宋体"/>
              </a:rPr>
              <a:t>。</a:t>
            </a:r>
            <a:endParaRPr sz="1850">
              <a:latin typeface="宋体"/>
              <a:cs typeface="宋体"/>
            </a:endParaRPr>
          </a:p>
          <a:p>
            <a:pPr marL="685800" indent="-608330">
              <a:lnSpc>
                <a:spcPts val="2530"/>
              </a:lnSpc>
              <a:buClr>
                <a:srgbClr val="010199"/>
              </a:buClr>
              <a:buSzPct val="79545"/>
              <a:buFont typeface=""/>
              <a:buAutoNum type="arabicPlain"/>
              <a:tabLst>
                <a:tab pos="686435" algn="l"/>
              </a:tabLst>
            </a:pPr>
            <a:r>
              <a:rPr sz="3300" b="1" u="sng" baseline="1262" dirty="0">
                <a:solidFill>
                  <a:srgbClr val="FF5050"/>
                </a:solidFill>
                <a:uFill>
                  <a:solidFill>
                    <a:srgbClr val="FF5050"/>
                  </a:solidFill>
                </a:uFill>
                <a:latin typeface="宋体"/>
                <a:cs typeface="宋体"/>
              </a:rPr>
              <a:t>在</a:t>
            </a:r>
            <a:r>
              <a:rPr sz="2250" b="1" u="sng" spc="-20" dirty="0">
                <a:solidFill>
                  <a:srgbClr val="FF5050"/>
                </a:solidFill>
                <a:uFill>
                  <a:solidFill>
                    <a:srgbClr val="FF5050"/>
                  </a:solidFill>
                </a:uFill>
                <a:latin typeface="Arial"/>
                <a:cs typeface="Arial"/>
              </a:rPr>
              <a:t>"always”</a:t>
            </a:r>
            <a:r>
              <a:rPr sz="3300" b="1" u="sng" baseline="1262" dirty="0">
                <a:solidFill>
                  <a:srgbClr val="FF5050"/>
                </a:solidFill>
                <a:uFill>
                  <a:solidFill>
                    <a:srgbClr val="FF5050"/>
                  </a:solidFill>
                </a:uFill>
                <a:latin typeface="宋体"/>
                <a:cs typeface="宋体"/>
              </a:rPr>
              <a:t>块内被赋值的每一个信号都必须定义成</a:t>
            </a:r>
            <a:r>
              <a:rPr sz="2250" b="1" u="sng" spc="-20" dirty="0">
                <a:solidFill>
                  <a:srgbClr val="FF5050"/>
                </a:solidFill>
                <a:uFill>
                  <a:solidFill>
                    <a:srgbClr val="FF5050"/>
                  </a:solidFill>
                </a:uFill>
                <a:latin typeface="Arial"/>
                <a:cs typeface="Arial"/>
              </a:rPr>
              <a:t>reg</a:t>
            </a:r>
            <a:r>
              <a:rPr sz="3300" b="1" u="sng" baseline="1262" dirty="0">
                <a:solidFill>
                  <a:srgbClr val="FF5050"/>
                </a:solidFill>
                <a:uFill>
                  <a:solidFill>
                    <a:srgbClr val="FF5050"/>
                  </a:solidFill>
                </a:uFill>
                <a:latin typeface="宋体"/>
                <a:cs typeface="宋体"/>
              </a:rPr>
              <a:t>型</a:t>
            </a:r>
            <a:r>
              <a:rPr sz="3300" b="1" u="sng" spc="-75" baseline="1262" dirty="0">
                <a:solidFill>
                  <a:srgbClr val="FF5050"/>
                </a:solidFill>
                <a:uFill>
                  <a:solidFill>
                    <a:srgbClr val="FF5050"/>
                  </a:solidFill>
                </a:uFill>
                <a:latin typeface="宋体"/>
                <a:cs typeface="宋体"/>
              </a:rPr>
              <a:t>。</a:t>
            </a:r>
            <a:endParaRPr sz="3300" baseline="1262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563" y="1439544"/>
            <a:ext cx="7879080" cy="174752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335"/>
              </a:spcBef>
            </a:pPr>
            <a:r>
              <a:rPr sz="1850" b="1" dirty="0">
                <a:solidFill>
                  <a:srgbClr val="010199"/>
                </a:solidFill>
                <a:latin typeface="Arial"/>
                <a:cs typeface="Arial"/>
              </a:rPr>
              <a:t>2</a:t>
            </a:r>
            <a:r>
              <a:rPr sz="2700" b="1" baseline="1543" dirty="0">
                <a:solidFill>
                  <a:srgbClr val="010199"/>
                </a:solidFill>
                <a:latin typeface="宋体"/>
                <a:cs typeface="宋体"/>
              </a:rPr>
              <a:t>．</a:t>
            </a:r>
            <a:r>
              <a:rPr sz="1850" b="1" dirty="0">
                <a:solidFill>
                  <a:srgbClr val="010199"/>
                </a:solidFill>
                <a:latin typeface="Arial"/>
                <a:cs typeface="Arial"/>
              </a:rPr>
              <a:t>reg</a:t>
            </a:r>
            <a:r>
              <a:rPr sz="2700" b="1" baseline="1543" dirty="0">
                <a:solidFill>
                  <a:srgbClr val="010199"/>
                </a:solidFill>
                <a:latin typeface="宋体"/>
                <a:cs typeface="宋体"/>
              </a:rPr>
              <a:t>型</a:t>
            </a:r>
            <a:endParaRPr sz="2700" baseline="1543">
              <a:latin typeface="宋体"/>
              <a:cs typeface="宋体"/>
            </a:endParaRPr>
          </a:p>
          <a:p>
            <a:pPr marL="12700" marR="5080" algn="just">
              <a:lnSpc>
                <a:spcPct val="99700"/>
              </a:lnSpc>
              <a:spcBef>
                <a:spcPts val="1245"/>
              </a:spcBef>
            </a:pPr>
            <a:r>
              <a:rPr sz="1850" dirty="0">
                <a:solidFill>
                  <a:srgbClr val="006600"/>
                </a:solidFill>
                <a:latin typeface="宋体"/>
                <a:cs typeface="宋体"/>
              </a:rPr>
              <a:t>用来表示存储单元，具有状态保持作用，通过赋值语句可改变寄存器存储</a:t>
            </a:r>
            <a:r>
              <a:rPr sz="1850" spc="-50" dirty="0">
                <a:solidFill>
                  <a:srgbClr val="006600"/>
                </a:solidFill>
                <a:latin typeface="宋体"/>
                <a:cs typeface="宋体"/>
              </a:rPr>
              <a:t>单</a:t>
            </a:r>
            <a:r>
              <a:rPr sz="1850" dirty="0">
                <a:solidFill>
                  <a:srgbClr val="006600"/>
                </a:solidFill>
                <a:latin typeface="宋体"/>
                <a:cs typeface="宋体"/>
              </a:rPr>
              <a:t>元的值。在</a:t>
            </a:r>
            <a:r>
              <a:rPr sz="1850" spc="-10" dirty="0">
                <a:solidFill>
                  <a:srgbClr val="006600"/>
                </a:solidFill>
                <a:latin typeface="Arial"/>
                <a:cs typeface="Arial"/>
              </a:rPr>
              <a:t>Verilog</a:t>
            </a:r>
            <a:r>
              <a:rPr sz="1850" dirty="0">
                <a:solidFill>
                  <a:srgbClr val="006600"/>
                </a:solidFill>
                <a:latin typeface="宋体"/>
                <a:cs typeface="宋体"/>
              </a:rPr>
              <a:t>中有许多结构语句来控制何时或是否执行这些赋值语句</a:t>
            </a:r>
            <a:r>
              <a:rPr sz="1850" spc="-50" dirty="0">
                <a:solidFill>
                  <a:srgbClr val="006600"/>
                </a:solidFill>
                <a:latin typeface="宋体"/>
                <a:cs typeface="宋体"/>
              </a:rPr>
              <a:t>。</a:t>
            </a:r>
            <a:r>
              <a:rPr sz="1850" dirty="0">
                <a:solidFill>
                  <a:srgbClr val="006600"/>
                </a:solidFill>
                <a:latin typeface="宋体"/>
                <a:cs typeface="宋体"/>
              </a:rPr>
              <a:t>这些控制构造可用来描述硬件的触发条件。如时钟的上升沿，多路选择器</a:t>
            </a:r>
            <a:r>
              <a:rPr sz="1850" spc="-50" dirty="0">
                <a:solidFill>
                  <a:srgbClr val="006600"/>
                </a:solidFill>
                <a:latin typeface="宋体"/>
                <a:cs typeface="宋体"/>
              </a:rPr>
              <a:t>的</a:t>
            </a:r>
            <a:r>
              <a:rPr sz="1850" dirty="0">
                <a:solidFill>
                  <a:srgbClr val="006600"/>
                </a:solidFill>
                <a:latin typeface="宋体"/>
                <a:cs typeface="宋体"/>
              </a:rPr>
              <a:t>选通信号</a:t>
            </a:r>
            <a:r>
              <a:rPr sz="1850" spc="-50" dirty="0">
                <a:solidFill>
                  <a:srgbClr val="006600"/>
                </a:solidFill>
                <a:latin typeface="宋体"/>
                <a:cs typeface="宋体"/>
              </a:rPr>
              <a:t>。</a:t>
            </a:r>
            <a:endParaRPr sz="18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数据类型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44418" y="1449069"/>
            <a:ext cx="8029575" cy="1747520"/>
            <a:chOff x="444418" y="1449069"/>
            <a:chExt cx="8029575" cy="1747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639" y="1461658"/>
              <a:ext cx="8004544" cy="17231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4411" y="1449069"/>
              <a:ext cx="8029575" cy="1747520"/>
            </a:xfrm>
            <a:custGeom>
              <a:avLst/>
              <a:gdLst/>
              <a:ahLst/>
              <a:cxnLst/>
              <a:rect l="l" t="t" r="r" b="b"/>
              <a:pathLst>
                <a:path w="8029575" h="1747520">
                  <a:moveTo>
                    <a:pt x="8004543" y="25400"/>
                  </a:moveTo>
                  <a:lnTo>
                    <a:pt x="24447" y="25400"/>
                  </a:lnTo>
                  <a:lnTo>
                    <a:pt x="24447" y="36830"/>
                  </a:lnTo>
                  <a:lnTo>
                    <a:pt x="24447" y="1710690"/>
                  </a:lnTo>
                  <a:lnTo>
                    <a:pt x="24447" y="1723390"/>
                  </a:lnTo>
                  <a:lnTo>
                    <a:pt x="8004543" y="1723390"/>
                  </a:lnTo>
                  <a:lnTo>
                    <a:pt x="8004543" y="1711274"/>
                  </a:lnTo>
                  <a:lnTo>
                    <a:pt x="8004543" y="1710690"/>
                  </a:lnTo>
                  <a:lnTo>
                    <a:pt x="8004543" y="37033"/>
                  </a:lnTo>
                  <a:lnTo>
                    <a:pt x="7992326" y="37033"/>
                  </a:lnTo>
                  <a:lnTo>
                    <a:pt x="7992326" y="1710690"/>
                  </a:lnTo>
                  <a:lnTo>
                    <a:pt x="36664" y="1710690"/>
                  </a:lnTo>
                  <a:lnTo>
                    <a:pt x="36664" y="36830"/>
                  </a:lnTo>
                  <a:lnTo>
                    <a:pt x="8004543" y="36830"/>
                  </a:lnTo>
                  <a:lnTo>
                    <a:pt x="8004543" y="25400"/>
                  </a:lnTo>
                  <a:close/>
                </a:path>
                <a:path w="8029575" h="1747520">
                  <a:moveTo>
                    <a:pt x="802899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736090"/>
                  </a:lnTo>
                  <a:lnTo>
                    <a:pt x="0" y="1747520"/>
                  </a:lnTo>
                  <a:lnTo>
                    <a:pt x="8028991" y="1747520"/>
                  </a:lnTo>
                  <a:lnTo>
                    <a:pt x="8028991" y="1736090"/>
                  </a:lnTo>
                  <a:lnTo>
                    <a:pt x="12217" y="1736090"/>
                  </a:lnTo>
                  <a:lnTo>
                    <a:pt x="12217" y="12700"/>
                  </a:lnTo>
                  <a:lnTo>
                    <a:pt x="8016761" y="12700"/>
                  </a:lnTo>
                  <a:lnTo>
                    <a:pt x="8016761" y="1735709"/>
                  </a:lnTo>
                  <a:lnTo>
                    <a:pt x="8028991" y="1735709"/>
                  </a:lnTo>
                  <a:lnTo>
                    <a:pt x="8028991" y="12700"/>
                  </a:lnTo>
                  <a:lnTo>
                    <a:pt x="8028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3242" y="1497841"/>
            <a:ext cx="256540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00" dirty="0">
                <a:solidFill>
                  <a:srgbClr val="010199"/>
                </a:solidFill>
                <a:latin typeface="Arial"/>
                <a:cs typeface="Arial"/>
              </a:rPr>
              <a:t>reg</a:t>
            </a:r>
            <a:r>
              <a:rPr sz="1900" dirty="0">
                <a:solidFill>
                  <a:srgbClr val="010199"/>
                </a:solidFill>
                <a:latin typeface="宋体"/>
                <a:cs typeface="宋体"/>
              </a:rPr>
              <a:t>型数据的格式如下</a:t>
            </a:r>
            <a:r>
              <a:rPr sz="1900" spc="-5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242" y="2426612"/>
            <a:ext cx="257175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00" spc="20" dirty="0">
                <a:solidFill>
                  <a:srgbClr val="010199"/>
                </a:solidFill>
                <a:latin typeface="宋体"/>
                <a:cs typeface="宋体"/>
              </a:rPr>
              <a:t>或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5875" y="2072213"/>
            <a:ext cx="6775308" cy="1025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reg</a:t>
            </a:r>
            <a:r>
              <a:rPr sz="23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[n-1</a:t>
            </a:r>
            <a:r>
              <a:rPr sz="3375" b="1" baseline="1234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0]</a:t>
            </a:r>
            <a:r>
              <a:rPr sz="23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75" b="1" spc="82" baseline="1234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75" b="1" baseline="1234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3375" b="1" spc="82" baseline="1234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375" b="1" baseline="1234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……</a:t>
            </a:r>
            <a:r>
              <a:rPr sz="3375" b="1" spc="82" baseline="1234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375" b="1" spc="-37" baseline="1234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3375" baseline="1234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tabLst>
                <a:tab pos="1567815" algn="l"/>
              </a:tabLst>
            </a:pP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reg</a:t>
            </a:r>
            <a:r>
              <a:rPr sz="23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[n</a:t>
            </a:r>
            <a:r>
              <a:rPr sz="3375" b="1" spc="-15" baseline="1234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1]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375" b="1" spc="82" baseline="1234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75" b="1" baseline="1234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3375" b="1" spc="82" baseline="1234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375" b="1" baseline="1234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……</a:t>
            </a:r>
            <a:r>
              <a:rPr sz="3375" b="1" spc="82" baseline="1234" dirty="0">
                <a:solidFill>
                  <a:srgbClr val="FF0000"/>
                </a:solidFill>
                <a:latin typeface="宋体"/>
                <a:cs typeface="宋体"/>
              </a:rPr>
              <a:t>数据名</a:t>
            </a:r>
            <a:r>
              <a:rPr sz="2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375" b="1" spc="-37" baseline="1234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3375" baseline="1234" dirty="0">
              <a:latin typeface="宋体"/>
              <a:cs typeface="宋体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4418" y="4700270"/>
            <a:ext cx="8029575" cy="1308100"/>
            <a:chOff x="444418" y="4700270"/>
            <a:chExt cx="8029575" cy="13081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639" y="4712359"/>
              <a:ext cx="8004544" cy="12831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4411" y="4700269"/>
              <a:ext cx="8029575" cy="1308100"/>
            </a:xfrm>
            <a:custGeom>
              <a:avLst/>
              <a:gdLst/>
              <a:ahLst/>
              <a:cxnLst/>
              <a:rect l="l" t="t" r="r" b="b"/>
              <a:pathLst>
                <a:path w="8029575" h="1308100">
                  <a:moveTo>
                    <a:pt x="8004543" y="24130"/>
                  </a:moveTo>
                  <a:lnTo>
                    <a:pt x="24447" y="24130"/>
                  </a:lnTo>
                  <a:lnTo>
                    <a:pt x="24447" y="36830"/>
                  </a:lnTo>
                  <a:lnTo>
                    <a:pt x="24447" y="1271270"/>
                  </a:lnTo>
                  <a:lnTo>
                    <a:pt x="24447" y="1282700"/>
                  </a:lnTo>
                  <a:lnTo>
                    <a:pt x="8004543" y="1282700"/>
                  </a:lnTo>
                  <a:lnTo>
                    <a:pt x="8004543" y="1271270"/>
                  </a:lnTo>
                  <a:lnTo>
                    <a:pt x="36664" y="1271270"/>
                  </a:lnTo>
                  <a:lnTo>
                    <a:pt x="36664" y="36830"/>
                  </a:lnTo>
                  <a:lnTo>
                    <a:pt x="7992326" y="36830"/>
                  </a:lnTo>
                  <a:lnTo>
                    <a:pt x="7992326" y="1270825"/>
                  </a:lnTo>
                  <a:lnTo>
                    <a:pt x="8004543" y="1270825"/>
                  </a:lnTo>
                  <a:lnTo>
                    <a:pt x="8004543" y="36830"/>
                  </a:lnTo>
                  <a:lnTo>
                    <a:pt x="8004543" y="36537"/>
                  </a:lnTo>
                  <a:lnTo>
                    <a:pt x="8004543" y="24130"/>
                  </a:lnTo>
                  <a:close/>
                </a:path>
                <a:path w="8029575" h="1308100">
                  <a:moveTo>
                    <a:pt x="802899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295400"/>
                  </a:lnTo>
                  <a:lnTo>
                    <a:pt x="0" y="1308100"/>
                  </a:lnTo>
                  <a:lnTo>
                    <a:pt x="8028991" y="1308100"/>
                  </a:lnTo>
                  <a:lnTo>
                    <a:pt x="8028991" y="1295400"/>
                  </a:lnTo>
                  <a:lnTo>
                    <a:pt x="12217" y="1295400"/>
                  </a:lnTo>
                  <a:lnTo>
                    <a:pt x="12217" y="12700"/>
                  </a:lnTo>
                  <a:lnTo>
                    <a:pt x="8016761" y="12700"/>
                  </a:lnTo>
                  <a:lnTo>
                    <a:pt x="8016761" y="1295260"/>
                  </a:lnTo>
                  <a:lnTo>
                    <a:pt x="8028991" y="1295260"/>
                  </a:lnTo>
                  <a:lnTo>
                    <a:pt x="8028991" y="12700"/>
                  </a:lnTo>
                  <a:lnTo>
                    <a:pt x="8028991" y="12090"/>
                  </a:lnTo>
                  <a:lnTo>
                    <a:pt x="8028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44418" y="3282950"/>
            <a:ext cx="8029575" cy="1306830"/>
            <a:chOff x="444418" y="3282950"/>
            <a:chExt cx="8029575" cy="13068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639" y="3294761"/>
              <a:ext cx="8004544" cy="12831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4411" y="3282949"/>
              <a:ext cx="8029575" cy="1306830"/>
            </a:xfrm>
            <a:custGeom>
              <a:avLst/>
              <a:gdLst/>
              <a:ahLst/>
              <a:cxnLst/>
              <a:rect l="l" t="t" r="r" b="b"/>
              <a:pathLst>
                <a:path w="8029575" h="1306829">
                  <a:moveTo>
                    <a:pt x="8004543" y="24130"/>
                  </a:moveTo>
                  <a:lnTo>
                    <a:pt x="7992326" y="24130"/>
                  </a:lnTo>
                  <a:lnTo>
                    <a:pt x="7992326" y="36830"/>
                  </a:lnTo>
                  <a:lnTo>
                    <a:pt x="7992326" y="1270000"/>
                  </a:lnTo>
                  <a:lnTo>
                    <a:pt x="36664" y="1270000"/>
                  </a:lnTo>
                  <a:lnTo>
                    <a:pt x="36664" y="36830"/>
                  </a:lnTo>
                  <a:lnTo>
                    <a:pt x="7992326" y="36830"/>
                  </a:lnTo>
                  <a:lnTo>
                    <a:pt x="7992326" y="24130"/>
                  </a:lnTo>
                  <a:lnTo>
                    <a:pt x="24447" y="24130"/>
                  </a:lnTo>
                  <a:lnTo>
                    <a:pt x="24447" y="36830"/>
                  </a:lnTo>
                  <a:lnTo>
                    <a:pt x="24447" y="1270000"/>
                  </a:lnTo>
                  <a:lnTo>
                    <a:pt x="24447" y="1282700"/>
                  </a:lnTo>
                  <a:lnTo>
                    <a:pt x="8004543" y="1282700"/>
                  </a:lnTo>
                  <a:lnTo>
                    <a:pt x="8004543" y="1270546"/>
                  </a:lnTo>
                  <a:lnTo>
                    <a:pt x="8004543" y="1270000"/>
                  </a:lnTo>
                  <a:lnTo>
                    <a:pt x="8004543" y="36830"/>
                  </a:lnTo>
                  <a:lnTo>
                    <a:pt x="8004543" y="36258"/>
                  </a:lnTo>
                  <a:lnTo>
                    <a:pt x="8004543" y="24130"/>
                  </a:lnTo>
                  <a:close/>
                </a:path>
                <a:path w="8029575" h="1306829">
                  <a:moveTo>
                    <a:pt x="8028991" y="11811"/>
                  </a:moveTo>
                  <a:lnTo>
                    <a:pt x="8016761" y="11811"/>
                  </a:lnTo>
                  <a:lnTo>
                    <a:pt x="8016761" y="1294993"/>
                  </a:lnTo>
                  <a:lnTo>
                    <a:pt x="8028991" y="1294993"/>
                  </a:lnTo>
                  <a:lnTo>
                    <a:pt x="8028991" y="11811"/>
                  </a:lnTo>
                  <a:close/>
                </a:path>
                <a:path w="8029575" h="1306829">
                  <a:moveTo>
                    <a:pt x="8028991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95400"/>
                  </a:lnTo>
                  <a:lnTo>
                    <a:pt x="0" y="1306830"/>
                  </a:lnTo>
                  <a:lnTo>
                    <a:pt x="8028991" y="1306830"/>
                  </a:lnTo>
                  <a:lnTo>
                    <a:pt x="8028991" y="1295400"/>
                  </a:lnTo>
                  <a:lnTo>
                    <a:pt x="12217" y="1295400"/>
                  </a:lnTo>
                  <a:lnTo>
                    <a:pt x="12217" y="11430"/>
                  </a:lnTo>
                  <a:lnTo>
                    <a:pt x="8028991" y="11430"/>
                  </a:lnTo>
                  <a:lnTo>
                    <a:pt x="8028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8860" y="3291104"/>
            <a:ext cx="7980680" cy="26562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50"/>
              </a:spcBef>
            </a:pPr>
            <a:r>
              <a:rPr sz="1700" dirty="0">
                <a:solidFill>
                  <a:srgbClr val="010199"/>
                </a:solidFill>
                <a:latin typeface="华文行楷"/>
                <a:cs typeface="华文行楷"/>
              </a:rPr>
              <a:t>说明</a:t>
            </a:r>
            <a:r>
              <a:rPr sz="1700" spc="-50" dirty="0">
                <a:solidFill>
                  <a:srgbClr val="010199"/>
                </a:solidFill>
                <a:latin typeface="华文行楷"/>
                <a:cs typeface="华文行楷"/>
              </a:rPr>
              <a:t>：</a:t>
            </a:r>
            <a:endParaRPr sz="1700">
              <a:latin typeface="华文行楷"/>
              <a:cs typeface="华文行楷"/>
            </a:endParaRPr>
          </a:p>
          <a:p>
            <a:pPr marL="74295" marR="3175" indent="537210">
              <a:lnSpc>
                <a:spcPct val="101299"/>
              </a:lnSpc>
              <a:spcBef>
                <a:spcPts val="140"/>
              </a:spcBef>
            </a:pPr>
            <a:r>
              <a:rPr sz="1900" spc="5" dirty="0">
                <a:solidFill>
                  <a:srgbClr val="010199"/>
                </a:solidFill>
                <a:latin typeface="Arial"/>
                <a:cs typeface="Arial"/>
              </a:rPr>
              <a:t>reg</a:t>
            </a:r>
            <a:r>
              <a:rPr sz="1900" spc="15" dirty="0">
                <a:solidFill>
                  <a:srgbClr val="010199"/>
                </a:solidFill>
                <a:latin typeface="宋体"/>
                <a:cs typeface="宋体"/>
              </a:rPr>
              <a:t>是</a:t>
            </a:r>
            <a:r>
              <a:rPr sz="1900" spc="5" dirty="0">
                <a:solidFill>
                  <a:srgbClr val="010199"/>
                </a:solidFill>
                <a:latin typeface="Arial"/>
                <a:cs typeface="Arial"/>
              </a:rPr>
              <a:t>reg</a:t>
            </a:r>
            <a:r>
              <a:rPr sz="1900" spc="15" dirty="0">
                <a:solidFill>
                  <a:srgbClr val="010199"/>
                </a:solidFill>
                <a:latin typeface="宋体"/>
                <a:cs typeface="宋体"/>
              </a:rPr>
              <a:t>型数据的确认标识符</a:t>
            </a:r>
            <a:r>
              <a:rPr sz="1900" spc="5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1900" spc="5" dirty="0">
                <a:solidFill>
                  <a:srgbClr val="010199"/>
                </a:solidFill>
                <a:latin typeface="Arial"/>
                <a:cs typeface="Arial"/>
              </a:rPr>
              <a:t>[n-1</a:t>
            </a:r>
            <a:r>
              <a:rPr sz="1900" spc="5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1900" spc="5" dirty="0">
                <a:solidFill>
                  <a:srgbClr val="010199"/>
                </a:solidFill>
                <a:latin typeface="Arial"/>
                <a:cs typeface="Arial"/>
              </a:rPr>
              <a:t>0]</a:t>
            </a:r>
            <a:r>
              <a:rPr sz="1900" spc="15" dirty="0">
                <a:solidFill>
                  <a:srgbClr val="010199"/>
                </a:solidFill>
                <a:latin typeface="宋体"/>
                <a:cs typeface="宋体"/>
              </a:rPr>
              <a:t>和</a:t>
            </a:r>
            <a:r>
              <a:rPr sz="1900" spc="5" dirty="0">
                <a:solidFill>
                  <a:srgbClr val="010199"/>
                </a:solidFill>
                <a:latin typeface="Arial"/>
                <a:cs typeface="Arial"/>
              </a:rPr>
              <a:t>[n</a:t>
            </a:r>
            <a:r>
              <a:rPr sz="1900" spc="5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1900" spc="5" dirty="0">
                <a:solidFill>
                  <a:srgbClr val="010199"/>
                </a:solidFill>
                <a:latin typeface="Arial"/>
                <a:cs typeface="Arial"/>
              </a:rPr>
              <a:t>1]</a:t>
            </a:r>
            <a:r>
              <a:rPr sz="1900" spc="15" dirty="0">
                <a:solidFill>
                  <a:srgbClr val="010199"/>
                </a:solidFill>
                <a:latin typeface="宋体"/>
                <a:cs typeface="宋体"/>
              </a:rPr>
              <a:t>代表该数据的位宽，即该数据有几位</a:t>
            </a:r>
            <a:r>
              <a:rPr sz="1900" spc="5" dirty="0">
                <a:solidFill>
                  <a:srgbClr val="010199"/>
                </a:solidFill>
                <a:latin typeface="Arial"/>
                <a:cs typeface="Arial"/>
              </a:rPr>
              <a:t>(bit)</a:t>
            </a:r>
            <a:r>
              <a:rPr sz="1900" spc="5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1900" spc="15" dirty="0">
                <a:solidFill>
                  <a:srgbClr val="010199"/>
                </a:solidFill>
                <a:latin typeface="宋体"/>
                <a:cs typeface="宋体"/>
              </a:rPr>
              <a:t>最后是数据的名称。如果一次定义多个数据，数据名之间用逗号隔开。声明语句的最后要用分号表示语句结束。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宋体"/>
              <a:cs typeface="宋体"/>
            </a:endParaRPr>
          </a:p>
          <a:p>
            <a:pPr marL="74295">
              <a:lnSpc>
                <a:spcPct val="100000"/>
              </a:lnSpc>
            </a:pPr>
            <a:r>
              <a:rPr sz="1900" dirty="0">
                <a:solidFill>
                  <a:srgbClr val="010199"/>
                </a:solidFill>
                <a:latin typeface="宋体"/>
                <a:cs typeface="宋体"/>
              </a:rPr>
              <a:t>看下面的几个例子</a:t>
            </a:r>
            <a:r>
              <a:rPr sz="1900" spc="-5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1900">
              <a:latin typeface="宋体"/>
              <a:cs typeface="宋体"/>
            </a:endParaRPr>
          </a:p>
          <a:p>
            <a:pPr marL="318770" marR="959485" indent="24130">
              <a:lnSpc>
                <a:spcPct val="101299"/>
              </a:lnSpc>
              <a:tabLst>
                <a:tab pos="2814320" algn="l"/>
                <a:tab pos="2846705" algn="l"/>
              </a:tabLst>
            </a:pPr>
            <a:r>
              <a:rPr sz="1900" dirty="0">
                <a:solidFill>
                  <a:srgbClr val="010199"/>
                </a:solidFill>
                <a:latin typeface="Times New Roman"/>
                <a:cs typeface="Times New Roman"/>
              </a:rPr>
              <a:t>reg</a:t>
            </a:r>
            <a:r>
              <a:rPr sz="1900" spc="49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10199"/>
                </a:solidFill>
                <a:latin typeface="Times New Roman"/>
                <a:cs typeface="Times New Roman"/>
              </a:rPr>
              <a:t>rega</a:t>
            </a:r>
            <a:r>
              <a:rPr sz="1900" spc="-10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1900" dirty="0">
                <a:solidFill>
                  <a:srgbClr val="010199"/>
                </a:solidFill>
                <a:latin typeface="宋体"/>
                <a:cs typeface="宋体"/>
              </a:rPr>
              <a:t>		</a:t>
            </a:r>
            <a:r>
              <a:rPr sz="1900" spc="-10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定义了一个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位的名为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rega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的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reg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型数</a:t>
            </a:r>
            <a:r>
              <a:rPr sz="1900" spc="-50" dirty="0">
                <a:solidFill>
                  <a:srgbClr val="006600"/>
                </a:solidFill>
                <a:latin typeface="宋体"/>
                <a:cs typeface="宋体"/>
              </a:rPr>
              <a:t>据 </a:t>
            </a:r>
            <a:r>
              <a:rPr sz="1900" dirty="0">
                <a:solidFill>
                  <a:srgbClr val="010199"/>
                </a:solidFill>
                <a:latin typeface="Times New Roman"/>
                <a:cs typeface="Times New Roman"/>
              </a:rPr>
              <a:t>reg</a:t>
            </a:r>
            <a:r>
              <a:rPr sz="1900" spc="25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10199"/>
                </a:solidFill>
                <a:latin typeface="Times New Roman"/>
                <a:cs typeface="Times New Roman"/>
              </a:rPr>
              <a:t>[3</a:t>
            </a:r>
            <a:r>
              <a:rPr sz="190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1900" dirty="0">
                <a:solidFill>
                  <a:srgbClr val="010199"/>
                </a:solidFill>
                <a:latin typeface="Times New Roman"/>
                <a:cs typeface="Times New Roman"/>
              </a:rPr>
              <a:t>0]</a:t>
            </a:r>
            <a:r>
              <a:rPr sz="1900" spc="20" dirty="0">
                <a:solidFill>
                  <a:srgbClr val="010199"/>
                </a:solidFill>
                <a:latin typeface="Times New Roman"/>
                <a:cs typeface="Times New Roman"/>
              </a:rPr>
              <a:t>  </a:t>
            </a:r>
            <a:r>
              <a:rPr sz="1900" spc="-10" dirty="0">
                <a:solidFill>
                  <a:srgbClr val="010199"/>
                </a:solidFill>
                <a:latin typeface="Times New Roman"/>
                <a:cs typeface="Times New Roman"/>
              </a:rPr>
              <a:t>regb</a:t>
            </a:r>
            <a:r>
              <a:rPr sz="1900" spc="-10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1900" dirty="0">
                <a:solidFill>
                  <a:srgbClr val="010199"/>
                </a:solidFill>
                <a:latin typeface="宋体"/>
                <a:cs typeface="宋体"/>
              </a:rPr>
              <a:t>	</a:t>
            </a:r>
            <a:r>
              <a:rPr sz="1900" spc="-10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定义了一个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4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位的名为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regb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的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reg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型数</a:t>
            </a:r>
            <a:r>
              <a:rPr sz="1900" spc="-50" dirty="0">
                <a:solidFill>
                  <a:srgbClr val="006600"/>
                </a:solidFill>
                <a:latin typeface="宋体"/>
                <a:cs typeface="宋体"/>
              </a:rPr>
              <a:t>据</a:t>
            </a:r>
            <a:endParaRPr sz="1900">
              <a:latin typeface="宋体"/>
              <a:cs typeface="宋体"/>
            </a:endParaRPr>
          </a:p>
          <a:p>
            <a:pPr marL="318770">
              <a:lnSpc>
                <a:spcPct val="100000"/>
              </a:lnSpc>
              <a:spcBef>
                <a:spcPts val="30"/>
              </a:spcBef>
              <a:tabLst>
                <a:tab pos="2806700" algn="l"/>
              </a:tabLst>
            </a:pPr>
            <a:r>
              <a:rPr sz="1900" dirty="0">
                <a:solidFill>
                  <a:srgbClr val="010199"/>
                </a:solidFill>
                <a:latin typeface="Times New Roman"/>
                <a:cs typeface="Times New Roman"/>
              </a:rPr>
              <a:t>reg</a:t>
            </a:r>
            <a:r>
              <a:rPr sz="1900" spc="10" dirty="0">
                <a:solidFill>
                  <a:srgbClr val="010199"/>
                </a:solidFill>
                <a:latin typeface="Times New Roman"/>
                <a:cs typeface="Times New Roman"/>
              </a:rPr>
              <a:t> [</a:t>
            </a:r>
            <a:r>
              <a:rPr sz="1900" dirty="0">
                <a:solidFill>
                  <a:srgbClr val="010199"/>
                </a:solidFill>
                <a:latin typeface="Times New Roman"/>
                <a:cs typeface="Times New Roman"/>
              </a:rPr>
              <a:t>4</a:t>
            </a:r>
            <a:r>
              <a:rPr sz="190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r>
              <a:rPr sz="1900" dirty="0">
                <a:solidFill>
                  <a:srgbClr val="010199"/>
                </a:solidFill>
                <a:latin typeface="Times New Roman"/>
                <a:cs typeface="Times New Roman"/>
              </a:rPr>
              <a:t>1]</a:t>
            </a:r>
            <a:r>
              <a:rPr sz="1900" spc="20" dirty="0">
                <a:solidFill>
                  <a:srgbClr val="010199"/>
                </a:solidFill>
                <a:latin typeface="Times New Roman"/>
                <a:cs typeface="Times New Roman"/>
              </a:rPr>
              <a:t>  </a:t>
            </a:r>
            <a:r>
              <a:rPr sz="1900" spc="-10" dirty="0">
                <a:solidFill>
                  <a:srgbClr val="010199"/>
                </a:solidFill>
                <a:latin typeface="Times New Roman"/>
                <a:cs typeface="Times New Roman"/>
              </a:rPr>
              <a:t>regc</a:t>
            </a:r>
            <a:r>
              <a:rPr sz="1900" spc="-10" dirty="0">
                <a:solidFill>
                  <a:srgbClr val="010199"/>
                </a:solidFill>
                <a:latin typeface="宋体"/>
                <a:cs typeface="宋体"/>
              </a:rPr>
              <a:t>，</a:t>
            </a:r>
            <a:r>
              <a:rPr sz="1900" spc="-10" dirty="0">
                <a:solidFill>
                  <a:srgbClr val="010199"/>
                </a:solidFill>
                <a:latin typeface="Times New Roman"/>
                <a:cs typeface="Times New Roman"/>
              </a:rPr>
              <a:t>regd</a:t>
            </a:r>
            <a:r>
              <a:rPr sz="1900" dirty="0">
                <a:solidFill>
                  <a:srgbClr val="010199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定义了二个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4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位的名为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regc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和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regd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的</a:t>
            </a:r>
            <a:r>
              <a:rPr sz="1900" dirty="0">
                <a:solidFill>
                  <a:srgbClr val="006600"/>
                </a:solidFill>
                <a:latin typeface="Times New Roman"/>
                <a:cs typeface="Times New Roman"/>
              </a:rPr>
              <a:t>reg</a:t>
            </a:r>
            <a:r>
              <a:rPr sz="1900" dirty="0">
                <a:solidFill>
                  <a:srgbClr val="006600"/>
                </a:solidFill>
                <a:latin typeface="宋体"/>
                <a:cs typeface="宋体"/>
              </a:rPr>
              <a:t>型数</a:t>
            </a:r>
            <a:r>
              <a:rPr sz="1900" spc="-50" dirty="0">
                <a:solidFill>
                  <a:srgbClr val="006600"/>
                </a:solidFill>
                <a:latin typeface="宋体"/>
                <a:cs typeface="宋体"/>
              </a:rPr>
              <a:t>据</a:t>
            </a:r>
            <a:endParaRPr sz="1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数据类型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952643" y="1270057"/>
            <a:ext cx="2794635" cy="1505585"/>
            <a:chOff x="2952643" y="1270057"/>
            <a:chExt cx="2794635" cy="1505585"/>
          </a:xfrm>
        </p:grpSpPr>
        <p:sp>
          <p:nvSpPr>
            <p:cNvPr id="7" name="object 7"/>
            <p:cNvSpPr/>
            <p:nvPr/>
          </p:nvSpPr>
          <p:spPr>
            <a:xfrm>
              <a:off x="2956770" y="1274184"/>
              <a:ext cx="2786380" cy="1497330"/>
            </a:xfrm>
            <a:custGeom>
              <a:avLst/>
              <a:gdLst/>
              <a:ahLst/>
              <a:cxnLst/>
              <a:rect l="l" t="t" r="r" b="b"/>
              <a:pathLst>
                <a:path w="2786379" h="1497330">
                  <a:moveTo>
                    <a:pt x="0" y="0"/>
                  </a:moveTo>
                  <a:lnTo>
                    <a:pt x="2786134" y="0"/>
                  </a:lnTo>
                  <a:lnTo>
                    <a:pt x="2786134" y="1497031"/>
                  </a:lnTo>
                  <a:lnTo>
                    <a:pt x="0" y="1497031"/>
                  </a:lnTo>
                  <a:lnTo>
                    <a:pt x="0" y="0"/>
                  </a:lnTo>
                  <a:close/>
                </a:path>
              </a:pathLst>
            </a:custGeom>
            <a:ln w="81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1440" y="1599625"/>
              <a:ext cx="1652270" cy="911860"/>
            </a:xfrm>
            <a:custGeom>
              <a:avLst/>
              <a:gdLst/>
              <a:ahLst/>
              <a:cxnLst/>
              <a:rect l="l" t="t" r="r" b="b"/>
              <a:pathLst>
                <a:path w="1652270" h="911860">
                  <a:moveTo>
                    <a:pt x="1651858" y="0"/>
                  </a:moveTo>
                  <a:lnTo>
                    <a:pt x="0" y="0"/>
                  </a:lnTo>
                  <a:lnTo>
                    <a:pt x="0" y="911236"/>
                  </a:lnTo>
                  <a:lnTo>
                    <a:pt x="1651858" y="911236"/>
                  </a:lnTo>
                  <a:lnTo>
                    <a:pt x="1651858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1440" y="1599625"/>
              <a:ext cx="1652270" cy="911860"/>
            </a:xfrm>
            <a:custGeom>
              <a:avLst/>
              <a:gdLst/>
              <a:ahLst/>
              <a:cxnLst/>
              <a:rect l="l" t="t" r="r" b="b"/>
              <a:pathLst>
                <a:path w="1652270" h="911860">
                  <a:moveTo>
                    <a:pt x="0" y="0"/>
                  </a:moveTo>
                  <a:lnTo>
                    <a:pt x="1651858" y="0"/>
                  </a:lnTo>
                  <a:lnTo>
                    <a:pt x="1651858" y="911236"/>
                  </a:lnTo>
                  <a:lnTo>
                    <a:pt x="0" y="911236"/>
                  </a:lnTo>
                  <a:lnTo>
                    <a:pt x="0" y="0"/>
                  </a:lnTo>
                  <a:close/>
                </a:path>
              </a:pathLst>
            </a:custGeom>
            <a:ln w="8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2845" y="1925067"/>
              <a:ext cx="551180" cy="11430"/>
            </a:xfrm>
            <a:custGeom>
              <a:avLst/>
              <a:gdLst/>
              <a:ahLst/>
              <a:cxnLst/>
              <a:rect l="l" t="t" r="r" b="b"/>
              <a:pathLst>
                <a:path w="551179" h="11430">
                  <a:moveTo>
                    <a:pt x="0" y="0"/>
                  </a:moveTo>
                  <a:lnTo>
                    <a:pt x="550619" y="10848"/>
                  </a:lnTo>
                </a:path>
              </a:pathLst>
            </a:custGeom>
            <a:ln w="81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845" y="2185421"/>
              <a:ext cx="551180" cy="11430"/>
            </a:xfrm>
            <a:custGeom>
              <a:avLst/>
              <a:gdLst/>
              <a:ahLst/>
              <a:cxnLst/>
              <a:rect l="l" t="t" r="r" b="b"/>
              <a:pathLst>
                <a:path w="551179" h="11430">
                  <a:moveTo>
                    <a:pt x="0" y="0"/>
                  </a:moveTo>
                  <a:lnTo>
                    <a:pt x="550619" y="10848"/>
                  </a:lnTo>
                </a:path>
              </a:pathLst>
            </a:custGeom>
            <a:ln w="81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91296" y="1744222"/>
            <a:ext cx="266065" cy="650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in1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in2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8370" y="1939487"/>
            <a:ext cx="15621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spc="4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3967" y="1530409"/>
            <a:ext cx="5118100" cy="724535"/>
            <a:chOff x="573967" y="1530409"/>
            <a:chExt cx="5118100" cy="724535"/>
          </a:xfrm>
        </p:grpSpPr>
        <p:sp>
          <p:nvSpPr>
            <p:cNvPr id="15" name="object 15"/>
            <p:cNvSpPr/>
            <p:nvPr/>
          </p:nvSpPr>
          <p:spPr>
            <a:xfrm>
              <a:off x="5203298" y="2055243"/>
              <a:ext cx="485140" cy="11430"/>
            </a:xfrm>
            <a:custGeom>
              <a:avLst/>
              <a:gdLst/>
              <a:ahLst/>
              <a:cxnLst/>
              <a:rect l="l" t="t" r="r" b="b"/>
              <a:pathLst>
                <a:path w="485139" h="11430">
                  <a:moveTo>
                    <a:pt x="0" y="0"/>
                  </a:moveTo>
                  <a:lnTo>
                    <a:pt x="484545" y="10848"/>
                  </a:lnTo>
                </a:path>
              </a:pathLst>
            </a:custGeom>
            <a:ln w="81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095" y="1534537"/>
              <a:ext cx="3119755" cy="716280"/>
            </a:xfrm>
            <a:custGeom>
              <a:avLst/>
              <a:gdLst/>
              <a:ahLst/>
              <a:cxnLst/>
              <a:rect l="l" t="t" r="r" b="b"/>
              <a:pathLst>
                <a:path w="3119754" h="716280">
                  <a:moveTo>
                    <a:pt x="2114378" y="0"/>
                  </a:moveTo>
                  <a:lnTo>
                    <a:pt x="0" y="0"/>
                  </a:lnTo>
                  <a:lnTo>
                    <a:pt x="0" y="715971"/>
                  </a:lnTo>
                  <a:lnTo>
                    <a:pt x="2114378" y="715971"/>
                  </a:lnTo>
                  <a:lnTo>
                    <a:pt x="2114378" y="596644"/>
                  </a:lnTo>
                  <a:lnTo>
                    <a:pt x="3119300" y="412441"/>
                  </a:lnTo>
                  <a:lnTo>
                    <a:pt x="2114378" y="417649"/>
                  </a:lnTo>
                  <a:lnTo>
                    <a:pt x="211437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095" y="1534537"/>
              <a:ext cx="3119755" cy="716280"/>
            </a:xfrm>
            <a:custGeom>
              <a:avLst/>
              <a:gdLst/>
              <a:ahLst/>
              <a:cxnLst/>
              <a:rect l="l" t="t" r="r" b="b"/>
              <a:pathLst>
                <a:path w="3119754" h="716280">
                  <a:moveTo>
                    <a:pt x="0" y="0"/>
                  </a:moveTo>
                  <a:lnTo>
                    <a:pt x="1233387" y="0"/>
                  </a:lnTo>
                  <a:lnTo>
                    <a:pt x="1761981" y="0"/>
                  </a:lnTo>
                  <a:lnTo>
                    <a:pt x="2114378" y="0"/>
                  </a:lnTo>
                  <a:lnTo>
                    <a:pt x="2114378" y="417649"/>
                  </a:lnTo>
                  <a:lnTo>
                    <a:pt x="3119300" y="412442"/>
                  </a:lnTo>
                  <a:lnTo>
                    <a:pt x="2114378" y="596644"/>
                  </a:lnTo>
                  <a:lnTo>
                    <a:pt x="2114378" y="715971"/>
                  </a:lnTo>
                  <a:lnTo>
                    <a:pt x="1761981" y="715971"/>
                  </a:lnTo>
                  <a:lnTo>
                    <a:pt x="1233387" y="715971"/>
                  </a:lnTo>
                  <a:lnTo>
                    <a:pt x="0" y="715971"/>
                  </a:lnTo>
                  <a:lnTo>
                    <a:pt x="0" y="596644"/>
                  </a:lnTo>
                  <a:lnTo>
                    <a:pt x="0" y="417649"/>
                  </a:lnTo>
                  <a:lnTo>
                    <a:pt x="0" y="0"/>
                  </a:lnTo>
                  <a:close/>
                </a:path>
              </a:pathLst>
            </a:custGeom>
            <a:ln w="81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9178" y="1559805"/>
            <a:ext cx="1979295" cy="6464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5"/>
              </a:spcBef>
            </a:pPr>
            <a:r>
              <a:rPr sz="1950" b="1" spc="127" baseline="2136" dirty="0">
                <a:solidFill>
                  <a:srgbClr val="0000CC"/>
                </a:solidFill>
                <a:latin typeface="宋体"/>
                <a:cs typeface="宋体"/>
              </a:rPr>
              <a:t>输入端口可以由</a:t>
            </a:r>
            <a:r>
              <a:rPr sz="135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wire/reg</a:t>
            </a:r>
            <a:r>
              <a:rPr sz="1300" b="1" spc="85" dirty="0">
                <a:solidFill>
                  <a:srgbClr val="0000CC"/>
                </a:solidFill>
                <a:latin typeface="宋体"/>
                <a:cs typeface="宋体"/>
              </a:rPr>
              <a:t>驱动</a:t>
            </a:r>
            <a:r>
              <a:rPr sz="1300" b="1" spc="85" dirty="0">
                <a:solidFill>
                  <a:srgbClr val="FF0000"/>
                </a:solidFill>
                <a:latin typeface="宋体"/>
                <a:cs typeface="宋体"/>
              </a:rPr>
              <a:t>，但输入端口只能</a:t>
            </a:r>
            <a:r>
              <a:rPr sz="1300" b="1" spc="35" dirty="0">
                <a:solidFill>
                  <a:srgbClr val="FF0000"/>
                </a:solidFill>
                <a:latin typeface="宋体"/>
                <a:cs typeface="宋体"/>
              </a:rPr>
              <a:t>是 </a:t>
            </a:r>
            <a:r>
              <a:rPr sz="13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wire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27566" y="1335144"/>
            <a:ext cx="2921635" cy="724535"/>
            <a:chOff x="5127566" y="1335144"/>
            <a:chExt cx="2921635" cy="724535"/>
          </a:xfrm>
        </p:grpSpPr>
        <p:sp>
          <p:nvSpPr>
            <p:cNvPr id="20" name="object 20"/>
            <p:cNvSpPr/>
            <p:nvPr/>
          </p:nvSpPr>
          <p:spPr>
            <a:xfrm>
              <a:off x="5131694" y="1339272"/>
              <a:ext cx="2913380" cy="716280"/>
            </a:xfrm>
            <a:custGeom>
              <a:avLst/>
              <a:gdLst/>
              <a:ahLst/>
              <a:cxnLst/>
              <a:rect l="l" t="t" r="r" b="b"/>
              <a:pathLst>
                <a:path w="2913379" h="716280">
                  <a:moveTo>
                    <a:pt x="2912800" y="0"/>
                  </a:moveTo>
                  <a:lnTo>
                    <a:pt x="1128793" y="0"/>
                  </a:lnTo>
                  <a:lnTo>
                    <a:pt x="1128793" y="417649"/>
                  </a:lnTo>
                  <a:lnTo>
                    <a:pt x="0" y="695551"/>
                  </a:lnTo>
                  <a:lnTo>
                    <a:pt x="1128793" y="596643"/>
                  </a:lnTo>
                  <a:lnTo>
                    <a:pt x="1128793" y="715971"/>
                  </a:lnTo>
                  <a:lnTo>
                    <a:pt x="2912800" y="715971"/>
                  </a:lnTo>
                  <a:lnTo>
                    <a:pt x="29128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31693" y="1339272"/>
              <a:ext cx="2913380" cy="716280"/>
            </a:xfrm>
            <a:custGeom>
              <a:avLst/>
              <a:gdLst/>
              <a:ahLst/>
              <a:cxnLst/>
              <a:rect l="l" t="t" r="r" b="b"/>
              <a:pathLst>
                <a:path w="2913379" h="716280">
                  <a:moveTo>
                    <a:pt x="1128793" y="0"/>
                  </a:moveTo>
                  <a:lnTo>
                    <a:pt x="1426128" y="0"/>
                  </a:lnTo>
                  <a:lnTo>
                    <a:pt x="1872130" y="0"/>
                  </a:lnTo>
                  <a:lnTo>
                    <a:pt x="2912800" y="0"/>
                  </a:lnTo>
                  <a:lnTo>
                    <a:pt x="2912800" y="417650"/>
                  </a:lnTo>
                  <a:lnTo>
                    <a:pt x="2912800" y="596642"/>
                  </a:lnTo>
                  <a:lnTo>
                    <a:pt x="2912800" y="715971"/>
                  </a:lnTo>
                  <a:lnTo>
                    <a:pt x="1872130" y="715971"/>
                  </a:lnTo>
                  <a:lnTo>
                    <a:pt x="1426128" y="715971"/>
                  </a:lnTo>
                  <a:lnTo>
                    <a:pt x="1128793" y="715971"/>
                  </a:lnTo>
                  <a:lnTo>
                    <a:pt x="1128793" y="596642"/>
                  </a:lnTo>
                  <a:lnTo>
                    <a:pt x="0" y="695551"/>
                  </a:lnTo>
                  <a:lnTo>
                    <a:pt x="1128793" y="417650"/>
                  </a:lnTo>
                  <a:lnTo>
                    <a:pt x="1128793" y="0"/>
                  </a:lnTo>
                  <a:close/>
                </a:path>
              </a:pathLst>
            </a:custGeom>
            <a:ln w="8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21571" y="1374430"/>
            <a:ext cx="1534795" cy="6362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55"/>
              </a:spcBef>
            </a:pPr>
            <a:r>
              <a:rPr sz="1300" b="1" spc="85" dirty="0">
                <a:solidFill>
                  <a:srgbClr val="FF0000"/>
                </a:solidFill>
                <a:latin typeface="宋体"/>
                <a:cs typeface="宋体"/>
              </a:rPr>
              <a:t>输出端口可以</a:t>
            </a:r>
            <a:r>
              <a:rPr sz="1300" b="1" spc="35" dirty="0">
                <a:solidFill>
                  <a:srgbClr val="FF0000"/>
                </a:solidFill>
                <a:latin typeface="宋体"/>
                <a:cs typeface="宋体"/>
              </a:rPr>
              <a:t>是 </a:t>
            </a:r>
            <a:r>
              <a:rPr sz="1350" b="1" dirty="0">
                <a:solidFill>
                  <a:srgbClr val="FF0000"/>
                </a:solidFill>
                <a:latin typeface="Times New Roman"/>
                <a:cs typeface="Times New Roman"/>
              </a:rPr>
              <a:t>wire/reg</a:t>
            </a:r>
            <a:r>
              <a:rPr sz="1950" b="1" spc="127" baseline="2136" dirty="0">
                <a:solidFill>
                  <a:srgbClr val="FF0000"/>
                </a:solidFill>
                <a:latin typeface="宋体"/>
                <a:cs typeface="宋体"/>
              </a:rPr>
              <a:t>类型，</a:t>
            </a:r>
            <a:r>
              <a:rPr sz="1950" b="1" spc="127" baseline="2136" dirty="0">
                <a:solidFill>
                  <a:srgbClr val="0000CC"/>
                </a:solidFill>
                <a:latin typeface="宋体"/>
                <a:cs typeface="宋体"/>
              </a:rPr>
              <a:t>输</a:t>
            </a:r>
            <a:r>
              <a:rPr sz="1950" b="1" spc="52" baseline="2136" dirty="0">
                <a:solidFill>
                  <a:srgbClr val="0000CC"/>
                </a:solidFill>
                <a:latin typeface="宋体"/>
                <a:cs typeface="宋体"/>
              </a:rPr>
              <a:t>出</a:t>
            </a:r>
            <a:r>
              <a:rPr sz="1950" b="1" spc="127" baseline="2136" dirty="0">
                <a:solidFill>
                  <a:srgbClr val="0000CC"/>
                </a:solidFill>
                <a:latin typeface="宋体"/>
                <a:cs typeface="宋体"/>
              </a:rPr>
              <a:t>端口只能驱动</a:t>
            </a:r>
            <a:r>
              <a:rPr sz="135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wire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24609" y="2114908"/>
            <a:ext cx="2225040" cy="5969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43180" rIns="0" bIns="0" rtlCol="0">
            <a:spAutoFit/>
          </a:bodyPr>
          <a:lstStyle/>
          <a:p>
            <a:pPr marL="78740" marR="81915">
              <a:lnSpc>
                <a:spcPct val="100499"/>
              </a:lnSpc>
              <a:spcBef>
                <a:spcPts val="340"/>
              </a:spcBef>
            </a:pPr>
            <a:r>
              <a:rPr sz="2475" b="1" spc="112" baseline="1683" dirty="0">
                <a:solidFill>
                  <a:srgbClr val="FF3300"/>
                </a:solidFill>
                <a:latin typeface="宋体"/>
                <a:cs typeface="宋体"/>
              </a:rPr>
              <a:t>双向端口输入</a:t>
            </a:r>
            <a:r>
              <a:rPr sz="1700" b="1" dirty="0">
                <a:solidFill>
                  <a:srgbClr val="FF3300"/>
                </a:solidFill>
                <a:latin typeface="Times New Roman"/>
                <a:cs typeface="Times New Roman"/>
              </a:rPr>
              <a:t>/</a:t>
            </a:r>
            <a:r>
              <a:rPr sz="2475" b="1" spc="112" baseline="1683" dirty="0">
                <a:solidFill>
                  <a:srgbClr val="FF3300"/>
                </a:solidFill>
                <a:latin typeface="宋体"/>
                <a:cs typeface="宋体"/>
              </a:rPr>
              <a:t>输出</a:t>
            </a:r>
            <a:r>
              <a:rPr sz="2475" b="1" spc="37" baseline="1683" dirty="0">
                <a:solidFill>
                  <a:srgbClr val="FF3300"/>
                </a:solidFill>
                <a:latin typeface="宋体"/>
                <a:cs typeface="宋体"/>
              </a:rPr>
              <a:t>只</a:t>
            </a:r>
            <a:r>
              <a:rPr sz="2475" b="1" spc="112" baseline="1683" dirty="0">
                <a:solidFill>
                  <a:srgbClr val="FF3300"/>
                </a:solidFill>
                <a:latin typeface="宋体"/>
                <a:cs typeface="宋体"/>
              </a:rPr>
              <a:t>能是</a:t>
            </a:r>
            <a:r>
              <a:rPr sz="1700" b="1" dirty="0">
                <a:solidFill>
                  <a:srgbClr val="FF3300"/>
                </a:solidFill>
                <a:latin typeface="Times New Roman"/>
                <a:cs typeface="Times New Roman"/>
              </a:rPr>
              <a:t>wire</a:t>
            </a:r>
            <a:r>
              <a:rPr sz="2475" b="1" spc="112" baseline="1683" dirty="0">
                <a:solidFill>
                  <a:srgbClr val="FF3300"/>
                </a:solidFill>
                <a:latin typeface="宋体"/>
                <a:cs typeface="宋体"/>
              </a:rPr>
              <a:t>类</a:t>
            </a:r>
            <a:r>
              <a:rPr sz="2475" b="1" spc="37" baseline="1683" dirty="0">
                <a:solidFill>
                  <a:srgbClr val="FF3300"/>
                </a:solidFill>
                <a:latin typeface="宋体"/>
                <a:cs typeface="宋体"/>
              </a:rPr>
              <a:t>型</a:t>
            </a:r>
            <a:endParaRPr sz="2475" baseline="1683">
              <a:latin typeface="宋体"/>
              <a:cs typeface="宋体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7651" y="2819400"/>
            <a:ext cx="7499984" cy="3482340"/>
            <a:chOff x="627651" y="2819400"/>
            <a:chExt cx="7499984" cy="348234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663" y="2830879"/>
              <a:ext cx="7477410" cy="34605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7646" y="2819399"/>
              <a:ext cx="7499984" cy="3482340"/>
            </a:xfrm>
            <a:custGeom>
              <a:avLst/>
              <a:gdLst/>
              <a:ahLst/>
              <a:cxnLst/>
              <a:rect l="l" t="t" r="r" b="b"/>
              <a:pathLst>
                <a:path w="7499984" h="3482340">
                  <a:moveTo>
                    <a:pt x="7477404" y="33185"/>
                  </a:moveTo>
                  <a:lnTo>
                    <a:pt x="7466393" y="33185"/>
                  </a:lnTo>
                  <a:lnTo>
                    <a:pt x="7466393" y="3450323"/>
                  </a:lnTo>
                  <a:lnTo>
                    <a:pt x="7477404" y="3450323"/>
                  </a:lnTo>
                  <a:lnTo>
                    <a:pt x="7477404" y="33185"/>
                  </a:lnTo>
                  <a:close/>
                </a:path>
                <a:path w="7499984" h="3482340">
                  <a:moveTo>
                    <a:pt x="7477404" y="22860"/>
                  </a:moveTo>
                  <a:lnTo>
                    <a:pt x="22021" y="22860"/>
                  </a:lnTo>
                  <a:lnTo>
                    <a:pt x="22021" y="33020"/>
                  </a:lnTo>
                  <a:lnTo>
                    <a:pt x="22021" y="3450590"/>
                  </a:lnTo>
                  <a:lnTo>
                    <a:pt x="22021" y="3460750"/>
                  </a:lnTo>
                  <a:lnTo>
                    <a:pt x="7477404" y="3460750"/>
                  </a:lnTo>
                  <a:lnTo>
                    <a:pt x="7477404" y="3450590"/>
                  </a:lnTo>
                  <a:lnTo>
                    <a:pt x="33032" y="3450590"/>
                  </a:lnTo>
                  <a:lnTo>
                    <a:pt x="33032" y="33020"/>
                  </a:lnTo>
                  <a:lnTo>
                    <a:pt x="7477404" y="33020"/>
                  </a:lnTo>
                  <a:lnTo>
                    <a:pt x="7477404" y="22860"/>
                  </a:lnTo>
                  <a:close/>
                </a:path>
                <a:path w="7499984" h="3482340">
                  <a:moveTo>
                    <a:pt x="7499439" y="11480"/>
                  </a:moveTo>
                  <a:lnTo>
                    <a:pt x="7488428" y="11480"/>
                  </a:lnTo>
                  <a:lnTo>
                    <a:pt x="7488428" y="3472015"/>
                  </a:lnTo>
                  <a:lnTo>
                    <a:pt x="7499439" y="3472015"/>
                  </a:lnTo>
                  <a:lnTo>
                    <a:pt x="7499439" y="11480"/>
                  </a:lnTo>
                  <a:close/>
                </a:path>
                <a:path w="7499984" h="3482340">
                  <a:moveTo>
                    <a:pt x="7499439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3472180"/>
                  </a:lnTo>
                  <a:lnTo>
                    <a:pt x="0" y="3482340"/>
                  </a:lnTo>
                  <a:lnTo>
                    <a:pt x="7499439" y="3482340"/>
                  </a:lnTo>
                  <a:lnTo>
                    <a:pt x="7499439" y="3472180"/>
                  </a:lnTo>
                  <a:lnTo>
                    <a:pt x="11010" y="3472180"/>
                  </a:lnTo>
                  <a:lnTo>
                    <a:pt x="11010" y="11430"/>
                  </a:lnTo>
                  <a:lnTo>
                    <a:pt x="7499439" y="11430"/>
                  </a:lnTo>
                  <a:lnTo>
                    <a:pt x="749943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5252" y="2801588"/>
            <a:ext cx="7287259" cy="3392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9880" indent="-297815">
              <a:lnSpc>
                <a:spcPts val="2370"/>
              </a:lnSpc>
              <a:spcBef>
                <a:spcPts val="110"/>
              </a:spcBef>
              <a:buClr>
                <a:srgbClr val="990000"/>
              </a:buClr>
              <a:buSzPct val="75000"/>
              <a:buFont typeface=""/>
              <a:buChar char="·"/>
              <a:tabLst>
                <a:tab pos="309880" algn="l"/>
                <a:tab pos="310515" algn="l"/>
              </a:tabLst>
            </a:pPr>
            <a:r>
              <a:rPr sz="3000" b="1" spc="104" baseline="1388" dirty="0">
                <a:solidFill>
                  <a:srgbClr val="006600"/>
                </a:solidFill>
                <a:latin typeface="宋体"/>
                <a:cs typeface="宋体"/>
              </a:rPr>
              <a:t>信号类型确定方法总结如下</a:t>
            </a:r>
            <a:r>
              <a:rPr sz="3000" b="1" spc="30" baseline="1388" dirty="0">
                <a:solidFill>
                  <a:srgbClr val="006600"/>
                </a:solidFill>
                <a:latin typeface="宋体"/>
                <a:cs typeface="宋体"/>
              </a:rPr>
              <a:t>：</a:t>
            </a:r>
            <a:endParaRPr sz="3000" baseline="1388">
              <a:latin typeface="宋体"/>
              <a:cs typeface="宋体"/>
            </a:endParaRPr>
          </a:p>
          <a:p>
            <a:pPr marL="309880" marR="97155" indent="-297815">
              <a:lnSpc>
                <a:spcPct val="79900"/>
              </a:lnSpc>
              <a:spcBef>
                <a:spcPts val="465"/>
              </a:spcBef>
              <a:buClr>
                <a:srgbClr val="990000"/>
              </a:buClr>
              <a:buSzPct val="73170"/>
              <a:buFont typeface=""/>
              <a:buChar char="·"/>
              <a:tabLst>
                <a:tab pos="309880" algn="l"/>
                <a:tab pos="310515" algn="l"/>
              </a:tabLst>
            </a:pPr>
            <a:r>
              <a:rPr sz="2050" dirty="0">
                <a:solidFill>
                  <a:srgbClr val="0033CC"/>
                </a:solidFill>
                <a:latin typeface="华文新魏"/>
                <a:cs typeface="华文新魏"/>
              </a:rPr>
              <a:t>信号可以分为端口信号和内部信号。出现在端口列表中的</a:t>
            </a:r>
            <a:r>
              <a:rPr sz="2050" spc="-50" dirty="0">
                <a:solidFill>
                  <a:srgbClr val="0033CC"/>
                </a:solidFill>
                <a:latin typeface="华文新魏"/>
                <a:cs typeface="华文新魏"/>
              </a:rPr>
              <a:t>信</a:t>
            </a:r>
            <a:r>
              <a:rPr sz="2050" dirty="0">
                <a:solidFill>
                  <a:srgbClr val="0033CC"/>
                </a:solidFill>
                <a:latin typeface="华文新魏"/>
                <a:cs typeface="华文新魏"/>
              </a:rPr>
              <a:t>号是端口信号，其它的信号为内部信号</a:t>
            </a:r>
            <a:r>
              <a:rPr sz="2050" spc="-50" dirty="0">
                <a:solidFill>
                  <a:srgbClr val="0033CC"/>
                </a:solidFill>
                <a:latin typeface="华文新魏"/>
                <a:cs typeface="华文新魏"/>
              </a:rPr>
              <a:t>。</a:t>
            </a:r>
            <a:endParaRPr sz="205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00"/>
              </a:buClr>
              <a:buFont typeface=""/>
              <a:buChar char="·"/>
            </a:pPr>
            <a:endParaRPr sz="2000">
              <a:latin typeface="华文新魏"/>
              <a:cs typeface="华文新魏"/>
            </a:endParaRPr>
          </a:p>
          <a:p>
            <a:pPr marL="309880" marR="25400" indent="-297815">
              <a:lnSpc>
                <a:spcPct val="79900"/>
              </a:lnSpc>
              <a:buClr>
                <a:srgbClr val="990000"/>
              </a:buClr>
              <a:buSzPct val="73170"/>
              <a:buFont typeface=""/>
              <a:buChar char="·"/>
              <a:tabLst>
                <a:tab pos="309880" algn="l"/>
                <a:tab pos="310515" algn="l"/>
              </a:tabLst>
            </a:pPr>
            <a:r>
              <a:rPr sz="2050" dirty="0">
                <a:solidFill>
                  <a:srgbClr val="0033CC"/>
                </a:solidFill>
                <a:latin typeface="华文新魏"/>
                <a:cs typeface="华文新魏"/>
              </a:rPr>
              <a:t>对于端口信号，输入端口只能是wire类型。输出端口可以</a:t>
            </a:r>
            <a:r>
              <a:rPr sz="2050" spc="-50" dirty="0">
                <a:solidFill>
                  <a:srgbClr val="0033CC"/>
                </a:solidFill>
                <a:latin typeface="华文新魏"/>
                <a:cs typeface="华文新魏"/>
              </a:rPr>
              <a:t>是 </a:t>
            </a:r>
            <a:r>
              <a:rPr sz="2050" dirty="0">
                <a:solidFill>
                  <a:srgbClr val="0033CC"/>
                </a:solidFill>
                <a:latin typeface="华文新魏"/>
                <a:cs typeface="华文新魏"/>
              </a:rPr>
              <a:t>wire类型，也可以是reg类型。若输出端口在过程块中赋值</a:t>
            </a:r>
            <a:r>
              <a:rPr sz="2050" spc="-50" dirty="0">
                <a:solidFill>
                  <a:srgbClr val="0033CC"/>
                </a:solidFill>
                <a:latin typeface="华文新魏"/>
                <a:cs typeface="华文新魏"/>
              </a:rPr>
              <a:t>则</a:t>
            </a:r>
            <a:r>
              <a:rPr sz="2050" dirty="0">
                <a:solidFill>
                  <a:srgbClr val="0033CC"/>
                </a:solidFill>
                <a:latin typeface="华文新魏"/>
                <a:cs typeface="华文新魏"/>
              </a:rPr>
              <a:t>为reg类型；若在过程块外赋值(包括实例化语句），则</a:t>
            </a:r>
            <a:r>
              <a:rPr sz="2050" spc="-50" dirty="0">
                <a:solidFill>
                  <a:srgbClr val="0033CC"/>
                </a:solidFill>
                <a:latin typeface="华文新魏"/>
                <a:cs typeface="华文新魏"/>
              </a:rPr>
              <a:t>为 </a:t>
            </a:r>
            <a:r>
              <a:rPr sz="2050" dirty="0">
                <a:solidFill>
                  <a:srgbClr val="0033CC"/>
                </a:solidFill>
                <a:latin typeface="华文新魏"/>
                <a:cs typeface="华文新魏"/>
              </a:rPr>
              <a:t>wire类型</a:t>
            </a:r>
            <a:r>
              <a:rPr sz="2050" spc="-50" dirty="0">
                <a:solidFill>
                  <a:srgbClr val="0033CC"/>
                </a:solidFill>
                <a:latin typeface="华文新魏"/>
                <a:cs typeface="华文新魏"/>
              </a:rPr>
              <a:t>。</a:t>
            </a:r>
            <a:endParaRPr sz="205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"/>
              <a:buChar char="·"/>
            </a:pPr>
            <a:endParaRPr sz="1900">
              <a:latin typeface="华文新魏"/>
              <a:cs typeface="华文新魏"/>
            </a:endParaRPr>
          </a:p>
          <a:p>
            <a:pPr marL="309880" marR="5080" indent="-297815" algn="just">
              <a:lnSpc>
                <a:spcPct val="81600"/>
              </a:lnSpc>
              <a:buClr>
                <a:srgbClr val="990000"/>
              </a:buClr>
              <a:buSzPct val="73170"/>
              <a:buFont typeface=""/>
              <a:buChar char="·"/>
              <a:tabLst>
                <a:tab pos="310515" algn="l"/>
              </a:tabLst>
            </a:pPr>
            <a:r>
              <a:rPr sz="2050" dirty="0">
                <a:solidFill>
                  <a:srgbClr val="0033CC"/>
                </a:solidFill>
                <a:latin typeface="华文新魏"/>
                <a:cs typeface="华文新魏"/>
              </a:rPr>
              <a:t>内部信号类型与输出端口相同，可以是wire或reg类型。判</a:t>
            </a:r>
            <a:r>
              <a:rPr sz="2050" spc="-50" dirty="0">
                <a:solidFill>
                  <a:srgbClr val="0033CC"/>
                </a:solidFill>
                <a:latin typeface="华文新魏"/>
                <a:cs typeface="华文新魏"/>
              </a:rPr>
              <a:t>断</a:t>
            </a:r>
            <a:r>
              <a:rPr sz="2050" dirty="0">
                <a:solidFill>
                  <a:srgbClr val="0033CC"/>
                </a:solidFill>
                <a:latin typeface="华文新魏"/>
                <a:cs typeface="华文新魏"/>
              </a:rPr>
              <a:t>方法也与输出端口相同。若在过程块中赋值，则为reg类型</a:t>
            </a:r>
            <a:r>
              <a:rPr sz="2050" spc="-50" dirty="0">
                <a:solidFill>
                  <a:srgbClr val="0033CC"/>
                </a:solidFill>
                <a:latin typeface="华文新魏"/>
                <a:cs typeface="华文新魏"/>
              </a:rPr>
              <a:t>；</a:t>
            </a:r>
            <a:r>
              <a:rPr sz="2050" dirty="0">
                <a:solidFill>
                  <a:srgbClr val="0033CC"/>
                </a:solidFill>
                <a:latin typeface="华文新魏"/>
                <a:cs typeface="华文新魏"/>
              </a:rPr>
              <a:t>若在过程块外赋值，则为wire类型</a:t>
            </a:r>
            <a:r>
              <a:rPr sz="2050" spc="-50" dirty="0">
                <a:solidFill>
                  <a:srgbClr val="0033CC"/>
                </a:solidFill>
                <a:latin typeface="华文新魏"/>
                <a:cs typeface="华文新魏"/>
              </a:rPr>
              <a:t>。</a:t>
            </a:r>
            <a:endParaRPr sz="2050">
              <a:latin typeface="华文新魏"/>
              <a:cs typeface="华文新魏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84851" y="1855910"/>
            <a:ext cx="2607310" cy="474980"/>
            <a:chOff x="3084851" y="1855910"/>
            <a:chExt cx="2607310" cy="474980"/>
          </a:xfrm>
        </p:grpSpPr>
        <p:sp>
          <p:nvSpPr>
            <p:cNvPr id="29" name="object 29"/>
            <p:cNvSpPr/>
            <p:nvPr/>
          </p:nvSpPr>
          <p:spPr>
            <a:xfrm>
              <a:off x="5203298" y="2120332"/>
              <a:ext cx="485140" cy="11430"/>
            </a:xfrm>
            <a:custGeom>
              <a:avLst/>
              <a:gdLst/>
              <a:ahLst/>
              <a:cxnLst/>
              <a:rect l="l" t="t" r="r" b="b"/>
              <a:pathLst>
                <a:path w="485139" h="11430">
                  <a:moveTo>
                    <a:pt x="0" y="0"/>
                  </a:moveTo>
                  <a:lnTo>
                    <a:pt x="484545" y="10848"/>
                  </a:lnTo>
                </a:path>
              </a:pathLst>
            </a:custGeom>
            <a:ln w="8136">
              <a:solidFill>
                <a:srgbClr val="010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8919" y="1859978"/>
              <a:ext cx="485140" cy="11430"/>
            </a:xfrm>
            <a:custGeom>
              <a:avLst/>
              <a:gdLst/>
              <a:ahLst/>
              <a:cxnLst/>
              <a:rect l="l" t="t" r="r" b="b"/>
              <a:pathLst>
                <a:path w="485139" h="11430">
                  <a:moveTo>
                    <a:pt x="0" y="0"/>
                  </a:moveTo>
                  <a:lnTo>
                    <a:pt x="484545" y="10848"/>
                  </a:lnTo>
                </a:path>
              </a:pathLst>
            </a:custGeom>
            <a:ln w="8136">
              <a:solidFill>
                <a:srgbClr val="010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8919" y="2315597"/>
              <a:ext cx="485140" cy="11430"/>
            </a:xfrm>
            <a:custGeom>
              <a:avLst/>
              <a:gdLst/>
              <a:ahLst/>
              <a:cxnLst/>
              <a:rect l="l" t="t" r="r" b="b"/>
              <a:pathLst>
                <a:path w="485139" h="11430">
                  <a:moveTo>
                    <a:pt x="0" y="0"/>
                  </a:moveTo>
                  <a:lnTo>
                    <a:pt x="484545" y="10848"/>
                  </a:lnTo>
                </a:path>
              </a:pathLst>
            </a:custGeom>
            <a:ln w="8136">
              <a:solidFill>
                <a:srgbClr val="010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50002" y="1614045"/>
            <a:ext cx="16891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4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0002" y="2069663"/>
            <a:ext cx="15811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4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96529" y="1874398"/>
            <a:ext cx="15811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40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赋值语句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6401" y="1736089"/>
            <a:ext cx="8058784" cy="3553460"/>
            <a:chOff x="336401" y="1736089"/>
            <a:chExt cx="8058784" cy="35534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131" y="1747726"/>
              <a:ext cx="8034986" cy="35307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6397" y="1736089"/>
              <a:ext cx="8058784" cy="3553460"/>
            </a:xfrm>
            <a:custGeom>
              <a:avLst/>
              <a:gdLst/>
              <a:ahLst/>
              <a:cxnLst/>
              <a:rect l="l" t="t" r="r" b="b"/>
              <a:pathLst>
                <a:path w="8058784" h="3553460">
                  <a:moveTo>
                    <a:pt x="8034985" y="22860"/>
                  </a:moveTo>
                  <a:lnTo>
                    <a:pt x="23456" y="22860"/>
                  </a:lnTo>
                  <a:lnTo>
                    <a:pt x="23456" y="35560"/>
                  </a:lnTo>
                  <a:lnTo>
                    <a:pt x="23456" y="3519170"/>
                  </a:lnTo>
                  <a:lnTo>
                    <a:pt x="23456" y="3530600"/>
                  </a:lnTo>
                  <a:lnTo>
                    <a:pt x="8034985" y="3530600"/>
                  </a:lnTo>
                  <a:lnTo>
                    <a:pt x="8034985" y="3519170"/>
                  </a:lnTo>
                  <a:lnTo>
                    <a:pt x="35191" y="3519170"/>
                  </a:lnTo>
                  <a:lnTo>
                    <a:pt x="35191" y="35560"/>
                  </a:lnTo>
                  <a:lnTo>
                    <a:pt x="8023250" y="35560"/>
                  </a:lnTo>
                  <a:lnTo>
                    <a:pt x="8023250" y="3518890"/>
                  </a:lnTo>
                  <a:lnTo>
                    <a:pt x="8034985" y="3518890"/>
                  </a:lnTo>
                  <a:lnTo>
                    <a:pt x="8034985" y="35560"/>
                  </a:lnTo>
                  <a:lnTo>
                    <a:pt x="8034985" y="35102"/>
                  </a:lnTo>
                  <a:lnTo>
                    <a:pt x="8034985" y="22860"/>
                  </a:lnTo>
                  <a:close/>
                </a:path>
                <a:path w="8058784" h="3553460">
                  <a:moveTo>
                    <a:pt x="805844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3542030"/>
                  </a:lnTo>
                  <a:lnTo>
                    <a:pt x="0" y="3553460"/>
                  </a:lnTo>
                  <a:lnTo>
                    <a:pt x="8058442" y="3553460"/>
                  </a:lnTo>
                  <a:lnTo>
                    <a:pt x="8058442" y="3542347"/>
                  </a:lnTo>
                  <a:lnTo>
                    <a:pt x="8058442" y="3542030"/>
                  </a:lnTo>
                  <a:lnTo>
                    <a:pt x="8058442" y="11645"/>
                  </a:lnTo>
                  <a:lnTo>
                    <a:pt x="8046720" y="11645"/>
                  </a:lnTo>
                  <a:lnTo>
                    <a:pt x="8046720" y="3542030"/>
                  </a:lnTo>
                  <a:lnTo>
                    <a:pt x="11722" y="3542030"/>
                  </a:lnTo>
                  <a:lnTo>
                    <a:pt x="11722" y="11430"/>
                  </a:lnTo>
                  <a:lnTo>
                    <a:pt x="8058442" y="11430"/>
                  </a:lnTo>
                  <a:lnTo>
                    <a:pt x="8058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1256" y="1781947"/>
            <a:ext cx="6243320" cy="2615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50" spc="-25" dirty="0">
                <a:solidFill>
                  <a:srgbClr val="010199"/>
                </a:solidFill>
                <a:latin typeface="宋体"/>
                <a:cs typeface="宋体"/>
              </a:rPr>
              <a:t>在</a:t>
            </a:r>
            <a:r>
              <a:rPr sz="1850" spc="-10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1850" spc="25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1850" spc="-25" dirty="0">
                <a:solidFill>
                  <a:srgbClr val="010199"/>
                </a:solidFill>
                <a:latin typeface="宋体"/>
                <a:cs typeface="宋体"/>
              </a:rPr>
              <a:t>语言中，信号有两种赋值方式</a:t>
            </a:r>
            <a:r>
              <a:rPr sz="1850" spc="-5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18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宋体"/>
              <a:cs typeface="宋体"/>
            </a:endParaRPr>
          </a:p>
          <a:p>
            <a:pPr marL="597535" indent="-598170">
              <a:lnSpc>
                <a:spcPct val="100000"/>
              </a:lnSpc>
              <a:buSzPct val="102325"/>
              <a:buFont typeface="MS Gothic"/>
              <a:buChar char="•"/>
              <a:tabLst>
                <a:tab pos="597535" algn="l"/>
                <a:tab pos="598805" algn="l"/>
              </a:tabLst>
            </a:pP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非阻塞</a:t>
            </a:r>
            <a:r>
              <a:rPr sz="2200" b="1" spc="-10" dirty="0">
                <a:solidFill>
                  <a:srgbClr val="010199"/>
                </a:solidFill>
                <a:latin typeface="Arial"/>
                <a:cs typeface="Arial"/>
              </a:rPr>
              <a:t>(non_blocking)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赋值方</a:t>
            </a:r>
            <a:r>
              <a:rPr sz="3225" b="1" spc="225" baseline="1291" dirty="0">
                <a:solidFill>
                  <a:srgbClr val="010199"/>
                </a:solidFill>
                <a:latin typeface="宋体"/>
                <a:cs typeface="宋体"/>
              </a:rPr>
              <a:t>式 </a:t>
            </a:r>
            <a:r>
              <a:rPr sz="3225" b="1" spc="-15" baseline="1291" dirty="0">
                <a:solidFill>
                  <a:srgbClr val="FF0000"/>
                </a:solidFill>
                <a:latin typeface="宋体"/>
                <a:cs typeface="宋体"/>
              </a:rPr>
              <a:t>“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b&lt;</a:t>
            </a:r>
            <a:r>
              <a:rPr sz="3225" b="1" spc="-15" baseline="1291" dirty="0">
                <a:solidFill>
                  <a:srgbClr val="FF0000"/>
                </a:solidFill>
                <a:latin typeface="宋体"/>
                <a:cs typeface="宋体"/>
              </a:rPr>
              <a:t>＝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a”</a:t>
            </a:r>
            <a:r>
              <a:rPr sz="3225" b="1" spc="-15" baseline="1291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3225" baseline="1291">
              <a:latin typeface="宋体"/>
              <a:cs typeface="宋体"/>
            </a:endParaRPr>
          </a:p>
          <a:p>
            <a:pPr marL="597535" indent="-598170">
              <a:lnSpc>
                <a:spcPct val="100000"/>
              </a:lnSpc>
              <a:spcBef>
                <a:spcPts val="2165"/>
              </a:spcBef>
              <a:buSzPct val="102325"/>
              <a:buFont typeface="MS Gothic"/>
              <a:buChar char="•"/>
              <a:tabLst>
                <a:tab pos="597535" algn="l"/>
                <a:tab pos="598805" algn="l"/>
              </a:tabLst>
            </a:pP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阻塞</a:t>
            </a:r>
            <a:r>
              <a:rPr sz="2200" b="1" spc="-10" dirty="0">
                <a:solidFill>
                  <a:srgbClr val="010199"/>
                </a:solidFill>
                <a:latin typeface="Arial"/>
                <a:cs typeface="Arial"/>
              </a:rPr>
              <a:t>(blocking)</a:t>
            </a:r>
            <a:r>
              <a:rPr sz="3225" b="1" spc="75" baseline="1291" dirty="0">
                <a:solidFill>
                  <a:srgbClr val="010199"/>
                </a:solidFill>
                <a:latin typeface="宋体"/>
                <a:cs typeface="宋体"/>
              </a:rPr>
              <a:t>赋值方</a:t>
            </a:r>
            <a:r>
              <a:rPr sz="3225" b="1" spc="-254" baseline="1291" dirty="0">
                <a:solidFill>
                  <a:srgbClr val="010199"/>
                </a:solidFill>
                <a:latin typeface="宋体"/>
                <a:cs typeface="宋体"/>
              </a:rPr>
              <a:t>式 </a:t>
            </a:r>
            <a:r>
              <a:rPr sz="3225" b="1" spc="-15" baseline="1291" dirty="0">
                <a:solidFill>
                  <a:srgbClr val="FF0000"/>
                </a:solidFill>
                <a:latin typeface="宋体"/>
                <a:cs typeface="宋体"/>
              </a:rPr>
              <a:t>“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225" b="1" spc="-15" baseline="1291" dirty="0">
                <a:solidFill>
                  <a:srgbClr val="FF0000"/>
                </a:solidFill>
                <a:latin typeface="宋体"/>
                <a:cs typeface="宋体"/>
              </a:rPr>
              <a:t>＝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a”</a:t>
            </a:r>
            <a:r>
              <a:rPr sz="3225" b="1" spc="-15" baseline="1291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3225" baseline="1291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宋体"/>
              <a:cs typeface="宋体"/>
            </a:endParaRPr>
          </a:p>
          <a:p>
            <a:pPr>
              <a:lnSpc>
                <a:spcPts val="2990"/>
              </a:lnSpc>
              <a:spcBef>
                <a:spcPts val="5"/>
              </a:spcBef>
            </a:pPr>
            <a:r>
              <a:rPr sz="3750" b="1" spc="127" baseline="1111" dirty="0">
                <a:solidFill>
                  <a:srgbClr val="FF5050"/>
                </a:solidFill>
                <a:latin typeface="宋体"/>
                <a:cs typeface="宋体"/>
              </a:rPr>
              <a:t>注</a:t>
            </a:r>
            <a:r>
              <a:rPr sz="3750" b="1" baseline="1111" dirty="0">
                <a:solidFill>
                  <a:srgbClr val="FF5050"/>
                </a:solidFill>
                <a:latin typeface="宋体"/>
                <a:cs typeface="宋体"/>
              </a:rPr>
              <a:t>：</a:t>
            </a: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3225" b="1" spc="75" baseline="1291" dirty="0">
                <a:solidFill>
                  <a:srgbClr val="006600"/>
                </a:solidFill>
                <a:latin typeface="宋体"/>
                <a:cs typeface="宋体"/>
              </a:rPr>
              <a:t>、过程赋</a:t>
            </a:r>
            <a:r>
              <a:rPr sz="3225" b="1" baseline="1291" dirty="0">
                <a:solidFill>
                  <a:srgbClr val="006600"/>
                </a:solidFill>
                <a:latin typeface="宋体"/>
                <a:cs typeface="宋体"/>
              </a:rPr>
              <a:t>值</a:t>
            </a:r>
            <a:endParaRPr sz="3225" baseline="1291">
              <a:latin typeface="宋体"/>
              <a:cs typeface="宋体"/>
            </a:endParaRPr>
          </a:p>
          <a:p>
            <a:pPr marL="699135">
              <a:lnSpc>
                <a:spcPts val="2630"/>
              </a:lnSpc>
            </a:pPr>
            <a:r>
              <a:rPr sz="2200" b="1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3225" b="1" spc="75" baseline="1291" dirty="0">
                <a:solidFill>
                  <a:srgbClr val="006600"/>
                </a:solidFill>
                <a:latin typeface="宋体"/>
                <a:cs typeface="宋体"/>
              </a:rPr>
              <a:t>、只能给寄存器变量赋</a:t>
            </a:r>
            <a:r>
              <a:rPr sz="3225" b="1" baseline="1291" dirty="0">
                <a:solidFill>
                  <a:srgbClr val="006600"/>
                </a:solidFill>
                <a:latin typeface="宋体"/>
                <a:cs typeface="宋体"/>
              </a:rPr>
              <a:t>值</a:t>
            </a:r>
            <a:endParaRPr sz="3225" baseline="1291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赋值语句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26095" y="1604010"/>
            <a:ext cx="7984490" cy="3784600"/>
            <a:chOff x="326095" y="1604010"/>
            <a:chExt cx="7984490" cy="3784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923" y="1615934"/>
              <a:ext cx="7960448" cy="3761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6085" y="1604009"/>
              <a:ext cx="7984490" cy="3784600"/>
            </a:xfrm>
            <a:custGeom>
              <a:avLst/>
              <a:gdLst/>
              <a:ahLst/>
              <a:cxnLst/>
              <a:rect l="l" t="t" r="r" b="b"/>
              <a:pathLst>
                <a:path w="7984490" h="3784600">
                  <a:moveTo>
                    <a:pt x="7960449" y="24130"/>
                  </a:moveTo>
                  <a:lnTo>
                    <a:pt x="23660" y="24130"/>
                  </a:lnTo>
                  <a:lnTo>
                    <a:pt x="23660" y="35560"/>
                  </a:lnTo>
                  <a:lnTo>
                    <a:pt x="23660" y="3749040"/>
                  </a:lnTo>
                  <a:lnTo>
                    <a:pt x="23660" y="3761740"/>
                  </a:lnTo>
                  <a:lnTo>
                    <a:pt x="7960449" y="3761740"/>
                  </a:lnTo>
                  <a:lnTo>
                    <a:pt x="7960449" y="3749675"/>
                  </a:lnTo>
                  <a:lnTo>
                    <a:pt x="7960449" y="3749040"/>
                  </a:lnTo>
                  <a:lnTo>
                    <a:pt x="7960449" y="35585"/>
                  </a:lnTo>
                  <a:lnTo>
                    <a:pt x="7948625" y="35585"/>
                  </a:lnTo>
                  <a:lnTo>
                    <a:pt x="7948625" y="3749040"/>
                  </a:lnTo>
                  <a:lnTo>
                    <a:pt x="35483" y="3749040"/>
                  </a:lnTo>
                  <a:lnTo>
                    <a:pt x="35483" y="35560"/>
                  </a:lnTo>
                  <a:lnTo>
                    <a:pt x="7960449" y="35560"/>
                  </a:lnTo>
                  <a:lnTo>
                    <a:pt x="7960449" y="24130"/>
                  </a:lnTo>
                  <a:close/>
                </a:path>
                <a:path w="7984490" h="3784600">
                  <a:moveTo>
                    <a:pt x="7984109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3773170"/>
                  </a:lnTo>
                  <a:lnTo>
                    <a:pt x="0" y="3784600"/>
                  </a:lnTo>
                  <a:lnTo>
                    <a:pt x="7984109" y="3784600"/>
                  </a:lnTo>
                  <a:lnTo>
                    <a:pt x="7984109" y="3773335"/>
                  </a:lnTo>
                  <a:lnTo>
                    <a:pt x="7984109" y="3773170"/>
                  </a:lnTo>
                  <a:lnTo>
                    <a:pt x="7984109" y="11925"/>
                  </a:lnTo>
                  <a:lnTo>
                    <a:pt x="7972285" y="11925"/>
                  </a:lnTo>
                  <a:lnTo>
                    <a:pt x="7972285" y="3773170"/>
                  </a:lnTo>
                  <a:lnTo>
                    <a:pt x="11836" y="3773170"/>
                  </a:lnTo>
                  <a:lnTo>
                    <a:pt x="11836" y="11430"/>
                  </a:lnTo>
                  <a:lnTo>
                    <a:pt x="7984109" y="11430"/>
                  </a:lnTo>
                  <a:lnTo>
                    <a:pt x="79841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9046" y="1650546"/>
            <a:ext cx="7581265" cy="2045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0680" indent="-348615">
              <a:lnSpc>
                <a:spcPct val="100000"/>
              </a:lnSpc>
              <a:spcBef>
                <a:spcPts val="135"/>
              </a:spcBef>
              <a:buSzPct val="95454"/>
              <a:buFont typeface="Arial"/>
              <a:buAutoNum type="arabicParenBoth"/>
              <a:tabLst>
                <a:tab pos="361315" algn="l"/>
              </a:tabLst>
            </a:pPr>
            <a:r>
              <a:rPr sz="3300" b="1" baseline="1262" dirty="0">
                <a:solidFill>
                  <a:srgbClr val="0000CC"/>
                </a:solidFill>
                <a:latin typeface="宋体"/>
                <a:cs typeface="宋体"/>
              </a:rPr>
              <a:t>阻塞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(blocking)</a:t>
            </a:r>
            <a:r>
              <a:rPr sz="3300" b="1" baseline="1262" dirty="0">
                <a:solidFill>
                  <a:srgbClr val="0000CC"/>
                </a:solidFill>
                <a:latin typeface="宋体"/>
                <a:cs typeface="宋体"/>
              </a:rPr>
              <a:t>赋值方</a:t>
            </a:r>
            <a:r>
              <a:rPr sz="3300" b="1" spc="-172" baseline="1262" dirty="0">
                <a:solidFill>
                  <a:srgbClr val="0000CC"/>
                </a:solidFill>
                <a:latin typeface="宋体"/>
                <a:cs typeface="宋体"/>
              </a:rPr>
              <a:t>式 </a:t>
            </a:r>
            <a:r>
              <a:rPr sz="3300" b="1" spc="-15" baseline="1262" dirty="0">
                <a:solidFill>
                  <a:srgbClr val="FF5050"/>
                </a:solidFill>
                <a:latin typeface="宋体"/>
                <a:cs typeface="宋体"/>
              </a:rPr>
              <a:t>“</a:t>
            </a:r>
            <a:r>
              <a:rPr sz="2200" b="1" spc="-10" dirty="0">
                <a:solidFill>
                  <a:srgbClr val="FF5050"/>
                </a:solidFill>
                <a:latin typeface="Arial"/>
                <a:cs typeface="Arial"/>
              </a:rPr>
              <a:t>b</a:t>
            </a:r>
            <a:r>
              <a:rPr sz="3300" b="1" spc="-15" baseline="1262" dirty="0">
                <a:solidFill>
                  <a:srgbClr val="FF5050"/>
                </a:solidFill>
                <a:latin typeface="宋体"/>
                <a:cs typeface="宋体"/>
              </a:rPr>
              <a:t>＝</a:t>
            </a:r>
            <a:r>
              <a:rPr sz="2200" b="1" spc="-10" dirty="0">
                <a:solidFill>
                  <a:srgbClr val="FF5050"/>
                </a:solidFill>
                <a:latin typeface="Arial"/>
                <a:cs typeface="Arial"/>
              </a:rPr>
              <a:t>a”</a:t>
            </a:r>
            <a:r>
              <a:rPr sz="3300" b="1" spc="-15" baseline="1262" dirty="0">
                <a:solidFill>
                  <a:srgbClr val="FF5050"/>
                </a:solidFill>
                <a:latin typeface="宋体"/>
                <a:cs typeface="宋体"/>
              </a:rPr>
              <a:t>：</a:t>
            </a:r>
            <a:endParaRPr sz="3300" baseline="1262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CC"/>
              </a:buClr>
              <a:buFont typeface="Arial"/>
              <a:buAutoNum type="arabicParenBoth"/>
            </a:pPr>
            <a:endParaRPr sz="2050">
              <a:latin typeface="宋体"/>
              <a:cs typeface="宋体"/>
            </a:endParaRPr>
          </a:p>
          <a:p>
            <a:pPr marL="168910">
              <a:lnSpc>
                <a:spcPct val="100000"/>
              </a:lnSpc>
            </a:pPr>
            <a:r>
              <a:rPr sz="2200" dirty="0">
                <a:solidFill>
                  <a:srgbClr val="0000CC"/>
                </a:solidFill>
                <a:latin typeface="宋体"/>
                <a:cs typeface="宋体"/>
              </a:rPr>
              <a:t>●赋值语句执行完后，块才结束</a:t>
            </a:r>
            <a:r>
              <a:rPr sz="2200" spc="-50" dirty="0">
                <a:solidFill>
                  <a:srgbClr val="0000CC"/>
                </a:solidFill>
                <a:latin typeface="宋体"/>
                <a:cs typeface="宋体"/>
              </a:rPr>
              <a:t>；</a:t>
            </a:r>
            <a:endParaRPr sz="2200">
              <a:latin typeface="宋体"/>
              <a:cs typeface="宋体"/>
            </a:endParaRPr>
          </a:p>
          <a:p>
            <a:pPr marL="453390" lvl="1" indent="-285115">
              <a:lnSpc>
                <a:spcPct val="100000"/>
              </a:lnSpc>
              <a:spcBef>
                <a:spcPts val="60"/>
              </a:spcBef>
              <a:buSzPct val="95454"/>
              <a:buFont typeface=""/>
              <a:buChar char="●"/>
              <a:tabLst>
                <a:tab pos="454025" algn="l"/>
              </a:tabLst>
            </a:pPr>
            <a:r>
              <a:rPr sz="2200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200" dirty="0">
                <a:solidFill>
                  <a:srgbClr val="0000CC"/>
                </a:solidFill>
                <a:latin typeface="宋体"/>
                <a:cs typeface="宋体"/>
              </a:rPr>
              <a:t>的值在赋值语句执行完后立刻就改变</a:t>
            </a:r>
            <a:r>
              <a:rPr sz="2200" spc="-50" dirty="0">
                <a:solidFill>
                  <a:srgbClr val="0000CC"/>
                </a:solidFill>
                <a:latin typeface="宋体"/>
                <a:cs typeface="宋体"/>
              </a:rPr>
              <a:t>；</a:t>
            </a:r>
            <a:endParaRPr sz="2200">
              <a:latin typeface="宋体"/>
              <a:cs typeface="宋体"/>
            </a:endParaRPr>
          </a:p>
          <a:p>
            <a:pPr marL="168910">
              <a:lnSpc>
                <a:spcPts val="2575"/>
              </a:lnSpc>
              <a:spcBef>
                <a:spcPts val="65"/>
              </a:spcBef>
            </a:pPr>
            <a:r>
              <a:rPr sz="2200" dirty="0">
                <a:solidFill>
                  <a:srgbClr val="0000CC"/>
                </a:solidFill>
                <a:latin typeface="宋体"/>
                <a:cs typeface="宋体"/>
              </a:rPr>
              <a:t>●在时序逻辑中使用时（在沿触发的</a:t>
            </a:r>
            <a:r>
              <a:rPr sz="2200" dirty="0">
                <a:solidFill>
                  <a:srgbClr val="0000CC"/>
                </a:solidFill>
                <a:latin typeface="Arial"/>
                <a:cs typeface="Arial"/>
              </a:rPr>
              <a:t>always</a:t>
            </a:r>
            <a:r>
              <a:rPr sz="2200" dirty="0">
                <a:solidFill>
                  <a:srgbClr val="0000CC"/>
                </a:solidFill>
                <a:latin typeface="宋体"/>
                <a:cs typeface="宋体"/>
              </a:rPr>
              <a:t>块中使用时</a:t>
            </a:r>
            <a:r>
              <a:rPr sz="2200" spc="-25" dirty="0">
                <a:solidFill>
                  <a:srgbClr val="0000CC"/>
                </a:solidFill>
                <a:latin typeface="宋体"/>
                <a:cs typeface="宋体"/>
              </a:rPr>
              <a:t>），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ts val="2575"/>
              </a:lnSpc>
            </a:pPr>
            <a:r>
              <a:rPr sz="2200" dirty="0">
                <a:solidFill>
                  <a:srgbClr val="993300"/>
                </a:solidFill>
                <a:latin typeface="华文新魏"/>
                <a:cs typeface="华文新魏"/>
              </a:rPr>
              <a:t>综合后可能会产生意想不到的结果</a:t>
            </a:r>
            <a:r>
              <a:rPr sz="2200" spc="-50" dirty="0">
                <a:solidFill>
                  <a:srgbClr val="993300"/>
                </a:solidFill>
                <a:latin typeface="华文新魏"/>
                <a:cs typeface="华文新魏"/>
              </a:rPr>
              <a:t>。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046" y="4323628"/>
            <a:ext cx="7770495" cy="697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90"/>
              </a:spcBef>
            </a:pPr>
            <a:r>
              <a:rPr sz="2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这种赋值方式是立刻执行的，也就是说执行下一条语句时</a:t>
            </a:r>
            <a:r>
              <a:rPr sz="22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，</a:t>
            </a:r>
            <a:endParaRPr sz="22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</a:t>
            </a:r>
            <a:r>
              <a:rPr sz="3300" b="1" u="sng" baseline="126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已等于</a:t>
            </a:r>
            <a:r>
              <a:rPr sz="2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</a:t>
            </a:r>
            <a:r>
              <a:rPr sz="3300" b="1" u="sng" spc="-75" baseline="126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宋体"/>
                <a:cs typeface="宋体"/>
              </a:rPr>
              <a:t>。</a:t>
            </a:r>
            <a:endParaRPr sz="3300" baseline="1262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556760" cy="1158240"/>
            <a:chOff x="9144" y="228600"/>
            <a:chExt cx="45567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4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Verilog</a:t>
            </a:r>
            <a:r>
              <a:rPr spc="-229" dirty="0"/>
              <a:t> </a:t>
            </a:r>
            <a:r>
              <a:rPr spc="-15" dirty="0">
                <a:latin typeface="黑体"/>
                <a:cs typeface="黑体"/>
              </a:rPr>
              <a:t>赋值语句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69237" y="1578610"/>
            <a:ext cx="8007350" cy="2989580"/>
            <a:chOff x="269237" y="1578610"/>
            <a:chExt cx="8007350" cy="29895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692" y="1589619"/>
              <a:ext cx="7984166" cy="29668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9227" y="1578609"/>
              <a:ext cx="8007350" cy="2989580"/>
            </a:xfrm>
            <a:custGeom>
              <a:avLst/>
              <a:gdLst/>
              <a:ahLst/>
              <a:cxnLst/>
              <a:rect l="l" t="t" r="r" b="b"/>
              <a:pathLst>
                <a:path w="8007350" h="2989579">
                  <a:moveTo>
                    <a:pt x="7984172" y="22860"/>
                  </a:moveTo>
                  <a:lnTo>
                    <a:pt x="22910" y="22860"/>
                  </a:lnTo>
                  <a:lnTo>
                    <a:pt x="22910" y="34290"/>
                  </a:lnTo>
                  <a:lnTo>
                    <a:pt x="22910" y="2955290"/>
                  </a:lnTo>
                  <a:lnTo>
                    <a:pt x="22910" y="2966720"/>
                  </a:lnTo>
                  <a:lnTo>
                    <a:pt x="7984172" y="2966720"/>
                  </a:lnTo>
                  <a:lnTo>
                    <a:pt x="7984172" y="2955290"/>
                  </a:lnTo>
                  <a:lnTo>
                    <a:pt x="34366" y="2955290"/>
                  </a:lnTo>
                  <a:lnTo>
                    <a:pt x="34366" y="34290"/>
                  </a:lnTo>
                  <a:lnTo>
                    <a:pt x="7972717" y="34290"/>
                  </a:lnTo>
                  <a:lnTo>
                    <a:pt x="7972717" y="2954959"/>
                  </a:lnTo>
                  <a:lnTo>
                    <a:pt x="7984172" y="2954959"/>
                  </a:lnTo>
                  <a:lnTo>
                    <a:pt x="7984172" y="34290"/>
                  </a:lnTo>
                  <a:lnTo>
                    <a:pt x="7984172" y="33921"/>
                  </a:lnTo>
                  <a:lnTo>
                    <a:pt x="7984172" y="22860"/>
                  </a:lnTo>
                  <a:close/>
                </a:path>
                <a:path w="8007350" h="2989579">
                  <a:moveTo>
                    <a:pt x="8007083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2978150"/>
                  </a:lnTo>
                  <a:lnTo>
                    <a:pt x="0" y="2989580"/>
                  </a:lnTo>
                  <a:lnTo>
                    <a:pt x="8007083" y="2989580"/>
                  </a:lnTo>
                  <a:lnTo>
                    <a:pt x="8007083" y="2978150"/>
                  </a:lnTo>
                  <a:lnTo>
                    <a:pt x="11455" y="2978150"/>
                  </a:lnTo>
                  <a:lnTo>
                    <a:pt x="11455" y="11430"/>
                  </a:lnTo>
                  <a:lnTo>
                    <a:pt x="7995628" y="11430"/>
                  </a:lnTo>
                  <a:lnTo>
                    <a:pt x="7995628" y="2977870"/>
                  </a:lnTo>
                  <a:lnTo>
                    <a:pt x="8007083" y="2977870"/>
                  </a:lnTo>
                  <a:lnTo>
                    <a:pt x="8007083" y="11430"/>
                  </a:lnTo>
                  <a:lnTo>
                    <a:pt x="8007083" y="11010"/>
                  </a:lnTo>
                  <a:lnTo>
                    <a:pt x="8007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248" y="1588376"/>
            <a:ext cx="7524750" cy="24631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15"/>
              </a:spcBef>
            </a:pPr>
            <a:r>
              <a:rPr sz="2150" dirty="0">
                <a:solidFill>
                  <a:srgbClr val="0000CC"/>
                </a:solidFill>
                <a:latin typeface="Arial"/>
                <a:cs typeface="Arial"/>
              </a:rPr>
              <a:t>(2)</a:t>
            </a:r>
            <a:r>
              <a:rPr sz="3150" b="1" spc="75" baseline="1322" dirty="0">
                <a:solidFill>
                  <a:srgbClr val="0000CC"/>
                </a:solidFill>
                <a:latin typeface="宋体"/>
                <a:cs typeface="宋体"/>
              </a:rPr>
              <a:t>非阻塞</a:t>
            </a:r>
            <a:r>
              <a:rPr sz="2150" b="1" spc="-10" dirty="0">
                <a:solidFill>
                  <a:srgbClr val="0000CC"/>
                </a:solidFill>
                <a:latin typeface="Arial"/>
                <a:cs typeface="Arial"/>
              </a:rPr>
              <a:t>(non_blocking)</a:t>
            </a:r>
            <a:r>
              <a:rPr sz="3150" b="1" spc="75" baseline="1322" dirty="0">
                <a:solidFill>
                  <a:srgbClr val="0000CC"/>
                </a:solidFill>
                <a:latin typeface="宋体"/>
                <a:cs typeface="宋体"/>
              </a:rPr>
              <a:t>赋值方</a:t>
            </a:r>
            <a:r>
              <a:rPr sz="3150" b="1" spc="217" baseline="1322" dirty="0">
                <a:solidFill>
                  <a:srgbClr val="0000CC"/>
                </a:solidFill>
                <a:latin typeface="宋体"/>
                <a:cs typeface="宋体"/>
              </a:rPr>
              <a:t>式 </a:t>
            </a:r>
            <a:r>
              <a:rPr sz="3150" b="1" spc="-15" baseline="1322" dirty="0">
                <a:solidFill>
                  <a:srgbClr val="FF5050"/>
                </a:solidFill>
                <a:latin typeface="宋体"/>
                <a:cs typeface="宋体"/>
              </a:rPr>
              <a:t>“</a:t>
            </a:r>
            <a:r>
              <a:rPr sz="2150" b="1" spc="-10" dirty="0">
                <a:solidFill>
                  <a:srgbClr val="FF5050"/>
                </a:solidFill>
                <a:latin typeface="Arial"/>
                <a:cs typeface="Arial"/>
              </a:rPr>
              <a:t>b&lt;</a:t>
            </a:r>
            <a:r>
              <a:rPr sz="3150" b="1" spc="-15" baseline="1322" dirty="0">
                <a:solidFill>
                  <a:srgbClr val="FF5050"/>
                </a:solidFill>
                <a:latin typeface="宋体"/>
                <a:cs typeface="宋体"/>
              </a:rPr>
              <a:t>＝</a:t>
            </a:r>
            <a:r>
              <a:rPr sz="2150" b="1" spc="-10" dirty="0">
                <a:solidFill>
                  <a:srgbClr val="FF5050"/>
                </a:solidFill>
                <a:latin typeface="Arial"/>
                <a:cs typeface="Arial"/>
              </a:rPr>
              <a:t>a”</a:t>
            </a:r>
            <a:r>
              <a:rPr sz="3150" b="1" spc="-15" baseline="1322" dirty="0">
                <a:solidFill>
                  <a:srgbClr val="0000CC"/>
                </a:solidFill>
                <a:latin typeface="宋体"/>
                <a:cs typeface="宋体"/>
              </a:rPr>
              <a:t>：</a:t>
            </a:r>
            <a:endParaRPr sz="3150" baseline="1322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dirty="0">
              <a:latin typeface="宋体"/>
              <a:cs typeface="宋体"/>
            </a:endParaRPr>
          </a:p>
          <a:p>
            <a:pPr marL="170180" marR="80645" indent="-158115">
              <a:lnSpc>
                <a:spcPts val="2070"/>
              </a:lnSpc>
            </a:pPr>
            <a:r>
              <a:rPr sz="2150" i="1" spc="-5" dirty="0">
                <a:solidFill>
                  <a:srgbClr val="0000CC"/>
                </a:solidFill>
                <a:latin typeface="宋体"/>
                <a:cs typeface="宋体"/>
              </a:rPr>
              <a:t>●</a:t>
            </a:r>
            <a:r>
              <a:rPr sz="2150" spc="-5" dirty="0">
                <a:solidFill>
                  <a:srgbClr val="0000CC"/>
                </a:solidFill>
                <a:latin typeface="宋体"/>
                <a:cs typeface="宋体"/>
              </a:rPr>
              <a:t>在语句块中，上面语句所赋的变量值不能立即就为下面的语</a:t>
            </a:r>
            <a:r>
              <a:rPr sz="2150" spc="-15" dirty="0">
                <a:solidFill>
                  <a:srgbClr val="0000CC"/>
                </a:solidFill>
                <a:latin typeface="宋体"/>
                <a:cs typeface="宋体"/>
              </a:rPr>
              <a:t>句所用；</a:t>
            </a:r>
            <a:endParaRPr sz="2150" dirty="0">
              <a:latin typeface="宋体"/>
              <a:cs typeface="宋体"/>
            </a:endParaRPr>
          </a:p>
          <a:p>
            <a:pPr marL="170180" marR="5080" indent="-158115">
              <a:lnSpc>
                <a:spcPts val="2070"/>
              </a:lnSpc>
              <a:spcBef>
                <a:spcPts val="550"/>
              </a:spcBef>
            </a:pPr>
            <a:r>
              <a:rPr sz="2150" i="1" dirty="0">
                <a:solidFill>
                  <a:srgbClr val="0000CC"/>
                </a:solidFill>
                <a:latin typeface="宋体"/>
                <a:cs typeface="宋体"/>
              </a:rPr>
              <a:t>●</a:t>
            </a:r>
            <a:r>
              <a:rPr sz="2150" dirty="0">
                <a:solidFill>
                  <a:srgbClr val="0000CC"/>
                </a:solidFill>
                <a:latin typeface="宋体"/>
                <a:cs typeface="宋体"/>
              </a:rPr>
              <a:t>块结束后才完成赋值操作</a:t>
            </a:r>
            <a:r>
              <a:rPr sz="2150" spc="-10" dirty="0">
                <a:solidFill>
                  <a:srgbClr val="0000CC"/>
                </a:solidFill>
                <a:latin typeface="Arial"/>
                <a:cs typeface="Arial"/>
              </a:rPr>
              <a:t>,</a:t>
            </a:r>
            <a:r>
              <a:rPr sz="2150" spc="-5" dirty="0">
                <a:solidFill>
                  <a:srgbClr val="0000CC"/>
                </a:solidFill>
                <a:latin typeface="宋体"/>
                <a:cs typeface="宋体"/>
              </a:rPr>
              <a:t>块结束前被赋值的变量保持上一次</a:t>
            </a:r>
            <a:r>
              <a:rPr sz="2150" spc="-10" dirty="0">
                <a:solidFill>
                  <a:srgbClr val="0000CC"/>
                </a:solidFill>
                <a:latin typeface="宋体"/>
                <a:cs typeface="宋体"/>
              </a:rPr>
              <a:t>所赋的值；</a:t>
            </a:r>
            <a:endParaRPr sz="2150" dirty="0">
              <a:latin typeface="宋体"/>
              <a:cs typeface="宋体"/>
            </a:endParaRPr>
          </a:p>
          <a:p>
            <a:pPr marL="12700">
              <a:lnSpc>
                <a:spcPts val="2295"/>
              </a:lnSpc>
            </a:pPr>
            <a:r>
              <a:rPr sz="2150" i="1" dirty="0">
                <a:solidFill>
                  <a:srgbClr val="0000CC"/>
                </a:solidFill>
                <a:latin typeface="宋体"/>
                <a:cs typeface="宋体"/>
              </a:rPr>
              <a:t>●</a:t>
            </a:r>
            <a:r>
              <a:rPr sz="2150" dirty="0">
                <a:solidFill>
                  <a:srgbClr val="0000CC"/>
                </a:solidFill>
                <a:latin typeface="宋体"/>
                <a:cs typeface="宋体"/>
              </a:rPr>
              <a:t>在编写</a:t>
            </a:r>
            <a:r>
              <a:rPr sz="2150" dirty="0">
                <a:solidFill>
                  <a:srgbClr val="993300"/>
                </a:solidFill>
                <a:latin typeface="华文新魏"/>
                <a:cs typeface="华文新魏"/>
              </a:rPr>
              <a:t>可综合的时序逻辑模块时</a:t>
            </a:r>
            <a:r>
              <a:rPr sz="2150" spc="-5" dirty="0">
                <a:solidFill>
                  <a:srgbClr val="0000CC"/>
                </a:solidFill>
                <a:latin typeface="宋体"/>
                <a:cs typeface="宋体"/>
              </a:rPr>
              <a:t>，这是最常用的赋值方法。</a:t>
            </a:r>
            <a:endParaRPr sz="2150" dirty="0">
              <a:latin typeface="宋体"/>
              <a:cs typeface="宋体"/>
            </a:endParaRPr>
          </a:p>
          <a:p>
            <a:pPr marL="170180">
              <a:lnSpc>
                <a:spcPts val="2325"/>
              </a:lnSpc>
            </a:pPr>
            <a:r>
              <a:rPr sz="2150" dirty="0">
                <a:solidFill>
                  <a:srgbClr val="006600"/>
                </a:solidFill>
                <a:latin typeface="华文新魏"/>
                <a:cs typeface="华文新魏"/>
              </a:rPr>
              <a:t>意即，在</a:t>
            </a:r>
            <a:r>
              <a:rPr sz="2150" spc="-10" dirty="0">
                <a:solidFill>
                  <a:srgbClr val="006600"/>
                </a:solidFill>
                <a:latin typeface="华文新魏"/>
                <a:cs typeface="华文新魏"/>
              </a:rPr>
              <a:t>always块中经常使用。</a:t>
            </a:r>
            <a:endParaRPr sz="2150" dirty="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977" y="4843491"/>
            <a:ext cx="8102600" cy="9099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45"/>
              </a:spcBef>
            </a:pPr>
            <a:r>
              <a:rPr sz="1950" b="1" spc="90" dirty="0">
                <a:solidFill>
                  <a:srgbClr val="215968"/>
                </a:solidFill>
                <a:latin typeface="黑体"/>
                <a:cs typeface="黑体"/>
              </a:rPr>
              <a:t>这种方式的赋值不是立刻执行</a:t>
            </a:r>
            <a:r>
              <a:rPr sz="1950" b="1" spc="85" dirty="0">
                <a:solidFill>
                  <a:srgbClr val="215968"/>
                </a:solidFill>
                <a:latin typeface="黑体"/>
                <a:cs typeface="黑体"/>
              </a:rPr>
              <a:t>的，</a:t>
            </a:r>
            <a:r>
              <a:rPr sz="1950" b="1" spc="90" dirty="0">
                <a:solidFill>
                  <a:srgbClr val="215968"/>
                </a:solidFill>
                <a:latin typeface="黑体"/>
                <a:cs typeface="黑体"/>
              </a:rPr>
              <a:t>也就是说</a:t>
            </a:r>
            <a:r>
              <a:rPr sz="1950" b="1" dirty="0">
                <a:solidFill>
                  <a:srgbClr val="215968"/>
                </a:solidFill>
                <a:latin typeface="黑体"/>
                <a:cs typeface="黑体"/>
              </a:rPr>
              <a:t>“always”</a:t>
            </a:r>
            <a:r>
              <a:rPr sz="1950" b="1" spc="90" dirty="0">
                <a:solidFill>
                  <a:srgbClr val="215968"/>
                </a:solidFill>
                <a:latin typeface="黑体"/>
                <a:cs typeface="黑体"/>
              </a:rPr>
              <a:t>块内的下一</a:t>
            </a:r>
            <a:r>
              <a:rPr sz="1950" b="1" spc="40" dirty="0">
                <a:solidFill>
                  <a:srgbClr val="215968"/>
                </a:solidFill>
                <a:latin typeface="黑体"/>
                <a:cs typeface="黑体"/>
              </a:rPr>
              <a:t>条 </a:t>
            </a:r>
            <a:r>
              <a:rPr sz="1950" b="1" spc="85" dirty="0">
                <a:solidFill>
                  <a:srgbClr val="215968"/>
                </a:solidFill>
                <a:latin typeface="黑体"/>
                <a:cs typeface="黑体"/>
              </a:rPr>
              <a:t>语句执行后</a:t>
            </a:r>
            <a:r>
              <a:rPr sz="1950" b="1" spc="70" dirty="0">
                <a:solidFill>
                  <a:srgbClr val="215968"/>
                </a:solidFill>
                <a:latin typeface="黑体"/>
                <a:cs typeface="黑体"/>
              </a:rPr>
              <a:t>，b</a:t>
            </a:r>
            <a:r>
              <a:rPr sz="1950" b="1" spc="85" dirty="0">
                <a:solidFill>
                  <a:srgbClr val="215968"/>
                </a:solidFill>
                <a:latin typeface="黑体"/>
                <a:cs typeface="黑体"/>
              </a:rPr>
              <a:t>并不等于</a:t>
            </a:r>
            <a:r>
              <a:rPr sz="1950" b="1" spc="70" dirty="0">
                <a:solidFill>
                  <a:srgbClr val="215968"/>
                </a:solidFill>
                <a:latin typeface="黑体"/>
                <a:cs typeface="黑体"/>
              </a:rPr>
              <a:t>a，</a:t>
            </a:r>
            <a:r>
              <a:rPr sz="1950" b="1" spc="85" dirty="0">
                <a:solidFill>
                  <a:srgbClr val="215968"/>
                </a:solidFill>
                <a:latin typeface="黑体"/>
                <a:cs typeface="黑体"/>
              </a:rPr>
              <a:t>而是保持原来的值</a:t>
            </a:r>
            <a:r>
              <a:rPr sz="1950" b="1" dirty="0">
                <a:solidFill>
                  <a:srgbClr val="215968"/>
                </a:solidFill>
                <a:latin typeface="黑体"/>
                <a:cs typeface="黑体"/>
              </a:rPr>
              <a:t>，“always”</a:t>
            </a:r>
            <a:r>
              <a:rPr sz="1950" b="1" spc="85" dirty="0">
                <a:solidFill>
                  <a:srgbClr val="215968"/>
                </a:solidFill>
                <a:latin typeface="黑体"/>
                <a:cs typeface="黑体"/>
              </a:rPr>
              <a:t>块结束后</a:t>
            </a:r>
            <a:r>
              <a:rPr sz="1950" b="1" spc="-50" dirty="0">
                <a:solidFill>
                  <a:srgbClr val="215968"/>
                </a:solidFill>
                <a:latin typeface="黑体"/>
                <a:cs typeface="黑体"/>
              </a:rPr>
              <a:t>，</a:t>
            </a:r>
            <a:r>
              <a:rPr sz="1950" b="1" dirty="0">
                <a:solidFill>
                  <a:srgbClr val="215968"/>
                </a:solidFill>
                <a:latin typeface="黑体"/>
                <a:cs typeface="黑体"/>
              </a:rPr>
              <a:t>才进行赋</a:t>
            </a:r>
            <a:r>
              <a:rPr sz="1950" b="1" spc="-50" dirty="0">
                <a:solidFill>
                  <a:srgbClr val="215968"/>
                </a:solidFill>
                <a:latin typeface="黑体"/>
                <a:cs typeface="黑体"/>
              </a:rPr>
              <a:t>值</a:t>
            </a:r>
            <a:endParaRPr sz="1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4221480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实验设备与材料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13829"/>
            <a:ext cx="6169660" cy="136969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实验设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备</a:t>
            </a:r>
            <a:endParaRPr sz="3100" dirty="0">
              <a:latin typeface="黑体"/>
              <a:cs typeface="黑体"/>
            </a:endParaRPr>
          </a:p>
          <a:p>
            <a:pPr marL="469900">
              <a:lnSpc>
                <a:spcPct val="100000"/>
              </a:lnSpc>
              <a:spcBef>
                <a:spcPts val="1645"/>
              </a:spcBef>
            </a:pPr>
            <a:r>
              <a:rPr sz="2000" spc="-520" dirty="0">
                <a:solidFill>
                  <a:srgbClr val="31859C"/>
                </a:solidFill>
                <a:latin typeface="宋体"/>
                <a:cs typeface="宋体"/>
              </a:rPr>
              <a:t>·</a:t>
            </a:r>
            <a:r>
              <a:rPr sz="2000" spc="-155" dirty="0">
                <a:solidFill>
                  <a:srgbClr val="31859C"/>
                </a:solidFill>
                <a:latin typeface="宋体"/>
                <a:cs typeface="宋体"/>
              </a:rPr>
              <a:t> </a:t>
            </a:r>
            <a:r>
              <a:rPr sz="4125" b="1" baseline="1010" dirty="0">
                <a:solidFill>
                  <a:srgbClr val="31859C"/>
                </a:solidFill>
                <a:latin typeface="黑体"/>
                <a:cs typeface="黑体"/>
              </a:rPr>
              <a:t>装有Xilinx</a:t>
            </a:r>
            <a:r>
              <a:rPr sz="4125" b="1" spc="337" baseline="1010" dirty="0">
                <a:solidFill>
                  <a:srgbClr val="31859C"/>
                </a:solidFill>
                <a:latin typeface="黑体"/>
                <a:cs typeface="黑体"/>
              </a:rPr>
              <a:t> </a:t>
            </a:r>
            <a:r>
              <a:rPr sz="4125" b="1" baseline="1010" dirty="0">
                <a:solidFill>
                  <a:srgbClr val="31859C"/>
                </a:solidFill>
                <a:latin typeface="黑体"/>
                <a:cs typeface="黑体"/>
              </a:rPr>
              <a:t>ISE</a:t>
            </a:r>
            <a:r>
              <a:rPr sz="4125" b="1" spc="337" baseline="1010" dirty="0">
                <a:solidFill>
                  <a:srgbClr val="31859C"/>
                </a:solidFill>
                <a:latin typeface="黑体"/>
                <a:cs typeface="黑体"/>
              </a:rPr>
              <a:t> </a:t>
            </a:r>
            <a:r>
              <a:rPr sz="4125" b="1" baseline="1010" dirty="0">
                <a:solidFill>
                  <a:srgbClr val="31859C"/>
                </a:solidFill>
                <a:latin typeface="黑体"/>
                <a:cs typeface="黑体"/>
              </a:rPr>
              <a:t>14.7的计算</a:t>
            </a:r>
            <a:r>
              <a:rPr sz="4125" b="1" spc="-75" baseline="1010" dirty="0">
                <a:solidFill>
                  <a:srgbClr val="31859C"/>
                </a:solidFill>
                <a:latin typeface="黑体"/>
                <a:cs typeface="黑体"/>
              </a:rPr>
              <a:t>机</a:t>
            </a:r>
            <a:endParaRPr sz="4125" baseline="1010" dirty="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6740" y="2334966"/>
            <a:ext cx="56070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b="1" dirty="0">
                <a:solidFill>
                  <a:srgbClr val="31859C"/>
                </a:solidFill>
                <a:latin typeface="黑体"/>
                <a:cs typeface="黑体"/>
              </a:rPr>
              <a:t>1</a:t>
            </a:r>
            <a:r>
              <a:rPr sz="2750" b="1" spc="-50" dirty="0">
                <a:solidFill>
                  <a:srgbClr val="31859C"/>
                </a:solidFill>
                <a:latin typeface="黑体"/>
                <a:cs typeface="黑体"/>
              </a:rPr>
              <a:t>台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6740" y="3057342"/>
            <a:ext cx="56070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b="1" dirty="0">
                <a:solidFill>
                  <a:srgbClr val="31859C"/>
                </a:solidFill>
                <a:latin typeface="黑体"/>
                <a:cs typeface="黑体"/>
              </a:rPr>
              <a:t>1</a:t>
            </a:r>
            <a:r>
              <a:rPr sz="2750" b="1" spc="-50" dirty="0">
                <a:solidFill>
                  <a:srgbClr val="31859C"/>
                </a:solidFill>
                <a:latin typeface="黑体"/>
                <a:cs typeface="黑体"/>
              </a:rPr>
              <a:t>套</a:t>
            </a:r>
            <a:endParaRPr sz="275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881806"/>
            <a:ext cx="3694684" cy="1818639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1510"/>
              </a:spcBef>
              <a:buSzPct val="72727"/>
              <a:buFont typeface=""/>
              <a:buChar char="·"/>
              <a:tabLst>
                <a:tab pos="755650" algn="l"/>
              </a:tabLst>
            </a:pPr>
            <a:r>
              <a:rPr sz="4125" b="1" baseline="1010" dirty="0">
                <a:solidFill>
                  <a:srgbClr val="31859C"/>
                </a:solidFill>
                <a:latin typeface="黑体"/>
                <a:cs typeface="黑体"/>
              </a:rPr>
              <a:t>SWORD开发</a:t>
            </a:r>
            <a:r>
              <a:rPr sz="4125" b="1" spc="-75" baseline="1010" dirty="0">
                <a:solidFill>
                  <a:srgbClr val="31859C"/>
                </a:solidFill>
                <a:latin typeface="黑体"/>
                <a:cs typeface="黑体"/>
              </a:rPr>
              <a:t>板</a:t>
            </a:r>
            <a:endParaRPr sz="4125" baseline="101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实验材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料</a:t>
            </a:r>
            <a:endParaRPr sz="3100" dirty="0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730"/>
              </a:spcBef>
              <a:buSzPct val="72727"/>
              <a:buFont typeface=""/>
              <a:buChar char="·"/>
              <a:tabLst>
                <a:tab pos="755650" algn="l"/>
              </a:tabLst>
            </a:pPr>
            <a:r>
              <a:rPr sz="4125" b="1" spc="52" baseline="1010" dirty="0">
                <a:solidFill>
                  <a:srgbClr val="31859C"/>
                </a:solidFill>
                <a:latin typeface="黑体"/>
                <a:cs typeface="黑体"/>
              </a:rPr>
              <a:t>无</a:t>
            </a:r>
            <a:endParaRPr sz="4125" baseline="101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404360" cy="1158240"/>
            <a:chOff x="9144" y="228600"/>
            <a:chExt cx="44043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6023" y="228600"/>
              <a:ext cx="1682496" cy="1121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4055" y="228600"/>
              <a:ext cx="1679447" cy="1121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3766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Verilog</a:t>
            </a:r>
            <a:r>
              <a:rPr spc="-15" dirty="0">
                <a:latin typeface="黑体"/>
                <a:cs typeface="黑体"/>
              </a:rPr>
              <a:t>条件语句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17434" y="1454150"/>
            <a:ext cx="7243445" cy="1112520"/>
            <a:chOff x="617434" y="1454150"/>
            <a:chExt cx="7243445" cy="1112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561" y="1464923"/>
              <a:ext cx="7220864" cy="10903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7423" y="1454149"/>
              <a:ext cx="7243445" cy="1112520"/>
            </a:xfrm>
            <a:custGeom>
              <a:avLst/>
              <a:gdLst/>
              <a:ahLst/>
              <a:cxnLst/>
              <a:rect l="l" t="t" r="r" b="b"/>
              <a:pathLst>
                <a:path w="7243445" h="1112520">
                  <a:moveTo>
                    <a:pt x="7220864" y="33032"/>
                  </a:moveTo>
                  <a:lnTo>
                    <a:pt x="7209739" y="33032"/>
                  </a:lnTo>
                  <a:lnTo>
                    <a:pt x="7209739" y="1078890"/>
                  </a:lnTo>
                  <a:lnTo>
                    <a:pt x="7220864" y="1078890"/>
                  </a:lnTo>
                  <a:lnTo>
                    <a:pt x="7220864" y="33032"/>
                  </a:lnTo>
                  <a:close/>
                </a:path>
                <a:path w="7243445" h="1112520">
                  <a:moveTo>
                    <a:pt x="7220864" y="21590"/>
                  </a:moveTo>
                  <a:lnTo>
                    <a:pt x="22263" y="21590"/>
                  </a:lnTo>
                  <a:lnTo>
                    <a:pt x="22263" y="33020"/>
                  </a:lnTo>
                  <a:lnTo>
                    <a:pt x="22263" y="1079500"/>
                  </a:lnTo>
                  <a:lnTo>
                    <a:pt x="22263" y="1089660"/>
                  </a:lnTo>
                  <a:lnTo>
                    <a:pt x="7220864" y="1089660"/>
                  </a:lnTo>
                  <a:lnTo>
                    <a:pt x="7220864" y="1079500"/>
                  </a:lnTo>
                  <a:lnTo>
                    <a:pt x="33388" y="1079500"/>
                  </a:lnTo>
                  <a:lnTo>
                    <a:pt x="33388" y="33020"/>
                  </a:lnTo>
                  <a:lnTo>
                    <a:pt x="7220864" y="33020"/>
                  </a:lnTo>
                  <a:lnTo>
                    <a:pt x="7220864" y="21590"/>
                  </a:lnTo>
                  <a:close/>
                </a:path>
                <a:path w="7243445" h="1112520">
                  <a:moveTo>
                    <a:pt x="724312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1101090"/>
                  </a:lnTo>
                  <a:lnTo>
                    <a:pt x="0" y="1112520"/>
                  </a:lnTo>
                  <a:lnTo>
                    <a:pt x="7243127" y="1112520"/>
                  </a:lnTo>
                  <a:lnTo>
                    <a:pt x="7243127" y="1101140"/>
                  </a:lnTo>
                  <a:lnTo>
                    <a:pt x="7243127" y="10782"/>
                  </a:lnTo>
                  <a:lnTo>
                    <a:pt x="7232002" y="10782"/>
                  </a:lnTo>
                  <a:lnTo>
                    <a:pt x="7232002" y="1101090"/>
                  </a:lnTo>
                  <a:lnTo>
                    <a:pt x="11137" y="1101090"/>
                  </a:lnTo>
                  <a:lnTo>
                    <a:pt x="11137" y="10160"/>
                  </a:lnTo>
                  <a:lnTo>
                    <a:pt x="7243127" y="10160"/>
                  </a:lnTo>
                  <a:lnTo>
                    <a:pt x="7243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17434" y="2856229"/>
            <a:ext cx="7243445" cy="1701800"/>
            <a:chOff x="617434" y="2856229"/>
            <a:chExt cx="7243445" cy="170180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561" y="2866817"/>
              <a:ext cx="7220864" cy="16800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7423" y="2856229"/>
              <a:ext cx="7243445" cy="1701800"/>
            </a:xfrm>
            <a:custGeom>
              <a:avLst/>
              <a:gdLst/>
              <a:ahLst/>
              <a:cxnLst/>
              <a:rect l="l" t="t" r="r" b="b"/>
              <a:pathLst>
                <a:path w="7243445" h="1701800">
                  <a:moveTo>
                    <a:pt x="7220864" y="21590"/>
                  </a:moveTo>
                  <a:lnTo>
                    <a:pt x="22263" y="21590"/>
                  </a:lnTo>
                  <a:lnTo>
                    <a:pt x="22263" y="33020"/>
                  </a:lnTo>
                  <a:lnTo>
                    <a:pt x="22263" y="1668780"/>
                  </a:lnTo>
                  <a:lnTo>
                    <a:pt x="22263" y="1678940"/>
                  </a:lnTo>
                  <a:lnTo>
                    <a:pt x="7220864" y="1678940"/>
                  </a:lnTo>
                  <a:lnTo>
                    <a:pt x="7220864" y="1668780"/>
                  </a:lnTo>
                  <a:lnTo>
                    <a:pt x="33388" y="1668780"/>
                  </a:lnTo>
                  <a:lnTo>
                    <a:pt x="33388" y="33020"/>
                  </a:lnTo>
                  <a:lnTo>
                    <a:pt x="7209739" y="33020"/>
                  </a:lnTo>
                  <a:lnTo>
                    <a:pt x="7209739" y="1668386"/>
                  </a:lnTo>
                  <a:lnTo>
                    <a:pt x="7220864" y="1668386"/>
                  </a:lnTo>
                  <a:lnTo>
                    <a:pt x="7220864" y="33020"/>
                  </a:lnTo>
                  <a:lnTo>
                    <a:pt x="7220864" y="32842"/>
                  </a:lnTo>
                  <a:lnTo>
                    <a:pt x="7220864" y="21590"/>
                  </a:lnTo>
                  <a:close/>
                </a:path>
                <a:path w="7243445" h="1701800">
                  <a:moveTo>
                    <a:pt x="724312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1690370"/>
                  </a:lnTo>
                  <a:lnTo>
                    <a:pt x="0" y="1701800"/>
                  </a:lnTo>
                  <a:lnTo>
                    <a:pt x="7243127" y="1701800"/>
                  </a:lnTo>
                  <a:lnTo>
                    <a:pt x="7243127" y="1690636"/>
                  </a:lnTo>
                  <a:lnTo>
                    <a:pt x="7243127" y="1690370"/>
                  </a:lnTo>
                  <a:lnTo>
                    <a:pt x="7243127" y="10591"/>
                  </a:lnTo>
                  <a:lnTo>
                    <a:pt x="7232002" y="10591"/>
                  </a:lnTo>
                  <a:lnTo>
                    <a:pt x="7232002" y="1690370"/>
                  </a:lnTo>
                  <a:lnTo>
                    <a:pt x="11137" y="1690370"/>
                  </a:lnTo>
                  <a:lnTo>
                    <a:pt x="11137" y="10160"/>
                  </a:lnTo>
                  <a:lnTo>
                    <a:pt x="7243127" y="10160"/>
                  </a:lnTo>
                  <a:lnTo>
                    <a:pt x="7243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9687" y="1496728"/>
            <a:ext cx="7198995" cy="2705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310" marR="87630" indent="427990" algn="just">
              <a:lnSpc>
                <a:spcPct val="99100"/>
              </a:lnSpc>
              <a:spcBef>
                <a:spcPts val="125"/>
              </a:spcBef>
            </a:pPr>
            <a:r>
              <a:rPr sz="2100" spc="-10" dirty="0">
                <a:solidFill>
                  <a:srgbClr val="010199"/>
                </a:solidFill>
                <a:latin typeface="Arial"/>
                <a:cs typeface="Arial"/>
              </a:rPr>
              <a:t>if</a:t>
            </a:r>
            <a:r>
              <a:rPr sz="2100" spc="-5" dirty="0">
                <a:solidFill>
                  <a:srgbClr val="010199"/>
                </a:solidFill>
                <a:latin typeface="宋体"/>
                <a:cs typeface="宋体"/>
              </a:rPr>
              <a:t>语句是用来判定所给定的条件是否满足，根据判定的结</a:t>
            </a:r>
            <a:r>
              <a:rPr sz="2100" dirty="0">
                <a:solidFill>
                  <a:srgbClr val="010199"/>
                </a:solidFill>
                <a:latin typeface="宋体"/>
                <a:cs typeface="宋体"/>
              </a:rPr>
              <a:t>果（</a:t>
            </a:r>
            <a:r>
              <a:rPr sz="2100" dirty="0">
                <a:solidFill>
                  <a:srgbClr val="FF5050"/>
                </a:solidFill>
                <a:latin typeface="宋体"/>
                <a:cs typeface="宋体"/>
              </a:rPr>
              <a:t>真或假</a:t>
            </a:r>
            <a:r>
              <a:rPr sz="2100" dirty="0">
                <a:solidFill>
                  <a:srgbClr val="010199"/>
                </a:solidFill>
                <a:latin typeface="宋体"/>
                <a:cs typeface="宋体"/>
              </a:rPr>
              <a:t>）决定执行给出的两种操作之一。</a:t>
            </a:r>
            <a:r>
              <a:rPr sz="2100" dirty="0">
                <a:solidFill>
                  <a:srgbClr val="010199"/>
                </a:solidFill>
                <a:latin typeface="Arial"/>
                <a:cs typeface="Arial"/>
              </a:rPr>
              <a:t>Verilog</a:t>
            </a:r>
            <a:r>
              <a:rPr sz="2100" spc="-130" dirty="0">
                <a:solidFill>
                  <a:srgbClr val="010199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10199"/>
                </a:solidFill>
                <a:latin typeface="Arial"/>
                <a:cs typeface="Arial"/>
              </a:rPr>
              <a:t>HDL</a:t>
            </a:r>
            <a:r>
              <a:rPr sz="2100" spc="-50" dirty="0">
                <a:solidFill>
                  <a:srgbClr val="010199"/>
                </a:solidFill>
                <a:latin typeface="宋体"/>
                <a:cs typeface="宋体"/>
              </a:rPr>
              <a:t>提</a:t>
            </a:r>
            <a:r>
              <a:rPr sz="2100" dirty="0">
                <a:solidFill>
                  <a:srgbClr val="010199"/>
                </a:solidFill>
                <a:latin typeface="宋体"/>
                <a:cs typeface="宋体"/>
              </a:rPr>
              <a:t>供了</a:t>
            </a:r>
            <a:r>
              <a:rPr sz="2100" dirty="0">
                <a:solidFill>
                  <a:srgbClr val="010199"/>
                </a:solidFill>
                <a:latin typeface="Arial"/>
                <a:cs typeface="Arial"/>
              </a:rPr>
              <a:t>3</a:t>
            </a:r>
            <a:r>
              <a:rPr sz="2100" dirty="0">
                <a:solidFill>
                  <a:srgbClr val="010199"/>
                </a:solidFill>
                <a:latin typeface="宋体"/>
                <a:cs typeface="宋体"/>
              </a:rPr>
              <a:t>种形式得</a:t>
            </a:r>
            <a:r>
              <a:rPr sz="2100" spc="-10" dirty="0">
                <a:solidFill>
                  <a:srgbClr val="010199"/>
                </a:solidFill>
                <a:latin typeface="Arial"/>
                <a:cs typeface="Arial"/>
              </a:rPr>
              <a:t>if</a:t>
            </a:r>
            <a:r>
              <a:rPr sz="2100" spc="-20" dirty="0">
                <a:solidFill>
                  <a:srgbClr val="010199"/>
                </a:solidFill>
                <a:latin typeface="宋体"/>
                <a:cs typeface="宋体"/>
              </a:rPr>
              <a:t>语句。</a:t>
            </a:r>
            <a:endParaRPr sz="2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宋体"/>
              <a:cs typeface="宋体"/>
            </a:endParaRPr>
          </a:p>
          <a:p>
            <a:pPr marL="67310" marR="4398645">
              <a:lnSpc>
                <a:spcPts val="2450"/>
              </a:lnSpc>
            </a:pPr>
            <a:r>
              <a:rPr sz="2100" dirty="0">
                <a:solidFill>
                  <a:srgbClr val="010199"/>
                </a:solidFill>
                <a:latin typeface="宋体"/>
                <a:cs typeface="宋体"/>
              </a:rPr>
              <a:t>（</a:t>
            </a:r>
            <a:r>
              <a:rPr sz="2100" dirty="0">
                <a:solidFill>
                  <a:srgbClr val="010199"/>
                </a:solidFill>
                <a:latin typeface="Arial"/>
                <a:cs typeface="Arial"/>
              </a:rPr>
              <a:t>1</a:t>
            </a:r>
            <a:r>
              <a:rPr sz="2100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r>
              <a:rPr sz="2100" b="1" dirty="0">
                <a:solidFill>
                  <a:srgbClr val="010199"/>
                </a:solidFill>
                <a:latin typeface="Arial"/>
                <a:cs typeface="Arial"/>
              </a:rPr>
              <a:t>if</a:t>
            </a:r>
            <a:r>
              <a:rPr sz="3075" b="1" baseline="1355" dirty="0">
                <a:solidFill>
                  <a:srgbClr val="010199"/>
                </a:solidFill>
                <a:latin typeface="宋体"/>
                <a:cs typeface="宋体"/>
              </a:rPr>
              <a:t>（</a:t>
            </a:r>
            <a:r>
              <a:rPr sz="3075" b="1" spc="75" baseline="1355" dirty="0">
                <a:solidFill>
                  <a:srgbClr val="010199"/>
                </a:solidFill>
                <a:latin typeface="宋体"/>
                <a:cs typeface="宋体"/>
              </a:rPr>
              <a:t>表达式）语</a:t>
            </a:r>
            <a:r>
              <a:rPr sz="3075" b="1" baseline="1355" dirty="0">
                <a:solidFill>
                  <a:srgbClr val="010199"/>
                </a:solidFill>
                <a:latin typeface="宋体"/>
                <a:cs typeface="宋体"/>
              </a:rPr>
              <a:t>句</a:t>
            </a:r>
            <a:r>
              <a:rPr sz="2100" spc="-20" dirty="0">
                <a:solidFill>
                  <a:srgbClr val="010199"/>
                </a:solidFill>
                <a:latin typeface="宋体"/>
                <a:cs typeface="宋体"/>
              </a:rPr>
              <a:t>例如：</a:t>
            </a:r>
            <a:endParaRPr sz="2100">
              <a:latin typeface="宋体"/>
              <a:cs typeface="宋体"/>
            </a:endParaRPr>
          </a:p>
          <a:p>
            <a:pPr marL="1402715">
              <a:lnSpc>
                <a:spcPts val="2475"/>
              </a:lnSpc>
            </a:pPr>
            <a:r>
              <a:rPr sz="210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if(a&gt;b)</a:t>
            </a:r>
            <a:endParaRPr sz="2100">
              <a:latin typeface="Times New Roman"/>
              <a:cs typeface="Times New Roman"/>
            </a:endParaRPr>
          </a:p>
          <a:p>
            <a:pPr marL="1802764">
              <a:lnSpc>
                <a:spcPct val="100000"/>
              </a:lnSpc>
              <a:spcBef>
                <a:spcPts val="25"/>
              </a:spcBef>
            </a:pPr>
            <a:r>
              <a:rPr sz="210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out1=int1;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376" y="4721453"/>
            <a:ext cx="7205913" cy="141009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33928" y="4726940"/>
            <a:ext cx="7195184" cy="1399540"/>
          </a:xfrm>
          <a:prstGeom prst="rect">
            <a:avLst/>
          </a:prstGeom>
          <a:ln w="33309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73025" marR="90805">
              <a:lnSpc>
                <a:spcPct val="100600"/>
              </a:lnSpc>
              <a:spcBef>
                <a:spcPts val="115"/>
              </a:spcBef>
            </a:pPr>
            <a:r>
              <a:rPr sz="2100" spc="-30" dirty="0">
                <a:solidFill>
                  <a:srgbClr val="FF5050"/>
                </a:solidFill>
                <a:latin typeface="华文新魏"/>
                <a:cs typeface="华文新魏"/>
              </a:rPr>
              <a:t>注意</a:t>
            </a:r>
            <a:r>
              <a:rPr sz="2100" spc="-30" dirty="0">
                <a:solidFill>
                  <a:srgbClr val="010199"/>
                </a:solidFill>
                <a:latin typeface="华文新魏"/>
                <a:cs typeface="华文新魏"/>
              </a:rPr>
              <a:t>：条件语句必须在过程块语句中使用。所谓过程块语</a:t>
            </a:r>
            <a:r>
              <a:rPr sz="2100" spc="-50" dirty="0">
                <a:solidFill>
                  <a:srgbClr val="010199"/>
                </a:solidFill>
                <a:latin typeface="华文新魏"/>
                <a:cs typeface="华文新魏"/>
              </a:rPr>
              <a:t>句</a:t>
            </a:r>
            <a:r>
              <a:rPr sz="2100" spc="-30" dirty="0">
                <a:solidFill>
                  <a:srgbClr val="010199"/>
                </a:solidFill>
                <a:latin typeface="华文新魏"/>
                <a:cs typeface="华文新魏"/>
              </a:rPr>
              <a:t>是指由</a:t>
            </a:r>
            <a:r>
              <a:rPr sz="2100" spc="-10" dirty="0">
                <a:solidFill>
                  <a:srgbClr val="FF5050"/>
                </a:solidFill>
                <a:latin typeface="华文新魏"/>
                <a:cs typeface="华文新魏"/>
              </a:rPr>
              <a:t>initial</a:t>
            </a:r>
            <a:r>
              <a:rPr sz="2100" spc="-30" dirty="0">
                <a:solidFill>
                  <a:srgbClr val="010199"/>
                </a:solidFill>
                <a:latin typeface="华文新魏"/>
                <a:cs typeface="华文新魏"/>
              </a:rPr>
              <a:t>和</a:t>
            </a:r>
            <a:r>
              <a:rPr sz="2100" spc="-20" dirty="0">
                <a:solidFill>
                  <a:srgbClr val="FF5050"/>
                </a:solidFill>
                <a:latin typeface="华文新魏"/>
                <a:cs typeface="华文新魏"/>
              </a:rPr>
              <a:t>always</a:t>
            </a:r>
            <a:r>
              <a:rPr sz="2100" spc="-30" dirty="0">
                <a:solidFill>
                  <a:srgbClr val="010199"/>
                </a:solidFill>
                <a:latin typeface="华文新魏"/>
                <a:cs typeface="华文新魏"/>
              </a:rPr>
              <a:t>语句引导的执行语句集合。除了这两</a:t>
            </a:r>
            <a:r>
              <a:rPr sz="2100" spc="-50" dirty="0">
                <a:solidFill>
                  <a:srgbClr val="010199"/>
                </a:solidFill>
                <a:latin typeface="华文新魏"/>
                <a:cs typeface="华文新魏"/>
              </a:rPr>
              <a:t>种</a:t>
            </a:r>
            <a:r>
              <a:rPr sz="2100" spc="-30" dirty="0">
                <a:solidFill>
                  <a:srgbClr val="010199"/>
                </a:solidFill>
                <a:latin typeface="华文新魏"/>
                <a:cs typeface="华文新魏"/>
              </a:rPr>
              <a:t>块语句引导的</a:t>
            </a:r>
            <a:r>
              <a:rPr sz="2100" dirty="0">
                <a:solidFill>
                  <a:srgbClr val="993300"/>
                </a:solidFill>
                <a:latin typeface="华文新魏"/>
                <a:cs typeface="华文新魏"/>
              </a:rPr>
              <a:t>begin </a:t>
            </a:r>
            <a:r>
              <a:rPr sz="2100" spc="-20" dirty="0">
                <a:solidFill>
                  <a:srgbClr val="993300"/>
                </a:solidFill>
                <a:latin typeface="华文新魏"/>
                <a:cs typeface="华文新魏"/>
              </a:rPr>
              <a:t>end</a:t>
            </a:r>
            <a:r>
              <a:rPr sz="2100" spc="-30" dirty="0">
                <a:solidFill>
                  <a:srgbClr val="993300"/>
                </a:solidFill>
                <a:latin typeface="华文新魏"/>
                <a:cs typeface="华文新魏"/>
              </a:rPr>
              <a:t>块</a:t>
            </a:r>
            <a:r>
              <a:rPr sz="2100" spc="-30" dirty="0">
                <a:solidFill>
                  <a:srgbClr val="010199"/>
                </a:solidFill>
                <a:latin typeface="华文新魏"/>
                <a:cs typeface="华文新魏"/>
              </a:rPr>
              <a:t>中可以编写条件语句外，模块中</a:t>
            </a:r>
            <a:r>
              <a:rPr sz="2100" spc="-50" dirty="0">
                <a:solidFill>
                  <a:srgbClr val="010199"/>
                </a:solidFill>
                <a:latin typeface="华文新魏"/>
                <a:cs typeface="华文新魏"/>
              </a:rPr>
              <a:t>的</a:t>
            </a:r>
            <a:r>
              <a:rPr sz="2100" spc="-30" dirty="0">
                <a:solidFill>
                  <a:srgbClr val="010199"/>
                </a:solidFill>
                <a:latin typeface="华文新魏"/>
                <a:cs typeface="华文新魏"/>
              </a:rPr>
              <a:t>其他地方都不能编写</a:t>
            </a:r>
            <a:r>
              <a:rPr sz="2100" spc="-50" dirty="0">
                <a:solidFill>
                  <a:srgbClr val="010199"/>
                </a:solidFill>
                <a:latin typeface="华文新魏"/>
                <a:cs typeface="华文新魏"/>
              </a:rPr>
              <a:t>。</a:t>
            </a:r>
            <a:endParaRPr sz="21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404360" cy="1158240"/>
            <a:chOff x="9144" y="228600"/>
            <a:chExt cx="44043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6023" y="228600"/>
              <a:ext cx="1682496" cy="1121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4055" y="228600"/>
              <a:ext cx="1679447" cy="1121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3766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Verilog</a:t>
            </a:r>
            <a:r>
              <a:rPr spc="-15" dirty="0">
                <a:latin typeface="黑体"/>
                <a:cs typeface="黑体"/>
              </a:rPr>
              <a:t>条件语句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73132" y="1322069"/>
            <a:ext cx="6839584" cy="2857500"/>
            <a:chOff x="973132" y="1322069"/>
            <a:chExt cx="6839584" cy="28575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637" y="1332871"/>
              <a:ext cx="6818215" cy="28365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3124" y="1322069"/>
              <a:ext cx="6839584" cy="2857500"/>
            </a:xfrm>
            <a:custGeom>
              <a:avLst/>
              <a:gdLst/>
              <a:ahLst/>
              <a:cxnLst/>
              <a:rect l="l" t="t" r="r" b="b"/>
              <a:pathLst>
                <a:path w="6839584" h="2857500">
                  <a:moveTo>
                    <a:pt x="6818223" y="21590"/>
                  </a:moveTo>
                  <a:lnTo>
                    <a:pt x="21018" y="21590"/>
                  </a:lnTo>
                  <a:lnTo>
                    <a:pt x="21018" y="31750"/>
                  </a:lnTo>
                  <a:lnTo>
                    <a:pt x="21018" y="2825750"/>
                  </a:lnTo>
                  <a:lnTo>
                    <a:pt x="21018" y="2837180"/>
                  </a:lnTo>
                  <a:lnTo>
                    <a:pt x="6818223" y="2837180"/>
                  </a:lnTo>
                  <a:lnTo>
                    <a:pt x="6818223" y="2826347"/>
                  </a:lnTo>
                  <a:lnTo>
                    <a:pt x="6818223" y="2825750"/>
                  </a:lnTo>
                  <a:lnTo>
                    <a:pt x="6818223" y="31813"/>
                  </a:lnTo>
                  <a:lnTo>
                    <a:pt x="6807708" y="31813"/>
                  </a:lnTo>
                  <a:lnTo>
                    <a:pt x="6807708" y="2825750"/>
                  </a:lnTo>
                  <a:lnTo>
                    <a:pt x="31521" y="2825750"/>
                  </a:lnTo>
                  <a:lnTo>
                    <a:pt x="31521" y="31750"/>
                  </a:lnTo>
                  <a:lnTo>
                    <a:pt x="6818223" y="31750"/>
                  </a:lnTo>
                  <a:lnTo>
                    <a:pt x="6818223" y="21590"/>
                  </a:lnTo>
                  <a:close/>
                </a:path>
                <a:path w="6839584" h="2857500">
                  <a:moveTo>
                    <a:pt x="6839229" y="0"/>
                  </a:moveTo>
                  <a:lnTo>
                    <a:pt x="6828726" y="0"/>
                  </a:lnTo>
                  <a:lnTo>
                    <a:pt x="6828726" y="11430"/>
                  </a:lnTo>
                  <a:lnTo>
                    <a:pt x="6828726" y="2847340"/>
                  </a:lnTo>
                  <a:lnTo>
                    <a:pt x="10502" y="2847340"/>
                  </a:lnTo>
                  <a:lnTo>
                    <a:pt x="10502" y="11430"/>
                  </a:lnTo>
                  <a:lnTo>
                    <a:pt x="6828726" y="11430"/>
                  </a:lnTo>
                  <a:lnTo>
                    <a:pt x="6828726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2847340"/>
                  </a:lnTo>
                  <a:lnTo>
                    <a:pt x="0" y="2857500"/>
                  </a:lnTo>
                  <a:lnTo>
                    <a:pt x="6839229" y="2857500"/>
                  </a:lnTo>
                  <a:lnTo>
                    <a:pt x="6839229" y="2847352"/>
                  </a:lnTo>
                  <a:lnTo>
                    <a:pt x="6839229" y="11430"/>
                  </a:lnTo>
                  <a:lnTo>
                    <a:pt x="6839229" y="10807"/>
                  </a:lnTo>
                  <a:lnTo>
                    <a:pt x="6839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94143" y="1351688"/>
            <a:ext cx="6797675" cy="2755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（</a:t>
            </a:r>
            <a:r>
              <a:rPr sz="1950" b="1" dirty="0">
                <a:solidFill>
                  <a:srgbClr val="010199"/>
                </a:solidFill>
                <a:latin typeface="Arial"/>
                <a:cs typeface="Arial"/>
              </a:rPr>
              <a:t>2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r>
              <a:rPr sz="1950" b="1" dirty="0">
                <a:solidFill>
                  <a:srgbClr val="010199"/>
                </a:solidFill>
                <a:latin typeface="Times New Roman"/>
                <a:cs typeface="Times New Roman"/>
              </a:rPr>
              <a:t>if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（表达式</a:t>
            </a:r>
            <a:r>
              <a:rPr sz="2925" b="1" spc="-75" baseline="1424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endParaRPr sz="2925" baseline="1424">
              <a:latin typeface="宋体"/>
              <a:cs typeface="宋体"/>
            </a:endParaRPr>
          </a:p>
          <a:p>
            <a:pPr marL="1198245" marR="4705350" indent="252095">
              <a:lnSpc>
                <a:spcPct val="102499"/>
              </a:lnSpc>
            </a:pP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语句</a:t>
            </a:r>
            <a:r>
              <a:rPr sz="1950" b="1" spc="-50" dirty="0">
                <a:solidFill>
                  <a:srgbClr val="010199"/>
                </a:solidFill>
                <a:latin typeface="Times New Roman"/>
                <a:cs typeface="Times New Roman"/>
              </a:rPr>
              <a:t>1 </a:t>
            </a:r>
            <a:r>
              <a:rPr sz="195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else</a:t>
            </a:r>
            <a:endParaRPr sz="1950">
              <a:latin typeface="Times New Roman"/>
              <a:cs typeface="Times New Roman"/>
            </a:endParaRPr>
          </a:p>
          <a:p>
            <a:pPr marL="1513205">
              <a:lnSpc>
                <a:spcPct val="100000"/>
              </a:lnSpc>
              <a:spcBef>
                <a:spcPts val="60"/>
              </a:spcBef>
            </a:pP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语句</a:t>
            </a:r>
            <a:r>
              <a:rPr sz="1950" b="1" spc="-50" dirty="0">
                <a:solidFill>
                  <a:srgbClr val="010199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5"/>
              </a:spcBef>
            </a:pPr>
            <a:r>
              <a:rPr sz="1950" b="1" dirty="0">
                <a:solidFill>
                  <a:srgbClr val="010199"/>
                </a:solidFill>
                <a:latin typeface="宋体"/>
                <a:cs typeface="宋体"/>
              </a:rPr>
              <a:t>例如</a:t>
            </a:r>
            <a:r>
              <a:rPr sz="1950" b="1" spc="-50" dirty="0">
                <a:solidFill>
                  <a:srgbClr val="010199"/>
                </a:solidFill>
                <a:latin typeface="宋体"/>
                <a:cs typeface="宋体"/>
              </a:rPr>
              <a:t>：</a:t>
            </a:r>
            <a:endParaRPr sz="1950">
              <a:latin typeface="宋体"/>
              <a:cs typeface="宋体"/>
            </a:endParaRPr>
          </a:p>
          <a:p>
            <a:pPr marL="1387475">
              <a:lnSpc>
                <a:spcPct val="100000"/>
              </a:lnSpc>
              <a:spcBef>
                <a:spcPts val="20"/>
              </a:spcBef>
            </a:pPr>
            <a:r>
              <a:rPr sz="19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if(a&gt;b)</a:t>
            </a:r>
            <a:endParaRPr sz="1950">
              <a:latin typeface="Times New Roman"/>
              <a:cs typeface="Times New Roman"/>
            </a:endParaRPr>
          </a:p>
          <a:p>
            <a:pPr marL="1576705" marR="3836670" indent="252095">
              <a:lnSpc>
                <a:spcPct val="102499"/>
              </a:lnSpc>
            </a:pPr>
            <a:r>
              <a:rPr sz="19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out1=int1; </a:t>
            </a:r>
            <a:r>
              <a:rPr sz="195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else</a:t>
            </a:r>
            <a:endParaRPr sz="1950">
              <a:latin typeface="Times New Roman"/>
              <a:cs typeface="Times New Roman"/>
            </a:endParaRPr>
          </a:p>
          <a:p>
            <a:pPr marL="1765300">
              <a:lnSpc>
                <a:spcPct val="100000"/>
              </a:lnSpc>
              <a:spcBef>
                <a:spcPts val="60"/>
              </a:spcBef>
            </a:pPr>
            <a:r>
              <a:rPr sz="1950" b="1" spc="-10" dirty="0">
                <a:solidFill>
                  <a:srgbClr val="010199"/>
                </a:solidFill>
                <a:latin typeface="Times New Roman"/>
                <a:cs typeface="Times New Roman"/>
              </a:rPr>
              <a:t>out1=int2;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3132" y="4210050"/>
            <a:ext cx="6839584" cy="1943100"/>
            <a:chOff x="973132" y="4210050"/>
            <a:chExt cx="6839584" cy="19431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637" y="4220212"/>
              <a:ext cx="6818215" cy="192254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73124" y="4210049"/>
              <a:ext cx="6839584" cy="1943100"/>
            </a:xfrm>
            <a:custGeom>
              <a:avLst/>
              <a:gdLst/>
              <a:ahLst/>
              <a:cxnLst/>
              <a:rect l="l" t="t" r="r" b="b"/>
              <a:pathLst>
                <a:path w="6839584" h="1943100">
                  <a:moveTo>
                    <a:pt x="6818223" y="20320"/>
                  </a:moveTo>
                  <a:lnTo>
                    <a:pt x="6807708" y="20320"/>
                  </a:lnTo>
                  <a:lnTo>
                    <a:pt x="6807708" y="31750"/>
                  </a:lnTo>
                  <a:lnTo>
                    <a:pt x="6807708" y="1911350"/>
                  </a:lnTo>
                  <a:lnTo>
                    <a:pt x="31521" y="1911350"/>
                  </a:lnTo>
                  <a:lnTo>
                    <a:pt x="31521" y="31750"/>
                  </a:lnTo>
                  <a:lnTo>
                    <a:pt x="6807708" y="31750"/>
                  </a:lnTo>
                  <a:lnTo>
                    <a:pt x="6807708" y="20320"/>
                  </a:lnTo>
                  <a:lnTo>
                    <a:pt x="21018" y="20320"/>
                  </a:lnTo>
                  <a:lnTo>
                    <a:pt x="21018" y="31750"/>
                  </a:lnTo>
                  <a:lnTo>
                    <a:pt x="21018" y="1911350"/>
                  </a:lnTo>
                  <a:lnTo>
                    <a:pt x="21018" y="1922780"/>
                  </a:lnTo>
                  <a:lnTo>
                    <a:pt x="6818223" y="1922780"/>
                  </a:lnTo>
                  <a:lnTo>
                    <a:pt x="6818223" y="1911705"/>
                  </a:lnTo>
                  <a:lnTo>
                    <a:pt x="6818223" y="1911350"/>
                  </a:lnTo>
                  <a:lnTo>
                    <a:pt x="6818223" y="31750"/>
                  </a:lnTo>
                  <a:lnTo>
                    <a:pt x="6818223" y="31178"/>
                  </a:lnTo>
                  <a:lnTo>
                    <a:pt x="6818223" y="20320"/>
                  </a:lnTo>
                  <a:close/>
                </a:path>
                <a:path w="6839584" h="1943100">
                  <a:moveTo>
                    <a:pt x="6839229" y="10172"/>
                  </a:moveTo>
                  <a:lnTo>
                    <a:pt x="6828726" y="10172"/>
                  </a:lnTo>
                  <a:lnTo>
                    <a:pt x="6828726" y="1932711"/>
                  </a:lnTo>
                  <a:lnTo>
                    <a:pt x="6839229" y="1932711"/>
                  </a:lnTo>
                  <a:lnTo>
                    <a:pt x="6839229" y="10172"/>
                  </a:lnTo>
                  <a:close/>
                </a:path>
                <a:path w="6839584" h="1943100">
                  <a:moveTo>
                    <a:pt x="683922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1932940"/>
                  </a:lnTo>
                  <a:lnTo>
                    <a:pt x="0" y="1943100"/>
                  </a:lnTo>
                  <a:lnTo>
                    <a:pt x="6839229" y="1943100"/>
                  </a:lnTo>
                  <a:lnTo>
                    <a:pt x="6839229" y="1932940"/>
                  </a:lnTo>
                  <a:lnTo>
                    <a:pt x="10502" y="1932940"/>
                  </a:lnTo>
                  <a:lnTo>
                    <a:pt x="10502" y="10160"/>
                  </a:lnTo>
                  <a:lnTo>
                    <a:pt x="6839229" y="10160"/>
                  </a:lnTo>
                  <a:lnTo>
                    <a:pt x="6839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30089" y="4239029"/>
            <a:ext cx="909955" cy="937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430" marR="5080" indent="-12065" algn="just">
              <a:lnSpc>
                <a:spcPct val="102499"/>
              </a:lnSpc>
              <a:spcBef>
                <a:spcPts val="75"/>
              </a:spcBef>
            </a:pP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语句</a:t>
            </a:r>
            <a:r>
              <a:rPr sz="19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1</a:t>
            </a:r>
            <a:r>
              <a:rPr sz="2925" b="1" spc="-37" baseline="1424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语句</a:t>
            </a:r>
            <a:r>
              <a:rPr sz="19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2</a:t>
            </a:r>
            <a:r>
              <a:rPr sz="2925" b="1" spc="-37" baseline="1424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语句</a:t>
            </a:r>
            <a:r>
              <a:rPr sz="19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3</a:t>
            </a:r>
            <a:r>
              <a:rPr sz="2925" b="1" spc="-37" baseline="1424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2925" baseline="1424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8087" y="4239029"/>
            <a:ext cx="2664460" cy="18408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7055" marR="88900" indent="-567690">
              <a:lnSpc>
                <a:spcPct val="102499"/>
              </a:lnSpc>
              <a:spcBef>
                <a:spcPts val="75"/>
              </a:spcBef>
            </a:pPr>
            <a:r>
              <a:rPr sz="1950" dirty="0">
                <a:solidFill>
                  <a:srgbClr val="010199"/>
                </a:solidFill>
                <a:latin typeface="宋体"/>
                <a:cs typeface="宋体"/>
              </a:rPr>
              <a:t>（</a:t>
            </a:r>
            <a:r>
              <a:rPr sz="1950" b="1" dirty="0">
                <a:solidFill>
                  <a:srgbClr val="010199"/>
                </a:solidFill>
                <a:latin typeface="Times New Roman"/>
                <a:cs typeface="Times New Roman"/>
              </a:rPr>
              <a:t>3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r>
              <a:rPr sz="1950" b="1" dirty="0">
                <a:solidFill>
                  <a:srgbClr val="010199"/>
                </a:solidFill>
                <a:latin typeface="Times New Roman"/>
                <a:cs typeface="Times New Roman"/>
              </a:rPr>
              <a:t>if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（表达式</a:t>
            </a:r>
            <a:r>
              <a:rPr sz="2925" b="1" spc="-75" baseline="1424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r>
              <a:rPr sz="2925" b="1" spc="750" baseline="1424" dirty="0">
                <a:solidFill>
                  <a:srgbClr val="010199"/>
                </a:solidFill>
                <a:latin typeface="宋体"/>
                <a:cs typeface="宋体"/>
              </a:rPr>
              <a:t> </a:t>
            </a:r>
            <a:r>
              <a:rPr sz="1950" b="1" dirty="0">
                <a:solidFill>
                  <a:srgbClr val="010199"/>
                </a:solidFill>
                <a:latin typeface="Times New Roman"/>
                <a:cs typeface="Times New Roman"/>
              </a:rPr>
              <a:t>else</a:t>
            </a:r>
            <a:r>
              <a:rPr sz="1950" b="1" spc="15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010199"/>
                </a:solidFill>
                <a:latin typeface="Times New Roman"/>
                <a:cs typeface="Times New Roman"/>
              </a:rPr>
              <a:t>if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（表达式</a:t>
            </a:r>
            <a:r>
              <a:rPr sz="19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2</a:t>
            </a:r>
            <a:r>
              <a:rPr sz="2925" b="1" spc="-37" baseline="1424" dirty="0">
                <a:solidFill>
                  <a:srgbClr val="010199"/>
                </a:solidFill>
                <a:latin typeface="宋体"/>
                <a:cs typeface="宋体"/>
              </a:rPr>
              <a:t>） </a:t>
            </a:r>
            <a:r>
              <a:rPr sz="1950" b="1" dirty="0">
                <a:solidFill>
                  <a:srgbClr val="010199"/>
                </a:solidFill>
                <a:latin typeface="Times New Roman"/>
                <a:cs typeface="Times New Roman"/>
              </a:rPr>
              <a:t>else</a:t>
            </a:r>
            <a:r>
              <a:rPr sz="1950" b="1" spc="15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010199"/>
                </a:solidFill>
                <a:latin typeface="Times New Roman"/>
                <a:cs typeface="Times New Roman"/>
              </a:rPr>
              <a:t>if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（表达式</a:t>
            </a:r>
            <a:r>
              <a:rPr sz="19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3</a:t>
            </a:r>
            <a:r>
              <a:rPr sz="2925" b="1" spc="-37" baseline="1424" dirty="0">
                <a:solidFill>
                  <a:srgbClr val="010199"/>
                </a:solidFill>
                <a:latin typeface="宋体"/>
                <a:cs typeface="宋体"/>
              </a:rPr>
              <a:t>）</a:t>
            </a:r>
            <a:endParaRPr sz="2925" baseline="1424">
              <a:latin typeface="宋体"/>
              <a:cs typeface="宋体"/>
            </a:endParaRPr>
          </a:p>
          <a:p>
            <a:pPr marL="567055">
              <a:lnSpc>
                <a:spcPct val="100000"/>
              </a:lnSpc>
              <a:spcBef>
                <a:spcPts val="60"/>
              </a:spcBef>
            </a:pPr>
            <a:r>
              <a:rPr sz="19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……</a:t>
            </a:r>
            <a:endParaRPr sz="1950">
              <a:latin typeface="Times New Roman"/>
              <a:cs typeface="Times New Roman"/>
            </a:endParaRPr>
          </a:p>
          <a:p>
            <a:pPr marL="567055" marR="5080">
              <a:lnSpc>
                <a:spcPts val="2320"/>
              </a:lnSpc>
              <a:spcBef>
                <a:spcPts val="150"/>
              </a:spcBef>
            </a:pPr>
            <a:r>
              <a:rPr sz="1950" b="1" dirty="0">
                <a:solidFill>
                  <a:srgbClr val="010199"/>
                </a:solidFill>
                <a:latin typeface="Times New Roman"/>
                <a:cs typeface="Times New Roman"/>
              </a:rPr>
              <a:t>else</a:t>
            </a:r>
            <a:r>
              <a:rPr sz="1950" b="1" spc="150" dirty="0">
                <a:solidFill>
                  <a:srgbClr val="010199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010199"/>
                </a:solidFill>
                <a:latin typeface="Times New Roman"/>
                <a:cs typeface="Times New Roman"/>
              </a:rPr>
              <a:t>if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（表达式</a:t>
            </a:r>
            <a:r>
              <a:rPr sz="19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m</a:t>
            </a:r>
            <a:r>
              <a:rPr sz="2925" b="1" spc="-37" baseline="1424" dirty="0">
                <a:solidFill>
                  <a:srgbClr val="010199"/>
                </a:solidFill>
                <a:latin typeface="宋体"/>
                <a:cs typeface="宋体"/>
              </a:rPr>
              <a:t>） </a:t>
            </a:r>
            <a:r>
              <a:rPr sz="1950" b="1" spc="-20" dirty="0">
                <a:solidFill>
                  <a:srgbClr val="010199"/>
                </a:solidFill>
                <a:latin typeface="Times New Roman"/>
                <a:cs typeface="Times New Roman"/>
              </a:rPr>
              <a:t>else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2920" y="5457694"/>
            <a:ext cx="982344" cy="622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7620" marR="5080" indent="-8255">
              <a:lnSpc>
                <a:spcPts val="2320"/>
              </a:lnSpc>
              <a:spcBef>
                <a:spcPts val="229"/>
              </a:spcBef>
            </a:pP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语句</a:t>
            </a:r>
            <a:r>
              <a:rPr sz="19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m</a:t>
            </a:r>
            <a:r>
              <a:rPr sz="2925" b="1" spc="-37" baseline="1424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r>
              <a:rPr sz="2925" b="1" baseline="1424" dirty="0">
                <a:solidFill>
                  <a:srgbClr val="010199"/>
                </a:solidFill>
                <a:latin typeface="宋体"/>
                <a:cs typeface="宋体"/>
              </a:rPr>
              <a:t>语句</a:t>
            </a:r>
            <a:r>
              <a:rPr sz="1950" b="1" spc="-25" dirty="0">
                <a:solidFill>
                  <a:srgbClr val="010199"/>
                </a:solidFill>
                <a:latin typeface="Times New Roman"/>
                <a:cs typeface="Times New Roman"/>
              </a:rPr>
              <a:t>n</a:t>
            </a:r>
            <a:r>
              <a:rPr sz="2925" b="1" spc="-37" baseline="1424" dirty="0">
                <a:solidFill>
                  <a:srgbClr val="010199"/>
                </a:solidFill>
                <a:latin typeface="宋体"/>
                <a:cs typeface="宋体"/>
              </a:rPr>
              <a:t>；</a:t>
            </a:r>
            <a:endParaRPr sz="2925" baseline="1424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404360" cy="1158240"/>
            <a:chOff x="9144" y="228600"/>
            <a:chExt cx="44043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6023" y="228600"/>
              <a:ext cx="1682496" cy="1121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4055" y="228600"/>
              <a:ext cx="1679447" cy="1121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3766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Verilog</a:t>
            </a:r>
            <a:r>
              <a:rPr spc="-15" dirty="0">
                <a:latin typeface="黑体"/>
                <a:cs typeface="黑体"/>
              </a:rPr>
              <a:t>条件语句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16521" y="3138170"/>
            <a:ext cx="7356475" cy="3100070"/>
            <a:chOff x="616521" y="3138170"/>
            <a:chExt cx="7356475" cy="31000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517" y="3149020"/>
              <a:ext cx="7334116" cy="30787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6521" y="3138169"/>
              <a:ext cx="7356475" cy="3100070"/>
            </a:xfrm>
            <a:custGeom>
              <a:avLst/>
              <a:gdLst/>
              <a:ahLst/>
              <a:cxnLst/>
              <a:rect l="l" t="t" r="r" b="b"/>
              <a:pathLst>
                <a:path w="7356475" h="3100070">
                  <a:moveTo>
                    <a:pt x="7334110" y="21590"/>
                  </a:moveTo>
                  <a:lnTo>
                    <a:pt x="7323112" y="21590"/>
                  </a:lnTo>
                  <a:lnTo>
                    <a:pt x="7323112" y="33020"/>
                  </a:lnTo>
                  <a:lnTo>
                    <a:pt x="7323112" y="3067050"/>
                  </a:lnTo>
                  <a:lnTo>
                    <a:pt x="32981" y="3067050"/>
                  </a:lnTo>
                  <a:lnTo>
                    <a:pt x="32981" y="33020"/>
                  </a:lnTo>
                  <a:lnTo>
                    <a:pt x="7323112" y="33020"/>
                  </a:lnTo>
                  <a:lnTo>
                    <a:pt x="7323112" y="21590"/>
                  </a:lnTo>
                  <a:lnTo>
                    <a:pt x="21983" y="21590"/>
                  </a:lnTo>
                  <a:lnTo>
                    <a:pt x="21983" y="33020"/>
                  </a:lnTo>
                  <a:lnTo>
                    <a:pt x="21983" y="3067050"/>
                  </a:lnTo>
                  <a:lnTo>
                    <a:pt x="21983" y="3078480"/>
                  </a:lnTo>
                  <a:lnTo>
                    <a:pt x="7334110" y="3078480"/>
                  </a:lnTo>
                  <a:lnTo>
                    <a:pt x="7334110" y="3067659"/>
                  </a:lnTo>
                  <a:lnTo>
                    <a:pt x="7334110" y="3067050"/>
                  </a:lnTo>
                  <a:lnTo>
                    <a:pt x="7334110" y="33020"/>
                  </a:lnTo>
                  <a:lnTo>
                    <a:pt x="7334110" y="32842"/>
                  </a:lnTo>
                  <a:lnTo>
                    <a:pt x="7334110" y="21590"/>
                  </a:lnTo>
                  <a:close/>
                </a:path>
                <a:path w="7356475" h="3100070">
                  <a:moveTo>
                    <a:pt x="7356107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3089910"/>
                  </a:lnTo>
                  <a:lnTo>
                    <a:pt x="0" y="3100070"/>
                  </a:lnTo>
                  <a:lnTo>
                    <a:pt x="7356107" y="3100070"/>
                  </a:lnTo>
                  <a:lnTo>
                    <a:pt x="7356107" y="3089910"/>
                  </a:lnTo>
                  <a:lnTo>
                    <a:pt x="10985" y="3089910"/>
                  </a:lnTo>
                  <a:lnTo>
                    <a:pt x="10985" y="11430"/>
                  </a:lnTo>
                  <a:lnTo>
                    <a:pt x="7345108" y="11430"/>
                  </a:lnTo>
                  <a:lnTo>
                    <a:pt x="7345108" y="3089643"/>
                  </a:lnTo>
                  <a:lnTo>
                    <a:pt x="7356107" y="3089643"/>
                  </a:lnTo>
                  <a:lnTo>
                    <a:pt x="7356107" y="11430"/>
                  </a:lnTo>
                  <a:lnTo>
                    <a:pt x="7356107" y="10858"/>
                  </a:lnTo>
                  <a:lnTo>
                    <a:pt x="7356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2739" y="3081342"/>
            <a:ext cx="7219950" cy="28073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700" spc="150" dirty="0">
                <a:solidFill>
                  <a:srgbClr val="010199"/>
                </a:solidFill>
                <a:latin typeface="华文行楷"/>
                <a:cs typeface="华文行楷"/>
              </a:rPr>
              <a:t>说 明</a:t>
            </a:r>
            <a:r>
              <a:rPr sz="1700" spc="-50" dirty="0">
                <a:solidFill>
                  <a:srgbClr val="010199"/>
                </a:solidFill>
                <a:latin typeface="华文行楷"/>
                <a:cs typeface="华文行楷"/>
              </a:rPr>
              <a:t>：</a:t>
            </a:r>
            <a:endParaRPr sz="1700">
              <a:latin typeface="华文行楷"/>
              <a:cs typeface="华文行楷"/>
            </a:endParaRPr>
          </a:p>
          <a:p>
            <a:pPr marL="12700" marR="58419" indent="487680">
              <a:lnSpc>
                <a:spcPct val="106100"/>
              </a:lnSpc>
              <a:spcBef>
                <a:spcPts val="434"/>
              </a:spcBef>
              <a:buSzPct val="94117"/>
              <a:buAutoNum type="arabicParenBoth"/>
              <a:tabLst>
                <a:tab pos="500380" algn="l"/>
              </a:tabLst>
            </a:pPr>
            <a:r>
              <a:rPr sz="1700" dirty="0">
                <a:solidFill>
                  <a:srgbClr val="010199"/>
                </a:solidFill>
                <a:latin typeface="Arial"/>
                <a:cs typeface="Arial"/>
              </a:rPr>
              <a:t>case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括弧内的表达式称为</a:t>
            </a:r>
            <a:r>
              <a:rPr sz="2550" b="1" i="1" baseline="1633" dirty="0">
                <a:solidFill>
                  <a:srgbClr val="FF0066"/>
                </a:solidFill>
                <a:latin typeface="宋体"/>
                <a:cs typeface="宋体"/>
              </a:rPr>
              <a:t>控制表达式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，</a:t>
            </a:r>
            <a:r>
              <a:rPr sz="1700" dirty="0">
                <a:solidFill>
                  <a:srgbClr val="010199"/>
                </a:solidFill>
                <a:latin typeface="Arial"/>
                <a:cs typeface="Arial"/>
              </a:rPr>
              <a:t>case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分支项中的表达式称为</a:t>
            </a:r>
            <a:r>
              <a:rPr sz="2550" b="1" i="1" spc="-75" baseline="1633" dirty="0">
                <a:solidFill>
                  <a:srgbClr val="FF0066"/>
                </a:solidFill>
                <a:latin typeface="宋体"/>
                <a:cs typeface="宋体"/>
              </a:rPr>
              <a:t>分</a:t>
            </a:r>
            <a:r>
              <a:rPr sz="2550" b="1" i="1" baseline="1633" dirty="0">
                <a:solidFill>
                  <a:srgbClr val="FF0066"/>
                </a:solidFill>
                <a:latin typeface="宋体"/>
                <a:cs typeface="宋体"/>
              </a:rPr>
              <a:t>支表达式</a:t>
            </a:r>
            <a:r>
              <a:rPr sz="170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10199"/>
              </a:buClr>
              <a:buFont typeface="Arial"/>
              <a:buAutoNum type="arabicParenBoth"/>
            </a:pPr>
            <a:endParaRPr sz="1600">
              <a:latin typeface="宋体"/>
              <a:cs typeface="宋体"/>
            </a:endParaRPr>
          </a:p>
          <a:p>
            <a:pPr marL="12700" marR="91440" indent="511175">
              <a:lnSpc>
                <a:spcPct val="101899"/>
              </a:lnSpc>
              <a:buSzPct val="94117"/>
              <a:buFont typeface="Arial"/>
              <a:buAutoNum type="arabicParenBoth"/>
              <a:tabLst>
                <a:tab pos="523875" algn="l"/>
              </a:tabLst>
            </a:pP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当控制表达式的值与分支表达式的值相等时，执行分支表达式后面</a:t>
            </a:r>
            <a:r>
              <a:rPr sz="1700" spc="-50" dirty="0">
                <a:solidFill>
                  <a:srgbClr val="010199"/>
                </a:solidFill>
                <a:latin typeface="宋体"/>
                <a:cs typeface="宋体"/>
              </a:rPr>
              <a:t>的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语句。如果所有的分支表达式的值都没有与控制表达式的值相匹配，就</a:t>
            </a:r>
            <a:r>
              <a:rPr sz="1700" spc="-50" dirty="0">
                <a:solidFill>
                  <a:srgbClr val="010199"/>
                </a:solidFill>
                <a:latin typeface="宋体"/>
                <a:cs typeface="宋体"/>
              </a:rPr>
              <a:t>执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行</a:t>
            </a:r>
            <a:r>
              <a:rPr sz="1700" dirty="0">
                <a:solidFill>
                  <a:srgbClr val="FF5050"/>
                </a:solidFill>
                <a:latin typeface="Arial"/>
                <a:cs typeface="Arial"/>
              </a:rPr>
              <a:t>default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后面的语句</a:t>
            </a:r>
            <a:r>
              <a:rPr sz="1700" spc="-50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17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10199"/>
              </a:buClr>
              <a:buFont typeface="Arial"/>
              <a:buAutoNum type="arabicParenBoth"/>
            </a:pPr>
            <a:endParaRPr sz="1600">
              <a:latin typeface="宋体"/>
              <a:cs typeface="宋体"/>
            </a:endParaRPr>
          </a:p>
          <a:p>
            <a:pPr marL="12700" marR="5080" indent="511175">
              <a:lnSpc>
                <a:spcPct val="101899"/>
              </a:lnSpc>
              <a:buSzPct val="94117"/>
              <a:buFont typeface="Arial"/>
              <a:buAutoNum type="arabicParenBoth"/>
              <a:tabLst>
                <a:tab pos="523875" algn="l"/>
              </a:tabLst>
            </a:pP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一个</a:t>
            </a:r>
            <a:r>
              <a:rPr sz="1700" dirty="0">
                <a:solidFill>
                  <a:srgbClr val="010199"/>
                </a:solidFill>
                <a:latin typeface="Arial"/>
                <a:cs typeface="Arial"/>
              </a:rPr>
              <a:t>case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语句里</a:t>
            </a:r>
            <a:r>
              <a:rPr sz="1700" dirty="0">
                <a:solidFill>
                  <a:srgbClr val="FF5050"/>
                </a:solidFill>
                <a:latin typeface="宋体"/>
                <a:cs typeface="宋体"/>
              </a:rPr>
              <a:t>只准有一个</a:t>
            </a:r>
            <a:r>
              <a:rPr sz="1700" dirty="0">
                <a:solidFill>
                  <a:srgbClr val="FF5050"/>
                </a:solidFill>
                <a:latin typeface="Arial"/>
                <a:cs typeface="Arial"/>
              </a:rPr>
              <a:t>default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项。对于</a:t>
            </a:r>
            <a:r>
              <a:rPr sz="1700" dirty="0">
                <a:solidFill>
                  <a:srgbClr val="010199"/>
                </a:solidFill>
                <a:latin typeface="Arial"/>
                <a:cs typeface="Arial"/>
              </a:rPr>
              <a:t>default</a:t>
            </a:r>
            <a:r>
              <a:rPr sz="1700" dirty="0">
                <a:solidFill>
                  <a:srgbClr val="010199"/>
                </a:solidFill>
                <a:latin typeface="宋体"/>
                <a:cs typeface="宋体"/>
              </a:rPr>
              <a:t>项，</a:t>
            </a:r>
            <a:r>
              <a:rPr sz="2550" b="1" i="1" baseline="1633" dirty="0">
                <a:solidFill>
                  <a:srgbClr val="010199"/>
                </a:solidFill>
                <a:latin typeface="宋体"/>
                <a:cs typeface="宋体"/>
              </a:rPr>
              <a:t>若分支表达</a:t>
            </a:r>
            <a:r>
              <a:rPr sz="2550" b="1" i="1" spc="-75" baseline="1633" dirty="0">
                <a:solidFill>
                  <a:srgbClr val="010199"/>
                </a:solidFill>
                <a:latin typeface="宋体"/>
                <a:cs typeface="宋体"/>
              </a:rPr>
              <a:t>式</a:t>
            </a:r>
            <a:r>
              <a:rPr sz="2550" b="1" i="1" baseline="1633" dirty="0">
                <a:solidFill>
                  <a:srgbClr val="010199"/>
                </a:solidFill>
                <a:latin typeface="宋体"/>
                <a:cs typeface="宋体"/>
              </a:rPr>
              <a:t>将所有情况列出，可不写</a:t>
            </a:r>
            <a:r>
              <a:rPr sz="1700" b="1" dirty="0">
                <a:solidFill>
                  <a:srgbClr val="010199"/>
                </a:solidFill>
                <a:latin typeface="Arial"/>
                <a:cs typeface="Arial"/>
              </a:rPr>
              <a:t>default</a:t>
            </a:r>
            <a:r>
              <a:rPr sz="2550" b="1" i="1" baseline="1633" dirty="0">
                <a:solidFill>
                  <a:srgbClr val="010199"/>
                </a:solidFill>
                <a:latin typeface="宋体"/>
                <a:cs typeface="宋体"/>
              </a:rPr>
              <a:t>项；有未列出的可能值，应写</a:t>
            </a:r>
            <a:r>
              <a:rPr sz="1700" b="1" dirty="0">
                <a:solidFill>
                  <a:srgbClr val="010199"/>
                </a:solidFill>
                <a:latin typeface="Arial"/>
                <a:cs typeface="Arial"/>
              </a:rPr>
              <a:t>default</a:t>
            </a:r>
            <a:r>
              <a:rPr sz="2550" b="1" i="1" baseline="1633" dirty="0">
                <a:solidFill>
                  <a:srgbClr val="010199"/>
                </a:solidFill>
                <a:latin typeface="宋体"/>
                <a:cs typeface="宋体"/>
              </a:rPr>
              <a:t>项</a:t>
            </a:r>
            <a:r>
              <a:rPr sz="2550" b="1" i="1" spc="-75" baseline="1633" dirty="0">
                <a:solidFill>
                  <a:srgbClr val="010199"/>
                </a:solidFill>
                <a:latin typeface="宋体"/>
                <a:cs typeface="宋体"/>
              </a:rPr>
              <a:t>。</a:t>
            </a:r>
            <a:endParaRPr sz="2550" baseline="1633">
              <a:latin typeface="宋体"/>
              <a:cs typeface="宋体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6521" y="1313180"/>
            <a:ext cx="7356475" cy="1725930"/>
            <a:chOff x="616521" y="1313180"/>
            <a:chExt cx="7356475" cy="1725930"/>
          </a:xfrm>
        </p:grpSpPr>
        <p:sp>
          <p:nvSpPr>
            <p:cNvPr id="12" name="object 12"/>
            <p:cNvSpPr/>
            <p:nvPr/>
          </p:nvSpPr>
          <p:spPr>
            <a:xfrm>
              <a:off x="633015" y="1329236"/>
              <a:ext cx="7323455" cy="1693545"/>
            </a:xfrm>
            <a:custGeom>
              <a:avLst/>
              <a:gdLst/>
              <a:ahLst/>
              <a:cxnLst/>
              <a:rect l="l" t="t" r="r" b="b"/>
              <a:pathLst>
                <a:path w="7323455" h="1693545">
                  <a:moveTo>
                    <a:pt x="7323120" y="0"/>
                  </a:moveTo>
                  <a:lnTo>
                    <a:pt x="0" y="0"/>
                  </a:lnTo>
                  <a:lnTo>
                    <a:pt x="0" y="1693334"/>
                  </a:lnTo>
                  <a:lnTo>
                    <a:pt x="7323120" y="1693334"/>
                  </a:lnTo>
                  <a:lnTo>
                    <a:pt x="73231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6521" y="1313179"/>
              <a:ext cx="7356475" cy="1725930"/>
            </a:xfrm>
            <a:custGeom>
              <a:avLst/>
              <a:gdLst/>
              <a:ahLst/>
              <a:cxnLst/>
              <a:rect l="l" t="t" r="r" b="b"/>
              <a:pathLst>
                <a:path w="7356475" h="1725930">
                  <a:moveTo>
                    <a:pt x="7334110" y="21590"/>
                  </a:moveTo>
                  <a:lnTo>
                    <a:pt x="21983" y="21590"/>
                  </a:lnTo>
                  <a:lnTo>
                    <a:pt x="21983" y="33020"/>
                  </a:lnTo>
                  <a:lnTo>
                    <a:pt x="21983" y="1692910"/>
                  </a:lnTo>
                  <a:lnTo>
                    <a:pt x="21983" y="1704340"/>
                  </a:lnTo>
                  <a:lnTo>
                    <a:pt x="7334110" y="1704340"/>
                  </a:lnTo>
                  <a:lnTo>
                    <a:pt x="7334110" y="1692910"/>
                  </a:lnTo>
                  <a:lnTo>
                    <a:pt x="32981" y="1692910"/>
                  </a:lnTo>
                  <a:lnTo>
                    <a:pt x="32981" y="33020"/>
                  </a:lnTo>
                  <a:lnTo>
                    <a:pt x="7323112" y="33020"/>
                  </a:lnTo>
                  <a:lnTo>
                    <a:pt x="7323112" y="1692897"/>
                  </a:lnTo>
                  <a:lnTo>
                    <a:pt x="7334110" y="1692910"/>
                  </a:lnTo>
                  <a:lnTo>
                    <a:pt x="7334110" y="33020"/>
                  </a:lnTo>
                  <a:lnTo>
                    <a:pt x="7334110" y="32550"/>
                  </a:lnTo>
                  <a:lnTo>
                    <a:pt x="7334110" y="21590"/>
                  </a:lnTo>
                  <a:close/>
                </a:path>
                <a:path w="7356475" h="1725930">
                  <a:moveTo>
                    <a:pt x="7356107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1714500"/>
                  </a:lnTo>
                  <a:lnTo>
                    <a:pt x="0" y="1725930"/>
                  </a:lnTo>
                  <a:lnTo>
                    <a:pt x="7356107" y="1725930"/>
                  </a:lnTo>
                  <a:lnTo>
                    <a:pt x="7356107" y="1714893"/>
                  </a:lnTo>
                  <a:lnTo>
                    <a:pt x="7356107" y="1714500"/>
                  </a:lnTo>
                  <a:lnTo>
                    <a:pt x="7356107" y="10566"/>
                  </a:lnTo>
                  <a:lnTo>
                    <a:pt x="7345108" y="10566"/>
                  </a:lnTo>
                  <a:lnTo>
                    <a:pt x="7345108" y="1714500"/>
                  </a:lnTo>
                  <a:lnTo>
                    <a:pt x="10985" y="1714500"/>
                  </a:lnTo>
                  <a:lnTo>
                    <a:pt x="10985" y="10160"/>
                  </a:lnTo>
                  <a:lnTo>
                    <a:pt x="7356107" y="10160"/>
                  </a:lnTo>
                  <a:lnTo>
                    <a:pt x="7356107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99683" y="1662792"/>
            <a:ext cx="810260" cy="9740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R="5080" indent="1270" algn="just">
              <a:lnSpc>
                <a:spcPct val="104600"/>
              </a:lnSpc>
              <a:spcBef>
                <a:spcPts val="25"/>
              </a:spcBef>
            </a:pPr>
            <a:r>
              <a:rPr sz="2000" b="1" spc="70" dirty="0">
                <a:solidFill>
                  <a:srgbClr val="FF0000"/>
                </a:solidFill>
                <a:latin typeface="宋体"/>
                <a:cs typeface="宋体"/>
              </a:rPr>
              <a:t>语句</a:t>
            </a:r>
            <a:r>
              <a:rPr sz="2000" b="1" spc="20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r>
              <a:rPr sz="2000" b="1" spc="70" dirty="0">
                <a:solidFill>
                  <a:srgbClr val="FF0000"/>
                </a:solidFill>
                <a:latin typeface="宋体"/>
                <a:cs typeface="宋体"/>
              </a:rPr>
              <a:t>语句</a:t>
            </a:r>
            <a:r>
              <a:rPr sz="2000" b="1" spc="20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r>
              <a:rPr sz="2000" b="1" spc="70" dirty="0">
                <a:solidFill>
                  <a:srgbClr val="FF0000"/>
                </a:solidFill>
                <a:latin typeface="宋体"/>
                <a:cs typeface="宋体"/>
              </a:rPr>
              <a:t>语句</a:t>
            </a:r>
            <a:r>
              <a:rPr sz="2000" b="1" spc="20" dirty="0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439" y="1355021"/>
            <a:ext cx="2623185" cy="16071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82295" marR="294640" indent="-582930">
              <a:lnSpc>
                <a:spcPct val="100299"/>
              </a:lnSpc>
              <a:spcBef>
                <a:spcPts val="120"/>
              </a:spcBef>
            </a:pPr>
            <a:r>
              <a:rPr sz="2050" b="1" dirty="0">
                <a:solidFill>
                  <a:srgbClr val="FF0000"/>
                </a:solidFill>
                <a:latin typeface="Arial"/>
                <a:cs typeface="Arial"/>
              </a:rPr>
              <a:t>case(</a:t>
            </a:r>
            <a:r>
              <a:rPr sz="3000" b="1" spc="104" baseline="1388" dirty="0">
                <a:solidFill>
                  <a:srgbClr val="FF0000"/>
                </a:solidFill>
                <a:latin typeface="宋体"/>
                <a:cs typeface="宋体"/>
              </a:rPr>
              <a:t>控制表达式</a:t>
            </a:r>
            <a:r>
              <a:rPr sz="2050" b="1" spc="-5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3000" b="1" spc="104" baseline="1388" dirty="0">
                <a:solidFill>
                  <a:srgbClr val="993300"/>
                </a:solidFill>
                <a:latin typeface="宋体"/>
                <a:cs typeface="宋体"/>
              </a:rPr>
              <a:t>分支表达式</a:t>
            </a:r>
            <a:r>
              <a:rPr sz="2050" b="1" spc="-25" dirty="0">
                <a:solidFill>
                  <a:srgbClr val="993300"/>
                </a:solidFill>
                <a:latin typeface="Arial"/>
                <a:cs typeface="Arial"/>
              </a:rPr>
              <a:t>1</a:t>
            </a:r>
            <a:r>
              <a:rPr sz="3000" b="1" spc="-37" baseline="1388" dirty="0">
                <a:solidFill>
                  <a:srgbClr val="993300"/>
                </a:solidFill>
                <a:latin typeface="宋体"/>
                <a:cs typeface="宋体"/>
              </a:rPr>
              <a:t>：</a:t>
            </a:r>
            <a:r>
              <a:rPr sz="3000" b="1" spc="104" baseline="1388" dirty="0">
                <a:solidFill>
                  <a:srgbClr val="993300"/>
                </a:solidFill>
                <a:latin typeface="宋体"/>
                <a:cs typeface="宋体"/>
              </a:rPr>
              <a:t>分支表达式</a:t>
            </a:r>
            <a:r>
              <a:rPr sz="2050" b="1" spc="-25" dirty="0">
                <a:solidFill>
                  <a:srgbClr val="993300"/>
                </a:solidFill>
                <a:latin typeface="Arial"/>
                <a:cs typeface="Arial"/>
              </a:rPr>
              <a:t>2</a:t>
            </a:r>
            <a:r>
              <a:rPr sz="3000" b="1" spc="-37" baseline="1388" dirty="0">
                <a:solidFill>
                  <a:srgbClr val="993300"/>
                </a:solidFill>
                <a:latin typeface="宋体"/>
                <a:cs typeface="宋体"/>
              </a:rPr>
              <a:t>：</a:t>
            </a:r>
            <a:endParaRPr sz="3000" baseline="1388">
              <a:latin typeface="宋体"/>
              <a:cs typeface="宋体"/>
            </a:endParaRPr>
          </a:p>
          <a:p>
            <a:pPr marL="509905">
              <a:lnSpc>
                <a:spcPct val="100000"/>
              </a:lnSpc>
              <a:spcBef>
                <a:spcPts val="50"/>
              </a:spcBef>
            </a:pPr>
            <a:r>
              <a:rPr sz="3000" b="1" spc="104" baseline="1388" dirty="0">
                <a:solidFill>
                  <a:srgbClr val="993300"/>
                </a:solidFill>
                <a:latin typeface="宋体"/>
                <a:cs typeface="宋体"/>
              </a:rPr>
              <a:t>默认项</a:t>
            </a:r>
            <a:r>
              <a:rPr sz="2050" b="1" spc="-10" dirty="0">
                <a:solidFill>
                  <a:srgbClr val="993300"/>
                </a:solidFill>
                <a:latin typeface="Arial"/>
                <a:cs typeface="Arial"/>
              </a:rPr>
              <a:t>(default)</a:t>
            </a:r>
            <a:r>
              <a:rPr sz="3000" b="1" spc="-15" baseline="1388" dirty="0">
                <a:solidFill>
                  <a:srgbClr val="993300"/>
                </a:solidFill>
                <a:latin typeface="宋体"/>
                <a:cs typeface="宋体"/>
              </a:rPr>
              <a:t>：</a:t>
            </a:r>
            <a:endParaRPr sz="3000" baseline="1388">
              <a:latin typeface="宋体"/>
              <a:cs typeface="宋体"/>
            </a:endParaRPr>
          </a:p>
          <a:p>
            <a:pPr marL="218440">
              <a:lnSpc>
                <a:spcPct val="100000"/>
              </a:lnSpc>
              <a:spcBef>
                <a:spcPts val="50"/>
              </a:spcBef>
            </a:pPr>
            <a:r>
              <a:rPr sz="2050" b="1" spc="-10" dirty="0">
                <a:solidFill>
                  <a:srgbClr val="FF0000"/>
                </a:solidFill>
                <a:latin typeface="Arial"/>
                <a:cs typeface="Arial"/>
              </a:rPr>
              <a:t>endcase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4221480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实验内容与步骤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51730"/>
            <a:ext cx="7769860" cy="1190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1000"/>
              </a:lnSpc>
              <a:spcBef>
                <a:spcPts val="100"/>
              </a:spcBef>
            </a:pPr>
            <a:r>
              <a:rPr sz="2200" spc="45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任务1：原理图/Verilog设计实现显示译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码 </a:t>
            </a:r>
            <a:r>
              <a:rPr sz="2750" b="1" dirty="0">
                <a:solidFill>
                  <a:srgbClr val="215968"/>
                </a:solidFill>
                <a:latin typeface="黑体"/>
                <a:cs typeface="黑体"/>
              </a:rPr>
              <a:t>MyMC14495模</a:t>
            </a:r>
            <a:r>
              <a:rPr sz="2750" b="1" spc="-50" dirty="0">
                <a:solidFill>
                  <a:srgbClr val="215968"/>
                </a:solidFill>
                <a:latin typeface="黑体"/>
                <a:cs typeface="黑体"/>
              </a:rPr>
              <a:t>块</a:t>
            </a:r>
            <a:endParaRPr sz="2750" dirty="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51008"/>
            <a:ext cx="792226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任务2：用MyMC14495模块实现数码管显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示</a:t>
            </a:r>
            <a:endParaRPr sz="4125" baseline="101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52984"/>
            <a:ext cx="6056630" cy="1122045"/>
            <a:chOff x="9144" y="252984"/>
            <a:chExt cx="6056630" cy="1122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52984"/>
              <a:ext cx="2697480" cy="11216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9111" y="252984"/>
              <a:ext cx="4026408" cy="11216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5415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设计实现</a:t>
            </a:r>
            <a:r>
              <a:rPr spc="-10" dirty="0"/>
              <a:t>MY_MC14495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52364"/>
            <a:ext cx="7541260" cy="2841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新建工程，工程名称用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MyMC14495</a:t>
            </a:r>
            <a:r>
              <a:rPr sz="3100" b="1" spc="10" dirty="0">
                <a:solidFill>
                  <a:srgbClr val="215968"/>
                </a:solidFill>
                <a:latin typeface="黑体"/>
                <a:cs typeface="黑体"/>
              </a:rPr>
              <a:t>。</a:t>
            </a:r>
            <a:endParaRPr sz="310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新建源文件，文件名称用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MyMC14495</a:t>
            </a:r>
            <a:r>
              <a:rPr sz="3100" b="1" spc="10" dirty="0">
                <a:solidFill>
                  <a:srgbClr val="215968"/>
                </a:solidFill>
                <a:latin typeface="黑体"/>
                <a:cs typeface="黑体"/>
              </a:rPr>
              <a:t>。</a:t>
            </a:r>
            <a:endParaRPr sz="310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原理图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/Verilog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方式进行设计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。</a:t>
            </a:r>
            <a:endParaRPr sz="31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404360" cy="1158240"/>
            <a:chOff x="9144" y="228600"/>
            <a:chExt cx="44043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60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9572" y="390651"/>
            <a:ext cx="3766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>
                <a:solidFill>
                  <a:srgbClr val="31859C"/>
                </a:solidFill>
                <a:latin typeface="微软雅黑"/>
                <a:cs typeface="微软雅黑"/>
              </a:rPr>
              <a:t>Verilog</a:t>
            </a:r>
            <a:r>
              <a:rPr sz="4000" spc="-15" dirty="0">
                <a:solidFill>
                  <a:srgbClr val="31859C"/>
                </a:solidFill>
                <a:latin typeface="黑体"/>
                <a:cs typeface="黑体"/>
              </a:rPr>
              <a:t>代码实现</a:t>
            </a:r>
            <a:endParaRPr sz="4000">
              <a:latin typeface="黑体"/>
              <a:cs typeface="黑体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9631" y="1844823"/>
            <a:ext cx="6876255" cy="42666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9002" y="1360932"/>
            <a:ext cx="7148598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b="1" baseline="1424" dirty="0">
                <a:solidFill>
                  <a:srgbClr val="215968"/>
                </a:solidFill>
                <a:latin typeface="黑体"/>
                <a:cs typeface="黑体"/>
              </a:rPr>
              <a:t>新建</a:t>
            </a:r>
            <a:r>
              <a:rPr sz="2000" b="1" spc="-40" dirty="0">
                <a:solidFill>
                  <a:srgbClr val="215968"/>
                </a:solidFill>
                <a:latin typeface="Times New Roman"/>
                <a:cs typeface="Times New Roman"/>
              </a:rPr>
              <a:t>Verilog</a:t>
            </a:r>
            <a:r>
              <a:rPr sz="2925" b="1" baseline="1424" dirty="0">
                <a:solidFill>
                  <a:srgbClr val="215968"/>
                </a:solidFill>
                <a:latin typeface="黑体"/>
                <a:cs typeface="黑体"/>
              </a:rPr>
              <a:t>代码需要在</a:t>
            </a:r>
            <a:r>
              <a:rPr sz="2000" b="1" dirty="0">
                <a:solidFill>
                  <a:srgbClr val="215968"/>
                </a:solidFill>
                <a:latin typeface="Times New Roman"/>
                <a:cs typeface="Times New Roman"/>
              </a:rPr>
              <a:t>New</a:t>
            </a:r>
            <a:r>
              <a:rPr sz="2000" b="1" spc="254" dirty="0">
                <a:solidFill>
                  <a:srgbClr val="21596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15968"/>
                </a:solidFill>
                <a:latin typeface="Times New Roman"/>
                <a:cs typeface="Times New Roman"/>
              </a:rPr>
              <a:t>Source</a:t>
            </a:r>
            <a:r>
              <a:rPr sz="2925" b="1" baseline="1424" dirty="0">
                <a:solidFill>
                  <a:srgbClr val="215968"/>
                </a:solidFill>
                <a:latin typeface="黑体"/>
                <a:cs typeface="黑体"/>
              </a:rPr>
              <a:t>中选择</a:t>
            </a:r>
            <a:r>
              <a:rPr sz="2000" b="1" spc="-20" dirty="0">
                <a:solidFill>
                  <a:srgbClr val="215968"/>
                </a:solidFill>
                <a:latin typeface="Times New Roman"/>
                <a:cs typeface="Times New Roman"/>
              </a:rPr>
              <a:t>Verilog</a:t>
            </a:r>
            <a:r>
              <a:rPr sz="2000" b="1" spc="240" dirty="0">
                <a:solidFill>
                  <a:srgbClr val="21596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15968"/>
                </a:solidFill>
                <a:latin typeface="Times New Roman"/>
                <a:cs typeface="Times New Roman"/>
              </a:rPr>
              <a:t>Module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72816"/>
            <a:ext cx="9144000" cy="3942079"/>
            <a:chOff x="0" y="1772816"/>
            <a:chExt cx="9144000" cy="39420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72816"/>
              <a:ext cx="9144000" cy="39416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03438" y="2546120"/>
              <a:ext cx="1728470" cy="2304415"/>
            </a:xfrm>
            <a:custGeom>
              <a:avLst/>
              <a:gdLst/>
              <a:ahLst/>
              <a:cxnLst/>
              <a:rect l="l" t="t" r="r" b="b"/>
              <a:pathLst>
                <a:path w="1728470" h="2304415">
                  <a:moveTo>
                    <a:pt x="0" y="150973"/>
                  </a:moveTo>
                  <a:lnTo>
                    <a:pt x="7696" y="103254"/>
                  </a:lnTo>
                  <a:lnTo>
                    <a:pt x="29129" y="61810"/>
                  </a:lnTo>
                  <a:lnTo>
                    <a:pt x="61810" y="29129"/>
                  </a:lnTo>
                  <a:lnTo>
                    <a:pt x="103254" y="7696"/>
                  </a:lnTo>
                  <a:lnTo>
                    <a:pt x="150973" y="0"/>
                  </a:lnTo>
                  <a:lnTo>
                    <a:pt x="1577217" y="0"/>
                  </a:lnTo>
                  <a:lnTo>
                    <a:pt x="1624936" y="7696"/>
                  </a:lnTo>
                  <a:lnTo>
                    <a:pt x="1666380" y="29129"/>
                  </a:lnTo>
                  <a:lnTo>
                    <a:pt x="1699061" y="61810"/>
                  </a:lnTo>
                  <a:lnTo>
                    <a:pt x="1720494" y="103254"/>
                  </a:lnTo>
                  <a:lnTo>
                    <a:pt x="1728191" y="150973"/>
                  </a:lnTo>
                  <a:lnTo>
                    <a:pt x="1728191" y="2153282"/>
                  </a:lnTo>
                  <a:lnTo>
                    <a:pt x="1720494" y="2201001"/>
                  </a:lnTo>
                  <a:lnTo>
                    <a:pt x="1699061" y="2242445"/>
                  </a:lnTo>
                  <a:lnTo>
                    <a:pt x="1666380" y="2275126"/>
                  </a:lnTo>
                  <a:lnTo>
                    <a:pt x="1624936" y="2296559"/>
                  </a:lnTo>
                  <a:lnTo>
                    <a:pt x="1577217" y="2304256"/>
                  </a:lnTo>
                  <a:lnTo>
                    <a:pt x="150973" y="2304256"/>
                  </a:lnTo>
                  <a:lnTo>
                    <a:pt x="103254" y="2296559"/>
                  </a:lnTo>
                  <a:lnTo>
                    <a:pt x="61810" y="2275126"/>
                  </a:lnTo>
                  <a:lnTo>
                    <a:pt x="29129" y="2242445"/>
                  </a:lnTo>
                  <a:lnTo>
                    <a:pt x="7696" y="2201001"/>
                  </a:lnTo>
                  <a:lnTo>
                    <a:pt x="0" y="2153282"/>
                  </a:lnTo>
                  <a:lnTo>
                    <a:pt x="0" y="150973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54037" y="2546120"/>
              <a:ext cx="1665605" cy="2304415"/>
            </a:xfrm>
            <a:custGeom>
              <a:avLst/>
              <a:gdLst/>
              <a:ahLst/>
              <a:cxnLst/>
              <a:rect l="l" t="t" r="r" b="b"/>
              <a:pathLst>
                <a:path w="1665604" h="2304415">
                  <a:moveTo>
                    <a:pt x="0" y="145507"/>
                  </a:moveTo>
                  <a:lnTo>
                    <a:pt x="7418" y="99516"/>
                  </a:lnTo>
                  <a:lnTo>
                    <a:pt x="28074" y="59572"/>
                  </a:lnTo>
                  <a:lnTo>
                    <a:pt x="59572" y="28074"/>
                  </a:lnTo>
                  <a:lnTo>
                    <a:pt x="99516" y="7418"/>
                  </a:lnTo>
                  <a:lnTo>
                    <a:pt x="145507" y="0"/>
                  </a:lnTo>
                  <a:lnTo>
                    <a:pt x="1520096" y="0"/>
                  </a:lnTo>
                  <a:lnTo>
                    <a:pt x="1566087" y="7418"/>
                  </a:lnTo>
                  <a:lnTo>
                    <a:pt x="1606031" y="28074"/>
                  </a:lnTo>
                  <a:lnTo>
                    <a:pt x="1637529" y="59572"/>
                  </a:lnTo>
                  <a:lnTo>
                    <a:pt x="1658185" y="99516"/>
                  </a:lnTo>
                  <a:lnTo>
                    <a:pt x="1665604" y="145507"/>
                  </a:lnTo>
                  <a:lnTo>
                    <a:pt x="1665604" y="2158748"/>
                  </a:lnTo>
                  <a:lnTo>
                    <a:pt x="1658185" y="2204739"/>
                  </a:lnTo>
                  <a:lnTo>
                    <a:pt x="1637529" y="2244683"/>
                  </a:lnTo>
                  <a:lnTo>
                    <a:pt x="1606031" y="2276181"/>
                  </a:lnTo>
                  <a:lnTo>
                    <a:pt x="1566087" y="2296837"/>
                  </a:lnTo>
                  <a:lnTo>
                    <a:pt x="1520096" y="2304256"/>
                  </a:lnTo>
                  <a:lnTo>
                    <a:pt x="145507" y="2304256"/>
                  </a:lnTo>
                  <a:lnTo>
                    <a:pt x="99516" y="2296837"/>
                  </a:lnTo>
                  <a:lnTo>
                    <a:pt x="59572" y="2276181"/>
                  </a:lnTo>
                  <a:lnTo>
                    <a:pt x="28074" y="2244683"/>
                  </a:lnTo>
                  <a:lnTo>
                    <a:pt x="7418" y="2204739"/>
                  </a:lnTo>
                  <a:lnTo>
                    <a:pt x="0" y="2158748"/>
                  </a:lnTo>
                  <a:lnTo>
                    <a:pt x="0" y="145507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1948" y="2564904"/>
              <a:ext cx="729615" cy="2304415"/>
            </a:xfrm>
            <a:custGeom>
              <a:avLst/>
              <a:gdLst/>
              <a:ahLst/>
              <a:cxnLst/>
              <a:rect l="l" t="t" r="r" b="b"/>
              <a:pathLst>
                <a:path w="729614" h="2304415">
                  <a:moveTo>
                    <a:pt x="0" y="63729"/>
                  </a:moveTo>
                  <a:lnTo>
                    <a:pt x="5008" y="38923"/>
                  </a:lnTo>
                  <a:lnTo>
                    <a:pt x="18666" y="18666"/>
                  </a:lnTo>
                  <a:lnTo>
                    <a:pt x="38923" y="5008"/>
                  </a:lnTo>
                  <a:lnTo>
                    <a:pt x="63729" y="0"/>
                  </a:lnTo>
                  <a:lnTo>
                    <a:pt x="665770" y="0"/>
                  </a:lnTo>
                  <a:lnTo>
                    <a:pt x="690576" y="5008"/>
                  </a:lnTo>
                  <a:lnTo>
                    <a:pt x="710833" y="18666"/>
                  </a:lnTo>
                  <a:lnTo>
                    <a:pt x="724491" y="38923"/>
                  </a:lnTo>
                  <a:lnTo>
                    <a:pt x="729500" y="63729"/>
                  </a:lnTo>
                  <a:lnTo>
                    <a:pt x="729500" y="2240526"/>
                  </a:lnTo>
                  <a:lnTo>
                    <a:pt x="724491" y="2265332"/>
                  </a:lnTo>
                  <a:lnTo>
                    <a:pt x="710833" y="2285589"/>
                  </a:lnTo>
                  <a:lnTo>
                    <a:pt x="690576" y="2299247"/>
                  </a:lnTo>
                  <a:lnTo>
                    <a:pt x="665770" y="2304256"/>
                  </a:lnTo>
                  <a:lnTo>
                    <a:pt x="63729" y="2304256"/>
                  </a:lnTo>
                  <a:lnTo>
                    <a:pt x="38923" y="2299247"/>
                  </a:lnTo>
                  <a:lnTo>
                    <a:pt x="18666" y="2285589"/>
                  </a:lnTo>
                  <a:lnTo>
                    <a:pt x="5008" y="2265332"/>
                  </a:lnTo>
                  <a:lnTo>
                    <a:pt x="0" y="2240526"/>
                  </a:lnTo>
                  <a:lnTo>
                    <a:pt x="0" y="63729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7852" y="2564904"/>
              <a:ext cx="792480" cy="2304415"/>
            </a:xfrm>
            <a:custGeom>
              <a:avLst/>
              <a:gdLst/>
              <a:ahLst/>
              <a:cxnLst/>
              <a:rect l="l" t="t" r="r" b="b"/>
              <a:pathLst>
                <a:path w="792479" h="2304415">
                  <a:moveTo>
                    <a:pt x="0" y="69195"/>
                  </a:moveTo>
                  <a:lnTo>
                    <a:pt x="5437" y="42261"/>
                  </a:lnTo>
                  <a:lnTo>
                    <a:pt x="20266" y="20266"/>
                  </a:lnTo>
                  <a:lnTo>
                    <a:pt x="42261" y="5437"/>
                  </a:lnTo>
                  <a:lnTo>
                    <a:pt x="69195" y="0"/>
                  </a:lnTo>
                  <a:lnTo>
                    <a:pt x="722892" y="0"/>
                  </a:lnTo>
                  <a:lnTo>
                    <a:pt x="749826" y="5437"/>
                  </a:lnTo>
                  <a:lnTo>
                    <a:pt x="771821" y="20266"/>
                  </a:lnTo>
                  <a:lnTo>
                    <a:pt x="786650" y="42261"/>
                  </a:lnTo>
                  <a:lnTo>
                    <a:pt x="792088" y="69195"/>
                  </a:lnTo>
                  <a:lnTo>
                    <a:pt x="792088" y="2235060"/>
                  </a:lnTo>
                  <a:lnTo>
                    <a:pt x="786650" y="2261994"/>
                  </a:lnTo>
                  <a:lnTo>
                    <a:pt x="771821" y="2283989"/>
                  </a:lnTo>
                  <a:lnTo>
                    <a:pt x="749826" y="2298818"/>
                  </a:lnTo>
                  <a:lnTo>
                    <a:pt x="722892" y="2304256"/>
                  </a:lnTo>
                  <a:lnTo>
                    <a:pt x="69195" y="2304256"/>
                  </a:lnTo>
                  <a:lnTo>
                    <a:pt x="42261" y="2298818"/>
                  </a:lnTo>
                  <a:lnTo>
                    <a:pt x="20266" y="2283989"/>
                  </a:lnTo>
                  <a:lnTo>
                    <a:pt x="5437" y="2261994"/>
                  </a:lnTo>
                  <a:lnTo>
                    <a:pt x="0" y="2235060"/>
                  </a:lnTo>
                  <a:lnTo>
                    <a:pt x="0" y="69195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2336" y="2546118"/>
              <a:ext cx="1008380" cy="2304415"/>
            </a:xfrm>
            <a:custGeom>
              <a:avLst/>
              <a:gdLst/>
              <a:ahLst/>
              <a:cxnLst/>
              <a:rect l="l" t="t" r="r" b="b"/>
              <a:pathLst>
                <a:path w="1008379" h="2304415">
                  <a:moveTo>
                    <a:pt x="0" y="88067"/>
                  </a:moveTo>
                  <a:lnTo>
                    <a:pt x="6920" y="53787"/>
                  </a:lnTo>
                  <a:lnTo>
                    <a:pt x="25794" y="25794"/>
                  </a:lnTo>
                  <a:lnTo>
                    <a:pt x="53787" y="6920"/>
                  </a:lnTo>
                  <a:lnTo>
                    <a:pt x="88067" y="0"/>
                  </a:lnTo>
                  <a:lnTo>
                    <a:pt x="920043" y="0"/>
                  </a:lnTo>
                  <a:lnTo>
                    <a:pt x="954323" y="6920"/>
                  </a:lnTo>
                  <a:lnTo>
                    <a:pt x="982316" y="25794"/>
                  </a:lnTo>
                  <a:lnTo>
                    <a:pt x="1001190" y="53787"/>
                  </a:lnTo>
                  <a:lnTo>
                    <a:pt x="1008111" y="88067"/>
                  </a:lnTo>
                  <a:lnTo>
                    <a:pt x="1008111" y="2216188"/>
                  </a:lnTo>
                  <a:lnTo>
                    <a:pt x="1001190" y="2250468"/>
                  </a:lnTo>
                  <a:lnTo>
                    <a:pt x="982316" y="2278461"/>
                  </a:lnTo>
                  <a:lnTo>
                    <a:pt x="954323" y="2297335"/>
                  </a:lnTo>
                  <a:lnTo>
                    <a:pt x="920043" y="2304256"/>
                  </a:lnTo>
                  <a:lnTo>
                    <a:pt x="88067" y="2304256"/>
                  </a:lnTo>
                  <a:lnTo>
                    <a:pt x="53787" y="2297335"/>
                  </a:lnTo>
                  <a:lnTo>
                    <a:pt x="25794" y="2278461"/>
                  </a:lnTo>
                  <a:lnTo>
                    <a:pt x="6920" y="2250468"/>
                  </a:lnTo>
                  <a:lnTo>
                    <a:pt x="0" y="2216188"/>
                  </a:lnTo>
                  <a:lnTo>
                    <a:pt x="0" y="88067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9312" y="2564904"/>
              <a:ext cx="1008380" cy="2304415"/>
            </a:xfrm>
            <a:custGeom>
              <a:avLst/>
              <a:gdLst/>
              <a:ahLst/>
              <a:cxnLst/>
              <a:rect l="l" t="t" r="r" b="b"/>
              <a:pathLst>
                <a:path w="1008380" h="2304415">
                  <a:moveTo>
                    <a:pt x="0" y="88067"/>
                  </a:moveTo>
                  <a:lnTo>
                    <a:pt x="6920" y="53787"/>
                  </a:lnTo>
                  <a:lnTo>
                    <a:pt x="25794" y="25794"/>
                  </a:lnTo>
                  <a:lnTo>
                    <a:pt x="53787" y="6920"/>
                  </a:lnTo>
                  <a:lnTo>
                    <a:pt x="88067" y="0"/>
                  </a:lnTo>
                  <a:lnTo>
                    <a:pt x="920043" y="0"/>
                  </a:lnTo>
                  <a:lnTo>
                    <a:pt x="954323" y="6920"/>
                  </a:lnTo>
                  <a:lnTo>
                    <a:pt x="982316" y="25794"/>
                  </a:lnTo>
                  <a:lnTo>
                    <a:pt x="1001190" y="53787"/>
                  </a:lnTo>
                  <a:lnTo>
                    <a:pt x="1008111" y="88067"/>
                  </a:lnTo>
                  <a:lnTo>
                    <a:pt x="1008111" y="2216188"/>
                  </a:lnTo>
                  <a:lnTo>
                    <a:pt x="1001190" y="2250468"/>
                  </a:lnTo>
                  <a:lnTo>
                    <a:pt x="982316" y="2278461"/>
                  </a:lnTo>
                  <a:lnTo>
                    <a:pt x="954323" y="2297335"/>
                  </a:lnTo>
                  <a:lnTo>
                    <a:pt x="920043" y="2304256"/>
                  </a:lnTo>
                  <a:lnTo>
                    <a:pt x="88067" y="2304256"/>
                  </a:lnTo>
                  <a:lnTo>
                    <a:pt x="53787" y="2297335"/>
                  </a:lnTo>
                  <a:lnTo>
                    <a:pt x="25794" y="2278461"/>
                  </a:lnTo>
                  <a:lnTo>
                    <a:pt x="6920" y="2250468"/>
                  </a:lnTo>
                  <a:lnTo>
                    <a:pt x="0" y="2216188"/>
                  </a:lnTo>
                  <a:lnTo>
                    <a:pt x="0" y="88067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461" y="2564904"/>
              <a:ext cx="1288415" cy="2304415"/>
            </a:xfrm>
            <a:custGeom>
              <a:avLst/>
              <a:gdLst/>
              <a:ahLst/>
              <a:cxnLst/>
              <a:rect l="l" t="t" r="r" b="b"/>
              <a:pathLst>
                <a:path w="1288414" h="2304415">
                  <a:moveTo>
                    <a:pt x="0" y="112506"/>
                  </a:moveTo>
                  <a:lnTo>
                    <a:pt x="8841" y="68713"/>
                  </a:lnTo>
                  <a:lnTo>
                    <a:pt x="32952" y="32952"/>
                  </a:lnTo>
                  <a:lnTo>
                    <a:pt x="68713" y="8841"/>
                  </a:lnTo>
                  <a:lnTo>
                    <a:pt x="112506" y="0"/>
                  </a:lnTo>
                  <a:lnTo>
                    <a:pt x="1175336" y="0"/>
                  </a:lnTo>
                  <a:lnTo>
                    <a:pt x="1219128" y="8841"/>
                  </a:lnTo>
                  <a:lnTo>
                    <a:pt x="1254890" y="32952"/>
                  </a:lnTo>
                  <a:lnTo>
                    <a:pt x="1279001" y="68713"/>
                  </a:lnTo>
                  <a:lnTo>
                    <a:pt x="1287843" y="112506"/>
                  </a:lnTo>
                  <a:lnTo>
                    <a:pt x="1287843" y="2191750"/>
                  </a:lnTo>
                  <a:lnTo>
                    <a:pt x="1279001" y="2235542"/>
                  </a:lnTo>
                  <a:lnTo>
                    <a:pt x="1254890" y="2271303"/>
                  </a:lnTo>
                  <a:lnTo>
                    <a:pt x="1219128" y="2295414"/>
                  </a:lnTo>
                  <a:lnTo>
                    <a:pt x="1175336" y="2304256"/>
                  </a:lnTo>
                  <a:lnTo>
                    <a:pt x="112506" y="2304256"/>
                  </a:lnTo>
                  <a:lnTo>
                    <a:pt x="68713" y="2295414"/>
                  </a:lnTo>
                  <a:lnTo>
                    <a:pt x="32952" y="2271303"/>
                  </a:lnTo>
                  <a:lnTo>
                    <a:pt x="8841" y="2235542"/>
                  </a:lnTo>
                  <a:lnTo>
                    <a:pt x="0" y="2191750"/>
                  </a:lnTo>
                  <a:lnTo>
                    <a:pt x="0" y="112506"/>
                  </a:lnTo>
                  <a:close/>
                </a:path>
              </a:pathLst>
            </a:custGeom>
            <a:ln w="25400">
              <a:solidFill>
                <a:srgbClr val="F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1509" y="4869160"/>
              <a:ext cx="8209280" cy="432434"/>
            </a:xfrm>
            <a:custGeom>
              <a:avLst/>
              <a:gdLst/>
              <a:ahLst/>
              <a:cxnLst/>
              <a:rect l="l" t="t" r="r" b="b"/>
              <a:pathLst>
                <a:path w="8209280" h="432435">
                  <a:moveTo>
                    <a:pt x="0" y="37741"/>
                  </a:moveTo>
                  <a:lnTo>
                    <a:pt x="2965" y="23050"/>
                  </a:lnTo>
                  <a:lnTo>
                    <a:pt x="11054" y="11054"/>
                  </a:lnTo>
                  <a:lnTo>
                    <a:pt x="23050" y="2965"/>
                  </a:lnTo>
                  <a:lnTo>
                    <a:pt x="37740" y="0"/>
                  </a:lnTo>
                  <a:lnTo>
                    <a:pt x="8171171" y="0"/>
                  </a:lnTo>
                  <a:lnTo>
                    <a:pt x="8185861" y="2965"/>
                  </a:lnTo>
                  <a:lnTo>
                    <a:pt x="8197858" y="11054"/>
                  </a:lnTo>
                  <a:lnTo>
                    <a:pt x="8205946" y="23050"/>
                  </a:lnTo>
                  <a:lnTo>
                    <a:pt x="8208912" y="37741"/>
                  </a:lnTo>
                  <a:lnTo>
                    <a:pt x="8208912" y="394306"/>
                  </a:lnTo>
                  <a:lnTo>
                    <a:pt x="8205946" y="408997"/>
                  </a:lnTo>
                  <a:lnTo>
                    <a:pt x="8197858" y="420993"/>
                  </a:lnTo>
                  <a:lnTo>
                    <a:pt x="8185861" y="429082"/>
                  </a:lnTo>
                  <a:lnTo>
                    <a:pt x="8171171" y="432048"/>
                  </a:lnTo>
                  <a:lnTo>
                    <a:pt x="37740" y="432048"/>
                  </a:lnTo>
                  <a:lnTo>
                    <a:pt x="23050" y="429082"/>
                  </a:lnTo>
                  <a:lnTo>
                    <a:pt x="11054" y="420993"/>
                  </a:lnTo>
                  <a:lnTo>
                    <a:pt x="2965" y="408997"/>
                  </a:lnTo>
                  <a:lnTo>
                    <a:pt x="0" y="394306"/>
                  </a:lnTo>
                  <a:lnTo>
                    <a:pt x="0" y="37741"/>
                  </a:lnTo>
                  <a:close/>
                </a:path>
              </a:pathLst>
            </a:custGeom>
            <a:ln w="254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51412" y="4315459"/>
            <a:ext cx="17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3219" y="4373371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7914" y="4400804"/>
            <a:ext cx="15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7900" y="4400804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860" y="4400804"/>
            <a:ext cx="17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622" y="4251452"/>
            <a:ext cx="168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7669" y="4333747"/>
            <a:ext cx="88773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8350">
              <a:lnSpc>
                <a:spcPct val="118300"/>
              </a:lnSpc>
              <a:spcBef>
                <a:spcPts val="100"/>
              </a:spcBef>
            </a:pP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f </a:t>
            </a:r>
            <a:r>
              <a:rPr sz="2400" spc="-10" dirty="0">
                <a:solidFill>
                  <a:srgbClr val="0000CC"/>
                </a:solidFill>
                <a:latin typeface="Calibri"/>
                <a:cs typeface="Calibri"/>
              </a:rPr>
              <a:t>enable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228600"/>
            <a:ext cx="4904740" cy="1158240"/>
            <a:chOff x="0" y="228600"/>
            <a:chExt cx="4904740" cy="115824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5176"/>
              <a:ext cx="2365248" cy="11216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783" y="228600"/>
              <a:ext cx="3203447" cy="1121664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2916" y="390651"/>
            <a:ext cx="4274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Verilog</a:t>
            </a:r>
            <a:r>
              <a:rPr spc="-10" dirty="0">
                <a:latin typeface="黑体"/>
                <a:cs typeface="黑体"/>
              </a:rPr>
              <a:t>原理图实现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28600"/>
            <a:ext cx="4404360" cy="1158240"/>
            <a:chOff x="9144" y="228600"/>
            <a:chExt cx="4404360" cy="115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65176"/>
              <a:ext cx="2371344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6023" y="228600"/>
              <a:ext cx="2697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90651"/>
            <a:ext cx="3766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Verilog</a:t>
            </a:r>
            <a:r>
              <a:rPr spc="-15" dirty="0">
                <a:latin typeface="黑体"/>
                <a:cs typeface="黑体"/>
              </a:rPr>
              <a:t>代码实现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92" y="1649476"/>
            <a:ext cx="2672715" cy="44088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6850" marR="1116965" indent="-18415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alibri"/>
                <a:cs typeface="Calibri"/>
              </a:rPr>
              <a:t>module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MC14495( </a:t>
            </a:r>
            <a:r>
              <a:rPr sz="1600" dirty="0">
                <a:latin typeface="Calibri"/>
                <a:cs typeface="Calibri"/>
              </a:rPr>
              <a:t>input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[3:0]D, </a:t>
            </a:r>
            <a:r>
              <a:rPr sz="1600" dirty="0">
                <a:latin typeface="Calibri"/>
                <a:cs typeface="Calibri"/>
              </a:rPr>
              <a:t>input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LE,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ts val="1910"/>
              </a:lnSpc>
              <a:spcBef>
                <a:spcPts val="25"/>
              </a:spcBef>
            </a:pPr>
            <a:r>
              <a:rPr sz="1600" dirty="0">
                <a:latin typeface="Calibri"/>
                <a:cs typeface="Calibri"/>
              </a:rPr>
              <a:t>input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Point,</a:t>
            </a:r>
            <a:endParaRPr sz="1600" dirty="0">
              <a:latin typeface="Calibri"/>
              <a:cs typeface="Calibri"/>
            </a:endParaRPr>
          </a:p>
          <a:p>
            <a:pPr marL="196850" marR="805815">
              <a:lnSpc>
                <a:spcPts val="1900"/>
              </a:lnSpc>
              <a:spcBef>
                <a:spcPts val="70"/>
              </a:spcBef>
            </a:pPr>
            <a:r>
              <a:rPr sz="1600" dirty="0">
                <a:latin typeface="Calibri"/>
                <a:cs typeface="Calibri"/>
              </a:rPr>
              <a:t>output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[6:0]LED, </a:t>
            </a:r>
            <a:r>
              <a:rPr sz="1600" dirty="0">
                <a:latin typeface="Calibri"/>
                <a:cs typeface="Calibri"/>
              </a:rPr>
              <a:t>output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p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830"/>
              </a:lnSpc>
            </a:pPr>
            <a:r>
              <a:rPr sz="1600" spc="-25" dirty="0">
                <a:latin typeface="Calibri"/>
                <a:cs typeface="Calibri"/>
              </a:rPr>
              <a:t>);</a:t>
            </a:r>
            <a:endParaRPr sz="1600" dirty="0">
              <a:latin typeface="Calibri"/>
              <a:cs typeface="Calibri"/>
            </a:endParaRPr>
          </a:p>
          <a:p>
            <a:pPr marL="196850" marR="1046480" indent="-184150">
              <a:lnSpc>
                <a:spcPct val="100000"/>
              </a:lnSpc>
              <a:spcBef>
                <a:spcPts val="70"/>
              </a:spcBef>
            </a:pPr>
            <a:r>
              <a:rPr sz="1600" dirty="0">
                <a:latin typeface="Calibri"/>
                <a:cs typeface="Calibri"/>
              </a:rPr>
              <a:t>always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@(</a:t>
            </a:r>
            <a:r>
              <a:rPr sz="1600" dirty="0">
                <a:latin typeface="宋体"/>
                <a:cs typeface="宋体"/>
              </a:rPr>
              <a:t>①</a:t>
            </a:r>
            <a:r>
              <a:rPr sz="1600" dirty="0">
                <a:latin typeface="Calibri"/>
                <a:cs typeface="Calibri"/>
              </a:rPr>
              <a:t>)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begin </a:t>
            </a:r>
            <a:r>
              <a:rPr sz="1600" dirty="0">
                <a:latin typeface="Calibri"/>
                <a:cs typeface="Calibri"/>
              </a:rPr>
              <a:t>if(</a:t>
            </a:r>
            <a:r>
              <a:rPr sz="1600" dirty="0">
                <a:latin typeface="宋体"/>
                <a:cs typeface="宋体"/>
              </a:rPr>
              <a:t>②</a:t>
            </a:r>
            <a:r>
              <a:rPr sz="1600" dirty="0">
                <a:latin typeface="Calibri"/>
                <a:cs typeface="Calibri"/>
              </a:rPr>
              <a:t>)</a:t>
            </a:r>
            <a:r>
              <a:rPr sz="1600" spc="-10" dirty="0">
                <a:latin typeface="Calibri"/>
                <a:cs typeface="Calibri"/>
              </a:rPr>
              <a:t> begin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ts val="1885"/>
              </a:lnSpc>
            </a:pPr>
            <a:r>
              <a:rPr sz="1600" dirty="0">
                <a:latin typeface="宋体"/>
                <a:cs typeface="宋体"/>
              </a:rPr>
              <a:t>③</a:t>
            </a:r>
          </a:p>
          <a:p>
            <a:pPr marL="196850">
              <a:lnSpc>
                <a:spcPts val="1895"/>
              </a:lnSpc>
            </a:pPr>
            <a:r>
              <a:rPr sz="1600" spc="-25" dirty="0">
                <a:latin typeface="Calibri"/>
                <a:cs typeface="Calibri"/>
              </a:rPr>
              <a:t>end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ts val="1910"/>
              </a:lnSpc>
            </a:pPr>
            <a:r>
              <a:rPr sz="1600" dirty="0">
                <a:latin typeface="Calibri"/>
                <a:cs typeface="Calibri"/>
              </a:rPr>
              <a:t>else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begin</a:t>
            </a:r>
            <a:endParaRPr sz="16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75"/>
              </a:spcBef>
            </a:pPr>
            <a:r>
              <a:rPr sz="1600" dirty="0">
                <a:latin typeface="Calibri"/>
                <a:cs typeface="Calibri"/>
              </a:rPr>
              <a:t>case</a:t>
            </a:r>
            <a:r>
              <a:rPr sz="1600" spc="-25" dirty="0">
                <a:latin typeface="Calibri"/>
                <a:cs typeface="Calibri"/>
              </a:rPr>
              <a:t> (</a:t>
            </a:r>
            <a:r>
              <a:rPr sz="1600" spc="-25" dirty="0">
                <a:latin typeface="宋体"/>
                <a:cs typeface="宋体"/>
              </a:rPr>
              <a:t>④</a:t>
            </a:r>
            <a:r>
              <a:rPr sz="1600" spc="-25" dirty="0"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 marL="565150">
              <a:lnSpc>
                <a:spcPts val="1910"/>
              </a:lnSpc>
            </a:pPr>
            <a:r>
              <a:rPr sz="1600" dirty="0">
                <a:latin typeface="Calibri"/>
                <a:cs typeface="Calibri"/>
              </a:rPr>
              <a:t>4'h0: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LED &lt;= </a:t>
            </a:r>
            <a:r>
              <a:rPr sz="1600" spc="-10" dirty="0">
                <a:latin typeface="Calibri"/>
                <a:cs typeface="Calibri"/>
              </a:rPr>
              <a:t>7'b0000001;</a:t>
            </a:r>
            <a:endParaRPr sz="1600" dirty="0">
              <a:latin typeface="Calibri"/>
              <a:cs typeface="Calibri"/>
            </a:endParaRPr>
          </a:p>
          <a:p>
            <a:pPr marL="565150">
              <a:lnSpc>
                <a:spcPts val="1895"/>
              </a:lnSpc>
            </a:pPr>
            <a:r>
              <a:rPr sz="1600" dirty="0">
                <a:latin typeface="Calibri"/>
                <a:cs typeface="Calibri"/>
              </a:rPr>
              <a:t>4‘h1: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LED &lt;= </a:t>
            </a:r>
            <a:r>
              <a:rPr sz="1600" spc="-25" dirty="0">
                <a:latin typeface="宋体"/>
                <a:cs typeface="宋体"/>
              </a:rPr>
              <a:t>⑤</a:t>
            </a:r>
            <a:r>
              <a:rPr sz="1600" spc="-25" dirty="0">
                <a:latin typeface="Calibri"/>
                <a:cs typeface="Calibri"/>
              </a:rPr>
              <a:t>;</a:t>
            </a:r>
            <a:endParaRPr sz="1600" dirty="0">
              <a:latin typeface="Calibri"/>
              <a:cs typeface="Calibri"/>
            </a:endParaRPr>
          </a:p>
          <a:p>
            <a:pPr marL="565150">
              <a:lnSpc>
                <a:spcPts val="1895"/>
              </a:lnSpc>
            </a:pPr>
            <a:r>
              <a:rPr sz="1600" spc="-10" dirty="0">
                <a:latin typeface="Calibri"/>
                <a:cs typeface="Calibri"/>
              </a:rPr>
              <a:t>...............</a:t>
            </a:r>
            <a:endParaRPr sz="1600" dirty="0">
              <a:latin typeface="Calibri"/>
              <a:cs typeface="Calibri"/>
            </a:endParaRPr>
          </a:p>
          <a:p>
            <a:pPr marL="196850" marR="1607820" indent="184150">
              <a:lnSpc>
                <a:spcPts val="1900"/>
              </a:lnSpc>
              <a:spcBef>
                <a:spcPts val="65"/>
              </a:spcBef>
            </a:pPr>
            <a:r>
              <a:rPr sz="1600" spc="-10" dirty="0">
                <a:latin typeface="Calibri"/>
                <a:cs typeface="Calibri"/>
              </a:rPr>
              <a:t>endcase </a:t>
            </a:r>
            <a:r>
              <a:rPr sz="1600" spc="-25" dirty="0">
                <a:latin typeface="Calibri"/>
                <a:cs typeface="Calibri"/>
              </a:rPr>
              <a:t>end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436" y="1590547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036" y="1855723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036" y="1997837"/>
            <a:ext cx="3338829" cy="226504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10" dirty="0">
                <a:latin typeface="Calibri"/>
                <a:cs typeface="Calibri"/>
              </a:rPr>
              <a:t>endmodule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49700"/>
              </a:lnSpc>
              <a:spcBef>
                <a:spcPts val="10"/>
              </a:spcBef>
            </a:pPr>
            <a:r>
              <a:rPr sz="1550" b="1" dirty="0">
                <a:latin typeface="宋体"/>
                <a:cs typeface="宋体"/>
              </a:rPr>
              <a:t>本部分需要各位同学基于对</a:t>
            </a:r>
            <a:r>
              <a:rPr sz="1600" b="1" spc="-10" dirty="0">
                <a:latin typeface="Calibri"/>
                <a:cs typeface="Calibri"/>
              </a:rPr>
              <a:t>MC14495</a:t>
            </a:r>
            <a:r>
              <a:rPr sz="1550" b="1" dirty="0">
                <a:latin typeface="宋体"/>
                <a:cs typeface="宋体"/>
              </a:rPr>
              <a:t>模块以及</a:t>
            </a:r>
            <a:r>
              <a:rPr sz="1600" b="1" spc="-20" dirty="0">
                <a:latin typeface="Calibri"/>
                <a:cs typeface="Calibri"/>
              </a:rPr>
              <a:t>Verilog</a:t>
            </a:r>
            <a:r>
              <a:rPr sz="1550" b="1" dirty="0">
                <a:latin typeface="宋体"/>
                <a:cs typeface="宋体"/>
              </a:rPr>
              <a:t>代码的理解，将挖</a:t>
            </a:r>
            <a:r>
              <a:rPr sz="1550" b="1" spc="-50" dirty="0">
                <a:latin typeface="宋体"/>
                <a:cs typeface="宋体"/>
              </a:rPr>
              <a:t>空</a:t>
            </a:r>
            <a:r>
              <a:rPr sz="1550" b="1" dirty="0">
                <a:latin typeface="宋体"/>
                <a:cs typeface="宋体"/>
              </a:rPr>
              <a:t>处</a:t>
            </a:r>
            <a:r>
              <a:rPr sz="1550" b="1" spc="-150" dirty="0">
                <a:latin typeface="宋体"/>
                <a:cs typeface="宋体"/>
              </a:rPr>
              <a:t>①～</a:t>
            </a:r>
            <a:r>
              <a:rPr sz="1550" b="1" dirty="0">
                <a:latin typeface="宋体"/>
                <a:cs typeface="宋体"/>
              </a:rPr>
              <a:t> ⑤以及省略</a:t>
            </a:r>
            <a:r>
              <a:rPr sz="1600" b="1" spc="-10" dirty="0">
                <a:latin typeface="Calibri"/>
                <a:cs typeface="Calibri"/>
              </a:rPr>
              <a:t>...............</a:t>
            </a:r>
            <a:r>
              <a:rPr sz="1550" b="1" dirty="0">
                <a:latin typeface="宋体"/>
                <a:cs typeface="宋体"/>
              </a:rPr>
              <a:t>处补充</a:t>
            </a:r>
            <a:r>
              <a:rPr sz="1550" b="1" spc="-50" dirty="0">
                <a:latin typeface="宋体"/>
                <a:cs typeface="宋体"/>
              </a:rPr>
              <a:t>完</a:t>
            </a:r>
            <a:r>
              <a:rPr sz="1550" b="1" dirty="0">
                <a:latin typeface="宋体"/>
                <a:cs typeface="宋体"/>
              </a:rPr>
              <a:t>整。其中一些提醒如下</a:t>
            </a:r>
            <a:r>
              <a:rPr sz="1550" b="1" spc="-50" dirty="0">
                <a:latin typeface="宋体"/>
                <a:cs typeface="宋体"/>
              </a:rPr>
              <a:t>：</a:t>
            </a:r>
            <a:endParaRPr sz="155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1015"/>
              </a:spcBef>
            </a:pPr>
            <a:r>
              <a:rPr sz="1550" b="1" spc="-50" dirty="0">
                <a:latin typeface="宋体"/>
                <a:cs typeface="宋体"/>
              </a:rPr>
              <a:t>①  </a:t>
            </a:r>
            <a:r>
              <a:rPr sz="1600" b="1" spc="55" dirty="0">
                <a:latin typeface="Calibri"/>
                <a:cs typeface="Calibri"/>
              </a:rPr>
              <a:t>: </a:t>
            </a:r>
            <a:r>
              <a:rPr sz="1550" b="1" dirty="0">
                <a:latin typeface="宋体"/>
                <a:cs typeface="宋体"/>
              </a:rPr>
              <a:t>对任意</a:t>
            </a:r>
            <a:r>
              <a:rPr sz="1600" b="1" spc="-10" dirty="0">
                <a:latin typeface="Calibri"/>
                <a:cs typeface="Calibri"/>
              </a:rPr>
              <a:t>input</a:t>
            </a:r>
            <a:r>
              <a:rPr sz="1550" b="1" dirty="0">
                <a:latin typeface="宋体"/>
                <a:cs typeface="宋体"/>
              </a:rPr>
              <a:t>信号变化时触</a:t>
            </a:r>
            <a:r>
              <a:rPr sz="1550" b="1" spc="-50" dirty="0">
                <a:latin typeface="宋体"/>
                <a:cs typeface="宋体"/>
              </a:rPr>
              <a:t>发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9036" y="4252467"/>
            <a:ext cx="2832100" cy="14706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50" b="1" spc="-70" dirty="0">
                <a:latin typeface="宋体"/>
                <a:cs typeface="宋体"/>
              </a:rPr>
              <a:t>②  </a:t>
            </a:r>
            <a:r>
              <a:rPr sz="1600" b="1" spc="45" dirty="0">
                <a:latin typeface="Calibri"/>
                <a:cs typeface="Calibri"/>
              </a:rPr>
              <a:t>: </a:t>
            </a:r>
            <a:r>
              <a:rPr sz="1550" b="1" dirty="0">
                <a:latin typeface="宋体"/>
                <a:cs typeface="宋体"/>
              </a:rPr>
              <a:t>真值表中的</a:t>
            </a:r>
            <a:r>
              <a:rPr sz="1600" b="1" spc="-10" dirty="0">
                <a:latin typeface="Calibri"/>
                <a:cs typeface="Calibri"/>
              </a:rPr>
              <a:t>LE</a:t>
            </a:r>
            <a:r>
              <a:rPr sz="1550" b="1" dirty="0">
                <a:latin typeface="宋体"/>
                <a:cs typeface="宋体"/>
              </a:rPr>
              <a:t>特殊情</a:t>
            </a:r>
            <a:r>
              <a:rPr sz="1550" b="1" spc="-50" dirty="0">
                <a:latin typeface="宋体"/>
                <a:cs typeface="宋体"/>
              </a:rPr>
              <a:t>况</a:t>
            </a:r>
            <a:endParaRPr sz="1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50" b="1" spc="-55" dirty="0">
                <a:latin typeface="宋体"/>
                <a:cs typeface="宋体"/>
              </a:rPr>
              <a:t>③  </a:t>
            </a:r>
            <a:r>
              <a:rPr sz="1600" b="1" spc="45" dirty="0">
                <a:latin typeface="Calibri"/>
                <a:cs typeface="Calibri"/>
              </a:rPr>
              <a:t>: </a:t>
            </a:r>
            <a:r>
              <a:rPr sz="1600" b="1" spc="-10" dirty="0">
                <a:latin typeface="Calibri"/>
                <a:cs typeface="Calibri"/>
              </a:rPr>
              <a:t>LE</a:t>
            </a:r>
            <a:r>
              <a:rPr sz="1550" b="1" dirty="0">
                <a:latin typeface="宋体"/>
                <a:cs typeface="宋体"/>
              </a:rPr>
              <a:t>特殊情况时数码管的</a:t>
            </a:r>
            <a:r>
              <a:rPr sz="1550" b="1" spc="-50" dirty="0">
                <a:latin typeface="宋体"/>
                <a:cs typeface="宋体"/>
              </a:rPr>
              <a:t>值</a:t>
            </a:r>
            <a:endParaRPr sz="1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550" b="1" spc="-65" dirty="0">
                <a:latin typeface="宋体"/>
                <a:cs typeface="宋体"/>
              </a:rPr>
              <a:t>④  </a:t>
            </a:r>
            <a:r>
              <a:rPr sz="1600" b="1" spc="45" dirty="0">
                <a:latin typeface="Calibri"/>
                <a:cs typeface="Calibri"/>
              </a:rPr>
              <a:t>: </a:t>
            </a:r>
            <a:r>
              <a:rPr sz="1550" b="1" dirty="0">
                <a:latin typeface="宋体"/>
                <a:cs typeface="宋体"/>
              </a:rPr>
              <a:t>针对不同输入</a:t>
            </a:r>
            <a:r>
              <a:rPr sz="1600" b="1" dirty="0">
                <a:latin typeface="Calibri"/>
                <a:cs typeface="Calibri"/>
              </a:rPr>
              <a:t>D</a:t>
            </a:r>
            <a:r>
              <a:rPr sz="1550" b="1" dirty="0">
                <a:latin typeface="宋体"/>
                <a:cs typeface="宋体"/>
              </a:rPr>
              <a:t>的</a:t>
            </a:r>
            <a:r>
              <a:rPr sz="1600" b="1" spc="-10" dirty="0">
                <a:latin typeface="Calibri"/>
                <a:cs typeface="Calibri"/>
              </a:rPr>
              <a:t>Case</a:t>
            </a:r>
            <a:r>
              <a:rPr sz="1550" b="1" dirty="0">
                <a:latin typeface="宋体"/>
                <a:cs typeface="宋体"/>
              </a:rPr>
              <a:t>语</a:t>
            </a:r>
            <a:r>
              <a:rPr sz="1550" b="1" spc="-50" dirty="0">
                <a:latin typeface="宋体"/>
                <a:cs typeface="宋体"/>
              </a:rPr>
              <a:t>句</a:t>
            </a:r>
            <a:endParaRPr sz="1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550" b="1" spc="-80" dirty="0">
                <a:latin typeface="宋体"/>
                <a:cs typeface="宋体"/>
              </a:rPr>
              <a:t>⑤  </a:t>
            </a:r>
            <a:r>
              <a:rPr sz="1600" b="1" spc="35" dirty="0">
                <a:latin typeface="Calibri"/>
                <a:cs typeface="Calibri"/>
              </a:rPr>
              <a:t>: </a:t>
            </a:r>
            <a:r>
              <a:rPr sz="1550" b="1" dirty="0">
                <a:latin typeface="宋体"/>
                <a:cs typeface="宋体"/>
              </a:rPr>
              <a:t>七段数码管真值</a:t>
            </a:r>
            <a:r>
              <a:rPr sz="1550" b="1" spc="-50" dirty="0">
                <a:latin typeface="宋体"/>
                <a:cs typeface="宋体"/>
              </a:rPr>
              <a:t>表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036" y="5823432"/>
            <a:ext cx="2892425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dirty="0">
                <a:latin typeface="宋体"/>
                <a:cs typeface="宋体"/>
              </a:rPr>
              <a:t>注意挖空处可能不止一行代码</a:t>
            </a:r>
            <a:r>
              <a:rPr sz="1550" b="1" spc="-50" dirty="0">
                <a:latin typeface="宋体"/>
                <a:cs typeface="宋体"/>
              </a:rPr>
              <a:t>！</a:t>
            </a:r>
            <a:endParaRPr sz="1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52984"/>
            <a:ext cx="7315200" cy="1122045"/>
            <a:chOff x="9144" y="252984"/>
            <a:chExt cx="7315200" cy="1122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52984"/>
              <a:ext cx="3203448" cy="11216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8127" y="252984"/>
              <a:ext cx="1682496" cy="11216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3111" y="252984"/>
              <a:ext cx="3761232" cy="11216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66744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原理图设计实现</a:t>
            </a:r>
            <a:r>
              <a:rPr spc="-10" dirty="0"/>
              <a:t>MyMC14495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620012"/>
            <a:ext cx="7823834" cy="217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200" b="1" dirty="0">
                <a:solidFill>
                  <a:srgbClr val="215968"/>
                </a:solidFill>
                <a:latin typeface="Times New Roman"/>
                <a:cs typeface="Times New Roman"/>
              </a:rPr>
              <a:t>Check</a:t>
            </a:r>
            <a:r>
              <a:rPr sz="3200" b="1" spc="25" dirty="0">
                <a:solidFill>
                  <a:srgbClr val="21596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15968"/>
                </a:solidFill>
                <a:latin typeface="Times New Roman"/>
                <a:cs typeface="Times New Roman"/>
              </a:rPr>
              <a:t>Design</a:t>
            </a:r>
            <a:r>
              <a:rPr sz="3200" b="1" spc="25" dirty="0">
                <a:solidFill>
                  <a:srgbClr val="21596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15968"/>
                </a:solidFill>
                <a:latin typeface="Times New Roman"/>
                <a:cs typeface="Times New Roman"/>
              </a:rPr>
              <a:t>Rules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，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检查错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误</a:t>
            </a:r>
            <a:endParaRPr sz="31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黑体"/>
              <a:cs typeface="黑体"/>
            </a:endParaRPr>
          </a:p>
          <a:p>
            <a:pPr marL="355600" marR="5080" indent="-342900">
              <a:lnSpc>
                <a:spcPct val="101899"/>
              </a:lnSpc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200" b="1" dirty="0">
                <a:solidFill>
                  <a:srgbClr val="215968"/>
                </a:solidFill>
                <a:latin typeface="Times New Roman"/>
                <a:cs typeface="Times New Roman"/>
              </a:rPr>
              <a:t>View</a:t>
            </a:r>
            <a:r>
              <a:rPr sz="3200" b="1" spc="-35" dirty="0">
                <a:solidFill>
                  <a:srgbClr val="21596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15968"/>
                </a:solidFill>
                <a:latin typeface="Times New Roman"/>
                <a:cs typeface="Times New Roman"/>
              </a:rPr>
              <a:t>HDL</a:t>
            </a:r>
            <a:r>
              <a:rPr sz="3200" b="1" spc="-195" dirty="0">
                <a:solidFill>
                  <a:srgbClr val="21596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15968"/>
                </a:solidFill>
                <a:latin typeface="Times New Roman"/>
                <a:cs typeface="Times New Roman"/>
              </a:rPr>
              <a:t>Functional</a:t>
            </a:r>
            <a:r>
              <a:rPr sz="3200" b="1" spc="-35" dirty="0">
                <a:solidFill>
                  <a:srgbClr val="21596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15968"/>
                </a:solidFill>
                <a:latin typeface="Times New Roman"/>
                <a:cs typeface="Times New Roman"/>
              </a:rPr>
              <a:t>Model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，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查看并学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习 </a:t>
            </a:r>
            <a:r>
              <a:rPr sz="3200" b="1" spc="-25" dirty="0">
                <a:solidFill>
                  <a:srgbClr val="215968"/>
                </a:solidFill>
                <a:latin typeface="Times New Roman"/>
                <a:cs typeface="Times New Roman"/>
              </a:rPr>
              <a:t>Verilog</a:t>
            </a:r>
            <a:r>
              <a:rPr sz="3200" b="1" spc="-105" dirty="0">
                <a:solidFill>
                  <a:srgbClr val="215968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215968"/>
                </a:solidFill>
                <a:latin typeface="Times New Roman"/>
                <a:cs typeface="Times New Roman"/>
              </a:rPr>
              <a:t>HDL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代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码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1679448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104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仿真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04500"/>
            <a:ext cx="83470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65" dirty="0">
                <a:solidFill>
                  <a:srgbClr val="31859C"/>
                </a:solidFill>
                <a:latin typeface="MS Gothic"/>
                <a:cs typeface="MS Gothic"/>
              </a:rPr>
              <a:t>口  </a:t>
            </a:r>
            <a:r>
              <a:rPr sz="3525" b="1" baseline="1182" dirty="0">
                <a:solidFill>
                  <a:srgbClr val="215968"/>
                </a:solidFill>
                <a:latin typeface="黑体"/>
                <a:cs typeface="黑体"/>
              </a:rPr>
              <a:t>Verilog：对MyMC14495模块进行仿真，参考激励代码如下</a:t>
            </a:r>
            <a:r>
              <a:rPr sz="3525" b="1" spc="-75" baseline="1182" dirty="0">
                <a:solidFill>
                  <a:srgbClr val="215968"/>
                </a:solidFill>
                <a:latin typeface="黑体"/>
                <a:cs typeface="黑体"/>
              </a:rPr>
              <a:t>：</a:t>
            </a:r>
            <a:endParaRPr sz="3525" baseline="1182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863852"/>
            <a:ext cx="320802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module</a:t>
            </a:r>
            <a:r>
              <a:rPr sz="20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MC14495Test();</a:t>
            </a:r>
            <a:endParaRPr sz="2000">
              <a:latin typeface="Calibri"/>
              <a:cs typeface="Calibri"/>
            </a:endParaRPr>
          </a:p>
          <a:p>
            <a:pPr marL="927100" marR="1122045">
              <a:lnSpc>
                <a:spcPct val="100000"/>
              </a:lnSpc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// 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Inputs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reg</a:t>
            </a:r>
            <a:r>
              <a:rPr sz="2000" spc="-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[3:0]</a:t>
            </a:r>
            <a:r>
              <a:rPr sz="2000" spc="-2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D;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reg</a:t>
            </a:r>
            <a:r>
              <a:rPr sz="20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LE;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reg</a:t>
            </a:r>
            <a:r>
              <a:rPr sz="20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Point;</a:t>
            </a:r>
            <a:endParaRPr sz="2000">
              <a:latin typeface="Calibri"/>
              <a:cs typeface="Calibri"/>
            </a:endParaRPr>
          </a:p>
          <a:p>
            <a:pPr marL="927100" marR="733425">
              <a:lnSpc>
                <a:spcPct val="100000"/>
              </a:lnSpc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// 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Outputs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wire</a:t>
            </a:r>
            <a:r>
              <a:rPr sz="20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[6:0]</a:t>
            </a:r>
            <a:r>
              <a:rPr sz="2000" spc="-20" dirty="0">
                <a:solidFill>
                  <a:srgbClr val="336699"/>
                </a:solidFill>
                <a:latin typeface="Calibri"/>
                <a:cs typeface="Calibri"/>
              </a:rPr>
              <a:t> LED;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wire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 p;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MC14495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uut</a:t>
            </a:r>
            <a:r>
              <a:rPr sz="2000" spc="-1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336699"/>
                </a:solidFill>
                <a:latin typeface="Calibri"/>
                <a:cs typeface="Calibri"/>
              </a:rPr>
              <a:t>(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.D(D),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.LE(LE),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.Point(Point),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.LED(LED),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.p(p));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5892" y="1937003"/>
            <a:ext cx="348234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79958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integer</a:t>
            </a:r>
            <a:r>
              <a:rPr sz="2000" spc="-5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i;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initial 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begin</a:t>
            </a:r>
            <a:endParaRPr sz="2000" dirty="0">
              <a:latin typeface="Calibri"/>
              <a:cs typeface="Calibri"/>
            </a:endParaRPr>
          </a:p>
          <a:p>
            <a:pPr marL="755650" marR="1421765">
              <a:lnSpc>
                <a:spcPct val="100000"/>
              </a:lnSpc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= 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4'b0000;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LE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= </a:t>
            </a:r>
            <a:r>
              <a:rPr lang="en-US" altLang="zh-CN" sz="2000" spc="-25" dirty="0">
                <a:solidFill>
                  <a:srgbClr val="336699"/>
                </a:solidFill>
                <a:latin typeface="Calibri"/>
                <a:cs typeface="Calibri"/>
              </a:rPr>
              <a:t>0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Point</a:t>
            </a:r>
            <a:r>
              <a:rPr sz="20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0;</a:t>
            </a:r>
            <a:endParaRPr sz="2000" dirty="0">
              <a:latin typeface="Calibri"/>
              <a:cs typeface="Calibri"/>
            </a:endParaRPr>
          </a:p>
          <a:p>
            <a:pPr marL="1155700" marR="5080" indent="-400050">
              <a:lnSpc>
                <a:spcPct val="100000"/>
              </a:lnSpc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(i=0;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i&lt;=15;i=i+1)</a:t>
            </a:r>
            <a:r>
              <a:rPr sz="2000" spc="-20" dirty="0">
                <a:solidFill>
                  <a:srgbClr val="336699"/>
                </a:solidFill>
                <a:latin typeface="Calibri"/>
                <a:cs typeface="Calibri"/>
              </a:rPr>
              <a:t> begin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= 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i;</a:t>
            </a:r>
            <a:endParaRPr sz="2000" dirty="0">
              <a:latin typeface="Calibri"/>
              <a:cs typeface="Calibri"/>
            </a:endParaRPr>
          </a:p>
          <a:p>
            <a:pPr marL="1155700" marR="1415415">
              <a:lnSpc>
                <a:spcPct val="100000"/>
              </a:lnSpc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Point</a:t>
            </a:r>
            <a:r>
              <a:rPr sz="2000" spc="-35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i; </a:t>
            </a:r>
            <a:r>
              <a:rPr sz="2000" spc="-20" dirty="0">
                <a:solidFill>
                  <a:srgbClr val="336699"/>
                </a:solidFill>
                <a:latin typeface="Calibri"/>
                <a:cs typeface="Calibri"/>
              </a:rPr>
              <a:t>#50;</a:t>
            </a:r>
            <a:endParaRPr sz="2000" dirty="0">
              <a:latin typeface="Calibri"/>
              <a:cs typeface="Calibri"/>
            </a:endParaRPr>
          </a:p>
          <a:p>
            <a:pPr marL="755650" marR="2266315">
              <a:lnSpc>
                <a:spcPct val="100000"/>
              </a:lnSpc>
            </a:pP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end </a:t>
            </a:r>
            <a:r>
              <a:rPr sz="2000" spc="-20" dirty="0">
                <a:solidFill>
                  <a:srgbClr val="336699"/>
                </a:solidFill>
                <a:latin typeface="Calibri"/>
                <a:cs typeface="Calibri"/>
              </a:rPr>
              <a:t>#50;</a:t>
            </a:r>
            <a:endParaRPr sz="2000" dirty="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</a:pP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LE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6699"/>
                </a:solidFill>
                <a:latin typeface="Calibri"/>
                <a:cs typeface="Calibri"/>
              </a:rPr>
              <a:t>= </a:t>
            </a:r>
            <a:r>
              <a:rPr lang="en-US" altLang="zh-CN" sz="2000" spc="-25" dirty="0">
                <a:solidFill>
                  <a:srgbClr val="336699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12700" marR="2279650" indent="457200">
              <a:lnSpc>
                <a:spcPct val="100000"/>
              </a:lnSpc>
            </a:pPr>
            <a:r>
              <a:rPr sz="2000" spc="-25" dirty="0">
                <a:solidFill>
                  <a:srgbClr val="336699"/>
                </a:solidFill>
                <a:latin typeface="Calibri"/>
                <a:cs typeface="Calibri"/>
              </a:rPr>
              <a:t>end </a:t>
            </a:r>
            <a:r>
              <a:rPr sz="2000" spc="-10" dirty="0">
                <a:solidFill>
                  <a:srgbClr val="336699"/>
                </a:solidFill>
                <a:latin typeface="Calibri"/>
                <a:cs typeface="Calibri"/>
              </a:rPr>
              <a:t>endmodule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2697480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205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实验任务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51730"/>
            <a:ext cx="8303260" cy="1190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1000"/>
              </a:lnSpc>
              <a:spcBef>
                <a:spcPts val="100"/>
              </a:spcBef>
            </a:pPr>
            <a:r>
              <a:rPr sz="2200" spc="90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任务1：使用原理图或Verilog设计实现显示译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码 </a:t>
            </a:r>
            <a:r>
              <a:rPr sz="2750" b="1" dirty="0">
                <a:solidFill>
                  <a:srgbClr val="215968"/>
                </a:solidFill>
                <a:latin typeface="黑体"/>
                <a:cs typeface="黑体"/>
              </a:rPr>
              <a:t>MyMC14495模</a:t>
            </a:r>
            <a:r>
              <a:rPr sz="2750" b="1" spc="-50" dirty="0">
                <a:solidFill>
                  <a:srgbClr val="215968"/>
                </a:solidFill>
                <a:latin typeface="黑体"/>
                <a:cs typeface="黑体"/>
              </a:rPr>
              <a:t>块</a:t>
            </a:r>
            <a:endParaRPr sz="2750" dirty="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51008"/>
            <a:ext cx="792226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任务2：用MyMC14495模块实现数码管显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示</a:t>
            </a:r>
            <a:endParaRPr sz="4125" baseline="101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" y="252984"/>
            <a:ext cx="3203448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256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波形图示例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832" y="2564904"/>
            <a:ext cx="8424935" cy="227154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52984"/>
            <a:ext cx="5745480" cy="1122045"/>
            <a:chOff x="9144" y="252984"/>
            <a:chExt cx="5745480" cy="1122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52984"/>
              <a:ext cx="3203448" cy="11216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8127" y="252984"/>
              <a:ext cx="3206496" cy="11216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5105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原理图生成逻辑符号图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06386"/>
            <a:ext cx="8004175" cy="835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spcBef>
                <a:spcPts val="75"/>
              </a:spcBef>
            </a:pPr>
            <a:r>
              <a:rPr sz="2200" spc="-250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2800" b="1" i="1" dirty="0">
                <a:latin typeface="Times New Roman"/>
                <a:cs typeface="Times New Roman"/>
              </a:rPr>
              <a:t>Create Schematic </a:t>
            </a:r>
            <a:r>
              <a:rPr sz="2800" b="1" i="1" spc="-25" dirty="0">
                <a:latin typeface="Times New Roman"/>
                <a:cs typeface="Times New Roman"/>
              </a:rPr>
              <a:t>Symbol</a:t>
            </a:r>
            <a:r>
              <a:rPr sz="2900" b="1" i="1" spc="-25" dirty="0">
                <a:latin typeface="黑体"/>
                <a:cs typeface="黑体"/>
              </a:rPr>
              <a:t>，</a:t>
            </a:r>
            <a:r>
              <a:rPr sz="3525" b="1" baseline="1182" dirty="0">
                <a:latin typeface="黑体"/>
                <a:cs typeface="黑体"/>
              </a:rPr>
              <a:t>系统生成</a:t>
            </a:r>
            <a:r>
              <a:rPr sz="3525" b="1" baseline="1182" dirty="0">
                <a:solidFill>
                  <a:srgbClr val="31859C"/>
                </a:solidFill>
                <a:latin typeface="黑体"/>
                <a:cs typeface="黑体"/>
              </a:rPr>
              <a:t>MyMC14495</a:t>
            </a:r>
            <a:r>
              <a:rPr sz="3525" b="1" baseline="1182" dirty="0">
                <a:latin typeface="黑体"/>
                <a:cs typeface="黑体"/>
              </a:rPr>
              <a:t>模块</a:t>
            </a:r>
            <a:r>
              <a:rPr sz="3525" b="1" spc="-75" baseline="1182" dirty="0">
                <a:latin typeface="黑体"/>
                <a:cs typeface="黑体"/>
              </a:rPr>
              <a:t>的</a:t>
            </a:r>
            <a:r>
              <a:rPr sz="3525" b="1" baseline="1182" dirty="0">
                <a:latin typeface="黑体"/>
                <a:cs typeface="黑体"/>
              </a:rPr>
              <a:t>逻辑符号图文件，文件后缀</a:t>
            </a:r>
            <a:r>
              <a:rPr sz="2400" b="1" spc="-20" dirty="0">
                <a:latin typeface="Times New Roman"/>
                <a:cs typeface="Times New Roman"/>
              </a:rPr>
              <a:t>.sym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608096"/>
            <a:ext cx="7959090" cy="15081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900" spc="70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3525" b="1" baseline="1182" dirty="0">
                <a:latin typeface="黑体"/>
                <a:cs typeface="黑体"/>
              </a:rPr>
              <a:t>符号图位于工程根目</a:t>
            </a:r>
            <a:r>
              <a:rPr sz="3525" b="1" spc="-75" baseline="1182" dirty="0">
                <a:latin typeface="黑体"/>
                <a:cs typeface="黑体"/>
              </a:rPr>
              <a:t>录</a:t>
            </a:r>
            <a:endParaRPr sz="3525" baseline="1182">
              <a:latin typeface="黑体"/>
              <a:cs typeface="黑体"/>
            </a:endParaRPr>
          </a:p>
          <a:p>
            <a:pPr marL="755015" marR="5080" indent="-285115">
              <a:lnSpc>
                <a:spcPct val="100000"/>
              </a:lnSpc>
              <a:spcBef>
                <a:spcPts val="530"/>
              </a:spcBef>
              <a:buSzPct val="71794"/>
              <a:buFont typeface=""/>
              <a:buChar char="·"/>
              <a:tabLst>
                <a:tab pos="755015" algn="l"/>
                <a:tab pos="75565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自动生成的符号可修改</a:t>
            </a:r>
            <a:r>
              <a:rPr sz="2925" b="1" spc="247" baseline="1424" dirty="0">
                <a:solidFill>
                  <a:srgbClr val="31859C"/>
                </a:solidFill>
                <a:latin typeface="黑体"/>
                <a:cs typeface="黑体"/>
              </a:rPr>
              <a:t>: 可</a:t>
            </a: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以用Tools菜单的</a:t>
            </a:r>
            <a:r>
              <a:rPr sz="2000" b="1" dirty="0">
                <a:solidFill>
                  <a:srgbClr val="31859C"/>
                </a:solidFill>
                <a:latin typeface="Times New Roman"/>
                <a:cs typeface="Times New Roman"/>
              </a:rPr>
              <a:t>Symbol</a:t>
            </a:r>
            <a:r>
              <a:rPr sz="2000" b="1" spc="245" dirty="0">
                <a:solidFill>
                  <a:srgbClr val="31859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1859C"/>
                </a:solidFill>
                <a:latin typeface="Times New Roman"/>
                <a:cs typeface="Times New Roman"/>
              </a:rPr>
              <a:t>Wizard</a:t>
            </a:r>
            <a:r>
              <a:rPr sz="2925" b="1" spc="-15" baseline="1424" dirty="0">
                <a:solidFill>
                  <a:srgbClr val="31859C"/>
                </a:solidFill>
                <a:latin typeface="黑体"/>
                <a:cs typeface="黑体"/>
              </a:rPr>
              <a:t>，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也</a:t>
            </a: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可以打开</a:t>
            </a:r>
            <a:r>
              <a:rPr sz="2000" b="1" spc="-10" dirty="0">
                <a:solidFill>
                  <a:srgbClr val="31859C"/>
                </a:solidFill>
                <a:latin typeface="Times New Roman"/>
                <a:cs typeface="Times New Roman"/>
              </a:rPr>
              <a:t>.sym</a:t>
            </a: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文件直接修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改</a:t>
            </a:r>
            <a:endParaRPr sz="2925" baseline="1424">
              <a:latin typeface="黑体"/>
              <a:cs typeface="黑体"/>
            </a:endParaRPr>
          </a:p>
          <a:p>
            <a:pPr marL="755015" indent="-285115">
              <a:lnSpc>
                <a:spcPct val="100000"/>
              </a:lnSpc>
              <a:spcBef>
                <a:spcPts val="555"/>
              </a:spcBef>
              <a:buSzPct val="71794"/>
              <a:buFont typeface=""/>
              <a:buChar char="·"/>
              <a:tabLst>
                <a:tab pos="755015" algn="l"/>
                <a:tab pos="75565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使用时必须复制.sym和.vf（或.v）到对应工程目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录</a:t>
            </a:r>
            <a:endParaRPr sz="2925" baseline="1424">
              <a:latin typeface="黑体"/>
              <a:cs typeface="黑体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3808" y="2564903"/>
            <a:ext cx="3750858" cy="202156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52984"/>
            <a:ext cx="6041390" cy="1122045"/>
            <a:chOff x="9144" y="252984"/>
            <a:chExt cx="6041390" cy="1122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52984"/>
              <a:ext cx="1679448" cy="11216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27" y="252984"/>
              <a:ext cx="963168" cy="11216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832" y="252984"/>
              <a:ext cx="4727448" cy="11216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5403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任务2：</a:t>
            </a:r>
            <a:r>
              <a:rPr spc="-10" dirty="0"/>
              <a:t>实现数码管显示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603596"/>
            <a:ext cx="8227060" cy="4473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新建工程</a:t>
            </a:r>
            <a:r>
              <a:rPr sz="3100" b="1" spc="-10" dirty="0">
                <a:solidFill>
                  <a:srgbClr val="215968"/>
                </a:solidFill>
                <a:latin typeface="黑体"/>
                <a:cs typeface="黑体"/>
              </a:rPr>
              <a:t>DispNumber_sch</a:t>
            </a:r>
            <a:endParaRPr sz="310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新建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schematic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文件</a:t>
            </a:r>
            <a:r>
              <a:rPr sz="3100" b="1" spc="-10" dirty="0">
                <a:solidFill>
                  <a:srgbClr val="215968"/>
                </a:solidFill>
                <a:latin typeface="黑体"/>
                <a:cs typeface="黑体"/>
              </a:rPr>
              <a:t>DispNumber_sch</a:t>
            </a:r>
            <a:endParaRPr sz="310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复制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MyMC14495.sym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和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.vf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到工程根目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录</a:t>
            </a:r>
            <a:endParaRPr sz="3100" dirty="0">
              <a:latin typeface="黑体"/>
              <a:cs typeface="黑体"/>
            </a:endParaRPr>
          </a:p>
          <a:p>
            <a:pPr marL="257175">
              <a:lnSpc>
                <a:spcPct val="100000"/>
              </a:lnSpc>
              <a:spcBef>
                <a:spcPts val="195"/>
              </a:spcBef>
            </a:pPr>
            <a:r>
              <a:rPr sz="1850" b="1" dirty="0">
                <a:solidFill>
                  <a:srgbClr val="215968"/>
                </a:solidFill>
                <a:latin typeface="黑体"/>
                <a:cs typeface="黑体"/>
              </a:rPr>
              <a:t>（如果任务一是用Verilog代码设计的话，只需要将.v文件复制加入即可</a:t>
            </a:r>
            <a:r>
              <a:rPr sz="1850" b="1" spc="-50" dirty="0">
                <a:solidFill>
                  <a:srgbClr val="215968"/>
                </a:solidFill>
                <a:latin typeface="黑体"/>
                <a:cs typeface="黑体"/>
              </a:rPr>
              <a:t>）</a:t>
            </a:r>
            <a:endParaRPr sz="185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800" dirty="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黑体"/>
              <a:cs typeface="黑体"/>
            </a:endParaRPr>
          </a:p>
          <a:p>
            <a:pPr marL="355600" marR="1478280" indent="-342900">
              <a:lnSpc>
                <a:spcPts val="3370"/>
              </a:lnSpc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在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symbols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框里的第一个元件，就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是 </a:t>
            </a:r>
            <a:r>
              <a:rPr sz="3100" b="1" spc="-10" dirty="0">
                <a:solidFill>
                  <a:srgbClr val="215968"/>
                </a:solidFill>
                <a:latin typeface="黑体"/>
                <a:cs typeface="黑体"/>
              </a:rPr>
              <a:t>MyMC14495</a:t>
            </a:r>
            <a:endParaRPr sz="31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4221480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实现数码管显示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75580"/>
            <a:ext cx="302768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调用</a:t>
            </a:r>
            <a:r>
              <a:rPr sz="3100" b="1" spc="-10" dirty="0">
                <a:solidFill>
                  <a:srgbClr val="215968"/>
                </a:solidFill>
                <a:latin typeface="黑体"/>
                <a:cs typeface="黑体"/>
              </a:rPr>
              <a:t>MyMC14495</a:t>
            </a:r>
            <a:endParaRPr sz="3100">
              <a:latin typeface="黑体"/>
              <a:cs typeface="黑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688" y="1988840"/>
            <a:ext cx="6168604" cy="447082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8" y="2057006"/>
            <a:ext cx="4968551" cy="45243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" y="252984"/>
            <a:ext cx="4221480" cy="11216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实现数码管显示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475580"/>
            <a:ext cx="384175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Verilog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顶层原理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图</a:t>
            </a:r>
            <a:endParaRPr sz="31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4221480" cy="11216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实现数码管显示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475580"/>
            <a:ext cx="6484332" cy="4943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 err="1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dirty="0" err="1">
                <a:solidFill>
                  <a:srgbClr val="215968"/>
                </a:solidFill>
                <a:latin typeface="黑体"/>
                <a:cs typeface="黑体"/>
              </a:rPr>
              <a:t>Verilog</a:t>
            </a:r>
            <a:r>
              <a:rPr lang="zh-CN" altLang="en-US" sz="3100" b="1" dirty="0">
                <a:solidFill>
                  <a:srgbClr val="215968"/>
                </a:solidFill>
                <a:latin typeface="黑体"/>
                <a:cs typeface="黑体"/>
              </a:rPr>
              <a:t>实现</a:t>
            </a:r>
            <a:r>
              <a:rPr sz="3100" b="1" spc="70" dirty="0" err="1">
                <a:solidFill>
                  <a:srgbClr val="215968"/>
                </a:solidFill>
                <a:latin typeface="黑体"/>
                <a:cs typeface="黑体"/>
              </a:rPr>
              <a:t>顶层</a:t>
            </a:r>
            <a:endParaRPr sz="3100" dirty="0">
              <a:latin typeface="黑体"/>
              <a:cs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5BEE1C-D152-4254-95B2-C82ADDCDC636}"/>
                  </a:ext>
                </a:extLst>
              </p:cNvPr>
              <p:cNvSpPr/>
              <p:nvPr/>
            </p:nvSpPr>
            <p:spPr>
              <a:xfrm>
                <a:off x="1295400" y="1908339"/>
                <a:ext cx="7162800" cy="4914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module </a:t>
                </a:r>
                <a:r>
                  <a:rPr lang="en-US" altLang="zh-CN" dirty="0" err="1">
                    <a:latin typeface="Calibri"/>
                    <a:cs typeface="Calibri"/>
                  </a:rPr>
                  <a:t>DispNumber_sch</a:t>
                </a:r>
                <a:r>
                  <a:rPr lang="en-US" altLang="zh-CN" dirty="0">
                    <a:latin typeface="Calibri"/>
                    <a:cs typeface="Calibri"/>
                  </a:rPr>
                  <a:t>(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input [7:0]SW,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input LE,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input point,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output [3:0]AN,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output [7:0]SEGMENT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    );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assign AN=</a:t>
                </a:r>
                <a:r>
                  <a:rPr lang="zh-CN" altLang="en-US" sz="1800" dirty="0">
                    <a:latin typeface="宋体"/>
                    <a:cs typeface="宋体"/>
                  </a:rPr>
                  <a:t>①</a:t>
                </a:r>
                <a:r>
                  <a:rPr lang="en-US" altLang="zh-CN" dirty="0">
                    <a:latin typeface="Calibri"/>
                    <a:cs typeface="Calibri"/>
                  </a:rPr>
                  <a:t>;//AN</a:t>
                </a:r>
                <a:r>
                  <a:rPr lang="zh-CN" altLang="en-US" dirty="0">
                    <a:latin typeface="Calibri"/>
                    <a:cs typeface="Calibri"/>
                  </a:rPr>
                  <a:t>为</a:t>
                </a:r>
                <a:r>
                  <a:rPr lang="en-US" altLang="zh-CN" dirty="0">
                    <a:latin typeface="Calibri"/>
                    <a:cs typeface="Calibri"/>
                  </a:rPr>
                  <a:t>SW[7:4]</a:t>
                </a:r>
                <a:r>
                  <a:rPr lang="zh-CN" altLang="en-US" dirty="0">
                    <a:latin typeface="Calibri"/>
                    <a:cs typeface="Calibri"/>
                  </a:rPr>
                  <a:t>取反</a:t>
                </a:r>
                <a:endParaRPr lang="en-US" altLang="zh-CN" dirty="0">
                  <a:latin typeface="Calibri"/>
                  <a:cs typeface="Calibri"/>
                </a:endParaRP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//</a:t>
                </a:r>
                <a:r>
                  <a:rPr lang="zh-CN" altLang="en-US" dirty="0">
                    <a:latin typeface="Calibri"/>
                    <a:cs typeface="Calibri"/>
                  </a:rPr>
                  <a:t>根据前一张</a:t>
                </a:r>
                <a:r>
                  <a:rPr lang="en-US" altLang="zh-CN" dirty="0">
                    <a:latin typeface="Calibri"/>
                    <a:cs typeface="Calibri"/>
                  </a:rPr>
                  <a:t>PPT</a:t>
                </a:r>
                <a:r>
                  <a:rPr lang="zh-CN" altLang="en-US" dirty="0">
                    <a:latin typeface="Calibri"/>
                    <a:cs typeface="Calibri"/>
                  </a:rPr>
                  <a:t>中</a:t>
                </a:r>
                <a:r>
                  <a:rPr lang="en-US" altLang="zh-CN" dirty="0">
                    <a:latin typeface="Calibri"/>
                    <a:cs typeface="Calibri"/>
                  </a:rPr>
                  <a:t>MyMC14495</a:t>
                </a:r>
                <a:r>
                  <a:rPr lang="zh-CN" altLang="en-US" dirty="0">
                    <a:latin typeface="Calibri"/>
                    <a:cs typeface="Calibri"/>
                  </a:rPr>
                  <a:t>的输入输出端口填写</a:t>
                </a:r>
                <a:endParaRPr lang="en-US" altLang="zh-CN" dirty="0">
                  <a:latin typeface="Calibri"/>
                  <a:cs typeface="Calibri"/>
                </a:endParaRP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MyMC14495 </a:t>
                </a:r>
                <a:r>
                  <a:rPr lang="en-US" altLang="zh-CN" dirty="0" err="1">
                    <a:latin typeface="Calibri"/>
                    <a:cs typeface="Calibri"/>
                  </a:rPr>
                  <a:t>uut</a:t>
                </a:r>
                <a:r>
                  <a:rPr lang="en-US" altLang="zh-CN" dirty="0">
                    <a:latin typeface="Calibri"/>
                    <a:cs typeface="Calibri"/>
                  </a:rPr>
                  <a:t> (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.D(</a:t>
                </a:r>
                <a:r>
                  <a:rPr lang="zh-CN" altLang="en-US" sz="1800" dirty="0">
                    <a:latin typeface="宋体"/>
                    <a:cs typeface="宋体"/>
                  </a:rPr>
                  <a:t>②</a:t>
                </a:r>
                <a:r>
                  <a:rPr lang="en-US" altLang="zh-CN" dirty="0">
                    <a:latin typeface="Calibri"/>
                    <a:cs typeface="Calibri"/>
                  </a:rPr>
                  <a:t>), 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.LE(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  <a:cs typeface="宋体"/>
                      </a:rPr>
                      <m:t>③</m:t>
                    </m:r>
                  </m:oMath>
                </a14:m>
                <a:r>
                  <a:rPr lang="en-US" altLang="zh-CN" dirty="0">
                    <a:latin typeface="Calibri"/>
                    <a:cs typeface="Calibri"/>
                  </a:rPr>
                  <a:t>), 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.Point(</a:t>
                </a:r>
                <a:r>
                  <a:rPr lang="zh-CN" altLang="en-US" sz="1800" dirty="0">
                    <a:latin typeface="宋体"/>
                    <a:cs typeface="宋体"/>
                  </a:rPr>
                  <a:t>④</a:t>
                </a:r>
                <a:r>
                  <a:rPr lang="en-US" altLang="zh-CN" dirty="0">
                    <a:latin typeface="Calibri"/>
                    <a:cs typeface="Calibri"/>
                  </a:rPr>
                  <a:t>), 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.LED(</a:t>
                </a:r>
                <a:r>
                  <a:rPr lang="zh-CN" altLang="en-US" sz="1800" dirty="0">
                    <a:latin typeface="宋体"/>
                    <a:cs typeface="宋体"/>
                  </a:rPr>
                  <a:t>⑤</a:t>
                </a:r>
                <a:r>
                  <a:rPr lang="en-US" altLang="zh-CN" dirty="0">
                    <a:latin typeface="Calibri"/>
                    <a:cs typeface="Calibri"/>
                  </a:rPr>
                  <a:t>), 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	.p(</a:t>
                </a:r>
                <a:r>
                  <a:rPr lang="zh-CN" altLang="en-US" sz="1800" dirty="0">
                    <a:latin typeface="宋体"/>
                    <a:cs typeface="宋体"/>
                  </a:rPr>
                  <a:t>⑥</a:t>
                </a:r>
                <a:r>
                  <a:rPr lang="en-US" altLang="zh-CN" dirty="0">
                    <a:latin typeface="Calibri"/>
                    <a:cs typeface="Calibri"/>
                  </a:rPr>
                  <a:t>)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>
                    <a:latin typeface="Calibri"/>
                    <a:cs typeface="Calibri"/>
                  </a:rPr>
                  <a:t>	);</a:t>
                </a: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endParaRPr lang="en-US" altLang="zh-CN" dirty="0">
                  <a:latin typeface="Calibri"/>
                  <a:cs typeface="Calibri"/>
                </a:endParaRPr>
              </a:p>
              <a:p>
                <a:pPr marL="196850" marR="1116965" indent="-184150">
                  <a:lnSpc>
                    <a:spcPts val="1900"/>
                  </a:lnSpc>
                  <a:spcBef>
                    <a:spcPts val="180"/>
                  </a:spcBef>
                </a:pPr>
                <a:r>
                  <a:rPr lang="en-US" altLang="zh-CN" dirty="0" err="1">
                    <a:latin typeface="Calibri"/>
                    <a:cs typeface="Calibri"/>
                  </a:rPr>
                  <a:t>endmodule</a:t>
                </a:r>
                <a:endParaRPr lang="en-US" altLang="zh-CN" sz="1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5BEE1C-D152-4254-95B2-C82ADDCDC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908339"/>
                <a:ext cx="7162800" cy="4914166"/>
              </a:xfrm>
              <a:prstGeom prst="rect">
                <a:avLst/>
              </a:prstGeom>
              <a:blipFill>
                <a:blip r:embed="rId3"/>
                <a:stretch>
                  <a:fillRect l="-596" t="-1241" b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562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2697480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205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下载验证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17015"/>
            <a:ext cx="3606800" cy="42608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600" spc="90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3100" b="1" dirty="0">
                <a:solidFill>
                  <a:srgbClr val="215968"/>
                </a:solidFill>
                <a:latin typeface="黑体"/>
                <a:cs typeface="黑体"/>
              </a:rPr>
              <a:t>UCF</a:t>
            </a:r>
            <a:r>
              <a:rPr sz="3100" b="1" spc="70" dirty="0">
                <a:solidFill>
                  <a:srgbClr val="215968"/>
                </a:solidFill>
                <a:latin typeface="黑体"/>
                <a:cs typeface="黑体"/>
              </a:rPr>
              <a:t>引脚定</a:t>
            </a:r>
            <a:r>
              <a:rPr sz="3100" b="1" spc="20" dirty="0">
                <a:solidFill>
                  <a:srgbClr val="215968"/>
                </a:solidFill>
                <a:latin typeface="黑体"/>
                <a:cs typeface="黑体"/>
              </a:rPr>
              <a:t>义</a:t>
            </a:r>
            <a:endParaRPr sz="3100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735"/>
              </a:spcBef>
              <a:buSzPct val="72727"/>
              <a:buFont typeface=""/>
              <a:buChar char="·"/>
              <a:tabLst>
                <a:tab pos="755650" algn="l"/>
              </a:tabLst>
            </a:pPr>
            <a:r>
              <a:rPr sz="4125" b="1" baseline="1010" dirty="0">
                <a:solidFill>
                  <a:srgbClr val="31859C"/>
                </a:solidFill>
                <a:latin typeface="黑体"/>
                <a:cs typeface="黑体"/>
              </a:rPr>
              <a:t>输</a:t>
            </a:r>
            <a:r>
              <a:rPr sz="4125" b="1" spc="-75" baseline="1010" dirty="0">
                <a:solidFill>
                  <a:srgbClr val="31859C"/>
                </a:solidFill>
                <a:latin typeface="黑体"/>
                <a:cs typeface="黑体"/>
              </a:rPr>
              <a:t>入</a:t>
            </a:r>
            <a:endParaRPr sz="4125" baseline="101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1700" spc="95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2400" spc="-10" dirty="0">
                <a:latin typeface="黑体"/>
                <a:cs typeface="黑体"/>
              </a:rPr>
              <a:t>SW[7:4]=AN[3:0]</a:t>
            </a:r>
            <a:endParaRPr sz="240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1700" spc="95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2400" spc="-10" dirty="0">
                <a:latin typeface="黑体"/>
                <a:cs typeface="黑体"/>
              </a:rPr>
              <a:t>SW[3:0]=D3D2D1D0</a:t>
            </a:r>
            <a:endParaRPr sz="240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1700" spc="95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2400" spc="-25" dirty="0">
                <a:latin typeface="黑体"/>
                <a:cs typeface="黑体"/>
              </a:rPr>
              <a:t>LE</a:t>
            </a:r>
            <a:endParaRPr sz="240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  <a:spcBef>
                <a:spcPts val="620"/>
              </a:spcBef>
            </a:pPr>
            <a:r>
              <a:rPr sz="1700" spc="95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2400" spc="-10" dirty="0">
                <a:latin typeface="黑体"/>
                <a:cs typeface="黑体"/>
              </a:rPr>
              <a:t>point</a:t>
            </a:r>
            <a:endParaRPr sz="2400">
              <a:latin typeface="黑体"/>
              <a:cs typeface="黑体"/>
            </a:endParaRPr>
          </a:p>
          <a:p>
            <a:pPr marL="755650" indent="-285750">
              <a:lnSpc>
                <a:spcPct val="100000"/>
              </a:lnSpc>
              <a:spcBef>
                <a:spcPts val="755"/>
              </a:spcBef>
              <a:buSzPct val="72727"/>
              <a:buFont typeface=""/>
              <a:buChar char="·"/>
              <a:tabLst>
                <a:tab pos="755650" algn="l"/>
              </a:tabLst>
            </a:pPr>
            <a:r>
              <a:rPr sz="4125" b="1" baseline="1010" dirty="0">
                <a:solidFill>
                  <a:srgbClr val="31859C"/>
                </a:solidFill>
                <a:latin typeface="黑体"/>
                <a:cs typeface="黑体"/>
              </a:rPr>
              <a:t>输</a:t>
            </a:r>
            <a:r>
              <a:rPr sz="4125" b="1" spc="-75" baseline="1010" dirty="0">
                <a:solidFill>
                  <a:srgbClr val="31859C"/>
                </a:solidFill>
                <a:latin typeface="黑体"/>
                <a:cs typeface="黑体"/>
              </a:rPr>
              <a:t>出</a:t>
            </a:r>
            <a:endParaRPr sz="4125" baseline="101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  <a:spcBef>
                <a:spcPts val="555"/>
              </a:spcBef>
            </a:pPr>
            <a:r>
              <a:rPr sz="1700" spc="95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2400" dirty="0">
                <a:latin typeface="黑体"/>
                <a:cs typeface="黑体"/>
              </a:rPr>
              <a:t>g-</a:t>
            </a:r>
            <a:r>
              <a:rPr sz="2400" spc="-10" dirty="0">
                <a:latin typeface="黑体"/>
                <a:cs typeface="黑体"/>
              </a:rPr>
              <a:t>a=SEGMENT[6:0]</a:t>
            </a:r>
            <a:endParaRPr sz="2400">
              <a:latin typeface="黑体"/>
              <a:cs typeface="黑体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1700" spc="95" dirty="0">
                <a:solidFill>
                  <a:srgbClr val="31859C"/>
                </a:solidFill>
                <a:latin typeface="MS Gothic"/>
                <a:cs typeface="MS Gothic"/>
              </a:rPr>
              <a:t>口</a:t>
            </a:r>
            <a:r>
              <a:rPr sz="2400" spc="-10" dirty="0">
                <a:latin typeface="黑体"/>
                <a:cs typeface="黑体"/>
              </a:rPr>
              <a:t>p=SEGMENT[7]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2697480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205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引脚分配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1288908"/>
          <a:ext cx="6821805" cy="410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"SW[0]"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"SW[1]"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"SW[2]"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"SW[3]"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algn="just">
                        <a:lnSpc>
                          <a:spcPts val="109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AA10</a:t>
                      </a:r>
                      <a:r>
                        <a:rPr sz="10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LVCMOS15;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0330" marR="561340" algn="just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AB10</a:t>
                      </a:r>
                      <a:r>
                        <a:rPr sz="10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LVCMOS15;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AA13</a:t>
                      </a:r>
                      <a:r>
                        <a:rPr sz="10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LVCMOS15;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AA12</a:t>
                      </a:r>
                      <a:r>
                        <a:rPr sz="10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LVCMOS15;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"SW[4]"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"SW[5]"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"SW[6]"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"SW[7]"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2171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Y13</a:t>
                      </a:r>
                      <a:r>
                        <a:rPr sz="1000" b="1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LVCMOS15;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#AN0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Y12</a:t>
                      </a:r>
                      <a:r>
                        <a:rPr sz="1000" b="1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LVCMOS15;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#AN1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AD11</a:t>
                      </a:r>
                      <a:r>
                        <a:rPr sz="10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LVCMOS15;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#AN2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AD10</a:t>
                      </a:r>
                      <a:r>
                        <a:rPr sz="10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LVCMOS15;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#AN3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 marR="125793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"point"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"LE"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0330" marR="6985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AF13</a:t>
                      </a:r>
                      <a:r>
                        <a:rPr sz="10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LVCMOS15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;#SW[14]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AF10</a:t>
                      </a:r>
                      <a:r>
                        <a:rPr sz="1000" b="1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LVCMOS15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;#SW[15]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165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"SEGMENT[0]"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65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AB22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ts val="1165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;#a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"SEGMENT[1]"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AD24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;#b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"SEGMENT[2]"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AD23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"SEGMENT[3]"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Y21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"SEGMENT[4]"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W20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"SEGMENT[5]"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AC24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"SEGMENT[6]"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AC23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;#g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"SEGMENT[7]"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AA22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;#point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165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"AN[0]"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65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AD21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165"/>
                        </a:lnSpc>
                        <a:spcBef>
                          <a:spcPts val="535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"AN[1]"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AC21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"AN[2]"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AB21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00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NET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"AN[3]"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ts val="1055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LOC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AC22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55"/>
                        </a:lnSpc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IOSTANDARD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LVCMOS33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0" dirty="0">
                          <a:latin typeface="Times New Roman"/>
                          <a:cs typeface="Times New Roman"/>
                        </a:rPr>
                        <a:t>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2371344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39020" y="3200275"/>
            <a:ext cx="4816475" cy="701675"/>
            <a:chOff x="2039020" y="3200275"/>
            <a:chExt cx="4816475" cy="7016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0072" y="3261360"/>
              <a:ext cx="475488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1720" y="3212975"/>
              <a:ext cx="4724398" cy="609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31409" y="3708012"/>
              <a:ext cx="142240" cy="101600"/>
            </a:xfrm>
            <a:custGeom>
              <a:avLst/>
              <a:gdLst/>
              <a:ahLst/>
              <a:cxnLst/>
              <a:rect l="l" t="t" r="r" b="b"/>
              <a:pathLst>
                <a:path w="142240" h="101600">
                  <a:moveTo>
                    <a:pt x="0" y="0"/>
                  </a:moveTo>
                  <a:lnTo>
                    <a:pt x="35561" y="0"/>
                  </a:lnTo>
                  <a:lnTo>
                    <a:pt x="71123" y="0"/>
                  </a:lnTo>
                  <a:lnTo>
                    <a:pt x="106684" y="0"/>
                  </a:lnTo>
                  <a:lnTo>
                    <a:pt x="142246" y="0"/>
                  </a:lnTo>
                  <a:lnTo>
                    <a:pt x="142246" y="25288"/>
                  </a:lnTo>
                  <a:lnTo>
                    <a:pt x="142246" y="50576"/>
                  </a:lnTo>
                  <a:lnTo>
                    <a:pt x="142246" y="75864"/>
                  </a:lnTo>
                  <a:lnTo>
                    <a:pt x="142246" y="101153"/>
                  </a:lnTo>
                  <a:lnTo>
                    <a:pt x="106684" y="101153"/>
                  </a:lnTo>
                  <a:lnTo>
                    <a:pt x="71123" y="101153"/>
                  </a:lnTo>
                  <a:lnTo>
                    <a:pt x="35561" y="101153"/>
                  </a:lnTo>
                  <a:lnTo>
                    <a:pt x="0" y="101153"/>
                  </a:lnTo>
                  <a:lnTo>
                    <a:pt x="0" y="75864"/>
                  </a:lnTo>
                  <a:lnTo>
                    <a:pt x="0" y="50576"/>
                  </a:lnTo>
                  <a:lnTo>
                    <a:pt x="0" y="2528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8588" y="3594542"/>
              <a:ext cx="165534" cy="1453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51720" y="3212975"/>
              <a:ext cx="4724400" cy="609600"/>
            </a:xfrm>
            <a:custGeom>
              <a:avLst/>
              <a:gdLst/>
              <a:ahLst/>
              <a:cxnLst/>
              <a:rect l="l" t="t" r="r" b="b"/>
              <a:pathLst>
                <a:path w="4724400" h="609600">
                  <a:moveTo>
                    <a:pt x="3496366" y="248667"/>
                  </a:moveTo>
                  <a:lnTo>
                    <a:pt x="3456745" y="257384"/>
                  </a:lnTo>
                  <a:lnTo>
                    <a:pt x="3426079" y="293209"/>
                  </a:lnTo>
                  <a:lnTo>
                    <a:pt x="3415021" y="330351"/>
                  </a:lnTo>
                  <a:lnTo>
                    <a:pt x="3411159" y="382005"/>
                  </a:lnTo>
                  <a:lnTo>
                    <a:pt x="3411534" y="399044"/>
                  </a:lnTo>
                  <a:lnTo>
                    <a:pt x="3417144" y="443119"/>
                  </a:lnTo>
                  <a:lnTo>
                    <a:pt x="3434749" y="484691"/>
                  </a:lnTo>
                  <a:lnTo>
                    <a:pt x="3469794" y="509548"/>
                  </a:lnTo>
                  <a:lnTo>
                    <a:pt x="3497422" y="513428"/>
                  </a:lnTo>
                  <a:lnTo>
                    <a:pt x="3505950" y="513032"/>
                  </a:lnTo>
                  <a:lnTo>
                    <a:pt x="3544824" y="498628"/>
                  </a:lnTo>
                  <a:lnTo>
                    <a:pt x="3567710" y="467688"/>
                  </a:lnTo>
                  <a:lnTo>
                    <a:pt x="3580033" y="418549"/>
                  </a:lnTo>
                  <a:lnTo>
                    <a:pt x="3581573" y="382005"/>
                  </a:lnTo>
                  <a:lnTo>
                    <a:pt x="3581177" y="363805"/>
                  </a:lnTo>
                  <a:lnTo>
                    <a:pt x="3575235" y="318402"/>
                  </a:lnTo>
                  <a:lnTo>
                    <a:pt x="3557631" y="277404"/>
                  </a:lnTo>
                  <a:lnTo>
                    <a:pt x="3522443" y="252331"/>
                  </a:lnTo>
                  <a:lnTo>
                    <a:pt x="3496366" y="248667"/>
                  </a:lnTo>
                  <a:close/>
                </a:path>
                <a:path w="4724400" h="609600">
                  <a:moveTo>
                    <a:pt x="3801281" y="165906"/>
                  </a:moveTo>
                  <a:lnTo>
                    <a:pt x="3833058" y="165906"/>
                  </a:lnTo>
                  <a:lnTo>
                    <a:pt x="3864835" y="165906"/>
                  </a:lnTo>
                  <a:lnTo>
                    <a:pt x="3896612" y="165906"/>
                  </a:lnTo>
                  <a:lnTo>
                    <a:pt x="3928388" y="165906"/>
                  </a:lnTo>
                  <a:lnTo>
                    <a:pt x="3928388" y="219260"/>
                  </a:lnTo>
                  <a:lnTo>
                    <a:pt x="3928388" y="272614"/>
                  </a:lnTo>
                  <a:lnTo>
                    <a:pt x="3928388" y="325969"/>
                  </a:lnTo>
                  <a:lnTo>
                    <a:pt x="3928388" y="379323"/>
                  </a:lnTo>
                  <a:lnTo>
                    <a:pt x="3928509" y="394925"/>
                  </a:lnTo>
                  <a:lnTo>
                    <a:pt x="3930324" y="433540"/>
                  </a:lnTo>
                  <a:lnTo>
                    <a:pt x="3943077" y="475974"/>
                  </a:lnTo>
                  <a:lnTo>
                    <a:pt x="3985923" y="496162"/>
                  </a:lnTo>
                  <a:lnTo>
                    <a:pt x="3997399" y="496569"/>
                  </a:lnTo>
                  <a:lnTo>
                    <a:pt x="4005717" y="496162"/>
                  </a:lnTo>
                  <a:lnTo>
                    <a:pt x="4043084" y="486415"/>
                  </a:lnTo>
                  <a:lnTo>
                    <a:pt x="4071339" y="470897"/>
                  </a:lnTo>
                  <a:lnTo>
                    <a:pt x="4071339" y="420065"/>
                  </a:lnTo>
                  <a:lnTo>
                    <a:pt x="4071339" y="369233"/>
                  </a:lnTo>
                  <a:lnTo>
                    <a:pt x="4071339" y="318402"/>
                  </a:lnTo>
                  <a:lnTo>
                    <a:pt x="4071339" y="267570"/>
                  </a:lnTo>
                  <a:lnTo>
                    <a:pt x="4071339" y="216738"/>
                  </a:lnTo>
                  <a:lnTo>
                    <a:pt x="4071339" y="165906"/>
                  </a:lnTo>
                  <a:lnTo>
                    <a:pt x="4103116" y="165906"/>
                  </a:lnTo>
                  <a:lnTo>
                    <a:pt x="4134892" y="165906"/>
                  </a:lnTo>
                  <a:lnTo>
                    <a:pt x="4166669" y="165906"/>
                  </a:lnTo>
                  <a:lnTo>
                    <a:pt x="4198445" y="165906"/>
                  </a:lnTo>
                  <a:lnTo>
                    <a:pt x="4198445" y="219691"/>
                  </a:lnTo>
                  <a:lnTo>
                    <a:pt x="4198445" y="596189"/>
                  </a:lnTo>
                  <a:lnTo>
                    <a:pt x="4166669" y="596189"/>
                  </a:lnTo>
                  <a:lnTo>
                    <a:pt x="4134892" y="596189"/>
                  </a:lnTo>
                  <a:lnTo>
                    <a:pt x="4103116" y="596189"/>
                  </a:lnTo>
                  <a:lnTo>
                    <a:pt x="4071339" y="596189"/>
                  </a:lnTo>
                  <a:lnTo>
                    <a:pt x="4071339" y="584311"/>
                  </a:lnTo>
                  <a:lnTo>
                    <a:pt x="4071339" y="572433"/>
                  </a:lnTo>
                  <a:lnTo>
                    <a:pt x="4071339" y="560556"/>
                  </a:lnTo>
                  <a:lnTo>
                    <a:pt x="4071339" y="548678"/>
                  </a:lnTo>
                  <a:lnTo>
                    <a:pt x="4054130" y="562364"/>
                  </a:lnTo>
                  <a:lnTo>
                    <a:pt x="4021955" y="584491"/>
                  </a:lnTo>
                  <a:lnTo>
                    <a:pt x="3974990" y="604283"/>
                  </a:lnTo>
                  <a:lnTo>
                    <a:pt x="3937366" y="608067"/>
                  </a:lnTo>
                  <a:lnTo>
                    <a:pt x="3906542" y="605504"/>
                  </a:lnTo>
                  <a:lnTo>
                    <a:pt x="3856169" y="585006"/>
                  </a:lnTo>
                  <a:lnTo>
                    <a:pt x="3821160" y="544128"/>
                  </a:lnTo>
                  <a:lnTo>
                    <a:pt x="3803490" y="483589"/>
                  </a:lnTo>
                  <a:lnTo>
                    <a:pt x="3801281" y="445992"/>
                  </a:lnTo>
                  <a:lnTo>
                    <a:pt x="3801281" y="399311"/>
                  </a:lnTo>
                  <a:lnTo>
                    <a:pt x="3801281" y="352630"/>
                  </a:lnTo>
                  <a:lnTo>
                    <a:pt x="3801281" y="305949"/>
                  </a:lnTo>
                  <a:lnTo>
                    <a:pt x="3801281" y="259268"/>
                  </a:lnTo>
                  <a:lnTo>
                    <a:pt x="3801281" y="212587"/>
                  </a:lnTo>
                  <a:lnTo>
                    <a:pt x="3801281" y="165906"/>
                  </a:lnTo>
                  <a:close/>
                </a:path>
                <a:path w="4724400" h="609600">
                  <a:moveTo>
                    <a:pt x="1793753" y="154028"/>
                  </a:moveTo>
                  <a:lnTo>
                    <a:pt x="1850763" y="164182"/>
                  </a:lnTo>
                  <a:lnTo>
                    <a:pt x="1893795" y="194642"/>
                  </a:lnTo>
                  <a:lnTo>
                    <a:pt x="1920827" y="245315"/>
                  </a:lnTo>
                  <a:lnTo>
                    <a:pt x="1929838" y="316103"/>
                  </a:lnTo>
                  <a:lnTo>
                    <a:pt x="1929838" y="362784"/>
                  </a:lnTo>
                  <a:lnTo>
                    <a:pt x="1929838" y="409465"/>
                  </a:lnTo>
                  <a:lnTo>
                    <a:pt x="1929838" y="456146"/>
                  </a:lnTo>
                  <a:lnTo>
                    <a:pt x="1929838" y="502827"/>
                  </a:lnTo>
                  <a:lnTo>
                    <a:pt x="1929838" y="549508"/>
                  </a:lnTo>
                  <a:lnTo>
                    <a:pt x="1929838" y="596189"/>
                  </a:lnTo>
                  <a:lnTo>
                    <a:pt x="1898062" y="596189"/>
                  </a:lnTo>
                  <a:lnTo>
                    <a:pt x="1866285" y="596189"/>
                  </a:lnTo>
                  <a:lnTo>
                    <a:pt x="1834508" y="596189"/>
                  </a:lnTo>
                  <a:lnTo>
                    <a:pt x="1802731" y="596189"/>
                  </a:lnTo>
                  <a:lnTo>
                    <a:pt x="1802731" y="542835"/>
                  </a:lnTo>
                  <a:lnTo>
                    <a:pt x="1802731" y="489480"/>
                  </a:lnTo>
                  <a:lnTo>
                    <a:pt x="1802731" y="436126"/>
                  </a:lnTo>
                  <a:lnTo>
                    <a:pt x="1802731" y="382772"/>
                  </a:lnTo>
                  <a:lnTo>
                    <a:pt x="1802577" y="369756"/>
                  </a:lnTo>
                  <a:lnTo>
                    <a:pt x="1800266" y="330854"/>
                  </a:lnTo>
                  <a:lnTo>
                    <a:pt x="1791816" y="292730"/>
                  </a:lnTo>
                  <a:lnTo>
                    <a:pt x="1754979" y="267155"/>
                  </a:lnTo>
                  <a:lnTo>
                    <a:pt x="1733369" y="265526"/>
                  </a:lnTo>
                  <a:lnTo>
                    <a:pt x="1724709" y="265909"/>
                  </a:lnTo>
                  <a:lnTo>
                    <a:pt x="1679806" y="279607"/>
                  </a:lnTo>
                  <a:lnTo>
                    <a:pt x="1659781" y="291198"/>
                  </a:lnTo>
                  <a:lnTo>
                    <a:pt x="1659781" y="342029"/>
                  </a:lnTo>
                  <a:lnTo>
                    <a:pt x="1659781" y="392861"/>
                  </a:lnTo>
                  <a:lnTo>
                    <a:pt x="1659781" y="443693"/>
                  </a:lnTo>
                  <a:lnTo>
                    <a:pt x="1659781" y="494525"/>
                  </a:lnTo>
                  <a:lnTo>
                    <a:pt x="1659781" y="545357"/>
                  </a:lnTo>
                  <a:lnTo>
                    <a:pt x="1659781" y="596189"/>
                  </a:lnTo>
                  <a:lnTo>
                    <a:pt x="1628004" y="596189"/>
                  </a:lnTo>
                  <a:lnTo>
                    <a:pt x="1596228" y="596189"/>
                  </a:lnTo>
                  <a:lnTo>
                    <a:pt x="1564451" y="596189"/>
                  </a:lnTo>
                  <a:lnTo>
                    <a:pt x="1532674" y="596189"/>
                  </a:lnTo>
                  <a:lnTo>
                    <a:pt x="1532674" y="542404"/>
                  </a:lnTo>
                  <a:lnTo>
                    <a:pt x="1532674" y="165906"/>
                  </a:lnTo>
                  <a:lnTo>
                    <a:pt x="1564451" y="165906"/>
                  </a:lnTo>
                  <a:lnTo>
                    <a:pt x="1596228" y="165906"/>
                  </a:lnTo>
                  <a:lnTo>
                    <a:pt x="1628004" y="165906"/>
                  </a:lnTo>
                  <a:lnTo>
                    <a:pt x="1659781" y="165906"/>
                  </a:lnTo>
                  <a:lnTo>
                    <a:pt x="1659781" y="177784"/>
                  </a:lnTo>
                  <a:lnTo>
                    <a:pt x="1659781" y="189661"/>
                  </a:lnTo>
                  <a:lnTo>
                    <a:pt x="1659781" y="201539"/>
                  </a:lnTo>
                  <a:lnTo>
                    <a:pt x="1659781" y="213417"/>
                  </a:lnTo>
                  <a:lnTo>
                    <a:pt x="1676495" y="199887"/>
                  </a:lnTo>
                  <a:lnTo>
                    <a:pt x="1708933" y="177855"/>
                  </a:lnTo>
                  <a:lnTo>
                    <a:pt x="1757491" y="157859"/>
                  </a:lnTo>
                  <a:lnTo>
                    <a:pt x="1775194" y="154986"/>
                  </a:lnTo>
                  <a:lnTo>
                    <a:pt x="1793753" y="154028"/>
                  </a:lnTo>
                  <a:close/>
                </a:path>
                <a:path w="4724400" h="609600">
                  <a:moveTo>
                    <a:pt x="1211184" y="153645"/>
                  </a:moveTo>
                  <a:lnTo>
                    <a:pt x="1261479" y="155908"/>
                  </a:lnTo>
                  <a:lnTo>
                    <a:pt x="1304269" y="162697"/>
                  </a:lnTo>
                  <a:lnTo>
                    <a:pt x="1367339" y="189853"/>
                  </a:lnTo>
                  <a:lnTo>
                    <a:pt x="1403384" y="236358"/>
                  </a:lnTo>
                  <a:lnTo>
                    <a:pt x="1415399" y="303458"/>
                  </a:lnTo>
                  <a:lnTo>
                    <a:pt x="1415399" y="352247"/>
                  </a:lnTo>
                  <a:lnTo>
                    <a:pt x="1415399" y="401035"/>
                  </a:lnTo>
                  <a:lnTo>
                    <a:pt x="1415399" y="449824"/>
                  </a:lnTo>
                  <a:lnTo>
                    <a:pt x="1415399" y="498612"/>
                  </a:lnTo>
                  <a:lnTo>
                    <a:pt x="1415399" y="547401"/>
                  </a:lnTo>
                  <a:lnTo>
                    <a:pt x="1415399" y="596189"/>
                  </a:lnTo>
                  <a:lnTo>
                    <a:pt x="1383975" y="596189"/>
                  </a:lnTo>
                  <a:lnTo>
                    <a:pt x="1352551" y="596189"/>
                  </a:lnTo>
                  <a:lnTo>
                    <a:pt x="1321126" y="596189"/>
                  </a:lnTo>
                  <a:lnTo>
                    <a:pt x="1289701" y="596189"/>
                  </a:lnTo>
                  <a:lnTo>
                    <a:pt x="1289701" y="584790"/>
                  </a:lnTo>
                  <a:lnTo>
                    <a:pt x="1289701" y="573391"/>
                  </a:lnTo>
                  <a:lnTo>
                    <a:pt x="1289701" y="561992"/>
                  </a:lnTo>
                  <a:lnTo>
                    <a:pt x="1289701" y="550594"/>
                  </a:lnTo>
                  <a:lnTo>
                    <a:pt x="1284288" y="555024"/>
                  </a:lnTo>
                  <a:lnTo>
                    <a:pt x="1249651" y="581533"/>
                  </a:lnTo>
                  <a:lnTo>
                    <a:pt x="1207047" y="600775"/>
                  </a:lnTo>
                  <a:lnTo>
                    <a:pt x="1164817" y="607408"/>
                  </a:lnTo>
                  <a:lnTo>
                    <a:pt x="1153088" y="607684"/>
                  </a:lnTo>
                  <a:lnTo>
                    <a:pt x="1126065" y="605313"/>
                  </a:lnTo>
                  <a:lnTo>
                    <a:pt x="1078884" y="586347"/>
                  </a:lnTo>
                  <a:lnTo>
                    <a:pt x="1042090" y="549468"/>
                  </a:lnTo>
                  <a:lnTo>
                    <a:pt x="1023077" y="500999"/>
                  </a:lnTo>
                  <a:lnTo>
                    <a:pt x="1020700" y="472813"/>
                  </a:lnTo>
                  <a:lnTo>
                    <a:pt x="1021911" y="450327"/>
                  </a:lnTo>
                  <a:lnTo>
                    <a:pt x="1031593" y="411820"/>
                  </a:lnTo>
                  <a:lnTo>
                    <a:pt x="1063480" y="369074"/>
                  </a:lnTo>
                  <a:lnTo>
                    <a:pt x="1113654" y="340672"/>
                  </a:lnTo>
                  <a:lnTo>
                    <a:pt x="1157314" y="328411"/>
                  </a:lnTo>
                  <a:lnTo>
                    <a:pt x="1208609" y="320748"/>
                  </a:lnTo>
                  <a:lnTo>
                    <a:pt x="1262656" y="315384"/>
                  </a:lnTo>
                  <a:lnTo>
                    <a:pt x="1290405" y="313421"/>
                  </a:lnTo>
                  <a:lnTo>
                    <a:pt x="1290405" y="312654"/>
                  </a:lnTo>
                  <a:lnTo>
                    <a:pt x="1290405" y="311888"/>
                  </a:lnTo>
                  <a:lnTo>
                    <a:pt x="1290405" y="311122"/>
                  </a:lnTo>
                  <a:lnTo>
                    <a:pt x="1288733" y="294682"/>
                  </a:lnTo>
                  <a:lnTo>
                    <a:pt x="1263646" y="261886"/>
                  </a:lnTo>
                  <a:lnTo>
                    <a:pt x="1209248" y="249134"/>
                  </a:lnTo>
                  <a:lnTo>
                    <a:pt x="1184777" y="248284"/>
                  </a:lnTo>
                  <a:lnTo>
                    <a:pt x="1168845" y="249038"/>
                  </a:lnTo>
                  <a:lnTo>
                    <a:pt x="1117878" y="260354"/>
                  </a:lnTo>
                  <a:lnTo>
                    <a:pt x="1075825" y="275332"/>
                  </a:lnTo>
                  <a:lnTo>
                    <a:pt x="1066824" y="278937"/>
                  </a:lnTo>
                  <a:lnTo>
                    <a:pt x="1062951" y="278937"/>
                  </a:lnTo>
                  <a:lnTo>
                    <a:pt x="1059078" y="278937"/>
                  </a:lnTo>
                  <a:lnTo>
                    <a:pt x="1055205" y="278937"/>
                  </a:lnTo>
                  <a:lnTo>
                    <a:pt x="1055205" y="252978"/>
                  </a:lnTo>
                  <a:lnTo>
                    <a:pt x="1055205" y="227019"/>
                  </a:lnTo>
                  <a:lnTo>
                    <a:pt x="1055205" y="201060"/>
                  </a:lnTo>
                  <a:lnTo>
                    <a:pt x="1055205" y="175101"/>
                  </a:lnTo>
                  <a:lnTo>
                    <a:pt x="1066814" y="172096"/>
                  </a:lnTo>
                  <a:lnTo>
                    <a:pt x="1120519" y="161499"/>
                  </a:lnTo>
                  <a:lnTo>
                    <a:pt x="1165808" y="155608"/>
                  </a:lnTo>
                  <a:lnTo>
                    <a:pt x="1188485" y="154136"/>
                  </a:lnTo>
                  <a:lnTo>
                    <a:pt x="1211184" y="153645"/>
                  </a:lnTo>
                  <a:close/>
                </a:path>
                <a:path w="4724400" h="609600">
                  <a:moveTo>
                    <a:pt x="3496366" y="152495"/>
                  </a:moveTo>
                  <a:lnTo>
                    <a:pt x="3545187" y="156327"/>
                  </a:lnTo>
                  <a:lnTo>
                    <a:pt x="3588131" y="167822"/>
                  </a:lnTo>
                  <a:lnTo>
                    <a:pt x="3625201" y="186979"/>
                  </a:lnTo>
                  <a:lnTo>
                    <a:pt x="3656394" y="213800"/>
                  </a:lnTo>
                  <a:lnTo>
                    <a:pt x="3681118" y="247254"/>
                  </a:lnTo>
                  <a:lnTo>
                    <a:pt x="3698778" y="286312"/>
                  </a:lnTo>
                  <a:lnTo>
                    <a:pt x="3709374" y="330974"/>
                  </a:lnTo>
                  <a:lnTo>
                    <a:pt x="3712905" y="381239"/>
                  </a:lnTo>
                  <a:lnTo>
                    <a:pt x="3709351" y="431492"/>
                  </a:lnTo>
                  <a:lnTo>
                    <a:pt x="3698689" y="476118"/>
                  </a:lnTo>
                  <a:lnTo>
                    <a:pt x="3680919" y="515116"/>
                  </a:lnTo>
                  <a:lnTo>
                    <a:pt x="3656041" y="548486"/>
                  </a:lnTo>
                  <a:lnTo>
                    <a:pt x="3624738" y="575223"/>
                  </a:lnTo>
                  <a:lnTo>
                    <a:pt x="3587691" y="594321"/>
                  </a:lnTo>
                  <a:lnTo>
                    <a:pt x="3544901" y="605780"/>
                  </a:lnTo>
                  <a:lnTo>
                    <a:pt x="3496366" y="609600"/>
                  </a:lnTo>
                  <a:lnTo>
                    <a:pt x="3447832" y="605780"/>
                  </a:lnTo>
                  <a:lnTo>
                    <a:pt x="3405041" y="594321"/>
                  </a:lnTo>
                  <a:lnTo>
                    <a:pt x="3367994" y="575223"/>
                  </a:lnTo>
                  <a:lnTo>
                    <a:pt x="3336690" y="548486"/>
                  </a:lnTo>
                  <a:lnTo>
                    <a:pt x="3311813" y="515116"/>
                  </a:lnTo>
                  <a:lnTo>
                    <a:pt x="3294043" y="476118"/>
                  </a:lnTo>
                  <a:lnTo>
                    <a:pt x="3283381" y="431492"/>
                  </a:lnTo>
                  <a:lnTo>
                    <a:pt x="3279827" y="381239"/>
                  </a:lnTo>
                  <a:lnTo>
                    <a:pt x="3283403" y="330663"/>
                  </a:lnTo>
                  <a:lnTo>
                    <a:pt x="3294131" y="285833"/>
                  </a:lnTo>
                  <a:lnTo>
                    <a:pt x="3312011" y="246752"/>
                  </a:lnTo>
                  <a:lnTo>
                    <a:pt x="3337043" y="213417"/>
                  </a:lnTo>
                  <a:lnTo>
                    <a:pt x="3368457" y="186764"/>
                  </a:lnTo>
                  <a:lnTo>
                    <a:pt x="3405482" y="167726"/>
                  </a:lnTo>
                  <a:lnTo>
                    <a:pt x="3448118" y="156303"/>
                  </a:lnTo>
                  <a:lnTo>
                    <a:pt x="3496366" y="152495"/>
                  </a:lnTo>
                  <a:close/>
                </a:path>
                <a:path w="4724400" h="609600">
                  <a:moveTo>
                    <a:pt x="4577223" y="25671"/>
                  </a:moveTo>
                  <a:lnTo>
                    <a:pt x="4614017" y="25671"/>
                  </a:lnTo>
                  <a:lnTo>
                    <a:pt x="4650811" y="25671"/>
                  </a:lnTo>
                  <a:lnTo>
                    <a:pt x="4687606" y="25671"/>
                  </a:lnTo>
                  <a:lnTo>
                    <a:pt x="4724399" y="25671"/>
                  </a:lnTo>
                  <a:lnTo>
                    <a:pt x="4722375" y="76439"/>
                  </a:lnTo>
                  <a:lnTo>
                    <a:pt x="4720350" y="127207"/>
                  </a:lnTo>
                  <a:lnTo>
                    <a:pt x="4718326" y="177975"/>
                  </a:lnTo>
                  <a:lnTo>
                    <a:pt x="4716301" y="228743"/>
                  </a:lnTo>
                  <a:lnTo>
                    <a:pt x="4714276" y="279511"/>
                  </a:lnTo>
                  <a:lnTo>
                    <a:pt x="4712252" y="330279"/>
                  </a:lnTo>
                  <a:lnTo>
                    <a:pt x="4710227" y="381047"/>
                  </a:lnTo>
                  <a:lnTo>
                    <a:pt x="4708202" y="431816"/>
                  </a:lnTo>
                  <a:lnTo>
                    <a:pt x="4679507" y="431816"/>
                  </a:lnTo>
                  <a:lnTo>
                    <a:pt x="4650812" y="431816"/>
                  </a:lnTo>
                  <a:lnTo>
                    <a:pt x="4622116" y="431816"/>
                  </a:lnTo>
                  <a:lnTo>
                    <a:pt x="4593420" y="431816"/>
                  </a:lnTo>
                  <a:lnTo>
                    <a:pt x="4591396" y="381047"/>
                  </a:lnTo>
                  <a:lnTo>
                    <a:pt x="4589371" y="330279"/>
                  </a:lnTo>
                  <a:lnTo>
                    <a:pt x="4587347" y="279511"/>
                  </a:lnTo>
                  <a:lnTo>
                    <a:pt x="4585322" y="228743"/>
                  </a:lnTo>
                  <a:lnTo>
                    <a:pt x="4583297" y="177975"/>
                  </a:lnTo>
                  <a:lnTo>
                    <a:pt x="4581273" y="127207"/>
                  </a:lnTo>
                  <a:lnTo>
                    <a:pt x="4579248" y="76439"/>
                  </a:lnTo>
                  <a:lnTo>
                    <a:pt x="4577223" y="25671"/>
                  </a:lnTo>
                  <a:close/>
                </a:path>
                <a:path w="4724400" h="609600">
                  <a:moveTo>
                    <a:pt x="2721207" y="25671"/>
                  </a:moveTo>
                  <a:lnTo>
                    <a:pt x="2759691" y="25671"/>
                  </a:lnTo>
                  <a:lnTo>
                    <a:pt x="2798176" y="25671"/>
                  </a:lnTo>
                  <a:lnTo>
                    <a:pt x="2836660" y="25671"/>
                  </a:lnTo>
                  <a:lnTo>
                    <a:pt x="2875144" y="25671"/>
                  </a:lnTo>
                  <a:lnTo>
                    <a:pt x="2897750" y="69686"/>
                  </a:lnTo>
                  <a:lnTo>
                    <a:pt x="2920356" y="113701"/>
                  </a:lnTo>
                  <a:lnTo>
                    <a:pt x="2942962" y="157716"/>
                  </a:lnTo>
                  <a:lnTo>
                    <a:pt x="2965568" y="201731"/>
                  </a:lnTo>
                  <a:lnTo>
                    <a:pt x="2988173" y="245746"/>
                  </a:lnTo>
                  <a:lnTo>
                    <a:pt x="3010030" y="201731"/>
                  </a:lnTo>
                  <a:lnTo>
                    <a:pt x="3031886" y="157716"/>
                  </a:lnTo>
                  <a:lnTo>
                    <a:pt x="3053742" y="113701"/>
                  </a:lnTo>
                  <a:lnTo>
                    <a:pt x="3075599" y="69686"/>
                  </a:lnTo>
                  <a:lnTo>
                    <a:pt x="3097455" y="25671"/>
                  </a:lnTo>
                  <a:lnTo>
                    <a:pt x="3134637" y="25671"/>
                  </a:lnTo>
                  <a:lnTo>
                    <a:pt x="3171819" y="25671"/>
                  </a:lnTo>
                  <a:lnTo>
                    <a:pt x="3209000" y="25671"/>
                  </a:lnTo>
                  <a:lnTo>
                    <a:pt x="3246182" y="25671"/>
                  </a:lnTo>
                  <a:lnTo>
                    <a:pt x="3222020" y="69398"/>
                  </a:lnTo>
                  <a:lnTo>
                    <a:pt x="3197858" y="113126"/>
                  </a:lnTo>
                  <a:lnTo>
                    <a:pt x="3173695" y="156854"/>
                  </a:lnTo>
                  <a:lnTo>
                    <a:pt x="3149532" y="200581"/>
                  </a:lnTo>
                  <a:lnTo>
                    <a:pt x="3125370" y="244309"/>
                  </a:lnTo>
                  <a:lnTo>
                    <a:pt x="3101207" y="288036"/>
                  </a:lnTo>
                  <a:lnTo>
                    <a:pt x="3077044" y="331764"/>
                  </a:lnTo>
                  <a:lnTo>
                    <a:pt x="3052881" y="375492"/>
                  </a:lnTo>
                  <a:lnTo>
                    <a:pt x="3052881" y="430666"/>
                  </a:lnTo>
                  <a:lnTo>
                    <a:pt x="3052881" y="485840"/>
                  </a:lnTo>
                  <a:lnTo>
                    <a:pt x="3052881" y="541015"/>
                  </a:lnTo>
                  <a:lnTo>
                    <a:pt x="3052881" y="596189"/>
                  </a:lnTo>
                  <a:lnTo>
                    <a:pt x="3019080" y="596189"/>
                  </a:lnTo>
                  <a:lnTo>
                    <a:pt x="2985279" y="596189"/>
                  </a:lnTo>
                  <a:lnTo>
                    <a:pt x="2951478" y="596189"/>
                  </a:lnTo>
                  <a:lnTo>
                    <a:pt x="2917676" y="596189"/>
                  </a:lnTo>
                  <a:lnTo>
                    <a:pt x="2917676" y="542739"/>
                  </a:lnTo>
                  <a:lnTo>
                    <a:pt x="2917676" y="489289"/>
                  </a:lnTo>
                  <a:lnTo>
                    <a:pt x="2917676" y="435839"/>
                  </a:lnTo>
                  <a:lnTo>
                    <a:pt x="2917676" y="382388"/>
                  </a:lnTo>
                  <a:lnTo>
                    <a:pt x="2893118" y="337799"/>
                  </a:lnTo>
                  <a:lnTo>
                    <a:pt x="2868559" y="293209"/>
                  </a:lnTo>
                  <a:lnTo>
                    <a:pt x="2844000" y="248619"/>
                  </a:lnTo>
                  <a:lnTo>
                    <a:pt x="2819442" y="204030"/>
                  </a:lnTo>
                  <a:lnTo>
                    <a:pt x="2794883" y="159440"/>
                  </a:lnTo>
                  <a:lnTo>
                    <a:pt x="2770324" y="114850"/>
                  </a:lnTo>
                  <a:lnTo>
                    <a:pt x="2745766" y="70261"/>
                  </a:lnTo>
                  <a:lnTo>
                    <a:pt x="2721207" y="25671"/>
                  </a:lnTo>
                  <a:close/>
                </a:path>
                <a:path w="4724400" h="609600">
                  <a:moveTo>
                    <a:pt x="0" y="25671"/>
                  </a:moveTo>
                  <a:lnTo>
                    <a:pt x="0" y="25671"/>
                  </a:lnTo>
                  <a:lnTo>
                    <a:pt x="462654" y="25671"/>
                  </a:lnTo>
                  <a:lnTo>
                    <a:pt x="462654" y="53258"/>
                  </a:lnTo>
                  <a:lnTo>
                    <a:pt x="462654" y="80845"/>
                  </a:lnTo>
                  <a:lnTo>
                    <a:pt x="462654" y="108432"/>
                  </a:lnTo>
                  <a:lnTo>
                    <a:pt x="462654" y="136020"/>
                  </a:lnTo>
                  <a:lnTo>
                    <a:pt x="421723" y="136020"/>
                  </a:lnTo>
                  <a:lnTo>
                    <a:pt x="380792" y="136020"/>
                  </a:lnTo>
                  <a:lnTo>
                    <a:pt x="339860" y="136020"/>
                  </a:lnTo>
                  <a:lnTo>
                    <a:pt x="298929" y="136020"/>
                  </a:lnTo>
                  <a:lnTo>
                    <a:pt x="298929" y="187150"/>
                  </a:lnTo>
                  <a:lnTo>
                    <a:pt x="298929" y="596189"/>
                  </a:lnTo>
                  <a:lnTo>
                    <a:pt x="265128" y="596189"/>
                  </a:lnTo>
                  <a:lnTo>
                    <a:pt x="231327" y="596189"/>
                  </a:lnTo>
                  <a:lnTo>
                    <a:pt x="197525" y="596189"/>
                  </a:lnTo>
                  <a:lnTo>
                    <a:pt x="163724" y="596189"/>
                  </a:lnTo>
                  <a:lnTo>
                    <a:pt x="163724" y="545059"/>
                  </a:lnTo>
                  <a:lnTo>
                    <a:pt x="163724" y="136020"/>
                  </a:lnTo>
                  <a:lnTo>
                    <a:pt x="122793" y="136020"/>
                  </a:lnTo>
                  <a:lnTo>
                    <a:pt x="81862" y="136020"/>
                  </a:lnTo>
                  <a:lnTo>
                    <a:pt x="40931" y="136020"/>
                  </a:lnTo>
                  <a:lnTo>
                    <a:pt x="0" y="136020"/>
                  </a:lnTo>
                  <a:lnTo>
                    <a:pt x="0" y="108432"/>
                  </a:lnTo>
                  <a:lnTo>
                    <a:pt x="0" y="80845"/>
                  </a:lnTo>
                  <a:lnTo>
                    <a:pt x="0" y="53258"/>
                  </a:lnTo>
                  <a:lnTo>
                    <a:pt x="0" y="25671"/>
                  </a:lnTo>
                  <a:close/>
                </a:path>
                <a:path w="4724400" h="609600">
                  <a:moveTo>
                    <a:pt x="2046786" y="0"/>
                  </a:moveTo>
                  <a:lnTo>
                    <a:pt x="2078563" y="0"/>
                  </a:lnTo>
                  <a:lnTo>
                    <a:pt x="2110340" y="0"/>
                  </a:lnTo>
                  <a:lnTo>
                    <a:pt x="2142117" y="0"/>
                  </a:lnTo>
                  <a:lnTo>
                    <a:pt x="2173893" y="0"/>
                  </a:lnTo>
                  <a:lnTo>
                    <a:pt x="2173893" y="50802"/>
                  </a:lnTo>
                  <a:lnTo>
                    <a:pt x="2173893" y="355616"/>
                  </a:lnTo>
                  <a:lnTo>
                    <a:pt x="2201125" y="317674"/>
                  </a:lnTo>
                  <a:lnTo>
                    <a:pt x="2228356" y="279732"/>
                  </a:lnTo>
                  <a:lnTo>
                    <a:pt x="2255587" y="241790"/>
                  </a:lnTo>
                  <a:lnTo>
                    <a:pt x="2282818" y="203848"/>
                  </a:lnTo>
                  <a:lnTo>
                    <a:pt x="2310049" y="165906"/>
                  </a:lnTo>
                  <a:lnTo>
                    <a:pt x="2346606" y="165906"/>
                  </a:lnTo>
                  <a:lnTo>
                    <a:pt x="2383162" y="165906"/>
                  </a:lnTo>
                  <a:lnTo>
                    <a:pt x="2419718" y="165906"/>
                  </a:lnTo>
                  <a:lnTo>
                    <a:pt x="2456274" y="165906"/>
                  </a:lnTo>
                  <a:lnTo>
                    <a:pt x="2427861" y="202995"/>
                  </a:lnTo>
                  <a:lnTo>
                    <a:pt x="2399448" y="240085"/>
                  </a:lnTo>
                  <a:lnTo>
                    <a:pt x="2371035" y="277174"/>
                  </a:lnTo>
                  <a:lnTo>
                    <a:pt x="2342622" y="314263"/>
                  </a:lnTo>
                  <a:lnTo>
                    <a:pt x="2314209" y="351353"/>
                  </a:lnTo>
                  <a:lnTo>
                    <a:pt x="2339589" y="392159"/>
                  </a:lnTo>
                  <a:lnTo>
                    <a:pt x="2364968" y="432965"/>
                  </a:lnTo>
                  <a:lnTo>
                    <a:pt x="2390347" y="473771"/>
                  </a:lnTo>
                  <a:lnTo>
                    <a:pt x="2415726" y="514577"/>
                  </a:lnTo>
                  <a:lnTo>
                    <a:pt x="2441106" y="555383"/>
                  </a:lnTo>
                  <a:lnTo>
                    <a:pt x="2466485" y="596189"/>
                  </a:lnTo>
                  <a:lnTo>
                    <a:pt x="2429602" y="596189"/>
                  </a:lnTo>
                  <a:lnTo>
                    <a:pt x="2392718" y="596189"/>
                  </a:lnTo>
                  <a:lnTo>
                    <a:pt x="2355835" y="596189"/>
                  </a:lnTo>
                  <a:lnTo>
                    <a:pt x="2318951" y="596189"/>
                  </a:lnTo>
                  <a:lnTo>
                    <a:pt x="2291242" y="549413"/>
                  </a:lnTo>
                  <a:lnTo>
                    <a:pt x="2263532" y="502636"/>
                  </a:lnTo>
                  <a:lnTo>
                    <a:pt x="2235823" y="455860"/>
                  </a:lnTo>
                  <a:lnTo>
                    <a:pt x="2208112" y="409084"/>
                  </a:lnTo>
                  <a:lnTo>
                    <a:pt x="2199557" y="420548"/>
                  </a:lnTo>
                  <a:lnTo>
                    <a:pt x="2191003" y="432013"/>
                  </a:lnTo>
                  <a:lnTo>
                    <a:pt x="2182448" y="443478"/>
                  </a:lnTo>
                  <a:lnTo>
                    <a:pt x="2173893" y="454943"/>
                  </a:lnTo>
                  <a:lnTo>
                    <a:pt x="2173893" y="490254"/>
                  </a:lnTo>
                  <a:lnTo>
                    <a:pt x="2173893" y="525566"/>
                  </a:lnTo>
                  <a:lnTo>
                    <a:pt x="2173893" y="560877"/>
                  </a:lnTo>
                  <a:lnTo>
                    <a:pt x="2173893" y="596189"/>
                  </a:lnTo>
                  <a:lnTo>
                    <a:pt x="2142117" y="596189"/>
                  </a:lnTo>
                  <a:lnTo>
                    <a:pt x="2110340" y="596189"/>
                  </a:lnTo>
                  <a:lnTo>
                    <a:pt x="2078563" y="596189"/>
                  </a:lnTo>
                  <a:lnTo>
                    <a:pt x="2046786" y="596189"/>
                  </a:lnTo>
                  <a:lnTo>
                    <a:pt x="2046786" y="546507"/>
                  </a:lnTo>
                  <a:lnTo>
                    <a:pt x="2046786" y="49682"/>
                  </a:lnTo>
                  <a:lnTo>
                    <a:pt x="2046786" y="0"/>
                  </a:lnTo>
                  <a:close/>
                </a:path>
                <a:path w="4724400" h="609600">
                  <a:moveTo>
                    <a:pt x="536164" y="0"/>
                  </a:moveTo>
                  <a:lnTo>
                    <a:pt x="567940" y="0"/>
                  </a:lnTo>
                  <a:lnTo>
                    <a:pt x="599717" y="0"/>
                  </a:lnTo>
                  <a:lnTo>
                    <a:pt x="631494" y="0"/>
                  </a:lnTo>
                  <a:lnTo>
                    <a:pt x="663270" y="0"/>
                  </a:lnTo>
                  <a:lnTo>
                    <a:pt x="663270" y="53354"/>
                  </a:lnTo>
                  <a:lnTo>
                    <a:pt x="663270" y="106708"/>
                  </a:lnTo>
                  <a:lnTo>
                    <a:pt x="663270" y="160063"/>
                  </a:lnTo>
                  <a:lnTo>
                    <a:pt x="663270" y="213417"/>
                  </a:lnTo>
                  <a:lnTo>
                    <a:pt x="679984" y="199887"/>
                  </a:lnTo>
                  <a:lnTo>
                    <a:pt x="712422" y="177855"/>
                  </a:lnTo>
                  <a:lnTo>
                    <a:pt x="760981" y="157859"/>
                  </a:lnTo>
                  <a:lnTo>
                    <a:pt x="797243" y="154028"/>
                  </a:lnTo>
                  <a:lnTo>
                    <a:pt x="827495" y="156566"/>
                  </a:lnTo>
                  <a:lnTo>
                    <a:pt x="877516" y="176874"/>
                  </a:lnTo>
                  <a:lnTo>
                    <a:pt x="913054" y="217464"/>
                  </a:lnTo>
                  <a:lnTo>
                    <a:pt x="931075" y="278194"/>
                  </a:lnTo>
                  <a:lnTo>
                    <a:pt x="933328" y="316103"/>
                  </a:lnTo>
                  <a:lnTo>
                    <a:pt x="933328" y="362784"/>
                  </a:lnTo>
                  <a:lnTo>
                    <a:pt x="933328" y="409465"/>
                  </a:lnTo>
                  <a:lnTo>
                    <a:pt x="933328" y="456146"/>
                  </a:lnTo>
                  <a:lnTo>
                    <a:pt x="933328" y="502827"/>
                  </a:lnTo>
                  <a:lnTo>
                    <a:pt x="933328" y="549508"/>
                  </a:lnTo>
                  <a:lnTo>
                    <a:pt x="933328" y="596189"/>
                  </a:lnTo>
                  <a:lnTo>
                    <a:pt x="901552" y="596189"/>
                  </a:lnTo>
                  <a:lnTo>
                    <a:pt x="869775" y="596189"/>
                  </a:lnTo>
                  <a:lnTo>
                    <a:pt x="837998" y="596189"/>
                  </a:lnTo>
                  <a:lnTo>
                    <a:pt x="806222" y="596189"/>
                  </a:lnTo>
                  <a:lnTo>
                    <a:pt x="806222" y="542835"/>
                  </a:lnTo>
                  <a:lnTo>
                    <a:pt x="806222" y="489480"/>
                  </a:lnTo>
                  <a:lnTo>
                    <a:pt x="806222" y="436126"/>
                  </a:lnTo>
                  <a:lnTo>
                    <a:pt x="806222" y="382772"/>
                  </a:lnTo>
                  <a:lnTo>
                    <a:pt x="806067" y="369756"/>
                  </a:lnTo>
                  <a:lnTo>
                    <a:pt x="803757" y="330854"/>
                  </a:lnTo>
                  <a:lnTo>
                    <a:pt x="795307" y="292730"/>
                  </a:lnTo>
                  <a:lnTo>
                    <a:pt x="758469" y="267155"/>
                  </a:lnTo>
                  <a:lnTo>
                    <a:pt x="736859" y="265526"/>
                  </a:lnTo>
                  <a:lnTo>
                    <a:pt x="728199" y="265909"/>
                  </a:lnTo>
                  <a:lnTo>
                    <a:pt x="683296" y="279607"/>
                  </a:lnTo>
                  <a:lnTo>
                    <a:pt x="663270" y="291198"/>
                  </a:lnTo>
                  <a:lnTo>
                    <a:pt x="663270" y="342029"/>
                  </a:lnTo>
                  <a:lnTo>
                    <a:pt x="663270" y="392861"/>
                  </a:lnTo>
                  <a:lnTo>
                    <a:pt x="663270" y="443693"/>
                  </a:lnTo>
                  <a:lnTo>
                    <a:pt x="663270" y="494525"/>
                  </a:lnTo>
                  <a:lnTo>
                    <a:pt x="663270" y="545357"/>
                  </a:lnTo>
                  <a:lnTo>
                    <a:pt x="663270" y="596189"/>
                  </a:lnTo>
                  <a:lnTo>
                    <a:pt x="631494" y="596189"/>
                  </a:lnTo>
                  <a:lnTo>
                    <a:pt x="599717" y="596189"/>
                  </a:lnTo>
                  <a:lnTo>
                    <a:pt x="567940" y="596189"/>
                  </a:lnTo>
                  <a:lnTo>
                    <a:pt x="536164" y="596189"/>
                  </a:lnTo>
                  <a:lnTo>
                    <a:pt x="536164" y="546507"/>
                  </a:lnTo>
                  <a:lnTo>
                    <a:pt x="536164" y="49682"/>
                  </a:lnTo>
                  <a:lnTo>
                    <a:pt x="536164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2697480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205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实验原理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30505"/>
            <a:ext cx="6979284" cy="10439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200" spc="-45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由7+1个LED构成的数字显示器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件</a:t>
            </a:r>
            <a:endParaRPr sz="4125" baseline="101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200" spc="30" dirty="0">
                <a:solidFill>
                  <a:srgbClr val="31859C"/>
                </a:solidFill>
                <a:latin typeface="MS Gothic"/>
                <a:cs typeface="MS Gothic"/>
              </a:rPr>
              <a:t>口 </a:t>
            </a:r>
            <a:r>
              <a:rPr sz="4125" b="1" baseline="1010" dirty="0">
                <a:solidFill>
                  <a:srgbClr val="215968"/>
                </a:solidFill>
                <a:latin typeface="黑体"/>
                <a:cs typeface="黑体"/>
              </a:rPr>
              <a:t>每个LED显示数字的一段，另一个为小数</a:t>
            </a:r>
            <a:r>
              <a:rPr sz="4125" b="1" spc="-75" baseline="1010" dirty="0">
                <a:solidFill>
                  <a:srgbClr val="215968"/>
                </a:solidFill>
                <a:latin typeface="黑体"/>
                <a:cs typeface="黑体"/>
              </a:rPr>
              <a:t>点</a:t>
            </a:r>
            <a:endParaRPr sz="4125" baseline="1010">
              <a:latin typeface="黑体"/>
              <a:cs typeface="黑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1" y="2708920"/>
            <a:ext cx="2442543" cy="31922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3927" y="2708918"/>
            <a:ext cx="4464495" cy="31582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252984"/>
            <a:ext cx="4221480" cy="1121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72" y="375411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共阴（阳）</a:t>
            </a:r>
            <a:r>
              <a:rPr spc="-25" dirty="0"/>
              <a:t>控制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02576"/>
            <a:ext cx="7266305" cy="11842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900" spc="-125" dirty="0">
                <a:solidFill>
                  <a:srgbClr val="31859C"/>
                </a:solidFill>
                <a:latin typeface="MS Gothic"/>
                <a:cs typeface="MS Gothic"/>
              </a:rPr>
              <a:t>口  </a:t>
            </a:r>
            <a:r>
              <a:rPr sz="3525" b="1" baseline="1182" dirty="0">
                <a:solidFill>
                  <a:srgbClr val="215968"/>
                </a:solidFill>
                <a:latin typeface="黑体"/>
                <a:cs typeface="黑体"/>
              </a:rPr>
              <a:t>LED的正极(负极)连在一起，另一端作为点亮的控</a:t>
            </a:r>
            <a:r>
              <a:rPr sz="3525" b="1" spc="-75" baseline="1182" dirty="0">
                <a:solidFill>
                  <a:srgbClr val="215968"/>
                </a:solidFill>
                <a:latin typeface="黑体"/>
                <a:cs typeface="黑体"/>
              </a:rPr>
              <a:t>制</a:t>
            </a:r>
            <a:endParaRPr sz="3525" baseline="1182">
              <a:latin typeface="黑体"/>
              <a:cs typeface="黑体"/>
            </a:endParaRPr>
          </a:p>
          <a:p>
            <a:pPr marL="755015" indent="-285115">
              <a:lnSpc>
                <a:spcPct val="100000"/>
              </a:lnSpc>
              <a:spcBef>
                <a:spcPts val="484"/>
              </a:spcBef>
              <a:buSzPct val="71794"/>
              <a:buFont typeface=""/>
              <a:buChar char="·"/>
              <a:tabLst>
                <a:tab pos="755015" algn="l"/>
                <a:tab pos="75565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共阳：正极连在一起，负极＝0，点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亮</a:t>
            </a:r>
            <a:endParaRPr sz="2925" baseline="1424">
              <a:latin typeface="黑体"/>
              <a:cs typeface="黑体"/>
            </a:endParaRPr>
          </a:p>
          <a:p>
            <a:pPr marL="755015" indent="-285115">
              <a:lnSpc>
                <a:spcPct val="100000"/>
              </a:lnSpc>
              <a:spcBef>
                <a:spcPts val="560"/>
              </a:spcBef>
              <a:buSzPct val="71794"/>
              <a:buFont typeface=""/>
              <a:buChar char="·"/>
              <a:tabLst>
                <a:tab pos="755015" algn="l"/>
                <a:tab pos="755650" algn="l"/>
              </a:tabLst>
            </a:pPr>
            <a:r>
              <a:rPr sz="2925" b="1" baseline="1424" dirty="0">
                <a:solidFill>
                  <a:srgbClr val="31859C"/>
                </a:solidFill>
                <a:latin typeface="黑体"/>
                <a:cs typeface="黑体"/>
              </a:rPr>
              <a:t>共阴：负极连在一起，正极＝1，点</a:t>
            </a:r>
            <a:r>
              <a:rPr sz="2925" b="1" spc="-75" baseline="1424" dirty="0">
                <a:solidFill>
                  <a:srgbClr val="31859C"/>
                </a:solidFill>
                <a:latin typeface="黑体"/>
                <a:cs typeface="黑体"/>
              </a:rPr>
              <a:t>亮</a:t>
            </a:r>
            <a:endParaRPr sz="2925" baseline="1424">
              <a:latin typeface="黑体"/>
              <a:cs typeface="黑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237" y="2636912"/>
            <a:ext cx="6072187" cy="3949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52984"/>
            <a:ext cx="5675630" cy="1122045"/>
            <a:chOff x="9144" y="252984"/>
            <a:chExt cx="5675630" cy="1122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52984"/>
              <a:ext cx="1816608" cy="11216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288" y="252984"/>
              <a:ext cx="819912" cy="11216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560" y="252984"/>
              <a:ext cx="4251960" cy="11216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363219"/>
            <a:ext cx="5037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Hex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7-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segment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decoder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73361" y="1417782"/>
          <a:ext cx="7020559" cy="5020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9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Hex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15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15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15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15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BI/LE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0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0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455" y="2589333"/>
            <a:ext cx="1426508" cy="22440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4275" y="3254755"/>
            <a:ext cx="304800" cy="92329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MC14495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243" y="1330452"/>
            <a:ext cx="1588770" cy="115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宋体"/>
                <a:cs typeface="宋体"/>
              </a:rPr>
              <a:t>兼容</a:t>
            </a:r>
            <a:r>
              <a:rPr sz="2000" spc="-10" dirty="0">
                <a:latin typeface="Calibri"/>
                <a:cs typeface="Calibri"/>
              </a:rPr>
              <a:t>MC14495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5"/>
              </a:spcBef>
            </a:pPr>
            <a:r>
              <a:rPr sz="1800" spc="-20" dirty="0">
                <a:latin typeface="宋体"/>
                <a:cs typeface="宋体"/>
              </a:rPr>
              <a:t>略掉：</a:t>
            </a:r>
            <a:endParaRPr sz="1800">
              <a:latin typeface="宋体"/>
              <a:cs typeface="宋体"/>
            </a:endParaRPr>
          </a:p>
          <a:p>
            <a:pPr marL="274320">
              <a:lnSpc>
                <a:spcPts val="2135"/>
              </a:lnSpc>
            </a:pPr>
            <a:r>
              <a:rPr sz="1800" spc="-10" dirty="0">
                <a:latin typeface="Calibri"/>
                <a:cs typeface="Calibri"/>
              </a:rPr>
              <a:t>Pin11=VCR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Pin4=h+i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241" y="4994147"/>
            <a:ext cx="1697355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spc="-25" dirty="0">
                <a:latin typeface="宋体"/>
                <a:cs typeface="宋体"/>
              </a:rPr>
              <a:t>其它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ts val="2210"/>
              </a:lnSpc>
              <a:spcBef>
                <a:spcPts val="25"/>
              </a:spcBef>
            </a:pPr>
            <a:r>
              <a:rPr sz="1800" spc="-5" dirty="0">
                <a:latin typeface="宋体"/>
                <a:cs typeface="宋体"/>
              </a:rPr>
              <a:t>共阳：</a:t>
            </a:r>
            <a:r>
              <a:rPr sz="1800" spc="-10" dirty="0">
                <a:latin typeface="Calibri"/>
                <a:cs typeface="Calibri"/>
              </a:rPr>
              <a:t>74LS46/47</a:t>
            </a:r>
            <a:r>
              <a:rPr sz="1800" spc="-5" dirty="0">
                <a:latin typeface="宋体"/>
                <a:cs typeface="宋体"/>
              </a:rPr>
              <a:t>共阴：</a:t>
            </a:r>
            <a:r>
              <a:rPr sz="1800" spc="-10" dirty="0">
                <a:latin typeface="Calibri"/>
                <a:cs typeface="Calibri"/>
              </a:rPr>
              <a:t>74LS48/49</a:t>
            </a:r>
            <a:endParaRPr sz="1800">
              <a:latin typeface="Calibri"/>
              <a:cs typeface="Calibri"/>
            </a:endParaRPr>
          </a:p>
          <a:p>
            <a:pPr marL="535940">
              <a:lnSpc>
                <a:spcPts val="2005"/>
              </a:lnSpc>
            </a:pPr>
            <a:r>
              <a:rPr sz="1800" spc="-10" dirty="0">
                <a:latin typeface="Calibri"/>
                <a:cs typeface="Calibri"/>
              </a:rPr>
              <a:t>CMOS4511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293" y="695451"/>
            <a:ext cx="2329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common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anode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" y="252984"/>
            <a:ext cx="8625840" cy="1122045"/>
            <a:chOff x="9144" y="252984"/>
            <a:chExt cx="8625840" cy="1122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252984"/>
              <a:ext cx="2365248" cy="11216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252984"/>
              <a:ext cx="819912" cy="11216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5376" y="252984"/>
              <a:ext cx="6769608" cy="11216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72" y="363219"/>
            <a:ext cx="7986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Hex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7-</a:t>
            </a:r>
            <a:r>
              <a:rPr dirty="0">
                <a:latin typeface="Calibri"/>
                <a:cs typeface="Calibri"/>
              </a:rPr>
              <a:t>segment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decoder: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Simplifying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6605" y="1764008"/>
          <a:ext cx="140461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80050" y="1782593"/>
          <a:ext cx="140461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189904" y="1764008"/>
            <a:ext cx="1417320" cy="1475740"/>
          </a:xfrm>
          <a:custGeom>
            <a:avLst/>
            <a:gdLst/>
            <a:ahLst/>
            <a:cxnLst/>
            <a:rect l="l" t="t" r="r" b="b"/>
            <a:pathLst>
              <a:path w="1417320" h="1475739">
                <a:moveTo>
                  <a:pt x="357505" y="0"/>
                </a:moveTo>
                <a:lnTo>
                  <a:pt x="357505" y="1475740"/>
                </a:lnTo>
              </a:path>
              <a:path w="1417320" h="1475739">
                <a:moveTo>
                  <a:pt x="708660" y="0"/>
                </a:moveTo>
                <a:lnTo>
                  <a:pt x="708660" y="1475740"/>
                </a:lnTo>
              </a:path>
              <a:path w="1417320" h="1475739">
                <a:moveTo>
                  <a:pt x="1059815" y="0"/>
                </a:moveTo>
                <a:lnTo>
                  <a:pt x="1059815" y="1475740"/>
                </a:lnTo>
              </a:path>
              <a:path w="1417320" h="1475739">
                <a:moveTo>
                  <a:pt x="0" y="372110"/>
                </a:moveTo>
                <a:lnTo>
                  <a:pt x="1417320" y="372110"/>
                </a:lnTo>
              </a:path>
              <a:path w="1417320" h="1475739">
                <a:moveTo>
                  <a:pt x="0" y="737870"/>
                </a:moveTo>
                <a:lnTo>
                  <a:pt x="1417320" y="737870"/>
                </a:lnTo>
              </a:path>
              <a:path w="1417320" h="1475739">
                <a:moveTo>
                  <a:pt x="0" y="1103630"/>
                </a:moveTo>
                <a:lnTo>
                  <a:pt x="1417320" y="1103630"/>
                </a:lnTo>
              </a:path>
              <a:path w="1417320" h="1475739">
                <a:moveTo>
                  <a:pt x="6350" y="0"/>
                </a:moveTo>
                <a:lnTo>
                  <a:pt x="6350" y="1475740"/>
                </a:lnTo>
              </a:path>
              <a:path w="1417320" h="1475739">
                <a:moveTo>
                  <a:pt x="1410970" y="0"/>
                </a:moveTo>
                <a:lnTo>
                  <a:pt x="1410970" y="1475740"/>
                </a:lnTo>
              </a:path>
              <a:path w="1417320" h="1475739">
                <a:moveTo>
                  <a:pt x="0" y="6350"/>
                </a:moveTo>
                <a:lnTo>
                  <a:pt x="1417320" y="6350"/>
                </a:lnTo>
              </a:path>
              <a:path w="1417320" h="1475739">
                <a:moveTo>
                  <a:pt x="0" y="1469390"/>
                </a:moveTo>
                <a:lnTo>
                  <a:pt x="1417320" y="14693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934620" y="1670810"/>
            <a:ext cx="3321050" cy="1575435"/>
            <a:chOff x="1934620" y="1670810"/>
            <a:chExt cx="3321050" cy="1575435"/>
          </a:xfrm>
        </p:grpSpPr>
        <p:sp>
          <p:nvSpPr>
            <p:cNvPr id="11" name="object 11"/>
            <p:cNvSpPr/>
            <p:nvPr/>
          </p:nvSpPr>
          <p:spPr>
            <a:xfrm>
              <a:off x="2183005" y="1764008"/>
              <a:ext cx="1417320" cy="1475740"/>
            </a:xfrm>
            <a:custGeom>
              <a:avLst/>
              <a:gdLst/>
              <a:ahLst/>
              <a:cxnLst/>
              <a:rect l="l" t="t" r="r" b="b"/>
              <a:pathLst>
                <a:path w="1417320" h="1475739">
                  <a:moveTo>
                    <a:pt x="357505" y="0"/>
                  </a:moveTo>
                  <a:lnTo>
                    <a:pt x="357505" y="1475740"/>
                  </a:lnTo>
                </a:path>
                <a:path w="1417320" h="1475739">
                  <a:moveTo>
                    <a:pt x="708660" y="0"/>
                  </a:moveTo>
                  <a:lnTo>
                    <a:pt x="708660" y="1475740"/>
                  </a:lnTo>
                </a:path>
                <a:path w="1417320" h="1475739">
                  <a:moveTo>
                    <a:pt x="1059815" y="0"/>
                  </a:moveTo>
                  <a:lnTo>
                    <a:pt x="1059815" y="1475740"/>
                  </a:lnTo>
                </a:path>
                <a:path w="1417320" h="1475739">
                  <a:moveTo>
                    <a:pt x="0" y="372110"/>
                  </a:moveTo>
                  <a:lnTo>
                    <a:pt x="1417320" y="372110"/>
                  </a:lnTo>
                </a:path>
                <a:path w="1417320" h="1475739">
                  <a:moveTo>
                    <a:pt x="0" y="737870"/>
                  </a:moveTo>
                  <a:lnTo>
                    <a:pt x="1417320" y="737870"/>
                  </a:lnTo>
                </a:path>
                <a:path w="1417320" h="1475739">
                  <a:moveTo>
                    <a:pt x="0" y="1103630"/>
                  </a:moveTo>
                  <a:lnTo>
                    <a:pt x="1417320" y="1103630"/>
                  </a:lnTo>
                </a:path>
                <a:path w="1417320" h="1475739">
                  <a:moveTo>
                    <a:pt x="6350" y="0"/>
                  </a:moveTo>
                  <a:lnTo>
                    <a:pt x="6350" y="1475740"/>
                  </a:lnTo>
                </a:path>
                <a:path w="1417320" h="1475739">
                  <a:moveTo>
                    <a:pt x="1410970" y="0"/>
                  </a:moveTo>
                  <a:lnTo>
                    <a:pt x="1410970" y="1475740"/>
                  </a:lnTo>
                </a:path>
                <a:path w="1417320" h="1475739">
                  <a:moveTo>
                    <a:pt x="0" y="6350"/>
                  </a:moveTo>
                  <a:lnTo>
                    <a:pt x="1417320" y="6350"/>
                  </a:lnTo>
                </a:path>
                <a:path w="1417320" h="1475739">
                  <a:moveTo>
                    <a:pt x="0" y="1469390"/>
                  </a:moveTo>
                  <a:lnTo>
                    <a:pt x="1417320" y="14693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9382" y="1675573"/>
              <a:ext cx="215265" cy="95250"/>
            </a:xfrm>
            <a:custGeom>
              <a:avLst/>
              <a:gdLst/>
              <a:ahLst/>
              <a:cxnLst/>
              <a:rect l="l" t="t" r="r" b="b"/>
              <a:pathLst>
                <a:path w="215264" h="95250">
                  <a:moveTo>
                    <a:pt x="0" y="0"/>
                  </a:moveTo>
                  <a:lnTo>
                    <a:pt x="214661" y="94785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1527" y="1764008"/>
              <a:ext cx="1417320" cy="1475740"/>
            </a:xfrm>
            <a:custGeom>
              <a:avLst/>
              <a:gdLst/>
              <a:ahLst/>
              <a:cxnLst/>
              <a:rect l="l" t="t" r="r" b="b"/>
              <a:pathLst>
                <a:path w="1417320" h="1475739">
                  <a:moveTo>
                    <a:pt x="357505" y="0"/>
                  </a:moveTo>
                  <a:lnTo>
                    <a:pt x="357505" y="1475740"/>
                  </a:lnTo>
                </a:path>
                <a:path w="1417320" h="1475739">
                  <a:moveTo>
                    <a:pt x="708660" y="0"/>
                  </a:moveTo>
                  <a:lnTo>
                    <a:pt x="708660" y="1475740"/>
                  </a:lnTo>
                </a:path>
                <a:path w="1417320" h="1475739">
                  <a:moveTo>
                    <a:pt x="1059815" y="0"/>
                  </a:moveTo>
                  <a:lnTo>
                    <a:pt x="1059815" y="1475740"/>
                  </a:lnTo>
                </a:path>
                <a:path w="1417320" h="1475739">
                  <a:moveTo>
                    <a:pt x="0" y="372110"/>
                  </a:moveTo>
                  <a:lnTo>
                    <a:pt x="1417320" y="372110"/>
                  </a:lnTo>
                </a:path>
                <a:path w="1417320" h="1475739">
                  <a:moveTo>
                    <a:pt x="0" y="737870"/>
                  </a:moveTo>
                  <a:lnTo>
                    <a:pt x="1417320" y="737870"/>
                  </a:lnTo>
                </a:path>
                <a:path w="1417320" h="1475739">
                  <a:moveTo>
                    <a:pt x="0" y="1103630"/>
                  </a:moveTo>
                  <a:lnTo>
                    <a:pt x="1417320" y="1103630"/>
                  </a:lnTo>
                </a:path>
                <a:path w="1417320" h="1475739">
                  <a:moveTo>
                    <a:pt x="6350" y="0"/>
                  </a:moveTo>
                  <a:lnTo>
                    <a:pt x="6350" y="1475740"/>
                  </a:lnTo>
                </a:path>
                <a:path w="1417320" h="1475739">
                  <a:moveTo>
                    <a:pt x="1410970" y="0"/>
                  </a:moveTo>
                  <a:lnTo>
                    <a:pt x="1410970" y="1475740"/>
                  </a:lnTo>
                </a:path>
                <a:path w="1417320" h="1475739">
                  <a:moveTo>
                    <a:pt x="0" y="6350"/>
                  </a:moveTo>
                  <a:lnTo>
                    <a:pt x="1417320" y="6350"/>
                  </a:lnTo>
                </a:path>
                <a:path w="1417320" h="1475739">
                  <a:moveTo>
                    <a:pt x="0" y="1469390"/>
                  </a:moveTo>
                  <a:lnTo>
                    <a:pt x="1417320" y="14693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4994" y="1791715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" algn="l"/>
                <a:tab pos="714375" algn="l"/>
                <a:tab pos="1065530" algn="l"/>
              </a:tabLst>
            </a:pP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4994" y="2157476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" algn="l"/>
                <a:tab pos="714375" algn="l"/>
                <a:tab pos="1065530" algn="l"/>
              </a:tabLst>
            </a:pP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4994" y="2523235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" algn="l"/>
                <a:tab pos="714375" algn="l"/>
                <a:tab pos="1065530" algn="l"/>
              </a:tabLst>
            </a:pP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4994" y="2888996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" algn="l"/>
                <a:tab pos="714375" algn="l"/>
                <a:tab pos="1065530" algn="l"/>
              </a:tabLst>
            </a:pP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4254" y="4752280"/>
            <a:ext cx="224790" cy="1570990"/>
            <a:chOff x="374254" y="4752280"/>
            <a:chExt cx="224790" cy="1570990"/>
          </a:xfrm>
        </p:grpSpPr>
        <p:sp>
          <p:nvSpPr>
            <p:cNvPr id="19" name="object 19"/>
            <p:cNvSpPr/>
            <p:nvPr/>
          </p:nvSpPr>
          <p:spPr>
            <a:xfrm>
              <a:off x="551950" y="4847440"/>
              <a:ext cx="0" cy="1475740"/>
            </a:xfrm>
            <a:custGeom>
              <a:avLst/>
              <a:gdLst/>
              <a:ahLst/>
              <a:cxnLst/>
              <a:rect l="l" t="t" r="r" b="b"/>
              <a:pathLst>
                <a:path h="1475739">
                  <a:moveTo>
                    <a:pt x="0" y="0"/>
                  </a:moveTo>
                  <a:lnTo>
                    <a:pt x="0" y="14757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017" y="4757042"/>
              <a:ext cx="215265" cy="95250"/>
            </a:xfrm>
            <a:custGeom>
              <a:avLst/>
              <a:gdLst/>
              <a:ahLst/>
              <a:cxnLst/>
              <a:rect l="l" t="t" r="r" b="b"/>
              <a:pathLst>
                <a:path w="215265" h="95250">
                  <a:moveTo>
                    <a:pt x="0" y="0"/>
                  </a:moveTo>
                  <a:lnTo>
                    <a:pt x="214661" y="94785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3582" y="1325371"/>
            <a:ext cx="17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409" y="1669995"/>
            <a:ext cx="215265" cy="95250"/>
          </a:xfrm>
          <a:custGeom>
            <a:avLst/>
            <a:gdLst/>
            <a:ahLst/>
            <a:cxnLst/>
            <a:rect l="l" t="t" r="r" b="b"/>
            <a:pathLst>
              <a:path w="215265" h="95250">
                <a:moveTo>
                  <a:pt x="0" y="0"/>
                </a:moveTo>
                <a:lnTo>
                  <a:pt x="214661" y="94785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0091" y="1141475"/>
            <a:ext cx="3301365" cy="2047239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1760220" algn="l"/>
              </a:tabLst>
            </a:pPr>
            <a:r>
              <a:rPr sz="2400" spc="-5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3600" spc="-75" baseline="1157" dirty="0">
                <a:latin typeface="Calibri"/>
                <a:cs typeface="Calibri"/>
              </a:rPr>
              <a:t>c</a:t>
            </a:r>
            <a:endParaRPr sz="3600" baseline="1157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960"/>
              </a:spcBef>
              <a:tabLst>
                <a:tab pos="821690" algn="l"/>
                <a:tab pos="1172845" algn="l"/>
                <a:tab pos="1524000" algn="l"/>
                <a:tab pos="2118995" algn="l"/>
                <a:tab pos="2470150" algn="l"/>
                <a:tab pos="2821305" algn="l"/>
                <a:tab pos="3172460" algn="l"/>
              </a:tabLst>
            </a:pP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720"/>
              </a:spcBef>
              <a:tabLst>
                <a:tab pos="821690" algn="l"/>
                <a:tab pos="1172845" algn="l"/>
                <a:tab pos="1524000" algn="l"/>
                <a:tab pos="2118995" algn="l"/>
                <a:tab pos="2470150" algn="l"/>
                <a:tab pos="2821305" algn="l"/>
                <a:tab pos="3172460" algn="l"/>
              </a:tabLst>
            </a:pP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720"/>
              </a:spcBef>
              <a:tabLst>
                <a:tab pos="821690" algn="l"/>
                <a:tab pos="1172845" algn="l"/>
                <a:tab pos="1524000" algn="l"/>
                <a:tab pos="2118995" algn="l"/>
                <a:tab pos="2470150" algn="l"/>
                <a:tab pos="2821305" algn="l"/>
                <a:tab pos="3172460" algn="l"/>
              </a:tabLst>
            </a:pP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720"/>
              </a:spcBef>
              <a:tabLst>
                <a:tab pos="821690" algn="l"/>
                <a:tab pos="1172845" algn="l"/>
                <a:tab pos="1524000" algn="l"/>
                <a:tab pos="2118995" algn="l"/>
                <a:tab pos="2470150" algn="l"/>
                <a:tab pos="2821305" algn="l"/>
                <a:tab pos="3172460" algn="l"/>
              </a:tabLst>
            </a:pP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05191" y="1643716"/>
            <a:ext cx="215265" cy="95250"/>
          </a:xfrm>
          <a:custGeom>
            <a:avLst/>
            <a:gdLst/>
            <a:ahLst/>
            <a:cxnLst/>
            <a:rect l="l" t="t" r="r" b="b"/>
            <a:pathLst>
              <a:path w="215264" h="95250">
                <a:moveTo>
                  <a:pt x="0" y="0"/>
                </a:moveTo>
                <a:lnTo>
                  <a:pt x="214661" y="94785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083729" y="1633377"/>
            <a:ext cx="3242310" cy="1597025"/>
            <a:chOff x="2083729" y="1633377"/>
            <a:chExt cx="3242310" cy="1597025"/>
          </a:xfrm>
        </p:grpSpPr>
        <p:sp>
          <p:nvSpPr>
            <p:cNvPr id="26" name="object 26"/>
            <p:cNvSpPr/>
            <p:nvPr/>
          </p:nvSpPr>
          <p:spPr>
            <a:xfrm>
              <a:off x="3623217" y="1638139"/>
              <a:ext cx="215265" cy="95250"/>
            </a:xfrm>
            <a:custGeom>
              <a:avLst/>
              <a:gdLst/>
              <a:ahLst/>
              <a:cxnLst/>
              <a:rect l="l" t="t" r="r" b="b"/>
              <a:pathLst>
                <a:path w="215264" h="95250">
                  <a:moveTo>
                    <a:pt x="0" y="0"/>
                  </a:moveTo>
                  <a:lnTo>
                    <a:pt x="214661" y="94785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6600" y="2151813"/>
              <a:ext cx="256540" cy="678815"/>
            </a:xfrm>
            <a:custGeom>
              <a:avLst/>
              <a:gdLst/>
              <a:ahLst/>
              <a:cxnLst/>
              <a:rect l="l" t="t" r="r" b="b"/>
              <a:pathLst>
                <a:path w="256539" h="678814">
                  <a:moveTo>
                    <a:pt x="0" y="42674"/>
                  </a:moveTo>
                  <a:lnTo>
                    <a:pt x="3353" y="26063"/>
                  </a:lnTo>
                  <a:lnTo>
                    <a:pt x="12499" y="12499"/>
                  </a:lnTo>
                  <a:lnTo>
                    <a:pt x="26063" y="3353"/>
                  </a:lnTo>
                  <a:lnTo>
                    <a:pt x="42674" y="0"/>
                  </a:lnTo>
                  <a:lnTo>
                    <a:pt x="213369" y="0"/>
                  </a:lnTo>
                  <a:lnTo>
                    <a:pt x="229980" y="3353"/>
                  </a:lnTo>
                  <a:lnTo>
                    <a:pt x="243544" y="12499"/>
                  </a:lnTo>
                  <a:lnTo>
                    <a:pt x="252690" y="26063"/>
                  </a:lnTo>
                  <a:lnTo>
                    <a:pt x="256044" y="42674"/>
                  </a:lnTo>
                  <a:lnTo>
                    <a:pt x="256044" y="636073"/>
                  </a:lnTo>
                  <a:lnTo>
                    <a:pt x="252690" y="652684"/>
                  </a:lnTo>
                  <a:lnTo>
                    <a:pt x="243544" y="666248"/>
                  </a:lnTo>
                  <a:lnTo>
                    <a:pt x="229980" y="675394"/>
                  </a:lnTo>
                  <a:lnTo>
                    <a:pt x="213369" y="678748"/>
                  </a:lnTo>
                  <a:lnTo>
                    <a:pt x="42674" y="678748"/>
                  </a:lnTo>
                  <a:lnTo>
                    <a:pt x="26063" y="675394"/>
                  </a:lnTo>
                  <a:lnTo>
                    <a:pt x="12499" y="666248"/>
                  </a:lnTo>
                  <a:lnTo>
                    <a:pt x="3353" y="652684"/>
                  </a:lnTo>
                  <a:lnTo>
                    <a:pt x="0" y="636073"/>
                  </a:lnTo>
                  <a:lnTo>
                    <a:pt x="0" y="4267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44355" y="2538402"/>
              <a:ext cx="256540" cy="678815"/>
            </a:xfrm>
            <a:custGeom>
              <a:avLst/>
              <a:gdLst/>
              <a:ahLst/>
              <a:cxnLst/>
              <a:rect l="l" t="t" r="r" b="b"/>
              <a:pathLst>
                <a:path w="256539" h="678814">
                  <a:moveTo>
                    <a:pt x="0" y="42674"/>
                  </a:moveTo>
                  <a:lnTo>
                    <a:pt x="3353" y="26063"/>
                  </a:lnTo>
                  <a:lnTo>
                    <a:pt x="12499" y="12499"/>
                  </a:lnTo>
                  <a:lnTo>
                    <a:pt x="26063" y="3353"/>
                  </a:lnTo>
                  <a:lnTo>
                    <a:pt x="42674" y="0"/>
                  </a:lnTo>
                  <a:lnTo>
                    <a:pt x="213369" y="0"/>
                  </a:lnTo>
                  <a:lnTo>
                    <a:pt x="229980" y="3353"/>
                  </a:lnTo>
                  <a:lnTo>
                    <a:pt x="243544" y="12499"/>
                  </a:lnTo>
                  <a:lnTo>
                    <a:pt x="252690" y="26063"/>
                  </a:lnTo>
                  <a:lnTo>
                    <a:pt x="256044" y="42674"/>
                  </a:lnTo>
                  <a:lnTo>
                    <a:pt x="256044" y="636073"/>
                  </a:lnTo>
                  <a:lnTo>
                    <a:pt x="252690" y="652684"/>
                  </a:lnTo>
                  <a:lnTo>
                    <a:pt x="243544" y="666248"/>
                  </a:lnTo>
                  <a:lnTo>
                    <a:pt x="229980" y="675394"/>
                  </a:lnTo>
                  <a:lnTo>
                    <a:pt x="213369" y="678748"/>
                  </a:lnTo>
                  <a:lnTo>
                    <a:pt x="42674" y="678748"/>
                  </a:lnTo>
                  <a:lnTo>
                    <a:pt x="26063" y="675394"/>
                  </a:lnTo>
                  <a:lnTo>
                    <a:pt x="12499" y="666248"/>
                  </a:lnTo>
                  <a:lnTo>
                    <a:pt x="3353" y="652684"/>
                  </a:lnTo>
                  <a:lnTo>
                    <a:pt x="0" y="636073"/>
                  </a:lnTo>
                  <a:lnTo>
                    <a:pt x="0" y="4267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96429" y="2543698"/>
              <a:ext cx="374015" cy="295910"/>
            </a:xfrm>
            <a:custGeom>
              <a:avLst/>
              <a:gdLst/>
              <a:ahLst/>
              <a:cxnLst/>
              <a:rect l="l" t="t" r="r" b="b"/>
              <a:pathLst>
                <a:path w="374014" h="295910">
                  <a:moveTo>
                    <a:pt x="37171" y="0"/>
                  </a:moveTo>
                  <a:lnTo>
                    <a:pt x="319669" y="7434"/>
                  </a:lnTo>
                  <a:lnTo>
                    <a:pt x="364273" y="41352"/>
                  </a:lnTo>
                  <a:lnTo>
                    <a:pt x="371708" y="89210"/>
                  </a:lnTo>
                  <a:lnTo>
                    <a:pt x="373566" y="117204"/>
                  </a:lnTo>
                  <a:lnTo>
                    <a:pt x="370778" y="148683"/>
                  </a:lnTo>
                  <a:lnTo>
                    <a:pt x="364737" y="180161"/>
                  </a:lnTo>
                  <a:lnTo>
                    <a:pt x="356839" y="208156"/>
                  </a:lnTo>
                  <a:lnTo>
                    <a:pt x="352366" y="233130"/>
                  </a:lnTo>
                  <a:lnTo>
                    <a:pt x="348940" y="256478"/>
                  </a:lnTo>
                  <a:lnTo>
                    <a:pt x="336453" y="276109"/>
                  </a:lnTo>
                  <a:lnTo>
                    <a:pt x="304800" y="289932"/>
                  </a:lnTo>
                  <a:lnTo>
                    <a:pt x="232084" y="295681"/>
                  </a:lnTo>
                  <a:lnTo>
                    <a:pt x="130097" y="295042"/>
                  </a:lnTo>
                  <a:lnTo>
                    <a:pt x="39261" y="291848"/>
                  </a:lnTo>
                  <a:lnTo>
                    <a:pt x="0" y="289932"/>
                  </a:lnTo>
                </a:path>
              </a:pathLst>
            </a:custGeom>
            <a:ln w="254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23915" y="2538402"/>
              <a:ext cx="281940" cy="278130"/>
            </a:xfrm>
            <a:custGeom>
              <a:avLst/>
              <a:gdLst/>
              <a:ahLst/>
              <a:cxnLst/>
              <a:rect l="l" t="t" r="r" b="b"/>
              <a:pathLst>
                <a:path w="281939" h="278130">
                  <a:moveTo>
                    <a:pt x="253734" y="0"/>
                  </a:moveTo>
                  <a:lnTo>
                    <a:pt x="40653" y="6983"/>
                  </a:lnTo>
                  <a:lnTo>
                    <a:pt x="7009" y="38846"/>
                  </a:lnTo>
                  <a:lnTo>
                    <a:pt x="1401" y="83803"/>
                  </a:lnTo>
                  <a:lnTo>
                    <a:pt x="0" y="110100"/>
                  </a:lnTo>
                  <a:lnTo>
                    <a:pt x="2102" y="139671"/>
                  </a:lnTo>
                  <a:lnTo>
                    <a:pt x="6659" y="169242"/>
                  </a:lnTo>
                  <a:lnTo>
                    <a:pt x="12616" y="195540"/>
                  </a:lnTo>
                  <a:lnTo>
                    <a:pt x="15990" y="219001"/>
                  </a:lnTo>
                  <a:lnTo>
                    <a:pt x="18574" y="240934"/>
                  </a:lnTo>
                  <a:lnTo>
                    <a:pt x="27993" y="259375"/>
                  </a:lnTo>
                  <a:lnTo>
                    <a:pt x="51868" y="272360"/>
                  </a:lnTo>
                  <a:lnTo>
                    <a:pt x="106716" y="277761"/>
                  </a:lnTo>
                  <a:lnTo>
                    <a:pt x="183642" y="277161"/>
                  </a:lnTo>
                  <a:lnTo>
                    <a:pt x="252157" y="274160"/>
                  </a:lnTo>
                  <a:lnTo>
                    <a:pt x="281771" y="272360"/>
                  </a:lnTo>
                </a:path>
              </a:pathLst>
            </a:custGeom>
            <a:ln w="254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19887" y="2538402"/>
              <a:ext cx="576580" cy="278130"/>
            </a:xfrm>
            <a:custGeom>
              <a:avLst/>
              <a:gdLst/>
              <a:ahLst/>
              <a:cxnLst/>
              <a:rect l="l" t="t" r="r" b="b"/>
              <a:pathLst>
                <a:path w="576579" h="278130">
                  <a:moveTo>
                    <a:pt x="0" y="46342"/>
                  </a:moveTo>
                  <a:lnTo>
                    <a:pt x="3641" y="28303"/>
                  </a:lnTo>
                  <a:lnTo>
                    <a:pt x="13573" y="13573"/>
                  </a:lnTo>
                  <a:lnTo>
                    <a:pt x="28303" y="3641"/>
                  </a:lnTo>
                  <a:lnTo>
                    <a:pt x="46342" y="0"/>
                  </a:lnTo>
                  <a:lnTo>
                    <a:pt x="530239" y="0"/>
                  </a:lnTo>
                  <a:lnTo>
                    <a:pt x="548278" y="3641"/>
                  </a:lnTo>
                  <a:lnTo>
                    <a:pt x="563008" y="13573"/>
                  </a:lnTo>
                  <a:lnTo>
                    <a:pt x="572940" y="28303"/>
                  </a:lnTo>
                  <a:lnTo>
                    <a:pt x="576582" y="46342"/>
                  </a:lnTo>
                  <a:lnTo>
                    <a:pt x="576582" y="231707"/>
                  </a:lnTo>
                  <a:lnTo>
                    <a:pt x="572940" y="249746"/>
                  </a:lnTo>
                  <a:lnTo>
                    <a:pt x="563008" y="264476"/>
                  </a:lnTo>
                  <a:lnTo>
                    <a:pt x="548278" y="274408"/>
                  </a:lnTo>
                  <a:lnTo>
                    <a:pt x="530239" y="278050"/>
                  </a:lnTo>
                  <a:lnTo>
                    <a:pt x="46342" y="278050"/>
                  </a:lnTo>
                  <a:lnTo>
                    <a:pt x="28303" y="274408"/>
                  </a:lnTo>
                  <a:lnTo>
                    <a:pt x="13573" y="264476"/>
                  </a:lnTo>
                  <a:lnTo>
                    <a:pt x="3641" y="249746"/>
                  </a:lnTo>
                  <a:lnTo>
                    <a:pt x="0" y="231707"/>
                  </a:lnTo>
                  <a:lnTo>
                    <a:pt x="0" y="4634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08179" y="1816450"/>
              <a:ext cx="290195" cy="273050"/>
            </a:xfrm>
            <a:custGeom>
              <a:avLst/>
              <a:gdLst/>
              <a:ahLst/>
              <a:cxnLst/>
              <a:rect l="l" t="t" r="r" b="b"/>
              <a:pathLst>
                <a:path w="290195" h="273050">
                  <a:moveTo>
                    <a:pt x="0" y="136469"/>
                  </a:moveTo>
                  <a:lnTo>
                    <a:pt x="7390" y="93334"/>
                  </a:lnTo>
                  <a:lnTo>
                    <a:pt x="27969" y="55872"/>
                  </a:lnTo>
                  <a:lnTo>
                    <a:pt x="59350" y="26330"/>
                  </a:lnTo>
                  <a:lnTo>
                    <a:pt x="99144" y="6957"/>
                  </a:lnTo>
                  <a:lnTo>
                    <a:pt x="144965" y="0"/>
                  </a:lnTo>
                  <a:lnTo>
                    <a:pt x="190785" y="6957"/>
                  </a:lnTo>
                  <a:lnTo>
                    <a:pt x="230579" y="26330"/>
                  </a:lnTo>
                  <a:lnTo>
                    <a:pt x="261960" y="55872"/>
                  </a:lnTo>
                  <a:lnTo>
                    <a:pt x="282539" y="93334"/>
                  </a:lnTo>
                  <a:lnTo>
                    <a:pt x="289930" y="136469"/>
                  </a:lnTo>
                  <a:lnTo>
                    <a:pt x="282539" y="179604"/>
                  </a:lnTo>
                  <a:lnTo>
                    <a:pt x="261960" y="217066"/>
                  </a:lnTo>
                  <a:lnTo>
                    <a:pt x="230579" y="246608"/>
                  </a:lnTo>
                  <a:lnTo>
                    <a:pt x="190785" y="265981"/>
                  </a:lnTo>
                  <a:lnTo>
                    <a:pt x="144965" y="272939"/>
                  </a:lnTo>
                  <a:lnTo>
                    <a:pt x="99144" y="265981"/>
                  </a:lnTo>
                  <a:lnTo>
                    <a:pt x="59350" y="246608"/>
                  </a:lnTo>
                  <a:lnTo>
                    <a:pt x="27969" y="217066"/>
                  </a:lnTo>
                  <a:lnTo>
                    <a:pt x="7390" y="179604"/>
                  </a:lnTo>
                  <a:lnTo>
                    <a:pt x="0" y="13646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46591" y="2533627"/>
              <a:ext cx="374015" cy="295910"/>
            </a:xfrm>
            <a:custGeom>
              <a:avLst/>
              <a:gdLst/>
              <a:ahLst/>
              <a:cxnLst/>
              <a:rect l="l" t="t" r="r" b="b"/>
              <a:pathLst>
                <a:path w="374014" h="295910">
                  <a:moveTo>
                    <a:pt x="37171" y="0"/>
                  </a:moveTo>
                  <a:lnTo>
                    <a:pt x="319669" y="7434"/>
                  </a:lnTo>
                  <a:lnTo>
                    <a:pt x="364273" y="41352"/>
                  </a:lnTo>
                  <a:lnTo>
                    <a:pt x="371708" y="89210"/>
                  </a:lnTo>
                  <a:lnTo>
                    <a:pt x="373566" y="117204"/>
                  </a:lnTo>
                  <a:lnTo>
                    <a:pt x="370778" y="148683"/>
                  </a:lnTo>
                  <a:lnTo>
                    <a:pt x="364737" y="180161"/>
                  </a:lnTo>
                  <a:lnTo>
                    <a:pt x="356839" y="208156"/>
                  </a:lnTo>
                  <a:lnTo>
                    <a:pt x="352366" y="233130"/>
                  </a:lnTo>
                  <a:lnTo>
                    <a:pt x="348940" y="256478"/>
                  </a:lnTo>
                  <a:lnTo>
                    <a:pt x="336453" y="276109"/>
                  </a:lnTo>
                  <a:lnTo>
                    <a:pt x="304800" y="289932"/>
                  </a:lnTo>
                  <a:lnTo>
                    <a:pt x="232084" y="295681"/>
                  </a:lnTo>
                  <a:lnTo>
                    <a:pt x="130097" y="295042"/>
                  </a:lnTo>
                  <a:lnTo>
                    <a:pt x="39261" y="291848"/>
                  </a:lnTo>
                  <a:lnTo>
                    <a:pt x="0" y="289932"/>
                  </a:lnTo>
                </a:path>
              </a:pathLst>
            </a:custGeom>
            <a:ln w="254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53048" y="2557621"/>
              <a:ext cx="360045" cy="248920"/>
            </a:xfrm>
            <a:custGeom>
              <a:avLst/>
              <a:gdLst/>
              <a:ahLst/>
              <a:cxnLst/>
              <a:rect l="l" t="t" r="r" b="b"/>
              <a:pathLst>
                <a:path w="360045" h="248919">
                  <a:moveTo>
                    <a:pt x="323903" y="0"/>
                  </a:moveTo>
                  <a:lnTo>
                    <a:pt x="51895" y="6247"/>
                  </a:lnTo>
                  <a:lnTo>
                    <a:pt x="8947" y="34753"/>
                  </a:lnTo>
                  <a:lnTo>
                    <a:pt x="1789" y="74975"/>
                  </a:lnTo>
                  <a:lnTo>
                    <a:pt x="0" y="98502"/>
                  </a:lnTo>
                  <a:lnTo>
                    <a:pt x="2684" y="124958"/>
                  </a:lnTo>
                  <a:lnTo>
                    <a:pt x="8500" y="151413"/>
                  </a:lnTo>
                  <a:lnTo>
                    <a:pt x="16106" y="174941"/>
                  </a:lnTo>
                  <a:lnTo>
                    <a:pt x="20412" y="195930"/>
                  </a:lnTo>
                  <a:lnTo>
                    <a:pt x="23711" y="215552"/>
                  </a:lnTo>
                  <a:lnTo>
                    <a:pt x="35734" y="232051"/>
                  </a:lnTo>
                  <a:lnTo>
                    <a:pt x="66212" y="243668"/>
                  </a:lnTo>
                  <a:lnTo>
                    <a:pt x="136227" y="248500"/>
                  </a:lnTo>
                  <a:lnTo>
                    <a:pt x="234427" y="247963"/>
                  </a:lnTo>
                  <a:lnTo>
                    <a:pt x="321890" y="245279"/>
                  </a:lnTo>
                  <a:lnTo>
                    <a:pt x="359694" y="243668"/>
                  </a:lnTo>
                </a:path>
              </a:pathLst>
            </a:custGeom>
            <a:ln w="254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44339" y="2199020"/>
              <a:ext cx="290195" cy="273050"/>
            </a:xfrm>
            <a:custGeom>
              <a:avLst/>
              <a:gdLst/>
              <a:ahLst/>
              <a:cxnLst/>
              <a:rect l="l" t="t" r="r" b="b"/>
              <a:pathLst>
                <a:path w="290194" h="273050">
                  <a:moveTo>
                    <a:pt x="0" y="136469"/>
                  </a:moveTo>
                  <a:lnTo>
                    <a:pt x="7390" y="93334"/>
                  </a:lnTo>
                  <a:lnTo>
                    <a:pt x="27969" y="55872"/>
                  </a:lnTo>
                  <a:lnTo>
                    <a:pt x="59350" y="26330"/>
                  </a:lnTo>
                  <a:lnTo>
                    <a:pt x="99144" y="6957"/>
                  </a:lnTo>
                  <a:lnTo>
                    <a:pt x="144965" y="0"/>
                  </a:lnTo>
                  <a:lnTo>
                    <a:pt x="190785" y="6957"/>
                  </a:lnTo>
                  <a:lnTo>
                    <a:pt x="230579" y="26330"/>
                  </a:lnTo>
                  <a:lnTo>
                    <a:pt x="261960" y="55872"/>
                  </a:lnTo>
                  <a:lnTo>
                    <a:pt x="282539" y="93334"/>
                  </a:lnTo>
                  <a:lnTo>
                    <a:pt x="289930" y="136469"/>
                  </a:lnTo>
                  <a:lnTo>
                    <a:pt x="282539" y="179604"/>
                  </a:lnTo>
                  <a:lnTo>
                    <a:pt x="261960" y="217066"/>
                  </a:lnTo>
                  <a:lnTo>
                    <a:pt x="230579" y="246608"/>
                  </a:lnTo>
                  <a:lnTo>
                    <a:pt x="190785" y="265981"/>
                  </a:lnTo>
                  <a:lnTo>
                    <a:pt x="144965" y="272939"/>
                  </a:lnTo>
                  <a:lnTo>
                    <a:pt x="99144" y="265981"/>
                  </a:lnTo>
                  <a:lnTo>
                    <a:pt x="59350" y="246608"/>
                  </a:lnTo>
                  <a:lnTo>
                    <a:pt x="27969" y="217066"/>
                  </a:lnTo>
                  <a:lnTo>
                    <a:pt x="7390" y="179604"/>
                  </a:lnTo>
                  <a:lnTo>
                    <a:pt x="0" y="13646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75898" y="1273555"/>
            <a:ext cx="18599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4814" algn="l"/>
              </a:tabLst>
            </a:pPr>
            <a:r>
              <a:rPr sz="2400" spc="-5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60991" y="4762620"/>
            <a:ext cx="215265" cy="95250"/>
          </a:xfrm>
          <a:custGeom>
            <a:avLst/>
            <a:gdLst/>
            <a:ahLst/>
            <a:cxnLst/>
            <a:rect l="l" t="t" r="r" b="b"/>
            <a:pathLst>
              <a:path w="215264" h="95250">
                <a:moveTo>
                  <a:pt x="0" y="0"/>
                </a:moveTo>
                <a:lnTo>
                  <a:pt x="214661" y="94785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4105" y="2173225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4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936" y="1813069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4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0014" y="2557621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4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9848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15265" y="2933989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4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8400" y="2194252"/>
            <a:ext cx="256540" cy="678815"/>
          </a:xfrm>
          <a:custGeom>
            <a:avLst/>
            <a:gdLst/>
            <a:ahLst/>
            <a:cxnLst/>
            <a:rect l="l" t="t" r="r" b="b"/>
            <a:pathLst>
              <a:path w="256540" h="678814">
                <a:moveTo>
                  <a:pt x="0" y="42674"/>
                </a:moveTo>
                <a:lnTo>
                  <a:pt x="3353" y="26063"/>
                </a:lnTo>
                <a:lnTo>
                  <a:pt x="12499" y="12499"/>
                </a:lnTo>
                <a:lnTo>
                  <a:pt x="26063" y="3353"/>
                </a:lnTo>
                <a:lnTo>
                  <a:pt x="42674" y="0"/>
                </a:lnTo>
                <a:lnTo>
                  <a:pt x="213369" y="0"/>
                </a:lnTo>
                <a:lnTo>
                  <a:pt x="229980" y="3353"/>
                </a:lnTo>
                <a:lnTo>
                  <a:pt x="243544" y="12499"/>
                </a:lnTo>
                <a:lnTo>
                  <a:pt x="252690" y="26063"/>
                </a:lnTo>
                <a:lnTo>
                  <a:pt x="256044" y="42674"/>
                </a:lnTo>
                <a:lnTo>
                  <a:pt x="256044" y="636073"/>
                </a:lnTo>
                <a:lnTo>
                  <a:pt x="252690" y="652684"/>
                </a:lnTo>
                <a:lnTo>
                  <a:pt x="243544" y="666248"/>
                </a:lnTo>
                <a:lnTo>
                  <a:pt x="229980" y="675394"/>
                </a:lnTo>
                <a:lnTo>
                  <a:pt x="213369" y="678748"/>
                </a:lnTo>
                <a:lnTo>
                  <a:pt x="42674" y="678748"/>
                </a:lnTo>
                <a:lnTo>
                  <a:pt x="26063" y="675394"/>
                </a:lnTo>
                <a:lnTo>
                  <a:pt x="12499" y="666248"/>
                </a:lnTo>
                <a:lnTo>
                  <a:pt x="3353" y="652684"/>
                </a:lnTo>
                <a:lnTo>
                  <a:pt x="0" y="636073"/>
                </a:lnTo>
                <a:lnTo>
                  <a:pt x="0" y="4267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52533" y="1837230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5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86400" y="2208639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5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26744" y="2944210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5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6965677" y="1573852"/>
            <a:ext cx="1212215" cy="1729105"/>
            <a:chOff x="6965677" y="1573852"/>
            <a:chExt cx="1212215" cy="1729105"/>
          </a:xfrm>
        </p:grpSpPr>
        <p:sp>
          <p:nvSpPr>
            <p:cNvPr id="47" name="object 47"/>
            <p:cNvSpPr/>
            <p:nvPr/>
          </p:nvSpPr>
          <p:spPr>
            <a:xfrm>
              <a:off x="6970439" y="1638137"/>
              <a:ext cx="215265" cy="95250"/>
            </a:xfrm>
            <a:custGeom>
              <a:avLst/>
              <a:gdLst/>
              <a:ahLst/>
              <a:cxnLst/>
              <a:rect l="l" t="t" r="r" b="b"/>
              <a:pathLst>
                <a:path w="215265" h="95250">
                  <a:moveTo>
                    <a:pt x="0" y="0"/>
                  </a:moveTo>
                  <a:lnTo>
                    <a:pt x="214661" y="94785"/>
                  </a:lnTo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43800" y="1813069"/>
              <a:ext cx="621030" cy="633095"/>
            </a:xfrm>
            <a:custGeom>
              <a:avLst/>
              <a:gdLst/>
              <a:ahLst/>
              <a:cxnLst/>
              <a:rect l="l" t="t" r="r" b="b"/>
              <a:pathLst>
                <a:path w="621029" h="633094">
                  <a:moveTo>
                    <a:pt x="0" y="316547"/>
                  </a:moveTo>
                  <a:lnTo>
                    <a:pt x="3366" y="269770"/>
                  </a:lnTo>
                  <a:lnTo>
                    <a:pt x="13145" y="225124"/>
                  </a:lnTo>
                  <a:lnTo>
                    <a:pt x="28857" y="183098"/>
                  </a:lnTo>
                  <a:lnTo>
                    <a:pt x="50020" y="144183"/>
                  </a:lnTo>
                  <a:lnTo>
                    <a:pt x="76156" y="108868"/>
                  </a:lnTo>
                  <a:lnTo>
                    <a:pt x="106783" y="77643"/>
                  </a:lnTo>
                  <a:lnTo>
                    <a:pt x="141421" y="50997"/>
                  </a:lnTo>
                  <a:lnTo>
                    <a:pt x="179591" y="29420"/>
                  </a:lnTo>
                  <a:lnTo>
                    <a:pt x="220811" y="13402"/>
                  </a:lnTo>
                  <a:lnTo>
                    <a:pt x="264602" y="3432"/>
                  </a:lnTo>
                  <a:lnTo>
                    <a:pt x="310483" y="0"/>
                  </a:lnTo>
                  <a:lnTo>
                    <a:pt x="356363" y="3432"/>
                  </a:lnTo>
                  <a:lnTo>
                    <a:pt x="400154" y="13402"/>
                  </a:lnTo>
                  <a:lnTo>
                    <a:pt x="441374" y="29420"/>
                  </a:lnTo>
                  <a:lnTo>
                    <a:pt x="479544" y="50997"/>
                  </a:lnTo>
                  <a:lnTo>
                    <a:pt x="514182" y="77643"/>
                  </a:lnTo>
                  <a:lnTo>
                    <a:pt x="544809" y="108868"/>
                  </a:lnTo>
                  <a:lnTo>
                    <a:pt x="570945" y="144183"/>
                  </a:lnTo>
                  <a:lnTo>
                    <a:pt x="592108" y="183098"/>
                  </a:lnTo>
                  <a:lnTo>
                    <a:pt x="607820" y="225124"/>
                  </a:lnTo>
                  <a:lnTo>
                    <a:pt x="617599" y="269770"/>
                  </a:lnTo>
                  <a:lnTo>
                    <a:pt x="620966" y="316547"/>
                  </a:lnTo>
                  <a:lnTo>
                    <a:pt x="617599" y="363324"/>
                  </a:lnTo>
                  <a:lnTo>
                    <a:pt x="607820" y="407969"/>
                  </a:lnTo>
                  <a:lnTo>
                    <a:pt x="592108" y="449995"/>
                  </a:lnTo>
                  <a:lnTo>
                    <a:pt x="570945" y="488910"/>
                  </a:lnTo>
                  <a:lnTo>
                    <a:pt x="544809" y="524225"/>
                  </a:lnTo>
                  <a:lnTo>
                    <a:pt x="514182" y="555450"/>
                  </a:lnTo>
                  <a:lnTo>
                    <a:pt x="479544" y="582096"/>
                  </a:lnTo>
                  <a:lnTo>
                    <a:pt x="441374" y="603673"/>
                  </a:lnTo>
                  <a:lnTo>
                    <a:pt x="400154" y="619691"/>
                  </a:lnTo>
                  <a:lnTo>
                    <a:pt x="356363" y="629661"/>
                  </a:lnTo>
                  <a:lnTo>
                    <a:pt x="310483" y="633094"/>
                  </a:lnTo>
                  <a:lnTo>
                    <a:pt x="264602" y="629661"/>
                  </a:lnTo>
                  <a:lnTo>
                    <a:pt x="220811" y="619691"/>
                  </a:lnTo>
                  <a:lnTo>
                    <a:pt x="179591" y="603673"/>
                  </a:lnTo>
                  <a:lnTo>
                    <a:pt x="141421" y="582096"/>
                  </a:lnTo>
                  <a:lnTo>
                    <a:pt x="106783" y="555450"/>
                  </a:lnTo>
                  <a:lnTo>
                    <a:pt x="76156" y="524225"/>
                  </a:lnTo>
                  <a:lnTo>
                    <a:pt x="50020" y="488910"/>
                  </a:lnTo>
                  <a:lnTo>
                    <a:pt x="28857" y="449995"/>
                  </a:lnTo>
                  <a:lnTo>
                    <a:pt x="13145" y="407969"/>
                  </a:lnTo>
                  <a:lnTo>
                    <a:pt x="3366" y="363324"/>
                  </a:lnTo>
                  <a:lnTo>
                    <a:pt x="0" y="31654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38565" y="2151813"/>
              <a:ext cx="576580" cy="278130"/>
            </a:xfrm>
            <a:custGeom>
              <a:avLst/>
              <a:gdLst/>
              <a:ahLst/>
              <a:cxnLst/>
              <a:rect l="l" t="t" r="r" b="b"/>
              <a:pathLst>
                <a:path w="576579" h="278130">
                  <a:moveTo>
                    <a:pt x="0" y="46342"/>
                  </a:moveTo>
                  <a:lnTo>
                    <a:pt x="3641" y="28303"/>
                  </a:lnTo>
                  <a:lnTo>
                    <a:pt x="13573" y="13573"/>
                  </a:lnTo>
                  <a:lnTo>
                    <a:pt x="28303" y="3641"/>
                  </a:lnTo>
                  <a:lnTo>
                    <a:pt x="46342" y="0"/>
                  </a:lnTo>
                  <a:lnTo>
                    <a:pt x="530239" y="0"/>
                  </a:lnTo>
                  <a:lnTo>
                    <a:pt x="548278" y="3641"/>
                  </a:lnTo>
                  <a:lnTo>
                    <a:pt x="563008" y="13573"/>
                  </a:lnTo>
                  <a:lnTo>
                    <a:pt x="572940" y="28303"/>
                  </a:lnTo>
                  <a:lnTo>
                    <a:pt x="576582" y="46342"/>
                  </a:lnTo>
                  <a:lnTo>
                    <a:pt x="576582" y="231707"/>
                  </a:lnTo>
                  <a:lnTo>
                    <a:pt x="572940" y="249746"/>
                  </a:lnTo>
                  <a:lnTo>
                    <a:pt x="563008" y="264476"/>
                  </a:lnTo>
                  <a:lnTo>
                    <a:pt x="548278" y="274408"/>
                  </a:lnTo>
                  <a:lnTo>
                    <a:pt x="530239" y="278050"/>
                  </a:lnTo>
                  <a:lnTo>
                    <a:pt x="46342" y="278050"/>
                  </a:lnTo>
                  <a:lnTo>
                    <a:pt x="28303" y="274408"/>
                  </a:lnTo>
                  <a:lnTo>
                    <a:pt x="13573" y="264476"/>
                  </a:lnTo>
                  <a:lnTo>
                    <a:pt x="3641" y="249746"/>
                  </a:lnTo>
                  <a:lnTo>
                    <a:pt x="0" y="231707"/>
                  </a:lnTo>
                  <a:lnTo>
                    <a:pt x="0" y="4634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44124" y="1586552"/>
              <a:ext cx="313055" cy="470534"/>
            </a:xfrm>
            <a:custGeom>
              <a:avLst/>
              <a:gdLst/>
              <a:ahLst/>
              <a:cxnLst/>
              <a:rect l="l" t="t" r="r" b="b"/>
              <a:pathLst>
                <a:path w="313054" h="470535">
                  <a:moveTo>
                    <a:pt x="312894" y="46782"/>
                  </a:moveTo>
                  <a:lnTo>
                    <a:pt x="305028" y="402328"/>
                  </a:lnTo>
                  <a:lnTo>
                    <a:pt x="289847" y="441069"/>
                  </a:lnTo>
                  <a:lnTo>
                    <a:pt x="244735" y="464168"/>
                  </a:lnTo>
                  <a:lnTo>
                    <a:pt x="188867" y="470162"/>
                  </a:lnTo>
                  <a:lnTo>
                    <a:pt x="155556" y="466653"/>
                  </a:lnTo>
                  <a:lnTo>
                    <a:pt x="122244" y="459050"/>
                  </a:lnTo>
                  <a:lnTo>
                    <a:pt x="92621" y="449109"/>
                  </a:lnTo>
                  <a:lnTo>
                    <a:pt x="66192" y="443481"/>
                  </a:lnTo>
                  <a:lnTo>
                    <a:pt x="41485" y="439168"/>
                  </a:lnTo>
                  <a:lnTo>
                    <a:pt x="20711" y="423452"/>
                  </a:lnTo>
                  <a:lnTo>
                    <a:pt x="6084" y="383614"/>
                  </a:lnTo>
                  <a:lnTo>
                    <a:pt x="0" y="292096"/>
                  </a:lnTo>
                  <a:lnTo>
                    <a:pt x="676" y="163737"/>
                  </a:lnTo>
                  <a:lnTo>
                    <a:pt x="4056" y="49413"/>
                  </a:lnTo>
                  <a:lnTo>
                    <a:pt x="6084" y="0"/>
                  </a:lnTo>
                </a:path>
              </a:pathLst>
            </a:custGeom>
            <a:ln w="254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85631" y="2910497"/>
              <a:ext cx="263525" cy="379730"/>
            </a:xfrm>
            <a:custGeom>
              <a:avLst/>
              <a:gdLst/>
              <a:ahLst/>
              <a:cxnLst/>
              <a:rect l="l" t="t" r="r" b="b"/>
              <a:pathLst>
                <a:path w="263525" h="379729">
                  <a:moveTo>
                    <a:pt x="262967" y="341596"/>
                  </a:moveTo>
                  <a:lnTo>
                    <a:pt x="256356" y="54730"/>
                  </a:lnTo>
                  <a:lnTo>
                    <a:pt x="226190" y="9436"/>
                  </a:lnTo>
                  <a:lnTo>
                    <a:pt x="183627" y="1887"/>
                  </a:lnTo>
                  <a:lnTo>
                    <a:pt x="158730" y="0"/>
                  </a:lnTo>
                  <a:lnTo>
                    <a:pt x="130734" y="2831"/>
                  </a:lnTo>
                  <a:lnTo>
                    <a:pt x="102738" y="8965"/>
                  </a:lnTo>
                  <a:lnTo>
                    <a:pt x="77841" y="16985"/>
                  </a:lnTo>
                  <a:lnTo>
                    <a:pt x="55630" y="21527"/>
                  </a:lnTo>
                  <a:lnTo>
                    <a:pt x="34865" y="25006"/>
                  </a:lnTo>
                  <a:lnTo>
                    <a:pt x="17407" y="37687"/>
                  </a:lnTo>
                  <a:lnTo>
                    <a:pt x="5113" y="69829"/>
                  </a:lnTo>
                  <a:lnTo>
                    <a:pt x="0" y="143669"/>
                  </a:lnTo>
                  <a:lnTo>
                    <a:pt x="568" y="247233"/>
                  </a:lnTo>
                  <a:lnTo>
                    <a:pt x="3409" y="339473"/>
                  </a:lnTo>
                  <a:lnTo>
                    <a:pt x="5113" y="379342"/>
                  </a:lnTo>
                </a:path>
              </a:pathLst>
            </a:custGeom>
            <a:ln w="254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953268" y="4839127"/>
            <a:ext cx="918210" cy="704215"/>
            <a:chOff x="953268" y="4839127"/>
            <a:chExt cx="918210" cy="704215"/>
          </a:xfrm>
        </p:grpSpPr>
        <p:sp>
          <p:nvSpPr>
            <p:cNvPr id="53" name="object 53"/>
            <p:cNvSpPr/>
            <p:nvPr/>
          </p:nvSpPr>
          <p:spPr>
            <a:xfrm>
              <a:off x="1281647" y="4906021"/>
              <a:ext cx="576580" cy="278130"/>
            </a:xfrm>
            <a:custGeom>
              <a:avLst/>
              <a:gdLst/>
              <a:ahLst/>
              <a:cxnLst/>
              <a:rect l="l" t="t" r="r" b="b"/>
              <a:pathLst>
                <a:path w="576580" h="278129">
                  <a:moveTo>
                    <a:pt x="0" y="46342"/>
                  </a:moveTo>
                  <a:lnTo>
                    <a:pt x="3641" y="28303"/>
                  </a:lnTo>
                  <a:lnTo>
                    <a:pt x="13573" y="13573"/>
                  </a:lnTo>
                  <a:lnTo>
                    <a:pt x="28303" y="3641"/>
                  </a:lnTo>
                  <a:lnTo>
                    <a:pt x="46342" y="0"/>
                  </a:lnTo>
                  <a:lnTo>
                    <a:pt x="530239" y="0"/>
                  </a:lnTo>
                  <a:lnTo>
                    <a:pt x="548278" y="3641"/>
                  </a:lnTo>
                  <a:lnTo>
                    <a:pt x="563008" y="13573"/>
                  </a:lnTo>
                  <a:lnTo>
                    <a:pt x="572940" y="28303"/>
                  </a:lnTo>
                  <a:lnTo>
                    <a:pt x="576582" y="46342"/>
                  </a:lnTo>
                  <a:lnTo>
                    <a:pt x="576582" y="231707"/>
                  </a:lnTo>
                  <a:lnTo>
                    <a:pt x="572940" y="249746"/>
                  </a:lnTo>
                  <a:lnTo>
                    <a:pt x="563008" y="264476"/>
                  </a:lnTo>
                  <a:lnTo>
                    <a:pt x="548278" y="274408"/>
                  </a:lnTo>
                  <a:lnTo>
                    <a:pt x="530239" y="278050"/>
                  </a:lnTo>
                  <a:lnTo>
                    <a:pt x="46342" y="278050"/>
                  </a:lnTo>
                  <a:lnTo>
                    <a:pt x="28303" y="274408"/>
                  </a:lnTo>
                  <a:lnTo>
                    <a:pt x="13573" y="264476"/>
                  </a:lnTo>
                  <a:lnTo>
                    <a:pt x="3641" y="249746"/>
                  </a:lnTo>
                  <a:lnTo>
                    <a:pt x="0" y="231707"/>
                  </a:lnTo>
                  <a:lnTo>
                    <a:pt x="0" y="4634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65968" y="4916985"/>
              <a:ext cx="576580" cy="278130"/>
            </a:xfrm>
            <a:custGeom>
              <a:avLst/>
              <a:gdLst/>
              <a:ahLst/>
              <a:cxnLst/>
              <a:rect l="l" t="t" r="r" b="b"/>
              <a:pathLst>
                <a:path w="576580" h="278129">
                  <a:moveTo>
                    <a:pt x="0" y="46342"/>
                  </a:moveTo>
                  <a:lnTo>
                    <a:pt x="3641" y="28303"/>
                  </a:lnTo>
                  <a:lnTo>
                    <a:pt x="13573" y="13573"/>
                  </a:lnTo>
                  <a:lnTo>
                    <a:pt x="28303" y="3641"/>
                  </a:lnTo>
                  <a:lnTo>
                    <a:pt x="46342" y="0"/>
                  </a:lnTo>
                  <a:lnTo>
                    <a:pt x="530239" y="0"/>
                  </a:lnTo>
                  <a:lnTo>
                    <a:pt x="548278" y="3641"/>
                  </a:lnTo>
                  <a:lnTo>
                    <a:pt x="563008" y="13573"/>
                  </a:lnTo>
                  <a:lnTo>
                    <a:pt x="572940" y="28303"/>
                  </a:lnTo>
                  <a:lnTo>
                    <a:pt x="576582" y="46342"/>
                  </a:lnTo>
                  <a:lnTo>
                    <a:pt x="576582" y="231707"/>
                  </a:lnTo>
                  <a:lnTo>
                    <a:pt x="572940" y="249746"/>
                  </a:lnTo>
                  <a:lnTo>
                    <a:pt x="563008" y="264476"/>
                  </a:lnTo>
                  <a:lnTo>
                    <a:pt x="548278" y="274408"/>
                  </a:lnTo>
                  <a:lnTo>
                    <a:pt x="530239" y="278050"/>
                  </a:lnTo>
                  <a:lnTo>
                    <a:pt x="46342" y="278050"/>
                  </a:lnTo>
                  <a:lnTo>
                    <a:pt x="28303" y="274408"/>
                  </a:lnTo>
                  <a:lnTo>
                    <a:pt x="13573" y="264476"/>
                  </a:lnTo>
                  <a:lnTo>
                    <a:pt x="3641" y="249746"/>
                  </a:lnTo>
                  <a:lnTo>
                    <a:pt x="0" y="231707"/>
                  </a:lnTo>
                  <a:lnTo>
                    <a:pt x="0" y="46342"/>
                  </a:lnTo>
                  <a:close/>
                </a:path>
              </a:pathLst>
            </a:custGeom>
            <a:ln w="254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81428" y="4851827"/>
              <a:ext cx="256540" cy="678815"/>
            </a:xfrm>
            <a:custGeom>
              <a:avLst/>
              <a:gdLst/>
              <a:ahLst/>
              <a:cxnLst/>
              <a:rect l="l" t="t" r="r" b="b"/>
              <a:pathLst>
                <a:path w="256540" h="678814">
                  <a:moveTo>
                    <a:pt x="0" y="42674"/>
                  </a:moveTo>
                  <a:lnTo>
                    <a:pt x="3353" y="26063"/>
                  </a:lnTo>
                  <a:lnTo>
                    <a:pt x="12499" y="12499"/>
                  </a:lnTo>
                  <a:lnTo>
                    <a:pt x="26063" y="3353"/>
                  </a:lnTo>
                  <a:lnTo>
                    <a:pt x="42674" y="0"/>
                  </a:lnTo>
                  <a:lnTo>
                    <a:pt x="213369" y="0"/>
                  </a:lnTo>
                  <a:lnTo>
                    <a:pt x="229980" y="3353"/>
                  </a:lnTo>
                  <a:lnTo>
                    <a:pt x="243544" y="12499"/>
                  </a:lnTo>
                  <a:lnTo>
                    <a:pt x="252690" y="26063"/>
                  </a:lnTo>
                  <a:lnTo>
                    <a:pt x="256044" y="42674"/>
                  </a:lnTo>
                  <a:lnTo>
                    <a:pt x="256044" y="636073"/>
                  </a:lnTo>
                  <a:lnTo>
                    <a:pt x="252690" y="652684"/>
                  </a:lnTo>
                  <a:lnTo>
                    <a:pt x="243544" y="666248"/>
                  </a:lnTo>
                  <a:lnTo>
                    <a:pt x="229980" y="675394"/>
                  </a:lnTo>
                  <a:lnTo>
                    <a:pt x="213369" y="678748"/>
                  </a:lnTo>
                  <a:lnTo>
                    <a:pt x="42674" y="678748"/>
                  </a:lnTo>
                  <a:lnTo>
                    <a:pt x="26063" y="675394"/>
                  </a:lnTo>
                  <a:lnTo>
                    <a:pt x="12499" y="666248"/>
                  </a:lnTo>
                  <a:lnTo>
                    <a:pt x="3353" y="652684"/>
                  </a:lnTo>
                  <a:lnTo>
                    <a:pt x="0" y="636073"/>
                  </a:lnTo>
                  <a:lnTo>
                    <a:pt x="0" y="42674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914864" y="5616459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4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9848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0589" y="4892847"/>
            <a:ext cx="576580" cy="278130"/>
          </a:xfrm>
          <a:custGeom>
            <a:avLst/>
            <a:gdLst/>
            <a:ahLst/>
            <a:cxnLst/>
            <a:rect l="l" t="t" r="r" b="b"/>
            <a:pathLst>
              <a:path w="576580" h="278129">
                <a:moveTo>
                  <a:pt x="0" y="46342"/>
                </a:moveTo>
                <a:lnTo>
                  <a:pt x="3641" y="28303"/>
                </a:lnTo>
                <a:lnTo>
                  <a:pt x="13573" y="13573"/>
                </a:lnTo>
                <a:lnTo>
                  <a:pt x="28303" y="3641"/>
                </a:lnTo>
                <a:lnTo>
                  <a:pt x="46342" y="0"/>
                </a:lnTo>
                <a:lnTo>
                  <a:pt x="530239" y="0"/>
                </a:lnTo>
                <a:lnTo>
                  <a:pt x="548278" y="3641"/>
                </a:lnTo>
                <a:lnTo>
                  <a:pt x="563008" y="13573"/>
                </a:lnTo>
                <a:lnTo>
                  <a:pt x="572940" y="28303"/>
                </a:lnTo>
                <a:lnTo>
                  <a:pt x="576582" y="46342"/>
                </a:lnTo>
                <a:lnTo>
                  <a:pt x="576582" y="231707"/>
                </a:lnTo>
                <a:lnTo>
                  <a:pt x="572940" y="249746"/>
                </a:lnTo>
                <a:lnTo>
                  <a:pt x="563008" y="264476"/>
                </a:lnTo>
                <a:lnTo>
                  <a:pt x="548278" y="274408"/>
                </a:lnTo>
                <a:lnTo>
                  <a:pt x="530239" y="278050"/>
                </a:lnTo>
                <a:lnTo>
                  <a:pt x="46342" y="278050"/>
                </a:lnTo>
                <a:lnTo>
                  <a:pt x="28303" y="274408"/>
                </a:lnTo>
                <a:lnTo>
                  <a:pt x="13573" y="264476"/>
                </a:lnTo>
                <a:lnTo>
                  <a:pt x="3641" y="249746"/>
                </a:lnTo>
                <a:lnTo>
                  <a:pt x="0" y="231707"/>
                </a:lnTo>
                <a:lnTo>
                  <a:pt x="0" y="4634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31269" y="5285163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5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15951" y="5616459"/>
            <a:ext cx="290195" cy="273050"/>
          </a:xfrm>
          <a:custGeom>
            <a:avLst/>
            <a:gdLst/>
            <a:ahLst/>
            <a:cxnLst/>
            <a:rect l="l" t="t" r="r" b="b"/>
            <a:pathLst>
              <a:path w="290194" h="273050">
                <a:moveTo>
                  <a:pt x="0" y="136469"/>
                </a:moveTo>
                <a:lnTo>
                  <a:pt x="7390" y="93334"/>
                </a:lnTo>
                <a:lnTo>
                  <a:pt x="27969" y="55872"/>
                </a:lnTo>
                <a:lnTo>
                  <a:pt x="59350" y="26330"/>
                </a:lnTo>
                <a:lnTo>
                  <a:pt x="99144" y="6957"/>
                </a:lnTo>
                <a:lnTo>
                  <a:pt x="144965" y="0"/>
                </a:lnTo>
                <a:lnTo>
                  <a:pt x="190785" y="6957"/>
                </a:lnTo>
                <a:lnTo>
                  <a:pt x="230579" y="26330"/>
                </a:lnTo>
                <a:lnTo>
                  <a:pt x="261960" y="55872"/>
                </a:lnTo>
                <a:lnTo>
                  <a:pt x="282539" y="93334"/>
                </a:lnTo>
                <a:lnTo>
                  <a:pt x="289930" y="136469"/>
                </a:lnTo>
                <a:lnTo>
                  <a:pt x="282539" y="179604"/>
                </a:lnTo>
                <a:lnTo>
                  <a:pt x="261960" y="217066"/>
                </a:lnTo>
                <a:lnTo>
                  <a:pt x="230579" y="246608"/>
                </a:lnTo>
                <a:lnTo>
                  <a:pt x="190785" y="265981"/>
                </a:lnTo>
                <a:lnTo>
                  <a:pt x="144965" y="272939"/>
                </a:lnTo>
                <a:lnTo>
                  <a:pt x="99144" y="265981"/>
                </a:lnTo>
                <a:lnTo>
                  <a:pt x="59350" y="246608"/>
                </a:lnTo>
                <a:lnTo>
                  <a:pt x="27969" y="217066"/>
                </a:lnTo>
                <a:lnTo>
                  <a:pt x="7390" y="179604"/>
                </a:lnTo>
                <a:lnTo>
                  <a:pt x="0" y="136469"/>
                </a:lnTo>
                <a:close/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80006" y="3239515"/>
            <a:ext cx="4708525" cy="11290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1800" b="1" i="1" dirty="0">
                <a:latin typeface="Arial"/>
                <a:cs typeface="Arial"/>
              </a:rPr>
              <a:t>a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b="1" i="1" spc="-1100" dirty="0">
                <a:latin typeface="Times New Roman"/>
                <a:cs typeface="Times New Roman"/>
              </a:rPr>
              <a:t>D</a:t>
            </a:r>
            <a:r>
              <a:rPr sz="2700" spc="292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3</a:t>
            </a:r>
            <a:r>
              <a:rPr sz="1800" spc="-1130" dirty="0">
                <a:latin typeface="Cambria Math"/>
                <a:cs typeface="Cambria Math"/>
              </a:rPr>
              <a:t>𝑫</a:t>
            </a:r>
            <a:r>
              <a:rPr sz="2700" spc="330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2</a:t>
            </a:r>
            <a:r>
              <a:rPr sz="1800" spc="-1130" dirty="0">
                <a:latin typeface="Cambria Math"/>
                <a:cs typeface="Cambria Math"/>
              </a:rPr>
              <a:t>𝑫</a:t>
            </a:r>
            <a:r>
              <a:rPr sz="2700" spc="330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1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0</a:t>
            </a:r>
            <a:r>
              <a:rPr sz="1800" b="1" i="1" spc="55" dirty="0">
                <a:latin typeface="Times New Roman"/>
                <a:cs typeface="Times New Roman"/>
              </a:rPr>
              <a:t>+</a:t>
            </a:r>
            <a:r>
              <a:rPr sz="1800" b="1" i="1" spc="-1100" dirty="0">
                <a:latin typeface="Times New Roman"/>
                <a:cs typeface="Times New Roman"/>
              </a:rPr>
              <a:t>D</a:t>
            </a:r>
            <a:r>
              <a:rPr sz="2700" spc="292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3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2</a:t>
            </a:r>
            <a:r>
              <a:rPr sz="1800" b="1" i="1" spc="-1100" dirty="0">
                <a:latin typeface="Times New Roman"/>
                <a:cs typeface="Times New Roman"/>
              </a:rPr>
              <a:t>D</a:t>
            </a:r>
            <a:r>
              <a:rPr sz="2700" spc="292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1</a:t>
            </a:r>
            <a:r>
              <a:rPr sz="1800" b="1" i="1" spc="-1100" dirty="0">
                <a:latin typeface="Times New Roman"/>
                <a:cs typeface="Times New Roman"/>
              </a:rPr>
              <a:t>D</a:t>
            </a:r>
            <a:r>
              <a:rPr sz="2700" spc="292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0</a:t>
            </a:r>
            <a:r>
              <a:rPr sz="1800" b="1" i="1" spc="55" dirty="0">
                <a:latin typeface="Times New Roman"/>
                <a:cs typeface="Times New Roman"/>
              </a:rPr>
              <a:t>+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3</a:t>
            </a:r>
            <a:r>
              <a:rPr sz="1800" b="1" i="1" spc="-1100" dirty="0">
                <a:latin typeface="Times New Roman"/>
                <a:cs typeface="Times New Roman"/>
              </a:rPr>
              <a:t>D</a:t>
            </a:r>
            <a:r>
              <a:rPr sz="2700" spc="292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2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1</a:t>
            </a:r>
            <a:r>
              <a:rPr sz="1800" spc="55" dirty="0">
                <a:latin typeface="Cambria Math"/>
                <a:cs typeface="Cambria Math"/>
              </a:rPr>
              <a:t>𝑫</a:t>
            </a:r>
            <a:r>
              <a:rPr sz="1800" b="1" i="1" spc="89" baseline="-13888" dirty="0">
                <a:latin typeface="Times New Roman"/>
                <a:cs typeface="Times New Roman"/>
              </a:rPr>
              <a:t>0</a:t>
            </a:r>
            <a:r>
              <a:rPr sz="1800" b="1" i="1" spc="55" dirty="0">
                <a:latin typeface="Times New Roman"/>
                <a:cs typeface="Times New Roman"/>
              </a:rPr>
              <a:t>+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3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2</a:t>
            </a:r>
            <a:r>
              <a:rPr sz="1800" b="1" i="1" spc="-1100" dirty="0">
                <a:latin typeface="Times New Roman"/>
                <a:cs typeface="Times New Roman"/>
              </a:rPr>
              <a:t>D</a:t>
            </a:r>
            <a:r>
              <a:rPr sz="2700" spc="292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1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0</a:t>
            </a:r>
            <a:endParaRPr sz="1800" baseline="-13888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675"/>
              </a:spcBef>
            </a:pPr>
            <a:r>
              <a:rPr sz="1800" b="1" i="1" dirty="0">
                <a:latin typeface="Arial"/>
                <a:cs typeface="Arial"/>
              </a:rPr>
              <a:t>b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b="1" i="1" spc="-1100" dirty="0">
                <a:latin typeface="Times New Roman"/>
                <a:cs typeface="Times New Roman"/>
              </a:rPr>
              <a:t>D</a:t>
            </a:r>
            <a:r>
              <a:rPr sz="2700" spc="292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3</a:t>
            </a:r>
            <a:r>
              <a:rPr sz="1800" spc="55" dirty="0">
                <a:latin typeface="Cambria Math"/>
                <a:cs typeface="Cambria Math"/>
              </a:rPr>
              <a:t>𝑫</a:t>
            </a:r>
            <a:r>
              <a:rPr sz="1800" b="1" i="1" spc="89" baseline="-13888" dirty="0">
                <a:latin typeface="Times New Roman"/>
                <a:cs typeface="Times New Roman"/>
              </a:rPr>
              <a:t>2</a:t>
            </a:r>
            <a:r>
              <a:rPr sz="1800" spc="-1130" dirty="0">
                <a:latin typeface="Cambria Math"/>
                <a:cs typeface="Cambria Math"/>
              </a:rPr>
              <a:t>𝑫</a:t>
            </a:r>
            <a:r>
              <a:rPr sz="2700" spc="330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1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0</a:t>
            </a:r>
            <a:r>
              <a:rPr sz="1800" b="1" i="1" spc="55" dirty="0">
                <a:latin typeface="Times New Roman"/>
                <a:cs typeface="Times New Roman"/>
              </a:rPr>
              <a:t>+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2</a:t>
            </a:r>
            <a:r>
              <a:rPr sz="1800" spc="55" dirty="0">
                <a:latin typeface="Cambria Math"/>
                <a:cs typeface="Cambria Math"/>
              </a:rPr>
              <a:t>𝑫</a:t>
            </a:r>
            <a:r>
              <a:rPr sz="1800" b="1" i="1" spc="89" baseline="-13888" dirty="0">
                <a:latin typeface="Times New Roman"/>
                <a:cs typeface="Times New Roman"/>
              </a:rPr>
              <a:t>1</a:t>
            </a:r>
            <a:r>
              <a:rPr sz="1800" b="1" i="1" spc="-1100" dirty="0">
                <a:latin typeface="Times New Roman"/>
                <a:cs typeface="Times New Roman"/>
              </a:rPr>
              <a:t>D</a:t>
            </a:r>
            <a:r>
              <a:rPr sz="2700" spc="292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0</a:t>
            </a:r>
            <a:r>
              <a:rPr sz="1800" b="1" i="1" spc="55" dirty="0">
                <a:latin typeface="Times New Roman"/>
                <a:cs typeface="Times New Roman"/>
              </a:rPr>
              <a:t>+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3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2</a:t>
            </a:r>
            <a:r>
              <a:rPr sz="1800" b="1" i="1" spc="-1100" dirty="0">
                <a:latin typeface="Times New Roman"/>
                <a:cs typeface="Times New Roman"/>
              </a:rPr>
              <a:t>D</a:t>
            </a:r>
            <a:r>
              <a:rPr sz="2700" spc="292" baseline="10802" dirty="0">
                <a:latin typeface="Cambria Math"/>
                <a:cs typeface="Cambria Math"/>
              </a:rPr>
              <a:t>"</a:t>
            </a:r>
            <a:r>
              <a:rPr sz="1800" b="1" i="1" spc="89" baseline="-13888" dirty="0">
                <a:latin typeface="Times New Roman"/>
                <a:cs typeface="Times New Roman"/>
              </a:rPr>
              <a:t>0</a:t>
            </a:r>
            <a:r>
              <a:rPr sz="1800" b="1" i="1" spc="55" dirty="0">
                <a:latin typeface="Times New Roman"/>
                <a:cs typeface="Times New Roman"/>
              </a:rPr>
              <a:t>+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3</a:t>
            </a:r>
            <a:r>
              <a:rPr sz="1800" spc="55" dirty="0">
                <a:latin typeface="Cambria Math"/>
                <a:cs typeface="Cambria Math"/>
              </a:rPr>
              <a:t>𝑫</a:t>
            </a:r>
            <a:r>
              <a:rPr sz="1800" b="1" i="1" spc="89" baseline="-13888" dirty="0">
                <a:latin typeface="Times New Roman"/>
                <a:cs typeface="Times New Roman"/>
              </a:rPr>
              <a:t>1</a:t>
            </a:r>
            <a:r>
              <a:rPr sz="1800" b="1" i="1" spc="60" dirty="0">
                <a:latin typeface="Times New Roman"/>
                <a:cs typeface="Times New Roman"/>
              </a:rPr>
              <a:t>D</a:t>
            </a:r>
            <a:r>
              <a:rPr sz="1800" b="1" i="1" spc="89" baseline="-13888" dirty="0">
                <a:latin typeface="Times New Roman"/>
                <a:cs typeface="Times New Roman"/>
              </a:rPr>
              <a:t>0</a:t>
            </a:r>
            <a:endParaRPr sz="1800" baseline="-13888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  <a:spcBef>
                <a:spcPts val="860"/>
              </a:spcBef>
            </a:pPr>
            <a:r>
              <a:rPr sz="1800" b="1" i="1" dirty="0">
                <a:latin typeface="Arial"/>
                <a:cs typeface="Arial"/>
              </a:rPr>
              <a:t>c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b="1" i="1" spc="-1085" dirty="0">
                <a:latin typeface="Times New Roman"/>
                <a:cs typeface="Times New Roman"/>
              </a:rPr>
              <a:t>D</a:t>
            </a:r>
            <a:r>
              <a:rPr sz="2700" spc="315" baseline="10802" dirty="0">
                <a:latin typeface="Cambria Math"/>
                <a:cs typeface="Cambria Math"/>
              </a:rPr>
              <a:t>"</a:t>
            </a:r>
            <a:r>
              <a:rPr sz="1800" b="1" i="1" spc="112" baseline="-13888" dirty="0">
                <a:latin typeface="Times New Roman"/>
                <a:cs typeface="Times New Roman"/>
              </a:rPr>
              <a:t>3</a:t>
            </a:r>
            <a:r>
              <a:rPr sz="1800" b="1" i="1" spc="-1085" dirty="0">
                <a:latin typeface="Times New Roman"/>
                <a:cs typeface="Times New Roman"/>
              </a:rPr>
              <a:t>D</a:t>
            </a:r>
            <a:r>
              <a:rPr sz="2700" spc="315" baseline="10802" dirty="0">
                <a:latin typeface="Cambria Math"/>
                <a:cs typeface="Cambria Math"/>
              </a:rPr>
              <a:t>"</a:t>
            </a:r>
            <a:r>
              <a:rPr sz="1800" b="1" i="1" spc="112" baseline="-13888" dirty="0">
                <a:latin typeface="Times New Roman"/>
                <a:cs typeface="Times New Roman"/>
              </a:rPr>
              <a:t>2</a:t>
            </a:r>
            <a:r>
              <a:rPr sz="1800" b="1" i="1" spc="75" dirty="0">
                <a:latin typeface="Times New Roman"/>
                <a:cs typeface="Times New Roman"/>
              </a:rPr>
              <a:t>D</a:t>
            </a:r>
            <a:r>
              <a:rPr sz="1800" b="1" i="1" spc="112" baseline="-13888" dirty="0">
                <a:latin typeface="Times New Roman"/>
                <a:cs typeface="Times New Roman"/>
              </a:rPr>
              <a:t>1</a:t>
            </a:r>
            <a:r>
              <a:rPr sz="1800" b="1" i="1" spc="-1085" dirty="0">
                <a:latin typeface="Times New Roman"/>
                <a:cs typeface="Times New Roman"/>
              </a:rPr>
              <a:t>D</a:t>
            </a:r>
            <a:r>
              <a:rPr sz="2700" spc="315" baseline="10802" dirty="0">
                <a:latin typeface="Cambria Math"/>
                <a:cs typeface="Cambria Math"/>
              </a:rPr>
              <a:t>"</a:t>
            </a:r>
            <a:r>
              <a:rPr sz="1800" b="1" i="1" spc="112" baseline="-13888" dirty="0">
                <a:latin typeface="Times New Roman"/>
                <a:cs typeface="Times New Roman"/>
              </a:rPr>
              <a:t>0</a:t>
            </a:r>
            <a:r>
              <a:rPr sz="1800" b="1" i="1" spc="70" dirty="0">
                <a:latin typeface="Times New Roman"/>
                <a:cs typeface="Times New Roman"/>
              </a:rPr>
              <a:t>+</a:t>
            </a:r>
            <a:r>
              <a:rPr sz="1800" b="1" i="1" spc="75" dirty="0">
                <a:latin typeface="Times New Roman"/>
                <a:cs typeface="Times New Roman"/>
              </a:rPr>
              <a:t>D</a:t>
            </a:r>
            <a:r>
              <a:rPr sz="1800" b="1" i="1" spc="112" baseline="-13888" dirty="0">
                <a:latin typeface="Times New Roman"/>
                <a:cs typeface="Times New Roman"/>
              </a:rPr>
              <a:t>3</a:t>
            </a:r>
            <a:r>
              <a:rPr sz="1800" b="1" i="1" spc="75" dirty="0">
                <a:latin typeface="Times New Roman"/>
                <a:cs typeface="Times New Roman"/>
              </a:rPr>
              <a:t>D</a:t>
            </a:r>
            <a:r>
              <a:rPr sz="1800" b="1" i="1" spc="112" baseline="-13888" dirty="0">
                <a:latin typeface="Times New Roman"/>
                <a:cs typeface="Times New Roman"/>
              </a:rPr>
              <a:t>2</a:t>
            </a:r>
            <a:r>
              <a:rPr sz="1800" b="1" i="1" spc="-1085" dirty="0">
                <a:latin typeface="Times New Roman"/>
                <a:cs typeface="Times New Roman"/>
              </a:rPr>
              <a:t>D</a:t>
            </a:r>
            <a:r>
              <a:rPr sz="2700" spc="315" baseline="10802" dirty="0">
                <a:latin typeface="Cambria Math"/>
                <a:cs typeface="Cambria Math"/>
              </a:rPr>
              <a:t>"</a:t>
            </a:r>
            <a:r>
              <a:rPr sz="1800" b="1" i="1" spc="112" baseline="-13888" dirty="0">
                <a:latin typeface="Times New Roman"/>
                <a:cs typeface="Times New Roman"/>
              </a:rPr>
              <a:t>0</a:t>
            </a:r>
            <a:r>
              <a:rPr sz="1800" b="1" i="1" spc="70" dirty="0">
                <a:latin typeface="Times New Roman"/>
                <a:cs typeface="Times New Roman"/>
              </a:rPr>
              <a:t>+</a:t>
            </a:r>
            <a:r>
              <a:rPr sz="1800" b="1" i="1" spc="75" dirty="0">
                <a:latin typeface="Times New Roman"/>
                <a:cs typeface="Times New Roman"/>
              </a:rPr>
              <a:t>D</a:t>
            </a:r>
            <a:r>
              <a:rPr sz="1800" b="1" i="1" spc="112" baseline="-13888" dirty="0">
                <a:latin typeface="Times New Roman"/>
                <a:cs typeface="Times New Roman"/>
              </a:rPr>
              <a:t>3</a:t>
            </a:r>
            <a:r>
              <a:rPr sz="1800" spc="70" dirty="0">
                <a:latin typeface="Cambria Math"/>
                <a:cs typeface="Cambria Math"/>
              </a:rPr>
              <a:t>𝑫</a:t>
            </a:r>
            <a:r>
              <a:rPr sz="1800" b="1" i="1" spc="112" baseline="-13888" dirty="0">
                <a:latin typeface="Times New Roman"/>
                <a:cs typeface="Times New Roman"/>
              </a:rPr>
              <a:t>2</a:t>
            </a:r>
            <a:r>
              <a:rPr sz="1800" b="1" i="1" spc="75" dirty="0">
                <a:latin typeface="Times New Roman"/>
                <a:cs typeface="Times New Roman"/>
              </a:rPr>
              <a:t>D</a:t>
            </a:r>
            <a:r>
              <a:rPr sz="1800" b="1" i="1" spc="112" baseline="-13888" dirty="0">
                <a:latin typeface="Times New Roman"/>
                <a:cs typeface="Times New Roman"/>
              </a:rPr>
              <a:t>1</a:t>
            </a:r>
            <a:endParaRPr sz="1800" baseline="-13888">
              <a:latin typeface="Times New Roman"/>
              <a:cs typeface="Times New Roman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299634" y="4418945"/>
          <a:ext cx="8479150" cy="1894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5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6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i="1" spc="-109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00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1125" dirty="0">
                          <a:latin typeface="Cambria Math"/>
                          <a:cs typeface="Cambria Math"/>
                        </a:rPr>
                        <a:t>𝑫</a:t>
                      </a:r>
                      <a:r>
                        <a:rPr sz="2700" spc="337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1125" dirty="0">
                          <a:latin typeface="Cambria Math"/>
                          <a:cs typeface="Cambria Math"/>
                        </a:rPr>
                        <a:t>𝑫</a:t>
                      </a:r>
                      <a:r>
                        <a:rPr sz="2700" spc="337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i="1" spc="6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i="1" spc="6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i="1" spc="-109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00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i="1" spc="6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-109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00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i="1" spc="-109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00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i="1" spc="6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spc="60" dirty="0">
                          <a:latin typeface="Cambria Math"/>
                          <a:cs typeface="Cambria Math"/>
                        </a:rPr>
                        <a:t>𝑫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6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60" dirty="0">
                          <a:latin typeface="Cambria Math"/>
                          <a:cs typeface="Cambria Math"/>
                        </a:rPr>
                        <a:t>𝑫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i="1" spc="6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i="1" spc="6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i="1" spc="-109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00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6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i="1" spc="-109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00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97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1358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i="1" spc="-106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52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50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i="1" spc="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50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i="1" spc="9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i="1" spc="-106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52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50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i="1" spc="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50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-106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52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50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i="1" spc="9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i="1" spc="-106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52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50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-106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52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50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𝑫</a:t>
                      </a:r>
                      <a:r>
                        <a:rPr sz="1800" b="1" i="1" spc="150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58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i="1" spc="-108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15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1115" dirty="0">
                          <a:latin typeface="Cambria Math"/>
                          <a:cs typeface="Cambria Math"/>
                        </a:rPr>
                        <a:t>𝑫</a:t>
                      </a:r>
                      <a:r>
                        <a:rPr sz="2700" spc="352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i="1" spc="7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i="1" spc="-108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15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i="1" spc="-108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15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i="1" spc="7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i="1" spc="-108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15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i="1" spc="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70" dirty="0">
                          <a:latin typeface="Cambria Math"/>
                          <a:cs typeface="Cambria Math"/>
                        </a:rPr>
                        <a:t>𝑫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i="1" spc="7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i="1" spc="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i="1" spc="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-108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15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i="1" spc="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12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58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49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i="1" spc="-10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30" baseline="9259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1105" dirty="0">
                          <a:latin typeface="Cambria Math"/>
                          <a:cs typeface="Cambria Math"/>
                        </a:rPr>
                        <a:t>𝑫</a:t>
                      </a:r>
                      <a:r>
                        <a:rPr sz="2700" spc="367" baseline="10802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-10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30" baseline="9259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i="1" spc="8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i="1" spc="-10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30" baseline="9259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i="1" spc="8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8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𝑫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i="1" spc="8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800" b="1" i="1" spc="8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b="1" i="1" spc="8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b="1" i="1" spc="-10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30" baseline="9259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i="1" spc="-107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330" baseline="9259" dirty="0">
                          <a:latin typeface="Cambria Math"/>
                          <a:cs typeface="Cambria Math"/>
                        </a:rPr>
                        <a:t>"</a:t>
                      </a:r>
                      <a:r>
                        <a:rPr sz="1800" b="1" i="1" spc="127" baseline="-13888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58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3510</Words>
  <Application>Microsoft Macintosh PowerPoint</Application>
  <PresentationFormat>全屏显示(4:3)</PresentationFormat>
  <Paragraphs>934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等线</vt:lpstr>
      <vt:lpstr>黑体</vt:lpstr>
      <vt:lpstr>华文新魏</vt:lpstr>
      <vt:lpstr>华文行楷</vt:lpstr>
      <vt:lpstr>宋体</vt:lpstr>
      <vt:lpstr>微软雅黑</vt:lpstr>
      <vt:lpstr>MS Gothic</vt:lpstr>
      <vt:lpstr>΢</vt:lpstr>
      <vt:lpstr>Arial</vt:lpstr>
      <vt:lpstr>Calibri</vt:lpstr>
      <vt:lpstr>Cambria Math</vt:lpstr>
      <vt:lpstr>Times New Roman</vt:lpstr>
      <vt:lpstr>Office Theme</vt:lpstr>
      <vt:lpstr>数字逻辑设计实验</vt:lpstr>
      <vt:lpstr>提 纲</vt:lpstr>
      <vt:lpstr>实验目的</vt:lpstr>
      <vt:lpstr>实验设备与材料</vt:lpstr>
      <vt:lpstr>实验任务</vt:lpstr>
      <vt:lpstr>实验原理</vt:lpstr>
      <vt:lpstr>共阴（阳）控制</vt:lpstr>
      <vt:lpstr>Hex 7- segment decoder</vt:lpstr>
      <vt:lpstr>Hex to 7-segment decoder: Simplifying</vt:lpstr>
      <vt:lpstr>Hex to 7-segment decoder Schematic</vt:lpstr>
      <vt:lpstr>多位七段数码管显示原理</vt:lpstr>
      <vt:lpstr>分时控制示意</vt:lpstr>
      <vt:lpstr>什么是Verilog？</vt:lpstr>
      <vt:lpstr>什么是Verilog？</vt:lpstr>
      <vt:lpstr>采用Verilog设计复杂数字电路的优点</vt:lpstr>
      <vt:lpstr>Verilog的设计流程</vt:lpstr>
      <vt:lpstr>Verilog的设计流程</vt:lpstr>
      <vt:lpstr>Verilog 语法基本概念</vt:lpstr>
      <vt:lpstr>Verilog 语法基本概念</vt:lpstr>
      <vt:lpstr>Verilog 语法基本概念</vt:lpstr>
      <vt:lpstr>Verilog 模块的结构</vt:lpstr>
      <vt:lpstr>Verilog 模块的内容</vt:lpstr>
      <vt:lpstr>Verilog 模块的内容</vt:lpstr>
      <vt:lpstr>Verilog 模块的内容</vt:lpstr>
      <vt:lpstr>Verilog 模块的内容</vt:lpstr>
      <vt:lpstr>Verilog 模块的内容</vt:lpstr>
      <vt:lpstr>Verilog 模块的内容</vt:lpstr>
      <vt:lpstr>Verilog 模块的内容</vt:lpstr>
      <vt:lpstr>Verilog 模块的内容</vt:lpstr>
      <vt:lpstr>Verilog 数据类型</vt:lpstr>
      <vt:lpstr>Verilog 数据类型</vt:lpstr>
      <vt:lpstr>Verilog 数据类型</vt:lpstr>
      <vt:lpstr>Verilog 数据类型</vt:lpstr>
      <vt:lpstr>Verilog 数据类型</vt:lpstr>
      <vt:lpstr>Verilog 数据类型</vt:lpstr>
      <vt:lpstr>Verilog 数据类型</vt:lpstr>
      <vt:lpstr>Verilog 赋值语句</vt:lpstr>
      <vt:lpstr>Verilog 赋值语句</vt:lpstr>
      <vt:lpstr>Verilog 赋值语句</vt:lpstr>
      <vt:lpstr>Verilog条件语句</vt:lpstr>
      <vt:lpstr>Verilog条件语句</vt:lpstr>
      <vt:lpstr>Verilog条件语句</vt:lpstr>
      <vt:lpstr>实验内容与步骤</vt:lpstr>
      <vt:lpstr>设计实现MY_MC14495</vt:lpstr>
      <vt:lpstr>PowerPoint 演示文稿</vt:lpstr>
      <vt:lpstr>Verilog原理图实现</vt:lpstr>
      <vt:lpstr>Verilog代码实现</vt:lpstr>
      <vt:lpstr>原理图设计实现MyMC14495</vt:lpstr>
      <vt:lpstr>仿真</vt:lpstr>
      <vt:lpstr>波形图示例</vt:lpstr>
      <vt:lpstr>原理图生成逻辑符号图</vt:lpstr>
      <vt:lpstr>任务2：实现数码管显示</vt:lpstr>
      <vt:lpstr>实现数码管显示</vt:lpstr>
      <vt:lpstr>实现数码管显示</vt:lpstr>
      <vt:lpstr>实现数码管显示</vt:lpstr>
      <vt:lpstr>下载验证</vt:lpstr>
      <vt:lpstr>引脚分配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数字逻辑设计实验</dc:title>
  <cp:lastModifiedBy>Microsoft Office User</cp:lastModifiedBy>
  <cp:revision>19</cp:revision>
  <dcterms:created xsi:type="dcterms:W3CDTF">2022-10-22T05:55:53Z</dcterms:created>
  <dcterms:modified xsi:type="dcterms:W3CDTF">2023-10-30T06:39:27Z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2021-10-31T00:00:00Z</vt:filetime>
  </property>
  <property fmtid="{D5CDD505-2E9C-101B-9397-08002B2CF9AE}" pid="3" name="LastSaved">
    <vt:filetime>2022-10-22T00:00:00Z</vt:filetime>
  </property>
  <property fmtid="{D5CDD505-2E9C-101B-9397-08002B2CF9AE}" pid="4" name="Producer">
    <vt:lpwstr>macOS 版本10.15.6（版号19G2021） Quartz PDFContext</vt:lpwstr>
  </property>
</Properties>
</file>