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9"/>
  </p:notesMasterIdLst>
  <p:sldIdLst>
    <p:sldId id="256" r:id="rId4"/>
    <p:sldId id="270" r:id="rId5"/>
    <p:sldId id="271" r:id="rId6"/>
    <p:sldId id="272" r:id="rId7"/>
    <p:sldId id="273" r:id="rId8"/>
    <p:sldId id="313" r:id="rId9"/>
    <p:sldId id="314" r:id="rId10"/>
    <p:sldId id="315" r:id="rId11"/>
    <p:sldId id="274" r:id="rId12"/>
    <p:sldId id="357" r:id="rId13"/>
    <p:sldId id="358" r:id="rId14"/>
    <p:sldId id="363" r:id="rId15"/>
    <p:sldId id="429" r:id="rId16"/>
    <p:sldId id="317" r:id="rId17"/>
    <p:sldId id="305" r:id="rId18"/>
    <p:sldId id="338" r:id="rId19"/>
    <p:sldId id="307" r:id="rId20"/>
    <p:sldId id="306" r:id="rId21"/>
    <p:sldId id="322" r:id="rId22"/>
    <p:sldId id="284" r:id="rId23"/>
    <p:sldId id="318" r:id="rId24"/>
    <p:sldId id="320" r:id="rId25"/>
    <p:sldId id="339" r:id="rId26"/>
    <p:sldId id="321" r:id="rId27"/>
    <p:sldId id="430" r:id="rId28"/>
    <p:sldId id="285" r:id="rId29"/>
    <p:sldId id="431" r:id="rId30"/>
    <p:sldId id="304" r:id="rId31"/>
    <p:sldId id="432" r:id="rId32"/>
    <p:sldId id="310" r:id="rId33"/>
    <p:sldId id="359" r:id="rId34"/>
    <p:sldId id="312" r:id="rId35"/>
    <p:sldId id="311" r:id="rId36"/>
    <p:sldId id="433" r:id="rId37"/>
    <p:sldId id="26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14"/>
            <p14:sldId id="315"/>
            <p14:sldId id="274"/>
            <p14:sldId id="357"/>
            <p14:sldId id="358"/>
            <p14:sldId id="363"/>
            <p14:sldId id="429"/>
            <p14:sldId id="317"/>
            <p14:sldId id="305"/>
            <p14:sldId id="338"/>
            <p14:sldId id="307"/>
            <p14:sldId id="306"/>
            <p14:sldId id="322"/>
            <p14:sldId id="284"/>
            <p14:sldId id="318"/>
            <p14:sldId id="320"/>
            <p14:sldId id="339"/>
            <p14:sldId id="321"/>
            <p14:sldId id="430"/>
            <p14:sldId id="285"/>
            <p14:sldId id="431"/>
            <p14:sldId id="304"/>
            <p14:sldId id="432"/>
            <p14:sldId id="310"/>
            <p14:sldId id="359"/>
            <p14:sldId id="312"/>
            <p14:sldId id="311"/>
            <p14:sldId id="43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2095" autoAdjust="0"/>
  </p:normalViewPr>
  <p:slideViewPr>
    <p:cSldViewPr>
      <p:cViewPr varScale="1">
        <p:scale>
          <a:sx n="94" d="100"/>
          <a:sy n="94" d="100"/>
        </p:scale>
        <p:origin x="21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961" y="69269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SimSun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929609"/>
            <a:ext cx="8640960" cy="3404119"/>
          </a:xfrm>
        </p:spPr>
        <p:txBody>
          <a:bodyPr>
            <a:normAutofit/>
          </a:bodyPr>
          <a:lstStyle/>
          <a:p>
            <a:pPr marL="0" lvl="1"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8</a:t>
            </a:r>
            <a:r>
              <a:rPr lang="zh-CN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431" y="228327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SimSun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SimSun" panose="02010600030101010101" pitchFamily="2" charset="-122"/>
              </a:rPr>
              <a:t>7.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SimSun" panose="02010600030101010101" pitchFamily="2" charset="-122"/>
              </a:rPr>
              <a:t>多路选择器设计及应用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1323" y="1429471"/>
          <a:ext cx="7488828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621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207754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Scan(1)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483" y="28696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516" y="358971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483" y="43817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483" y="51738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AN(3)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70" y="58741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HEX(3:0)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007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86908" y="1636591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段码选择电路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273769" y="1474730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43614"/>
              <a:gd name="adj4" fmla="val 13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273769" y="2425467"/>
            <a:ext cx="914400" cy="1464949"/>
          </a:xfrm>
          <a:prstGeom prst="borderCallout1">
            <a:avLst>
              <a:gd name="adj1" fmla="val 13009"/>
              <a:gd name="adj2" fmla="val 108975"/>
              <a:gd name="adj3" fmla="val 29312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需要显示的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7740352" y="1991129"/>
            <a:ext cx="914400" cy="1464949"/>
          </a:xfrm>
          <a:prstGeom prst="borderCallout1">
            <a:avLst>
              <a:gd name="adj1" fmla="val 13009"/>
              <a:gd name="adj2" fmla="val -10256"/>
              <a:gd name="adj3" fmla="val 20910"/>
              <a:gd name="adj4" fmla="val -59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当前需要显示的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0417"/>
            <a:ext cx="4104286" cy="27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线形标注 1 13"/>
          <p:cNvSpPr/>
          <p:nvPr/>
        </p:nvSpPr>
        <p:spPr>
          <a:xfrm>
            <a:off x="5897935" y="3953551"/>
            <a:ext cx="1842417" cy="744868"/>
          </a:xfrm>
          <a:prstGeom prst="borderCallout1">
            <a:avLst>
              <a:gd name="adj1" fmla="val 13009"/>
              <a:gd name="adj2" fmla="val -10256"/>
              <a:gd name="adj3" fmla="val 246220"/>
              <a:gd name="adj4" fmla="val -4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当前显示的数据管的</a:t>
            </a:r>
            <a:r>
              <a:rPr lang="en-US" altLang="zh-CN" dirty="0"/>
              <a:t>7</a:t>
            </a:r>
            <a:r>
              <a:rPr lang="zh-CN" altLang="en-US" dirty="0"/>
              <a:t>段码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00149" y="5279889"/>
          <a:ext cx="3498249" cy="129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365500" imgH="1244600" progId="Visio.Drawing.11">
                  <p:embed/>
                </p:oleObj>
              </mc:Choice>
              <mc:Fallback>
                <p:oleObj name="Visio" r:id="rId4" imgW="3365500" imgH="1244600" progId="Visio.Drawing.11">
                  <p:embed/>
                  <p:pic>
                    <p:nvPicPr>
                      <p:cNvPr id="0" name="图片 92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0149" y="5279889"/>
                        <a:ext cx="3498249" cy="129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1140" y="406463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40" y="4500245"/>
            <a:ext cx="720725" cy="727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28763"/>
            <a:ext cx="5781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sp>
        <p:nvSpPr>
          <p:cNvPr id="5" name="椭圆 4"/>
          <p:cNvSpPr/>
          <p:nvPr/>
        </p:nvSpPr>
        <p:spPr>
          <a:xfrm>
            <a:off x="3923928" y="1528763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1907704" y="1246744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7873"/>
              <a:gd name="adj4" fmla="val 19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6372200" y="1126918"/>
            <a:ext cx="1368152" cy="732474"/>
          </a:xfrm>
          <a:prstGeom prst="borderCallout1">
            <a:avLst>
              <a:gd name="adj1" fmla="val 13009"/>
              <a:gd name="adj2" fmla="val -10256"/>
              <a:gd name="adj3" fmla="val 55720"/>
              <a:gd name="adj4" fmla="val -80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小数点控制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6094856" y="5335318"/>
            <a:ext cx="2066856" cy="732474"/>
          </a:xfrm>
          <a:prstGeom prst="borderCallout1">
            <a:avLst>
              <a:gd name="adj1" fmla="val 13009"/>
              <a:gd name="adj2" fmla="val -10256"/>
              <a:gd name="adj3" fmla="val -45111"/>
              <a:gd name="adj4" fmla="val -25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数码管位消隐控制</a:t>
            </a:r>
          </a:p>
        </p:txBody>
      </p:sp>
      <p:sp>
        <p:nvSpPr>
          <p:cNvPr id="14" name="椭圆 13"/>
          <p:cNvSpPr/>
          <p:nvPr/>
        </p:nvSpPr>
        <p:spPr>
          <a:xfrm>
            <a:off x="3923927" y="3284984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线形标注 1 14"/>
          <p:cNvSpPr/>
          <p:nvPr/>
        </p:nvSpPr>
        <p:spPr>
          <a:xfrm>
            <a:off x="7308304" y="2276872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23504"/>
              <a:gd name="adj4" fmla="val -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接到数码管的小数点段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7286056" y="4233515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61916"/>
              <a:gd name="adj4" fmla="val -17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接到</a:t>
            </a:r>
            <a:r>
              <a:rPr lang="en-US" altLang="zh-CN" dirty="0"/>
              <a:t>MC14495</a:t>
            </a:r>
            <a:r>
              <a:rPr lang="zh-CN" altLang="en-US" dirty="0"/>
              <a:t>的</a:t>
            </a:r>
            <a:r>
              <a:rPr lang="en-US" altLang="zh-CN" dirty="0"/>
              <a:t>LE</a:t>
            </a:r>
            <a:r>
              <a:rPr lang="zh-CN" altLang="en-US" dirty="0"/>
              <a:t>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02" y="1657677"/>
            <a:ext cx="5431460" cy="2160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828678" y="3933056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位选择电路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535964" y="1310450"/>
            <a:ext cx="1608338" cy="462366"/>
          </a:xfrm>
          <a:prstGeom prst="borderCallout1">
            <a:avLst>
              <a:gd name="adj1" fmla="val 13009"/>
              <a:gd name="adj2" fmla="val 108975"/>
              <a:gd name="adj3" fmla="val 65445"/>
              <a:gd name="adj4" fmla="val 233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7956376" y="1906213"/>
            <a:ext cx="914400" cy="1663168"/>
          </a:xfrm>
          <a:prstGeom prst="borderCallout1">
            <a:avLst>
              <a:gd name="adj1" fmla="val 13009"/>
              <a:gd name="adj2" fmla="val -10256"/>
              <a:gd name="adj3" fmla="val 22784"/>
              <a:gd name="adj4" fmla="val -93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低电平有效的数码管位使能信号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828678" y="450912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46400" imgH="1587500" progId="Visio.Drawing.11">
                  <p:embed/>
                </p:oleObj>
              </mc:Choice>
              <mc:Fallback>
                <p:oleObj name="Visio" r:id="rId3" imgW="2946400" imgH="1587500" progId="Visio.Drawing.11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8678" y="450912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线形标注 1 12"/>
          <p:cNvSpPr/>
          <p:nvPr/>
        </p:nvSpPr>
        <p:spPr>
          <a:xfrm>
            <a:off x="528696" y="4077518"/>
            <a:ext cx="2171096" cy="935658"/>
          </a:xfrm>
          <a:prstGeom prst="borderCallout1">
            <a:avLst>
              <a:gd name="adj1" fmla="val -3279"/>
              <a:gd name="adj2" fmla="val 55159"/>
              <a:gd name="adj3" fmla="val -107672"/>
              <a:gd name="adj4" fmla="val 88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将与</a:t>
            </a:r>
            <a:r>
              <a:rPr lang="en-US" altLang="zh-CN" dirty="0"/>
              <a:t>VCC</a:t>
            </a:r>
            <a:r>
              <a:rPr lang="zh-CN" altLang="en-US" dirty="0"/>
              <a:t>相连导线命名为</a:t>
            </a:r>
            <a:r>
              <a:rPr lang="en-US" altLang="zh-CN" dirty="0"/>
              <a:t>V5</a:t>
            </a:r>
            <a:r>
              <a:rPr lang="zh-CN" altLang="en-US" dirty="0"/>
              <a:t>，与</a:t>
            </a:r>
            <a:r>
              <a:rPr lang="en-US" altLang="zh-CN" dirty="0"/>
              <a:t>GND</a:t>
            </a:r>
            <a:r>
              <a:rPr lang="zh-CN" altLang="en-US" dirty="0"/>
              <a:t>相连导线命名为</a:t>
            </a:r>
            <a:r>
              <a:rPr lang="en-US" altLang="zh-CN" dirty="0"/>
              <a:t>V0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72" y="1262128"/>
            <a:ext cx="5256584" cy="535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41573" y="1593486"/>
            <a:ext cx="398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DisplaySync.sch</a:t>
            </a:r>
            <a:r>
              <a:rPr lang="zh-CN" altLang="zh-CN" sz="2800" dirty="0" err="1">
                <a:solidFill>
                  <a:srgbClr val="FF0000"/>
                </a:solidFill>
                <a:sym typeface="+mn-ea"/>
              </a:rPr>
              <a:t>原理图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2" y="2116706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43" y="4090467"/>
            <a:ext cx="2724757" cy="9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850230" y="5110203"/>
            <a:ext cx="204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AN[3:0] </a:t>
            </a:r>
            <a:r>
              <a:rPr lang="zh-CN" altLang="en-US" dirty="0">
                <a:solidFill>
                  <a:srgbClr val="FF0000"/>
                </a:solidFill>
              </a:rPr>
              <a:t>四个位选两种方法都可以。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24</a:t>
            </a:r>
            <a:r>
              <a:rPr lang="zh-CN" altLang="en-US" b="1" dirty="0">
                <a:solidFill>
                  <a:srgbClr val="FF0000"/>
                </a:solidFill>
              </a:rPr>
              <a:t>译码器</a:t>
            </a:r>
            <a:r>
              <a:rPr lang="zh-CN" altLang="en-US" dirty="0">
                <a:solidFill>
                  <a:srgbClr val="FF0000"/>
                </a:solidFill>
              </a:rPr>
              <a:t>法与</a:t>
            </a:r>
            <a:r>
              <a:rPr lang="zh-CN" altLang="en-US" b="1" dirty="0">
                <a:solidFill>
                  <a:srgbClr val="FF0000"/>
                </a:solidFill>
              </a:rPr>
              <a:t>多路选择器法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2-2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</a:p>
          <a:p>
            <a:pPr lvl="1"/>
            <a:r>
              <a:rPr lang="zh-CN" altLang="en-US" sz="2400" dirty="0"/>
              <a:t>延时较高，要求不高的时钟也可以用</a:t>
            </a:r>
          </a:p>
          <a:p>
            <a:pPr lvl="1"/>
            <a:r>
              <a:rPr lang="zh-CN" altLang="en-US" sz="2400" dirty="0"/>
              <a:t>本实验中用</a:t>
            </a:r>
            <a:r>
              <a:rPr lang="en-US" altLang="zh-CN" sz="2400" dirty="0" err="1"/>
              <a:t>clkdiv</a:t>
            </a:r>
            <a:r>
              <a:rPr lang="en-US" altLang="zh-CN" sz="2400" dirty="0"/>
              <a:t>(18:17)</a:t>
            </a:r>
            <a:r>
              <a:rPr lang="zh-CN" altLang="en-US" sz="2400" dirty="0"/>
              <a:t>作为扫描控制信号，控制</a:t>
            </a:r>
            <a:r>
              <a:rPr lang="en-US" altLang="zh-CN" sz="2400" dirty="0"/>
              <a:t>4</a:t>
            </a:r>
            <a:r>
              <a:rPr lang="zh-CN" altLang="en-US" sz="2400" dirty="0"/>
              <a:t>位数码管的动态扫描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73016"/>
            <a:ext cx="4654650" cy="249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/>
              <p:nvPr/>
            </p:nvSpPr>
            <p:spPr>
              <a:xfrm>
                <a:off x="5410226" y="3284984"/>
                <a:ext cx="3428974" cy="26621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5">
                      <a:lumMod val="75000"/>
                    </a:schemeClr>
                  </a:buClr>
                  <a:buSzPct val="80000"/>
                  <a:buFont typeface="Wingdings" panose="05000000000000000000" pitchFamily="2" charset="2"/>
                  <a:buChar char="p"/>
                  <a:defRPr sz="3200" b="1" kern="120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accent5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n"/>
                  <a:defRPr sz="2800" b="1" kern="1200">
                    <a:solidFill>
                      <a:schemeClr val="accent5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5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p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accent5">
                      <a:lumMod val="75000"/>
                    </a:schemeClr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/>
                  <a:t>假设输入时钟为</a:t>
                </a:r>
                <a:r>
                  <a:rPr lang="en-US" altLang="zh-CN" sz="2800" dirty="0"/>
                  <a:t>100MHz</a:t>
                </a:r>
                <a:r>
                  <a:rPr lang="zh-CN" altLang="en-US" sz="2800" dirty="0"/>
                  <a:t>；</a:t>
                </a:r>
                <a:endParaRPr lang="en-US" altLang="zh-CN" sz="2800" dirty="0"/>
              </a:p>
              <a:p>
                <a:r>
                  <a:rPr lang="zh-CN" altLang="en-US" sz="2800" dirty="0"/>
                  <a:t>用分频后的</a:t>
                </a:r>
                <a:r>
                  <a:rPr lang="en-US" altLang="zh-CN" sz="2800" dirty="0"/>
                  <a:t>18:17</a:t>
                </a:r>
                <a:r>
                  <a:rPr lang="zh-CN" altLang="en-US" sz="2800" dirty="0"/>
                  <a:t>作为扫描信号；</a:t>
                </a:r>
                <a:endParaRPr lang="en-US" altLang="zh-CN" sz="2800" dirty="0"/>
              </a:p>
              <a:p>
                <a:r>
                  <a:rPr lang="zh-CN" altLang="en-US" sz="2800" dirty="0"/>
                  <a:t>一位的持续时间为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𝟏𝟕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𝟎𝟎𝟐𝟔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位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26" y="3284984"/>
                <a:ext cx="3428974" cy="2662139"/>
              </a:xfrm>
              <a:prstGeom prst="rect">
                <a:avLst/>
              </a:prstGeom>
              <a:blipFill>
                <a:blip r:embed="rId3"/>
                <a:stretch>
                  <a:fillRect l="-1779" t="-3432" r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24140" imgH="6334125" progId="Paint.Picture">
                  <p:embed/>
                </p:oleObj>
              </mc:Choice>
              <mc:Fallback>
                <p:oleObj r:id="rId2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33665" imgH="2171700" progId="Paint.Picture">
                  <p:embed/>
                </p:oleObj>
              </mc:Choice>
              <mc:Fallback>
                <p:oleObj r:id="rId4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相关模块设计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设计动态扫描同步输出模块</a:t>
            </a:r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DisplaySync.sch</a:t>
            </a:r>
            <a:endParaRPr lang="en-US" altLang="zh-CN" dirty="0"/>
          </a:p>
          <a:p>
            <a:pPr lvl="1"/>
            <a:r>
              <a:rPr lang="zh-CN" altLang="en-US" dirty="0"/>
              <a:t>用原理图或者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DisplaySync.sym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设计通用计数分频模块</a:t>
            </a:r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0127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7916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 err="1"/>
              <a:t>DispNum</a:t>
            </a:r>
            <a:r>
              <a:rPr lang="zh-CN" altLang="en-US" dirty="0"/>
              <a:t>显示模块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/>
              <a:t>DispNum</a:t>
            </a:r>
            <a:r>
              <a:rPr lang="en-US" altLang="zh-CN" sz="2200" dirty="0"/>
              <a:t>(input wire </a:t>
            </a:r>
            <a:r>
              <a:rPr lang="en-US" altLang="zh-CN" sz="2200" dirty="0" err="1"/>
              <a:t>clk</a:t>
            </a:r>
            <a:r>
              <a:rPr lang="en-US" altLang="zh-CN" sz="2200" dirty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HEXS,  </a:t>
            </a:r>
            <a:r>
              <a:rPr lang="zh-CN" altLang="en-US" sz="2200" dirty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points,             // 4 decimal points</a:t>
            </a:r>
          </a:p>
          <a:p>
            <a:r>
              <a:rPr lang="en-US" altLang="zh-CN" sz="2200" dirty="0"/>
              <a:t> 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AN,  </a:t>
            </a:r>
            <a:r>
              <a:rPr lang="zh-CN" altLang="en-US" sz="2200" dirty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Segment </a:t>
            </a:r>
            <a:r>
              <a:rPr lang="zh-CN" altLang="en-US" sz="2200" dirty="0"/>
              <a:t>             </a:t>
            </a:r>
            <a:r>
              <a:rPr lang="en-US" altLang="zh-CN" sz="2200" dirty="0"/>
              <a:t>// led segments</a:t>
            </a:r>
          </a:p>
          <a:p>
            <a:r>
              <a:rPr lang="en-US" altLang="zh-CN" sz="2200" dirty="0"/>
              <a:t>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设计按键数据输入模块</a:t>
            </a:r>
            <a:r>
              <a:rPr lang="en-US" altLang="zh-CN" dirty="0" err="1"/>
              <a:t>CreateNumber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四个按键，各按一下，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进制数分别加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3206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：数据选择器设计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38437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>
                <a:solidFill>
                  <a:srgbClr val="FF0000"/>
                </a:solidFill>
              </a:rPr>
              <a:t>Mux4to1b4_sch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r>
              <a:rPr lang="zh-CN" altLang="en-US" dirty="0"/>
              <a:t>或</a:t>
            </a:r>
            <a:r>
              <a:rPr lang="en-US" altLang="zh-CN" dirty="0"/>
              <a:t>Verilog Module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Mux4to1b4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原理图或</a:t>
            </a:r>
            <a:r>
              <a:rPr lang="en-US" altLang="zh-CN" dirty="0"/>
              <a:t>Verilog</a:t>
            </a:r>
            <a:r>
              <a:rPr lang="zh-CN" altLang="en-US" dirty="0"/>
              <a:t>进行设计</a:t>
            </a:r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457200" y="1338090"/>
            <a:ext cx="8229600" cy="606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Mux4to1b4</a:t>
            </a:r>
            <a:r>
              <a:rPr lang="zh-CN" altLang="en-US" dirty="0">
                <a:solidFill>
                  <a:srgbClr val="FF0000"/>
                </a:solidFill>
              </a:rPr>
              <a:t>为例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83602"/>
            <a:ext cx="6768752" cy="511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116601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原理图设计</a:t>
            </a:r>
            <a:r>
              <a:rPr lang="en-US" altLang="zh-CN" sz="2800" dirty="0"/>
              <a:t>(Mux4to1b4</a:t>
            </a:r>
            <a:r>
              <a:rPr lang="zh-CN" altLang="en-US" sz="2800" dirty="0"/>
              <a:t>原理图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51720" y="1916832"/>
            <a:ext cx="475252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module Mux4to1b4(</a:t>
            </a:r>
          </a:p>
          <a:p>
            <a:r>
              <a:rPr lang="en-US" altLang="zh-CN" dirty="0"/>
              <a:t>    input [1:0] s,</a:t>
            </a:r>
          </a:p>
          <a:p>
            <a:r>
              <a:rPr lang="en-US" altLang="zh-CN" dirty="0"/>
              <a:t>    input [3:0] I0,</a:t>
            </a:r>
          </a:p>
          <a:p>
            <a:r>
              <a:rPr lang="en-US" altLang="zh-CN" dirty="0"/>
              <a:t>    input [3:0] I1,</a:t>
            </a:r>
          </a:p>
          <a:p>
            <a:r>
              <a:rPr lang="en-US" altLang="zh-CN" dirty="0"/>
              <a:t>    input [3:0] I2,</a:t>
            </a:r>
          </a:p>
          <a:p>
            <a:r>
              <a:rPr lang="en-US" altLang="zh-CN" dirty="0"/>
              <a:t>    input [3:0] I3,</a:t>
            </a:r>
          </a:p>
          <a:p>
            <a:r>
              <a:rPr lang="en-US" altLang="zh-CN" dirty="0"/>
              <a:t>    output reg [3:0] o</a:t>
            </a:r>
          </a:p>
          <a:p>
            <a:r>
              <a:rPr lang="en-US" altLang="zh-CN" dirty="0"/>
              <a:t>    );</a:t>
            </a:r>
          </a:p>
          <a:p>
            <a:r>
              <a:rPr lang="en-US" altLang="zh-CN" dirty="0"/>
              <a:t>	always @(</a:t>
            </a:r>
            <a:r>
              <a:rPr lang="zh-CN" altLang="en-US" dirty="0">
                <a:sym typeface="Wingdings" panose="05000000000000000000" pitchFamily="2" charset="2"/>
              </a:rPr>
              <a:t></a:t>
            </a:r>
            <a:r>
              <a:rPr lang="en-US" altLang="zh-CN" dirty="0"/>
              <a:t>) begin</a:t>
            </a:r>
          </a:p>
          <a:p>
            <a:r>
              <a:rPr lang="en-US" altLang="zh-CN" dirty="0"/>
              <a:t>		case(</a:t>
            </a:r>
            <a:r>
              <a:rPr lang="zh-CN" altLang="en-US" dirty="0">
                <a:sym typeface="Wingdings" panose="05000000000000000000" pitchFamily="2" charset="2"/>
              </a:rPr>
              <a:t>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ym typeface="Wingdings" panose="05000000000000000000" pitchFamily="2" charset="2"/>
              </a:rPr>
              <a:t></a:t>
            </a:r>
            <a:r>
              <a:rPr lang="en-US" altLang="zh-CN" dirty="0"/>
              <a:t>				</a:t>
            </a:r>
            <a:r>
              <a:rPr lang="en-US" altLang="zh-CN" dirty="0" err="1"/>
              <a:t>endcase</a:t>
            </a:r>
            <a:endParaRPr lang="en-US" altLang="zh-CN" dirty="0"/>
          </a:p>
          <a:p>
            <a:r>
              <a:rPr lang="en-US" altLang="zh-CN" dirty="0"/>
              <a:t>	end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230832" y="242392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数据选择器设计（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528" y="1166019"/>
            <a:ext cx="8229600" cy="6067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Verilog</a:t>
            </a:r>
            <a:r>
              <a:rPr lang="zh-CN" altLang="en-US" sz="2800" dirty="0"/>
              <a:t>设计（</a:t>
            </a:r>
            <a:r>
              <a:rPr lang="en-US" altLang="zh-CN" sz="2800" dirty="0"/>
              <a:t>Mux4to1b4</a:t>
            </a:r>
            <a:r>
              <a:rPr lang="zh-CN" altLang="en-US" sz="2800" dirty="0"/>
              <a:t>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仿真按照真值表设计即可</a:t>
            </a:r>
            <a:endParaRPr lang="en-US" altLang="zh-CN" dirty="0"/>
          </a:p>
          <a:p>
            <a:r>
              <a:rPr lang="zh-CN" altLang="en-US" dirty="0"/>
              <a:t>仿真波形（</a:t>
            </a:r>
            <a:r>
              <a:rPr lang="en-US" altLang="zh-CN" dirty="0"/>
              <a:t>Mux4to1b4</a:t>
            </a:r>
            <a:r>
              <a:rPr lang="zh-CN" altLang="en-US" dirty="0"/>
              <a:t>）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0" y="4149080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1C0416-032A-48FD-9836-95D4CA87BD26}"/>
              </a:ext>
            </a:extLst>
          </p:cNvPr>
          <p:cNvSpPr txBox="1"/>
          <p:nvPr/>
        </p:nvSpPr>
        <p:spPr>
          <a:xfrm>
            <a:off x="5735859" y="1196752"/>
            <a:ext cx="3096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integer i;</a:t>
            </a:r>
          </a:p>
          <a:p>
            <a:r>
              <a:rPr lang="zh-CN" altLang="en-US" dirty="0"/>
              <a:t>    initial begin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I0 &lt;= 4'b0001;</a:t>
            </a:r>
          </a:p>
          <a:p>
            <a:r>
              <a:rPr lang="zh-CN" altLang="en-US" dirty="0"/>
              <a:t>        I1 &lt;= ...</a:t>
            </a:r>
          </a:p>
          <a:p>
            <a:r>
              <a:rPr lang="zh-CN" altLang="en-US" dirty="0"/>
              <a:t>        ...</a:t>
            </a:r>
          </a:p>
          <a:p>
            <a:r>
              <a:rPr lang="zh-CN" altLang="en-US" dirty="0"/>
              <a:t>        for(i=0; i&lt;4; i=i+1) begin</a:t>
            </a:r>
          </a:p>
          <a:p>
            <a:r>
              <a:rPr lang="zh-CN" altLang="en-US" dirty="0"/>
              <a:t>	...</a:t>
            </a:r>
          </a:p>
          <a:p>
            <a:r>
              <a:rPr lang="zh-CN" altLang="en-US" dirty="0"/>
              <a:t>	#50;</a:t>
            </a:r>
          </a:p>
          <a:p>
            <a:r>
              <a:rPr lang="zh-CN" altLang="en-US" dirty="0"/>
              <a:t>        end</a:t>
            </a:r>
          </a:p>
          <a:p>
            <a:r>
              <a:rPr lang="zh-CN" altLang="en-US" dirty="0"/>
              <a:t>end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步骤：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使用前一任务中的多路选择器模块，实现</a:t>
            </a:r>
            <a:r>
              <a:rPr lang="en-US" altLang="zh-CN" dirty="0" err="1"/>
              <a:t>DisplaySync</a:t>
            </a:r>
            <a:r>
              <a:rPr lang="zh-CN" altLang="en-US" dirty="0"/>
              <a:t>模块；</a:t>
            </a:r>
            <a:r>
              <a:rPr lang="en-US" altLang="zh-CN" dirty="0"/>
              <a:t>(Verilog</a:t>
            </a:r>
            <a:r>
              <a:rPr lang="zh-CN" altLang="en-US" dirty="0"/>
              <a:t>或原理图）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采用</a:t>
            </a:r>
            <a:r>
              <a:rPr lang="en-US" altLang="zh-CN" dirty="0"/>
              <a:t>Verilog</a:t>
            </a:r>
            <a:r>
              <a:rPr lang="zh-CN" altLang="en-US" dirty="0"/>
              <a:t>设计实现</a:t>
            </a:r>
            <a:r>
              <a:rPr lang="en-US" altLang="zh-CN" dirty="0" err="1"/>
              <a:t>clkdiv</a:t>
            </a:r>
            <a:r>
              <a:rPr lang="zh-CN" altLang="en-US" dirty="0"/>
              <a:t>分频模块；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组合</a:t>
            </a:r>
            <a:r>
              <a:rPr lang="en-US" altLang="zh-CN" dirty="0" err="1"/>
              <a:t>DisplaySync</a:t>
            </a:r>
            <a:r>
              <a:rPr lang="zh-CN" altLang="en-US" dirty="0"/>
              <a:t>模块、</a:t>
            </a:r>
            <a:r>
              <a:rPr lang="en-US" altLang="zh-CN" dirty="0" err="1"/>
              <a:t>clkdiv</a:t>
            </a:r>
            <a:r>
              <a:rPr lang="zh-CN" altLang="en-US" dirty="0"/>
              <a:t>模块、</a:t>
            </a:r>
            <a:r>
              <a:rPr lang="en-US" altLang="zh-CN" dirty="0"/>
              <a:t>MC14495</a:t>
            </a:r>
            <a:r>
              <a:rPr lang="zh-CN" altLang="en-US" dirty="0"/>
              <a:t>模块，制作</a:t>
            </a:r>
            <a:r>
              <a:rPr lang="en-US" altLang="zh-CN" dirty="0" err="1"/>
              <a:t>DispNum</a:t>
            </a:r>
            <a:r>
              <a:rPr lang="zh-CN" altLang="en-US" dirty="0"/>
              <a:t>模块；</a:t>
            </a:r>
            <a:r>
              <a:rPr lang="en-US" altLang="zh-CN" dirty="0"/>
              <a:t>(Verilog</a:t>
            </a:r>
            <a:r>
              <a:rPr lang="zh-CN" altLang="en-US" dirty="0"/>
              <a:t>或原理图）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采用</a:t>
            </a:r>
            <a:r>
              <a:rPr lang="en-US" altLang="zh-CN" dirty="0"/>
              <a:t>Verilog</a:t>
            </a:r>
            <a:r>
              <a:rPr lang="zh-CN" altLang="en-US" dirty="0"/>
              <a:t>设计实现</a:t>
            </a:r>
            <a:r>
              <a:rPr lang="en-US" altLang="zh-CN" dirty="0" err="1"/>
              <a:t>CreateNumber</a:t>
            </a:r>
            <a:r>
              <a:rPr lang="zh-CN" altLang="en-US" dirty="0"/>
              <a:t>模块；</a:t>
            </a:r>
            <a:endParaRPr lang="en-US" altLang="zh-CN" dirty="0"/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组合实现</a:t>
            </a:r>
            <a:r>
              <a:rPr lang="en-US" altLang="zh-CN" dirty="0"/>
              <a:t>top</a:t>
            </a:r>
            <a:r>
              <a:rPr lang="zh-CN" altLang="en-US" dirty="0"/>
              <a:t>模块；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>
                <a:solidFill>
                  <a:srgbClr val="FF0000"/>
                </a:solidFill>
              </a:rPr>
              <a:t>ScoreBoard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  <a:r>
              <a:rPr lang="zh-CN" altLang="en-US" dirty="0"/>
              <a:t>或原理图，取决于</a:t>
            </a:r>
            <a:r>
              <a:rPr lang="en-US" altLang="zh-CN" dirty="0">
                <a:solidFill>
                  <a:srgbClr val="FF0000"/>
                </a:solidFill>
              </a:rPr>
              <a:t>top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/>
              <a:t>采用</a:t>
            </a:r>
            <a:r>
              <a:rPr lang="en-US" altLang="zh-CN" dirty="0"/>
              <a:t>Verilog</a:t>
            </a:r>
            <a:r>
              <a:rPr lang="zh-CN" altLang="en-US" dirty="0"/>
              <a:t>设计还是原理图设计；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 err="1"/>
              <a:t>DisplaySync</a:t>
            </a:r>
            <a:r>
              <a:rPr lang="zh-CN" altLang="en-US" dirty="0"/>
              <a:t>文件，采用原理图或者</a:t>
            </a:r>
            <a:r>
              <a:rPr lang="en-US" altLang="zh-CN" dirty="0"/>
              <a:t>Verilog</a:t>
            </a:r>
            <a:r>
              <a:rPr lang="zh-CN" altLang="en-US" dirty="0"/>
              <a:t>实现</a:t>
            </a:r>
            <a:r>
              <a:rPr lang="en-US" altLang="zh-CN" dirty="0" err="1"/>
              <a:t>DisplaySync</a:t>
            </a:r>
            <a:r>
              <a:rPr lang="zh-CN" altLang="en-US" dirty="0"/>
              <a:t>元件；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DisplaySync</a:t>
            </a:r>
            <a:r>
              <a:rPr lang="zh-CN" altLang="en-US" dirty="0"/>
              <a:t>原理图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24" y="1140872"/>
            <a:ext cx="5621752" cy="572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2" y="1458213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255000" cy="95440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DisplaySync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en-US" altLang="zh-CN" dirty="0">
                <a:ea typeface="黑体" panose="02010609060101010101" pitchFamily="49" charset="-122"/>
              </a:rPr>
              <a:t>Verilog</a:t>
            </a:r>
            <a:r>
              <a:rPr lang="zh-CN" altLang="en-US" dirty="0">
                <a:ea typeface="黑体" panose="02010609060101010101" pitchFamily="49" charset="-122"/>
              </a:rPr>
              <a:t>实现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908" y="1236020"/>
            <a:ext cx="825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代码实现十分简洁，无需使用多路选择器模块，但仍然需要理解并掌握任务一中的内容并写入报告。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2067017"/>
            <a:ext cx="9144000" cy="3877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80604020202020204" pitchFamily="34" charset="0"/>
              </a:rPr>
              <a:t>module</a:t>
            </a:r>
            <a:r>
              <a:rPr lang="en-US" altLang="zh-CN" sz="1800" b="1" dirty="0">
                <a:latin typeface="Arial" panose="02080604020202020204" pitchFamily="34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80604020202020204" pitchFamily="34" charset="0"/>
              </a:rPr>
              <a:t>dispsync</a:t>
            </a:r>
            <a:r>
              <a:rPr lang="en-US" altLang="zh-CN" sz="1800" dirty="0">
                <a:latin typeface="Arial" panose="02080604020202020204" pitchFamily="34" charset="0"/>
              </a:rPr>
              <a:t>(input   [15:0] </a:t>
            </a:r>
            <a:r>
              <a:rPr lang="en-US" altLang="zh-CN" sz="1800" dirty="0" err="1">
                <a:latin typeface="Arial" panose="02080604020202020204" pitchFamily="34" charset="0"/>
              </a:rPr>
              <a:t>Hexs</a:t>
            </a:r>
            <a:r>
              <a:rPr lang="en-US" altLang="zh-CN" sz="1800" dirty="0">
                <a:latin typeface="Arial" panose="02080604020202020204" pitchFamily="34" charset="0"/>
              </a:rPr>
              <a:t>,		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端口变量说明与定义合并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		 input   [1:0] Scan,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		 input   [3:0] Point,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		 input   [3:0] Les,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		 output reg[3:0] Hex,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		 output reg </a:t>
            </a:r>
            <a:r>
              <a:rPr lang="en-US" altLang="zh-CN" sz="1800" dirty="0" err="1">
                <a:latin typeface="Arial" panose="02080604020202020204" pitchFamily="34" charset="0"/>
              </a:rPr>
              <a:t>p,LE</a:t>
            </a:r>
            <a:r>
              <a:rPr lang="en-US" altLang="zh-CN" sz="1800" dirty="0">
                <a:latin typeface="Arial" panose="02080604020202020204" pitchFamily="34" charset="0"/>
              </a:rPr>
              <a:t>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		 output reg[3:0] AN);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80604020202020204" pitchFamily="34" charset="0"/>
              </a:rPr>
              <a:t>   always @* begin		      //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信号变化触发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组合电路不用时钟触发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Arial" panose="0208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80604020202020204" pitchFamily="34" charset="0"/>
              </a:rPr>
              <a:t>	</a:t>
            </a:r>
            <a:r>
              <a:rPr lang="en-US" altLang="zh-CN" sz="1800" dirty="0">
                <a:latin typeface="Arial" panose="02080604020202020204" pitchFamily="34" charset="0"/>
              </a:rPr>
              <a:t>case (Scan)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	        2‘b00 : </a:t>
            </a:r>
            <a:r>
              <a:rPr lang="en-US" altLang="zh-CN" sz="1800" b="1" dirty="0">
                <a:solidFill>
                  <a:srgbClr val="0000CC"/>
                </a:solidFill>
                <a:latin typeface="Arial" panose="02080604020202020204" pitchFamily="34" charset="0"/>
              </a:rPr>
              <a:t>begin</a:t>
            </a:r>
            <a:r>
              <a:rPr lang="en-US" altLang="zh-CN" sz="1800" dirty="0">
                <a:latin typeface="Arial" panose="02080604020202020204" pitchFamily="34" charset="0"/>
              </a:rPr>
              <a:t> Hex &lt;= </a:t>
            </a:r>
            <a:r>
              <a:rPr lang="en-US" altLang="zh-CN" sz="1800" dirty="0" err="1">
                <a:latin typeface="Arial" panose="02080604020202020204" pitchFamily="34" charset="0"/>
              </a:rPr>
              <a:t>Hexs</a:t>
            </a:r>
            <a:r>
              <a:rPr lang="en-US" altLang="zh-CN" sz="1800" dirty="0">
                <a:latin typeface="Arial" panose="02080604020202020204" pitchFamily="34" charset="0"/>
              </a:rPr>
              <a:t>[3:0];     AN &lt;= 4’b 1110; …	//</a:t>
            </a:r>
            <a:r>
              <a:rPr lang="zh-CN" altLang="en-US" sz="1800" dirty="0">
                <a:latin typeface="Arial" panose="02080604020202020204" pitchFamily="34" charset="0"/>
              </a:rPr>
              <a:t>同步输出</a:t>
            </a:r>
            <a:endParaRPr lang="en-US" altLang="zh-CN" sz="1800" dirty="0">
              <a:latin typeface="Arial" panose="0208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	        2'b01 : </a:t>
            </a:r>
            <a:r>
              <a:rPr lang="en-US" altLang="zh-CN" sz="1800" b="1" dirty="0">
                <a:solidFill>
                  <a:srgbClr val="0000CC"/>
                </a:solidFill>
                <a:latin typeface="Arial" panose="02080604020202020204" pitchFamily="34" charset="0"/>
              </a:rPr>
              <a:t>begin </a:t>
            </a:r>
            <a:r>
              <a:rPr lang="en-US" altLang="zh-CN" sz="1800" dirty="0">
                <a:latin typeface="Arial" panose="02080604020202020204" pitchFamily="34" charset="0"/>
              </a:rPr>
              <a:t>Hex &lt;= </a:t>
            </a:r>
            <a:r>
              <a:rPr lang="en-US" altLang="zh-CN" sz="1800" dirty="0" err="1">
                <a:latin typeface="Arial" panose="02080604020202020204" pitchFamily="34" charset="0"/>
              </a:rPr>
              <a:t>Hexs</a:t>
            </a:r>
            <a:r>
              <a:rPr lang="en-US" altLang="zh-CN" sz="1800" dirty="0">
                <a:latin typeface="Arial" panose="02080604020202020204" pitchFamily="34" charset="0"/>
              </a:rPr>
              <a:t>[7:4];      …	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80604020202020204" pitchFamily="34" charset="0"/>
              </a:rPr>
              <a:t>		……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en-US" altLang="zh-CN" dirty="0">
              <a:latin typeface="Arial" panose="0208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80604020202020204" pitchFamily="34" charset="0"/>
              </a:rPr>
              <a:t>	</a:t>
            </a:r>
            <a:r>
              <a:rPr lang="en-US" altLang="zh-CN" sz="1800" dirty="0" err="1">
                <a:latin typeface="Arial" panose="02080604020202020204" pitchFamily="34" charset="0"/>
              </a:rPr>
              <a:t>endcase</a:t>
            </a:r>
            <a:endParaRPr lang="en-US" altLang="zh-CN" sz="1800" dirty="0">
              <a:latin typeface="Arial" panose="0208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80604020202020204" pitchFamily="34" charset="0"/>
              </a:rPr>
              <a:t>  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Arial" panose="02080604020202020204" pitchFamily="34" charset="0"/>
              </a:rPr>
              <a:t>endmodule</a:t>
            </a:r>
            <a:endParaRPr lang="en-US" altLang="zh-CN" sz="1800" b="1" dirty="0">
              <a:solidFill>
                <a:srgbClr val="FF0000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 err="1"/>
              <a:t>clkdiv</a:t>
            </a:r>
            <a:r>
              <a:rPr lang="zh-CN" altLang="en-US" dirty="0"/>
              <a:t>分频模块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新建</a:t>
            </a:r>
            <a:r>
              <a:rPr lang="en-US" altLang="zh-CN" sz="2800" dirty="0" err="1"/>
              <a:t>clkdiv.v</a:t>
            </a:r>
            <a:r>
              <a:rPr lang="zh-CN" altLang="en-US" sz="2800" dirty="0"/>
              <a:t>文件；</a:t>
            </a:r>
            <a:endParaRPr lang="zh-CN" altLang="en-US" sz="2400" dirty="0"/>
          </a:p>
          <a:p>
            <a:r>
              <a:rPr lang="zh-CN" altLang="en-US" sz="2800" dirty="0"/>
              <a:t>采用</a:t>
            </a:r>
            <a:r>
              <a:rPr lang="en-US" altLang="zh-CN" sz="2800" dirty="0" err="1"/>
              <a:t>verilog</a:t>
            </a:r>
            <a:r>
              <a:rPr lang="zh-CN" altLang="en-US" sz="2800" dirty="0"/>
              <a:t>设计；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06" y="2609917"/>
            <a:ext cx="6131537" cy="3288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/>
              <p:nvPr/>
            </p:nvSpPr>
            <p:spPr>
              <a:xfrm>
                <a:off x="5715026" y="1412776"/>
                <a:ext cx="3428974" cy="26621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5">
                      <a:lumMod val="75000"/>
                    </a:schemeClr>
                  </a:buClr>
                  <a:buSzPct val="80000"/>
                  <a:buFont typeface="Wingdings" panose="05000000000000000000" pitchFamily="2" charset="2"/>
                  <a:buChar char="p"/>
                  <a:defRPr sz="3200" b="1" kern="120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accent5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n"/>
                  <a:defRPr sz="2800" b="1" kern="1200">
                    <a:solidFill>
                      <a:schemeClr val="accent5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5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p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accent5">
                      <a:lumMod val="75000"/>
                    </a:schemeClr>
                  </a:buClr>
                  <a:buSzPct val="6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/>
                  <a:t>假设输入时钟为</a:t>
                </a:r>
                <a:r>
                  <a:rPr lang="en-US" altLang="zh-CN" sz="2800" dirty="0"/>
                  <a:t>100MHz</a:t>
                </a:r>
                <a:r>
                  <a:rPr lang="zh-CN" altLang="en-US" sz="2800" dirty="0"/>
                  <a:t>；</a:t>
                </a:r>
                <a:endParaRPr lang="en-US" altLang="zh-CN" sz="2800" dirty="0"/>
              </a:p>
              <a:p>
                <a:r>
                  <a:rPr lang="zh-CN" altLang="en-US" sz="2800" dirty="0"/>
                  <a:t>用分频后的</a:t>
                </a:r>
                <a:r>
                  <a:rPr lang="en-US" altLang="zh-CN" sz="2800" dirty="0"/>
                  <a:t>18:17</a:t>
                </a:r>
                <a:r>
                  <a:rPr lang="zh-CN" altLang="en-US" sz="2800" dirty="0"/>
                  <a:t>作为扫描信号；</a:t>
                </a:r>
                <a:endParaRPr lang="en-US" altLang="zh-CN" sz="2800" dirty="0"/>
              </a:p>
              <a:p>
                <a:r>
                  <a:rPr lang="zh-CN" altLang="en-US" sz="2800" dirty="0"/>
                  <a:t>扫描的间隔为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𝟏𝟕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𝟎𝟎𝟐𝟔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位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26" y="1412776"/>
                <a:ext cx="3428974" cy="2662139"/>
              </a:xfrm>
              <a:prstGeom prst="rect">
                <a:avLst/>
              </a:prstGeom>
              <a:blipFill rotWithShape="1">
                <a:blip r:embed="rId3"/>
                <a:stretch>
                  <a:fillRect l="-1" t="-20" b="-423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4</a:t>
            </a:r>
            <a:r>
              <a:rPr lang="zh-CN" altLang="en-US" sz="2800" dirty="0"/>
              <a:t>位数码管扫描显示方法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/>
              <a:t>4</a:t>
            </a:r>
            <a:r>
              <a:rPr lang="zh-CN" altLang="en-US" sz="2800" dirty="0"/>
              <a:t>位数码管显示应用</a:t>
            </a:r>
            <a:r>
              <a:rPr lang="en-US" altLang="zh-CN" sz="2800" dirty="0"/>
              <a:t>—</a:t>
            </a:r>
            <a:r>
              <a:rPr lang="zh-CN" altLang="en-US" sz="2800" dirty="0"/>
              <a:t>记分板设计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 err="1"/>
              <a:t>DispNum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导入</a:t>
            </a:r>
            <a:r>
              <a:rPr lang="en-US" altLang="zh-CN" dirty="0"/>
              <a:t>MyMC14495</a:t>
            </a:r>
            <a:r>
              <a:rPr lang="zh-CN" altLang="en-US" dirty="0"/>
              <a:t>模块（实验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 err="1">
                <a:solidFill>
                  <a:srgbClr val="FF0000"/>
                </a:solidFill>
              </a:rPr>
              <a:t>DispNum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原理图或</a:t>
            </a:r>
            <a:r>
              <a:rPr lang="en-US" altLang="zh-CN" dirty="0"/>
              <a:t>Verilog</a:t>
            </a:r>
            <a:r>
              <a:rPr lang="zh-CN" altLang="en-US" dirty="0"/>
              <a:t>设计显示模块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51428"/>
            <a:ext cx="692404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四个开关，各拨一下，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进制数分别加</a:t>
            </a:r>
            <a:r>
              <a:rPr lang="en-US" altLang="zh-CN" dirty="0"/>
              <a:t>1;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0" y="2780665"/>
            <a:ext cx="4976495" cy="37014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en-US" altLang="zh-CN" dirty="0"/>
              <a:t>top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新建源文件</a:t>
            </a:r>
            <a:r>
              <a:rPr lang="en-US" altLang="zh-CN" sz="2800" dirty="0"/>
              <a:t>top</a:t>
            </a:r>
            <a:r>
              <a:rPr lang="zh-CN" altLang="en-US" sz="2800" dirty="0"/>
              <a:t>，并右键设为“</a:t>
            </a:r>
            <a:r>
              <a:rPr lang="en-US" altLang="zh-CN" sz="2800" dirty="0"/>
              <a:t>Top Module</a:t>
            </a:r>
            <a:r>
              <a:rPr lang="zh-CN" altLang="en-US" sz="2800" dirty="0"/>
              <a:t>”</a:t>
            </a:r>
          </a:p>
          <a:p>
            <a:r>
              <a:rPr lang="zh-CN" altLang="en-US" sz="2800" dirty="0"/>
              <a:t>参考如下原理图组合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2636520"/>
            <a:ext cx="8139430" cy="30016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2"/>
            <a:r>
              <a:rPr lang="zh-CN" altLang="en-US" sz="2000" dirty="0"/>
              <a:t>使能控制：</a:t>
            </a:r>
            <a:r>
              <a:rPr lang="en-US" altLang="zh-CN" sz="2000" dirty="0"/>
              <a:t>SW[7:4]</a:t>
            </a:r>
            <a:r>
              <a:rPr lang="zh-CN" altLang="en-US" sz="2000" dirty="0"/>
              <a:t>为</a:t>
            </a:r>
            <a:r>
              <a:rPr lang="en-US" altLang="zh-CN" sz="2000" dirty="0"/>
              <a:t>LES[3:0]</a:t>
            </a:r>
          </a:p>
          <a:p>
            <a:pPr lvl="2"/>
            <a:r>
              <a:rPr lang="zh-CN" altLang="en-US" sz="2000" dirty="0"/>
              <a:t>小数点输入：</a:t>
            </a:r>
            <a:r>
              <a:rPr lang="en-US" altLang="zh-CN" sz="2000" dirty="0"/>
              <a:t>SW[3:0]</a:t>
            </a:r>
            <a:r>
              <a:rPr lang="zh-CN" altLang="en-US" sz="2000" dirty="0"/>
              <a:t>为</a:t>
            </a:r>
            <a:r>
              <a:rPr lang="en-US" altLang="zh-CN" sz="2000" dirty="0"/>
              <a:t>point[3:0]</a:t>
            </a:r>
          </a:p>
          <a:p>
            <a:pPr lvl="2"/>
            <a:r>
              <a:rPr lang="zh-CN" altLang="en-US" sz="2000" dirty="0"/>
              <a:t>开关输入数字：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[3:0]</a:t>
            </a:r>
          </a:p>
          <a:p>
            <a:pPr lvl="1"/>
            <a:r>
              <a:rPr lang="zh-CN" altLang="en-US" sz="2400" dirty="0"/>
              <a:t>输出</a:t>
            </a:r>
          </a:p>
          <a:p>
            <a:pPr lvl="2"/>
            <a:r>
              <a:rPr lang="en-US" altLang="zh-CN" sz="2000" dirty="0" err="1"/>
              <a:t>a~g</a:t>
            </a:r>
            <a:r>
              <a:rPr lang="zh-CN" altLang="en-US" sz="2000" dirty="0"/>
              <a:t>，</a:t>
            </a:r>
            <a:r>
              <a:rPr lang="en-US" altLang="zh-CN" sz="2000" dirty="0"/>
              <a:t>p=SEGMENT[7:0]</a:t>
            </a:r>
          </a:p>
          <a:p>
            <a:pPr lvl="2"/>
            <a:r>
              <a:rPr lang="en-US" altLang="zh-CN" sz="2000" dirty="0"/>
              <a:t>AN[3:0]</a:t>
            </a:r>
          </a:p>
          <a:p>
            <a:r>
              <a:rPr lang="zh-CN" altLang="en-US" sz="2800" dirty="0"/>
              <a:t>根据设计修改</a:t>
            </a:r>
            <a:r>
              <a:rPr lang="en-US" altLang="zh-CN" sz="2800" dirty="0"/>
              <a:t>UCF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0D8B80-0C5F-4C15-B402-56ABE2FB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引脚约束文件已给出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3F347-F05C-4F07-AB17-2E406DE7DD38}"/>
              </a:ext>
            </a:extLst>
          </p:cNvPr>
          <p:cNvSpPr txBox="1"/>
          <p:nvPr/>
        </p:nvSpPr>
        <p:spPr>
          <a:xfrm>
            <a:off x="4570306" y="516612"/>
            <a:ext cx="5328592" cy="6408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NET "clk" LOC = AC18 | IOSTANDARD = LVCMOS18 ;</a:t>
            </a:r>
          </a:p>
          <a:p>
            <a:endParaRPr lang="zh-CN" altLang="en-US" sz="1200" dirty="0"/>
          </a:p>
          <a:p>
            <a:r>
              <a:rPr lang="zh-CN" altLang="en-US" sz="1200" dirty="0"/>
              <a:t>NET"btn[0]" LOC = AF10 | IOSTANDARD = LVCMOS15; </a:t>
            </a:r>
          </a:p>
          <a:p>
            <a:r>
              <a:rPr lang="zh-CN" altLang="en-US" sz="1200" dirty="0"/>
              <a:t>NET "btn[0]" clock_dedicated_route = false; </a:t>
            </a:r>
          </a:p>
          <a:p>
            <a:r>
              <a:rPr lang="zh-CN" altLang="en-US" sz="1200" dirty="0"/>
              <a:t>NET"btn[1]" LOC = AF13 | IOSTANDARD = LVCMOS15; </a:t>
            </a:r>
          </a:p>
          <a:p>
            <a:r>
              <a:rPr lang="zh-CN" altLang="en-US" sz="1200" dirty="0"/>
              <a:t>NET "btn[1]" clock_dedicated_route = false; </a:t>
            </a:r>
          </a:p>
          <a:p>
            <a:r>
              <a:rPr lang="zh-CN" altLang="en-US" sz="1200" dirty="0"/>
              <a:t>NET"btn[2]" LOC = AE13 | IOSTANDARD = LVCMOS15; </a:t>
            </a:r>
          </a:p>
          <a:p>
            <a:r>
              <a:rPr lang="zh-CN" altLang="en-US" sz="1200" dirty="0"/>
              <a:t>NET "btn[2]" clock_dedicated_route = false; </a:t>
            </a:r>
          </a:p>
          <a:p>
            <a:r>
              <a:rPr lang="zh-CN" altLang="en-US" sz="1200" dirty="0"/>
              <a:t>NET"btn[3]" LOC = AF8 | IOSTANDARD = LVCMOS15; </a:t>
            </a:r>
          </a:p>
          <a:p>
            <a:r>
              <a:rPr lang="zh-CN" altLang="en-US" sz="1200" dirty="0"/>
              <a:t>NET "btn[3]" clock_dedicated_route = false; </a:t>
            </a:r>
          </a:p>
          <a:p>
            <a:endParaRPr lang="zh-CN" altLang="en-US" sz="1200" dirty="0"/>
          </a:p>
          <a:p>
            <a:r>
              <a:rPr lang="zh-CN" altLang="en-US" sz="1200" dirty="0"/>
              <a:t>NET "AN[0]" LOC = AD21 | IOSTANDARD = LVCMOS33 ;</a:t>
            </a:r>
          </a:p>
          <a:p>
            <a:r>
              <a:rPr lang="zh-CN" altLang="en-US" sz="1200" dirty="0"/>
              <a:t>NET "AN[1]" LOC = AC21 | IOSTANDARD = LVCMOS33 ;</a:t>
            </a:r>
          </a:p>
          <a:p>
            <a:r>
              <a:rPr lang="zh-CN" altLang="en-US" sz="1200" dirty="0"/>
              <a:t>NET "AN[2]" LOC = AB21 | IOSTANDARD = LVCMOS33 ;</a:t>
            </a:r>
          </a:p>
          <a:p>
            <a:r>
              <a:rPr lang="zh-CN" altLang="en-US" sz="1200" dirty="0"/>
              <a:t>NET "AN[3]" LOC = AC22 | IOSTANDARD = LVCMOS33 ;</a:t>
            </a:r>
          </a:p>
          <a:p>
            <a:endParaRPr lang="zh-CN" altLang="en-US" sz="1200" dirty="0"/>
          </a:p>
          <a:p>
            <a:r>
              <a:rPr lang="zh-CN" altLang="en-US" sz="1200" dirty="0"/>
              <a:t>NET "SEGMENT[0]"	LOC = AB22  | IOSTANDARD = LVCMOS33 ;#a</a:t>
            </a:r>
          </a:p>
          <a:p>
            <a:r>
              <a:rPr lang="zh-CN" altLang="en-US" sz="1200" dirty="0"/>
              <a:t>NET "SEGMENT[1]" 	LOC = AD24	| IOSTANDARD = LVCMOS33 ;#b</a:t>
            </a:r>
          </a:p>
          <a:p>
            <a:r>
              <a:rPr lang="zh-CN" altLang="en-US" sz="1200" dirty="0"/>
              <a:t>NET "SEGMENT[2]" 	LOC = AD23	| IOSTANDARD = LVCMOS33 ;</a:t>
            </a:r>
          </a:p>
          <a:p>
            <a:r>
              <a:rPr lang="zh-CN" altLang="en-US" sz="1200" dirty="0"/>
              <a:t>NET "SEGMENT[3]" 	LOC = Y21	| IOSTANDARD = LVCMOS33 ;</a:t>
            </a:r>
          </a:p>
          <a:p>
            <a:r>
              <a:rPr lang="zh-CN" altLang="en-US" sz="1200" dirty="0"/>
              <a:t>NET "SEGMENT[4]" 	LOC = W20	| IOSTANDARD = LVCMOS33 ;</a:t>
            </a:r>
          </a:p>
          <a:p>
            <a:r>
              <a:rPr lang="zh-CN" altLang="en-US" sz="1200" dirty="0"/>
              <a:t>NET "SEGMENT[5]" 	LOC = AC24	| IOSTANDARD = LVCMOS33 ;</a:t>
            </a:r>
          </a:p>
          <a:p>
            <a:r>
              <a:rPr lang="zh-CN" altLang="en-US" sz="1200" dirty="0"/>
              <a:t>NET "SEGMENT[6]" 	LOC = AC23	| IOSTANDARD = LVCMOS33 ;#g</a:t>
            </a:r>
          </a:p>
          <a:p>
            <a:r>
              <a:rPr lang="zh-CN" altLang="en-US" sz="1200" dirty="0"/>
              <a:t>NET "SEGMENT[7]" 	LOC = AA22	| IOSTANDARD = LVCMOS33 ;#point</a:t>
            </a:r>
          </a:p>
          <a:p>
            <a:endParaRPr lang="zh-CN" altLang="en-US" sz="1200" dirty="0"/>
          </a:p>
          <a:p>
            <a:r>
              <a:rPr lang="zh-CN" altLang="en-US" sz="1200" dirty="0"/>
              <a:t>NET "SW[0]"	LOC = AA10  | IOSTANDARD = LVCMOS15 ; #point0</a:t>
            </a:r>
          </a:p>
          <a:p>
            <a:r>
              <a:rPr lang="zh-CN" altLang="en-US" sz="1200" dirty="0"/>
              <a:t>NET "SW[1]"	LOC = AB10  | IOSTANDARD = LVCMOS15 ; #point1</a:t>
            </a:r>
          </a:p>
          <a:p>
            <a:r>
              <a:rPr lang="zh-CN" altLang="en-US" sz="1200" dirty="0"/>
              <a:t>NET "SW[2]"	LOC = AA13  | IOSTANDARD = LVCMOS15 ; #point2</a:t>
            </a:r>
          </a:p>
          <a:p>
            <a:r>
              <a:rPr lang="zh-CN" altLang="en-US" sz="1200" dirty="0"/>
              <a:t>NET "SW[3]"	LOC = AA12  | IOSTANDARD = LVCMOS15 ; #point3</a:t>
            </a:r>
          </a:p>
          <a:p>
            <a:r>
              <a:rPr lang="zh-CN" altLang="en-US" sz="1200" dirty="0"/>
              <a:t>NET "SW[4]"	LOC = Y13   | IOSTANDARD = LVCMOS15 ; #LES0</a:t>
            </a:r>
          </a:p>
          <a:p>
            <a:r>
              <a:rPr lang="zh-CN" altLang="en-US" sz="1200" dirty="0"/>
              <a:t>NET "SW[5]"	LOC = Y12   | IOSTANDARD = LVCMOS15 ; #LES1</a:t>
            </a:r>
          </a:p>
          <a:p>
            <a:r>
              <a:rPr lang="zh-CN" altLang="en-US" sz="1200" dirty="0"/>
              <a:t>NET "SW[6]"	LOC = AD11  | IOSTANDARD = LVCMOS15 ; #LES2</a:t>
            </a:r>
          </a:p>
          <a:p>
            <a:r>
              <a:rPr lang="zh-CN" altLang="en-US" sz="1200" dirty="0"/>
              <a:t>NET "SW[7]"	LOC = AD10  | IOSTANDARD = LVCMOS15 ; #LES3</a:t>
            </a:r>
          </a:p>
        </p:txBody>
      </p:sp>
    </p:spTree>
    <p:extLst>
      <p:ext uri="{BB962C8B-B14F-4D97-AF65-F5344CB8AC3E}">
        <p14:creationId xmlns:p14="http://schemas.microsoft.com/office/powerpoint/2010/main" val="796285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：数据选择器设计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</a:t>
            </a:r>
            <a:r>
              <a:rPr lang="en-US" altLang="zh-CN" sz="2800" dirty="0"/>
              <a:t>1</a:t>
            </a:r>
            <a:r>
              <a:rPr lang="zh-CN" altLang="en-US" sz="2800" dirty="0"/>
              <a:t>多路选择器：</a:t>
            </a:r>
            <a:r>
              <a:rPr lang="en-US" altLang="zh-CN" sz="2800" dirty="0"/>
              <a:t>MUX4to1</a:t>
            </a:r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控制端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选择输出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输出项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/>
          <p:nvPr/>
        </p:nvGraphicFramePr>
        <p:xfrm>
          <a:off x="654685" y="2800985"/>
          <a:ext cx="6158230" cy="321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53150" imgH="3209925" progId="Paint.Picture">
                  <p:embed/>
                </p:oleObj>
              </mc:Choice>
              <mc:Fallback>
                <p:oleObj r:id="rId2" imgW="6153150" imgH="32099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4685" y="2800985"/>
                        <a:ext cx="6158230" cy="321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控制结构不变，每路输入向量化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6902450" y="4752340"/>
          <a:ext cx="1969770" cy="185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86050" imgH="2257425" progId="Paint.Picture">
                  <p:embed/>
                </p:oleObj>
              </mc:Choice>
              <mc:Fallback>
                <p:oleObj r:id="rId4" imgW="2686050" imgH="22574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02450" y="4752340"/>
                        <a:ext cx="1969770" cy="185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973570" y="4377055"/>
            <a:ext cx="1734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BUS Tap </a:t>
            </a:r>
            <a:r>
              <a:rPr lang="zh-CN" altLang="en-US" sz="2000" b="1">
                <a:solidFill>
                  <a:srgbClr val="FF0000"/>
                </a:solidFill>
              </a:rPr>
              <a:t>画法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5180" y="564324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" y="6078855"/>
            <a:ext cx="720725" cy="727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动态扫描显示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</a:p>
          <a:p>
            <a:pPr lvl="1"/>
            <a:r>
              <a:rPr lang="zh-CN" altLang="en-US" sz="2000" dirty="0"/>
              <a:t>扫描信号来自计数器：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(100MHz)</a:t>
            </a:r>
            <a:r>
              <a:rPr lang="zh-CN" altLang="en-US" sz="2000" dirty="0"/>
              <a:t>作为计数器时钟，分频后的高两位信号（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[18:17]</a:t>
            </a:r>
            <a:r>
              <a:rPr lang="zh-CN" altLang="en-US" sz="2000" dirty="0"/>
              <a:t>）输入到数据选择器的控制端，作为数码管扫描信号</a:t>
            </a:r>
          </a:p>
          <a:p>
            <a:pPr lvl="1"/>
            <a:r>
              <a:rPr lang="zh-CN" altLang="en-US" sz="2000" dirty="0"/>
              <a:t>计数器的分频系数要适当，眼睛舒适即可</a:t>
            </a:r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485996" y="3429000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86455" imgH="1511300" progId="Visio.Drawing.11">
                  <p:embed/>
                </p:oleObj>
              </mc:Choice>
              <mc:Fallback>
                <p:oleObj name="Visio" r:id="rId2" imgW="3386455" imgH="1511300" progId="Visio.Drawing.11">
                  <p:embed/>
                  <p:pic>
                    <p:nvPicPr>
                      <p:cNvPr id="0" name="图片 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6" y="3429000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548725" y="4296001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3967923" y="4530189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同步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2085</Words>
  <Application>Microsoft Macintosh PowerPoint</Application>
  <PresentationFormat>全屏显示(4:3)</PresentationFormat>
  <Paragraphs>297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黑体</vt:lpstr>
      <vt:lpstr>华文细黑</vt:lpstr>
      <vt:lpstr>楷体_GB2312</vt:lpstr>
      <vt:lpstr>Microsoft YaHei</vt:lpstr>
      <vt:lpstr>Arial</vt:lpstr>
      <vt:lpstr>Calibri</vt:lpstr>
      <vt:lpstr>Cambria Math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Paint.Picture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多路选择器位扩展</vt:lpstr>
      <vt:lpstr>4位四选一扩展：MUX4to1b4</vt:lpstr>
      <vt:lpstr>动态扫描显示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辅助模块：时钟计数分频器</vt:lpstr>
      <vt:lpstr>辅助模块：时钟计数分频器</vt:lpstr>
      <vt:lpstr>相关模块设计</vt:lpstr>
      <vt:lpstr>设计DispNum显示模块</vt:lpstr>
      <vt:lpstr>设计按键数据输入模块CreateNumber</vt:lpstr>
      <vt:lpstr>实验内容与步骤</vt:lpstr>
      <vt:lpstr>数据选择器设计（1）</vt:lpstr>
      <vt:lpstr>数据选择器设计（2）</vt:lpstr>
      <vt:lpstr>PowerPoint 演示文稿</vt:lpstr>
      <vt:lpstr>数据选择器设计（3）</vt:lpstr>
      <vt:lpstr>记分板应用设计（1）</vt:lpstr>
      <vt:lpstr>记分板应用设计（1）</vt:lpstr>
      <vt:lpstr>DisplaySync原理图</vt:lpstr>
      <vt:lpstr>DisplaySync的Verilog实现</vt:lpstr>
      <vt:lpstr>制作clkdiv分频模块</vt:lpstr>
      <vt:lpstr>制作DispNum模块</vt:lpstr>
      <vt:lpstr>制作CreateNumber模块</vt:lpstr>
      <vt:lpstr>组合top模块</vt:lpstr>
      <vt:lpstr>物理验证</vt:lpstr>
      <vt:lpstr>引脚约束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Microsoft Office User</cp:lastModifiedBy>
  <cp:revision>373</cp:revision>
  <dcterms:created xsi:type="dcterms:W3CDTF">2022-10-29T09:12:51Z</dcterms:created>
  <dcterms:modified xsi:type="dcterms:W3CDTF">2023-11-07T02:11:34Z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