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26"/>
  </p:notesMasterIdLst>
  <p:sldIdLst>
    <p:sldId id="256" r:id="rId4"/>
    <p:sldId id="270" r:id="rId5"/>
    <p:sldId id="271" r:id="rId6"/>
    <p:sldId id="272" r:id="rId7"/>
    <p:sldId id="273" r:id="rId8"/>
    <p:sldId id="313" r:id="rId9"/>
    <p:sldId id="320" r:id="rId10"/>
    <p:sldId id="328" r:id="rId11"/>
    <p:sldId id="332" r:id="rId12"/>
    <p:sldId id="333" r:id="rId13"/>
    <p:sldId id="334" r:id="rId14"/>
    <p:sldId id="329" r:id="rId15"/>
    <p:sldId id="330" r:id="rId16"/>
    <p:sldId id="335" r:id="rId17"/>
    <p:sldId id="336" r:id="rId18"/>
    <p:sldId id="337" r:id="rId19"/>
    <p:sldId id="284" r:id="rId20"/>
    <p:sldId id="318" r:id="rId21"/>
    <p:sldId id="343" r:id="rId22"/>
    <p:sldId id="339" r:id="rId23"/>
    <p:sldId id="344" r:id="rId24"/>
    <p:sldId id="26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20"/>
            <p14:sldId id="328"/>
            <p14:sldId id="332"/>
            <p14:sldId id="333"/>
            <p14:sldId id="334"/>
            <p14:sldId id="329"/>
            <p14:sldId id="330"/>
            <p14:sldId id="335"/>
            <p14:sldId id="336"/>
            <p14:sldId id="337"/>
            <p14:sldId id="284"/>
            <p14:sldId id="318"/>
            <p14:sldId id="343"/>
            <p14:sldId id="339"/>
            <p14:sldId id="344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4" autoAdjust="0"/>
    <p:restoredTop sz="92517" autoAdjust="0"/>
  </p:normalViewPr>
  <p:slideViewPr>
    <p:cSldViewPr>
      <p:cViewPr varScale="1">
        <p:scale>
          <a:sx n="118" d="100"/>
          <a:sy n="118" d="100"/>
        </p:scale>
        <p:origin x="176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2023/11/30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7002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2023/11/30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tx1"/>
                </a:solidFill>
                <a:ea typeface="宋体" pitchFamily="2" charset="-122"/>
              </a:rPr>
              <a:t>数字逻辑设计实验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211264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2023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11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同步时序电路设计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激励函数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026092"/>
              </p:ext>
            </p:extLst>
          </p:nvPr>
        </p:nvGraphicFramePr>
        <p:xfrm>
          <a:off x="4304976" y="4355953"/>
          <a:ext cx="4701547" cy="1057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9800" imgH="558720" progId="">
                  <p:embed/>
                </p:oleObj>
              </mc:Choice>
              <mc:Fallback>
                <p:oleObj name="Equation" r:id="rId2" imgW="2539800" imgH="55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4976" y="4355953"/>
                        <a:ext cx="4701547" cy="10573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卡诺图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666886"/>
              </p:ext>
            </p:extLst>
          </p:nvPr>
        </p:nvGraphicFramePr>
        <p:xfrm>
          <a:off x="4349426" y="1412776"/>
          <a:ext cx="4041353" cy="2644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zh-CN" b="1" i="1" baseline="-2500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i="1" baseline="-2500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667">
                <a:tc>
                  <a:txBody>
                    <a:bodyPr/>
                    <a:lstStyle/>
                    <a:p>
                      <a:pPr algn="r">
                        <a:tabLst/>
                      </a:pP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 </a:t>
                      </a: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67">
                <a:tc rowSpan="4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130899"/>
              </p:ext>
            </p:extLst>
          </p:nvPr>
        </p:nvGraphicFramePr>
        <p:xfrm>
          <a:off x="323528" y="1412776"/>
          <a:ext cx="3847502" cy="5160996"/>
        </p:xfrm>
        <a:graphic>
          <a:graphicData uri="http://schemas.openxmlformats.org/drawingml/2006/table">
            <a:tbl>
              <a:tblPr/>
              <a:tblGrid>
                <a:gridCol w="39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3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54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4"/>
          <p:cNvSpPr>
            <a:spLocks noGrp="1"/>
          </p:cNvSpPr>
          <p:nvPr>
            <p:ph idx="1"/>
          </p:nvPr>
        </p:nvSpPr>
        <p:spPr>
          <a:xfrm>
            <a:off x="4429124" y="1268760"/>
            <a:ext cx="4257676" cy="532859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激励函数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进位</a:t>
            </a:r>
            <a:r>
              <a:rPr lang="en-US" altLang="zh-CN" sz="2400" dirty="0"/>
              <a:t>RC</a:t>
            </a:r>
            <a:r>
              <a:rPr lang="zh-CN" altLang="en-US" sz="2400" dirty="0"/>
              <a:t>的输出函数</a:t>
            </a:r>
          </a:p>
        </p:txBody>
      </p:sp>
      <p:graphicFrame>
        <p:nvGraphicFramePr>
          <p:cNvPr id="5" name="进位RC 公式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823225"/>
              </p:ext>
            </p:extLst>
          </p:nvPr>
        </p:nvGraphicFramePr>
        <p:xfrm>
          <a:off x="4643438" y="5769354"/>
          <a:ext cx="3164818" cy="595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279360" progId="">
                  <p:embed/>
                </p:oleObj>
              </mc:Choice>
              <mc:Fallback>
                <p:oleObj name="Equation" r:id="rId2" imgW="1485720" imgH="279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769354"/>
                        <a:ext cx="3164818" cy="5950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激励函数 文字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871422"/>
              </p:ext>
            </p:extLst>
          </p:nvPr>
        </p:nvGraphicFramePr>
        <p:xfrm>
          <a:off x="4622831" y="1911702"/>
          <a:ext cx="4449763" cy="298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9800" imgH="1701720" progId="">
                  <p:embed/>
                </p:oleObj>
              </mc:Choice>
              <mc:Fallback>
                <p:oleObj name="Equation" r:id="rId4" imgW="2539800" imgH="1701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31" y="1911702"/>
                        <a:ext cx="4449763" cy="298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322072"/>
              </p:ext>
            </p:extLst>
          </p:nvPr>
        </p:nvGraphicFramePr>
        <p:xfrm>
          <a:off x="457202" y="1340198"/>
          <a:ext cx="3847502" cy="5202462"/>
        </p:xfrm>
        <a:graphic>
          <a:graphicData uri="http://schemas.openxmlformats.org/drawingml/2006/table">
            <a:tbl>
              <a:tblPr/>
              <a:tblGrid>
                <a:gridCol w="39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3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85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12885"/>
            <a:ext cx="5704284" cy="554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988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位二进制同步计数器仿真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</a:rPr>
              <a:t>initial</a:t>
            </a:r>
            <a:r>
              <a:rPr lang="en-US" altLang="zh-CN" sz="2000" b="0" dirty="0">
                <a:latin typeface="Consolas" pitchFamily="49" charset="0"/>
              </a:rPr>
              <a:t> </a:t>
            </a: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</a:rPr>
              <a:t>forever</a:t>
            </a:r>
            <a:r>
              <a:rPr lang="en-US" altLang="zh-CN" sz="2000" b="0" dirty="0">
                <a:latin typeface="Consolas" pitchFamily="49" charset="0"/>
              </a:rPr>
              <a:t> </a:t>
            </a: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</a:rPr>
              <a:t>begin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</a:rPr>
              <a:t>	</a:t>
            </a:r>
            <a:r>
              <a:rPr lang="en-US" altLang="zh-CN" sz="2000" b="0" dirty="0" err="1">
                <a:solidFill>
                  <a:srgbClr val="0000FF"/>
                </a:solidFill>
                <a:latin typeface="Consolas" pitchFamily="49" charset="0"/>
              </a:rPr>
              <a:t>clk</a:t>
            </a: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</a:rPr>
              <a:t> = 1’b0; #100;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</a:rPr>
              <a:t>	</a:t>
            </a:r>
            <a:r>
              <a:rPr lang="en-US" altLang="zh-CN" sz="2000" b="0" dirty="0" err="1">
                <a:solidFill>
                  <a:srgbClr val="0000FF"/>
                </a:solidFill>
                <a:latin typeface="Consolas" pitchFamily="49" charset="0"/>
              </a:rPr>
              <a:t>clk</a:t>
            </a: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</a:rPr>
              <a:t> = 1’b1; #100;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</a:rPr>
              <a:t>end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32" y="4005064"/>
            <a:ext cx="8455968" cy="170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29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可逆二进制同步计数器（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可逆二进制同步计数器通过控制端</a:t>
            </a:r>
            <a:r>
              <a:rPr lang="en-US" altLang="zh-CN" sz="2800" dirty="0"/>
              <a:t>S</a:t>
            </a:r>
            <a:r>
              <a:rPr lang="zh-CN" altLang="en-US" sz="2800" dirty="0"/>
              <a:t>选择正向或者反向计数</a:t>
            </a:r>
          </a:p>
          <a:p>
            <a:pPr lvl="1"/>
            <a:r>
              <a:rPr lang="en-US" altLang="zh-CN" sz="2400" dirty="0"/>
              <a:t>S = 1</a:t>
            </a:r>
            <a:r>
              <a:rPr lang="zh-CN" altLang="en-US" sz="2400" dirty="0"/>
              <a:t>时，正向计数，各触发器逻辑表达式同前面</a:t>
            </a:r>
          </a:p>
          <a:p>
            <a:pPr lvl="1"/>
            <a:r>
              <a:rPr lang="en-US" altLang="zh-CN" sz="2400" dirty="0"/>
              <a:t>S = 0</a:t>
            </a:r>
            <a:r>
              <a:rPr lang="zh-CN" altLang="en-US" sz="2400" dirty="0"/>
              <a:t>时，反向计数，各触发器逻辑表达式如下式</a:t>
            </a:r>
          </a:p>
          <a:p>
            <a:endParaRPr lang="zh-CN" altLang="en-US" sz="2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470615"/>
              </p:ext>
            </p:extLst>
          </p:nvPr>
        </p:nvGraphicFramePr>
        <p:xfrm>
          <a:off x="468312" y="3205658"/>
          <a:ext cx="8675688" cy="340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99100" imgH="2159000" progId="Equation.DSMT4">
                  <p:embed/>
                </p:oleObj>
              </mc:Choice>
              <mc:Fallback>
                <p:oleObj name="Equation" r:id="rId2" imgW="5499100" imgH="21590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2" y="3205658"/>
                        <a:ext cx="8675688" cy="340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166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797552" cy="954360"/>
          </a:xfrm>
        </p:spPr>
        <p:txBody>
          <a:bodyPr/>
          <a:lstStyle/>
          <a:p>
            <a:r>
              <a:rPr lang="zh-CN" altLang="en-US" dirty="0"/>
              <a:t>可逆二进制同步计数器（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可逆二进制</a:t>
            </a:r>
            <a:r>
              <a:rPr lang="en-US" altLang="zh-CN" sz="2800" dirty="0"/>
              <a:t>16</a:t>
            </a:r>
            <a:r>
              <a:rPr lang="zh-CN" altLang="en-US" sz="2800" dirty="0"/>
              <a:t>位同步计数器的行为描述</a:t>
            </a:r>
          </a:p>
        </p:txBody>
      </p:sp>
      <p:sp>
        <p:nvSpPr>
          <p:cNvPr id="5" name="verilog代码"/>
          <p:cNvSpPr/>
          <p:nvPr/>
        </p:nvSpPr>
        <p:spPr>
          <a:xfrm>
            <a:off x="1835696" y="2109175"/>
            <a:ext cx="7715304" cy="432168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2000" tIns="36000" rIns="72000" bIns="3600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module 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RevCounter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(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input wire 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clk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,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input wire s,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output reg [15:0] 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,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output wire 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Rc</a:t>
            </a:r>
            <a:endParaRPr lang="en-US" altLang="zh-CN" dirty="0">
              <a:solidFill>
                <a:srgbClr val="0000FF"/>
              </a:solidFill>
              <a:latin typeface="Consolas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	wire clk_1s;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	clk_1s 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clk_count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(.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clk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clk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), .clk_1s(clk_1s));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	assign 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Rc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 = (~s&amp;(~|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)) | (s &amp; (&amp;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));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	initial begin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     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 = 0;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	end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	// need to fill</a:t>
            </a:r>
          </a:p>
          <a:p>
            <a:pPr>
              <a:lnSpc>
                <a:spcPct val="110000"/>
              </a:lnSpc>
            </a:pP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endmodule</a:t>
            </a:r>
            <a:endParaRPr lang="en-US" altLang="zh-CN" dirty="0">
              <a:solidFill>
                <a:srgbClr val="0000FF"/>
              </a:solidFill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814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分频器设计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50MHz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信号通过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25,000,000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次分频后，得到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1Hz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的脉冲方波，作为计数器的脉冲输入</a:t>
            </a:r>
          </a:p>
          <a:p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885828" y="2351577"/>
            <a:ext cx="7758138" cy="4057393"/>
          </a:xfrm>
          <a:prstGeom prst="rect">
            <a:avLst/>
          </a:prstGeom>
          <a:noFill/>
          <a:ln w="3175">
            <a:noFill/>
            <a:prstDash val="lgDash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module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counter_1s(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clk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, clk_1s);</a:t>
            </a:r>
          </a:p>
          <a:p>
            <a:pPr lvl="1"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input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wire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clk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;</a:t>
            </a:r>
          </a:p>
          <a:p>
            <a:pPr lvl="1"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output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reg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clk_1s;</a:t>
            </a:r>
          </a:p>
          <a:p>
            <a:pPr lvl="1"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reg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[31:0]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;</a:t>
            </a:r>
            <a:endParaRPr lang="zh-CN" altLang="en-US" dirty="0">
              <a:latin typeface="Consolas" pitchFamily="49" charset="0"/>
              <a:cs typeface="Courier New" pitchFamily="49" charset="0"/>
            </a:endParaRPr>
          </a:p>
          <a:p>
            <a:pPr lvl="1"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always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@ (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posedge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clk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)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begin</a:t>
            </a:r>
          </a:p>
          <a:p>
            <a:pPr lvl="1"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latin typeface="Consolas" pitchFamily="49" charset="0"/>
                <a:cs typeface="Courier New" pitchFamily="49" charset="0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if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(...)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begin // need to fill</a:t>
            </a:r>
          </a:p>
          <a:p>
            <a:pPr lvl="1"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latin typeface="Consolas" pitchFamily="49" charset="0"/>
                <a:cs typeface="Courier New" pitchFamily="49" charset="0"/>
              </a:rPr>
              <a:t>       // need to fill</a:t>
            </a:r>
          </a:p>
          <a:p>
            <a:pPr lvl="1"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latin typeface="Consolas" pitchFamily="49" charset="0"/>
                <a:cs typeface="Courier New" pitchFamily="49" charset="0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end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else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begin</a:t>
            </a:r>
          </a:p>
          <a:p>
            <a:pPr lvl="1"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latin typeface="Consolas" pitchFamily="49" charset="0"/>
                <a:cs typeface="Courier New" pitchFamily="49" charset="0"/>
              </a:rPr>
              <a:t>       // need to fill</a:t>
            </a:r>
          </a:p>
          <a:p>
            <a:pPr lvl="1"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latin typeface="Consolas" pitchFamily="49" charset="0"/>
                <a:cs typeface="Courier New" pitchFamily="49" charset="0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end</a:t>
            </a:r>
          </a:p>
          <a:p>
            <a:pPr lvl="1"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end</a:t>
            </a: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endmodule</a:t>
            </a:r>
            <a:endParaRPr lang="en-US" altLang="zh-CN" dirty="0">
              <a:solidFill>
                <a:srgbClr val="0000FF"/>
              </a:solidFill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718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：原理图方式设计</a:t>
            </a:r>
            <a:r>
              <a:rPr lang="en-US" altLang="zh-CN" sz="2800" dirty="0"/>
              <a:t>4</a:t>
            </a:r>
            <a:r>
              <a:rPr lang="zh-CN" altLang="zh-CN" sz="2800" dirty="0"/>
              <a:t>位同步二进制计数器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：以</a:t>
            </a:r>
            <a:r>
              <a:rPr lang="en-US" altLang="zh-CN" sz="2800" dirty="0"/>
              <a:t>Verilog</a:t>
            </a:r>
            <a:r>
              <a:rPr lang="zh-CN" altLang="en-US" sz="2800" dirty="0"/>
              <a:t>行为描述方式设计</a:t>
            </a:r>
            <a:r>
              <a:rPr lang="en-US" altLang="zh-CN" sz="2800" dirty="0"/>
              <a:t>16</a:t>
            </a:r>
            <a:r>
              <a:rPr lang="zh-CN" altLang="en-US" sz="2800" dirty="0"/>
              <a:t>位可逆二进制同步计数器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设计</a:t>
            </a:r>
            <a:r>
              <a:rPr lang="en-US" altLang="zh-CN" dirty="0"/>
              <a:t>4</a:t>
            </a:r>
            <a:r>
              <a:rPr lang="zh-CN" altLang="zh-CN" dirty="0"/>
              <a:t>位同步二进制计数器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/>
              <a:t>Counter4b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/>
              <a:t>用</a:t>
            </a:r>
            <a:r>
              <a:rPr lang="en-US" altLang="zh-CN" dirty="0"/>
              <a:t>HDL</a:t>
            </a:r>
          </a:p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Counter4b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原理图方式进行设计</a:t>
            </a:r>
            <a:endParaRPr lang="en-US" altLang="zh-CN" dirty="0"/>
          </a:p>
          <a:p>
            <a:r>
              <a:rPr lang="zh-CN" altLang="en-US" dirty="0"/>
              <a:t>进行波形仿真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6710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仿真波形图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7708"/>
            <a:ext cx="8683975" cy="2353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40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r>
              <a:rPr lang="zh-CN" altLang="en-US" dirty="0"/>
              <a:t>实验设备与材料</a:t>
            </a:r>
            <a:endParaRPr lang="en-US" altLang="zh-CN" dirty="0"/>
          </a:p>
          <a:p>
            <a:r>
              <a:rPr lang="zh-CN" altLang="en-US" dirty="0"/>
              <a:t>实验任务</a:t>
            </a:r>
            <a:endParaRPr lang="en-US" altLang="zh-CN" dirty="0"/>
          </a:p>
          <a:p>
            <a:r>
              <a:rPr lang="zh-CN" altLang="en-US" dirty="0"/>
              <a:t>实验原理</a:t>
            </a:r>
            <a:endParaRPr lang="en-US" altLang="zh-CN" dirty="0"/>
          </a:p>
          <a:p>
            <a:r>
              <a:rPr lang="zh-CN" altLang="en-US" dirty="0"/>
              <a:t>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设计</a:t>
            </a:r>
            <a:r>
              <a:rPr lang="en-US" altLang="zh-CN" dirty="0"/>
              <a:t>16</a:t>
            </a:r>
            <a:r>
              <a:rPr lang="zh-CN" altLang="zh-CN" dirty="0"/>
              <a:t>位</a:t>
            </a:r>
            <a:r>
              <a:rPr lang="zh-CN" altLang="en-US" dirty="0"/>
              <a:t>可逆</a:t>
            </a:r>
            <a:r>
              <a:rPr lang="zh-CN" altLang="zh-CN" dirty="0"/>
              <a:t>同步二进制计数器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打开所给工程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 err="1"/>
              <a:t>MyCounter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补全工程</a:t>
            </a:r>
            <a:endParaRPr lang="en-US" altLang="zh-CN" dirty="0"/>
          </a:p>
          <a:p>
            <a:pPr lvl="1"/>
            <a:r>
              <a:rPr lang="zh-CN" altLang="en-US" dirty="0"/>
              <a:t>补全文件</a:t>
            </a:r>
            <a:r>
              <a:rPr lang="en-US" altLang="zh-CN" dirty="0" err="1"/>
              <a:t>RevCounter</a:t>
            </a:r>
            <a:r>
              <a:rPr lang="zh-CN" altLang="en-US" dirty="0"/>
              <a:t>、</a:t>
            </a:r>
            <a:r>
              <a:rPr lang="en-US" altLang="zh-CN" dirty="0"/>
              <a:t>clk_1s</a:t>
            </a:r>
          </a:p>
          <a:p>
            <a:pPr lvl="1"/>
            <a:r>
              <a:rPr lang="zh-CN" altLang="en-US" dirty="0"/>
              <a:t>添加之前的器件</a:t>
            </a:r>
            <a:r>
              <a:rPr lang="en-US" altLang="zh-CN" dirty="0" err="1"/>
              <a:t>DispNum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波形仿真（包含正向计数和反向计数）</a:t>
            </a:r>
            <a:endParaRPr lang="en-US" altLang="zh-CN" dirty="0"/>
          </a:p>
          <a:p>
            <a:pPr lvl="1"/>
            <a:r>
              <a:rPr lang="zh-CN" altLang="en-US" dirty="0"/>
              <a:t>思考在仿真时为什么</a:t>
            </a:r>
            <a:r>
              <a:rPr lang="en-US" altLang="zh-CN" dirty="0"/>
              <a:t>clk_1s</a:t>
            </a:r>
            <a:r>
              <a:rPr lang="zh-CN" altLang="en-US" dirty="0"/>
              <a:t>时钟始终不动，应该如何修改以便于仿真模拟</a:t>
            </a:r>
            <a:endParaRPr lang="en-US" altLang="zh-CN" dirty="0"/>
          </a:p>
          <a:p>
            <a:r>
              <a:rPr lang="zh-CN" altLang="en-US" dirty="0"/>
              <a:t>生成</a:t>
            </a:r>
            <a:r>
              <a:rPr lang="en-US" altLang="zh-CN" dirty="0"/>
              <a:t>bitstream</a:t>
            </a:r>
            <a:r>
              <a:rPr lang="zh-CN" altLang="en-US" dirty="0"/>
              <a:t>上板验证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0303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验收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位二进制计数器</a:t>
            </a:r>
            <a:endParaRPr lang="en-US" altLang="zh-CN" dirty="0"/>
          </a:p>
          <a:p>
            <a:pPr lvl="1"/>
            <a:r>
              <a:rPr lang="zh-CN" altLang="en-US" dirty="0"/>
              <a:t>检查所作图。</a:t>
            </a:r>
            <a:endParaRPr lang="en-US" altLang="zh-CN" dirty="0"/>
          </a:p>
          <a:p>
            <a:pPr lvl="1"/>
            <a:r>
              <a:rPr lang="zh-CN" altLang="en-US" dirty="0"/>
              <a:t>仿真波形图。</a:t>
            </a:r>
            <a:endParaRPr lang="en-US" altLang="zh-CN" dirty="0"/>
          </a:p>
          <a:p>
            <a:r>
              <a:rPr lang="en-US" altLang="zh-CN" dirty="0"/>
              <a:t>16</a:t>
            </a:r>
            <a:r>
              <a:rPr lang="zh-CN" altLang="en-US" dirty="0"/>
              <a:t>位可逆二进制计数器</a:t>
            </a:r>
            <a:endParaRPr lang="en-US" altLang="zh-CN" dirty="0"/>
          </a:p>
          <a:p>
            <a:pPr lvl="1"/>
            <a:r>
              <a:rPr lang="zh-CN" altLang="en-US" dirty="0"/>
              <a:t>检查</a:t>
            </a:r>
            <a:r>
              <a:rPr lang="en-US" altLang="zh-CN" dirty="0"/>
              <a:t>Verilog</a:t>
            </a:r>
            <a:r>
              <a:rPr lang="zh-CN" altLang="en-US" dirty="0"/>
              <a:t>实现代码</a:t>
            </a:r>
            <a:endParaRPr lang="en-US" altLang="zh-CN" dirty="0"/>
          </a:p>
          <a:p>
            <a:pPr lvl="1"/>
            <a:r>
              <a:rPr lang="zh-CN" altLang="en-US" dirty="0"/>
              <a:t>上板结果（可以正常正向计数或逆向计数）。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4862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820472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掌握典型同步时序电路的工作原理和设计方法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掌握时序电路的激励函数、状态图、状态方程的运用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掌握用</a:t>
            </a:r>
            <a:r>
              <a:rPr lang="en-US" altLang="zh-CN" sz="2800" dirty="0"/>
              <a:t>Verilog</a:t>
            </a:r>
            <a:r>
              <a:rPr lang="zh-CN" altLang="en-US" sz="2800" dirty="0"/>
              <a:t>进行有限状态机的设计、调试、仿真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掌握用</a:t>
            </a:r>
            <a:r>
              <a:rPr lang="en-US" altLang="zh-CN" sz="2800" dirty="0"/>
              <a:t>FPGA</a:t>
            </a:r>
            <a:r>
              <a:rPr lang="zh-CN" altLang="en-US" sz="2800" dirty="0"/>
              <a:t>实现时序电路功能</a:t>
            </a:r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实验设备与材料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装有</a:t>
            </a:r>
            <a:r>
              <a:rPr lang="en-US" altLang="zh-CN" dirty="0"/>
              <a:t>Xilinx ISE 14.7</a:t>
            </a:r>
            <a:r>
              <a:rPr lang="zh-CN" altLang="en-US" dirty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SWORD</a:t>
            </a:r>
            <a:r>
              <a:rPr lang="zh-CN" altLang="en-US" dirty="0"/>
              <a:t>开发板</a:t>
            </a:r>
            <a:r>
              <a:rPr lang="en-US" altLang="zh-CN" dirty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/>
              <a:t>实验材料</a:t>
            </a:r>
          </a:p>
          <a:p>
            <a:pPr lvl="1"/>
            <a:r>
              <a:rPr lang="zh-CN" altLang="en-US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：设计</a:t>
            </a:r>
            <a:r>
              <a:rPr lang="en-US" altLang="zh-CN" sz="2800" dirty="0"/>
              <a:t>4</a:t>
            </a:r>
            <a:r>
              <a:rPr lang="zh-CN" altLang="zh-CN" sz="2800" dirty="0"/>
              <a:t>位同步二进制计数器</a:t>
            </a:r>
            <a:endParaRPr lang="zh-CN" altLang="en-US" sz="12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：以</a:t>
            </a:r>
            <a:r>
              <a:rPr lang="en-US" altLang="zh-CN" sz="2800" dirty="0"/>
              <a:t>Verilog</a:t>
            </a:r>
            <a:r>
              <a:rPr lang="zh-CN" altLang="en-US" sz="2800" dirty="0"/>
              <a:t>行为描述方式设计</a:t>
            </a:r>
            <a:r>
              <a:rPr lang="en-US" altLang="zh-CN" sz="2800" dirty="0"/>
              <a:t>16</a:t>
            </a:r>
            <a:r>
              <a:rPr lang="zh-CN" altLang="en-US" sz="2800" dirty="0"/>
              <a:t>位可逆二进制同步计数器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位可逆二进制同步计数器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分频器</a:t>
            </a:r>
          </a:p>
        </p:txBody>
      </p:sp>
    </p:spTree>
    <p:extLst>
      <p:ext uri="{BB962C8B-B14F-4D97-AF65-F5344CB8AC3E}">
        <p14:creationId xmlns:p14="http://schemas.microsoft.com/office/powerpoint/2010/main" val="135164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8" name="激励函数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825015"/>
              </p:ext>
            </p:extLst>
          </p:nvPr>
        </p:nvGraphicFramePr>
        <p:xfrm>
          <a:off x="6286512" y="5465001"/>
          <a:ext cx="1357322" cy="615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8720" imgH="253800" progId="">
                  <p:embed/>
                </p:oleObj>
              </mc:Choice>
              <mc:Fallback>
                <p:oleObj name="Equation" r:id="rId2" imgW="558720" imgH="253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5465001"/>
                        <a:ext cx="1357322" cy="6159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卡诺图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23971"/>
              </p:ext>
            </p:extLst>
          </p:nvPr>
        </p:nvGraphicFramePr>
        <p:xfrm>
          <a:off x="4745489" y="2540793"/>
          <a:ext cx="4041353" cy="2644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zh-CN" b="1" i="1" baseline="-250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b="1" i="1" baseline="-250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667">
                <a:tc>
                  <a:txBody>
                    <a:bodyPr/>
                    <a:lstStyle/>
                    <a:p>
                      <a:pPr algn="r">
                        <a:tabLst/>
                      </a:pP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 </a:t>
                      </a: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67">
                <a:tc rowSpan="4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925963"/>
              </p:ext>
            </p:extLst>
          </p:nvPr>
        </p:nvGraphicFramePr>
        <p:xfrm>
          <a:off x="539552" y="1295188"/>
          <a:ext cx="3855373" cy="5302164"/>
        </p:xfrm>
        <a:graphic>
          <a:graphicData uri="http://schemas.openxmlformats.org/drawingml/2006/table">
            <a:tbl>
              <a:tblPr/>
              <a:tblGrid>
                <a:gridCol w="397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1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1" name="激励函数 公式"/>
          <p:cNvSpPr/>
          <p:nvPr/>
        </p:nvSpPr>
        <p:spPr>
          <a:xfrm>
            <a:off x="4659942" y="1223182"/>
            <a:ext cx="4341214" cy="12890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zh-CN" altLang="en-US" sz="2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根据</a:t>
            </a:r>
            <a:r>
              <a:rPr lang="en-US" altLang="zh-CN" sz="2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D</a:t>
            </a:r>
            <a:r>
              <a:rPr lang="zh-CN" altLang="en-US" sz="2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触发器原理，在</a:t>
            </a:r>
            <a:r>
              <a:rPr lang="en-US" altLang="zh-CN" sz="2400" b="1" dirty="0" err="1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clk</a:t>
            </a:r>
            <a:r>
              <a:rPr lang="zh-CN" altLang="en-US" sz="2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作用下</a:t>
            </a:r>
            <a:r>
              <a:rPr lang="en-US" altLang="zh-CN" sz="2400" b="1" i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Q </a:t>
            </a:r>
            <a:r>
              <a:rPr lang="en-US" altLang="zh-CN" sz="2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= </a:t>
            </a:r>
            <a:r>
              <a:rPr lang="en-US" altLang="zh-CN" sz="2400" b="1" i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D</a:t>
            </a:r>
            <a:r>
              <a:rPr lang="zh-CN" altLang="en-US" sz="2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，</a:t>
            </a:r>
            <a:r>
              <a:rPr lang="en-US" altLang="zh-CN" sz="2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4</a:t>
            </a:r>
            <a:r>
              <a:rPr lang="zh-CN" altLang="en-US" sz="2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位计数器的</a:t>
            </a:r>
            <a:r>
              <a:rPr lang="en-US" altLang="zh-CN" sz="2400" b="1" i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Q</a:t>
            </a:r>
            <a:r>
              <a:rPr lang="zh-CN" altLang="en-US" sz="2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和</a:t>
            </a:r>
            <a:r>
              <a:rPr lang="en-US" altLang="zh-CN" sz="2400" b="1" i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D</a:t>
            </a:r>
            <a:r>
              <a:rPr lang="zh-CN" altLang="en-US" sz="2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关系如左表</a:t>
            </a:r>
            <a:endParaRPr lang="en-US" altLang="zh-CN" sz="2400" b="1" dirty="0">
              <a:solidFill>
                <a:prstClr val="black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ea typeface="新宋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15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8" name="卡诺图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864105"/>
              </p:ext>
            </p:extLst>
          </p:nvPr>
        </p:nvGraphicFramePr>
        <p:xfrm>
          <a:off x="4483100" y="1364348"/>
          <a:ext cx="4041353" cy="2644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zh-CN" b="1" i="1" baseline="-250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i="1" baseline="-250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667">
                <a:tc>
                  <a:txBody>
                    <a:bodyPr/>
                    <a:lstStyle/>
                    <a:p>
                      <a:pPr algn="r">
                        <a:tabLst/>
                      </a:pP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 </a:t>
                      </a: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67">
                <a:tc rowSpan="4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187733"/>
              </p:ext>
            </p:extLst>
          </p:nvPr>
        </p:nvGraphicFramePr>
        <p:xfrm>
          <a:off x="457202" y="1364348"/>
          <a:ext cx="3847502" cy="5160996"/>
        </p:xfrm>
        <a:graphic>
          <a:graphicData uri="http://schemas.openxmlformats.org/drawingml/2006/table">
            <a:tbl>
              <a:tblPr/>
              <a:tblGrid>
                <a:gridCol w="39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3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32608" y="4450404"/>
                <a:ext cx="3672408" cy="1671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altLang="zh-CN" sz="3200" dirty="0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dirty="0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3200" b="0" i="1" dirty="0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zh-CN" sz="32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dirty="0" smtClean="0">
                                  <a:latin typeface="Cambria Math"/>
                                  <a:ea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3200" b="0" i="1" dirty="0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  <m:r>
                        <a:rPr lang="en-US" altLang="zh-CN" sz="3200" b="0" i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⊕</m:t>
                          </m:r>
                          <m:acc>
                            <m:accPr>
                              <m:chr m:val="̅"/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altLang="zh-CN" sz="3200" b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08" y="4450404"/>
                <a:ext cx="3672408" cy="16714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98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激励函数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949863"/>
              </p:ext>
            </p:extLst>
          </p:nvPr>
        </p:nvGraphicFramePr>
        <p:xfrm>
          <a:off x="4575082" y="4307577"/>
          <a:ext cx="4441918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54000" imgH="558720" progId="">
                  <p:embed/>
                </p:oleObj>
              </mc:Choice>
              <mc:Fallback>
                <p:oleObj name="Equation" r:id="rId2" imgW="1854000" imgH="55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082" y="4307577"/>
                        <a:ext cx="4441918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卡诺图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345019"/>
              </p:ext>
            </p:extLst>
          </p:nvPr>
        </p:nvGraphicFramePr>
        <p:xfrm>
          <a:off x="4483100" y="1364348"/>
          <a:ext cx="4041353" cy="2644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zh-CN" b="1" i="1" baseline="-2500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b="1" i="1" baseline="-2500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667">
                <a:tc>
                  <a:txBody>
                    <a:bodyPr/>
                    <a:lstStyle/>
                    <a:p>
                      <a:pPr algn="r">
                        <a:tabLst/>
                      </a:pP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 </a:t>
                      </a: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67">
                <a:tc rowSpan="4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720835"/>
              </p:ext>
            </p:extLst>
          </p:nvPr>
        </p:nvGraphicFramePr>
        <p:xfrm>
          <a:off x="457202" y="1364348"/>
          <a:ext cx="3847502" cy="5160996"/>
        </p:xfrm>
        <a:graphic>
          <a:graphicData uri="http://schemas.openxmlformats.org/drawingml/2006/table">
            <a:tbl>
              <a:tblPr/>
              <a:tblGrid>
                <a:gridCol w="39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3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90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11593</TotalTime>
  <Words>1529</Words>
  <Application>Microsoft Macintosh PowerPoint</Application>
  <PresentationFormat>全屏显示(4:3)</PresentationFormat>
  <Paragraphs>963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黑体</vt:lpstr>
      <vt:lpstr>华文细黑</vt:lpstr>
      <vt:lpstr>楷体_GB2312</vt:lpstr>
      <vt:lpstr>微软雅黑</vt:lpstr>
      <vt:lpstr>Arial</vt:lpstr>
      <vt:lpstr>Calibri</vt:lpstr>
      <vt:lpstr>Cambria Math</vt:lpstr>
      <vt:lpstr>Consolas</vt:lpstr>
      <vt:lpstr>Helvetica</vt:lpstr>
      <vt:lpstr>Times New Roman</vt:lpstr>
      <vt:lpstr>Verdana</vt:lpstr>
      <vt:lpstr>Wingdings</vt:lpstr>
      <vt:lpstr>自定义设计方案</vt:lpstr>
      <vt:lpstr>实验室PPT模版2013 beta1</vt:lpstr>
      <vt:lpstr>1_自定义设计方案</vt:lpstr>
      <vt:lpstr>Equation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4位二进制同步计数器（1）</vt:lpstr>
      <vt:lpstr>4位二进制同步计数器（2）</vt:lpstr>
      <vt:lpstr>4位二进制同步计数器（3）</vt:lpstr>
      <vt:lpstr>4位二进制同步计数器（4）</vt:lpstr>
      <vt:lpstr>4位二进制同步计数器（5）</vt:lpstr>
      <vt:lpstr>4位二进制同步计数器（6）</vt:lpstr>
      <vt:lpstr>4位二进制同步计数器仿真</vt:lpstr>
      <vt:lpstr>可逆二进制同步计数器（1）</vt:lpstr>
      <vt:lpstr>可逆二进制同步计数器（2）</vt:lpstr>
      <vt:lpstr>分频器设计</vt:lpstr>
      <vt:lpstr>实验内容与步骤</vt:lpstr>
      <vt:lpstr>设计4位同步二进制计数器（1）</vt:lpstr>
      <vt:lpstr>仿真波形图</vt:lpstr>
      <vt:lpstr>设计16位可逆同步二进制计数器（1）</vt:lpstr>
      <vt:lpstr>验收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Microsoft Office User</cp:lastModifiedBy>
  <cp:revision>354</cp:revision>
  <dcterms:created xsi:type="dcterms:W3CDTF">2011-08-03T07:44:17Z</dcterms:created>
  <dcterms:modified xsi:type="dcterms:W3CDTF">2023-11-30T02:03:52Z</dcterms:modified>
</cp:coreProperties>
</file>