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5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1" r:id="rId13"/>
    <p:sldId id="345" r:id="rId14"/>
    <p:sldId id="350" r:id="rId15"/>
    <p:sldId id="353" r:id="rId16"/>
    <p:sldId id="356" r:id="rId17"/>
    <p:sldId id="346" r:id="rId18"/>
    <p:sldId id="352" r:id="rId19"/>
    <p:sldId id="347" r:id="rId20"/>
    <p:sldId id="284" r:id="rId21"/>
    <p:sldId id="354" r:id="rId22"/>
    <p:sldId id="355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1"/>
            <p14:sldId id="345"/>
            <p14:sldId id="350"/>
            <p14:sldId id="353"/>
            <p14:sldId id="356"/>
            <p14:sldId id="346"/>
            <p14:sldId id="352"/>
            <p14:sldId id="347"/>
            <p14:sldId id="284"/>
            <p14:sldId id="354"/>
            <p14:sldId id="35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4" autoAdjust="0"/>
    <p:restoredTop sz="82109" autoAdjust="0"/>
  </p:normalViewPr>
  <p:slideViewPr>
    <p:cSldViewPr>
      <p:cViewPr varScale="1">
        <p:scale>
          <a:sx n="104" d="100"/>
          <a:sy n="104" d="100"/>
        </p:scale>
        <p:origin x="21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10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12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、寄存器和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寄存器传输设计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 完成</a:t>
            </a:r>
            <a:r>
              <a:rPr lang="en-US" altLang="zh-CN" dirty="0">
                <a:ea typeface="宋体" pitchFamily="2" charset="-122"/>
              </a:rPr>
              <a:t>MyRegister4b</a:t>
            </a:r>
            <a:r>
              <a:rPr lang="zh-CN" altLang="en-US" dirty="0">
                <a:ea typeface="宋体" pitchFamily="2" charset="-122"/>
              </a:rPr>
              <a:t>的内容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reg</a:t>
            </a:r>
            <a:r>
              <a:rPr lang="en-US" altLang="zh-CN" sz="2400" dirty="0"/>
              <a:t> [3:0] OUT;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always @ (</a:t>
            </a:r>
            <a:r>
              <a:rPr lang="zh-CN" altLang="en-US" sz="2400" dirty="0"/>
              <a:t> ？</a:t>
            </a:r>
            <a:r>
              <a:rPr lang="en-US" altLang="zh-CN" sz="2400" dirty="0"/>
              <a:t>) begin</a:t>
            </a:r>
          </a:p>
          <a:p>
            <a:pPr marL="0" indent="0">
              <a:buNone/>
            </a:pPr>
            <a:r>
              <a:rPr lang="en-US" altLang="zh-CN" sz="2400" dirty="0"/>
              <a:t>		if (Load) //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fill;</a:t>
            </a:r>
          </a:p>
          <a:p>
            <a:pPr marL="0" indent="0">
              <a:buNone/>
            </a:pPr>
            <a:r>
              <a:rPr lang="en-US" altLang="zh-CN" sz="2400" dirty="0"/>
              <a:t>	end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9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寄存器传输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：寄存器中数据的传输和处理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三个基本单元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基本操作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加载、计数、移位、加法、按位操作等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控制单元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val="30883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采用寄存器传输原理的计数器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20176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37740" imgH="2074709" progId="Visio.Drawing.11">
                  <p:embed/>
                </p:oleObj>
              </mc:Choice>
              <mc:Fallback>
                <p:oleObj name="Visio" r:id="rId2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位加减法器实现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SW[1]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3635896" y="3246476"/>
            <a:ext cx="1728192" cy="1008112"/>
          </a:xfrm>
          <a:prstGeom prst="cloudCallout">
            <a:avLst>
              <a:gd name="adj1" fmla="val 33909"/>
              <a:gd name="adj2" fmla="val -11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为什么要加它？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82FCEA-1C01-4BEB-953A-DC59A084656F}"/>
              </a:ext>
            </a:extLst>
          </p:cNvPr>
          <p:cNvSpPr/>
          <p:nvPr/>
        </p:nvSpPr>
        <p:spPr>
          <a:xfrm>
            <a:off x="7236296" y="3140968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EB1C75-F547-0E1C-70E8-26E769B412E3}"/>
              </a:ext>
            </a:extLst>
          </p:cNvPr>
          <p:cNvSpPr/>
          <p:nvPr/>
        </p:nvSpPr>
        <p:spPr>
          <a:xfrm>
            <a:off x="7622873" y="4297837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7825AB-8C61-D50D-16D8-8703C363E50C}"/>
              </a:ext>
            </a:extLst>
          </p:cNvPr>
          <p:cNvSpPr/>
          <p:nvPr/>
        </p:nvSpPr>
        <p:spPr>
          <a:xfrm>
            <a:off x="3239852" y="1983455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8CB3DA38-408C-F057-C653-AE6D547F9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717" y="1839439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SW[2]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71C81768-0D2B-7037-8F69-CAF07748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023" y="3182388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SW[1]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0397CCBC-A2D8-0179-46A2-2FCF9824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340" y="4297837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SW[0]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6448B-83EE-2EAC-FFFA-354983733381}"/>
              </a:ext>
            </a:extLst>
          </p:cNvPr>
          <p:cNvSpPr/>
          <p:nvPr/>
        </p:nvSpPr>
        <p:spPr>
          <a:xfrm>
            <a:off x="5170762" y="4504379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58F31B50-E981-1664-F2DC-113792D4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885" y="4495191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863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控制模块的设计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2DB70AB-782C-BC7F-0247-CCEA66421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21650"/>
              </p:ext>
            </p:extLst>
          </p:nvPr>
        </p:nvGraphicFramePr>
        <p:xfrm>
          <a:off x="3872303" y="1449283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37740" imgH="2074709" progId="Visio.Drawing.11">
                  <p:embed/>
                </p:oleObj>
              </mc:Choice>
              <mc:Fallback>
                <p:oleObj name="Visio" r:id="rId2" imgW="2737740" imgH="2074709" progId="Visio.Drawing.11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2303" y="1449283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0020897-2581-3A5D-8F44-3DDA2295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Load_Gen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中实现这个模块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75B8F1-3987-01FE-269A-17547F2A529B}"/>
              </a:ext>
            </a:extLst>
          </p:cNvPr>
          <p:cNvSpPr/>
          <p:nvPr/>
        </p:nvSpPr>
        <p:spPr>
          <a:xfrm>
            <a:off x="7452320" y="3549339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7A14F-5E30-066B-3F8B-EA710C1BC039}"/>
              </a:ext>
            </a:extLst>
          </p:cNvPr>
          <p:cNvSpPr/>
          <p:nvPr/>
        </p:nvSpPr>
        <p:spPr>
          <a:xfrm>
            <a:off x="7996131" y="4772379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AA0601-3E5C-9D84-5CE1-26CEF2C8D58B}"/>
              </a:ext>
            </a:extLst>
          </p:cNvPr>
          <p:cNvSpPr/>
          <p:nvPr/>
        </p:nvSpPr>
        <p:spPr>
          <a:xfrm>
            <a:off x="3786628" y="2468093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3" name="Group 40">
            <a:extLst>
              <a:ext uri="{FF2B5EF4-FFF2-40B4-BE49-F238E27FC236}">
                <a16:creationId xmlns:a16="http://schemas.microsoft.com/office/drawing/2014/main" id="{4C067577-F98F-5172-AC58-9BF17181944C}"/>
              </a:ext>
            </a:extLst>
          </p:cNvPr>
          <p:cNvGrpSpPr>
            <a:grpSpLocks/>
          </p:cNvGrpSpPr>
          <p:nvPr/>
        </p:nvGrpSpPr>
        <p:grpSpPr bwMode="auto">
          <a:xfrm>
            <a:off x="1471835" y="5191418"/>
            <a:ext cx="4741863" cy="457200"/>
            <a:chOff x="2544" y="2400"/>
            <a:chExt cx="2987" cy="288"/>
          </a:xfrm>
        </p:grpSpPr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AF43B5B-B7EC-69EB-478E-5C7C16769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4D4F9B52-5275-4FC1-BAF1-78266CDC1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E1F0F034-C79E-1D22-FBBD-7F310D03A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400"/>
              <a:ext cx="19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B1D3B27A-2682-1651-1A8E-7C26306C7E5F}"/>
              </a:ext>
            </a:extLst>
          </p:cNvPr>
          <p:cNvGrpSpPr>
            <a:grpSpLocks/>
          </p:cNvGrpSpPr>
          <p:nvPr/>
        </p:nvGrpSpPr>
        <p:grpSpPr bwMode="auto">
          <a:xfrm>
            <a:off x="1621628" y="4433610"/>
            <a:ext cx="4572000" cy="457200"/>
            <a:chOff x="720" y="2448"/>
            <a:chExt cx="2592" cy="288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47946030-ABD4-3A04-6BE9-2F29D29D7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F01C2C67-A1A9-FB08-CDF3-7BE032736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269191A-A623-8422-E2A3-C82DD289C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9491788B-59F5-F26C-72E1-6DC7347A8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6583799B-CEEF-29F4-75F5-273D0A649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4EA55292-4DF9-B2E1-9E5B-B98894A3F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D0D9D9E7-9AB3-1206-0EF1-BCE4F7F77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DDC85AB-6C10-FBA7-4227-0AFA54DE5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0ABB63CB-3A0A-BA7E-2233-D28785A81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77C8B4DA-9F09-D7F0-9CBB-8D0085874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0BD4FF78-2CC5-6C82-16CB-49481AA5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E0C162B3-14A7-880C-8AD3-2AA9FC80B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7ABCA440-E873-A187-0E90-6845BCD58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40">
            <a:extLst>
              <a:ext uri="{FF2B5EF4-FFF2-40B4-BE49-F238E27FC236}">
                <a16:creationId xmlns:a16="http://schemas.microsoft.com/office/drawing/2014/main" id="{D8EF1420-4FF8-083D-A15D-8BA2651E7FEE}"/>
              </a:ext>
            </a:extLst>
          </p:cNvPr>
          <p:cNvGrpSpPr>
            <a:grpSpLocks/>
          </p:cNvGrpSpPr>
          <p:nvPr/>
        </p:nvGrpSpPr>
        <p:grpSpPr bwMode="auto">
          <a:xfrm>
            <a:off x="1451765" y="5889338"/>
            <a:ext cx="4741863" cy="457200"/>
            <a:chOff x="2544" y="2400"/>
            <a:chExt cx="2987" cy="288"/>
          </a:xfrm>
        </p:grpSpPr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A3F950DF-6EB2-923F-466B-00305AC30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BC4F5C0C-273F-5752-2EC7-723422C5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86C69D72-10C3-E922-8F26-DD9F67852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2">
              <a:extLst>
                <a:ext uri="{FF2B5EF4-FFF2-40B4-BE49-F238E27FC236}">
                  <a16:creationId xmlns:a16="http://schemas.microsoft.com/office/drawing/2014/main" id="{948CFB11-3316-EE68-E9A1-CD719F1E3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D50FF15B-54CC-DF81-FC69-723DB51B4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688"/>
              <a:ext cx="1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32">
            <a:extLst>
              <a:ext uri="{FF2B5EF4-FFF2-40B4-BE49-F238E27FC236}">
                <a16:creationId xmlns:a16="http://schemas.microsoft.com/office/drawing/2014/main" id="{337D2C93-4A73-D8A0-A78A-F95A2C13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65" y="4402653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54338FF7-0859-7F83-6BA8-4222DDC8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" y="5129505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控制信号</a:t>
            </a:r>
            <a:endParaRPr lang="en-US" altLang="zh-CN" sz="2000" dirty="0"/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1D57472A-385D-0A61-6B87-C867BF3E1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32" y="5865713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输出信号</a:t>
            </a:r>
            <a:endParaRPr lang="en-US" altLang="zh-CN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A87A79-7656-A9AD-D677-66662F864A4A}"/>
              </a:ext>
            </a:extLst>
          </p:cNvPr>
          <p:cNvSpPr/>
          <p:nvPr/>
        </p:nvSpPr>
        <p:spPr>
          <a:xfrm>
            <a:off x="8022154" y="4125758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3633C9-3A53-2AB6-3DD9-F90EF068C313}"/>
              </a:ext>
            </a:extLst>
          </p:cNvPr>
          <p:cNvSpPr/>
          <p:nvPr/>
        </p:nvSpPr>
        <p:spPr>
          <a:xfrm>
            <a:off x="7626110" y="2948621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6179398-C721-3158-BDEE-D0BBCFF0D3CA}"/>
              </a:ext>
            </a:extLst>
          </p:cNvPr>
          <p:cNvSpPr/>
          <p:nvPr/>
        </p:nvSpPr>
        <p:spPr>
          <a:xfrm>
            <a:off x="3733564" y="1811659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742E0-656A-2D8D-B0F1-2119E343704A}"/>
              </a:ext>
            </a:extLst>
          </p:cNvPr>
          <p:cNvSpPr/>
          <p:nvPr/>
        </p:nvSpPr>
        <p:spPr>
          <a:xfrm>
            <a:off x="4438436" y="1089243"/>
            <a:ext cx="2304256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017761A2-AC64-4923-6414-788808AA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592" y="1654170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SW[2]</a:t>
            </a: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9ECA6EB2-B3E5-0EC1-4609-A2841BFB7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898" y="2997119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SW[1]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335A29EF-774B-D107-D522-9F4A5F44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215" y="4112568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SW[0]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55CEB83-D5DB-E602-4222-4743F89CBE56}"/>
              </a:ext>
            </a:extLst>
          </p:cNvPr>
          <p:cNvSpPr/>
          <p:nvPr/>
        </p:nvSpPr>
        <p:spPr>
          <a:xfrm>
            <a:off x="5677393" y="4294931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662C72CD-46E8-398B-7709-ACBF2152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516" y="4285743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95506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采用寄存器传输原理的计数器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55310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37740" imgH="2074709" progId="Visio.Drawing.11">
                  <p:embed/>
                </p:oleObj>
              </mc:Choice>
              <mc:Fallback>
                <p:oleObj name="Visio" r:id="rId2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位加减法器实现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SW[1]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3635896" y="5589240"/>
            <a:ext cx="5184576" cy="612648"/>
          </a:xfrm>
          <a:prstGeom prst="accentCallout1">
            <a:avLst>
              <a:gd name="adj1" fmla="val -7082"/>
              <a:gd name="adj2" fmla="val -1303"/>
              <a:gd name="adj3" fmla="val -263505"/>
              <a:gd name="adj4" fmla="val 38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HINT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assign S= (M)?A:B;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D737F9-DEC0-C573-6A65-3DD88AAE0882}"/>
              </a:ext>
            </a:extLst>
          </p:cNvPr>
          <p:cNvSpPr/>
          <p:nvPr/>
        </p:nvSpPr>
        <p:spPr>
          <a:xfrm>
            <a:off x="7236296" y="3140968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935C80-D1B2-A083-FBA1-6C58A62D5E2F}"/>
              </a:ext>
            </a:extLst>
          </p:cNvPr>
          <p:cNvSpPr/>
          <p:nvPr/>
        </p:nvSpPr>
        <p:spPr>
          <a:xfrm>
            <a:off x="7641731" y="4365104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5D4009-AEA5-1F6A-7EF0-DDE1306DCC0E}"/>
              </a:ext>
            </a:extLst>
          </p:cNvPr>
          <p:cNvSpPr/>
          <p:nvPr/>
        </p:nvSpPr>
        <p:spPr>
          <a:xfrm>
            <a:off x="3337520" y="1880828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121E51E2-1FDD-1405-FB86-C8E86A7C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717" y="1839439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SW[2]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71899888-2FD5-6046-4B5A-11856F8E4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023" y="3182388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SW[1]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4AA035A8-7188-FA8E-478A-9356FFA9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888" y="4304324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SW[0]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3DC90E-8315-BFA4-AB01-2BE07277878A}"/>
              </a:ext>
            </a:extLst>
          </p:cNvPr>
          <p:cNvSpPr/>
          <p:nvPr/>
        </p:nvSpPr>
        <p:spPr>
          <a:xfrm>
            <a:off x="5170762" y="4504379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21C6F76D-04E0-1425-21E0-8A6540CF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885" y="4495191"/>
            <a:ext cx="124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5369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由一个多路选择器驱动的总线可以降低硬件开销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4447430" y="1412776"/>
            <a:ext cx="4183063" cy="5026025"/>
            <a:chOff x="3384" y="571"/>
            <a:chExt cx="263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690" y="987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708" y="204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714" y="3216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cxnSp>
        <p:nvCxnSpPr>
          <p:cNvPr id="96" name="直接箭头连接符 95"/>
          <p:cNvCxnSpPr/>
          <p:nvPr/>
        </p:nvCxnSpPr>
        <p:spPr>
          <a:xfrm flipH="1">
            <a:off x="7841300" y="2180984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>
            <a:off x="7855601" y="3873327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7849250" y="5733951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0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51835"/>
              </p:ext>
            </p:extLst>
          </p:nvPr>
        </p:nvGraphicFramePr>
        <p:xfrm>
          <a:off x="539552" y="1844824"/>
          <a:ext cx="7704856" cy="38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31864" imgH="3622509" progId="Visio.Drawing.11">
                  <p:embed/>
                </p:oleObj>
              </mc:Choice>
              <mc:Fallback>
                <p:oleObj name="Visio" r:id="rId2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7704856" cy="38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云形标注 97"/>
          <p:cNvSpPr/>
          <p:nvPr/>
        </p:nvSpPr>
        <p:spPr>
          <a:xfrm>
            <a:off x="5652120" y="5004132"/>
            <a:ext cx="2304256" cy="1008112"/>
          </a:xfrm>
          <a:prstGeom prst="cloudCallout">
            <a:avLst>
              <a:gd name="adj1" fmla="val -82088"/>
              <a:gd name="adj2" fmla="val -24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可以用模块</a:t>
            </a:r>
            <a:r>
              <a:rPr lang="en-US" altLang="zh-CN" b="1" dirty="0"/>
              <a:t>Mux4to1b4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C1F1C3-1734-B733-AC66-1B202ACEF910}"/>
              </a:ext>
            </a:extLst>
          </p:cNvPr>
          <p:cNvSpPr/>
          <p:nvPr/>
        </p:nvSpPr>
        <p:spPr>
          <a:xfrm>
            <a:off x="5076056" y="1696285"/>
            <a:ext cx="3384376" cy="2410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0C3BD68C-D980-93DC-F20E-36CB61D4D3FE}"/>
              </a:ext>
            </a:extLst>
          </p:cNvPr>
          <p:cNvSpPr/>
          <p:nvPr/>
        </p:nvSpPr>
        <p:spPr>
          <a:xfrm>
            <a:off x="6443333" y="3675120"/>
            <a:ext cx="2304256" cy="1008112"/>
          </a:xfrm>
          <a:prstGeom prst="cloudCallout">
            <a:avLst>
              <a:gd name="adj1" fmla="val -82088"/>
              <a:gd name="adj2" fmla="val -24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可以把这部分看作刚刚的模块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C771CD-96A9-7A4F-644F-EF0EA9A71253}"/>
              </a:ext>
            </a:extLst>
          </p:cNvPr>
          <p:cNvSpPr/>
          <p:nvPr/>
        </p:nvSpPr>
        <p:spPr>
          <a:xfrm>
            <a:off x="454237" y="1907788"/>
            <a:ext cx="45866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328FF0-B982-9D8F-2C93-98AEE8B87075}"/>
              </a:ext>
            </a:extLst>
          </p:cNvPr>
          <p:cNvSpPr/>
          <p:nvPr/>
        </p:nvSpPr>
        <p:spPr>
          <a:xfrm>
            <a:off x="2699792" y="2675298"/>
            <a:ext cx="621694" cy="24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A73E4-59F3-ED32-B4E3-ECE50E86D355}"/>
              </a:ext>
            </a:extLst>
          </p:cNvPr>
          <p:cNvSpPr/>
          <p:nvPr/>
        </p:nvSpPr>
        <p:spPr>
          <a:xfrm>
            <a:off x="2987825" y="328017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0BFA39-BB1A-1074-D1E5-92087ECCCDB5}"/>
              </a:ext>
            </a:extLst>
          </p:cNvPr>
          <p:cNvSpPr/>
          <p:nvPr/>
        </p:nvSpPr>
        <p:spPr>
          <a:xfrm>
            <a:off x="5508104" y="2713217"/>
            <a:ext cx="504056" cy="24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4748E9-B2F8-FC69-5E44-4A2A6ED52DA0}"/>
              </a:ext>
            </a:extLst>
          </p:cNvPr>
          <p:cNvSpPr/>
          <p:nvPr/>
        </p:nvSpPr>
        <p:spPr>
          <a:xfrm>
            <a:off x="7795553" y="1918919"/>
            <a:ext cx="53417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C785CC-766A-5B5F-B7F0-005AB43465A8}"/>
              </a:ext>
            </a:extLst>
          </p:cNvPr>
          <p:cNvSpPr/>
          <p:nvPr/>
        </p:nvSpPr>
        <p:spPr>
          <a:xfrm>
            <a:off x="5256076" y="3426053"/>
            <a:ext cx="504056" cy="24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17AA22-0874-4F47-4052-7D17661C44FF}"/>
              </a:ext>
            </a:extLst>
          </p:cNvPr>
          <p:cNvSpPr/>
          <p:nvPr/>
        </p:nvSpPr>
        <p:spPr>
          <a:xfrm>
            <a:off x="971600" y="1703220"/>
            <a:ext cx="2520280" cy="229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3EC0E7-2C96-ADBA-28C2-B77194FE9995}"/>
              </a:ext>
            </a:extLst>
          </p:cNvPr>
          <p:cNvSpPr/>
          <p:nvPr/>
        </p:nvSpPr>
        <p:spPr>
          <a:xfrm>
            <a:off x="1634728" y="4179176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BFFD5-2E8A-331C-5756-71D9EA192B5D}"/>
              </a:ext>
            </a:extLst>
          </p:cNvPr>
          <p:cNvSpPr/>
          <p:nvPr/>
        </p:nvSpPr>
        <p:spPr>
          <a:xfrm>
            <a:off x="2699792" y="4928988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491880" y="4860116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2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寄存器传输应用设计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18116"/>
              </p:ext>
            </p:extLst>
          </p:nvPr>
        </p:nvGraphicFramePr>
        <p:xfrm>
          <a:off x="899592" y="1340768"/>
          <a:ext cx="73310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31864" imgH="3622509" progId="Visio.Drawing.11">
                  <p:embed/>
                </p:oleObj>
              </mc:Choice>
              <mc:Fallback>
                <p:oleObj name="Visio" r:id="rId2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331075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5076056" y="332656"/>
            <a:ext cx="2304256" cy="1008112"/>
          </a:xfrm>
          <a:prstGeom prst="cloudCallout">
            <a:avLst>
              <a:gd name="adj1" fmla="val -61483"/>
              <a:gd name="adj2" fmla="val 89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用实验</a:t>
            </a:r>
            <a:r>
              <a:rPr lang="en-US" altLang="zh-CN" b="1" dirty="0"/>
              <a:t>9</a:t>
            </a:r>
            <a:r>
              <a:rPr lang="zh-CN" altLang="en-US" b="1" dirty="0"/>
              <a:t>的</a:t>
            </a:r>
            <a:r>
              <a:rPr lang="en-US" altLang="zh-CN" b="1" dirty="0"/>
              <a:t>ALU</a:t>
            </a:r>
            <a:r>
              <a:rPr lang="zh-CN" altLang="en-US" b="1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DE044C-A988-B1A4-D3C2-638D628CE168}"/>
              </a:ext>
            </a:extLst>
          </p:cNvPr>
          <p:cNvSpPr/>
          <p:nvPr/>
        </p:nvSpPr>
        <p:spPr>
          <a:xfrm>
            <a:off x="4247508" y="1318749"/>
            <a:ext cx="458661" cy="238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782C03-A525-AE25-2475-E288EE34E5E6}"/>
              </a:ext>
            </a:extLst>
          </p:cNvPr>
          <p:cNvSpPr/>
          <p:nvPr/>
        </p:nvSpPr>
        <p:spPr>
          <a:xfrm>
            <a:off x="2987824" y="2210225"/>
            <a:ext cx="458661" cy="168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8CF60-6A06-A36A-4034-889A51A46247}"/>
              </a:ext>
            </a:extLst>
          </p:cNvPr>
          <p:cNvSpPr/>
          <p:nvPr/>
        </p:nvSpPr>
        <p:spPr>
          <a:xfrm>
            <a:off x="5609245" y="2174268"/>
            <a:ext cx="458661" cy="238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ADBF4F-13CD-80CA-4AE6-D0088B76C414}"/>
              </a:ext>
            </a:extLst>
          </p:cNvPr>
          <p:cNvSpPr/>
          <p:nvPr/>
        </p:nvSpPr>
        <p:spPr>
          <a:xfrm>
            <a:off x="3504233" y="2708920"/>
            <a:ext cx="458661" cy="238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9CE67BE3-EE5B-265A-AA7E-24BADCFE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263" y="2207216"/>
            <a:ext cx="1244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SW[9]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D573AAF0-73CE-3D9A-06F2-F830725B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34" y="2204864"/>
            <a:ext cx="1244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SW[9]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6D39268E-BC1B-DC62-B709-3CBAE01C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85" y="2658664"/>
            <a:ext cx="1244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SW[9]</a:t>
            </a:r>
          </a:p>
        </p:txBody>
      </p:sp>
    </p:spTree>
    <p:extLst>
      <p:ext uri="{BB962C8B-B14F-4D97-AF65-F5344CB8AC3E}">
        <p14:creationId xmlns:p14="http://schemas.microsoft.com/office/powerpoint/2010/main" val="268381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：采用寄存器传输原理设计计数器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：基于多路选择器总线的寄存器传输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3</a:t>
            </a:r>
            <a:r>
              <a:rPr lang="zh-CN" altLang="en-US" sz="2800" dirty="0"/>
              <a:t>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：采用寄存器传输原理设计计数器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验证寄存器的设置初值功能</a:t>
            </a:r>
            <a:endParaRPr lang="en-US" altLang="zh-CN" dirty="0"/>
          </a:p>
          <a:p>
            <a:r>
              <a:rPr lang="zh-CN" altLang="en-US" dirty="0"/>
              <a:t>验证寄存器自增、自减功能</a:t>
            </a:r>
            <a:endParaRPr lang="en-US" altLang="zh-CN" dirty="0"/>
          </a:p>
          <a:p>
            <a:r>
              <a:rPr lang="zh-CN" altLang="en-US" dirty="0"/>
              <a:t>仿真需要包含以上功能的实现</a:t>
            </a:r>
            <a:endParaRPr lang="en-US" altLang="zh-CN" dirty="0"/>
          </a:p>
          <a:p>
            <a:r>
              <a:rPr lang="zh-CN" altLang="en-US" dirty="0"/>
              <a:t>（仿真代码已给出）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寄存器的设置初值功能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寄存器的自增、自减功能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ALU</a:t>
            </a:r>
            <a:r>
              <a:rPr lang="zh-CN" altLang="en-US" dirty="0"/>
              <a:t>运算功能</a:t>
            </a:r>
            <a:endParaRPr lang="en-US" altLang="zh-CN" dirty="0"/>
          </a:p>
          <a:p>
            <a:r>
              <a:rPr lang="zh-CN" altLang="en-US" dirty="0"/>
              <a:t>验证寄存器传输功能</a:t>
            </a:r>
            <a:endParaRPr lang="en-US" altLang="zh-CN" dirty="0"/>
          </a:p>
          <a:p>
            <a:r>
              <a:rPr lang="zh-CN" altLang="en-US" dirty="0"/>
              <a:t>仿真需要包含以上功能的实现</a:t>
            </a:r>
            <a:endParaRPr lang="en-US" altLang="zh-CN" dirty="0"/>
          </a:p>
          <a:p>
            <a:r>
              <a:rPr lang="zh-CN" altLang="en-US" dirty="0"/>
              <a:t>（仿真代码已给出）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4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掌握寄存器传输电路的工作原理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和寄存器传输电路的综合应用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基于多路选择器总线的寄存器传输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寄存器传输应用设计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一组二进制存储单元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一个寄存器可以用于存储一列二进制值，通常用于进行简单数据存储、移动和处理等操作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能存储信息并保存多个时钟周期，能用信号来控制“保存”或“加载”信息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如果</a:t>
            </a:r>
            <a:r>
              <a:rPr lang="en-US" altLang="zh-CN" sz="2800" u="sng" dirty="0">
                <a:ea typeface="宋体" pitchFamily="2" charset="-122"/>
              </a:rPr>
              <a:t>Load</a:t>
            </a:r>
            <a:r>
              <a:rPr lang="zh-CN" altLang="en-US" sz="2800" dirty="0">
                <a:ea typeface="宋体" pitchFamily="2" charset="-122"/>
              </a:rPr>
              <a:t>信号为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，允许时钟信号通过，如果为</a:t>
            </a:r>
            <a:r>
              <a:rPr lang="en-US" altLang="zh-CN" sz="2800" dirty="0">
                <a:ea typeface="宋体" pitchFamily="2" charset="-122"/>
              </a:rPr>
              <a:t>0</a:t>
            </a:r>
            <a:r>
              <a:rPr lang="zh-CN" altLang="en-US" sz="2800" dirty="0">
                <a:ea typeface="宋体" pitchFamily="2" charset="-122"/>
              </a:rPr>
              <a:t>则阻止时钟信号通过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2924531" y="5496470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114206" y="6060753"/>
            <a:ext cx="3962400" cy="457200"/>
            <a:chOff x="325" y="4045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25" y="4045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73155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触发器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Gated Clock</a:t>
            </a:r>
          </a:p>
        </p:txBody>
      </p:sp>
    </p:spTree>
    <p:extLst>
      <p:ext uri="{BB962C8B-B14F-4D97-AF65-F5344CB8AC3E}">
        <p14:creationId xmlns:p14="http://schemas.microsoft.com/office/powerpoint/2010/main" val="3307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 dirty="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08918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848</Words>
  <Application>Microsoft Macintosh PowerPoint</Application>
  <PresentationFormat>全屏显示(4:3)</PresentationFormat>
  <Paragraphs>183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黑体</vt:lpstr>
      <vt:lpstr>华文细黑</vt:lpstr>
      <vt:lpstr>微软雅黑</vt:lpstr>
      <vt:lpstr>Swiss 721 SWA</vt:lpstr>
      <vt:lpstr>Arial</vt:lpstr>
      <vt:lpstr>Calibri</vt:lpstr>
      <vt:lpstr>Gill Sans MT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</vt:lpstr>
      <vt:lpstr>寄存器传输</vt:lpstr>
      <vt:lpstr>采用寄存器传输原理的计数器</vt:lpstr>
      <vt:lpstr>控制模块的设计</vt:lpstr>
      <vt:lpstr>采用寄存器传输原理的计数器</vt:lpstr>
      <vt:lpstr>基于多路选择器总线的寄存器传输</vt:lpstr>
      <vt:lpstr>基于多路选择器总线的寄存器传输</vt:lpstr>
      <vt:lpstr>寄存器传输应用设计</vt:lpstr>
      <vt:lpstr>实验内容与步骤</vt:lpstr>
      <vt:lpstr>任务1：采用寄存器传输原理设计计数器</vt:lpstr>
      <vt:lpstr>任务2：基于ALU的数据传输应用设计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User</cp:lastModifiedBy>
  <cp:revision>374</cp:revision>
  <dcterms:created xsi:type="dcterms:W3CDTF">2011-08-03T07:44:17Z</dcterms:created>
  <dcterms:modified xsi:type="dcterms:W3CDTF">2023-12-08T13:18:14Z</dcterms:modified>
</cp:coreProperties>
</file>