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0" r:id="rId4"/>
    <p:sldId id="261" r:id="rId5"/>
    <p:sldId id="262" r:id="rId6"/>
    <p:sldId id="263" r:id="rId7"/>
    <p:sldId id="269" r:id="rId8"/>
    <p:sldId id="264" r:id="rId9"/>
    <p:sldId id="266" r:id="rId10"/>
    <p:sldId id="286" r:id="rId11"/>
    <p:sldId id="275" r:id="rId12"/>
    <p:sldId id="271" r:id="rId13"/>
    <p:sldId id="267" r:id="rId14"/>
    <p:sldId id="273" r:id="rId15"/>
    <p:sldId id="279" r:id="rId16"/>
    <p:sldId id="268" r:id="rId17"/>
    <p:sldId id="270" r:id="rId18"/>
    <p:sldId id="272" r:id="rId19"/>
    <p:sldId id="274" r:id="rId20"/>
    <p:sldId id="276" r:id="rId21"/>
    <p:sldId id="277" r:id="rId22"/>
    <p:sldId id="285" r:id="rId23"/>
    <p:sldId id="280" r:id="rId24"/>
    <p:sldId id="281" r:id="rId25"/>
    <p:sldId id="282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8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14C58-5643-C847-B125-E3BECB6E17B7}" type="datetimeFigureOut">
              <a:rPr lang="en-US" smtClean="0"/>
              <a:t>09/04/17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C83EC-B113-A44A-B644-DADBF98D8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7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adasdasd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C83EC-B113-A44A-B644-DADBF98D85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51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memory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C83EC-B113-A44A-B644-DADBF98D85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5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Loop-latch </a:t>
            </a:r>
            <a:r>
              <a:rPr lang="en-US" dirty="0" smtClean="0"/>
              <a:t>and </a:t>
            </a:r>
            <a:r>
              <a:rPr lang="en-US" i="1" dirty="0" smtClean="0"/>
              <a:t>function-return</a:t>
            </a:r>
            <a:r>
              <a:rPr lang="en-US" dirty="0" smtClean="0"/>
              <a:t> techniques are used to keep the size of updates minimum thus saving the energy.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C83EC-B113-A44A-B644-DADBF98D85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1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2C19-B8F2-C045-B719-D6C4CA77B502}" type="datetimeFigureOut">
              <a:rPr lang="en-US" smtClean="0"/>
              <a:t>09/04/17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ED3-ABF1-7048-987A-03B65536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3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2C19-B8F2-C045-B719-D6C4CA77B502}" type="datetimeFigureOut">
              <a:rPr lang="en-US" smtClean="0"/>
              <a:t>09/04/17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ED3-ABF1-7048-987A-03B65536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3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2C19-B8F2-C045-B719-D6C4CA77B502}" type="datetimeFigureOut">
              <a:rPr lang="en-US" smtClean="0"/>
              <a:t>09/04/17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ED3-ABF1-7048-987A-03B65536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2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2C19-B8F2-C045-B719-D6C4CA77B502}" type="datetimeFigureOut">
              <a:rPr lang="en-US" smtClean="0"/>
              <a:t>09/04/17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ED3-ABF1-7048-987A-03B65536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3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2C19-B8F2-C045-B719-D6C4CA77B502}" type="datetimeFigureOut">
              <a:rPr lang="en-US" smtClean="0"/>
              <a:t>09/04/17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ED3-ABF1-7048-987A-03B65536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6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2C19-B8F2-C045-B719-D6C4CA77B502}" type="datetimeFigureOut">
              <a:rPr lang="en-US" smtClean="0"/>
              <a:t>09/04/17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ED3-ABF1-7048-987A-03B65536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2C19-B8F2-C045-B719-D6C4CA77B502}" type="datetimeFigureOut">
              <a:rPr lang="en-US" smtClean="0"/>
              <a:t>09/04/17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ED3-ABF1-7048-987A-03B65536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9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2C19-B8F2-C045-B719-D6C4CA77B502}" type="datetimeFigureOut">
              <a:rPr lang="en-US" smtClean="0"/>
              <a:t>09/04/17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ED3-ABF1-7048-987A-03B65536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8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2C19-B8F2-C045-B719-D6C4CA77B502}" type="datetimeFigureOut">
              <a:rPr lang="en-US" smtClean="0"/>
              <a:t>09/04/17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ED3-ABF1-7048-987A-03B65536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2C19-B8F2-C045-B719-D6C4CA77B502}" type="datetimeFigureOut">
              <a:rPr lang="en-US" smtClean="0"/>
              <a:t>09/04/17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ED3-ABF1-7048-987A-03B65536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0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2C19-B8F2-C045-B719-D6C4CA77B502}" type="datetimeFigureOut">
              <a:rPr lang="en-US" smtClean="0"/>
              <a:t>09/04/17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ED3-ABF1-7048-987A-03B65536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0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32C19-B8F2-C045-B719-D6C4CA77B502}" type="datetimeFigureOut">
              <a:rPr lang="en-US" smtClean="0"/>
              <a:t>09/04/17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85ED3-ABF1-7048-987A-03B65536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Thesis </a:t>
            </a:r>
            <a:r>
              <a:rPr lang="en-US" dirty="0" err="1" smtClean="0"/>
              <a:t>Defence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Hassan Ali Khan </a:t>
            </a:r>
            <a:r>
              <a:rPr lang="mr-IN" dirty="0" smtClean="0"/>
              <a:t>–</a:t>
            </a:r>
            <a:r>
              <a:rPr lang="en-US" dirty="0" smtClean="0"/>
              <a:t> MS-CS’15</a:t>
            </a:r>
          </a:p>
          <a:p>
            <a:r>
              <a:rPr lang="en-US" dirty="0" smtClean="0"/>
              <a:t>LUMS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70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implementation</a:t>
            </a:r>
          </a:p>
          <a:p>
            <a:r>
              <a:rPr lang="en-US" dirty="0" smtClean="0"/>
              <a:t>Library integration</a:t>
            </a:r>
          </a:p>
          <a:p>
            <a:r>
              <a:rPr lang="en-US" dirty="0" smtClean="0"/>
              <a:t>Generating results on benchmark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1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Proposed Approach </a:t>
            </a:r>
            <a:r>
              <a:rPr lang="mr-IN" dirty="0"/>
              <a:t>–</a:t>
            </a:r>
            <a:r>
              <a:rPr lang="en-US" dirty="0"/>
              <a:t> INCH </a:t>
            </a:r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7" name="Rectangle: Rounded Corners 2"/>
          <p:cNvSpPr/>
          <p:nvPr/>
        </p:nvSpPr>
        <p:spPr>
          <a:xfrm>
            <a:off x="3104554" y="1515908"/>
            <a:ext cx="2883199" cy="4689473"/>
          </a:xfrm>
          <a:prstGeom prst="roundRect">
            <a:avLst>
              <a:gd name="adj" fmla="val 38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 dirty="0"/>
          </a:p>
        </p:txBody>
      </p:sp>
      <p:sp>
        <p:nvSpPr>
          <p:cNvPr id="8" name="Right Arrow 7"/>
          <p:cNvSpPr/>
          <p:nvPr/>
        </p:nvSpPr>
        <p:spPr bwMode="auto">
          <a:xfrm rot="5400000">
            <a:off x="4363740" y="2614875"/>
            <a:ext cx="438152" cy="342900"/>
          </a:xfrm>
          <a:prstGeom prst="rightArrow">
            <a:avLst>
              <a:gd name="adj1" fmla="val 40959"/>
              <a:gd name="adj2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6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5400000">
            <a:off x="4261869" y="3838131"/>
            <a:ext cx="641897" cy="342900"/>
          </a:xfrm>
          <a:prstGeom prst="rightArrow">
            <a:avLst>
              <a:gd name="adj1" fmla="val 40959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6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277891" y="3691652"/>
            <a:ext cx="15605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en-US" sz="1400" kern="1200" dirty="0">
                <a:cs typeface="Arial" panose="020B0604020202020204" pitchFamily="34" charset="0"/>
              </a:rPr>
              <a:t>Inch </a:t>
            </a:r>
          </a:p>
          <a:p>
            <a:r>
              <a:rPr lang="en-US" altLang="en-US" sz="1400" kern="1200" dirty="0">
                <a:cs typeface="Arial" panose="020B0604020202020204" pitchFamily="34" charset="0"/>
              </a:rPr>
              <a:t>Instrumentation</a:t>
            </a:r>
          </a:p>
        </p:txBody>
      </p:sp>
      <p:sp>
        <p:nvSpPr>
          <p:cNvPr id="11" name="Right Arrow 10"/>
          <p:cNvSpPr/>
          <p:nvPr/>
        </p:nvSpPr>
        <p:spPr bwMode="auto">
          <a:xfrm rot="5400000">
            <a:off x="4392347" y="5026082"/>
            <a:ext cx="419038" cy="342900"/>
          </a:xfrm>
          <a:prstGeom prst="rightArrow">
            <a:avLst>
              <a:gd name="adj1" fmla="val 40959"/>
              <a:gd name="adj2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6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650091" y="4835001"/>
            <a:ext cx="1828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400" kern="1200" dirty="0">
                <a:cs typeface="Arial" panose="020B0604020202020204" pitchFamily="34" charset="0"/>
              </a:rPr>
              <a:t>msp430-gcc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006553" y="4392677"/>
            <a:ext cx="1143000" cy="5334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Instrumented</a:t>
            </a:r>
          </a:p>
          <a:p>
            <a:pPr algn="ctr">
              <a:defRPr/>
            </a:pPr>
            <a:r>
              <a:rPr lang="en-US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C-code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006553" y="5486727"/>
            <a:ext cx="1143000" cy="5334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Executable</a:t>
            </a:r>
            <a:endParaRPr lang="en-US" sz="16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006553" y="3087376"/>
            <a:ext cx="1143000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C-code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5400000">
            <a:off x="4746329" y="2085028"/>
            <a:ext cx="457200" cy="1587"/>
          </a:xfrm>
          <a:prstGeom prst="straightConnector1">
            <a:avLst/>
          </a:prstGeom>
          <a:ln>
            <a:headEnd type="none"/>
            <a:tailEnd type="triangle" w="med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rot="16200000" flipH="1">
            <a:off x="3950991" y="2088203"/>
            <a:ext cx="457200" cy="1588"/>
          </a:xfrm>
          <a:prstGeom prst="straightConnector1">
            <a:avLst/>
          </a:prstGeom>
          <a:ln>
            <a:headEnd type="none"/>
            <a:tailEnd type="triangle" w="med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rot="5400000">
            <a:off x="5413078" y="2077091"/>
            <a:ext cx="476250" cy="1587"/>
          </a:xfrm>
          <a:prstGeom prst="straightConnector1">
            <a:avLst/>
          </a:prstGeom>
          <a:ln>
            <a:headEnd type="none"/>
            <a:tailEnd type="triangle" w="med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rot="5400000">
            <a:off x="3352504" y="2115191"/>
            <a:ext cx="552450" cy="1587"/>
          </a:xfrm>
          <a:prstGeom prst="straightConnector1">
            <a:avLst/>
          </a:prstGeom>
          <a:ln>
            <a:headEnd type="none"/>
            <a:tailEnd type="triangle" w="med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 rot="16200000" flipH="1">
            <a:off x="4293891" y="1837378"/>
            <a:ext cx="457200" cy="1588"/>
          </a:xfrm>
          <a:prstGeom prst="straightConnector1">
            <a:avLst/>
          </a:prstGeom>
          <a:ln>
            <a:headEnd type="none"/>
            <a:tailEnd type="triangle" w="med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 bwMode="auto">
          <a:xfrm>
            <a:off x="4058147" y="2325535"/>
            <a:ext cx="244475" cy="1492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2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394697" y="1930247"/>
            <a:ext cx="244475" cy="1476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2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731247" y="2325535"/>
            <a:ext cx="490538" cy="1492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2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731247" y="1930247"/>
            <a:ext cx="490538" cy="1476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2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526584" y="2325535"/>
            <a:ext cx="244475" cy="1492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2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385047" y="1930247"/>
            <a:ext cx="917575" cy="1476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2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385047" y="2127097"/>
            <a:ext cx="488950" cy="1492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2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385047" y="2325535"/>
            <a:ext cx="488950" cy="1492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2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385047" y="1582585"/>
            <a:ext cx="2386012" cy="2968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TinyOS</a:t>
            </a:r>
            <a: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Components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311353" y="2561222"/>
            <a:ext cx="1676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en-US" sz="1400" kern="1200" dirty="0" err="1">
                <a:cs typeface="Arial" panose="020B0604020202020204" pitchFamily="34" charset="0"/>
              </a:rPr>
              <a:t>nesC</a:t>
            </a:r>
            <a:r>
              <a:rPr lang="en-US" altLang="en-US" sz="1400" kern="1200" dirty="0">
                <a:cs typeface="Arial" panose="020B0604020202020204" pitchFamily="34" charset="0"/>
              </a:rPr>
              <a:t> </a:t>
            </a:r>
            <a:br>
              <a:rPr lang="en-US" altLang="en-US" sz="1400" kern="1200" dirty="0">
                <a:cs typeface="Arial" panose="020B0604020202020204" pitchFamily="34" charset="0"/>
              </a:rPr>
            </a:br>
            <a:r>
              <a:rPr lang="en-US" altLang="en-US" sz="1400" kern="1200" dirty="0">
                <a:cs typeface="Arial" panose="020B0604020202020204" pitchFamily="34" charset="0"/>
              </a:rPr>
              <a:t>compiler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27935" y="6427113"/>
            <a:ext cx="20190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/>
                <a:cs typeface="Arial"/>
              </a:rPr>
              <a:t>Block Diagram</a:t>
            </a:r>
            <a:endParaRPr 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480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 </a:t>
            </a:r>
            <a:r>
              <a:rPr lang="mr-IN" dirty="0"/>
              <a:t>–</a:t>
            </a:r>
            <a:r>
              <a:rPr lang="en-US" dirty="0"/>
              <a:t> INCH </a:t>
            </a:r>
            <a:r>
              <a:rPr lang="en-US" dirty="0" err="1"/>
              <a:t>Contd</a:t>
            </a:r>
            <a:endParaRPr lang="en-US" dirty="0"/>
          </a:p>
        </p:txBody>
      </p:sp>
      <p:pic>
        <p:nvPicPr>
          <p:cNvPr id="4" name="Content Placeholder 3" descr="Screen Shot 2016-12-13 at 12.05.0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75" b="-3375"/>
          <a:stretch>
            <a:fillRect/>
          </a:stretch>
        </p:blipFill>
        <p:spPr>
          <a:xfrm>
            <a:off x="457200" y="177482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40267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INCH Contd.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06867"/>
              </p:ext>
            </p:extLst>
          </p:nvPr>
        </p:nvGraphicFramePr>
        <p:xfrm>
          <a:off x="203084" y="1476375"/>
          <a:ext cx="3673065" cy="39057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673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75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Code</a:t>
                      </a:r>
                      <a:r>
                        <a:rPr lang="en-US" sz="2000" baseline="0" dirty="0" smtClean="0"/>
                        <a:t> Presented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09460">
                <a:tc>
                  <a:txBody>
                    <a:bodyPr/>
                    <a:lstStyle/>
                    <a:p>
                      <a:r>
                        <a:rPr lang="en-GB" sz="2000" dirty="0" err="1"/>
                        <a:t>int</a:t>
                      </a:r>
                      <a:r>
                        <a:rPr lang="en-GB" sz="2000" dirty="0"/>
                        <a:t> a=0,b=0</a:t>
                      </a:r>
                      <a:r>
                        <a:rPr lang="en-GB" sz="2000" dirty="0" smtClean="0"/>
                        <a:t>;</a:t>
                      </a:r>
                      <a:endParaRPr lang="en-GB" sz="2000" dirty="0"/>
                    </a:p>
                    <a:p>
                      <a:r>
                        <a:rPr lang="en-GB" sz="2000" dirty="0" err="1"/>
                        <a:t>int</a:t>
                      </a:r>
                      <a:r>
                        <a:rPr lang="en-GB" sz="2000" dirty="0"/>
                        <a:t> main(){</a:t>
                      </a:r>
                    </a:p>
                    <a:p>
                      <a:r>
                        <a:rPr lang="en-GB" sz="2000" dirty="0"/>
                        <a:t>   </a:t>
                      </a:r>
                      <a:r>
                        <a:rPr lang="en-GB" sz="2000" dirty="0" err="1"/>
                        <a:t>int</a:t>
                      </a:r>
                      <a:r>
                        <a:rPr lang="en-GB" sz="2000" dirty="0"/>
                        <a:t> y=</a:t>
                      </a:r>
                      <a:r>
                        <a:rPr lang="en-GB" sz="2000" dirty="0" err="1"/>
                        <a:t>foo</a:t>
                      </a:r>
                      <a:r>
                        <a:rPr lang="en-GB" sz="2000" dirty="0"/>
                        <a:t>(x);</a:t>
                      </a:r>
                    </a:p>
                    <a:p>
                      <a:r>
                        <a:rPr lang="en-GB" sz="2000" dirty="0"/>
                        <a:t>   if(y&lt;10)</a:t>
                      </a:r>
                      <a:r>
                        <a:rPr lang="en-GB" sz="2000" dirty="0" smtClean="0"/>
                        <a:t>{</a:t>
                      </a:r>
                    </a:p>
                    <a:p>
                      <a:r>
                        <a:rPr lang="en-GB" sz="2000" dirty="0" smtClean="0"/>
                        <a:t>             a</a:t>
                      </a:r>
                      <a:r>
                        <a:rPr lang="en-GB" sz="2000" dirty="0"/>
                        <a:t>++;</a:t>
                      </a:r>
                    </a:p>
                    <a:p>
                      <a:r>
                        <a:rPr lang="en-GB" sz="2000" baseline="0" dirty="0"/>
                        <a:t>   </a:t>
                      </a:r>
                      <a:r>
                        <a:rPr lang="en-GB" sz="2000" dirty="0"/>
                        <a:t>}</a:t>
                      </a:r>
                    </a:p>
                    <a:p>
                      <a:r>
                        <a:rPr lang="en-GB" sz="2000" dirty="0"/>
                        <a:t>   else{</a:t>
                      </a:r>
                    </a:p>
                    <a:p>
                      <a:r>
                        <a:rPr lang="en-GB" sz="2000" baseline="0" dirty="0" smtClean="0"/>
                        <a:t>             </a:t>
                      </a:r>
                      <a:r>
                        <a:rPr lang="en-GB" sz="2000" dirty="0" smtClean="0"/>
                        <a:t>b</a:t>
                      </a:r>
                      <a:r>
                        <a:rPr lang="en-GB" sz="2000" dirty="0"/>
                        <a:t>=b+1;</a:t>
                      </a:r>
                    </a:p>
                    <a:p>
                      <a:r>
                        <a:rPr lang="en-GB" sz="2000" baseline="0" dirty="0"/>
                        <a:t>   </a:t>
                      </a:r>
                      <a:r>
                        <a:rPr lang="en-US" sz="2000" dirty="0"/>
                        <a:t>} </a:t>
                      </a:r>
                    </a:p>
                    <a:p>
                      <a:r>
                        <a:rPr lang="en-US" sz="2000" dirty="0"/>
                        <a:t>      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14685"/>
              </p:ext>
            </p:extLst>
          </p:nvPr>
        </p:nvGraphicFramePr>
        <p:xfrm>
          <a:off x="4559300" y="1417638"/>
          <a:ext cx="4267200" cy="41452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26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 Instrumentation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int</a:t>
                      </a:r>
                      <a:r>
                        <a:rPr lang="en-GB" sz="2000" dirty="0" smtClean="0"/>
                        <a:t> a=0,b=0;</a:t>
                      </a:r>
                    </a:p>
                    <a:p>
                      <a:r>
                        <a:rPr lang="en-GB" sz="2000" dirty="0" err="1" smtClean="0"/>
                        <a:t>int</a:t>
                      </a:r>
                      <a:r>
                        <a:rPr lang="en-GB" sz="2000" dirty="0" smtClean="0"/>
                        <a:t> main(){</a:t>
                      </a:r>
                    </a:p>
                    <a:p>
                      <a:r>
                        <a:rPr lang="en-GB" sz="2000" dirty="0" smtClean="0"/>
                        <a:t>   </a:t>
                      </a:r>
                      <a:r>
                        <a:rPr lang="en-GB" sz="2000" dirty="0" err="1" smtClean="0"/>
                        <a:t>int</a:t>
                      </a:r>
                      <a:r>
                        <a:rPr lang="en-GB" sz="2000" dirty="0" smtClean="0"/>
                        <a:t> y=foo(x);</a:t>
                      </a:r>
                    </a:p>
                    <a:p>
                      <a:r>
                        <a:rPr lang="en-GB" sz="2000" dirty="0" smtClean="0"/>
                        <a:t>   if(y&lt;10){</a:t>
                      </a:r>
                    </a:p>
                    <a:p>
                      <a:r>
                        <a:rPr lang="en-GB" sz="2000" dirty="0" smtClean="0">
                          <a:solidFill>
                            <a:srgbClr val="FF9900"/>
                          </a:solidFill>
                        </a:rPr>
                        <a:t>      record(&amp;</a:t>
                      </a:r>
                      <a:r>
                        <a:rPr lang="en-GB" sz="2000" dirty="0" err="1" smtClean="0">
                          <a:solidFill>
                            <a:srgbClr val="FF9900"/>
                          </a:solidFill>
                        </a:rPr>
                        <a:t>a,sizeof</a:t>
                      </a:r>
                      <a:r>
                        <a:rPr lang="en-GB" sz="2000" dirty="0" smtClean="0">
                          <a:solidFill>
                            <a:srgbClr val="FF9900"/>
                          </a:solidFill>
                        </a:rPr>
                        <a:t>(a));</a:t>
                      </a:r>
                    </a:p>
                    <a:p>
                      <a:r>
                        <a:rPr lang="en-GB" sz="2000" baseline="0" dirty="0" smtClean="0"/>
                        <a:t>      </a:t>
                      </a:r>
                      <a:r>
                        <a:rPr lang="en-GB" sz="2000" dirty="0" smtClean="0"/>
                        <a:t>a++;</a:t>
                      </a:r>
                    </a:p>
                    <a:p>
                      <a:r>
                        <a:rPr lang="en-GB" sz="2000" baseline="0" dirty="0" smtClean="0"/>
                        <a:t>   </a:t>
                      </a:r>
                      <a:r>
                        <a:rPr lang="en-GB" sz="2000" dirty="0" smtClean="0"/>
                        <a:t>}</a:t>
                      </a:r>
                    </a:p>
                    <a:p>
                      <a:r>
                        <a:rPr lang="en-GB" sz="2000" dirty="0" smtClean="0"/>
                        <a:t>   else{</a:t>
                      </a:r>
                    </a:p>
                    <a:p>
                      <a:r>
                        <a:rPr lang="en-GB" sz="2000" baseline="0" dirty="0" smtClean="0">
                          <a:solidFill>
                            <a:srgbClr val="FF9900"/>
                          </a:solidFill>
                        </a:rPr>
                        <a:t>      </a:t>
                      </a:r>
                      <a:r>
                        <a:rPr lang="en-GB" sz="2000" kern="1200" dirty="0" smtClean="0">
                          <a:solidFill>
                            <a:srgbClr val="FF9900"/>
                          </a:solidFill>
                        </a:rPr>
                        <a:t>record(&amp;</a:t>
                      </a:r>
                      <a:r>
                        <a:rPr lang="en-GB" sz="2000" kern="1200" dirty="0" err="1" smtClean="0">
                          <a:solidFill>
                            <a:srgbClr val="FF9900"/>
                          </a:solidFill>
                        </a:rPr>
                        <a:t>b,sizeof</a:t>
                      </a:r>
                      <a:r>
                        <a:rPr lang="en-GB" sz="2000" kern="1200" dirty="0" smtClean="0">
                          <a:solidFill>
                            <a:srgbClr val="FF9900"/>
                          </a:solidFill>
                        </a:rPr>
                        <a:t>(b));</a:t>
                      </a:r>
                    </a:p>
                    <a:p>
                      <a:r>
                        <a:rPr lang="en-GB" sz="2000" baseline="0" dirty="0" smtClean="0"/>
                        <a:t>      </a:t>
                      </a:r>
                      <a:r>
                        <a:rPr lang="en-GB" sz="2000" dirty="0" smtClean="0"/>
                        <a:t>b=b+1;</a:t>
                      </a:r>
                    </a:p>
                    <a:p>
                      <a:r>
                        <a:rPr lang="en-GB" sz="2000" baseline="0" dirty="0" smtClean="0"/>
                        <a:t>   </a:t>
                      </a:r>
                      <a:r>
                        <a:rPr lang="en-US" sz="2000" dirty="0" smtClean="0"/>
                        <a:t>} </a:t>
                      </a:r>
                    </a:p>
                    <a:p>
                      <a:r>
                        <a:rPr lang="en-US" sz="2000" dirty="0" smtClean="0"/>
                        <a:t>       …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71399" y="3460750"/>
            <a:ext cx="775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4641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INCH Contd</a:t>
            </a:r>
            <a:r>
              <a:rPr lang="en-US" dirty="0"/>
              <a:t>.</a:t>
            </a:r>
          </a:p>
        </p:txBody>
      </p:sp>
      <p:pic>
        <p:nvPicPr>
          <p:cNvPr id="56" name="Picture 55" descr="Screen Shot 2016-12-13 at 1.48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661"/>
            <a:ext cx="9144000" cy="275517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44500" y="20002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69875" y="1406237"/>
            <a:ext cx="38523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Stack Optimization: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913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INCH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Optimization:</a:t>
            </a:r>
          </a:p>
          <a:p>
            <a:endParaRPr lang="en-US" dirty="0"/>
          </a:p>
        </p:txBody>
      </p:sp>
      <p:pic>
        <p:nvPicPr>
          <p:cNvPr id="9" name="Picture 8" descr="Screen Shot 2016-12-13 at 2.04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2405063"/>
            <a:ext cx="54610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51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250" y="274638"/>
            <a:ext cx="8229600" cy="1143000"/>
          </a:xfrm>
        </p:spPr>
        <p:txBody>
          <a:bodyPr/>
          <a:lstStyle/>
          <a:p>
            <a:r>
              <a:rPr lang="en-US" dirty="0" smtClean="0"/>
              <a:t>INCH-Initial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50" y="4830618"/>
            <a:ext cx="8229600" cy="11414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Checkpoint size when using an incremental approach (green bars) is significantly less than the complete application size (horizontal dotted line). This graph depicts the results of a simple </a:t>
            </a:r>
            <a:r>
              <a:rPr lang="en-US" dirty="0" err="1"/>
              <a:t>TinyOS</a:t>
            </a:r>
            <a:r>
              <a:rPr lang="en-US" dirty="0"/>
              <a:t> application that displays a counter, received in a packet, on the three LEDs of </a:t>
            </a:r>
            <a:r>
              <a:rPr lang="en-US" dirty="0" err="1" smtClean="0"/>
              <a:t>TelosB</a:t>
            </a:r>
            <a:r>
              <a:rPr lang="en-US" dirty="0" smtClean="0"/>
              <a:t>. </a:t>
            </a:r>
            <a:r>
              <a:rPr lang="en-US" dirty="0"/>
              <a:t>The application is interrupted after every 10 seconds to checkpoint and restore its state.</a:t>
            </a:r>
          </a:p>
        </p:txBody>
      </p:sp>
      <p:pic>
        <p:nvPicPr>
          <p:cNvPr id="4" name="Picture 3" descr="ic-dec-ha.png"/>
          <p:cNvPicPr>
            <a:picLocks noChangeAspect="1"/>
          </p:cNvPicPr>
          <p:nvPr/>
        </p:nvPicPr>
        <p:blipFill>
          <a:blip r:embed="rId2" cstate="print"/>
          <a:srcRect l="3200" r="1880" b="3800"/>
          <a:stretch>
            <a:fillRect/>
          </a:stretch>
        </p:blipFill>
        <p:spPr>
          <a:xfrm>
            <a:off x="5077649" y="10594015"/>
            <a:ext cx="5514151" cy="3345665"/>
          </a:xfrm>
          <a:prstGeom prst="rect">
            <a:avLst/>
          </a:prstGeom>
        </p:spPr>
      </p:pic>
      <p:pic>
        <p:nvPicPr>
          <p:cNvPr id="6" name="Picture 5" descr="ic-dec-ha.png"/>
          <p:cNvPicPr>
            <a:picLocks noChangeAspect="1"/>
          </p:cNvPicPr>
          <p:nvPr/>
        </p:nvPicPr>
        <p:blipFill>
          <a:blip r:embed="rId2" cstate="print"/>
          <a:srcRect l="3200" r="1880" b="3800"/>
          <a:stretch>
            <a:fillRect/>
          </a:stretch>
        </p:blipFill>
        <p:spPr>
          <a:xfrm>
            <a:off x="5230049" y="10746415"/>
            <a:ext cx="5514151" cy="33456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11500" y="25082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ic-dec-ha.png"/>
          <p:cNvPicPr>
            <a:picLocks noChangeAspect="1"/>
          </p:cNvPicPr>
          <p:nvPr/>
        </p:nvPicPr>
        <p:blipFill>
          <a:blip r:embed="rId2" cstate="print"/>
          <a:srcRect l="3200" r="1880" b="3800"/>
          <a:stretch>
            <a:fillRect/>
          </a:stretch>
        </p:blipFill>
        <p:spPr>
          <a:xfrm>
            <a:off x="1613725" y="1417638"/>
            <a:ext cx="5514151" cy="334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8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INCH - Detailed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Test Applications</a:t>
            </a:r>
          </a:p>
          <a:p>
            <a:endParaRPr lang="en-US" dirty="0"/>
          </a:p>
          <a:p>
            <a:pPr lvl="1"/>
            <a:r>
              <a:rPr lang="en-US" b="1" dirty="0"/>
              <a:t>Sense</a:t>
            </a:r>
            <a:r>
              <a:rPr lang="en-US" dirty="0" smtClean="0"/>
              <a:t>: </a:t>
            </a:r>
            <a:r>
              <a:rPr lang="en-US" dirty="0"/>
              <a:t>A typical sensing application that randomly (range: 1ms--10ms) samples a sensor, and calculates the average over an array </a:t>
            </a:r>
            <a:endParaRPr lang="en-US" dirty="0" smtClean="0"/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FFT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This </a:t>
            </a:r>
            <a:r>
              <a:rPr lang="en-US" dirty="0"/>
              <a:t>application repeatedly calculates the FFT on a randomly populated (32 bit</a:t>
            </a:r>
            <a:r>
              <a:rPr lang="en-US" dirty="0" smtClean="0"/>
              <a:t>) long </a:t>
            </a:r>
            <a:r>
              <a:rPr lang="en-US" dirty="0"/>
              <a:t>integer array of size 448 (1792 bytes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 smtClean="0"/>
              <a:t>RSA</a:t>
            </a:r>
            <a:r>
              <a:rPr lang="en-US" dirty="0" smtClean="0"/>
              <a:t>: </a:t>
            </a:r>
            <a:r>
              <a:rPr lang="en-US" dirty="0"/>
              <a:t>This application repeatedly computes RSA over a </a:t>
            </a:r>
            <a:r>
              <a:rPr lang="en-US" dirty="0" smtClean="0"/>
              <a:t>randomly </a:t>
            </a:r>
            <a:r>
              <a:rPr lang="en-US" dirty="0"/>
              <a:t>populated character array of size 2400 bytes, 60 bytes at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8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INCH - Detailed </a:t>
            </a:r>
            <a:r>
              <a:rPr lang="en-US" dirty="0" smtClean="0"/>
              <a:t>Results Contd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Updates</a:t>
            </a:r>
            <a:r>
              <a:rPr lang="en-US" dirty="0" smtClean="0"/>
              <a:t>:</a:t>
            </a:r>
            <a:endParaRPr lang="en-US" dirty="0"/>
          </a:p>
          <a:p>
            <a:pPr marL="457200" lvl="1" indent="0">
              <a:buNone/>
            </a:pPr>
            <a:endParaRPr lang="en-US" sz="1600" dirty="0" smtClean="0">
              <a:latin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alibri"/>
                <a:cs typeface="Calibri"/>
              </a:rPr>
              <a:t>Following </a:t>
            </a:r>
            <a:r>
              <a:rPr lang="en-US" sz="1600" dirty="0">
                <a:latin typeface="Calibri"/>
                <a:cs typeface="Calibri"/>
              </a:rPr>
              <a:t>are the bitmap representations of actual RAM updates over multiple </a:t>
            </a:r>
            <a:r>
              <a:rPr lang="en-US" sz="1600" dirty="0" smtClean="0">
                <a:latin typeface="Calibri"/>
                <a:cs typeface="Calibri"/>
              </a:rPr>
              <a:t>execution, </a:t>
            </a:r>
            <a:endParaRPr lang="en-US" dirty="0"/>
          </a:p>
        </p:txBody>
      </p:sp>
      <p:pic>
        <p:nvPicPr>
          <p:cNvPr id="5" name="Picture 4" descr="bitmap-r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228" y="3189288"/>
            <a:ext cx="2459572" cy="2936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9250" y="6118910"/>
            <a:ext cx="1474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Bitmap-Sense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pic>
        <p:nvPicPr>
          <p:cNvPr id="7" name="Picture 6" descr="bitmap-sen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89288"/>
            <a:ext cx="2844800" cy="29452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05650" y="6106820"/>
            <a:ext cx="129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Bitmap-RSA</a:t>
            </a:r>
          </a:p>
          <a:p>
            <a:endParaRPr lang="en-US" dirty="0"/>
          </a:p>
        </p:txBody>
      </p:sp>
      <p:pic>
        <p:nvPicPr>
          <p:cNvPr id="10" name="Picture 9" descr="bitmap-fft-fin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938" y="3149279"/>
            <a:ext cx="2643466" cy="29575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4800" y="6118910"/>
            <a:ext cx="1252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Bitmap-FFT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4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INCH - Detailed Results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Updates:</a:t>
            </a:r>
          </a:p>
        </p:txBody>
      </p:sp>
      <p:pic>
        <p:nvPicPr>
          <p:cNvPr id="4" name="Picture 3" descr="Screen Shot 2016-12-13 at 1.00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50416"/>
            <a:ext cx="2538413" cy="2538413"/>
          </a:xfrm>
          <a:prstGeom prst="rect">
            <a:avLst/>
          </a:prstGeom>
        </p:spPr>
      </p:pic>
      <p:pic>
        <p:nvPicPr>
          <p:cNvPr id="5" name="Picture 4" descr="Screen Shot 2016-12-13 at 12.59.5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170" y="2750416"/>
            <a:ext cx="2528380" cy="2538413"/>
          </a:xfrm>
          <a:prstGeom prst="rect">
            <a:avLst/>
          </a:prstGeom>
        </p:spPr>
      </p:pic>
      <p:pic>
        <p:nvPicPr>
          <p:cNvPr id="6" name="Picture 5" descr="Screen Shot 2016-12-13 at 12.59.1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750416"/>
            <a:ext cx="2555874" cy="2561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6000" y="5318165"/>
            <a:ext cx="139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Blocks-Sense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3215" y="5344121"/>
            <a:ext cx="121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Blocks-RSA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5318165"/>
            <a:ext cx="117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Blocks-FFT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2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enable the transiently powered device to retain it’s computational state across multiple activation cycles?</a:t>
            </a:r>
          </a:p>
          <a:p>
            <a:r>
              <a:rPr lang="en-US" dirty="0" smtClean="0"/>
              <a:t>Conventional Approach:</a:t>
            </a:r>
          </a:p>
          <a:p>
            <a:pPr lvl="1"/>
            <a:r>
              <a:rPr lang="en-US" dirty="0" smtClean="0"/>
              <a:t>To save the complete state of RAM and registers after regular intervals</a:t>
            </a:r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Energy expensive and time consuming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3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INCH - Detailed Results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828675"/>
          </a:xfrm>
        </p:spPr>
        <p:txBody>
          <a:bodyPr/>
          <a:lstStyle/>
          <a:p>
            <a:r>
              <a:rPr lang="en-US" dirty="0" smtClean="0"/>
              <a:t>Checkpoint Size: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12-13 at 1.40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7558"/>
            <a:ext cx="2774950" cy="2774950"/>
          </a:xfrm>
          <a:prstGeom prst="rect">
            <a:avLst/>
          </a:prstGeom>
        </p:spPr>
      </p:pic>
      <p:pic>
        <p:nvPicPr>
          <p:cNvPr id="5" name="Picture 4" descr="Screen Shot 2016-12-13 at 1.41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707837"/>
            <a:ext cx="2768599" cy="2774671"/>
          </a:xfrm>
          <a:prstGeom prst="rect">
            <a:avLst/>
          </a:prstGeom>
        </p:spPr>
      </p:pic>
      <p:pic>
        <p:nvPicPr>
          <p:cNvPr id="6" name="Picture 5" descr="Screen Shot 2016-12-13 at 1.41.5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49" y="2707557"/>
            <a:ext cx="2774951" cy="27749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6000" y="5617250"/>
            <a:ext cx="116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Size-Sense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1775" y="561467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Size-FFT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4675" y="5617250"/>
            <a:ext cx="98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Size-Size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08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INCH - Detailed Results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r>
              <a:rPr lang="en-US" dirty="0" smtClean="0"/>
              <a:t>Energy Efficiency:</a:t>
            </a:r>
            <a:endParaRPr lang="en-US" dirty="0"/>
          </a:p>
        </p:txBody>
      </p:sp>
      <p:pic>
        <p:nvPicPr>
          <p:cNvPr id="4" name="Picture 3" descr="Screen Shot 2016-12-13 at 1.54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74" y="207962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44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Time of interruption for checkpoint</a:t>
            </a:r>
          </a:p>
          <a:p>
            <a:endParaRPr lang="en-US" dirty="0"/>
          </a:p>
          <a:p>
            <a:r>
              <a:rPr lang="en-US" dirty="0" smtClean="0"/>
              <a:t>Additional computations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1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Research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to port INCH to other platforms and evaluate another approach for state retention</a:t>
            </a:r>
          </a:p>
          <a:p>
            <a:endParaRPr lang="en-US" dirty="0" smtClean="0"/>
          </a:p>
          <a:p>
            <a:r>
              <a:rPr lang="en-US" dirty="0" smtClean="0"/>
              <a:t>I am also working with </a:t>
            </a:r>
            <a:r>
              <a:rPr lang="en-US" dirty="0" err="1" smtClean="0"/>
              <a:t>Dr.Suleman</a:t>
            </a:r>
            <a:r>
              <a:rPr lang="en-US" dirty="0" smtClean="0"/>
              <a:t> </a:t>
            </a:r>
            <a:r>
              <a:rPr lang="en-US" dirty="0" err="1" smtClean="0"/>
              <a:t>Shahid</a:t>
            </a:r>
            <a:r>
              <a:rPr lang="en-US" dirty="0" smtClean="0"/>
              <a:t> on the project titles as “</a:t>
            </a:r>
            <a:r>
              <a:rPr lang="en-US" dirty="0"/>
              <a:t>Assistive learning Environment for Autistic Children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 for Checkpointing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“When to checkpoint” is still </a:t>
            </a:r>
            <a:r>
              <a:rPr lang="en-US" sz="2200" dirty="0" smtClean="0"/>
              <a:t>unanswered</a:t>
            </a:r>
          </a:p>
          <a:p>
            <a:r>
              <a:rPr lang="en-US" sz="2200" dirty="0" smtClean="0"/>
              <a:t>Read/write of non consecutive bytes are ~5x more energy expensive than read/write of consecutive bytes.</a:t>
            </a:r>
          </a:p>
          <a:p>
            <a:r>
              <a:rPr lang="en-US" sz="2200" dirty="0" smtClean="0"/>
              <a:t>Number of times update checkpoint routine is called during the applications execution on mote.</a:t>
            </a:r>
            <a:endParaRPr lang="en-US" sz="2200" dirty="0"/>
          </a:p>
          <a:p>
            <a:r>
              <a:rPr lang="en-US" sz="2200" dirty="0"/>
              <a:t>C</a:t>
            </a:r>
            <a:r>
              <a:rPr lang="en-US" sz="2200" dirty="0" smtClean="0"/>
              <a:t>heckpointing algorithm should reduce the overhead of number of bytes to be updated on secondary storage after each execution cycle and correctly predicting when to checkpoint by using no/minimum additional hardware</a:t>
            </a:r>
          </a:p>
          <a:p>
            <a:r>
              <a:rPr lang="en-US" sz="2200" dirty="0" smtClean="0"/>
              <a:t>To resolve the above mentioned issues I propose a checkpointing algorithm which exploits the behavior of application.</a:t>
            </a:r>
            <a:endParaRPr lang="en-US" sz="2200" dirty="0" smtClean="0"/>
          </a:p>
          <a:p>
            <a:pPr marL="0" indent="0" algn="ctr">
              <a:buNone/>
            </a:pPr>
            <a:r>
              <a:rPr lang="en-US" b="1" dirty="0" smtClean="0"/>
              <a:t>“Variables to code paths binding(VCPB)”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803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in VCPB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 smtClean="0"/>
              <a:t>In this approach the static analyzer will find all the possible code </a:t>
            </a:r>
            <a:r>
              <a:rPr lang="en-US" sz="2200" dirty="0" smtClean="0"/>
              <a:t>paths(if, Switch, Functional call etc.)</a:t>
            </a:r>
          </a:p>
          <a:p>
            <a:endParaRPr lang="en-US" sz="2200" dirty="0" smtClean="0"/>
          </a:p>
          <a:p>
            <a:r>
              <a:rPr lang="en-US" sz="2200" dirty="0" smtClean="0"/>
              <a:t>Total number of modifiable bytes of </a:t>
            </a:r>
            <a:r>
              <a:rPr lang="en-US" sz="2200" dirty="0"/>
              <a:t>global data </a:t>
            </a:r>
            <a:r>
              <a:rPr lang="en-US" sz="2200" dirty="0" smtClean="0"/>
              <a:t>segment in each code </a:t>
            </a:r>
            <a:r>
              <a:rPr lang="en-US" sz="2200" dirty="0" smtClean="0"/>
              <a:t>path </a:t>
            </a:r>
            <a:r>
              <a:rPr lang="en-US" sz="2200" dirty="0" smtClean="0"/>
              <a:t>will be </a:t>
            </a:r>
            <a:r>
              <a:rPr lang="en-US" sz="2200" dirty="0" smtClean="0"/>
              <a:t>calculated offline( in static analysis phase)</a:t>
            </a:r>
          </a:p>
          <a:p>
            <a:endParaRPr lang="en-US" sz="2200" dirty="0" smtClean="0"/>
          </a:p>
          <a:p>
            <a:r>
              <a:rPr lang="en-US" sz="2200" dirty="0" smtClean="0"/>
              <a:t>Object of data </a:t>
            </a:r>
            <a:r>
              <a:rPr lang="en-US" sz="2200" dirty="0" smtClean="0"/>
              <a:t>structure for particular code paths will hold a list of all the </a:t>
            </a:r>
            <a:r>
              <a:rPr lang="en-US" sz="2200" dirty="0" smtClean="0"/>
              <a:t>to-be modified memory </a:t>
            </a:r>
            <a:r>
              <a:rPr lang="en-US" sz="2200" dirty="0" smtClean="0"/>
              <a:t>addresses in </a:t>
            </a:r>
            <a:r>
              <a:rPr lang="en-US" sz="2200" dirty="0" smtClean="0"/>
              <a:t>that path.</a:t>
            </a:r>
          </a:p>
          <a:p>
            <a:endParaRPr lang="en-US" sz="2200" dirty="0" smtClean="0"/>
          </a:p>
          <a:p>
            <a:r>
              <a:rPr lang="en-US" sz="2200" dirty="0" smtClean="0"/>
              <a:t>A call for routine </a:t>
            </a:r>
            <a:r>
              <a:rPr lang="en-US" sz="2200" dirty="0" smtClean="0"/>
              <a:t>“</a:t>
            </a:r>
            <a:r>
              <a:rPr lang="en-US" sz="2200" b="1" dirty="0" err="1" smtClean="0"/>
              <a:t>CheckEnergyLeft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nextCodePath</a:t>
            </a:r>
            <a:r>
              <a:rPr lang="en-US" sz="2200" b="1" dirty="0" smtClean="0"/>
              <a:t>)”</a:t>
            </a:r>
            <a:r>
              <a:rPr lang="en-US" sz="2200" dirty="0" smtClean="0"/>
              <a:t> </a:t>
            </a:r>
            <a:r>
              <a:rPr lang="en-US" sz="2200" dirty="0" smtClean="0"/>
              <a:t>will be added before the </a:t>
            </a:r>
            <a:r>
              <a:rPr lang="en-US" sz="2200" dirty="0" smtClean="0"/>
              <a:t>execution of </a:t>
            </a:r>
            <a:r>
              <a:rPr lang="en-US" sz="2200" dirty="0" smtClean="0"/>
              <a:t>any code </a:t>
            </a:r>
            <a:r>
              <a:rPr lang="en-US" sz="2200" dirty="0" smtClean="0"/>
              <a:t>path(parser will edit the source code before installation) </a:t>
            </a:r>
            <a:r>
              <a:rPr lang="en-US" sz="2200" dirty="0" smtClean="0"/>
              <a:t>and feasibility of checkpoint will be </a:t>
            </a:r>
            <a:r>
              <a:rPr lang="en-US" sz="2200" dirty="0" smtClean="0"/>
              <a:t>calculated( most probably would be in-line assembly to reduce the operation cycles of MCU)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48108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</a:t>
            </a:r>
            <a:r>
              <a:rPr lang="en-US" dirty="0" smtClean="0"/>
              <a:t>W</a:t>
            </a:r>
            <a:r>
              <a:rPr lang="en-US" dirty="0" smtClean="0"/>
              <a:t>rite Optimization in VCPB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avoid non consecutive bytes write on secondary storage </a:t>
            </a:r>
            <a:r>
              <a:rPr lang="en-US" dirty="0" smtClean="0"/>
              <a:t>I propose the following method.</a:t>
            </a:r>
          </a:p>
          <a:p>
            <a:pPr lvl="1"/>
            <a:r>
              <a:rPr lang="en-US" dirty="0" smtClean="0"/>
              <a:t>We will run the application on mote multiple times and after specific time intervals the address of the modified locations will be sent to PC (via seria</a:t>
            </a:r>
            <a:r>
              <a:rPr lang="en-US" dirty="0" smtClean="0"/>
              <a:t>l bus comm.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After learning the behavior of the application the linker will relocate the variables to be consecutive that are mostly modified in test runs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261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classes for relative work are: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class uses separate memory for checkpoint and normal computations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class uses non-volatile memory as their </a:t>
            </a:r>
            <a:r>
              <a:rPr lang="en-US" dirty="0"/>
              <a:t>only memory space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363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1</a:t>
            </a:r>
            <a:r>
              <a:rPr lang="en-US" baseline="30000" dirty="0" smtClean="0"/>
              <a:t>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MementOS</a:t>
            </a:r>
            <a:r>
              <a:rPr lang="en-US" dirty="0" smtClean="0"/>
              <a:t>(ASPLOS’11):</a:t>
            </a:r>
          </a:p>
          <a:p>
            <a:pPr lvl="1"/>
            <a:r>
              <a:rPr lang="en-US" dirty="0" smtClean="0"/>
              <a:t>Puts the trigger for updating the checkpoint at the end of loop iteration (</a:t>
            </a:r>
            <a:r>
              <a:rPr lang="en-US" i="1" dirty="0" smtClean="0"/>
              <a:t>loop-latch</a:t>
            </a:r>
            <a:r>
              <a:rPr lang="en-US" dirty="0" smtClean="0"/>
              <a:t>)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Decision to update the checkpoint is based on a voltage threshold(</a:t>
            </a:r>
            <a:r>
              <a:rPr lang="en-US" dirty="0"/>
              <a:t>t</a:t>
            </a:r>
            <a:r>
              <a:rPr lang="en-US" dirty="0" smtClean="0"/>
              <a:t>hreshold is decided by repeated experiments)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Hibernus</a:t>
            </a:r>
            <a:r>
              <a:rPr lang="en-US" dirty="0" smtClean="0"/>
              <a:t>(IEEE’15):</a:t>
            </a:r>
          </a:p>
          <a:p>
            <a:pPr lvl="1"/>
            <a:r>
              <a:rPr lang="en-US" dirty="0" smtClean="0"/>
              <a:t>Puts the trigger for updating the checkpoint at </a:t>
            </a:r>
            <a:r>
              <a:rPr lang="en-US" i="1" dirty="0" smtClean="0"/>
              <a:t>function return </a:t>
            </a:r>
            <a:r>
              <a:rPr lang="en-US" dirty="0" smtClean="0"/>
              <a:t>Uses FRAM	</a:t>
            </a:r>
          </a:p>
          <a:p>
            <a:pPr lvl="1"/>
            <a:r>
              <a:rPr lang="en-US" dirty="0" smtClean="0"/>
              <a:t>User hardware interrupt to detect if system voltage drops below the specific level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750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2</a:t>
            </a:r>
            <a:r>
              <a:rPr lang="en-US" baseline="30000" dirty="0" smtClean="0"/>
              <a:t>nd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Recall:</a:t>
            </a:r>
          </a:p>
          <a:p>
            <a:pPr lvl="1"/>
            <a:r>
              <a:rPr lang="en-US" dirty="0" smtClean="0"/>
              <a:t>Uses FRAM as the only program space </a:t>
            </a:r>
          </a:p>
          <a:p>
            <a:pPr lvl="1"/>
            <a:r>
              <a:rPr lang="en-US" dirty="0" smtClean="0"/>
              <a:t>FRAM for both normal computations and system’s state in case of energy un-availability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75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</a:t>
            </a:r>
            <a:r>
              <a:rPr lang="en-US" dirty="0"/>
              <a:t>C</a:t>
            </a:r>
            <a:r>
              <a:rPr lang="en-US" dirty="0" smtClean="0"/>
              <a:t>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MementOS</a:t>
            </a:r>
            <a:r>
              <a:rPr lang="en-US" dirty="0" smtClean="0"/>
              <a:t>, </a:t>
            </a:r>
            <a:r>
              <a:rPr lang="en-US" dirty="0" err="1" smtClean="0"/>
              <a:t>Hibernus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Advantages: Propose optimizations </a:t>
            </a:r>
            <a:r>
              <a:rPr lang="en-US" i="1" dirty="0" smtClean="0"/>
              <a:t>as loop-latch</a:t>
            </a:r>
            <a:r>
              <a:rPr lang="en-US" dirty="0" smtClean="0"/>
              <a:t> and </a:t>
            </a:r>
            <a:r>
              <a:rPr lang="en-US" i="1" dirty="0" smtClean="0"/>
              <a:t>function-returns</a:t>
            </a:r>
          </a:p>
          <a:p>
            <a:pPr lvl="1"/>
            <a:r>
              <a:rPr lang="en-US" dirty="0" smtClean="0"/>
              <a:t>Drawbacks/Limitations: </a:t>
            </a:r>
          </a:p>
          <a:p>
            <a:pPr lvl="2"/>
            <a:r>
              <a:rPr lang="en-US" dirty="0" smtClean="0"/>
              <a:t>Keeps on re-writing the un-modified area of RAM in every checkpoint</a:t>
            </a:r>
          </a:p>
          <a:p>
            <a:pPr lvl="2"/>
            <a:r>
              <a:rPr lang="en-US" dirty="0" smtClean="0"/>
              <a:t>Inability to affirm checkpoint’s consistency(Limited size of FRAM)</a:t>
            </a:r>
          </a:p>
          <a:p>
            <a:pPr lvl="2"/>
            <a:endParaRPr lang="en-US" dirty="0"/>
          </a:p>
          <a:p>
            <a:pPr lvl="3"/>
            <a:endParaRPr lang="en-US" dirty="0" smtClean="0"/>
          </a:p>
          <a:p>
            <a:r>
              <a:rPr lang="en-US" dirty="0" smtClean="0"/>
              <a:t>Quick Recall:</a:t>
            </a:r>
          </a:p>
          <a:p>
            <a:pPr lvl="1"/>
            <a:r>
              <a:rPr lang="en-US" dirty="0" smtClean="0"/>
              <a:t>Advantages:  lesser amount of data to be saved</a:t>
            </a:r>
          </a:p>
          <a:p>
            <a:pPr lvl="1"/>
            <a:r>
              <a:rPr lang="en-US" dirty="0" smtClean="0"/>
              <a:t>Drawbacks/Limitations:</a:t>
            </a:r>
          </a:p>
          <a:p>
            <a:pPr lvl="2"/>
            <a:r>
              <a:rPr lang="en-US" dirty="0" smtClean="0"/>
              <a:t>FRAM consumes more energy for read/write operations as compared to SRAM</a:t>
            </a:r>
          </a:p>
          <a:p>
            <a:pPr lvl="2"/>
            <a:r>
              <a:rPr lang="en-US" dirty="0" smtClean="0"/>
              <a:t>Potential data-consistency issues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08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/>
              <a:buChar char="•"/>
            </a:pPr>
            <a:r>
              <a:rPr lang="en-GB" dirty="0" smtClean="0">
                <a:latin typeface="Calibri"/>
                <a:cs typeface="Calibri"/>
              </a:rPr>
              <a:t>Challenges to be addressed in checkpointing for IoT are</a:t>
            </a:r>
          </a:p>
          <a:p>
            <a:pPr marL="457200" lvl="1" indent="0">
              <a:buNone/>
            </a:pPr>
            <a:endParaRPr lang="en-GB" dirty="0" smtClean="0">
              <a:latin typeface="Calibri"/>
              <a:cs typeface="Calibri"/>
            </a:endParaRPr>
          </a:p>
          <a:p>
            <a:pPr lvl="2"/>
            <a:r>
              <a:rPr lang="en-GB" dirty="0" smtClean="0">
                <a:latin typeface="Calibri"/>
                <a:cs typeface="Calibri"/>
              </a:rPr>
              <a:t>Minimize the </a:t>
            </a:r>
            <a:r>
              <a:rPr lang="en-GB" dirty="0">
                <a:latin typeface="Calibri"/>
                <a:cs typeface="Calibri"/>
              </a:rPr>
              <a:t>number of write </a:t>
            </a:r>
            <a:r>
              <a:rPr lang="en-GB" dirty="0" smtClean="0">
                <a:latin typeface="Calibri"/>
                <a:cs typeface="Calibri"/>
              </a:rPr>
              <a:t>operations.</a:t>
            </a:r>
          </a:p>
          <a:p>
            <a:pPr lvl="2"/>
            <a:endParaRPr lang="en-GB" dirty="0">
              <a:latin typeface="Calibri"/>
              <a:cs typeface="Calibri"/>
            </a:endParaRPr>
          </a:p>
          <a:p>
            <a:pPr lvl="2"/>
            <a:r>
              <a:rPr lang="en-GB" dirty="0" smtClean="0">
                <a:latin typeface="Calibri"/>
                <a:cs typeface="Calibri"/>
              </a:rPr>
              <a:t>Right time to update the checkpoint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231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INCH- </a:t>
            </a:r>
            <a:r>
              <a:rPr lang="en-US" sz="3000" dirty="0" smtClean="0">
                <a:latin typeface="Calibri"/>
                <a:cs typeface="Calibri"/>
              </a:rPr>
              <a:t>Incremental </a:t>
            </a:r>
            <a:r>
              <a:rPr lang="en-US" sz="3000" dirty="0">
                <a:latin typeface="Calibri"/>
                <a:cs typeface="Calibri"/>
              </a:rPr>
              <a:t>Checkpointing for Interruptible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Introduction: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sz="2000" dirty="0"/>
              <a:t>Computational state is only changed by a </a:t>
            </a:r>
            <a:r>
              <a:rPr lang="en-US" sz="2000" dirty="0" smtClean="0"/>
              <a:t>few 	statements </a:t>
            </a:r>
          </a:p>
          <a:p>
            <a:pPr lvl="1"/>
            <a:r>
              <a:rPr lang="en-US" sz="2000" dirty="0" smtClean="0"/>
              <a:t>INCH instrument </a:t>
            </a:r>
            <a:r>
              <a:rPr lang="en-US" sz="2000" dirty="0"/>
              <a:t>the source code to record </a:t>
            </a:r>
            <a:r>
              <a:rPr lang="en-US" sz="2000" dirty="0" smtClean="0"/>
              <a:t>memory </a:t>
            </a:r>
            <a:r>
              <a:rPr lang="en-US" sz="2000" dirty="0"/>
              <a:t>locations </a:t>
            </a:r>
            <a:r>
              <a:rPr lang="en-US" sz="2000" dirty="0" smtClean="0"/>
              <a:t>before </a:t>
            </a:r>
            <a:r>
              <a:rPr lang="en-US" sz="2000" dirty="0"/>
              <a:t>the execution of such state-modifying statements. </a:t>
            </a:r>
            <a:endParaRPr lang="en-US" sz="2000" dirty="0" smtClean="0"/>
          </a:p>
          <a:p>
            <a:pPr lvl="1"/>
            <a:r>
              <a:rPr lang="en-US" sz="2000" dirty="0"/>
              <a:t>O</a:t>
            </a:r>
            <a:r>
              <a:rPr lang="en-US" sz="2000" dirty="0" smtClean="0"/>
              <a:t>ffers </a:t>
            </a:r>
            <a:r>
              <a:rPr lang="en-US" sz="2000" dirty="0"/>
              <a:t>a </a:t>
            </a:r>
            <a:r>
              <a:rPr lang="en-US" sz="2000" dirty="0" smtClean="0"/>
              <a:t>better tradeoff </a:t>
            </a:r>
            <a:r>
              <a:rPr lang="en-US" sz="2000" dirty="0"/>
              <a:t>between </a:t>
            </a:r>
            <a:r>
              <a:rPr lang="en-US" sz="2000" dirty="0" smtClean="0"/>
              <a:t>computations and </a:t>
            </a:r>
            <a:r>
              <a:rPr lang="en-US" sz="2000" dirty="0"/>
              <a:t>checkpointing overhead.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8454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INCH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Work flow and Outputs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INCH analyzes the code statistically before execution and  add the “tracking” call to the code.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On 1</a:t>
            </a:r>
            <a:r>
              <a:rPr lang="en-US" baseline="30000" dirty="0" smtClean="0">
                <a:latin typeface="Calibri"/>
                <a:cs typeface="Calibri"/>
              </a:rPr>
              <a:t>st</a:t>
            </a:r>
            <a:r>
              <a:rPr lang="en-US" dirty="0" smtClean="0">
                <a:latin typeface="Calibri"/>
                <a:cs typeface="Calibri"/>
              </a:rPr>
              <a:t> execution cycle whole RAM in copied on FRAM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In later executions only the modified memory location are recorded for checkpoint update</a:t>
            </a:r>
          </a:p>
          <a:p>
            <a:pPr lvl="1"/>
            <a:r>
              <a:rPr lang="en-GB" dirty="0" smtClean="0">
                <a:latin typeface="Calibri"/>
                <a:cs typeface="Calibri"/>
              </a:rPr>
              <a:t>The </a:t>
            </a:r>
            <a:r>
              <a:rPr lang="en-GB" dirty="0">
                <a:latin typeface="Calibri"/>
                <a:cs typeface="Calibri"/>
              </a:rPr>
              <a:t>number of write operations are reduced due to smaller update size and incremental checkpointing. </a:t>
            </a:r>
            <a:endParaRPr lang="en-GB" dirty="0" smtClean="0">
              <a:latin typeface="Calibri"/>
              <a:cs typeface="Calibri"/>
            </a:endParaRPr>
          </a:p>
          <a:p>
            <a:pPr lvl="1"/>
            <a:r>
              <a:rPr lang="en-GB" dirty="0" smtClean="0">
                <a:latin typeface="Calibri"/>
                <a:cs typeface="Calibri"/>
              </a:rPr>
              <a:t>Introduces </a:t>
            </a:r>
            <a:r>
              <a:rPr lang="en-GB" dirty="0">
                <a:latin typeface="Calibri"/>
                <a:cs typeface="Calibri"/>
              </a:rPr>
              <a:t>computational overhead of tracking RAM.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3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1134</Words>
  <Application>Microsoft Macintosh PowerPoint</Application>
  <PresentationFormat>On-screen Show (4:3)</PresentationFormat>
  <Paragraphs>171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Thesis Defence</vt:lpstr>
      <vt:lpstr>Problem Statement</vt:lpstr>
      <vt:lpstr>Related work</vt:lpstr>
      <vt:lpstr>Examples of 1st Class</vt:lpstr>
      <vt:lpstr>Examples of 2nd Class</vt:lpstr>
      <vt:lpstr>Analysis of Current Work</vt:lpstr>
      <vt:lpstr>Challenges</vt:lpstr>
      <vt:lpstr>INCH- Incremental Checkpointing for Interruptible Computations</vt:lpstr>
      <vt:lpstr>INCH Contd.</vt:lpstr>
      <vt:lpstr>My Role</vt:lpstr>
      <vt:lpstr>Proposed Approach – INCH Contd.</vt:lpstr>
      <vt:lpstr>Proposed Approach – INCH Contd</vt:lpstr>
      <vt:lpstr> INCH Contd.</vt:lpstr>
      <vt:lpstr>INCH Contd.</vt:lpstr>
      <vt:lpstr>INCH Contd.</vt:lpstr>
      <vt:lpstr>INCH-Initial Results</vt:lpstr>
      <vt:lpstr>INCH - Detailed Results</vt:lpstr>
      <vt:lpstr>INCH - Detailed Results Contd.</vt:lpstr>
      <vt:lpstr>INCH - Detailed Results Contd.</vt:lpstr>
      <vt:lpstr>INCH - Detailed Results Contd.</vt:lpstr>
      <vt:lpstr>INCH - Detailed Results Contd.</vt:lpstr>
      <vt:lpstr>Limitations</vt:lpstr>
      <vt:lpstr>Current Research Work</vt:lpstr>
      <vt:lpstr>Concerns for Checkpointing</vt:lpstr>
      <vt:lpstr>Prediction in VCPB </vt:lpstr>
      <vt:lpstr>Memory Write Optimization in VCPB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Presentation</dc:title>
  <dc:creator>Hassan Ali Khan</dc:creator>
  <cp:lastModifiedBy>Hassan Ali Khan</cp:lastModifiedBy>
  <cp:revision>251</cp:revision>
  <dcterms:created xsi:type="dcterms:W3CDTF">2016-12-10T19:01:53Z</dcterms:created>
  <dcterms:modified xsi:type="dcterms:W3CDTF">2017-04-09T15:02:36Z</dcterms:modified>
</cp:coreProperties>
</file>